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7" r:id="rId3"/>
    <p:sldId id="268" r:id="rId4"/>
    <p:sldId id="270" r:id="rId5"/>
    <p:sldId id="259" r:id="rId6"/>
    <p:sldId id="260" r:id="rId7"/>
    <p:sldId id="258" r:id="rId8"/>
    <p:sldId id="262" r:id="rId9"/>
    <p:sldId id="265" r:id="rId10"/>
    <p:sldId id="261" r:id="rId11"/>
    <p:sldId id="271" r:id="rId12"/>
    <p:sldId id="272" r:id="rId13"/>
    <p:sldId id="266" r:id="rId14"/>
    <p:sldId id="263"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4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244369-7386-4DCF-93EC-64B0D6046F33}" type="datetimeFigureOut">
              <a:rPr lang="en-GB" smtClean="0"/>
              <a:t>01/01/2015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BC267E-AFEB-47C3-8575-D9F1D6C2237E}" type="slidenum">
              <a:rPr lang="en-GB" smtClean="0"/>
              <a:t>‹#›</a:t>
            </a:fld>
            <a:endParaRPr lang="en-GB"/>
          </a:p>
        </p:txBody>
      </p:sp>
    </p:spTree>
    <p:extLst>
      <p:ext uri="{BB962C8B-B14F-4D97-AF65-F5344CB8AC3E}">
        <p14:creationId xmlns:p14="http://schemas.microsoft.com/office/powerpoint/2010/main" val="1630660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B1AF13-6367-4E54-A322-ADBD622B42FC}" type="datetimeFigureOut">
              <a:rPr lang="en-GB" smtClean="0"/>
              <a:t>01/01/2015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A7A7E-8F14-4D11-9816-6B5F2101B69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B1AF13-6367-4E54-A322-ADBD622B42FC}" type="datetimeFigureOut">
              <a:rPr lang="en-GB" smtClean="0"/>
              <a:t>01/01/2015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A7A7E-8F14-4D11-9816-6B5F2101B69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B1AF13-6367-4E54-A322-ADBD622B42FC}" type="datetimeFigureOut">
              <a:rPr lang="en-GB" smtClean="0"/>
              <a:t>01/01/2015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A7A7E-8F14-4D11-9816-6B5F2101B69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B1AF13-6367-4E54-A322-ADBD622B42FC}" type="datetimeFigureOut">
              <a:rPr lang="en-GB" smtClean="0"/>
              <a:t>01/01/2015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A7A7E-8F14-4D11-9816-6B5F2101B69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B1AF13-6367-4E54-A322-ADBD622B42FC}" type="datetimeFigureOut">
              <a:rPr lang="en-GB" smtClean="0"/>
              <a:t>01/01/2015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A7A7E-8F14-4D11-9816-6B5F2101B69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B1AF13-6367-4E54-A322-ADBD622B42FC}" type="datetimeFigureOut">
              <a:rPr lang="en-GB" smtClean="0"/>
              <a:t>01/01/2015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DA7A7E-8F14-4D11-9816-6B5F2101B69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B1AF13-6367-4E54-A322-ADBD622B42FC}" type="datetimeFigureOut">
              <a:rPr lang="en-GB" smtClean="0"/>
              <a:t>01/01/2015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DA7A7E-8F14-4D11-9816-6B5F2101B69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B1AF13-6367-4E54-A322-ADBD622B42FC}" type="datetimeFigureOut">
              <a:rPr lang="en-GB" smtClean="0"/>
              <a:t>01/01/2015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DA7A7E-8F14-4D11-9816-6B5F2101B69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B1AF13-6367-4E54-A322-ADBD622B42FC}" type="datetimeFigureOut">
              <a:rPr lang="en-GB" smtClean="0"/>
              <a:t>01/01/2015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DA7A7E-8F14-4D11-9816-6B5F2101B69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1AF13-6367-4E54-A322-ADBD622B42FC}" type="datetimeFigureOut">
              <a:rPr lang="en-GB" smtClean="0"/>
              <a:t>01/01/2015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DA7A7E-8F14-4D11-9816-6B5F2101B69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1AF13-6367-4E54-A322-ADBD622B42FC}" type="datetimeFigureOut">
              <a:rPr lang="en-GB" smtClean="0"/>
              <a:t>01/01/2015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DA7A7E-8F14-4D11-9816-6B5F2101B69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1AF13-6367-4E54-A322-ADBD622B42FC}" type="datetimeFigureOut">
              <a:rPr lang="en-GB" smtClean="0"/>
              <a:t>01/01/2015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A7A7E-8F14-4D11-9816-6B5F2101B69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Writing about an Unseen Poem</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Tips</a:t>
            </a:r>
            <a:endParaRPr lang="en-GB" dirty="0"/>
          </a:p>
        </p:txBody>
      </p:sp>
      <p:sp>
        <p:nvSpPr>
          <p:cNvPr id="3" name="Content Placeholder 2"/>
          <p:cNvSpPr>
            <a:spLocks noGrp="1"/>
          </p:cNvSpPr>
          <p:nvPr>
            <p:ph idx="1"/>
          </p:nvPr>
        </p:nvSpPr>
        <p:spPr/>
        <p:txBody>
          <a:bodyPr>
            <a:normAutofit fontScale="92500"/>
          </a:bodyPr>
          <a:lstStyle/>
          <a:p>
            <a:r>
              <a:rPr lang="en-GB" dirty="0" smtClean="0"/>
              <a:t>Read the question first, then read the poem 2-3 times with it in mind.</a:t>
            </a:r>
          </a:p>
          <a:p>
            <a:r>
              <a:rPr lang="en-GB" dirty="0" smtClean="0"/>
              <a:t>Focus on how the poet has used words, structure and poetic techniques to present their ideas. You do not have to write about everything- pick two or three things to explore </a:t>
            </a:r>
            <a:r>
              <a:rPr lang="en-GB" b="1" dirty="0" smtClean="0"/>
              <a:t>in detail.</a:t>
            </a:r>
            <a:endParaRPr lang="en-GB" dirty="0" smtClean="0"/>
          </a:p>
          <a:p>
            <a:r>
              <a:rPr lang="en-GB" dirty="0" smtClean="0"/>
              <a:t>Focus on the </a:t>
            </a:r>
            <a:r>
              <a:rPr lang="en-GB" b="1" dirty="0" smtClean="0"/>
              <a:t>ideas</a:t>
            </a:r>
            <a:r>
              <a:rPr lang="en-GB" dirty="0"/>
              <a:t> </a:t>
            </a:r>
            <a:r>
              <a:rPr lang="en-GB" dirty="0" smtClean="0"/>
              <a:t>in the poem and how they have been presented. Don’t try to write about everything. </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a:t>Your Response</a:t>
            </a:r>
            <a:endParaRPr lang="en-US"/>
          </a:p>
        </p:txBody>
      </p:sp>
      <p:sp>
        <p:nvSpPr>
          <p:cNvPr id="45059" name="Rectangle 3"/>
          <p:cNvSpPr>
            <a:spLocks noGrp="1" noChangeArrowheads="1"/>
          </p:cNvSpPr>
          <p:nvPr>
            <p:ph type="body" idx="1"/>
          </p:nvPr>
        </p:nvSpPr>
        <p:spPr/>
        <p:txBody>
          <a:bodyPr/>
          <a:lstStyle/>
          <a:p>
            <a:pPr>
              <a:lnSpc>
                <a:spcPct val="80000"/>
              </a:lnSpc>
            </a:pPr>
            <a:r>
              <a:rPr lang="en-GB" sz="2800"/>
              <a:t>It’s perfectly acceptable to say you find a poem confusing or misleading if you can explain why</a:t>
            </a:r>
          </a:p>
          <a:p>
            <a:pPr>
              <a:lnSpc>
                <a:spcPct val="80000"/>
              </a:lnSpc>
            </a:pPr>
            <a:r>
              <a:rPr lang="en-GB" sz="2800"/>
              <a:t>Try to be positive about some aspect of the poem or explain how you relate to an idea or event in it</a:t>
            </a:r>
          </a:p>
          <a:p>
            <a:pPr>
              <a:lnSpc>
                <a:spcPct val="80000"/>
              </a:lnSpc>
            </a:pPr>
            <a:r>
              <a:rPr lang="en-GB" sz="2800"/>
              <a:t>Uses phrases to show your sadness, surprise, enjoyment, anger, frustration, empathy……</a:t>
            </a:r>
          </a:p>
          <a:p>
            <a:pPr>
              <a:lnSpc>
                <a:spcPct val="80000"/>
              </a:lnSpc>
            </a:pPr>
            <a:r>
              <a:rPr lang="en-GB" sz="2800"/>
              <a:t>The examiner basically wants to know you have read and thought about this poem</a:t>
            </a:r>
            <a:endParaRPr lang="en-US" sz="2800"/>
          </a:p>
        </p:txBody>
      </p:sp>
    </p:spTree>
    <p:extLst>
      <p:ext uri="{BB962C8B-B14F-4D97-AF65-F5344CB8AC3E}">
        <p14:creationId xmlns:p14="http://schemas.microsoft.com/office/powerpoint/2010/main" val="2990907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z="4000"/>
              <a:t>Things you should NEVER write!</a:t>
            </a:r>
          </a:p>
        </p:txBody>
      </p:sp>
      <p:sp>
        <p:nvSpPr>
          <p:cNvPr id="10243" name="Rectangle 3"/>
          <p:cNvSpPr>
            <a:spLocks noGrp="1" noChangeArrowheads="1"/>
          </p:cNvSpPr>
          <p:nvPr>
            <p:ph type="body" idx="1"/>
          </p:nvPr>
        </p:nvSpPr>
        <p:spPr/>
        <p:txBody>
          <a:bodyPr/>
          <a:lstStyle/>
          <a:p>
            <a:r>
              <a:rPr lang="en-GB" sz="2800"/>
              <a:t>At first I didn’t understand the poem but after reading it a couple of times I think…</a:t>
            </a:r>
          </a:p>
          <a:p>
            <a:r>
              <a:rPr lang="en-GB" sz="2800"/>
              <a:t>The poem has no rhythm</a:t>
            </a:r>
          </a:p>
          <a:p>
            <a:r>
              <a:rPr lang="en-GB" sz="2800"/>
              <a:t>I think the poem needed to rhyme more because I like poems that rhyme…</a:t>
            </a:r>
          </a:p>
          <a:p>
            <a:r>
              <a:rPr lang="en-GB" sz="2800"/>
              <a:t>I think the poet has done a very good job of writing this poem and they obviously thought carefully about it…</a:t>
            </a:r>
          </a:p>
          <a:p>
            <a:pPr>
              <a:buFont typeface="Wingdings" pitchFamily="2" charset="2"/>
              <a:buNone/>
            </a:pPr>
            <a:endParaRPr lang="en-GB" sz="2800"/>
          </a:p>
        </p:txBody>
      </p:sp>
    </p:spTree>
    <p:extLst>
      <p:ext uri="{BB962C8B-B14F-4D97-AF65-F5344CB8AC3E}">
        <p14:creationId xmlns:p14="http://schemas.microsoft.com/office/powerpoint/2010/main" val="3021873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3.bp.blogspot.com/-rQuQck0mk4w/U248GtbtvHI/AAAAAAAAA7w/zJucrifdzGM/s1600/Slide1.jpg"/>
          <p:cNvPicPr/>
          <p:nvPr/>
        </p:nvPicPr>
        <p:blipFill>
          <a:blip r:embed="rId2" cstate="print"/>
          <a:srcRect/>
          <a:stretch>
            <a:fillRect/>
          </a:stretch>
        </p:blipFill>
        <p:spPr bwMode="auto">
          <a:xfrm>
            <a:off x="0" y="0"/>
            <a:ext cx="9252520" cy="6813376"/>
          </a:xfrm>
          <a:prstGeom prst="rect">
            <a:avLst/>
          </a:prstGeom>
          <a:noFill/>
          <a:ln w="9525">
            <a:noFill/>
            <a:miter lim="800000"/>
            <a:headEnd/>
            <a:tailEnd/>
          </a:ln>
        </p:spPr>
      </p:pic>
    </p:spTree>
    <p:extLst>
      <p:ext uri="{BB962C8B-B14F-4D97-AF65-F5344CB8AC3E}">
        <p14:creationId xmlns:p14="http://schemas.microsoft.com/office/powerpoint/2010/main" val="366597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04664"/>
            <a:ext cx="8280920" cy="6186309"/>
          </a:xfrm>
          <a:prstGeom prst="rect">
            <a:avLst/>
          </a:prstGeom>
          <a:noFill/>
        </p:spPr>
        <p:txBody>
          <a:bodyPr wrap="square" rtlCol="0">
            <a:spAutoFit/>
          </a:bodyPr>
          <a:lstStyle/>
          <a:p>
            <a:r>
              <a:rPr lang="en-GB" b="1" dirty="0"/>
              <a:t>How to Leave the World that Worships </a:t>
            </a:r>
            <a:r>
              <a:rPr lang="en-GB" b="1" i="1" dirty="0"/>
              <a:t>Should</a:t>
            </a:r>
            <a:r>
              <a:rPr lang="en-GB" b="1" dirty="0"/>
              <a:t>  </a:t>
            </a:r>
            <a:endParaRPr lang="en-GB" dirty="0"/>
          </a:p>
          <a:p>
            <a:r>
              <a:rPr lang="en-GB" dirty="0"/>
              <a:t> </a:t>
            </a:r>
          </a:p>
          <a:p>
            <a:r>
              <a:rPr lang="en-GB" dirty="0"/>
              <a:t>Let faxes butter-curl on dusty shelves.</a:t>
            </a:r>
            <a:br>
              <a:rPr lang="en-GB" dirty="0"/>
            </a:br>
            <a:r>
              <a:rPr lang="en-GB" dirty="0"/>
              <a:t>Let </a:t>
            </a:r>
            <a:r>
              <a:rPr lang="en-GB" dirty="0" err="1"/>
              <a:t>junkmail</a:t>
            </a:r>
            <a:r>
              <a:rPr lang="en-GB" dirty="0"/>
              <a:t> build its castles in the hush</a:t>
            </a:r>
            <a:br>
              <a:rPr lang="en-GB" dirty="0"/>
            </a:br>
            <a:r>
              <a:rPr lang="en-GB" dirty="0"/>
              <a:t>of other people’s halls. Let deadlines burst</a:t>
            </a:r>
            <a:br>
              <a:rPr lang="en-GB" dirty="0"/>
            </a:br>
            <a:r>
              <a:rPr lang="en-GB" dirty="0"/>
              <a:t>and flash like glorious fireworks somewhere else.</a:t>
            </a:r>
            <a:br>
              <a:rPr lang="en-GB" dirty="0"/>
            </a:br>
            <a:r>
              <a:rPr lang="en-GB" dirty="0"/>
              <a:t>As hours go softly by, let others curse</a:t>
            </a:r>
            <a:br>
              <a:rPr lang="en-GB" dirty="0"/>
            </a:br>
            <a:r>
              <a:rPr lang="en-GB" dirty="0"/>
              <a:t>the roads where distant drivers queue like sheep.</a:t>
            </a:r>
            <a:br>
              <a:rPr lang="en-GB" dirty="0"/>
            </a:br>
            <a:r>
              <a:rPr lang="en-GB" dirty="0"/>
              <a:t>Let e-mails fly like panicked, tiny birds.</a:t>
            </a:r>
            <a:br>
              <a:rPr lang="en-GB" dirty="0"/>
            </a:br>
            <a:r>
              <a:rPr lang="en-GB" dirty="0"/>
              <a:t>Let phones, unanswered, ring themselves to sleep.</a:t>
            </a:r>
            <a:br>
              <a:rPr lang="en-GB" dirty="0"/>
            </a:br>
            <a:r>
              <a:rPr lang="en-GB" dirty="0"/>
              <a:t/>
            </a:r>
            <a:br>
              <a:rPr lang="en-GB" dirty="0"/>
            </a:br>
            <a:r>
              <a:rPr lang="en-GB" dirty="0"/>
              <a:t>Above, the sky unrolls its telegram,</a:t>
            </a:r>
            <a:br>
              <a:rPr lang="en-GB" dirty="0"/>
            </a:br>
            <a:r>
              <a:rPr lang="en-GB" dirty="0"/>
              <a:t>immense and wordless, simply understood:</a:t>
            </a:r>
            <a:br>
              <a:rPr lang="en-GB" dirty="0"/>
            </a:br>
            <a:r>
              <a:rPr lang="en-GB" dirty="0"/>
              <a:t>you’ve made your mark like </a:t>
            </a:r>
            <a:r>
              <a:rPr lang="en-GB" dirty="0" err="1"/>
              <a:t>birdtracks</a:t>
            </a:r>
            <a:r>
              <a:rPr lang="en-GB" dirty="0"/>
              <a:t> in the sand -</a:t>
            </a:r>
            <a:br>
              <a:rPr lang="en-GB" dirty="0"/>
            </a:br>
            <a:r>
              <a:rPr lang="en-GB" dirty="0"/>
              <a:t>now make the air in your lungs your livelihood.</a:t>
            </a:r>
            <a:br>
              <a:rPr lang="en-GB" dirty="0"/>
            </a:br>
            <a:r>
              <a:rPr lang="en-GB" dirty="0"/>
              <a:t>See how each wave arrives at last to heave</a:t>
            </a:r>
            <a:br>
              <a:rPr lang="en-GB" dirty="0"/>
            </a:br>
            <a:r>
              <a:rPr lang="en-GB" dirty="0"/>
              <a:t>itself upon the beach and vanish. Breathe.</a:t>
            </a:r>
          </a:p>
          <a:p>
            <a:r>
              <a:rPr lang="en-GB" b="1" dirty="0"/>
              <a:t>							</a:t>
            </a:r>
            <a:endParaRPr lang="en-GB" dirty="0"/>
          </a:p>
          <a:p>
            <a:r>
              <a:rPr lang="en-GB" b="1" dirty="0"/>
              <a:t> </a:t>
            </a:r>
            <a:endParaRPr lang="en-GB" dirty="0"/>
          </a:p>
          <a:p>
            <a:r>
              <a:rPr lang="en-GB" i="1" dirty="0" err="1"/>
              <a:t>Ros</a:t>
            </a:r>
            <a:r>
              <a:rPr lang="en-GB" i="1" dirty="0"/>
              <a:t> Barber</a:t>
            </a:r>
            <a:endParaRPr lang="en-GB" dirty="0"/>
          </a:p>
          <a:p>
            <a:r>
              <a:rPr lang="en-GB" i="1" dirty="0"/>
              <a:t> </a:t>
            </a:r>
            <a:endParaRPr lang="en-GB" dirty="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692696"/>
            <a:ext cx="8208912" cy="1661993"/>
          </a:xfrm>
          <a:prstGeom prst="rect">
            <a:avLst/>
          </a:prstGeom>
          <a:noFill/>
        </p:spPr>
        <p:txBody>
          <a:bodyPr wrap="square" rtlCol="0">
            <a:spAutoFit/>
          </a:bodyPr>
          <a:lstStyle/>
          <a:p>
            <a:r>
              <a:rPr lang="en-GB" sz="2800" dirty="0"/>
              <a:t>What do you think is the poet’s attitude towards the way we live and work in the modern world, </a:t>
            </a:r>
            <a:r>
              <a:rPr lang="en-GB" sz="2800" b="1" dirty="0"/>
              <a:t>and</a:t>
            </a:r>
            <a:r>
              <a:rPr lang="en-GB" sz="2800" dirty="0"/>
              <a:t> how does she present this attitude to the reader?</a:t>
            </a:r>
          </a:p>
          <a:p>
            <a:endParaRPr lang="en-GB" dirty="0"/>
          </a:p>
        </p:txBody>
      </p:sp>
      <p:sp>
        <p:nvSpPr>
          <p:cNvPr id="4" name="TextBox 3"/>
          <p:cNvSpPr txBox="1"/>
          <p:nvPr/>
        </p:nvSpPr>
        <p:spPr>
          <a:xfrm>
            <a:off x="611560" y="2564904"/>
            <a:ext cx="7632848" cy="3231654"/>
          </a:xfrm>
          <a:prstGeom prst="rect">
            <a:avLst/>
          </a:prstGeom>
          <a:noFill/>
        </p:spPr>
        <p:txBody>
          <a:bodyPr wrap="square" rtlCol="0">
            <a:spAutoFit/>
          </a:bodyPr>
          <a:lstStyle/>
          <a:p>
            <a:r>
              <a:rPr lang="en-GB" sz="2000" dirty="0"/>
              <a:t>Have a go at writing an answer to this question. You have </a:t>
            </a:r>
            <a:r>
              <a:rPr lang="en-GB" sz="2000" b="1" dirty="0"/>
              <a:t>30 minutes</a:t>
            </a:r>
            <a:r>
              <a:rPr lang="en-GB" sz="2000" dirty="0"/>
              <a:t>. </a:t>
            </a:r>
            <a:endParaRPr lang="en-GB" sz="2000" dirty="0" smtClean="0"/>
          </a:p>
          <a:p>
            <a:r>
              <a:rPr lang="en-GB" sz="2000" dirty="0" smtClean="0"/>
              <a:t>After </a:t>
            </a:r>
            <a:r>
              <a:rPr lang="en-GB" sz="2000" dirty="0"/>
              <a:t>you have completed the question have a go at assessing </a:t>
            </a:r>
            <a:r>
              <a:rPr lang="en-GB" sz="2000" dirty="0" smtClean="0"/>
              <a:t>it </a:t>
            </a:r>
            <a:r>
              <a:rPr lang="en-GB" sz="2000" dirty="0"/>
              <a:t>using the mark criteria</a:t>
            </a:r>
            <a:r>
              <a:rPr lang="en-GB" sz="2000" dirty="0" smtClean="0"/>
              <a:t>.</a:t>
            </a:r>
          </a:p>
          <a:p>
            <a:pPr lvl="0"/>
            <a:endParaRPr lang="en-GB" dirty="0"/>
          </a:p>
          <a:p>
            <a:pPr lvl="0">
              <a:buFont typeface="Arial" pitchFamily="34" charset="0"/>
              <a:buChar char="•"/>
            </a:pPr>
            <a:r>
              <a:rPr lang="en-GB" dirty="0" smtClean="0"/>
              <a:t> Have </a:t>
            </a:r>
            <a:r>
              <a:rPr lang="en-GB" dirty="0"/>
              <a:t>you explored the poem, showing insight?</a:t>
            </a:r>
          </a:p>
          <a:p>
            <a:pPr lvl="0">
              <a:buFont typeface="Arial" pitchFamily="34" charset="0"/>
              <a:buChar char="•"/>
            </a:pPr>
            <a:r>
              <a:rPr lang="en-GB" dirty="0" smtClean="0"/>
              <a:t> Have </a:t>
            </a:r>
            <a:r>
              <a:rPr lang="en-GB" dirty="0"/>
              <a:t>you closely analysed details in the poem to support your interpretation?</a:t>
            </a:r>
          </a:p>
          <a:p>
            <a:pPr lvl="0">
              <a:buFont typeface="Arial" pitchFamily="34" charset="0"/>
              <a:buChar char="•"/>
            </a:pPr>
            <a:r>
              <a:rPr lang="en-GB" dirty="0" smtClean="0"/>
              <a:t> Have </a:t>
            </a:r>
            <a:r>
              <a:rPr lang="en-GB" dirty="0"/>
              <a:t>you evaluated the poet’s use of language and its effect on the reader?</a:t>
            </a:r>
          </a:p>
          <a:p>
            <a:pPr lvl="0">
              <a:buFont typeface="Arial" pitchFamily="34" charset="0"/>
              <a:buChar char="•"/>
            </a:pPr>
            <a:r>
              <a:rPr lang="en-GB" dirty="0" smtClean="0"/>
              <a:t> Have </a:t>
            </a:r>
            <a:r>
              <a:rPr lang="en-GB" dirty="0"/>
              <a:t>you evaluated the poet’s use of structure and form and their effect on the reader? Have you given a convincing and/or imaginative interpretation of the poem’s themes and ideas?</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274638"/>
            <a:ext cx="9144000" cy="1143000"/>
          </a:xfrm>
        </p:spPr>
        <p:txBody>
          <a:bodyPr>
            <a:normAutofit fontScale="90000"/>
          </a:bodyPr>
          <a:lstStyle/>
          <a:p>
            <a:r>
              <a:rPr lang="en-GB" altLang="en-US" dirty="0" smtClean="0">
                <a:solidFill>
                  <a:srgbClr val="FF0000"/>
                </a:solidFill>
                <a:latin typeface="Arial" panose="020B0604020202020204" pitchFamily="34" charset="0"/>
                <a:cs typeface="Arial" panose="020B0604020202020204" pitchFamily="34" charset="0"/>
              </a:rPr>
              <a:t>What should I expect from Section B? </a:t>
            </a:r>
          </a:p>
        </p:txBody>
      </p:sp>
      <p:sp>
        <p:nvSpPr>
          <p:cNvPr id="5123" name="Content Placeholder 2"/>
          <p:cNvSpPr>
            <a:spLocks noGrp="1"/>
          </p:cNvSpPr>
          <p:nvPr>
            <p:ph idx="1"/>
          </p:nvPr>
        </p:nvSpPr>
        <p:spPr>
          <a:xfrm>
            <a:off x="468313" y="1700213"/>
            <a:ext cx="8229600" cy="4525962"/>
          </a:xfrm>
        </p:spPr>
        <p:txBody>
          <a:bodyPr>
            <a:normAutofit lnSpcReduction="10000"/>
          </a:bodyPr>
          <a:lstStyle/>
          <a:p>
            <a:r>
              <a:rPr lang="en-GB" altLang="en-US" dirty="0" smtClean="0">
                <a:latin typeface="Arial" panose="020B0604020202020204" pitchFamily="34" charset="0"/>
                <a:cs typeface="Arial" panose="020B0604020202020204" pitchFamily="34" charset="0"/>
              </a:rPr>
              <a:t>One question – split into two parts</a:t>
            </a:r>
          </a:p>
          <a:p>
            <a:r>
              <a:rPr lang="en-GB" altLang="en-US" dirty="0" smtClean="0">
                <a:latin typeface="Arial" panose="020B0604020202020204" pitchFamily="34" charset="0"/>
                <a:cs typeface="Arial" panose="020B0604020202020204" pitchFamily="34" charset="0"/>
              </a:rPr>
              <a:t>Worth 18 marks </a:t>
            </a:r>
          </a:p>
          <a:p>
            <a:r>
              <a:rPr lang="en-GB" altLang="en-US" dirty="0" smtClean="0">
                <a:latin typeface="Arial" panose="020B0604020202020204" pitchFamily="34" charset="0"/>
                <a:cs typeface="Arial" panose="020B0604020202020204" pitchFamily="34" charset="0"/>
              </a:rPr>
              <a:t>You have 30 minutes to answer the question</a:t>
            </a:r>
          </a:p>
          <a:p>
            <a:r>
              <a:rPr lang="en-GB" altLang="en-US" dirty="0" smtClean="0">
                <a:latin typeface="Arial" panose="020B0604020202020204" pitchFamily="34" charset="0"/>
                <a:cs typeface="Arial" panose="020B0604020202020204" pitchFamily="34" charset="0"/>
              </a:rPr>
              <a:t>You do not need to compare – simply answer each part of the question using </a:t>
            </a:r>
            <a:r>
              <a:rPr lang="en-GB" altLang="en-US" dirty="0" smtClean="0">
                <a:latin typeface="Arial" panose="020B0604020202020204" pitchFamily="34" charset="0"/>
                <a:cs typeface="Arial" panose="020B0604020202020204" pitchFamily="34" charset="0"/>
              </a:rPr>
              <a:t>QWERTY.</a:t>
            </a:r>
            <a:endParaRPr lang="en-GB" altLang="en-US" dirty="0" smtClean="0">
              <a:latin typeface="Arial" panose="020B0604020202020204" pitchFamily="34" charset="0"/>
              <a:cs typeface="Arial" panose="020B0604020202020204" pitchFamily="34" charset="0"/>
            </a:endParaRPr>
          </a:p>
          <a:p>
            <a:r>
              <a:rPr lang="en-GB" altLang="en-US" dirty="0" smtClean="0">
                <a:latin typeface="Arial" panose="020B0604020202020204" pitchFamily="34" charset="0"/>
                <a:cs typeface="Arial" panose="020B0604020202020204" pitchFamily="34" charset="0"/>
              </a:rPr>
              <a:t>You should write approximately 2 sides of A4.</a:t>
            </a:r>
          </a:p>
          <a:p>
            <a:endParaRPr lang="en-GB" altLang="en-US" dirty="0" smtClean="0">
              <a:latin typeface="Comic Sans MS" panose="030F0702030302020204" pitchFamily="66" charset="0"/>
            </a:endParaRPr>
          </a:p>
        </p:txBody>
      </p:sp>
    </p:spTree>
    <p:extLst>
      <p:ext uri="{BB962C8B-B14F-4D97-AF65-F5344CB8AC3E}">
        <p14:creationId xmlns:p14="http://schemas.microsoft.com/office/powerpoint/2010/main" val="2447294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0350"/>
            <a:ext cx="9144000"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1"/>
          <p:cNvSpPr>
            <a:spLocks noGrp="1"/>
          </p:cNvSpPr>
          <p:nvPr>
            <p:ph type="title"/>
          </p:nvPr>
        </p:nvSpPr>
        <p:spPr>
          <a:xfrm>
            <a:off x="2339752" y="1108075"/>
            <a:ext cx="8229600" cy="1143000"/>
          </a:xfrm>
        </p:spPr>
        <p:txBody>
          <a:bodyPr/>
          <a:lstStyle/>
          <a:p>
            <a:r>
              <a:rPr lang="en-GB" altLang="en-US" sz="4000" dirty="0" smtClean="0">
                <a:solidFill>
                  <a:srgbClr val="FF0000"/>
                </a:solidFill>
                <a:latin typeface="Arial" panose="020B0604020202020204" pitchFamily="34" charset="0"/>
                <a:cs typeface="Arial" panose="020B0604020202020204" pitchFamily="34" charset="0"/>
              </a:rPr>
              <a:t>WHAT and HOW</a:t>
            </a:r>
            <a:endParaRPr lang="en-GB" altLang="en-US" sz="4000" dirty="0" smtClean="0">
              <a:solidFill>
                <a:srgbClr val="FF0000"/>
              </a:solidFill>
              <a:latin typeface="Arial" panose="020B0604020202020204" pitchFamily="34" charset="0"/>
              <a:cs typeface="Arial" panose="020B0604020202020204" pitchFamily="34" charset="0"/>
            </a:endParaRPr>
          </a:p>
        </p:txBody>
      </p:sp>
      <p:cxnSp>
        <p:nvCxnSpPr>
          <p:cNvPr id="7" name="Straight Arrow Connector 6"/>
          <p:cNvCxnSpPr/>
          <p:nvPr/>
        </p:nvCxnSpPr>
        <p:spPr>
          <a:xfrm rot="10800000">
            <a:off x="571500" y="571500"/>
            <a:ext cx="4929188" cy="8572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V="1">
            <a:off x="6750844" y="892969"/>
            <a:ext cx="571500" cy="50006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39750" y="2852738"/>
            <a:ext cx="3671888" cy="34559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4400" dirty="0"/>
              <a:t>What</a:t>
            </a:r>
          </a:p>
        </p:txBody>
      </p:sp>
      <p:sp>
        <p:nvSpPr>
          <p:cNvPr id="10" name="Rectangle 9"/>
          <p:cNvSpPr/>
          <p:nvPr/>
        </p:nvSpPr>
        <p:spPr>
          <a:xfrm>
            <a:off x="4716463" y="2852738"/>
            <a:ext cx="3671887" cy="34559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1" name="Rectangle 7"/>
          <p:cNvSpPr>
            <a:spLocks noChangeArrowheads="1"/>
          </p:cNvSpPr>
          <p:nvPr/>
        </p:nvSpPr>
        <p:spPr bwMode="auto">
          <a:xfrm>
            <a:off x="6011863" y="4149725"/>
            <a:ext cx="1312862"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400" dirty="0"/>
              <a:t>How</a:t>
            </a:r>
          </a:p>
        </p:txBody>
      </p:sp>
    </p:spTree>
    <p:extLst>
      <p:ext uri="{BB962C8B-B14F-4D97-AF65-F5344CB8AC3E}">
        <p14:creationId xmlns:p14="http://schemas.microsoft.com/office/powerpoint/2010/main" val="1283489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GB" altLang="en-US" smtClean="0"/>
          </a:p>
        </p:txBody>
      </p:sp>
      <p:sp>
        <p:nvSpPr>
          <p:cNvPr id="8195" name="Content Placeholder 2"/>
          <p:cNvSpPr>
            <a:spLocks noGrp="1"/>
          </p:cNvSpPr>
          <p:nvPr>
            <p:ph idx="1"/>
          </p:nvPr>
        </p:nvSpPr>
        <p:spPr/>
        <p:txBody>
          <a:bodyPr/>
          <a:lstStyle/>
          <a:p>
            <a:endParaRPr lang="en-GB" altLang="en-US" smtClean="0"/>
          </a:p>
        </p:txBody>
      </p:sp>
      <p:sp>
        <p:nvSpPr>
          <p:cNvPr id="8196" name="Rounded Rectangle 3"/>
          <p:cNvSpPr>
            <a:spLocks noChangeArrowheads="1"/>
          </p:cNvSpPr>
          <p:nvPr/>
        </p:nvSpPr>
        <p:spPr bwMode="auto">
          <a:xfrm>
            <a:off x="323850" y="333375"/>
            <a:ext cx="8280400" cy="1079500"/>
          </a:xfrm>
          <a:prstGeom prst="roundRect">
            <a:avLst>
              <a:gd name="adj" fmla="val 16667"/>
            </a:avLst>
          </a:prstGeom>
          <a:solidFill>
            <a:schemeClr val="bg1">
              <a:alpha val="70979"/>
            </a:schemeClr>
          </a:solidFill>
          <a:ln w="57150" algn="ctr">
            <a:solidFill>
              <a:srgbClr val="FF0000"/>
            </a:solidFill>
            <a:round/>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pPr>
            <a:r>
              <a:rPr lang="en-GB" altLang="en-US" sz="2300" dirty="0">
                <a:cs typeface="Arial" panose="020B0604020202020204" pitchFamily="34" charset="0"/>
              </a:rPr>
              <a:t>So we know section B is split into 2 parts – the what and how questions. Let’s get you looking at some unseen poetry and building some confidence. </a:t>
            </a:r>
          </a:p>
        </p:txBody>
      </p:sp>
      <p:sp>
        <p:nvSpPr>
          <p:cNvPr id="5" name="Rectangle 2"/>
          <p:cNvSpPr>
            <a:spLocks noChangeArrowheads="1"/>
          </p:cNvSpPr>
          <p:nvPr/>
        </p:nvSpPr>
        <p:spPr bwMode="auto">
          <a:xfrm>
            <a:off x="323850" y="1628775"/>
            <a:ext cx="8424863" cy="1008063"/>
          </a:xfrm>
          <a:prstGeom prst="rect">
            <a:avLst/>
          </a:prstGeom>
          <a:solidFill>
            <a:schemeClr val="bg1">
              <a:alpha val="70195"/>
            </a:schemeClr>
          </a:solidFill>
          <a:ln w="57150">
            <a:solidFill>
              <a:srgbClr val="7030A0"/>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dirty="0">
                <a:solidFill>
                  <a:srgbClr val="7030A0"/>
                </a:solidFill>
                <a:cs typeface="Arial" panose="020B0604020202020204" pitchFamily="34" charset="0"/>
              </a:rPr>
              <a:t>Task: In pairs you have been given a poem. Read it – then write one comment for what and one for how.  </a:t>
            </a:r>
          </a:p>
        </p:txBody>
      </p:sp>
      <p:sp>
        <p:nvSpPr>
          <p:cNvPr id="6" name="Rectangle 5"/>
          <p:cNvSpPr/>
          <p:nvPr/>
        </p:nvSpPr>
        <p:spPr>
          <a:xfrm>
            <a:off x="539750" y="2852738"/>
            <a:ext cx="3671888" cy="34559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4400" dirty="0"/>
              <a:t>What</a:t>
            </a:r>
          </a:p>
        </p:txBody>
      </p:sp>
      <p:sp>
        <p:nvSpPr>
          <p:cNvPr id="7" name="Rectangle 6"/>
          <p:cNvSpPr/>
          <p:nvPr/>
        </p:nvSpPr>
        <p:spPr>
          <a:xfrm>
            <a:off x="4716463" y="2852738"/>
            <a:ext cx="3671887" cy="34559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8200" name="Rectangle 7"/>
          <p:cNvSpPr>
            <a:spLocks noChangeArrowheads="1"/>
          </p:cNvSpPr>
          <p:nvPr/>
        </p:nvSpPr>
        <p:spPr bwMode="auto">
          <a:xfrm>
            <a:off x="6011863" y="4149725"/>
            <a:ext cx="1312862"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400" dirty="0"/>
              <a:t>How</a:t>
            </a:r>
          </a:p>
        </p:txBody>
      </p:sp>
    </p:spTree>
    <p:extLst>
      <p:ext uri="{BB962C8B-B14F-4D97-AF65-F5344CB8AC3E}">
        <p14:creationId xmlns:p14="http://schemas.microsoft.com/office/powerpoint/2010/main" val="25964654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20000"/>
          </a:bodyPr>
          <a:lstStyle/>
          <a:p>
            <a:pPr>
              <a:buNone/>
            </a:pPr>
            <a:r>
              <a:rPr lang="en-GB" i="1" dirty="0"/>
              <a:t>The </a:t>
            </a:r>
            <a:r>
              <a:rPr lang="en-GB" i="1" dirty="0" smtClean="0"/>
              <a:t>Eagle</a:t>
            </a:r>
          </a:p>
          <a:p>
            <a:pPr>
              <a:buNone/>
            </a:pPr>
            <a:endParaRPr lang="en-GB" dirty="0"/>
          </a:p>
          <a:p>
            <a:pPr>
              <a:buNone/>
            </a:pPr>
            <a:r>
              <a:rPr lang="en-GB" dirty="0"/>
              <a:t>He clasps the crag with crooked hands;</a:t>
            </a:r>
          </a:p>
          <a:p>
            <a:pPr>
              <a:buNone/>
            </a:pPr>
            <a:r>
              <a:rPr lang="en-GB" dirty="0"/>
              <a:t>Close to the sun in lonely lands,</a:t>
            </a:r>
          </a:p>
          <a:p>
            <a:pPr>
              <a:buNone/>
            </a:pPr>
            <a:r>
              <a:rPr lang="en-GB" dirty="0"/>
              <a:t>Ringed with the azure world he stands.</a:t>
            </a:r>
          </a:p>
          <a:p>
            <a:pPr>
              <a:buNone/>
            </a:pPr>
            <a:r>
              <a:rPr lang="en-GB" dirty="0"/>
              <a:t> </a:t>
            </a:r>
          </a:p>
          <a:p>
            <a:pPr>
              <a:buNone/>
            </a:pPr>
            <a:r>
              <a:rPr lang="en-GB" dirty="0"/>
              <a:t>The wrinkled sea beneath him crawls;</a:t>
            </a:r>
          </a:p>
          <a:p>
            <a:pPr>
              <a:buNone/>
            </a:pPr>
            <a:r>
              <a:rPr lang="en-GB" dirty="0"/>
              <a:t>He watches from his mountain walls.</a:t>
            </a:r>
          </a:p>
          <a:p>
            <a:pPr>
              <a:buNone/>
            </a:pPr>
            <a:r>
              <a:rPr lang="en-GB" dirty="0"/>
              <a:t>And like a thunderbolt he falls.</a:t>
            </a:r>
          </a:p>
          <a:p>
            <a:pPr>
              <a:buNone/>
            </a:pPr>
            <a:r>
              <a:rPr lang="en-GB" dirty="0"/>
              <a:t> </a:t>
            </a:r>
          </a:p>
          <a:p>
            <a:pPr>
              <a:buNone/>
            </a:pPr>
            <a:r>
              <a:rPr lang="en-GB" i="1" dirty="0"/>
              <a:t>Alfred, Lord Tennyson</a:t>
            </a:r>
            <a:endParaRPr lang="en-GB" dirty="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b="1" dirty="0" smtClean="0"/>
          </a:p>
          <a:p>
            <a:pPr algn="ctr">
              <a:buNone/>
            </a:pPr>
            <a:r>
              <a:rPr lang="en-GB" b="1" dirty="0"/>
              <a:t>	</a:t>
            </a:r>
            <a:r>
              <a:rPr lang="en-GB" b="1" dirty="0" smtClean="0"/>
              <a:t>What </a:t>
            </a:r>
            <a:r>
              <a:rPr lang="en-GB" b="1" dirty="0"/>
              <a:t>do you think the poet is saying about the eagle, and nature in general, and how does he present his ideas? </a:t>
            </a:r>
            <a:endParaRPr lang="en-GB" dirty="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Your Answer (5 </a:t>
            </a:r>
            <a:r>
              <a:rPr lang="en-GB" dirty="0" err="1" smtClean="0"/>
              <a:t>mins</a:t>
            </a:r>
            <a:r>
              <a:rPr lang="en-GB" dirty="0" smtClean="0"/>
              <a:t>)</a:t>
            </a:r>
            <a:endParaRPr lang="en-GB" dirty="0"/>
          </a:p>
        </p:txBody>
      </p:sp>
      <p:sp>
        <p:nvSpPr>
          <p:cNvPr id="3" name="Content Placeholder 2"/>
          <p:cNvSpPr>
            <a:spLocks noGrp="1"/>
          </p:cNvSpPr>
          <p:nvPr>
            <p:ph idx="1"/>
          </p:nvPr>
        </p:nvSpPr>
        <p:spPr/>
        <p:txBody>
          <a:bodyPr>
            <a:normAutofit fontScale="70000" lnSpcReduction="20000"/>
          </a:bodyPr>
          <a:lstStyle/>
          <a:p>
            <a:pPr lvl="0"/>
            <a:r>
              <a:rPr lang="en-GB" dirty="0"/>
              <a:t>What does the title make you think about?</a:t>
            </a:r>
          </a:p>
          <a:p>
            <a:pPr lvl="0"/>
            <a:r>
              <a:rPr lang="en-GB" dirty="0"/>
              <a:t>Who is the speaker and who is being addressed? </a:t>
            </a:r>
          </a:p>
          <a:p>
            <a:pPr lvl="0"/>
            <a:r>
              <a:rPr lang="en-GB" dirty="0"/>
              <a:t>What happens in the poem?</a:t>
            </a:r>
          </a:p>
          <a:p>
            <a:pPr lvl="0"/>
            <a:r>
              <a:rPr lang="en-GB" dirty="0"/>
              <a:t>Where is it set? Does this change? When is it set? Does this change?</a:t>
            </a:r>
          </a:p>
          <a:p>
            <a:pPr lvl="0"/>
            <a:r>
              <a:rPr lang="en-GB" dirty="0"/>
              <a:t>How is it arranged? When and why does the poet start a new stanza? Is there a regular rhythm? What is the rhyme scheme? Why has the poet used these? </a:t>
            </a:r>
          </a:p>
          <a:p>
            <a:pPr lvl="0"/>
            <a:r>
              <a:rPr lang="en-GB" dirty="0"/>
              <a:t>How does the poet use sounds? What sort of imagery is used? Is there anything interesting about the language? Can you recognise any poetic techniques? Why has the poet used these?</a:t>
            </a:r>
          </a:p>
          <a:p>
            <a:pPr lvl="0"/>
            <a:r>
              <a:rPr lang="en-GB" dirty="0"/>
              <a:t>What do you think the poem is really about? What is the poet’s attitude to his or her theme? </a:t>
            </a:r>
          </a:p>
          <a:p>
            <a:pPr lvl="0"/>
            <a:r>
              <a:rPr lang="en-GB" dirty="0"/>
              <a:t>How does the poem make you feel and what do you think of it?</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435280" cy="6120680"/>
          </a:xfrm>
        </p:spPr>
        <p:txBody>
          <a:bodyPr>
            <a:normAutofit lnSpcReduction="10000"/>
          </a:bodyPr>
          <a:lstStyle/>
          <a:p>
            <a:pPr>
              <a:buNone/>
            </a:pPr>
            <a:r>
              <a:rPr lang="en-GB" dirty="0" smtClean="0"/>
              <a:t>	Look at the sample answer on your sheet. </a:t>
            </a:r>
            <a:r>
              <a:rPr lang="en-GB" b="1" dirty="0"/>
              <a:t>Can you find the following? </a:t>
            </a:r>
            <a:endParaRPr lang="en-GB" b="1" dirty="0" smtClean="0"/>
          </a:p>
          <a:p>
            <a:endParaRPr lang="en-GB" dirty="0"/>
          </a:p>
          <a:p>
            <a:r>
              <a:rPr lang="en-GB" dirty="0"/>
              <a:t>Brief introduction, mentioning the subject of the poem.</a:t>
            </a:r>
          </a:p>
          <a:p>
            <a:r>
              <a:rPr lang="en-GB" dirty="0"/>
              <a:t>Structure and content.</a:t>
            </a:r>
          </a:p>
          <a:p>
            <a:r>
              <a:rPr lang="en-GB" dirty="0"/>
              <a:t>Language techniques and their effect.</a:t>
            </a:r>
          </a:p>
          <a:p>
            <a:r>
              <a:rPr lang="en-GB" dirty="0"/>
              <a:t>Personal response and interpretation.</a:t>
            </a:r>
          </a:p>
          <a:p>
            <a:r>
              <a:rPr lang="en-GB" dirty="0"/>
              <a:t>Form and structure.</a:t>
            </a:r>
          </a:p>
          <a:p>
            <a:r>
              <a:rPr lang="en-GB" dirty="0"/>
              <a:t>Effective conclusion, discussing the poet’s attitude and focusing on the question</a:t>
            </a:r>
            <a:r>
              <a:rPr lang="en-GB" dirty="0" smtClean="0"/>
              <a:t>.</a:t>
            </a:r>
          </a:p>
          <a:p>
            <a:endParaRPr lang="en-GB" dirty="0"/>
          </a:p>
          <a:p>
            <a:pPr>
              <a:buNone/>
            </a:pPr>
            <a:endParaRPr lang="en-GB" dirty="0"/>
          </a:p>
          <a:p>
            <a:pPr>
              <a:buNone/>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99592" y="260644"/>
          <a:ext cx="7704855" cy="6486770"/>
        </p:xfrm>
        <a:graphic>
          <a:graphicData uri="http://schemas.openxmlformats.org/drawingml/2006/table">
            <a:tbl>
              <a:tblPr/>
              <a:tblGrid>
                <a:gridCol w="1316546"/>
                <a:gridCol w="6388309"/>
              </a:tblGrid>
              <a:tr h="975642">
                <a:tc>
                  <a:txBody>
                    <a:bodyPr/>
                    <a:lstStyle/>
                    <a:p>
                      <a:pPr>
                        <a:lnSpc>
                          <a:spcPct val="115000"/>
                        </a:lnSpc>
                        <a:spcAft>
                          <a:spcPts val="1000"/>
                        </a:spcAft>
                      </a:pPr>
                      <a:endParaRPr lang="en-GB" sz="1100" dirty="0">
                        <a:latin typeface="Arial"/>
                        <a:ea typeface="Calibri"/>
                        <a:cs typeface="Times New Roman"/>
                      </a:endParaRPr>
                    </a:p>
                    <a:p>
                      <a:pPr algn="ctr">
                        <a:lnSpc>
                          <a:spcPct val="115000"/>
                        </a:lnSpc>
                        <a:spcAft>
                          <a:spcPts val="1000"/>
                        </a:spcAft>
                      </a:pPr>
                      <a:r>
                        <a:rPr lang="en-GB" sz="1100" dirty="0">
                          <a:latin typeface="Arial"/>
                          <a:ea typeface="Calibri"/>
                          <a:cs typeface="Times New Roman"/>
                        </a:rPr>
                        <a:t>Mark Band 6</a:t>
                      </a:r>
                      <a:endParaRPr lang="en-GB" sz="1100" dirty="0">
                        <a:latin typeface="Calibri"/>
                        <a:ea typeface="Calibri"/>
                        <a:cs typeface="Times New Roman"/>
                      </a:endParaRPr>
                    </a:p>
                    <a:p>
                      <a:pPr algn="ctr">
                        <a:lnSpc>
                          <a:spcPct val="115000"/>
                        </a:lnSpc>
                        <a:spcAft>
                          <a:spcPts val="1000"/>
                        </a:spcAft>
                      </a:pPr>
                      <a:r>
                        <a:rPr lang="en-GB" sz="1100" dirty="0">
                          <a:latin typeface="Arial"/>
                          <a:ea typeface="Calibri"/>
                          <a:cs typeface="Times New Roman"/>
                        </a:rPr>
                        <a:t>16-18 marks</a:t>
                      </a:r>
                      <a:endParaRPr lang="en-GB" sz="1100" dirty="0">
                        <a:latin typeface="Calibri"/>
                        <a:ea typeface="Calibri"/>
                        <a:cs typeface="Times New Roman"/>
                      </a:endParaRPr>
                    </a:p>
                  </a:txBody>
                  <a:tcPr marL="40110" marR="40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100" b="1" dirty="0">
                          <a:latin typeface="Arial"/>
                          <a:ea typeface="Calibri"/>
                          <a:cs typeface="Times New Roman"/>
                        </a:rPr>
                        <a:t>In response to the task, candidates demonstrate:</a:t>
                      </a:r>
                      <a:endParaRPr lang="en-GB" sz="1100" dirty="0">
                        <a:latin typeface="Calibri"/>
                        <a:ea typeface="Calibri"/>
                        <a:cs typeface="Times New Roman"/>
                      </a:endParaRPr>
                    </a:p>
                    <a:p>
                      <a:pPr marL="342900" lvl="0" indent="-342900">
                        <a:lnSpc>
                          <a:spcPct val="115000"/>
                        </a:lnSpc>
                        <a:spcAft>
                          <a:spcPts val="0"/>
                        </a:spcAft>
                        <a:buFont typeface="+mj-lt"/>
                        <a:buAutoNum type="arabicPeriod"/>
                        <a:tabLst>
                          <a:tab pos="457200" algn="l"/>
                        </a:tabLst>
                      </a:pPr>
                      <a:r>
                        <a:rPr lang="en-GB" sz="1100" dirty="0">
                          <a:latin typeface="Arial"/>
                          <a:ea typeface="Calibri"/>
                          <a:cs typeface="Times New Roman"/>
                        </a:rPr>
                        <a:t>insightful exploratory response to ideas/themes</a:t>
                      </a:r>
                      <a:endParaRPr lang="en-GB" sz="1100" dirty="0">
                        <a:latin typeface="Calibri"/>
                        <a:ea typeface="Calibri"/>
                        <a:cs typeface="Times New Roman"/>
                      </a:endParaRPr>
                    </a:p>
                    <a:p>
                      <a:pPr marL="342900" lvl="0" indent="-342900">
                        <a:lnSpc>
                          <a:spcPct val="115000"/>
                        </a:lnSpc>
                        <a:spcAft>
                          <a:spcPts val="0"/>
                        </a:spcAft>
                        <a:buFont typeface="+mj-lt"/>
                        <a:buAutoNum type="arabicPeriod"/>
                        <a:tabLst>
                          <a:tab pos="457200" algn="l"/>
                        </a:tabLst>
                      </a:pPr>
                      <a:r>
                        <a:rPr lang="en-GB" sz="1100" dirty="0">
                          <a:latin typeface="Arial"/>
                          <a:ea typeface="Calibri"/>
                          <a:cs typeface="Times New Roman"/>
                        </a:rPr>
                        <a:t>close analysis of detail to support interpretation</a:t>
                      </a:r>
                      <a:endParaRPr lang="en-GB" sz="1100" dirty="0">
                        <a:latin typeface="Calibri"/>
                        <a:ea typeface="Calibri"/>
                        <a:cs typeface="Times New Roman"/>
                      </a:endParaRPr>
                    </a:p>
                    <a:p>
                      <a:pPr marL="342900" lvl="0" indent="-342900">
                        <a:lnSpc>
                          <a:spcPct val="115000"/>
                        </a:lnSpc>
                        <a:spcAft>
                          <a:spcPts val="0"/>
                        </a:spcAft>
                        <a:buFont typeface="+mj-lt"/>
                        <a:buAutoNum type="arabicPeriod"/>
                        <a:tabLst>
                          <a:tab pos="457200" algn="l"/>
                        </a:tabLst>
                      </a:pPr>
                      <a:r>
                        <a:rPr lang="en-GB" sz="1100" dirty="0">
                          <a:latin typeface="Arial"/>
                          <a:ea typeface="Calibri"/>
                          <a:cs typeface="Times New Roman"/>
                        </a:rPr>
                        <a:t>evaluation of writer’s uses of language and/or structure and/or form and effects on readers </a:t>
                      </a:r>
                      <a:endParaRPr lang="en-GB" sz="1100" dirty="0">
                        <a:latin typeface="Calibri"/>
                        <a:ea typeface="Calibri"/>
                        <a:cs typeface="Times New Roman"/>
                      </a:endParaRPr>
                    </a:p>
                  </a:txBody>
                  <a:tcPr marL="40110" marR="40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420">
                <a:tc>
                  <a:txBody>
                    <a:bodyPr/>
                    <a:lstStyle/>
                    <a:p>
                      <a:pPr>
                        <a:lnSpc>
                          <a:spcPct val="115000"/>
                        </a:lnSpc>
                        <a:spcAft>
                          <a:spcPts val="1000"/>
                        </a:spcAft>
                      </a:pPr>
                      <a:r>
                        <a:rPr lang="en-GB" sz="1100">
                          <a:latin typeface="Arial"/>
                          <a:ea typeface="Calibri"/>
                          <a:cs typeface="Times New Roman"/>
                        </a:rPr>
                        <a:t>Mark Band 5</a:t>
                      </a:r>
                      <a:endParaRPr lang="en-GB" sz="1100">
                        <a:latin typeface="Calibri"/>
                        <a:ea typeface="Calibri"/>
                        <a:cs typeface="Times New Roman"/>
                      </a:endParaRPr>
                    </a:p>
                    <a:p>
                      <a:pPr>
                        <a:lnSpc>
                          <a:spcPct val="115000"/>
                        </a:lnSpc>
                        <a:spcAft>
                          <a:spcPts val="1000"/>
                        </a:spcAft>
                      </a:pPr>
                      <a:r>
                        <a:rPr lang="en-GB" sz="1100">
                          <a:latin typeface="Arial"/>
                          <a:ea typeface="Calibri"/>
                          <a:cs typeface="Times New Roman"/>
                        </a:rPr>
                        <a:t>13-15 marks</a:t>
                      </a:r>
                      <a:endParaRPr lang="en-GB" sz="1100">
                        <a:latin typeface="Calibri"/>
                        <a:ea typeface="Calibri"/>
                        <a:cs typeface="Times New Roman"/>
                      </a:endParaRPr>
                    </a:p>
                  </a:txBody>
                  <a:tcPr marL="40110" marR="40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100" b="1" dirty="0">
                          <a:latin typeface="Arial"/>
                          <a:ea typeface="Calibri"/>
                          <a:cs typeface="Times New Roman"/>
                        </a:rPr>
                        <a:t>In response to the task, candidates demonstrate:</a:t>
                      </a:r>
                      <a:endParaRPr lang="en-GB" sz="1100" dirty="0">
                        <a:latin typeface="Calibri"/>
                        <a:ea typeface="Calibri"/>
                        <a:cs typeface="Times New Roman"/>
                      </a:endParaRPr>
                    </a:p>
                    <a:p>
                      <a:pPr marL="342900" lvl="0" indent="-342900">
                        <a:lnSpc>
                          <a:spcPct val="115000"/>
                        </a:lnSpc>
                        <a:spcAft>
                          <a:spcPts val="0"/>
                        </a:spcAft>
                        <a:buFont typeface="+mj-lt"/>
                        <a:buAutoNum type="arabicPeriod"/>
                      </a:pPr>
                      <a:r>
                        <a:rPr lang="en-GB" sz="1100" dirty="0">
                          <a:latin typeface="Calibri"/>
                          <a:ea typeface="Calibri"/>
                          <a:cs typeface="Arial"/>
                        </a:rPr>
                        <a:t>exploratory response to ideas/themes</a:t>
                      </a:r>
                      <a:endParaRPr lang="en-GB" sz="1100" dirty="0">
                        <a:latin typeface="Calibri"/>
                        <a:ea typeface="Calibri"/>
                        <a:cs typeface="Times New Roman"/>
                      </a:endParaRPr>
                    </a:p>
                    <a:p>
                      <a:pPr marL="342900" lvl="0" indent="-342900">
                        <a:lnSpc>
                          <a:spcPct val="115000"/>
                        </a:lnSpc>
                        <a:spcAft>
                          <a:spcPts val="0"/>
                        </a:spcAft>
                        <a:buFont typeface="+mj-lt"/>
                        <a:buAutoNum type="arabicPeriod"/>
                      </a:pPr>
                      <a:r>
                        <a:rPr lang="en-GB" sz="1100" dirty="0">
                          <a:latin typeface="Calibri"/>
                          <a:ea typeface="Calibri"/>
                          <a:cs typeface="Arial"/>
                        </a:rPr>
                        <a:t>analytical use of detail </a:t>
                      </a:r>
                      <a:endParaRPr lang="en-GB" sz="1100" dirty="0">
                        <a:latin typeface="Calibri"/>
                        <a:ea typeface="Calibri"/>
                        <a:cs typeface="Times New Roman"/>
                      </a:endParaRPr>
                    </a:p>
                    <a:p>
                      <a:pPr marL="342900" lvl="0" indent="-342900">
                        <a:lnSpc>
                          <a:spcPct val="115000"/>
                        </a:lnSpc>
                        <a:spcAft>
                          <a:spcPts val="0"/>
                        </a:spcAft>
                        <a:buFont typeface="+mj-lt"/>
                        <a:buAutoNum type="arabicPeriod"/>
                      </a:pPr>
                      <a:r>
                        <a:rPr lang="en-GB" sz="1100" dirty="0">
                          <a:latin typeface="Calibri"/>
                          <a:ea typeface="Calibri"/>
                          <a:cs typeface="Arial"/>
                        </a:rPr>
                        <a:t>analysis of writer’s uses of language and/or structure and/or form and effects on readers</a:t>
                      </a:r>
                      <a:endParaRPr lang="en-GB" sz="1100" dirty="0">
                        <a:latin typeface="Calibri"/>
                        <a:ea typeface="Calibri"/>
                        <a:cs typeface="Times New Roman"/>
                      </a:endParaRPr>
                    </a:p>
                  </a:txBody>
                  <a:tcPr marL="40110" marR="40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420">
                <a:tc>
                  <a:txBody>
                    <a:bodyPr/>
                    <a:lstStyle/>
                    <a:p>
                      <a:pPr>
                        <a:lnSpc>
                          <a:spcPct val="115000"/>
                        </a:lnSpc>
                        <a:spcAft>
                          <a:spcPts val="1000"/>
                        </a:spcAft>
                      </a:pPr>
                      <a:endParaRPr lang="en-GB" sz="1100">
                        <a:latin typeface="Arial"/>
                        <a:ea typeface="Calibri"/>
                        <a:cs typeface="Times New Roman"/>
                      </a:endParaRPr>
                    </a:p>
                    <a:p>
                      <a:pPr>
                        <a:lnSpc>
                          <a:spcPct val="115000"/>
                        </a:lnSpc>
                        <a:spcAft>
                          <a:spcPts val="1000"/>
                        </a:spcAft>
                      </a:pPr>
                      <a:r>
                        <a:rPr lang="en-GB" sz="1100">
                          <a:latin typeface="Arial"/>
                          <a:ea typeface="Calibri"/>
                          <a:cs typeface="Times New Roman"/>
                        </a:rPr>
                        <a:t>Mark Band 4</a:t>
                      </a:r>
                      <a:endParaRPr lang="en-GB" sz="1100">
                        <a:latin typeface="Calibri"/>
                        <a:ea typeface="Calibri"/>
                        <a:cs typeface="Times New Roman"/>
                      </a:endParaRPr>
                    </a:p>
                    <a:p>
                      <a:pPr algn="ctr">
                        <a:lnSpc>
                          <a:spcPct val="115000"/>
                        </a:lnSpc>
                        <a:spcAft>
                          <a:spcPts val="1000"/>
                        </a:spcAft>
                      </a:pPr>
                      <a:r>
                        <a:rPr lang="en-GB" sz="1100">
                          <a:latin typeface="Arial"/>
                          <a:ea typeface="Calibri"/>
                          <a:cs typeface="Times New Roman"/>
                        </a:rPr>
                        <a:t>10-12 marks</a:t>
                      </a:r>
                      <a:endParaRPr lang="en-GB" sz="1100">
                        <a:latin typeface="Calibri"/>
                        <a:ea typeface="Calibri"/>
                        <a:cs typeface="Times New Roman"/>
                      </a:endParaRPr>
                    </a:p>
                  </a:txBody>
                  <a:tcPr marL="40110" marR="40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100" b="1" dirty="0">
                          <a:latin typeface="Arial"/>
                          <a:ea typeface="Calibri"/>
                          <a:cs typeface="Times New Roman"/>
                        </a:rPr>
                        <a:t>In response to the task, candidates demonstrate:</a:t>
                      </a:r>
                      <a:endParaRPr lang="en-GB" sz="1100" dirty="0">
                        <a:latin typeface="Calibri"/>
                        <a:ea typeface="Calibri"/>
                        <a:cs typeface="Times New Roman"/>
                      </a:endParaRPr>
                    </a:p>
                    <a:p>
                      <a:pPr marL="342900" lvl="0" indent="-342900">
                        <a:lnSpc>
                          <a:spcPct val="115000"/>
                        </a:lnSpc>
                        <a:spcAft>
                          <a:spcPts val="0"/>
                        </a:spcAft>
                        <a:buFont typeface="+mj-lt"/>
                        <a:buAutoNum type="arabicPeriod"/>
                      </a:pPr>
                      <a:r>
                        <a:rPr lang="en-GB" sz="1100" dirty="0">
                          <a:latin typeface="Calibri"/>
                          <a:ea typeface="Calibri"/>
                          <a:cs typeface="Arial"/>
                        </a:rPr>
                        <a:t>considered/qualified response to ideas/themes</a:t>
                      </a:r>
                      <a:endParaRPr lang="en-GB" sz="1100" dirty="0">
                        <a:latin typeface="Calibri"/>
                        <a:ea typeface="Calibri"/>
                        <a:cs typeface="Times New Roman"/>
                      </a:endParaRPr>
                    </a:p>
                    <a:p>
                      <a:pPr marL="342900" lvl="0" indent="-342900">
                        <a:lnSpc>
                          <a:spcPct val="115000"/>
                        </a:lnSpc>
                        <a:spcAft>
                          <a:spcPts val="0"/>
                        </a:spcAft>
                        <a:buFont typeface="+mj-lt"/>
                        <a:buAutoNum type="arabicPeriod"/>
                      </a:pPr>
                      <a:r>
                        <a:rPr lang="en-GB" sz="1100" dirty="0">
                          <a:latin typeface="Calibri"/>
                          <a:ea typeface="Calibri"/>
                          <a:cs typeface="Arial"/>
                        </a:rPr>
                        <a:t>details linked to interpretation</a:t>
                      </a:r>
                      <a:endParaRPr lang="en-GB" sz="1100" dirty="0">
                        <a:latin typeface="Calibri"/>
                        <a:ea typeface="Calibri"/>
                        <a:cs typeface="Times New Roman"/>
                      </a:endParaRPr>
                    </a:p>
                    <a:p>
                      <a:pPr marL="342900" lvl="0" indent="-342900">
                        <a:lnSpc>
                          <a:spcPct val="115000"/>
                        </a:lnSpc>
                        <a:spcAft>
                          <a:spcPts val="0"/>
                        </a:spcAft>
                        <a:buFont typeface="+mj-lt"/>
                        <a:buAutoNum type="arabicPeriod"/>
                      </a:pPr>
                      <a:r>
                        <a:rPr lang="en-GB" sz="1100" dirty="0">
                          <a:latin typeface="Calibri"/>
                          <a:ea typeface="Calibri"/>
                          <a:cs typeface="Arial"/>
                        </a:rPr>
                        <a:t>appreciation/consideration of writer’s uses of language and/or structure and/or form and effects on readers</a:t>
                      </a:r>
                      <a:endParaRPr lang="en-GB" sz="1100" dirty="0">
                        <a:latin typeface="Calibri"/>
                        <a:ea typeface="Calibri"/>
                        <a:cs typeface="Times New Roman"/>
                      </a:endParaRPr>
                    </a:p>
                  </a:txBody>
                  <a:tcPr marL="40110" marR="40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5642">
                <a:tc>
                  <a:txBody>
                    <a:bodyPr/>
                    <a:lstStyle/>
                    <a:p>
                      <a:pPr>
                        <a:lnSpc>
                          <a:spcPct val="115000"/>
                        </a:lnSpc>
                        <a:spcAft>
                          <a:spcPts val="1000"/>
                        </a:spcAft>
                      </a:pPr>
                      <a:r>
                        <a:rPr lang="en-GB" sz="1100">
                          <a:latin typeface="Arial"/>
                          <a:ea typeface="Calibri"/>
                          <a:cs typeface="Times New Roman"/>
                        </a:rPr>
                        <a:t>Mark Band 3</a:t>
                      </a:r>
                      <a:endParaRPr lang="en-GB" sz="1100">
                        <a:latin typeface="Calibri"/>
                        <a:ea typeface="Calibri"/>
                        <a:cs typeface="Times New Roman"/>
                      </a:endParaRPr>
                    </a:p>
                    <a:p>
                      <a:pPr algn="ctr">
                        <a:lnSpc>
                          <a:spcPct val="115000"/>
                        </a:lnSpc>
                        <a:spcAft>
                          <a:spcPts val="1000"/>
                        </a:spcAft>
                      </a:pPr>
                      <a:r>
                        <a:rPr lang="en-GB" sz="1100">
                          <a:latin typeface="Arial"/>
                          <a:ea typeface="Calibri"/>
                          <a:cs typeface="Times New Roman"/>
                        </a:rPr>
                        <a:t>7-9 marks</a:t>
                      </a:r>
                      <a:endParaRPr lang="en-GB" sz="1100">
                        <a:latin typeface="Calibri"/>
                        <a:ea typeface="Calibri"/>
                        <a:cs typeface="Times New Roman"/>
                      </a:endParaRPr>
                    </a:p>
                  </a:txBody>
                  <a:tcPr marL="40110" marR="40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100" b="1" dirty="0">
                          <a:latin typeface="Arial"/>
                          <a:ea typeface="Calibri"/>
                          <a:cs typeface="Times New Roman"/>
                        </a:rPr>
                        <a:t>In response to the task, candidates demonstrate:</a:t>
                      </a:r>
                      <a:endParaRPr lang="en-GB" sz="1100" dirty="0">
                        <a:latin typeface="Calibri"/>
                        <a:ea typeface="Calibri"/>
                        <a:cs typeface="Times New Roman"/>
                      </a:endParaRPr>
                    </a:p>
                    <a:p>
                      <a:pPr marL="342900" lvl="0" indent="-342900">
                        <a:lnSpc>
                          <a:spcPct val="115000"/>
                        </a:lnSpc>
                        <a:spcAft>
                          <a:spcPts val="0"/>
                        </a:spcAft>
                        <a:buFont typeface="+mj-lt"/>
                        <a:buAutoNum type="arabicPeriod"/>
                        <a:tabLst>
                          <a:tab pos="457200" algn="l"/>
                        </a:tabLst>
                      </a:pPr>
                      <a:r>
                        <a:rPr lang="en-GB" sz="1100" dirty="0">
                          <a:latin typeface="Arial"/>
                          <a:ea typeface="Calibri"/>
                          <a:cs typeface="Times New Roman"/>
                        </a:rPr>
                        <a:t>sustained response to ideas/themes</a:t>
                      </a:r>
                      <a:endParaRPr lang="en-GB" sz="1100" dirty="0">
                        <a:latin typeface="Calibri"/>
                        <a:ea typeface="Calibri"/>
                        <a:cs typeface="Times New Roman"/>
                      </a:endParaRPr>
                    </a:p>
                    <a:p>
                      <a:pPr marL="342900" lvl="0" indent="-342900">
                        <a:lnSpc>
                          <a:spcPct val="115000"/>
                        </a:lnSpc>
                        <a:spcAft>
                          <a:spcPts val="0"/>
                        </a:spcAft>
                        <a:buFont typeface="+mj-lt"/>
                        <a:buAutoNum type="arabicPeriod"/>
                        <a:tabLst>
                          <a:tab pos="457200" algn="l"/>
                        </a:tabLst>
                      </a:pPr>
                      <a:r>
                        <a:rPr lang="en-GB" sz="1100" dirty="0">
                          <a:latin typeface="Arial"/>
                          <a:ea typeface="Calibri"/>
                          <a:cs typeface="Times New Roman"/>
                        </a:rPr>
                        <a:t>effective use of details to support interpretation</a:t>
                      </a:r>
                      <a:endParaRPr lang="en-GB" sz="1100" dirty="0">
                        <a:latin typeface="Calibri"/>
                        <a:ea typeface="Calibri"/>
                        <a:cs typeface="Times New Roman"/>
                      </a:endParaRPr>
                    </a:p>
                    <a:p>
                      <a:pPr marL="342900" lvl="0" indent="-342900">
                        <a:lnSpc>
                          <a:spcPct val="115000"/>
                        </a:lnSpc>
                        <a:spcAft>
                          <a:spcPts val="0"/>
                        </a:spcAft>
                        <a:buFont typeface="+mj-lt"/>
                        <a:buAutoNum type="arabicPeriod"/>
                        <a:tabLst>
                          <a:tab pos="457200" algn="l"/>
                        </a:tabLst>
                      </a:pPr>
                      <a:r>
                        <a:rPr lang="en-GB" sz="1100" dirty="0">
                          <a:latin typeface="Arial"/>
                          <a:ea typeface="Calibri"/>
                          <a:cs typeface="Times New Roman"/>
                        </a:rPr>
                        <a:t>explanation of effect(s) of writer’s uses of language and/or structure and/or form and effects on readers</a:t>
                      </a:r>
                      <a:endParaRPr lang="en-GB" sz="1100" dirty="0">
                        <a:latin typeface="Calibri"/>
                        <a:ea typeface="Calibri"/>
                        <a:cs typeface="Times New Roman"/>
                      </a:endParaRPr>
                    </a:p>
                  </a:txBody>
                  <a:tcPr marL="40110" marR="40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420">
                <a:tc>
                  <a:txBody>
                    <a:bodyPr/>
                    <a:lstStyle/>
                    <a:p>
                      <a:pPr>
                        <a:lnSpc>
                          <a:spcPct val="115000"/>
                        </a:lnSpc>
                        <a:spcAft>
                          <a:spcPts val="1000"/>
                        </a:spcAft>
                      </a:pPr>
                      <a:r>
                        <a:rPr lang="en-GB" sz="1100">
                          <a:latin typeface="Arial"/>
                          <a:ea typeface="Calibri"/>
                          <a:cs typeface="Times New Roman"/>
                        </a:rPr>
                        <a:t>Mark Band 2</a:t>
                      </a:r>
                      <a:endParaRPr lang="en-GB" sz="1100">
                        <a:latin typeface="Calibri"/>
                        <a:ea typeface="Calibri"/>
                        <a:cs typeface="Times New Roman"/>
                      </a:endParaRPr>
                    </a:p>
                    <a:p>
                      <a:pPr algn="ctr">
                        <a:lnSpc>
                          <a:spcPct val="115000"/>
                        </a:lnSpc>
                        <a:spcAft>
                          <a:spcPts val="1000"/>
                        </a:spcAft>
                      </a:pPr>
                      <a:r>
                        <a:rPr lang="en-GB" sz="1100">
                          <a:latin typeface="Arial"/>
                          <a:ea typeface="Calibri"/>
                          <a:cs typeface="Times New Roman"/>
                        </a:rPr>
                        <a:t>4-6 marks</a:t>
                      </a:r>
                      <a:endParaRPr lang="en-GB" sz="1100">
                        <a:latin typeface="Calibri"/>
                        <a:ea typeface="Calibri"/>
                        <a:cs typeface="Times New Roman"/>
                      </a:endParaRPr>
                    </a:p>
                  </a:txBody>
                  <a:tcPr marL="40110" marR="40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100" b="1" dirty="0">
                          <a:latin typeface="Arial"/>
                          <a:ea typeface="Calibri"/>
                          <a:cs typeface="Times New Roman"/>
                        </a:rPr>
                        <a:t>In response to the task, candidates demonstrate:</a:t>
                      </a:r>
                      <a:endParaRPr lang="en-GB" sz="1100" dirty="0">
                        <a:latin typeface="Calibri"/>
                        <a:ea typeface="Calibri"/>
                        <a:cs typeface="Times New Roman"/>
                      </a:endParaRPr>
                    </a:p>
                    <a:p>
                      <a:pPr marL="342900" lvl="0" indent="-342900">
                        <a:lnSpc>
                          <a:spcPct val="115000"/>
                        </a:lnSpc>
                        <a:spcAft>
                          <a:spcPts val="0"/>
                        </a:spcAft>
                        <a:buFont typeface="+mj-lt"/>
                        <a:buAutoNum type="arabicPeriod"/>
                      </a:pPr>
                      <a:r>
                        <a:rPr lang="en-GB" sz="1100" dirty="0">
                          <a:latin typeface="Calibri"/>
                          <a:ea typeface="Calibri"/>
                          <a:cs typeface="Arial"/>
                        </a:rPr>
                        <a:t>explained response to ideas/themes</a:t>
                      </a:r>
                      <a:endParaRPr lang="en-GB" sz="1100" dirty="0">
                        <a:latin typeface="Calibri"/>
                        <a:ea typeface="Calibri"/>
                        <a:cs typeface="Times New Roman"/>
                      </a:endParaRPr>
                    </a:p>
                    <a:p>
                      <a:pPr marL="342900" lvl="0" indent="-342900">
                        <a:lnSpc>
                          <a:spcPct val="115000"/>
                        </a:lnSpc>
                        <a:spcAft>
                          <a:spcPts val="0"/>
                        </a:spcAft>
                        <a:buFont typeface="+mj-lt"/>
                        <a:buAutoNum type="arabicPeriod"/>
                      </a:pPr>
                      <a:r>
                        <a:rPr lang="en-GB" sz="1100" dirty="0">
                          <a:latin typeface="Calibri"/>
                          <a:ea typeface="Calibri"/>
                          <a:cs typeface="Arial"/>
                        </a:rPr>
                        <a:t>details used to support a range of comments</a:t>
                      </a:r>
                      <a:endParaRPr lang="en-GB" sz="1100" dirty="0">
                        <a:latin typeface="Calibri"/>
                        <a:ea typeface="Calibri"/>
                        <a:cs typeface="Times New Roman"/>
                      </a:endParaRPr>
                    </a:p>
                    <a:p>
                      <a:pPr marL="342900" lvl="0" indent="-342900">
                        <a:lnSpc>
                          <a:spcPct val="115000"/>
                        </a:lnSpc>
                        <a:spcAft>
                          <a:spcPts val="0"/>
                        </a:spcAft>
                        <a:buFont typeface="+mj-lt"/>
                        <a:buAutoNum type="arabicPeriod"/>
                      </a:pPr>
                      <a:r>
                        <a:rPr lang="en-GB" sz="1100" dirty="0">
                          <a:latin typeface="Calibri"/>
                          <a:ea typeface="Calibri"/>
                          <a:cs typeface="Arial"/>
                        </a:rPr>
                        <a:t>identification of effect(s) of writer’s choices of language and/or structure and/or form intended/achieved</a:t>
                      </a:r>
                      <a:endParaRPr lang="en-GB" sz="1100" dirty="0">
                        <a:latin typeface="Calibri"/>
                        <a:ea typeface="Calibri"/>
                        <a:cs typeface="Times New Roman"/>
                      </a:endParaRPr>
                    </a:p>
                  </a:txBody>
                  <a:tcPr marL="40110" marR="40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5642">
                <a:tc>
                  <a:txBody>
                    <a:bodyPr/>
                    <a:lstStyle/>
                    <a:p>
                      <a:pPr>
                        <a:lnSpc>
                          <a:spcPct val="115000"/>
                        </a:lnSpc>
                        <a:spcAft>
                          <a:spcPts val="1000"/>
                        </a:spcAft>
                      </a:pPr>
                      <a:r>
                        <a:rPr lang="en-GB" sz="1100">
                          <a:latin typeface="Arial"/>
                          <a:ea typeface="Calibri"/>
                          <a:cs typeface="Times New Roman"/>
                        </a:rPr>
                        <a:t>Mark Band 1</a:t>
                      </a:r>
                      <a:endParaRPr lang="en-GB" sz="1100">
                        <a:latin typeface="Calibri"/>
                        <a:ea typeface="Calibri"/>
                        <a:cs typeface="Times New Roman"/>
                      </a:endParaRPr>
                    </a:p>
                    <a:p>
                      <a:pPr algn="ctr">
                        <a:lnSpc>
                          <a:spcPct val="115000"/>
                        </a:lnSpc>
                        <a:spcAft>
                          <a:spcPts val="1000"/>
                        </a:spcAft>
                      </a:pPr>
                      <a:r>
                        <a:rPr lang="en-GB" sz="1100">
                          <a:latin typeface="Arial"/>
                          <a:ea typeface="Calibri"/>
                          <a:cs typeface="Times New Roman"/>
                        </a:rPr>
                        <a:t>1-3 marks</a:t>
                      </a:r>
                      <a:endParaRPr lang="en-GB" sz="1100">
                        <a:latin typeface="Calibri"/>
                        <a:ea typeface="Calibri"/>
                        <a:cs typeface="Times New Roman"/>
                      </a:endParaRPr>
                    </a:p>
                  </a:txBody>
                  <a:tcPr marL="40110" marR="40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a:lnSpc>
                          <a:spcPct val="115000"/>
                        </a:lnSpc>
                        <a:spcAft>
                          <a:spcPts val="1000"/>
                        </a:spcAft>
                      </a:pPr>
                      <a:r>
                        <a:rPr lang="en-GB" sz="1100" b="1" dirty="0">
                          <a:latin typeface="Arial"/>
                          <a:ea typeface="Calibri"/>
                          <a:cs typeface="Times New Roman"/>
                        </a:rPr>
                        <a:t>In response to the task, candidates demonstrate:</a:t>
                      </a:r>
                      <a:endParaRPr lang="en-GB" sz="1100" dirty="0">
                        <a:latin typeface="Calibri"/>
                        <a:ea typeface="Calibri"/>
                        <a:cs typeface="Times New Roman"/>
                      </a:endParaRPr>
                    </a:p>
                    <a:p>
                      <a:pPr marL="342900" lvl="0" indent="-342900">
                        <a:lnSpc>
                          <a:spcPct val="115000"/>
                        </a:lnSpc>
                        <a:spcAft>
                          <a:spcPts val="0"/>
                        </a:spcAft>
                        <a:buFont typeface="+mj-lt"/>
                        <a:buAutoNum type="arabicPeriod"/>
                        <a:tabLst>
                          <a:tab pos="457200" algn="l"/>
                        </a:tabLst>
                      </a:pPr>
                      <a:r>
                        <a:rPr lang="en-GB" sz="1100" dirty="0">
                          <a:latin typeface="Arial"/>
                          <a:ea typeface="Calibri"/>
                          <a:cs typeface="Times New Roman"/>
                        </a:rPr>
                        <a:t>supported response to ideas/themes</a:t>
                      </a:r>
                      <a:endParaRPr lang="en-GB" sz="1100" dirty="0">
                        <a:latin typeface="Calibri"/>
                        <a:ea typeface="Calibri"/>
                        <a:cs typeface="Times New Roman"/>
                      </a:endParaRPr>
                    </a:p>
                    <a:p>
                      <a:pPr marL="342900" lvl="0" indent="-342900">
                        <a:lnSpc>
                          <a:spcPct val="115000"/>
                        </a:lnSpc>
                        <a:spcAft>
                          <a:spcPts val="0"/>
                        </a:spcAft>
                        <a:buFont typeface="+mj-lt"/>
                        <a:buAutoNum type="arabicPeriod"/>
                        <a:tabLst>
                          <a:tab pos="457200" algn="l"/>
                        </a:tabLst>
                      </a:pPr>
                      <a:r>
                        <a:rPr lang="en-GB" sz="1100" dirty="0">
                          <a:latin typeface="Arial"/>
                          <a:ea typeface="Calibri"/>
                          <a:cs typeface="Times New Roman"/>
                        </a:rPr>
                        <a:t>comment(s) on details</a:t>
                      </a:r>
                      <a:endParaRPr lang="en-GB" sz="1100" dirty="0">
                        <a:latin typeface="Calibri"/>
                        <a:ea typeface="Calibri"/>
                        <a:cs typeface="Times New Roman"/>
                      </a:endParaRPr>
                    </a:p>
                    <a:p>
                      <a:pPr marL="342900" lvl="0" indent="-342900">
                        <a:lnSpc>
                          <a:spcPct val="115000"/>
                        </a:lnSpc>
                        <a:spcAft>
                          <a:spcPts val="0"/>
                        </a:spcAft>
                        <a:buFont typeface="+mj-lt"/>
                        <a:buAutoNum type="arabicPeriod"/>
                        <a:tabLst>
                          <a:tab pos="457200" algn="l"/>
                        </a:tabLst>
                      </a:pPr>
                      <a:r>
                        <a:rPr lang="en-GB" sz="1100" dirty="0">
                          <a:latin typeface="Arial"/>
                          <a:ea typeface="Calibri"/>
                          <a:cs typeface="Times New Roman"/>
                        </a:rPr>
                        <a:t>awareness of writer making choice(s) of language and/or structure and/or form</a:t>
                      </a:r>
                      <a:endParaRPr lang="en-GB" sz="1100" dirty="0">
                        <a:latin typeface="Calibri"/>
                        <a:ea typeface="Calibri"/>
                        <a:cs typeface="Times New Roman"/>
                      </a:endParaRPr>
                    </a:p>
                  </a:txBody>
                  <a:tcPr marL="40110" marR="40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521">
                <a:tc>
                  <a:txBody>
                    <a:bodyPr/>
                    <a:lstStyle/>
                    <a:p>
                      <a:pPr algn="ctr">
                        <a:lnSpc>
                          <a:spcPct val="115000"/>
                        </a:lnSpc>
                        <a:spcAft>
                          <a:spcPts val="1000"/>
                        </a:spcAft>
                      </a:pPr>
                      <a:r>
                        <a:rPr lang="en-GB" sz="1100">
                          <a:latin typeface="Arial"/>
                          <a:ea typeface="Calibri"/>
                          <a:cs typeface="Times New Roman"/>
                        </a:rPr>
                        <a:t>0 marks</a:t>
                      </a:r>
                      <a:endParaRPr lang="en-GB" sz="1100">
                        <a:latin typeface="Calibri"/>
                        <a:ea typeface="Calibri"/>
                        <a:cs typeface="Times New Roman"/>
                      </a:endParaRPr>
                    </a:p>
                  </a:txBody>
                  <a:tcPr marL="40110" marR="40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GB" sz="1100" dirty="0">
                          <a:latin typeface="Arial"/>
                          <a:ea typeface="Calibri"/>
                          <a:cs typeface="Times New Roman"/>
                        </a:rPr>
                        <a:t>Nothing worthy of credit</a:t>
                      </a:r>
                      <a:endParaRPr lang="en-GB" sz="1100" dirty="0">
                        <a:latin typeface="Calibri"/>
                        <a:ea typeface="Calibri"/>
                        <a:cs typeface="Times New Roman"/>
                      </a:endParaRPr>
                    </a:p>
                  </a:txBody>
                  <a:tcPr marL="40110" marR="40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894</Words>
  <Application>Microsoft Office PowerPoint</Application>
  <PresentationFormat>On-screen Show (4:3)</PresentationFormat>
  <Paragraphs>114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Comic Sans MS</vt:lpstr>
      <vt:lpstr>Symbol</vt:lpstr>
      <vt:lpstr>Times New Roman</vt:lpstr>
      <vt:lpstr>Wingdings</vt:lpstr>
      <vt:lpstr>Office Theme</vt:lpstr>
      <vt:lpstr>Writing about an Unseen Poem</vt:lpstr>
      <vt:lpstr>What should I expect from Section B? </vt:lpstr>
      <vt:lpstr>WHAT and HOW</vt:lpstr>
      <vt:lpstr>PowerPoint Presentation</vt:lpstr>
      <vt:lpstr>PowerPoint Presentation</vt:lpstr>
      <vt:lpstr>PowerPoint Presentation</vt:lpstr>
      <vt:lpstr>Planning Your Answer (5 mins)</vt:lpstr>
      <vt:lpstr>PowerPoint Presentation</vt:lpstr>
      <vt:lpstr>PowerPoint Presentation</vt:lpstr>
      <vt:lpstr>Exam Tips</vt:lpstr>
      <vt:lpstr>Your Response</vt:lpstr>
      <vt:lpstr>Things you should NEVER write!</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about an Unseen Poem</dc:title>
  <dc:creator>Vicki</dc:creator>
  <cp:lastModifiedBy>Victoria Archer</cp:lastModifiedBy>
  <cp:revision>8</cp:revision>
  <dcterms:created xsi:type="dcterms:W3CDTF">2012-05-07T15:51:32Z</dcterms:created>
  <dcterms:modified xsi:type="dcterms:W3CDTF">2015-01-01T11:59:01Z</dcterms:modified>
</cp:coreProperties>
</file>