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400" r:id="rId2"/>
    <p:sldId id="398" r:id="rId3"/>
    <p:sldId id="399" r:id="rId4"/>
    <p:sldId id="401" r:id="rId5"/>
    <p:sldId id="402" r:id="rId6"/>
    <p:sldId id="403" r:id="rId7"/>
    <p:sldId id="412" r:id="rId8"/>
    <p:sldId id="406" r:id="rId9"/>
    <p:sldId id="409" r:id="rId10"/>
    <p:sldId id="408" r:id="rId11"/>
    <p:sldId id="407" r:id="rId12"/>
    <p:sldId id="410" r:id="rId13"/>
    <p:sldId id="411" r:id="rId14"/>
    <p:sldId id="413" r:id="rId15"/>
    <p:sldId id="414" r:id="rId16"/>
    <p:sldId id="415" r:id="rId17"/>
    <p:sldId id="405" r:id="rId18"/>
    <p:sldId id="416" r:id="rId19"/>
    <p:sldId id="417" r:id="rId20"/>
    <p:sldId id="418" r:id="rId21"/>
    <p:sldId id="419" r:id="rId22"/>
    <p:sldId id="420" r:id="rId23"/>
    <p:sldId id="421" r:id="rId24"/>
    <p:sldId id="422" r:id="rId25"/>
    <p:sldId id="423" r:id="rId26"/>
    <p:sldId id="404" r:id="rId27"/>
    <p:sldId id="424" r:id="rId28"/>
    <p:sldId id="425" r:id="rId29"/>
    <p:sldId id="426" r:id="rId30"/>
    <p:sldId id="429" r:id="rId31"/>
    <p:sldId id="428" r:id="rId32"/>
    <p:sldId id="430" r:id="rId33"/>
    <p:sldId id="431" r:id="rId34"/>
    <p:sldId id="432" r:id="rId35"/>
    <p:sldId id="433" r:id="rId36"/>
    <p:sldId id="434" r:id="rId37"/>
    <p:sldId id="435" r:id="rId38"/>
    <p:sldId id="436" r:id="rId39"/>
    <p:sldId id="437" r:id="rId40"/>
    <p:sldId id="438" r:id="rId41"/>
    <p:sldId id="439" r:id="rId42"/>
    <p:sldId id="440" r:id="rId43"/>
    <p:sldId id="441" r:id="rId44"/>
    <p:sldId id="442" r:id="rId45"/>
    <p:sldId id="443" r:id="rId46"/>
    <p:sldId id="445" r:id="rId47"/>
    <p:sldId id="448" r:id="rId48"/>
    <p:sldId id="446" r:id="rId49"/>
    <p:sldId id="444" r:id="rId5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60" d="100"/>
          <a:sy n="60" d="100"/>
        </p:scale>
        <p:origin x="-1650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D5081-26C7-43FA-BD8C-C58C9239DC8C}" type="datetimeFigureOut">
              <a:rPr lang="en-GB" smtClean="0"/>
              <a:t>06/06/2016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65B29-F482-455C-AFAC-2E1259090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362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B4BB4-17C8-488B-820D-8E26267C3116}" type="datetimeFigureOut">
              <a:rPr lang="en-GB" smtClean="0"/>
              <a:t>06/06/2016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B3F75-234A-4523-83F2-22CA49113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698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D412-492B-477F-8918-DBE41B93EAEB}" type="datetimeFigureOut">
              <a:rPr lang="en-GB" smtClean="0"/>
              <a:t>06/06/2016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A6A2-FCD3-4AD7-8AA5-51A83B539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94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D412-492B-477F-8918-DBE41B93EAEB}" type="datetimeFigureOut">
              <a:rPr lang="en-GB" smtClean="0"/>
              <a:t>06/06/2016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A6A2-FCD3-4AD7-8AA5-51A83B539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98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D412-492B-477F-8918-DBE41B93EAEB}" type="datetimeFigureOut">
              <a:rPr lang="en-GB" smtClean="0"/>
              <a:t>06/06/2016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A6A2-FCD3-4AD7-8AA5-51A83B539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349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D412-492B-477F-8918-DBE41B93EAEB}" type="datetimeFigureOut">
              <a:rPr lang="en-GB" smtClean="0"/>
              <a:t>06/06/2016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A6A2-FCD3-4AD7-8AA5-51A83B539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29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D412-492B-477F-8918-DBE41B93EAEB}" type="datetimeFigureOut">
              <a:rPr lang="en-GB" smtClean="0"/>
              <a:t>06/06/2016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A6A2-FCD3-4AD7-8AA5-51A83B539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653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D412-492B-477F-8918-DBE41B93EAEB}" type="datetimeFigureOut">
              <a:rPr lang="en-GB" smtClean="0"/>
              <a:t>06/06/2016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A6A2-FCD3-4AD7-8AA5-51A83B539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783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D412-492B-477F-8918-DBE41B93EAEB}" type="datetimeFigureOut">
              <a:rPr lang="en-GB" smtClean="0"/>
              <a:t>06/06/2016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A6A2-FCD3-4AD7-8AA5-51A83B539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17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D412-492B-477F-8918-DBE41B93EAEB}" type="datetimeFigureOut">
              <a:rPr lang="en-GB" smtClean="0"/>
              <a:t>06/06/2016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A6A2-FCD3-4AD7-8AA5-51A83B539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75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D412-492B-477F-8918-DBE41B93EAEB}" type="datetimeFigureOut">
              <a:rPr lang="en-GB" smtClean="0"/>
              <a:t>06/06/2016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A6A2-FCD3-4AD7-8AA5-51A83B539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691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D412-492B-477F-8918-DBE41B93EAEB}" type="datetimeFigureOut">
              <a:rPr lang="en-GB" smtClean="0"/>
              <a:t>06/06/2016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A6A2-FCD3-4AD7-8AA5-51A83B539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48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D412-492B-477F-8918-DBE41B93EAEB}" type="datetimeFigureOut">
              <a:rPr lang="en-GB" smtClean="0"/>
              <a:t>06/06/2016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A6A2-FCD3-4AD7-8AA5-51A83B539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05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6000"/>
            <a:duotone>
              <a:prstClr val="black"/>
              <a:schemeClr val="accent3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ED412-492B-477F-8918-DBE41B93EAEB}" type="datetimeFigureOut">
              <a:rPr lang="en-GB" smtClean="0"/>
              <a:t>06/06/2016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DA6A2-FCD3-4AD7-8AA5-51A83B539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47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251520" y="908720"/>
            <a:ext cx="3096344" cy="3744416"/>
          </a:xfrm>
          <a:prstGeom prst="wedgeEllipseCallout">
            <a:avLst>
              <a:gd name="adj1" fmla="val 60181"/>
              <a:gd name="adj2" fmla="val 38246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Unseen Poetry – </a:t>
            </a:r>
            <a:r>
              <a:rPr lang="en-GB" sz="2800" dirty="0" smtClean="0">
                <a:solidFill>
                  <a:schemeClr val="tx1"/>
                </a:solidFill>
              </a:rPr>
              <a:t>Writing about and comparing poems you’ve never seen before! 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99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83768" y="1124744"/>
            <a:ext cx="4896544" cy="489654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627784" y="1268760"/>
            <a:ext cx="48245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Ninetieth Birthday</a:t>
            </a:r>
            <a:r>
              <a:rPr lang="en-GB" b="1" dirty="0">
                <a:solidFill>
                  <a:srgbClr val="3C605B"/>
                </a:solidFill>
                <a:latin typeface="Times New Roman" panose="02020603050405020304" pitchFamily="18" charset="0"/>
              </a:rPr>
              <a:t> 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</a:rPr>
              <a:t>by R. S. </a:t>
            </a:r>
            <a:r>
              <a:rPr lang="en-GB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Thomas</a:t>
            </a:r>
          </a:p>
          <a:p>
            <a:endParaRPr lang="en-GB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</a:rPr>
              <a:t>You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go up the long track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That will take a car, but is best walked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On slow foot, noting the lichen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That writes history on the page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Of the grey rock. Trees are about you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At first, but yield to the green bracken,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The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nightjar’s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house: you can hear it spin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On warm evenings; it is still now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 the noonday heat, only the lesser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Voices sound, blue-fly and gnat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And the stream's whisper. As the road climbs,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You will pause for breath and the far sea's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Signal will flash, till you turn again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To the steep track, buttressed with cloud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GB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620688"/>
            <a:ext cx="201622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Second person voice – addresses reader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763688" y="1484784"/>
            <a:ext cx="936104" cy="504056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23828" y="159023"/>
            <a:ext cx="30603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Title – subject – visit to old woman on her birthday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347864" y="764704"/>
            <a:ext cx="504056" cy="576064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40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83768" y="1124744"/>
            <a:ext cx="4896544" cy="489654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627784" y="1268760"/>
            <a:ext cx="48245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Ninetieth Birthday</a:t>
            </a:r>
            <a:r>
              <a:rPr lang="en-GB" b="1" dirty="0">
                <a:solidFill>
                  <a:srgbClr val="3C605B"/>
                </a:solidFill>
                <a:latin typeface="Times New Roman" panose="02020603050405020304" pitchFamily="18" charset="0"/>
              </a:rPr>
              <a:t> 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</a:rPr>
              <a:t>by R. S. </a:t>
            </a:r>
            <a:r>
              <a:rPr lang="en-GB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Thomas</a:t>
            </a:r>
          </a:p>
          <a:p>
            <a:endParaRPr lang="en-GB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</a:rPr>
              <a:t>You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go up the 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</a:rPr>
              <a:t>long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track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That will take a car, but is best 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</a:rPr>
              <a:t>walked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On 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</a:rPr>
              <a:t>slow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foot, noting the lichen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That writes history on the page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Of the grey rock. Trees are about you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At first, but yield to the green bracken,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The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nightjar’s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house: you can hear it spin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On warm evenings; it is still now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 the noonday heat, only the lesser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Voices sound, blue-fly and gnat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And the stream's whisper. As the road climbs,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You will pause for breath and the far sea's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Signal will flash, till you turn again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To the steep track, buttressed with cloud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GB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620688"/>
            <a:ext cx="201622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Second person voice – addresses reader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763688" y="1484784"/>
            <a:ext cx="936104" cy="504056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23828" y="159023"/>
            <a:ext cx="30603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Title – subject – visit to old woman on her birthday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347864" y="764704"/>
            <a:ext cx="504056" cy="576064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76256" y="1340768"/>
            <a:ext cx="216024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Feelings – slow actions suggest unwilling to visit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608004" y="1556792"/>
            <a:ext cx="2268252" cy="415212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473878" y="1556792"/>
            <a:ext cx="3402378" cy="910850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382747" y="1556792"/>
            <a:ext cx="504056" cy="576064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80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83768" y="1124744"/>
            <a:ext cx="4896544" cy="489654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627784" y="1268760"/>
            <a:ext cx="48245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Ninetieth Birthday</a:t>
            </a:r>
            <a:r>
              <a:rPr lang="en-GB" b="1" dirty="0">
                <a:solidFill>
                  <a:srgbClr val="3C605B"/>
                </a:solidFill>
                <a:latin typeface="Times New Roman" panose="02020603050405020304" pitchFamily="18" charset="0"/>
              </a:rPr>
              <a:t> 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</a:rPr>
              <a:t>by R. S. </a:t>
            </a:r>
            <a:r>
              <a:rPr lang="en-GB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Thomas</a:t>
            </a:r>
          </a:p>
          <a:p>
            <a:endParaRPr lang="en-GB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</a:rPr>
              <a:t>You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go up the 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</a:rPr>
              <a:t>long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track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That will take a car, but is best 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</a:rPr>
              <a:t>walked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On 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</a:rPr>
              <a:t>slow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foot, noting the lichen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That writes history on the page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Of the grey rock. Trees are about you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At first, but yield to the green bracken,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The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nightjar’s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house: you can hear it spin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On warm evenings; it is 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</a:rPr>
              <a:t>still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now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 the noonday 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</a:rPr>
              <a:t>heat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, only the lesser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Voices sound, blue-fly and gnat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And the stream's whisper. As the road climbs,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You will pause for breath and the far sea's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Signal will flash, till you turn again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To the steep track, buttressed with cloud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GB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620688"/>
            <a:ext cx="201622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Second person voice – addresses reader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763688" y="1484784"/>
            <a:ext cx="936104" cy="504056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23828" y="159023"/>
            <a:ext cx="30603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Title – subject – visit to old woman on her birthday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347864" y="764704"/>
            <a:ext cx="504056" cy="576064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76256" y="1340768"/>
            <a:ext cx="216024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Feelings – slow actions suggest unwilling to visit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608004" y="1556792"/>
            <a:ext cx="2268252" cy="415212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473878" y="1556792"/>
            <a:ext cx="3402378" cy="910850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68344" y="3140968"/>
            <a:ext cx="136815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Mood – long, hot quiet journey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508104" y="3861048"/>
            <a:ext cx="2160240" cy="0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788024" y="3861048"/>
            <a:ext cx="2880320" cy="288032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377068" y="1564701"/>
            <a:ext cx="504056" cy="576064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68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83768" y="1124744"/>
            <a:ext cx="4896544" cy="489654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627784" y="1268760"/>
            <a:ext cx="48245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Ninetieth Birthday</a:t>
            </a:r>
            <a:r>
              <a:rPr lang="en-GB" b="1" dirty="0">
                <a:solidFill>
                  <a:srgbClr val="3C605B"/>
                </a:solidFill>
                <a:latin typeface="Times New Roman" panose="02020603050405020304" pitchFamily="18" charset="0"/>
              </a:rPr>
              <a:t> 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</a:rPr>
              <a:t>by R. S. </a:t>
            </a:r>
            <a:r>
              <a:rPr lang="en-GB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Thomas</a:t>
            </a:r>
          </a:p>
          <a:p>
            <a:endParaRPr lang="en-GB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</a:rPr>
              <a:t>You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go up the 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</a:rPr>
              <a:t>long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track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That will take a car, but is best 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</a:rPr>
              <a:t>walked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On 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</a:rPr>
              <a:t>slow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foot, noting the lichen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That writes history on the page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Of the grey rock. Trees are about you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At first, but yield to the green bracken,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The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nightjar’s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house: you can hear it spin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On warm evenings; it is 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</a:rPr>
              <a:t>still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now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 the noonday 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</a:rPr>
              <a:t>heat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, only </a:t>
            </a:r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</a:rPr>
              <a:t>the lesser</a:t>
            </a:r>
            <a:br>
              <a:rPr lang="en-GB" dirty="0">
                <a:solidFill>
                  <a:srgbClr val="00B0F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</a:rPr>
              <a:t>Voices sound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, blue-fly and gnat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And the stream's whisper. As the road climbs,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You will pause for breath and the far sea's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Signal will flash, till you turn again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To the steep track, buttressed with cloud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GB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620688"/>
            <a:ext cx="201622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Second person voice – addresses reader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763688" y="1484784"/>
            <a:ext cx="936104" cy="504056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23828" y="159023"/>
            <a:ext cx="30603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Title – subject – visit to old woman on her birthday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347864" y="764704"/>
            <a:ext cx="504056" cy="576064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76256" y="1340768"/>
            <a:ext cx="216024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Feelings – slow actions suggest unwilling to visit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608004" y="1556792"/>
            <a:ext cx="2268252" cy="415212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473878" y="1556792"/>
            <a:ext cx="3402378" cy="910850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68344" y="3140968"/>
            <a:ext cx="136815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Mood – long, hot quiet journey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508104" y="3861048"/>
            <a:ext cx="2160240" cy="0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788024" y="3861048"/>
            <a:ext cx="2880320" cy="288032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9512" y="3645024"/>
            <a:ext cx="216024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Personification – nature talking; emphasises quiet</a:t>
            </a:r>
            <a:endParaRPr lang="en-GB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372200" y="1564600"/>
            <a:ext cx="504056" cy="576064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051720" y="4089846"/>
            <a:ext cx="576064" cy="340587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24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83768" y="1124744"/>
            <a:ext cx="4896544" cy="489654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627784" y="1268760"/>
            <a:ext cx="48245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Ninetieth Birthday</a:t>
            </a:r>
            <a:r>
              <a:rPr lang="en-GB" b="1" dirty="0">
                <a:solidFill>
                  <a:srgbClr val="3C605B"/>
                </a:solidFill>
                <a:latin typeface="Times New Roman" panose="02020603050405020304" pitchFamily="18" charset="0"/>
              </a:rPr>
              <a:t> 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</a:rPr>
              <a:t>by R. S. </a:t>
            </a:r>
            <a:r>
              <a:rPr lang="en-GB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Thomas</a:t>
            </a:r>
          </a:p>
          <a:p>
            <a:endParaRPr lang="en-GB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</a:rPr>
              <a:t>You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go up the 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</a:rPr>
              <a:t>long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track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That will take a car, but is best 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</a:rPr>
              <a:t>walked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On 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</a:rPr>
              <a:t>slow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foot, noting the lichen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That writes history on the page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Of the grey rock. Trees are about you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At first, but yield to the green bracken,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The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nightjar’s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house: you can hear it spin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On warm evenings; it is 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</a:rPr>
              <a:t>still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now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 the noonday 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</a:rPr>
              <a:t>heat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, only </a:t>
            </a:r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</a:rPr>
              <a:t>the lesser</a:t>
            </a:r>
            <a:br>
              <a:rPr lang="en-GB" dirty="0">
                <a:solidFill>
                  <a:srgbClr val="00B0F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</a:rPr>
              <a:t>Voices sound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, blue-fly and gnat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And the stream's whisper. As the road climbs,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You will pause for breath and </a:t>
            </a:r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</a:rPr>
              <a:t>the far sea's</a:t>
            </a:r>
            <a:br>
              <a:rPr lang="en-GB" dirty="0">
                <a:solidFill>
                  <a:srgbClr val="00B0F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</a:rPr>
              <a:t>Signal will flash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, till you turn again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To the steep track, buttressed with cloud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GB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620688"/>
            <a:ext cx="201622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Second person voice – addresses reader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763688" y="1484784"/>
            <a:ext cx="936104" cy="504056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23828" y="159023"/>
            <a:ext cx="30603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Title – subject – visit to old woman on her birthday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347864" y="764704"/>
            <a:ext cx="504056" cy="576064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76256" y="1340768"/>
            <a:ext cx="216024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Feelings – slow actions suggest unwilling to visit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608004" y="1556792"/>
            <a:ext cx="2268252" cy="415212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473878" y="1556792"/>
            <a:ext cx="3402378" cy="910850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68344" y="3140968"/>
            <a:ext cx="136815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Mood – long, hot quiet journey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508104" y="3861048"/>
            <a:ext cx="2160240" cy="0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788024" y="3861048"/>
            <a:ext cx="2880320" cy="288032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9512" y="3645024"/>
            <a:ext cx="216024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Personification – nature talking; emphasises quiet</a:t>
            </a:r>
            <a:endParaRPr lang="en-GB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372200" y="1564600"/>
            <a:ext cx="504056" cy="576064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051720" y="4089846"/>
            <a:ext cx="576064" cy="340587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6672" y="4941168"/>
            <a:ext cx="21602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Image of sun over sea</a:t>
            </a:r>
            <a:endParaRPr lang="en-GB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882146" y="5301208"/>
            <a:ext cx="745638" cy="72008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94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83768" y="1124744"/>
            <a:ext cx="4896544" cy="489654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627784" y="1268760"/>
            <a:ext cx="48245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Ninetieth Birthday</a:t>
            </a:r>
            <a:r>
              <a:rPr lang="en-GB" b="1" dirty="0">
                <a:solidFill>
                  <a:srgbClr val="3C605B"/>
                </a:solidFill>
                <a:latin typeface="Times New Roman" panose="02020603050405020304" pitchFamily="18" charset="0"/>
              </a:rPr>
              <a:t> 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</a:rPr>
              <a:t>by R. S. </a:t>
            </a:r>
            <a:r>
              <a:rPr lang="en-GB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Thomas</a:t>
            </a:r>
          </a:p>
          <a:p>
            <a:endParaRPr lang="en-GB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</a:rPr>
              <a:t>You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go up the 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</a:rPr>
              <a:t>long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track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That will take a car, but is best 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</a:rPr>
              <a:t>walked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On 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</a:rPr>
              <a:t>slow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foot, noting the lichen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That writes history on the page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Of the grey rock. Trees are about you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At first, but yield to the green bracken,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The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nightjar’s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house: you can hear it spin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On warm evenings; it is 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</a:rPr>
              <a:t>still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now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 the noonday 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</a:rPr>
              <a:t>heat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, only </a:t>
            </a:r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</a:rPr>
              <a:t>the lesser</a:t>
            </a:r>
            <a:br>
              <a:rPr lang="en-GB" dirty="0">
                <a:solidFill>
                  <a:srgbClr val="00B0F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</a:rPr>
              <a:t>Voices sound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, blue-fly and gnat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And the stream's whisper. As the road climbs,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You will pause for breath and </a:t>
            </a:r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</a:rPr>
              <a:t>the far sea's</a:t>
            </a:r>
            <a:br>
              <a:rPr lang="en-GB" dirty="0">
                <a:solidFill>
                  <a:srgbClr val="00B0F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</a:rPr>
              <a:t>Signal will flash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, till you turn again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To the steep track, </a:t>
            </a:r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</a:rPr>
              <a:t>buttressed with cloud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GB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620688"/>
            <a:ext cx="201622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Second person voice – addresses reader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763688" y="1484784"/>
            <a:ext cx="936104" cy="504056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23828" y="159023"/>
            <a:ext cx="30603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Title – subject – visit to old woman on her birthday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347864" y="764704"/>
            <a:ext cx="504056" cy="576064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76256" y="1340768"/>
            <a:ext cx="216024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Feelings – slow actions suggest unwilling to visit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608004" y="1556792"/>
            <a:ext cx="2268252" cy="415212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473878" y="1556792"/>
            <a:ext cx="3402378" cy="910850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68344" y="3140968"/>
            <a:ext cx="136815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Mood – long, hot quiet journey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508104" y="3861048"/>
            <a:ext cx="2160240" cy="0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788024" y="3861048"/>
            <a:ext cx="2880320" cy="288032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9512" y="3645024"/>
            <a:ext cx="216024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Personification – nature talking; emphasises quiet</a:t>
            </a:r>
            <a:endParaRPr lang="en-GB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372200" y="1564600"/>
            <a:ext cx="504056" cy="576064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051720" y="4089846"/>
            <a:ext cx="576064" cy="340587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6672" y="4941168"/>
            <a:ext cx="21602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Image of sun over sea</a:t>
            </a:r>
            <a:endParaRPr lang="en-GB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882146" y="5301208"/>
            <a:ext cx="745638" cy="72008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482544" y="4857540"/>
            <a:ext cx="158366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Strong image – high up/heaven; suggests cathedral or mountain</a:t>
            </a:r>
            <a:endParaRPr lang="en-GB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6906480" y="5644999"/>
            <a:ext cx="689856" cy="103225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54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27784" y="1484784"/>
            <a:ext cx="4536504" cy="396044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699792" y="1628800"/>
            <a:ext cx="44644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And there at the top that </a:t>
            </a:r>
            <a:r>
              <a:rPr lang="en-GB" dirty="0">
                <a:latin typeface="Arial" panose="020B0604020202020204" pitchFamily="34" charset="0"/>
              </a:rPr>
              <a:t>old woman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Born almost a century back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 that stone farm, awaits your coming;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Waits for the news of the lost village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She thinks she knows, a place that exists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 her memory only.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	You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bring her greeting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And praise for having lasted so long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With time's knife shaving the bone.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Yet no bridge joins her own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World with yours, all you can do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Is lean kindly across the abyss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To hear words that were once wise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102351"/>
            <a:ext cx="36724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Structure – new stanza: focus changes from journey to destination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319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27784" y="1484784"/>
            <a:ext cx="4536504" cy="396044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699792" y="1628800"/>
            <a:ext cx="44644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And there at the top that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</a:rPr>
              <a:t>old woman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Born almost a century back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 that stone farm, awaits your coming;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Waits for the news of the lost village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She thinks she knows, a place that exists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 her memory only.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	You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bring her greeting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And praise for having lasted so long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With time's knife shaving the bone.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Yet no bridge joins her own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World with yours, all you can do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Is lean kindly across the abyss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To hear words that were once wise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660232" y="260648"/>
            <a:ext cx="216024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Message – impersonal/rude to elderly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156176" y="1118357"/>
            <a:ext cx="504056" cy="576064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9512" y="102351"/>
            <a:ext cx="36724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Structure – new stanza: focus changes from journey to destination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93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27784" y="1484784"/>
            <a:ext cx="4536504" cy="396044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699792" y="1628800"/>
            <a:ext cx="44644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And there at the top that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</a:rPr>
              <a:t>old woman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Born almost a century back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 that stone farm, awaits your coming</a:t>
            </a:r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</a:rPr>
              <a:t>;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Waits for the news of the lost village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She thinks she knows, a place that exists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 her memory only.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	You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bring her greeting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And praise for having lasted so long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With time's knife shaving the bone.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Yet no bridge joins her own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World with yours, all you can do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Is lean kindly across the abyss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To hear words that were once wise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660232" y="260648"/>
            <a:ext cx="216024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Message – impersonal/rude to elderly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156176" y="1118357"/>
            <a:ext cx="504056" cy="576064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9512" y="102351"/>
            <a:ext cx="36724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Structure – new stanza: focus changes from journey to destination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876256" y="1484784"/>
            <a:ext cx="21602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Structure – Pause shows her wait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737920" y="2131115"/>
            <a:ext cx="642392" cy="252898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83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27784" y="1484784"/>
            <a:ext cx="4536504" cy="396044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699792" y="1628800"/>
            <a:ext cx="44644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And there at the top that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</a:rPr>
              <a:t>old woman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Born almost a century back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 that stone farm, awaits your coming</a:t>
            </a:r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</a:rPr>
              <a:t>;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Waits for the news of the 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</a:rPr>
              <a:t>lost village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She thinks she knows, a place that exists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FFFF66"/>
                </a:solidFill>
                <a:latin typeface="Arial" panose="020B0604020202020204" pitchFamily="34" charset="0"/>
              </a:rPr>
              <a:t>In her memory only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	You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bring her greeting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And praise for having lasted so long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With time's knife shaving the bone.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Yet no bridge joins her own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World with yours, all you can do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Is lean kindly across the abyss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To hear words that were once wise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660232" y="260648"/>
            <a:ext cx="216024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Message – impersonal/rude to elderly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156176" y="1118357"/>
            <a:ext cx="504056" cy="576064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9512" y="102351"/>
            <a:ext cx="36724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Structure – new stanza: focus changes from journey to destination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876256" y="1484784"/>
            <a:ext cx="21602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Structure – Pause shows her wait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737920" y="2131115"/>
            <a:ext cx="642392" cy="252898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5982" y="1988840"/>
            <a:ext cx="20162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Feelings – pity, nostalgia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907704" y="2492896"/>
            <a:ext cx="864096" cy="576064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961710" y="2492896"/>
            <a:ext cx="3384376" cy="107141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29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989" t="21860" r="28737" b="21020"/>
          <a:stretch/>
        </p:blipFill>
        <p:spPr>
          <a:xfrm>
            <a:off x="24544" y="-27384"/>
            <a:ext cx="454087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2598" y="879103"/>
            <a:ext cx="221184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Conflict poetry</a:t>
            </a:r>
            <a:endParaRPr lang="en-GB" sz="24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455256" y="1340768"/>
            <a:ext cx="432048" cy="22971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1706574" y="1858516"/>
            <a:ext cx="561170" cy="5831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55" y="1656841"/>
            <a:ext cx="221184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Unseen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1340768"/>
            <a:ext cx="3672408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Your Year 10 exam will contain a question on Conflict poetry and a question on unseen poetry.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5157192"/>
            <a:ext cx="367240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Both questions ask you to </a:t>
            </a:r>
            <a:r>
              <a:rPr lang="en-GB" sz="2400" b="1" dirty="0" smtClean="0">
                <a:solidFill>
                  <a:srgbClr val="FF0000"/>
                </a:solidFill>
              </a:rPr>
              <a:t>compare</a:t>
            </a:r>
            <a:r>
              <a:rPr lang="en-GB" sz="2400" b="1" dirty="0" smtClean="0"/>
              <a:t>.</a:t>
            </a:r>
            <a:endParaRPr lang="en-GB" sz="2400" dirty="0"/>
          </a:p>
        </p:txBody>
      </p:sp>
      <p:sp>
        <p:nvSpPr>
          <p:cNvPr id="10" name="Right Brace 9"/>
          <p:cNvSpPr/>
          <p:nvPr/>
        </p:nvSpPr>
        <p:spPr>
          <a:xfrm>
            <a:off x="4283968" y="4437112"/>
            <a:ext cx="720080" cy="2160240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52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27784" y="1484784"/>
            <a:ext cx="4536504" cy="396044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699792" y="1628800"/>
            <a:ext cx="44644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And there at the top that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</a:rPr>
              <a:t>old woman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Born almost a century back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 that stone farm, awaits your coming</a:t>
            </a:r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</a:rPr>
              <a:t>;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Waits for the news of the 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</a:rPr>
              <a:t>lost village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She thinks she knows, a place that exists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FFFF66"/>
                </a:solidFill>
                <a:latin typeface="Arial" panose="020B0604020202020204" pitchFamily="34" charset="0"/>
              </a:rPr>
              <a:t>In her memory only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	You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bring her greeting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And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</a:rPr>
              <a:t>praise for having lasted so long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With time's knife shaving the bone.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Yet no bridge joins her own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World with yours, all you can do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Is lean kindly across the abyss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To hear words that were once wise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660232" y="260648"/>
            <a:ext cx="216024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Message – impersonal/rude to elderly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156176" y="1118357"/>
            <a:ext cx="504056" cy="576064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9512" y="102351"/>
            <a:ext cx="36724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Structure – new stanza: focus changes from journey to destination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876256" y="1484784"/>
            <a:ext cx="21602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Structure – Pause shows her wait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737920" y="2131115"/>
            <a:ext cx="642392" cy="252898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5982" y="1988840"/>
            <a:ext cx="20162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Feelings – pity, nostalgia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907704" y="2492896"/>
            <a:ext cx="864096" cy="576064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84775" y="3030344"/>
            <a:ext cx="197971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Message – young patronise old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516216" y="3617074"/>
            <a:ext cx="485800" cy="171966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961710" y="2492896"/>
            <a:ext cx="3384376" cy="107141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70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27784" y="1484784"/>
            <a:ext cx="4536504" cy="396044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699792" y="1628800"/>
            <a:ext cx="44644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And there at the top that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</a:rPr>
              <a:t>old woman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Born almost a century back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 that stone farm, awaits your coming</a:t>
            </a:r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</a:rPr>
              <a:t>;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Waits for the news of the 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</a:rPr>
              <a:t>lost village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She thinks she knows, a place that exists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FFFF66"/>
                </a:solidFill>
                <a:latin typeface="Arial" panose="020B0604020202020204" pitchFamily="34" charset="0"/>
              </a:rPr>
              <a:t>In her memory only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	You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bring her greeting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And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</a:rPr>
              <a:t>praise for having lasted so long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</a:rPr>
              <a:t>With time's knife shaving the bone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Yet no bridge joins her own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World with yours, all you can do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Is lean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</a:rPr>
              <a:t>kindly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across the abyss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To hear words that were once wise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660232" y="260648"/>
            <a:ext cx="216024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Message – impersonal/rude to elderly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156176" y="1118357"/>
            <a:ext cx="504056" cy="576064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9512" y="102351"/>
            <a:ext cx="36724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Structure – new stanza: focus changes from journey to destination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876256" y="1484784"/>
            <a:ext cx="21602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Structure – Pause shows her wait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737920" y="2131115"/>
            <a:ext cx="642392" cy="252898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5982" y="1988840"/>
            <a:ext cx="20162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Feelings – pity, nostalgia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907704" y="2492896"/>
            <a:ext cx="864096" cy="576064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84775" y="3030344"/>
            <a:ext cx="197971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Message – young patronise old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516216" y="3617074"/>
            <a:ext cx="485800" cy="171966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0667" y="3386755"/>
            <a:ext cx="177504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Metaphor – close to death</a:t>
            </a:r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907704" y="3805062"/>
            <a:ext cx="840769" cy="235135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139952" y="3703057"/>
            <a:ext cx="2919164" cy="1085206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961710" y="2492896"/>
            <a:ext cx="3384376" cy="107141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41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27784" y="1484784"/>
            <a:ext cx="4536504" cy="396044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699792" y="1628800"/>
            <a:ext cx="44644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And there at the top that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</a:rPr>
              <a:t>old woman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Born almost a century back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 that stone farm, awaits your coming</a:t>
            </a:r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</a:rPr>
              <a:t>;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Waits for the news of the 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</a:rPr>
              <a:t>lost village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She thinks she knows, a place that exists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FFFF66"/>
                </a:solidFill>
                <a:latin typeface="Arial" panose="020B0604020202020204" pitchFamily="34" charset="0"/>
              </a:rPr>
              <a:t>In her memory only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	You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bring her greeting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And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</a:rPr>
              <a:t>praise for having lasted so long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</a:rPr>
              <a:t>With time's knife shaving the bone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Yet no bridge joins her </a:t>
            </a:r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</a:rPr>
              <a:t>own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World with yours, all you can do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Is lean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</a:rPr>
              <a:t>kindly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across the abyss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To hear words that were once wise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660232" y="260648"/>
            <a:ext cx="216024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Message – impersonal/rude to elderly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156176" y="1118357"/>
            <a:ext cx="504056" cy="576064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9512" y="102351"/>
            <a:ext cx="36724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Structure – new stanza: focus changes from journey to destination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876256" y="1484784"/>
            <a:ext cx="21602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Structure – Pause shows her wait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737920" y="2131115"/>
            <a:ext cx="642392" cy="252898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5982" y="1988840"/>
            <a:ext cx="20162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Feelings – pity, nostalgia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907704" y="2492896"/>
            <a:ext cx="864096" cy="576064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84775" y="3030344"/>
            <a:ext cx="197971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Message – young patronise old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516216" y="3617074"/>
            <a:ext cx="485800" cy="171966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0667" y="3386755"/>
            <a:ext cx="177504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Metaphor – close to death</a:t>
            </a:r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907704" y="3805062"/>
            <a:ext cx="840769" cy="235135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ight Brace 1"/>
          <p:cNvSpPr/>
          <p:nvPr/>
        </p:nvSpPr>
        <p:spPr>
          <a:xfrm>
            <a:off x="6372200" y="3922629"/>
            <a:ext cx="144016" cy="514483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554148" y="3977481"/>
            <a:ext cx="24482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Only rhyme in the poem</a:t>
            </a:r>
            <a:endParaRPr lang="en-GB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139952" y="3703057"/>
            <a:ext cx="2919164" cy="1085206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961710" y="2492896"/>
            <a:ext cx="3384376" cy="107141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01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27784" y="1484784"/>
            <a:ext cx="4536504" cy="396044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699792" y="1628800"/>
            <a:ext cx="44644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And there at the top that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</a:rPr>
              <a:t>old woman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Born almost a century back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 that stone farm, awaits your coming</a:t>
            </a:r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</a:rPr>
              <a:t>;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Waits for the news of the 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</a:rPr>
              <a:t>lost village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She thinks she knows, a place that exists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FFFF66"/>
                </a:solidFill>
                <a:latin typeface="Arial" panose="020B0604020202020204" pitchFamily="34" charset="0"/>
              </a:rPr>
              <a:t>In her memory only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	You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bring her greeting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And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</a:rPr>
              <a:t>praise for having lasted so long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</a:rPr>
              <a:t>With time's knife shaving the bone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Yet no bridge joins her </a:t>
            </a:r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</a:rPr>
              <a:t>own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World with yours, all you can do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Is lean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</a:rPr>
              <a:t>kindly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across the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</a:rPr>
              <a:t>abyss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To hear words that were once wise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660232" y="260648"/>
            <a:ext cx="216024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Message – impersonal/rude to elderly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156176" y="1118357"/>
            <a:ext cx="504056" cy="576064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9512" y="102351"/>
            <a:ext cx="36724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Structure – new stanza: focus changes from journey to destination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876256" y="1484784"/>
            <a:ext cx="21602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Structure – Pause shows her wait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737920" y="2131115"/>
            <a:ext cx="642392" cy="252898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5982" y="1988840"/>
            <a:ext cx="20162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Feelings – pity, nostalgia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907704" y="2492896"/>
            <a:ext cx="864096" cy="576064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84775" y="3030344"/>
            <a:ext cx="197971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Message – young patronise old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516216" y="3617074"/>
            <a:ext cx="485800" cy="171966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0667" y="3386755"/>
            <a:ext cx="177504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Metaphor – close to death</a:t>
            </a:r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907704" y="3805062"/>
            <a:ext cx="840769" cy="235135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ight Brace 1"/>
          <p:cNvSpPr/>
          <p:nvPr/>
        </p:nvSpPr>
        <p:spPr>
          <a:xfrm>
            <a:off x="6372200" y="3922629"/>
            <a:ext cx="144016" cy="514483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554148" y="3977481"/>
            <a:ext cx="24482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Only rhyme in the poem</a:t>
            </a:r>
            <a:endParaRPr lang="en-GB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139952" y="3703057"/>
            <a:ext cx="2919164" cy="1085206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24735" y="4500972"/>
            <a:ext cx="197971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Message – gulf between old and young</a:t>
            </a:r>
            <a:endParaRPr lang="en-GB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958408" y="4803539"/>
            <a:ext cx="701824" cy="70707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961710" y="2492896"/>
            <a:ext cx="3384376" cy="107141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75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27784" y="1484784"/>
            <a:ext cx="4536504" cy="396044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699792" y="1628800"/>
            <a:ext cx="44644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And there at the top that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</a:rPr>
              <a:t>old woman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Born almost a century back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 that stone farm, awaits your coming</a:t>
            </a:r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</a:rPr>
              <a:t>;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Waits for the news of the 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</a:rPr>
              <a:t>lost village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She thinks she knows, a place that exists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FFFF66"/>
                </a:solidFill>
                <a:latin typeface="Arial" panose="020B0604020202020204" pitchFamily="34" charset="0"/>
              </a:rPr>
              <a:t>In her memory only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	You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bring her greeting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And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</a:rPr>
              <a:t>praise for having lasted so long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</a:rPr>
              <a:t>With time's knife shaving the bone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Yet no bridge joins her </a:t>
            </a:r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</a:rPr>
              <a:t>own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World with yours, all you can do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Is lean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</a:rPr>
              <a:t>kindly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across the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</a:rPr>
              <a:t>abyss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To hear </a:t>
            </a:r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</a:rPr>
              <a:t>words that were once wise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0232" y="260648"/>
            <a:ext cx="216024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Message – impersonal/rude to elderly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156176" y="1118357"/>
            <a:ext cx="504056" cy="576064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9512" y="102351"/>
            <a:ext cx="36724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Structure – new stanza: focus changes from journey to destination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876256" y="1484784"/>
            <a:ext cx="21602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Structure – Pause shows her wait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737920" y="2131115"/>
            <a:ext cx="642392" cy="252898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5982" y="1988840"/>
            <a:ext cx="20162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Feelings – pity, nostalgia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907704" y="2492896"/>
            <a:ext cx="864096" cy="576064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84775" y="3030344"/>
            <a:ext cx="197971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Message – young patronise old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516216" y="3617074"/>
            <a:ext cx="485800" cy="171966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0667" y="3386755"/>
            <a:ext cx="177504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Metaphor – close to death</a:t>
            </a:r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907704" y="3805062"/>
            <a:ext cx="840769" cy="235135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ight Brace 1"/>
          <p:cNvSpPr/>
          <p:nvPr/>
        </p:nvSpPr>
        <p:spPr>
          <a:xfrm>
            <a:off x="6372200" y="3922629"/>
            <a:ext cx="144016" cy="514483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554148" y="3977481"/>
            <a:ext cx="24482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Only rhyme in the poem</a:t>
            </a:r>
            <a:endParaRPr lang="en-GB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139952" y="3703057"/>
            <a:ext cx="2919164" cy="1085206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24735" y="4500972"/>
            <a:ext cx="197971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Message – gulf between old and young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444115" y="5740426"/>
            <a:ext cx="379127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Alliteration joining ‘words’ ‘were’ and ‘wise’ – tentative link/grip on past</a:t>
            </a:r>
            <a:endParaRPr lang="en-GB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067944" y="5266104"/>
            <a:ext cx="828092" cy="899200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958408" y="4803539"/>
            <a:ext cx="701824" cy="70707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961710" y="2492896"/>
            <a:ext cx="3384376" cy="107141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69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836712"/>
            <a:ext cx="9001000" cy="50405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771800" y="6093296"/>
            <a:ext cx="590465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Step 2: turn these notes into a plan.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88024" y="1628800"/>
            <a:ext cx="44644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And there at the top that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</a:rPr>
              <a:t>old woman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Born almost a century back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 that stone farm, awaits your coming</a:t>
            </a:r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</a:rPr>
              <a:t>;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Waits for the news of the 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</a:rPr>
              <a:t>lost village</a:t>
            </a:r>
            <a:br>
              <a:rPr lang="en-GB" dirty="0">
                <a:solidFill>
                  <a:srgbClr val="FFFF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She thinks she knows, a place that exists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FFFF66"/>
                </a:solidFill>
                <a:latin typeface="Arial" panose="020B0604020202020204" pitchFamily="34" charset="0"/>
              </a:rPr>
              <a:t>In her memory only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	You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bring her greeting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And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</a:rPr>
              <a:t>praise for having lasted so long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</a:rPr>
              <a:t>With time's knife shaving the bone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Yet no bridge joins her </a:t>
            </a:r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</a:rPr>
              <a:t>own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World with yours, all you can do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Is lean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</a:rPr>
              <a:t>kindly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across the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</a:rPr>
              <a:t>abyss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To hear </a:t>
            </a:r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</a:rPr>
              <a:t>words that were once wise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1268760"/>
            <a:ext cx="48245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Ninetieth Birthday</a:t>
            </a:r>
            <a:r>
              <a:rPr lang="en-GB" b="1" dirty="0">
                <a:solidFill>
                  <a:srgbClr val="3C605B"/>
                </a:solidFill>
                <a:latin typeface="Times New Roman" panose="02020603050405020304" pitchFamily="18" charset="0"/>
              </a:rPr>
              <a:t> 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</a:rPr>
              <a:t>by R. S. </a:t>
            </a:r>
            <a:r>
              <a:rPr lang="en-GB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Thomas</a:t>
            </a:r>
          </a:p>
          <a:p>
            <a:endParaRPr lang="en-GB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</a:rPr>
              <a:t>You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go up the 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</a:rPr>
              <a:t>long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track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That will take a car, but is best 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</a:rPr>
              <a:t>walked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On 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</a:rPr>
              <a:t>slow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foot, noting the lichen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That writes history on the page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Of the grey rock. Trees are about you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At first, but yield to the green bracken,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The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nightjar’s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house: you can hear it spin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On warm evenings; it is 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</a:rPr>
              <a:t>still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now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 the noonday 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</a:rPr>
              <a:t>heat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, only </a:t>
            </a:r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</a:rPr>
              <a:t>the lesser</a:t>
            </a:r>
            <a:br>
              <a:rPr lang="en-GB" dirty="0">
                <a:solidFill>
                  <a:srgbClr val="00B0F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</a:rPr>
              <a:t>Voices sound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, blue-fly and gnat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And the stream's whisper. As the road climbs,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You will pause for breath and </a:t>
            </a:r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</a:rPr>
              <a:t>the far sea's</a:t>
            </a:r>
            <a:br>
              <a:rPr lang="en-GB" dirty="0">
                <a:solidFill>
                  <a:srgbClr val="00B0F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</a:rPr>
              <a:t>Signal will flash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, till you turn again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To the steep track, </a:t>
            </a:r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</a:rPr>
              <a:t>buttressed with cloud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GB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06988"/>
            <a:ext cx="172819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Subject/voice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744" y="203336"/>
            <a:ext cx="1800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Feelings/mood</a:t>
            </a:r>
            <a:endParaRPr lang="en-GB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0966" y="203336"/>
            <a:ext cx="323934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B0F0"/>
                </a:solidFill>
              </a:rPr>
              <a:t>Language/structure/imagery</a:t>
            </a:r>
            <a:endParaRPr lang="en-GB" sz="2000" b="1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53334" y="210638"/>
            <a:ext cx="122312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B050"/>
                </a:solidFill>
              </a:rPr>
              <a:t>Message</a:t>
            </a:r>
            <a:endParaRPr lang="en-GB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25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25506" y="2852936"/>
            <a:ext cx="235826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6. Conclusion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Sad tone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Old people misunderstood &amp; dismissed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491880" y="2852936"/>
            <a:ext cx="223224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Old age/attitudes to old age</a:t>
            </a:r>
            <a:endParaRPr lang="en-GB" sz="2000" b="1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2843808" y="1844824"/>
            <a:ext cx="792088" cy="10801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9512" y="116632"/>
            <a:ext cx="3240360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1. </a:t>
            </a:r>
            <a:r>
              <a:rPr lang="en-GB" sz="2000" b="1" dirty="0" smtClean="0"/>
              <a:t>Intro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Subject – journey to visit old lady on </a:t>
            </a:r>
            <a:r>
              <a:rPr lang="en-GB" sz="2000" dirty="0" err="1" smtClean="0"/>
              <a:t>bday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How old people are viewed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635896" y="116632"/>
            <a:ext cx="468052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2. </a:t>
            </a:r>
            <a:r>
              <a:rPr lang="en-GB" sz="2000" b="1" dirty="0" smtClean="0"/>
              <a:t>Old age/lonely/isolated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Quiet – no people; personification of nature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“lost village” of “memory only”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Waiting for visitors/ reluctance of visitors</a:t>
            </a:r>
            <a:endParaRPr lang="en-GB" sz="20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716016" y="1916832"/>
            <a:ext cx="504056" cy="10081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688124" y="2636912"/>
            <a:ext cx="396044" cy="3960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56176" y="2109336"/>
            <a:ext cx="288032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3. </a:t>
            </a:r>
            <a:r>
              <a:rPr lang="en-GB" sz="2000" b="1" dirty="0" smtClean="0"/>
              <a:t>Attitudes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“that old woman” – not valued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“lean kindly” “praise for having lasted…” – patronising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Two stanzas: journey/meeting = change in mood</a:t>
            </a:r>
            <a:endParaRPr lang="en-GB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5364088" y="5085184"/>
            <a:ext cx="3676600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4. </a:t>
            </a:r>
            <a:r>
              <a:rPr lang="en-GB" sz="2000" b="1" dirty="0" smtClean="0"/>
              <a:t>Distance between old &amp; young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“no bridge” “abyss” – different world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Rhyming couplet emphasises this</a:t>
            </a:r>
            <a:endParaRPr lang="en-GB" sz="20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266522" y="3474778"/>
            <a:ext cx="745638" cy="17544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139952" y="3485326"/>
            <a:ext cx="285699" cy="13118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051720" y="4797152"/>
            <a:ext cx="3214802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5. </a:t>
            </a:r>
            <a:r>
              <a:rPr lang="en-GB" sz="2000" b="1" dirty="0" smtClean="0"/>
              <a:t>Message – journey of 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Journey (two stanzas) = metaphor for 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Unwilling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“time’s knife” – near death</a:t>
            </a:r>
            <a:endParaRPr lang="en-GB" sz="2000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411760" y="3392996"/>
            <a:ext cx="1188132" cy="3838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1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6" grpId="0" animBg="1"/>
      <p:bldP spid="9" grpId="0" animBg="1"/>
      <p:bldP spid="15" grpId="0" animBg="1"/>
      <p:bldP spid="18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836712"/>
            <a:ext cx="9001000" cy="50405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750092" y="6110538"/>
            <a:ext cx="302433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Step 3: write your answer!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88024" y="1628800"/>
            <a:ext cx="44644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And there at the top that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</a:rPr>
              <a:t>old woman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Born almost a century back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 that stone farm, awaits your coming</a:t>
            </a:r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</a:rPr>
              <a:t>;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Waits for the news of the 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</a:rPr>
              <a:t>lost village</a:t>
            </a:r>
            <a:br>
              <a:rPr lang="en-GB" dirty="0">
                <a:solidFill>
                  <a:srgbClr val="FFFF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She thinks she knows, a place that exists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FFFF66"/>
                </a:solidFill>
                <a:latin typeface="Arial" panose="020B0604020202020204" pitchFamily="34" charset="0"/>
              </a:rPr>
              <a:t>In her memory only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	You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bring her greeting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And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</a:rPr>
              <a:t>praise for having lasted so long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</a:rPr>
              <a:t>With time's knife shaving the bone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Yet no bridge joins her </a:t>
            </a:r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</a:rPr>
              <a:t>own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World with yours, all you can do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Is lean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</a:rPr>
              <a:t>kindly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across the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</a:rPr>
              <a:t>abyss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To hear </a:t>
            </a:r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</a:rPr>
              <a:t>words that were once wise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1268760"/>
            <a:ext cx="48245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Ninetieth Birthday</a:t>
            </a:r>
            <a:r>
              <a:rPr lang="en-GB" b="1" dirty="0">
                <a:solidFill>
                  <a:srgbClr val="3C605B"/>
                </a:solidFill>
                <a:latin typeface="Times New Roman" panose="02020603050405020304" pitchFamily="18" charset="0"/>
              </a:rPr>
              <a:t> 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</a:rPr>
              <a:t>by R. S. </a:t>
            </a:r>
            <a:r>
              <a:rPr lang="en-GB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Thomas</a:t>
            </a:r>
          </a:p>
          <a:p>
            <a:endParaRPr lang="en-GB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</a:rPr>
              <a:t>You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go up the 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</a:rPr>
              <a:t>long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track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That will take a car, but is best 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</a:rPr>
              <a:t>walked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On 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</a:rPr>
              <a:t>slow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foot, noting the lichen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That writes history on the page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Of the grey rock. Trees are about you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At first, but yield to the green bracken,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The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nightjar’s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house: you can hear it spin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On warm evenings; it is 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</a:rPr>
              <a:t>still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now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 the noonday 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</a:rPr>
              <a:t>heat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, only </a:t>
            </a:r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</a:rPr>
              <a:t>the lesser</a:t>
            </a:r>
            <a:br>
              <a:rPr lang="en-GB" dirty="0">
                <a:solidFill>
                  <a:srgbClr val="00B0F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</a:rPr>
              <a:t>Voices sound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, blue-fly and gnat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And the stream's whisper. As the road climbs,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You will pause for breath and </a:t>
            </a:r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</a:rPr>
              <a:t>the far sea's</a:t>
            </a:r>
            <a:br>
              <a:rPr lang="en-GB" dirty="0">
                <a:solidFill>
                  <a:srgbClr val="00B0F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</a:rPr>
              <a:t>Signal will flash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, till you turn again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To the steep track, </a:t>
            </a:r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</a:rPr>
              <a:t>buttressed with cloud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GB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06988"/>
            <a:ext cx="172819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Subject/voice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744" y="203336"/>
            <a:ext cx="1800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Feelings/mood</a:t>
            </a:r>
            <a:endParaRPr lang="en-GB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0966" y="203336"/>
            <a:ext cx="323934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B0F0"/>
                </a:solidFill>
              </a:rPr>
              <a:t>Language/structure/imagery</a:t>
            </a:r>
            <a:endParaRPr lang="en-GB" sz="2000" b="1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53334" y="210638"/>
            <a:ext cx="122312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B050"/>
                </a:solidFill>
              </a:rPr>
              <a:t>Message</a:t>
            </a:r>
            <a:endParaRPr lang="en-GB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91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9369" t="27740" r="38896" b="15980"/>
          <a:stretch/>
        </p:blipFill>
        <p:spPr>
          <a:xfrm rot="21315873">
            <a:off x="506869" y="276938"/>
            <a:ext cx="4371283" cy="63668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20072" y="908720"/>
            <a:ext cx="3600400" cy="470898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Read the sample answer and annotate it to identify where the plan has been used. </a:t>
            </a:r>
          </a:p>
          <a:p>
            <a:endParaRPr lang="en-GB" sz="2000" b="1" dirty="0">
              <a:solidFill>
                <a:srgbClr val="FF0000"/>
              </a:solidFill>
            </a:endParaRPr>
          </a:p>
          <a:p>
            <a:r>
              <a:rPr lang="en-GB" sz="2000" b="1" dirty="0" smtClean="0"/>
              <a:t>Highlight: </a:t>
            </a:r>
          </a:p>
          <a:p>
            <a:endParaRPr lang="en-GB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Quotations from the poem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Ideas from the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Terminology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References to language </a:t>
            </a:r>
            <a:r>
              <a:rPr lang="en-GB" sz="2000" dirty="0"/>
              <a:t>(including </a:t>
            </a:r>
            <a:r>
              <a:rPr lang="en-GB" sz="2000" dirty="0" smtClean="0"/>
              <a:t>imagery) and structure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Reference to the message of the poem and effect on the reader</a:t>
            </a:r>
          </a:p>
        </p:txBody>
      </p:sp>
    </p:spTree>
    <p:extLst>
      <p:ext uri="{BB962C8B-B14F-4D97-AF65-F5344CB8AC3E}">
        <p14:creationId xmlns:p14="http://schemas.microsoft.com/office/powerpoint/2010/main" val="304404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7992888" cy="224676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Q2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‘Ninetieth Birthday’ and ‘My Grandmother’ both explore relationships between young people and the elderly. Compare the ways these relationships are presented in the two poems.						[8 marks]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3717032"/>
            <a:ext cx="8280920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Note: </a:t>
            </a:r>
          </a:p>
          <a:p>
            <a:endParaRPr lang="en-GB" sz="2000" dirty="0"/>
          </a:p>
          <a:p>
            <a:r>
              <a:rPr lang="en-GB" sz="2000" dirty="0" smtClean="0"/>
              <a:t>This seems like a more difficult question, but you’ve done all of the hard work already! </a:t>
            </a:r>
            <a:r>
              <a:rPr lang="en-GB" sz="2000" dirty="0" smtClean="0">
                <a:solidFill>
                  <a:srgbClr val="FF0000"/>
                </a:solidFill>
              </a:rPr>
              <a:t>[Hint: you should always use Q2 to help you focus your answer in Q1]</a:t>
            </a:r>
          </a:p>
          <a:p>
            <a:endParaRPr lang="en-GB" sz="2000" dirty="0"/>
          </a:p>
          <a:p>
            <a:r>
              <a:rPr lang="en-GB" sz="2000" dirty="0" smtClean="0"/>
              <a:t>All you need to do is </a:t>
            </a:r>
            <a:r>
              <a:rPr lang="en-GB" sz="2000" b="1" dirty="0" smtClean="0"/>
              <a:t>compare</a:t>
            </a:r>
            <a:r>
              <a:rPr lang="en-GB" sz="2000" dirty="0" smtClean="0"/>
              <a:t>. Make three or four clear points and back them up with reference to the poems.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6284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989" t="21860" r="28737" b="21020"/>
          <a:stretch/>
        </p:blipFill>
        <p:spPr>
          <a:xfrm>
            <a:off x="24544" y="-27384"/>
            <a:ext cx="454087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2598" y="879103"/>
            <a:ext cx="221184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Conflict poetry</a:t>
            </a:r>
            <a:endParaRPr lang="en-GB" sz="24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455256" y="1340768"/>
            <a:ext cx="432048" cy="22971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1706574" y="1858516"/>
            <a:ext cx="561170" cy="5831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55" y="1656841"/>
            <a:ext cx="221184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Unseen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1340768"/>
            <a:ext cx="3672408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Your Year 10 exam will contain a question on Conflict poetry and a question on unseen poetry.</a:t>
            </a:r>
            <a:endParaRPr lang="en-GB" sz="24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217318" y="5661248"/>
            <a:ext cx="786730" cy="21602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04048" y="4293096"/>
            <a:ext cx="4033868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The unseen poetry question is in two parts:</a:t>
            </a:r>
          </a:p>
          <a:p>
            <a:r>
              <a:rPr lang="en-GB" sz="2400" b="1" dirty="0" smtClean="0"/>
              <a:t>1. You analyse one unseen poem (24 marks) </a:t>
            </a:r>
          </a:p>
          <a:p>
            <a:r>
              <a:rPr lang="en-GB" sz="2400" b="1" dirty="0" smtClean="0"/>
              <a:t>2. You compare it to a second unseen poem (8 marks)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40587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853" y="115476"/>
            <a:ext cx="4876195" cy="668570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27853" y="115476"/>
            <a:ext cx="5164227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She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kept an antique shop – or it kept her.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Among Apostle spoons and Bristol glass,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faded silks, the heavy furniture,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She watched her own reflection in the brass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Salvers and silver bowls, as if to prove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Polish was all, there was no need of love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And I remember how I once refused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To go out with her, since I was afraid.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It was perhaps a wish not to be used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Like antique objects. Though she never said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That she was hurt, I still could feel the guilt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Of that refusal, guessing how she felt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Later, too frail to keep a shop, she put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All her best things in one narrow room.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place smelt old, of things too long kept shut,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smell of absences where shadows come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That can’t be polished. There was nothing then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To give her own reflection back again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And when she died I felt no grief at all,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Only the guilt of what I once refused.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 walked into her room among the tall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Sideboards and cupboards – things she never used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But needed; and no finger marks were there,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Only the new dust falling through the air.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27984" y="548680"/>
            <a:ext cx="416877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3C605B"/>
                </a:solidFill>
                <a:latin typeface="Times New Roman" panose="02020603050405020304" pitchFamily="18" charset="0"/>
              </a:rPr>
              <a:t>My Grandmother </a:t>
            </a:r>
            <a:r>
              <a:rPr lang="en-GB" b="1" dirty="0">
                <a:latin typeface="Times New Roman" panose="02020603050405020304" pitchFamily="18" charset="0"/>
              </a:rPr>
              <a:t>by Elizabeth Jennings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80112" y="4797152"/>
            <a:ext cx="316835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Step 1: Read through the poem and mark any bits that stand out. This will help you plan your response.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75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853" y="115476"/>
            <a:ext cx="4876195" cy="668570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27853" y="115476"/>
            <a:ext cx="5164227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She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kept an antique shop – or it kept her.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Among Apostle spoons and Bristol glass,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faded silks, the heavy furniture,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She watched her own reflection in the brass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Salvers and silver bowls, as if to prove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Polish was all, there was no need of love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And I remember how I once refused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To go out with her, since I was afraid.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It was perhaps a wish not to be used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Like antique objects. Though she never said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That she was hurt, I still could feel the guilt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Of that refusal, guessing how she felt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Later, too frail to keep a shop, she put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All her best things in one narrow room.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place smelt old, of things too long kept shut,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smell of absences where shadows come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That can’t be polished. There was nothing then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To give her own reflection back again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And when she died I felt no grief at all,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Only the guilt of what I once refused.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 walked into her room among the tall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Sideboards and cupboards – things she never used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But needed; and no finger marks were there,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Only the new dust falling through the air.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27984" y="548680"/>
            <a:ext cx="416877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3C605B"/>
                </a:solidFill>
                <a:latin typeface="Times New Roman" panose="02020603050405020304" pitchFamily="18" charset="0"/>
              </a:rPr>
              <a:t>My Grandmother </a:t>
            </a:r>
            <a:r>
              <a:rPr lang="en-GB" b="1" dirty="0">
                <a:latin typeface="Times New Roman" panose="02020603050405020304" pitchFamily="18" charset="0"/>
              </a:rPr>
              <a:t>by Elizabeth Jennings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6056" y="1063301"/>
            <a:ext cx="172819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Subject/voice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5472" y="1556792"/>
            <a:ext cx="1800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Feelings/mood</a:t>
            </a:r>
            <a:endParaRPr lang="en-GB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45472" y="2050283"/>
            <a:ext cx="323934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B0F0"/>
                </a:solidFill>
              </a:rPr>
              <a:t>Language/structure/imagery</a:t>
            </a:r>
            <a:endParaRPr lang="en-GB" sz="2000" b="1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6056" y="2595682"/>
            <a:ext cx="122312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B050"/>
                </a:solidFill>
              </a:rPr>
              <a:t>Message</a:t>
            </a:r>
            <a:endParaRPr lang="en-GB" sz="20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80112" y="4797152"/>
            <a:ext cx="316835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Step 1: Read through the poem and mark any bits that stand out. This will help you plan your response.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48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853" y="115476"/>
            <a:ext cx="4876195" cy="668570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27853" y="115476"/>
            <a:ext cx="5164227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She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kept an antique shop – or it kept her.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Among Apostle spoons and Bristol glass,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faded silks, the heavy furniture,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She watched her own reflection in the brass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Salvers and silver bowls, as if to prove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Polish was all, there was no need of love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And I remember how I once refused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To go out with her, since I was afraid.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It was perhaps a wish not to be used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Like antique objects. Though she never said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That she was hurt, I still could feel the guilt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Of that refusal, guessing how she felt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Later, too frail to keep a shop, she put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All her best things in one narrow room.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place smelt old, of things too long kept shut,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smell of absences where shadows come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That can’t be polished. There was nothing then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To give her own reflection back again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And when she died I felt no grief at all,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Only the guilt of what I once refused.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 walked into her room among the tall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Sideboards and cupboards – things she never used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But needed; and no finger marks were there,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Only the new dust falling through the air.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1196752"/>
            <a:ext cx="316835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Subject – the speaker’s relationship with her grandmother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427984" y="548680"/>
            <a:ext cx="416877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My Grandmother </a:t>
            </a:r>
            <a:r>
              <a:rPr lang="en-GB" b="1" dirty="0">
                <a:latin typeface="Times New Roman" panose="02020603050405020304" pitchFamily="18" charset="0"/>
              </a:rPr>
              <a:t>by Elizabeth Jennings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580112" y="918012"/>
            <a:ext cx="360040" cy="452373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42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853" y="115476"/>
            <a:ext cx="4876195" cy="668570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27853" y="115476"/>
            <a:ext cx="5164227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She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kept an antique shop – or it kept her.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Among Apostle spoons and Bristol glass,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faded silks, the heavy furniture,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She watched her own reflection in the brass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Salvers and silver bowls, as if to prove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Polish was all, </a:t>
            </a:r>
            <a:r>
              <a:rPr lang="en-GB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was no need of love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And I remember how I once refused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To go out with her, since I was afraid.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It was perhaps a wish not to be used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Like antique objects. Though she never said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That she was hurt, I still could feel the guilt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Of that refusal, guessing how she felt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Later, too frail to keep a shop, she put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All her best things in one narrow room.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place smelt old, of things too long kept shut,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smell of absences where shadows come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That can’t be polished. There was nothing then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To give her own reflection back again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And when she died I felt no grief at all,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Only the guilt of what I once refused.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 walked into her room among the tall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Sideboards and cupboards – things she never used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But needed; and no finger marks were there,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Only the new dust falling through the air.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1196752"/>
            <a:ext cx="316835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Subject – the speaker’s relationship with her grandmother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427984" y="548680"/>
            <a:ext cx="416877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My Grandmother </a:t>
            </a:r>
            <a:r>
              <a:rPr lang="en-GB" b="1" dirty="0">
                <a:latin typeface="Times New Roman" panose="02020603050405020304" pitchFamily="18" charset="0"/>
              </a:rPr>
              <a:t>by Elizabeth Jennings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580112" y="918012"/>
            <a:ext cx="360040" cy="452373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20072" y="2276872"/>
            <a:ext cx="31683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Message – cold relationship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995936" y="1597442"/>
            <a:ext cx="1260140" cy="748827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99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853" y="115476"/>
            <a:ext cx="4876195" cy="668570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27853" y="115476"/>
            <a:ext cx="5164227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She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kept an antique shop – or it kept her.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Among Apostle spoons and Bristol glass,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faded silks, the heavy furniture,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She watched her own reflection in the brass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Salvers and silver bowls, as if to prove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Polish was all, </a:t>
            </a:r>
            <a:r>
              <a:rPr lang="en-GB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was no need of love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And I remember how </a:t>
            </a:r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once refused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To go out with her, since </a:t>
            </a:r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was afraid.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It was perhaps a wish not to be used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Like antique objects. Though she never said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That she was hurt, I still could feel the guilt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Of that refusal, guessing how she felt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Later, too frail to keep a shop, she put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All her best things in one narrow room.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place smelt old, of things too long kept shut,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smell of absences where shadows come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That can’t be polished. There was nothing then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To give her own reflection back again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And when she died I felt no grief at all,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Only the guilt of what I once refused.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 walked into her room among the tall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Sideboards and cupboards – things she never used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But needed; and no finger marks were there,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Only the new dust falling through the air.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1196752"/>
            <a:ext cx="316835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Subject – the speaker’s relationship with her grandmother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427984" y="548680"/>
            <a:ext cx="416877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My Grandmother </a:t>
            </a:r>
            <a:r>
              <a:rPr lang="en-GB" b="1" dirty="0">
                <a:latin typeface="Times New Roman" panose="02020603050405020304" pitchFamily="18" charset="0"/>
              </a:rPr>
              <a:t>by Elizabeth Jennings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580112" y="918012"/>
            <a:ext cx="360040" cy="452373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20072" y="2276872"/>
            <a:ext cx="31683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Message – cold relationship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995936" y="1597442"/>
            <a:ext cx="1260140" cy="748827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26006" y="2799512"/>
            <a:ext cx="44104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Voice – first person; personal memories; contrasts with distance of ’90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 err="1" smtClean="0"/>
              <a:t>Bday</a:t>
            </a:r>
            <a:r>
              <a:rPr lang="en-GB" dirty="0" smtClean="0"/>
              <a:t>’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563888" y="2221690"/>
            <a:ext cx="1231709" cy="615719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41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853" y="115476"/>
            <a:ext cx="4876195" cy="668570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27853" y="115476"/>
            <a:ext cx="5164227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She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kept an antique shop – or it kept her.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Among Apostle spoons and Bristol glass,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faded silks, the heavy furniture,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She watched her own reflection in the brass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Salvers and silver bowls, as if to prove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Polish was all, </a:t>
            </a:r>
            <a:r>
              <a:rPr lang="en-GB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was no need of love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And I remember how </a:t>
            </a:r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once refused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To go out with her, since </a:t>
            </a:r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was afraid.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It was perhaps a wish not to be used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Like antique objects. Though she never said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That she was hurt, I still could feel the </a:t>
            </a:r>
            <a:r>
              <a:rPr lang="en-GB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Of that refusal, guessing how she felt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Later, too frail to keep a shop, she put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All her best things in one narrow room.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place smelt old, of things too long kept shut,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smell of absences where shadows come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That can’t be polished. There was nothing then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To give her own reflection back again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And when she died I felt no grief at all,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Only the guilt of what I once refused.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 walked into her room among the tall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Sideboards and cupboards – things she never used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But needed; and no finger marks were there,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Only the new dust falling through the air.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1196752"/>
            <a:ext cx="316835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Subject – the speaker’s relationship with her grandmother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427984" y="548680"/>
            <a:ext cx="416877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My Grandmother </a:t>
            </a:r>
            <a:r>
              <a:rPr lang="en-GB" b="1" dirty="0">
                <a:latin typeface="Times New Roman" panose="02020603050405020304" pitchFamily="18" charset="0"/>
              </a:rPr>
              <a:t>by Elizabeth Jennings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580112" y="918012"/>
            <a:ext cx="360040" cy="452373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20072" y="2276872"/>
            <a:ext cx="31683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Message – cold relationship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995936" y="1597442"/>
            <a:ext cx="1260140" cy="748827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26006" y="2799512"/>
            <a:ext cx="44104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Voice – first person; personal memories; contrasts with distance of ’90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 err="1" smtClean="0"/>
              <a:t>Bday</a:t>
            </a:r>
            <a:r>
              <a:rPr lang="en-GB" dirty="0" smtClean="0"/>
              <a:t>’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563888" y="2221690"/>
            <a:ext cx="1231709" cy="615719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898353" y="3119035"/>
            <a:ext cx="1231709" cy="615719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41555" y="3599151"/>
            <a:ext cx="31683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Feelings – guilt of speaker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943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853" y="115476"/>
            <a:ext cx="4876195" cy="668570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27853" y="115476"/>
            <a:ext cx="5164227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She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kept an antique shop – or it kept her.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Among Apostle spoons and Bristol glass,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faded silks, the heavy furniture,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She watched her own reflection in the brass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Salvers and silver bowls, as if to prove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Polish was all, </a:t>
            </a:r>
            <a:r>
              <a:rPr lang="en-GB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was no need of love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And I remember how </a:t>
            </a:r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once refused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To go out with her, since </a:t>
            </a:r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was afraid.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It was perhaps a wish </a:t>
            </a:r>
            <a:r>
              <a:rPr lang="en-GB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to be used</a:t>
            </a:r>
            <a:br>
              <a:rPr lang="en-GB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antique objects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Though she never said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That she was hurt, I still could feel the </a:t>
            </a:r>
            <a:r>
              <a:rPr lang="en-GB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Of that refusal, guessing how she felt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Later, too frail to keep a shop, she put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All her best things in one narrow room.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place smelt old, of things too long kept shut,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smell of absences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where shadows come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That can’t be polished. There was nothing then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To give her own reflection back again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And when she died I felt no grief at all,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Only the guilt of what I once refused.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 walked into her room among the tall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Sideboards and cupboards – things she never used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But needed; and no finger marks were there,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Only the new dust falling through the air.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1196752"/>
            <a:ext cx="316835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Subject – the speaker’s relationship with her grandmother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427984" y="548680"/>
            <a:ext cx="416877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My Grandmother </a:t>
            </a:r>
            <a:r>
              <a:rPr lang="en-GB" b="1" dirty="0">
                <a:latin typeface="Times New Roman" panose="02020603050405020304" pitchFamily="18" charset="0"/>
              </a:rPr>
              <a:t>by Elizabeth Jennings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580112" y="918012"/>
            <a:ext cx="360040" cy="452373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20072" y="2276872"/>
            <a:ext cx="31683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Message – cold relationship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995936" y="1597442"/>
            <a:ext cx="1260140" cy="748827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26006" y="2799512"/>
            <a:ext cx="44104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Voice – first person; personal memories; contrasts with distance of ’90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 err="1" smtClean="0"/>
              <a:t>Bday</a:t>
            </a:r>
            <a:r>
              <a:rPr lang="en-GB" dirty="0" smtClean="0"/>
              <a:t>’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563888" y="2221690"/>
            <a:ext cx="1231709" cy="615719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898353" y="3119035"/>
            <a:ext cx="1231709" cy="615719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30062" y="3519117"/>
            <a:ext cx="31683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Feelings – guilt of speaker</a:t>
            </a:r>
            <a:endParaRPr lang="en-GB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2085693" y="2824253"/>
            <a:ext cx="3602963" cy="1252819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08104" y="3961723"/>
            <a:ext cx="35283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Simile – treating people like objects</a:t>
            </a:r>
          </a:p>
          <a:p>
            <a:r>
              <a:rPr lang="en-GB" dirty="0" smtClean="0"/>
              <a:t>Metaphor – isolation </a:t>
            </a:r>
            <a:endParaRPr lang="en-GB" dirty="0"/>
          </a:p>
        </p:txBody>
      </p:sp>
      <p:cxnSp>
        <p:nvCxnSpPr>
          <p:cNvPr id="18" name="Straight Arrow Connector 17"/>
          <p:cNvCxnSpPr>
            <a:stCxn id="17" idx="1"/>
          </p:cNvCxnSpPr>
          <p:nvPr/>
        </p:nvCxnSpPr>
        <p:spPr>
          <a:xfrm flipH="1">
            <a:off x="2293468" y="4284889"/>
            <a:ext cx="3214636" cy="80215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93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853" y="115476"/>
            <a:ext cx="4876195" cy="668570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27853" y="115476"/>
            <a:ext cx="5164227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She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kept an antique shop – or it kept her.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Among Apostle spoons and Bristol glass,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faded silks, the heavy furniture,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She watched her own reflection in the brass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Salvers and silver bowls, as if to prove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Polish was all, </a:t>
            </a:r>
            <a:r>
              <a:rPr lang="en-GB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was no need of love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And I remember how </a:t>
            </a:r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once refused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To go out with her, since </a:t>
            </a:r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was afraid.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It was perhaps a wish </a:t>
            </a:r>
            <a:r>
              <a:rPr lang="en-GB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to be used</a:t>
            </a:r>
            <a:br>
              <a:rPr lang="en-GB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antique objects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Though she never said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That she was hurt, I still could feel the </a:t>
            </a:r>
            <a:r>
              <a:rPr lang="en-GB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Of that refusal, guessing how she felt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Later, too frail to keep a shop, she put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All her best things in one narrow room.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place smelt old, of things too long kept shut,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smell of absences </a:t>
            </a:r>
            <a:r>
              <a:rPr lang="en-GB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shadows come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That can’t be polished. </a:t>
            </a:r>
            <a:r>
              <a:rPr lang="en-GB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was nothing then</a:t>
            </a:r>
            <a:br>
              <a:rPr lang="en-GB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To give her own reflection back again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And when she died I felt no grief at all,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Only the guilt of what I once refused.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 walked into her room among the tall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Sideboards and cupboards – things she never used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But needed; and no finger marks were there,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Only the new dust falling through the air.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1196752"/>
            <a:ext cx="316835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Subject – the speaker’s relationship with her grandmother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427984" y="548680"/>
            <a:ext cx="416877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My Grandmother </a:t>
            </a:r>
            <a:r>
              <a:rPr lang="en-GB" b="1" dirty="0">
                <a:latin typeface="Times New Roman" panose="02020603050405020304" pitchFamily="18" charset="0"/>
              </a:rPr>
              <a:t>by Elizabeth Jennings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580112" y="918012"/>
            <a:ext cx="360040" cy="452373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20072" y="2276872"/>
            <a:ext cx="31683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Message – cold relationship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995936" y="1597442"/>
            <a:ext cx="1260140" cy="748827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26006" y="2799512"/>
            <a:ext cx="44104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Voice – first person; personal memories; contrasts with distance of ’90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 err="1" smtClean="0"/>
              <a:t>Bday</a:t>
            </a:r>
            <a:r>
              <a:rPr lang="en-GB" dirty="0" smtClean="0"/>
              <a:t>’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563888" y="2221690"/>
            <a:ext cx="1231709" cy="615719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898353" y="3119035"/>
            <a:ext cx="1231709" cy="615719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30062" y="3519117"/>
            <a:ext cx="31683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Feelings – guilt of speaker</a:t>
            </a:r>
            <a:endParaRPr lang="en-GB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2085693" y="2824253"/>
            <a:ext cx="3602963" cy="1252819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08104" y="3961723"/>
            <a:ext cx="35283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Simile – treating people like objects</a:t>
            </a:r>
          </a:p>
          <a:p>
            <a:r>
              <a:rPr lang="en-GB" dirty="0" smtClean="0"/>
              <a:t>Metaphor – isolation </a:t>
            </a:r>
            <a:endParaRPr lang="en-GB" dirty="0"/>
          </a:p>
        </p:txBody>
      </p:sp>
      <p:cxnSp>
        <p:nvCxnSpPr>
          <p:cNvPr id="18" name="Straight Arrow Connector 17"/>
          <p:cNvCxnSpPr>
            <a:stCxn id="17" idx="1"/>
          </p:cNvCxnSpPr>
          <p:nvPr/>
        </p:nvCxnSpPr>
        <p:spPr>
          <a:xfrm flipH="1">
            <a:off x="2293468" y="4284889"/>
            <a:ext cx="3214636" cy="80215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825310" y="4631205"/>
            <a:ext cx="421118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Feelings – loneliness </a:t>
            </a:r>
          </a:p>
          <a:p>
            <a:r>
              <a:rPr lang="en-GB" dirty="0" smtClean="0"/>
              <a:t>Message – isolation </a:t>
            </a:r>
            <a:r>
              <a:rPr lang="en-GB" dirty="0"/>
              <a:t>(similar to 90</a:t>
            </a:r>
            <a:r>
              <a:rPr lang="en-GB" baseline="30000" dirty="0"/>
              <a:t>th</a:t>
            </a:r>
            <a:r>
              <a:rPr lang="en-GB" dirty="0"/>
              <a:t> </a:t>
            </a:r>
            <a:r>
              <a:rPr lang="en-GB" dirty="0" err="1"/>
              <a:t>Bday</a:t>
            </a:r>
            <a:r>
              <a:rPr lang="en-GB" dirty="0" smtClean="0"/>
              <a:t>)</a:t>
            </a:r>
            <a:endParaRPr lang="en-GB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4355976" y="4500038"/>
            <a:ext cx="518539" cy="276274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4306771" y="4799463"/>
            <a:ext cx="518539" cy="276274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41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853" y="115476"/>
            <a:ext cx="4876195" cy="668570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27853" y="115476"/>
            <a:ext cx="5164227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She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kept an antique shop – or it kept her.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Among Apostle spoons and Bristol glass,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faded silks, the heavy furniture,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She watched her own reflection in the brass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Salvers and silver bowls, as if to prove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Polish was all, </a:t>
            </a:r>
            <a:r>
              <a:rPr lang="en-GB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was no need of love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And I remember how </a:t>
            </a:r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once refused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To go out with her, since </a:t>
            </a:r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was afraid.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It was perhaps a wish </a:t>
            </a:r>
            <a:r>
              <a:rPr lang="en-GB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to be used</a:t>
            </a:r>
            <a:br>
              <a:rPr lang="en-GB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antique objects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Though she never said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That she was hurt, I still could feel the </a:t>
            </a:r>
            <a:r>
              <a:rPr lang="en-GB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Of that refusal, guessing how she felt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Later, too frail to keep a shop, she put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All her best things in one narrow room.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place smelt old, of things too long kept shut,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smell of absences </a:t>
            </a:r>
            <a:r>
              <a:rPr lang="en-GB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shadows come</a:t>
            </a:r>
            <a:br>
              <a:rPr lang="en-GB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That can’t be polished. </a:t>
            </a:r>
            <a:r>
              <a:rPr lang="en-GB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was nothing then</a:t>
            </a:r>
            <a:br>
              <a:rPr lang="en-GB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To give her own reflection back again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And when she died I felt no grief at </a:t>
            </a:r>
            <a:r>
              <a:rPr lang="en-GB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Only the guilt of what I once </a:t>
            </a:r>
            <a:r>
              <a:rPr lang="en-GB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refused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 walked into her room among the </a:t>
            </a:r>
            <a:r>
              <a:rPr lang="en-GB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Sideboards and cupboards – things she never </a:t>
            </a:r>
            <a:r>
              <a:rPr lang="en-GB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But needed; and no finger marks were there,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Only the new dust falling through the air.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1196752"/>
            <a:ext cx="316835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Subject – the speaker’s relationship with her grandmother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427984" y="548680"/>
            <a:ext cx="416877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My Grandmother </a:t>
            </a:r>
            <a:r>
              <a:rPr lang="en-GB" b="1" dirty="0">
                <a:latin typeface="Times New Roman" panose="02020603050405020304" pitchFamily="18" charset="0"/>
              </a:rPr>
              <a:t>by Elizabeth Jennings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580112" y="918012"/>
            <a:ext cx="360040" cy="452373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20072" y="2276872"/>
            <a:ext cx="31683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Message – cold relationship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995936" y="1597442"/>
            <a:ext cx="1260140" cy="748827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26006" y="2799512"/>
            <a:ext cx="44104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Voice – first person; personal memories; contrasts with distance of ’90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 err="1" smtClean="0"/>
              <a:t>Bday</a:t>
            </a:r>
            <a:r>
              <a:rPr lang="en-GB" dirty="0" smtClean="0"/>
              <a:t>’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563888" y="2221690"/>
            <a:ext cx="1231709" cy="615719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898353" y="3119035"/>
            <a:ext cx="1231709" cy="615719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30062" y="3519117"/>
            <a:ext cx="31683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Feelings – guilt of speaker</a:t>
            </a:r>
            <a:endParaRPr lang="en-GB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2085693" y="2824253"/>
            <a:ext cx="3602963" cy="1252819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08104" y="3961723"/>
            <a:ext cx="35283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Simile – treating people like objects</a:t>
            </a:r>
          </a:p>
          <a:p>
            <a:r>
              <a:rPr lang="en-GB" dirty="0" smtClean="0"/>
              <a:t>Metaphor – isolation </a:t>
            </a:r>
            <a:endParaRPr lang="en-GB" dirty="0"/>
          </a:p>
        </p:txBody>
      </p:sp>
      <p:cxnSp>
        <p:nvCxnSpPr>
          <p:cNvPr id="18" name="Straight Arrow Connector 17"/>
          <p:cNvCxnSpPr>
            <a:stCxn id="17" idx="1"/>
          </p:cNvCxnSpPr>
          <p:nvPr/>
        </p:nvCxnSpPr>
        <p:spPr>
          <a:xfrm flipH="1">
            <a:off x="2293468" y="4284889"/>
            <a:ext cx="3214636" cy="80215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825310" y="4631205"/>
            <a:ext cx="421118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Feelings – loneliness </a:t>
            </a:r>
          </a:p>
          <a:p>
            <a:r>
              <a:rPr lang="en-GB" dirty="0" smtClean="0"/>
              <a:t>Message – isolation </a:t>
            </a:r>
            <a:r>
              <a:rPr lang="en-GB" dirty="0"/>
              <a:t>(similar to 90</a:t>
            </a:r>
            <a:r>
              <a:rPr lang="en-GB" baseline="30000" dirty="0"/>
              <a:t>th</a:t>
            </a:r>
            <a:r>
              <a:rPr lang="en-GB" dirty="0"/>
              <a:t> </a:t>
            </a:r>
            <a:r>
              <a:rPr lang="en-GB" dirty="0" err="1"/>
              <a:t>Bday</a:t>
            </a:r>
            <a:r>
              <a:rPr lang="en-GB" dirty="0" smtClean="0"/>
              <a:t>)</a:t>
            </a:r>
            <a:endParaRPr lang="en-GB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4355976" y="4500038"/>
            <a:ext cx="518539" cy="276274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Brace 20"/>
          <p:cNvSpPr/>
          <p:nvPr/>
        </p:nvSpPr>
        <p:spPr>
          <a:xfrm>
            <a:off x="4873703" y="5290142"/>
            <a:ext cx="256359" cy="103178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5142450" y="5408703"/>
            <a:ext cx="400155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Structure – regular rhyme (ABABCC) throughout; all full rhymes in final stanza</a:t>
            </a:r>
            <a:endParaRPr lang="en-GB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4306771" y="4799463"/>
            <a:ext cx="518539" cy="276274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42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853" y="115476"/>
            <a:ext cx="4876195" cy="668570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27853" y="115476"/>
            <a:ext cx="5164227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She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kept an antique shop – or it kept her.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Among Apostle spoons and Bristol glass,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faded silks, the heavy furniture,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She watched her own reflection in the brass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Salvers and silver bowls, as if to prove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Polish was all, </a:t>
            </a:r>
            <a:r>
              <a:rPr lang="en-GB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was no need of love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And I remember how </a:t>
            </a:r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once refused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To go out with her, since </a:t>
            </a:r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was afraid.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It was perhaps a wish </a:t>
            </a:r>
            <a:r>
              <a:rPr lang="en-GB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to be used</a:t>
            </a:r>
            <a:br>
              <a:rPr lang="en-GB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antique objects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Though she never said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That she was hurt, I still could feel the </a:t>
            </a:r>
            <a:r>
              <a:rPr lang="en-GB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Of that refusal, guessing how she felt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Later, too frail to keep a shop, she put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All her best things in one narrow room.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place smelt old, of things too long kept shut,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smell of absences </a:t>
            </a:r>
            <a:r>
              <a:rPr lang="en-GB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shadows come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That can’t be polished. </a:t>
            </a:r>
            <a:r>
              <a:rPr lang="en-GB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was nothing then</a:t>
            </a:r>
            <a:br>
              <a:rPr lang="en-GB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To give her own reflection back again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And when she died I felt no grief at </a:t>
            </a:r>
            <a:r>
              <a:rPr lang="en-GB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Only the guilt of what I once </a:t>
            </a:r>
            <a:r>
              <a:rPr lang="en-GB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refused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 walked into her room among the </a:t>
            </a:r>
            <a:r>
              <a:rPr lang="en-GB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Sideboards and cupboards – things she never </a:t>
            </a:r>
            <a:r>
              <a:rPr lang="en-GB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GB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; and no finger marks were there,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Only the new dust falling through the air.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1196752"/>
            <a:ext cx="316835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Subject – the speaker’s relationship with her grandmother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427984" y="548680"/>
            <a:ext cx="416877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My Grandmother </a:t>
            </a:r>
            <a:r>
              <a:rPr lang="en-GB" b="1" dirty="0">
                <a:latin typeface="Times New Roman" panose="02020603050405020304" pitchFamily="18" charset="0"/>
              </a:rPr>
              <a:t>by Elizabeth Jennings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580112" y="918012"/>
            <a:ext cx="360040" cy="452373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20072" y="2276872"/>
            <a:ext cx="31683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Message – cold relationship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995936" y="1597442"/>
            <a:ext cx="1260140" cy="748827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26006" y="2799512"/>
            <a:ext cx="44104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Voice – first person; personal memories; contrasts with distance of ’90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 err="1" smtClean="0"/>
              <a:t>Bday</a:t>
            </a:r>
            <a:r>
              <a:rPr lang="en-GB" dirty="0" smtClean="0"/>
              <a:t>’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563888" y="2221690"/>
            <a:ext cx="1231709" cy="615719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898353" y="3119035"/>
            <a:ext cx="1231709" cy="615719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30062" y="3519117"/>
            <a:ext cx="31683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Feelings – guilt of speaker</a:t>
            </a:r>
            <a:endParaRPr lang="en-GB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2085693" y="2824253"/>
            <a:ext cx="3602963" cy="1252819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08104" y="3961723"/>
            <a:ext cx="35283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Simile – treating people like objects</a:t>
            </a:r>
          </a:p>
          <a:p>
            <a:r>
              <a:rPr lang="en-GB" dirty="0" smtClean="0"/>
              <a:t>Metaphor – isolation </a:t>
            </a:r>
            <a:endParaRPr lang="en-GB" dirty="0"/>
          </a:p>
        </p:txBody>
      </p:sp>
      <p:cxnSp>
        <p:nvCxnSpPr>
          <p:cNvPr id="18" name="Straight Arrow Connector 17"/>
          <p:cNvCxnSpPr>
            <a:stCxn id="17" idx="1"/>
          </p:cNvCxnSpPr>
          <p:nvPr/>
        </p:nvCxnSpPr>
        <p:spPr>
          <a:xfrm flipH="1">
            <a:off x="2293468" y="4284889"/>
            <a:ext cx="3214636" cy="80215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825310" y="4631205"/>
            <a:ext cx="421118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Feelings – loneliness </a:t>
            </a:r>
          </a:p>
          <a:p>
            <a:r>
              <a:rPr lang="en-GB" dirty="0" smtClean="0"/>
              <a:t>Message – isolation </a:t>
            </a:r>
            <a:r>
              <a:rPr lang="en-GB" dirty="0"/>
              <a:t>(similar to 90</a:t>
            </a:r>
            <a:r>
              <a:rPr lang="en-GB" baseline="30000" dirty="0"/>
              <a:t>th</a:t>
            </a:r>
            <a:r>
              <a:rPr lang="en-GB" dirty="0"/>
              <a:t> </a:t>
            </a:r>
            <a:r>
              <a:rPr lang="en-GB" dirty="0" err="1"/>
              <a:t>Bday</a:t>
            </a:r>
            <a:r>
              <a:rPr lang="en-GB" dirty="0" smtClean="0"/>
              <a:t>)</a:t>
            </a:r>
            <a:endParaRPr lang="en-GB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4355976" y="4500038"/>
            <a:ext cx="518539" cy="276274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Brace 20"/>
          <p:cNvSpPr/>
          <p:nvPr/>
        </p:nvSpPr>
        <p:spPr>
          <a:xfrm>
            <a:off x="4873703" y="5290142"/>
            <a:ext cx="256359" cy="103178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5142450" y="5408703"/>
            <a:ext cx="400155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Structure – regular rhyme (ABABCC) throughout; all full rhymes in final stanza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5145208" y="6131308"/>
            <a:ext cx="235762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Message – obsession with material things</a:t>
            </a:r>
            <a:endParaRPr lang="en-GB" dirty="0"/>
          </a:p>
        </p:txBody>
      </p:sp>
      <p:cxnSp>
        <p:nvCxnSpPr>
          <p:cNvPr id="24" name="Straight Arrow Connector 23"/>
          <p:cNvCxnSpPr>
            <a:stCxn id="23" idx="1"/>
          </p:cNvCxnSpPr>
          <p:nvPr/>
        </p:nvCxnSpPr>
        <p:spPr>
          <a:xfrm flipH="1">
            <a:off x="1299571" y="6454474"/>
            <a:ext cx="3845637" cy="40106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306771" y="4799463"/>
            <a:ext cx="518539" cy="276274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21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251520" y="908720"/>
            <a:ext cx="3096344" cy="3744416"/>
          </a:xfrm>
          <a:prstGeom prst="wedgeEllipseCallout">
            <a:avLst>
              <a:gd name="adj1" fmla="val 60181"/>
              <a:gd name="adj2" fmla="val 38246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Let’s look at an example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93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853" y="115476"/>
            <a:ext cx="4876195" cy="668570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27853" y="115476"/>
            <a:ext cx="5164227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She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kept an antique shop – or it kept her.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Among Apostle spoons and Bristol glass,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faded silks, the heavy furniture,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She watched her own reflection in the brass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Salvers and silver bowls, as if to prove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Polish was all, </a:t>
            </a:r>
            <a:r>
              <a:rPr lang="en-GB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was no need of love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And I remember how </a:t>
            </a:r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once refused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To go out with her, since </a:t>
            </a:r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was afraid.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It was perhaps a wish </a:t>
            </a:r>
            <a:r>
              <a:rPr lang="en-GB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to be used</a:t>
            </a:r>
            <a:br>
              <a:rPr lang="en-GB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antique objects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Though she never said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That she was hurt, I still could feel the </a:t>
            </a:r>
            <a:r>
              <a:rPr lang="en-GB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Of that refusal, guessing how she felt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Later, too frail to keep a shop, she put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All her best things in one narrow room.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place smelt old, of things too long kept shut,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smell of absences </a:t>
            </a:r>
            <a:r>
              <a:rPr lang="en-GB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shadows come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That can’t be polished. </a:t>
            </a:r>
            <a:r>
              <a:rPr lang="en-GB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was nothing then</a:t>
            </a:r>
            <a:br>
              <a:rPr lang="en-GB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To give her own reflection back again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And when she died I felt no grief at </a:t>
            </a:r>
            <a:r>
              <a:rPr lang="en-GB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Only the guilt of what I once </a:t>
            </a:r>
            <a:r>
              <a:rPr lang="en-GB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refused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 walked into her room among the </a:t>
            </a:r>
            <a:r>
              <a:rPr lang="en-GB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Sideboards and cupboards – things she never </a:t>
            </a:r>
            <a:r>
              <a:rPr lang="en-GB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GB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; and no finger marks were there,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Only the </a:t>
            </a:r>
            <a:r>
              <a:rPr lang="en-GB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dust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falling through the air.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1196752"/>
            <a:ext cx="316835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Subject – the speaker’s relationship with her grandmother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427984" y="548680"/>
            <a:ext cx="416877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My Grandmother </a:t>
            </a:r>
            <a:r>
              <a:rPr lang="en-GB" b="1" dirty="0">
                <a:latin typeface="Times New Roman" panose="02020603050405020304" pitchFamily="18" charset="0"/>
              </a:rPr>
              <a:t>by Elizabeth Jennings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580112" y="918012"/>
            <a:ext cx="360040" cy="452373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20072" y="2276872"/>
            <a:ext cx="31683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Message – cold relationship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995936" y="1597442"/>
            <a:ext cx="1260140" cy="748827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26006" y="2799512"/>
            <a:ext cx="44104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Voice – first person; personal memories; contrasts with distance of ’90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 err="1" smtClean="0"/>
              <a:t>Bday</a:t>
            </a:r>
            <a:r>
              <a:rPr lang="en-GB" dirty="0" smtClean="0"/>
              <a:t>’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563888" y="2221690"/>
            <a:ext cx="1231709" cy="615719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898353" y="3119035"/>
            <a:ext cx="1231709" cy="615719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30062" y="3519117"/>
            <a:ext cx="31683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Feelings – guilt of speaker</a:t>
            </a:r>
            <a:endParaRPr lang="en-GB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2085693" y="2824253"/>
            <a:ext cx="3602963" cy="1252819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08104" y="3961723"/>
            <a:ext cx="35283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Simile – treating people like objects</a:t>
            </a:r>
          </a:p>
          <a:p>
            <a:r>
              <a:rPr lang="en-GB" dirty="0" smtClean="0"/>
              <a:t>Metaphor – isolation </a:t>
            </a:r>
            <a:endParaRPr lang="en-GB" dirty="0"/>
          </a:p>
        </p:txBody>
      </p:sp>
      <p:cxnSp>
        <p:nvCxnSpPr>
          <p:cNvPr id="18" name="Straight Arrow Connector 17"/>
          <p:cNvCxnSpPr>
            <a:stCxn id="17" idx="1"/>
          </p:cNvCxnSpPr>
          <p:nvPr/>
        </p:nvCxnSpPr>
        <p:spPr>
          <a:xfrm flipH="1">
            <a:off x="2293468" y="4284889"/>
            <a:ext cx="3214636" cy="80215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825310" y="4631205"/>
            <a:ext cx="421118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Feelings – loneliness </a:t>
            </a:r>
          </a:p>
          <a:p>
            <a:r>
              <a:rPr lang="en-GB" dirty="0" smtClean="0"/>
              <a:t>Message – isolation </a:t>
            </a:r>
            <a:r>
              <a:rPr lang="en-GB" dirty="0"/>
              <a:t>(similar to 90</a:t>
            </a:r>
            <a:r>
              <a:rPr lang="en-GB" baseline="30000" dirty="0"/>
              <a:t>th</a:t>
            </a:r>
            <a:r>
              <a:rPr lang="en-GB" dirty="0"/>
              <a:t> </a:t>
            </a:r>
            <a:r>
              <a:rPr lang="en-GB" dirty="0" err="1"/>
              <a:t>Bday</a:t>
            </a:r>
            <a:r>
              <a:rPr lang="en-GB" dirty="0" smtClean="0"/>
              <a:t>)</a:t>
            </a:r>
            <a:endParaRPr lang="en-GB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4355976" y="4500038"/>
            <a:ext cx="518539" cy="276274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Brace 20"/>
          <p:cNvSpPr/>
          <p:nvPr/>
        </p:nvSpPr>
        <p:spPr>
          <a:xfrm>
            <a:off x="4873703" y="5290142"/>
            <a:ext cx="256359" cy="103178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5142450" y="5408703"/>
            <a:ext cx="400155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Structure – regular rhyme (ABABCC) throughout; all full rhymes in final stanza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5145209" y="6131308"/>
            <a:ext cx="21630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Message – obsession with material things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7392277" y="6131307"/>
            <a:ext cx="1716227" cy="646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Image linked to death</a:t>
            </a:r>
            <a:endParaRPr lang="en-GB" dirty="0"/>
          </a:p>
        </p:txBody>
      </p:sp>
      <p:cxnSp>
        <p:nvCxnSpPr>
          <p:cNvPr id="24" name="Straight Arrow Connector 23"/>
          <p:cNvCxnSpPr>
            <a:stCxn id="23" idx="1"/>
          </p:cNvCxnSpPr>
          <p:nvPr/>
        </p:nvCxnSpPr>
        <p:spPr>
          <a:xfrm flipH="1">
            <a:off x="1299573" y="6454474"/>
            <a:ext cx="3845636" cy="40106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1862692" y="6443402"/>
            <a:ext cx="5661636" cy="179206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4306771" y="4799463"/>
            <a:ext cx="518539" cy="276274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61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853" y="115476"/>
            <a:ext cx="4876195" cy="668570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27853" y="115476"/>
            <a:ext cx="5164227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She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kept an antique shop – or it kept her.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Among Apostle spoons and Bristol glass,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faded silks, the heavy furniture,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She watched her own reflection in the brass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Salvers and silver bowls, as if to prove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Polish was all, </a:t>
            </a:r>
            <a:r>
              <a:rPr lang="en-GB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was no need of love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And I remember how </a:t>
            </a:r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once refused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To go out with her, since </a:t>
            </a:r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was afraid.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It was perhaps a wish </a:t>
            </a:r>
            <a:r>
              <a:rPr lang="en-GB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to be used</a:t>
            </a:r>
            <a:br>
              <a:rPr lang="en-GB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antique objects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Though she never said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That she was hurt, I still could feel the </a:t>
            </a:r>
            <a:r>
              <a:rPr lang="en-GB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Of that refusal, guessing how she felt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Later, too frail to keep a shop, she put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All her best things in one narrow room.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place smelt old, of things too long kept shut,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smell of absences </a:t>
            </a:r>
            <a:r>
              <a:rPr lang="en-GB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shadows come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That can’t be polished. </a:t>
            </a:r>
            <a:r>
              <a:rPr lang="en-GB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was nothing then</a:t>
            </a:r>
            <a:br>
              <a:rPr lang="en-GB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To give her own reflection back again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And when she died I felt no grief at </a:t>
            </a:r>
            <a:r>
              <a:rPr lang="en-GB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Only the guilt of what I once </a:t>
            </a:r>
            <a:r>
              <a:rPr lang="en-GB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refused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 walked into her room among the </a:t>
            </a:r>
            <a:r>
              <a:rPr lang="en-GB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Sideboards and cupboards – things she never </a:t>
            </a:r>
            <a:r>
              <a:rPr lang="en-GB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GB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; and no finger marks were there,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Only the </a:t>
            </a:r>
            <a:r>
              <a:rPr lang="en-GB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dust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falling through the air.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1063301"/>
            <a:ext cx="172819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Subject/voice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5472" y="1556792"/>
            <a:ext cx="1800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Feelings/mood</a:t>
            </a:r>
            <a:endParaRPr lang="en-GB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5472" y="2050283"/>
            <a:ext cx="323934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B0F0"/>
                </a:solidFill>
              </a:rPr>
              <a:t>Language/structure/imagery</a:t>
            </a:r>
            <a:endParaRPr lang="en-GB" sz="2000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2595682"/>
            <a:ext cx="122312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B050"/>
                </a:solidFill>
              </a:rPr>
              <a:t>Message</a:t>
            </a:r>
            <a:endParaRPr lang="en-GB" sz="20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176" y="5589240"/>
            <a:ext cx="252028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Step 2: turn these notes into a plan.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65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71900" y="2845384"/>
            <a:ext cx="223224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Poem 1: 90</a:t>
            </a:r>
            <a:r>
              <a:rPr lang="en-GB" sz="2000" b="1" baseline="30000" dirty="0" smtClean="0"/>
              <a:t>th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Bday</a:t>
            </a:r>
            <a:endParaRPr lang="en-GB" sz="2000" b="1" dirty="0"/>
          </a:p>
          <a:p>
            <a:pPr algn="ctr"/>
            <a:r>
              <a:rPr lang="en-GB" sz="2000" b="1" dirty="0" smtClean="0"/>
              <a:t>Poem 2: My Grandmother</a:t>
            </a:r>
            <a:endParaRPr lang="en-GB" sz="2000" b="1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2411760" y="1086128"/>
            <a:ext cx="1224136" cy="18388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9512" y="116632"/>
            <a:ext cx="324036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1. </a:t>
            </a:r>
            <a:r>
              <a:rPr lang="en-GB" sz="2000" b="1" dirty="0" smtClean="0"/>
              <a:t>Intro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Cold, distant relationship in both poems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635896" y="116632"/>
            <a:ext cx="468052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2. </a:t>
            </a:r>
            <a:r>
              <a:rPr lang="en-GB" sz="2000" b="1" dirty="0" smtClean="0"/>
              <a:t>Voice</a:t>
            </a:r>
          </a:p>
          <a:p>
            <a:r>
              <a:rPr lang="en-GB" sz="2000" dirty="0" smtClean="0"/>
              <a:t>Poem 1: second person, general comments</a:t>
            </a:r>
          </a:p>
          <a:p>
            <a:r>
              <a:rPr lang="en-GB" sz="2000" dirty="0" smtClean="0"/>
              <a:t>Poem 2: first person, more personal</a:t>
            </a:r>
            <a:endParaRPr lang="en-GB" sz="20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716016" y="1052736"/>
            <a:ext cx="1062118" cy="18722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778134" y="2590599"/>
            <a:ext cx="396044" cy="3960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74178" y="1953705"/>
            <a:ext cx="2880320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3. </a:t>
            </a:r>
            <a:r>
              <a:rPr lang="en-GB" sz="2000" b="1" dirty="0" smtClean="0"/>
              <a:t>Language</a:t>
            </a:r>
            <a:r>
              <a:rPr lang="en-GB" sz="2000" dirty="0" smtClean="0"/>
              <a:t> – emotional isolation</a:t>
            </a:r>
          </a:p>
          <a:p>
            <a:r>
              <a:rPr lang="en-GB" sz="2000" dirty="0" smtClean="0"/>
              <a:t>Poem 1: “abyss”</a:t>
            </a:r>
          </a:p>
          <a:p>
            <a:r>
              <a:rPr lang="en-GB" sz="2000" dirty="0" smtClean="0"/>
              <a:t>Poem 2: “smell of absences”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71900" y="4758819"/>
            <a:ext cx="5382598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4. </a:t>
            </a:r>
            <a:r>
              <a:rPr lang="en-GB" sz="2000" b="1" dirty="0" smtClean="0"/>
              <a:t>Structure and form</a:t>
            </a:r>
          </a:p>
          <a:p>
            <a:r>
              <a:rPr lang="en-GB" sz="2000" dirty="0" smtClean="0"/>
              <a:t>Poem 1: lots of pauses, reflects reluctance to visit</a:t>
            </a:r>
          </a:p>
          <a:p>
            <a:r>
              <a:rPr lang="en-GB" sz="2000" dirty="0" smtClean="0"/>
              <a:t>Poem 2: rigid structure, showing coldness and rigidity in relationship</a:t>
            </a:r>
            <a:endParaRPr lang="en-GB" sz="20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400092" y="3822716"/>
            <a:ext cx="888352" cy="10464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123729" y="3584921"/>
            <a:ext cx="1584175" cy="12964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6332" y="4766907"/>
            <a:ext cx="321480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5. </a:t>
            </a:r>
            <a:r>
              <a:rPr lang="en-GB" sz="2000" b="1" dirty="0" smtClean="0"/>
              <a:t>Conclusion</a:t>
            </a:r>
          </a:p>
          <a:p>
            <a:r>
              <a:rPr lang="en-GB" sz="2000" dirty="0" smtClean="0"/>
              <a:t>Different techniques to show similar relationships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7496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5" grpId="0" animBg="1"/>
      <p:bldP spid="18" grpId="0" animBg="1"/>
      <p:bldP spid="2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853" y="115476"/>
            <a:ext cx="4876195" cy="668570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27853" y="115476"/>
            <a:ext cx="5164227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She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kept an antique shop – or it kept her.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Among Apostle spoons and Bristol glass,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faded silks, the heavy furniture,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She watched her own reflection in the brass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Salvers and silver bowls, as if to prove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Polish was all, </a:t>
            </a:r>
            <a:r>
              <a:rPr lang="en-GB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was no need of love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And I remember how </a:t>
            </a:r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once refused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To go out with her, since </a:t>
            </a:r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was afraid.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It was perhaps a wish </a:t>
            </a:r>
            <a:r>
              <a:rPr lang="en-GB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to be used</a:t>
            </a:r>
            <a:br>
              <a:rPr lang="en-GB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antique objects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Though she never said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That she was hurt, I still could feel the </a:t>
            </a:r>
            <a:r>
              <a:rPr lang="en-GB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Of that refusal, guessing how she felt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Later, too frail to keep a shop, she put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All her best things in one narrow room.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place smelt old, of things too long kept shut,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smell of absences </a:t>
            </a:r>
            <a:r>
              <a:rPr lang="en-GB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shadows come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That can’t be polished. </a:t>
            </a:r>
            <a:r>
              <a:rPr lang="en-GB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was nothing then</a:t>
            </a:r>
            <a:br>
              <a:rPr lang="en-GB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To give her own reflection back again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And when she died I felt no grief at </a:t>
            </a:r>
            <a:r>
              <a:rPr lang="en-GB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Only the guilt of what I once </a:t>
            </a:r>
            <a:r>
              <a:rPr lang="en-GB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refused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 walked into her room among the </a:t>
            </a:r>
            <a:r>
              <a:rPr lang="en-GB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Sideboards and cupboards – things she never </a:t>
            </a:r>
            <a:r>
              <a:rPr lang="en-GB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GB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; and no finger marks were there,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Only the </a:t>
            </a:r>
            <a:r>
              <a:rPr lang="en-GB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dust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falling through the air.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1063301"/>
            <a:ext cx="172819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Subject/voice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5472" y="1556792"/>
            <a:ext cx="1800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Feelings/mood</a:t>
            </a:r>
            <a:endParaRPr lang="en-GB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5472" y="2050283"/>
            <a:ext cx="323934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B0F0"/>
                </a:solidFill>
              </a:rPr>
              <a:t>Language/structure/imagery</a:t>
            </a:r>
            <a:endParaRPr lang="en-GB" sz="2000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2595682"/>
            <a:ext cx="122312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B050"/>
                </a:solidFill>
              </a:rPr>
              <a:t>Message</a:t>
            </a:r>
            <a:endParaRPr lang="en-GB" sz="20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176" y="5589240"/>
            <a:ext cx="252028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Step 3: write your answer!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03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20072" y="908720"/>
            <a:ext cx="3600400" cy="532453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Read the sample answer and annotate it to identify where the plan has been used. </a:t>
            </a:r>
          </a:p>
          <a:p>
            <a:endParaRPr lang="en-GB" sz="2000" b="1" dirty="0">
              <a:solidFill>
                <a:srgbClr val="FF0000"/>
              </a:solidFill>
            </a:endParaRPr>
          </a:p>
          <a:p>
            <a:r>
              <a:rPr lang="en-GB" sz="2000" b="1" dirty="0" smtClean="0"/>
              <a:t>Highlight: </a:t>
            </a:r>
          </a:p>
          <a:p>
            <a:endParaRPr lang="en-GB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Quotations from the poems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Ideas from the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Terminology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References to language </a:t>
            </a:r>
            <a:r>
              <a:rPr lang="en-GB" sz="2000" dirty="0"/>
              <a:t>(including </a:t>
            </a:r>
            <a:r>
              <a:rPr lang="en-GB" sz="2000" dirty="0" smtClean="0"/>
              <a:t>imagery) and structure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Reference to the message of the poems and effect on the reader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Any comparisons or contrasts between the poems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9369" t="27321" r="38896" b="19760"/>
          <a:stretch/>
        </p:blipFill>
        <p:spPr>
          <a:xfrm rot="21363453">
            <a:off x="237643" y="184677"/>
            <a:ext cx="4625632" cy="633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6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251520" y="908720"/>
            <a:ext cx="3096344" cy="3744416"/>
          </a:xfrm>
          <a:prstGeom prst="wedgeEllipseCallout">
            <a:avLst>
              <a:gd name="adj1" fmla="val 60181"/>
              <a:gd name="adj2" fmla="val 38246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Time to have a go on your own!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8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7992888" cy="138499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Q1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‘Handbag’, what do you think the speaker is saying about her mother? How are these ideas presented? 				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24 marks]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348880"/>
            <a:ext cx="7992888" cy="224676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Q2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speakers of ‘Handbag’ and ‘Jumper’ both use an object to convey their feelings about their mothers. What similarities and differences are there in the way these feelings are conveyed? 						[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marks]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308860"/>
              </p:ext>
            </p:extLst>
          </p:nvPr>
        </p:nvGraphicFramePr>
        <p:xfrm>
          <a:off x="230852" y="4980496"/>
          <a:ext cx="1103784" cy="1428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928"/>
                <a:gridCol w="367928"/>
                <a:gridCol w="367928"/>
              </a:tblGrid>
              <a:tr h="142806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38280" y="4842987"/>
            <a:ext cx="373777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Write your answer on two thirds of your page. You will u</a:t>
            </a:r>
            <a:r>
              <a:rPr lang="en-GB" b="1" dirty="0" smtClean="0">
                <a:solidFill>
                  <a:srgbClr val="FF0000"/>
                </a:solidFill>
              </a:rPr>
              <a:t>se </a:t>
            </a:r>
            <a:r>
              <a:rPr lang="en-GB" b="1" dirty="0" smtClean="0">
                <a:solidFill>
                  <a:srgbClr val="FF0000"/>
                </a:solidFill>
              </a:rPr>
              <a:t>the left over third of your page to add </a:t>
            </a:r>
            <a:r>
              <a:rPr lang="en-GB" b="1" dirty="0" smtClean="0">
                <a:solidFill>
                  <a:srgbClr val="FF0000"/>
                </a:solidFill>
              </a:rPr>
              <a:t>green pen annotations later. 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187624" y="5445224"/>
            <a:ext cx="288032" cy="13642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10060" y="4725144"/>
            <a:ext cx="172819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Subject/voice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79476" y="5218635"/>
            <a:ext cx="1800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Feelings/mood</a:t>
            </a:r>
            <a:endParaRPr lang="en-GB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79476" y="5712126"/>
            <a:ext cx="323934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B0F0"/>
                </a:solidFill>
              </a:rPr>
              <a:t>Language/structure/imagery</a:t>
            </a:r>
            <a:endParaRPr lang="en-GB" sz="2000" b="1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0060" y="6257525"/>
            <a:ext cx="122312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B050"/>
                </a:solidFill>
              </a:rPr>
              <a:t>Message</a:t>
            </a:r>
            <a:endParaRPr lang="en-GB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1063301"/>
            <a:ext cx="172819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Subject/voice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5472" y="1556792"/>
            <a:ext cx="1800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Feelings/mood</a:t>
            </a:r>
            <a:endParaRPr lang="en-GB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5472" y="2050283"/>
            <a:ext cx="323934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B0F0"/>
                </a:solidFill>
              </a:rPr>
              <a:t>Language/structure/imagery</a:t>
            </a:r>
            <a:endParaRPr lang="en-GB" sz="2000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2595682"/>
            <a:ext cx="122312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B050"/>
                </a:solidFill>
              </a:rPr>
              <a:t>Message</a:t>
            </a:r>
            <a:endParaRPr lang="en-GB" sz="20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379685"/>
            <a:ext cx="4433912" cy="63709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Step 1: Read your answer </a:t>
            </a:r>
            <a:r>
              <a:rPr lang="en-GB" sz="2400" b="1" dirty="0" smtClean="0">
                <a:solidFill>
                  <a:srgbClr val="FF0000"/>
                </a:solidFill>
              </a:rPr>
              <a:t>and annotate it to identify where </a:t>
            </a:r>
            <a:r>
              <a:rPr lang="en-GB" sz="2400" b="1" dirty="0" smtClean="0">
                <a:solidFill>
                  <a:srgbClr val="FF0000"/>
                </a:solidFill>
              </a:rPr>
              <a:t>you have included the following things: </a:t>
            </a:r>
            <a:endParaRPr lang="en-GB" sz="2400" b="1" dirty="0" smtClean="0">
              <a:solidFill>
                <a:srgbClr val="FF0000"/>
              </a:solidFill>
            </a:endParaRPr>
          </a:p>
          <a:p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Quotations from the poems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Ideas from </a:t>
            </a:r>
            <a:r>
              <a:rPr lang="en-GB" sz="2400" dirty="0" smtClean="0"/>
              <a:t>your</a:t>
            </a:r>
            <a:r>
              <a:rPr lang="en-GB" sz="2400" dirty="0" smtClean="0"/>
              <a:t> </a:t>
            </a:r>
            <a:r>
              <a:rPr lang="en-GB" sz="2400" dirty="0" smtClean="0"/>
              <a:t>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Terminology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References to language </a:t>
            </a:r>
            <a:r>
              <a:rPr lang="en-GB" sz="2400" dirty="0"/>
              <a:t>(including </a:t>
            </a:r>
            <a:r>
              <a:rPr lang="en-GB" sz="2400" dirty="0" smtClean="0"/>
              <a:t>imagery) and structure</a:t>
            </a:r>
            <a:endParaRPr lang="en-GB" sz="24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Reference to the message of the poems and effect on the reader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Any comparisons or contrasts between the </a:t>
            </a:r>
            <a:r>
              <a:rPr lang="en-GB" sz="2400" dirty="0" smtClean="0"/>
              <a:t>poems (Q2 only)</a:t>
            </a:r>
            <a:endParaRPr lang="en-GB" sz="24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5045472" y="4052913"/>
            <a:ext cx="3923928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 2: annotate your answer to add in any improvements or gaps you have identified. 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51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t="30769" r="49941" b="19038"/>
          <a:stretch/>
        </p:blipFill>
        <p:spPr bwMode="auto">
          <a:xfrm>
            <a:off x="101891" y="44625"/>
            <a:ext cx="4859299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3" t="19543" r="50277" b="59375"/>
          <a:stretch/>
        </p:blipFill>
        <p:spPr bwMode="auto">
          <a:xfrm>
            <a:off x="97489" y="4089992"/>
            <a:ext cx="4834552" cy="175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9" t="19543" r="50276" b="42584"/>
          <a:stretch/>
        </p:blipFill>
        <p:spPr bwMode="auto">
          <a:xfrm>
            <a:off x="4807426" y="1569330"/>
            <a:ext cx="4192558" cy="274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3" t="40625" r="50277" b="38293"/>
          <a:stretch/>
        </p:blipFill>
        <p:spPr bwMode="auto">
          <a:xfrm>
            <a:off x="4796078" y="57162"/>
            <a:ext cx="4166649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77752" y="4904415"/>
            <a:ext cx="4003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WWW/EBI</a:t>
            </a:r>
            <a:endParaRPr lang="en-GB" sz="7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95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9" t="35324" r="32483" b="26539"/>
          <a:stretch/>
        </p:blipFill>
        <p:spPr bwMode="auto">
          <a:xfrm>
            <a:off x="107504" y="1412776"/>
            <a:ext cx="8838439" cy="468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8024" y="116632"/>
            <a:ext cx="4003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WWW/EBI</a:t>
            </a:r>
            <a:endParaRPr lang="en-GB" sz="7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14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7992888" cy="138499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Q1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‘Ninetieth Birthday’, how does the poet present old age and people’s attitudes towards it? 						[24 marks]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836712"/>
            <a:ext cx="9001000" cy="50405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07504" y="980728"/>
            <a:ext cx="48245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3C605B"/>
                </a:solidFill>
                <a:latin typeface="Times New Roman" panose="02020603050405020304" pitchFamily="18" charset="0"/>
              </a:rPr>
              <a:t>Ninetieth Birthday 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</a:rPr>
              <a:t>by R. S. </a:t>
            </a:r>
            <a:r>
              <a:rPr lang="en-GB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Thomas</a:t>
            </a:r>
          </a:p>
          <a:p>
            <a:endParaRPr lang="en-GB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You go up the long track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That will take a car, but is best walked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On slow foot, noting the lichen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That writes history on the page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Of the grey rock. Trees are about you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At first, but yield to the green bracken,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The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nightjar’s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house: you can hear it spin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On warm evenings; it is still now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 the noonday heat, only the lesser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Voices sound, blue-fly and gnat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And the stream's whisper. As the road climbs,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You will pause for breath and the far sea's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Signal will flash, till you turn again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To the steep track, buttressed with cloud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GB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88024" y="1806653"/>
            <a:ext cx="44644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And there at the top that old woman,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Born almost a century back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 that stone farm, awaits your coming;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Waits for the news of the lost village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She thinks she knows, a place that exists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 her memory only.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	You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bring her greeting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And praise for having lasted so long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With time's knife shaving the bone.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Yet no bridge joins her own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World with yours, all you can do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Is lean kindly across the abyss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To hear words that were once wise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6172589"/>
            <a:ext cx="70567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Nightjar: </a:t>
            </a:r>
            <a:r>
              <a:rPr lang="en-GB" dirty="0" smtClean="0">
                <a:solidFill>
                  <a:srgbClr val="FF0000"/>
                </a:solidFill>
              </a:rPr>
              <a:t>a type of nocturnal bird whose call sounds like a spinning wheel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44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836712"/>
            <a:ext cx="9001000" cy="50405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07504" y="980728"/>
            <a:ext cx="48245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3C605B"/>
                </a:solidFill>
                <a:latin typeface="Times New Roman" panose="02020603050405020304" pitchFamily="18" charset="0"/>
              </a:rPr>
              <a:t>Ninetieth Birthday 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</a:rPr>
              <a:t>by R. S. </a:t>
            </a:r>
            <a:r>
              <a:rPr lang="en-GB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Thomas</a:t>
            </a:r>
          </a:p>
          <a:p>
            <a:endParaRPr lang="en-GB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You go up the long track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That will take a car, but is best walked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On slow foot, noting the lichen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That writes history on the page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Of the grey rock. Trees are about you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At first, but yield to the green bracken,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The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nightjar’s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house: you can hear it spin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On warm evenings; it is still now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 the noonday heat, only the lesser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Voices sound, blue-fly and gnat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And the stream's whisper. As the road climbs,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You will pause for breath and the far sea's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Signal will flash, till you turn again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To the steep track, buttressed with cloud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GB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88024" y="1806653"/>
            <a:ext cx="44644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And there at the top that old woman,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Born almost a century back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 that stone farm, awaits your coming;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Waits for the news of the lost village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She thinks she knows, a place that exists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 her memory only.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	You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bring her greeting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And praise for having lasted so long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With time's knife shaving the bone.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Yet no bridge joins her own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World with yours, all you can do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Is lean kindly across the abyss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To hear words that were once wise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771800" y="6093296"/>
            <a:ext cx="590465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Step 1: Read through the poem and mark any bits that stand out. This will help you plan your response.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19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83768" y="1124744"/>
            <a:ext cx="4896544" cy="489654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627784" y="1268760"/>
            <a:ext cx="48245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3C605B"/>
                </a:solidFill>
                <a:latin typeface="Times New Roman" panose="02020603050405020304" pitchFamily="18" charset="0"/>
              </a:rPr>
              <a:t>Ninetieth Birthday 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</a:rPr>
              <a:t>by R. S. </a:t>
            </a:r>
            <a:r>
              <a:rPr lang="en-GB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Thomas</a:t>
            </a:r>
          </a:p>
          <a:p>
            <a:endParaRPr lang="en-GB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en-GB" dirty="0">
                <a:latin typeface="Arial" panose="020B0604020202020204" pitchFamily="34" charset="0"/>
              </a:rPr>
              <a:t>You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go up the long track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That will take a car, but is best walked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On slow foot, noting the lichen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That writes history on the page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Of the grey rock. Trees are about you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At first, but yield to the green bracken,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The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nightjar’s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house: you can hear it spin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On warm evenings; it is still now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 the noonday heat, only the lesser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Voices sound, blue-fly and gnat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And the stream's whisper. As the road climbs,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You will pause for breath and the far sea's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Signal will flash, till you turn again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To the steep track, buttressed with cloud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GB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71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83768" y="1124744"/>
            <a:ext cx="4896544" cy="489654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627784" y="1268760"/>
            <a:ext cx="48245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Ninetieth Birthday</a:t>
            </a:r>
            <a:r>
              <a:rPr lang="en-GB" b="1" dirty="0">
                <a:solidFill>
                  <a:srgbClr val="3C605B"/>
                </a:solidFill>
                <a:latin typeface="Times New Roman" panose="02020603050405020304" pitchFamily="18" charset="0"/>
              </a:rPr>
              <a:t> 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</a:rPr>
              <a:t>by R. S. </a:t>
            </a:r>
            <a:r>
              <a:rPr lang="en-GB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Thomas</a:t>
            </a:r>
          </a:p>
          <a:p>
            <a:endParaRPr lang="en-GB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en-GB" dirty="0">
                <a:latin typeface="Arial" panose="020B0604020202020204" pitchFamily="34" charset="0"/>
              </a:rPr>
              <a:t>You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go up the long track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That will take a car, but is best walked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On slow foot, noting the lichen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That writes history on the page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Of the grey rock. Trees are about you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At first, but yield to the green bracken,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The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nightjar’s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house: you can hear it spin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On warm evenings; it is still now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 the noonday heat, only the lesser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Voices sound, blue-fly and gnat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And the stream's whisper. As the road climbs,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You will pause for breath and the far sea's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Signal will flash, till you turn again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To the steep track, buttressed with cloud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GB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23828" y="159023"/>
            <a:ext cx="30603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Title – subject – visit to old woman on her birthday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347864" y="764704"/>
            <a:ext cx="504056" cy="576064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55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21996</TotalTime>
  <Words>2124</Words>
  <Application>Microsoft Office PowerPoint</Application>
  <PresentationFormat>On-screen Show (4:3)</PresentationFormat>
  <Paragraphs>405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Guilsborough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Poetry Comparison</dc:title>
  <dc:creator>Miss Howard</dc:creator>
  <cp:lastModifiedBy>User</cp:lastModifiedBy>
  <cp:revision>159</cp:revision>
  <cp:lastPrinted>2014-03-10T16:51:52Z</cp:lastPrinted>
  <dcterms:created xsi:type="dcterms:W3CDTF">2014-02-18T15:09:17Z</dcterms:created>
  <dcterms:modified xsi:type="dcterms:W3CDTF">2016-06-13T07:21:35Z</dcterms:modified>
</cp:coreProperties>
</file>