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76" r:id="rId4"/>
    <p:sldId id="267" r:id="rId5"/>
    <p:sldId id="268" r:id="rId6"/>
    <p:sldId id="270" r:id="rId7"/>
    <p:sldId id="271" r:id="rId8"/>
    <p:sldId id="272" r:id="rId9"/>
    <p:sldId id="273" r:id="rId10"/>
    <p:sldId id="275" r:id="rId11"/>
    <p:sldId id="260" r:id="rId12"/>
    <p:sldId id="262" r:id="rId13"/>
    <p:sldId id="26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FFFFFF"/>
    <a:srgbClr val="EEEC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48" autoAdjust="0"/>
    <p:restoredTop sz="94660"/>
  </p:normalViewPr>
  <p:slideViewPr>
    <p:cSldViewPr>
      <p:cViewPr varScale="1">
        <p:scale>
          <a:sx n="84" d="100"/>
          <a:sy n="84" d="100"/>
        </p:scale>
        <p:origin x="1548" y="45"/>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C71465-D43F-4BF2-A614-C99C6104CFB6}" type="datetimeFigureOut">
              <a:rPr lang="en-GB" smtClean="0"/>
              <a:t>02/01/2017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BF1BD4-5DC6-400B-A862-7FDBE6D2EE4C}" type="slidenum">
              <a:rPr lang="en-GB" smtClean="0"/>
              <a:t>‹#›</a:t>
            </a:fld>
            <a:endParaRPr lang="en-GB"/>
          </a:p>
        </p:txBody>
      </p:sp>
    </p:spTree>
    <p:extLst>
      <p:ext uri="{BB962C8B-B14F-4D97-AF65-F5344CB8AC3E}">
        <p14:creationId xmlns:p14="http://schemas.microsoft.com/office/powerpoint/2010/main" val="1720522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Ideas:</a:t>
            </a:r>
            <a:r>
              <a:rPr lang="en-GB" baseline="0" dirty="0" smtClean="0"/>
              <a:t> that it is fine and </a:t>
            </a:r>
            <a:r>
              <a:rPr lang="en-GB" baseline="0" dirty="0" err="1" smtClean="0"/>
              <a:t>somtimes</a:t>
            </a:r>
            <a:r>
              <a:rPr lang="en-GB" baseline="0" dirty="0" smtClean="0"/>
              <a:t> fragile, that you can see light through it, that it can be surprisingly strong </a:t>
            </a:r>
            <a:endParaRPr lang="en-GB" dirty="0"/>
          </a:p>
        </p:txBody>
      </p:sp>
      <p:sp>
        <p:nvSpPr>
          <p:cNvPr id="4" name="Slide Number Placeholder 3"/>
          <p:cNvSpPr>
            <a:spLocks noGrp="1"/>
          </p:cNvSpPr>
          <p:nvPr>
            <p:ph type="sldNum" sz="quarter" idx="10"/>
          </p:nvPr>
        </p:nvSpPr>
        <p:spPr/>
        <p:txBody>
          <a:bodyPr/>
          <a:lstStyle/>
          <a:p>
            <a:fld id="{9BBF1BD4-5DC6-400B-A862-7FDBE6D2EE4C}" type="slidenum">
              <a:rPr lang="en-GB" smtClean="0"/>
              <a:t>1</a:t>
            </a:fld>
            <a:endParaRPr lang="en-GB"/>
          </a:p>
        </p:txBody>
      </p:sp>
    </p:spTree>
    <p:extLst>
      <p:ext uri="{BB962C8B-B14F-4D97-AF65-F5344CB8AC3E}">
        <p14:creationId xmlns:p14="http://schemas.microsoft.com/office/powerpoint/2010/main" val="3124743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Ideas:</a:t>
            </a:r>
            <a:r>
              <a:rPr lang="en-GB" baseline="0" dirty="0" smtClean="0"/>
              <a:t> that it is fine and </a:t>
            </a:r>
            <a:r>
              <a:rPr lang="en-GB" baseline="0" dirty="0" err="1" smtClean="0"/>
              <a:t>somtimes</a:t>
            </a:r>
            <a:r>
              <a:rPr lang="en-GB" baseline="0" dirty="0" smtClean="0"/>
              <a:t> fragile, that you can see light through it, that it can be surprisingly strong </a:t>
            </a:r>
            <a:endParaRPr lang="en-GB" dirty="0"/>
          </a:p>
        </p:txBody>
      </p:sp>
      <p:sp>
        <p:nvSpPr>
          <p:cNvPr id="4" name="Slide Number Placeholder 3"/>
          <p:cNvSpPr>
            <a:spLocks noGrp="1"/>
          </p:cNvSpPr>
          <p:nvPr>
            <p:ph type="sldNum" sz="quarter" idx="10"/>
          </p:nvPr>
        </p:nvSpPr>
        <p:spPr/>
        <p:txBody>
          <a:bodyPr/>
          <a:lstStyle/>
          <a:p>
            <a:fld id="{9BBF1BD4-5DC6-400B-A862-7FDBE6D2EE4C}" type="slidenum">
              <a:rPr lang="en-GB" smtClean="0"/>
              <a:t>3</a:t>
            </a:fld>
            <a:endParaRPr lang="en-GB"/>
          </a:p>
        </p:txBody>
      </p:sp>
    </p:spTree>
    <p:extLst>
      <p:ext uri="{BB962C8B-B14F-4D97-AF65-F5344CB8AC3E}">
        <p14:creationId xmlns:p14="http://schemas.microsoft.com/office/powerpoint/2010/main" val="4268265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BBF1BD4-5DC6-400B-A862-7FDBE6D2EE4C}" type="slidenum">
              <a:rPr lang="en-GB" smtClean="0"/>
              <a:t>5</a:t>
            </a:fld>
            <a:endParaRPr lang="en-GB"/>
          </a:p>
        </p:txBody>
      </p:sp>
    </p:spTree>
    <p:extLst>
      <p:ext uri="{BB962C8B-B14F-4D97-AF65-F5344CB8AC3E}">
        <p14:creationId xmlns:p14="http://schemas.microsoft.com/office/powerpoint/2010/main" val="1958243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63FC9D0-055F-4B86-BB37-37A80C96E3C9}" type="datetimeFigureOut">
              <a:rPr lang="en-GB" smtClean="0"/>
              <a:t>02/01/2017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1ABCE6-9B62-4E2B-A8F5-F5EB185E4F79}" type="slidenum">
              <a:rPr lang="en-GB" smtClean="0"/>
              <a:t>‹#›</a:t>
            </a:fld>
            <a:endParaRPr lang="en-GB"/>
          </a:p>
        </p:txBody>
      </p:sp>
    </p:spTree>
    <p:extLst>
      <p:ext uri="{BB962C8B-B14F-4D97-AF65-F5344CB8AC3E}">
        <p14:creationId xmlns:p14="http://schemas.microsoft.com/office/powerpoint/2010/main" val="1285463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63FC9D0-055F-4B86-BB37-37A80C96E3C9}" type="datetimeFigureOut">
              <a:rPr lang="en-GB" smtClean="0"/>
              <a:t>02/01/2017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1ABCE6-9B62-4E2B-A8F5-F5EB185E4F79}" type="slidenum">
              <a:rPr lang="en-GB" smtClean="0"/>
              <a:t>‹#›</a:t>
            </a:fld>
            <a:endParaRPr lang="en-GB"/>
          </a:p>
        </p:txBody>
      </p:sp>
    </p:spTree>
    <p:extLst>
      <p:ext uri="{BB962C8B-B14F-4D97-AF65-F5344CB8AC3E}">
        <p14:creationId xmlns:p14="http://schemas.microsoft.com/office/powerpoint/2010/main" val="4192768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63FC9D0-055F-4B86-BB37-37A80C96E3C9}" type="datetimeFigureOut">
              <a:rPr lang="en-GB" smtClean="0"/>
              <a:t>02/01/2017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1ABCE6-9B62-4E2B-A8F5-F5EB185E4F79}" type="slidenum">
              <a:rPr lang="en-GB" smtClean="0"/>
              <a:t>‹#›</a:t>
            </a:fld>
            <a:endParaRPr lang="en-GB"/>
          </a:p>
        </p:txBody>
      </p:sp>
    </p:spTree>
    <p:extLst>
      <p:ext uri="{BB962C8B-B14F-4D97-AF65-F5344CB8AC3E}">
        <p14:creationId xmlns:p14="http://schemas.microsoft.com/office/powerpoint/2010/main" val="4034635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63FC9D0-055F-4B86-BB37-37A80C96E3C9}" type="datetimeFigureOut">
              <a:rPr lang="en-GB" smtClean="0"/>
              <a:t>02/01/2017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1ABCE6-9B62-4E2B-A8F5-F5EB185E4F79}" type="slidenum">
              <a:rPr lang="en-GB" smtClean="0"/>
              <a:t>‹#›</a:t>
            </a:fld>
            <a:endParaRPr lang="en-GB"/>
          </a:p>
        </p:txBody>
      </p:sp>
    </p:spTree>
    <p:extLst>
      <p:ext uri="{BB962C8B-B14F-4D97-AF65-F5344CB8AC3E}">
        <p14:creationId xmlns:p14="http://schemas.microsoft.com/office/powerpoint/2010/main" val="49324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3FC9D0-055F-4B86-BB37-37A80C96E3C9}" type="datetimeFigureOut">
              <a:rPr lang="en-GB" smtClean="0"/>
              <a:t>02/01/2017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1ABCE6-9B62-4E2B-A8F5-F5EB185E4F79}" type="slidenum">
              <a:rPr lang="en-GB" smtClean="0"/>
              <a:t>‹#›</a:t>
            </a:fld>
            <a:endParaRPr lang="en-GB"/>
          </a:p>
        </p:txBody>
      </p:sp>
    </p:spTree>
    <p:extLst>
      <p:ext uri="{BB962C8B-B14F-4D97-AF65-F5344CB8AC3E}">
        <p14:creationId xmlns:p14="http://schemas.microsoft.com/office/powerpoint/2010/main" val="2898476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63FC9D0-055F-4B86-BB37-37A80C96E3C9}" type="datetimeFigureOut">
              <a:rPr lang="en-GB" smtClean="0"/>
              <a:t>02/01/2017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1ABCE6-9B62-4E2B-A8F5-F5EB185E4F79}" type="slidenum">
              <a:rPr lang="en-GB" smtClean="0"/>
              <a:t>‹#›</a:t>
            </a:fld>
            <a:endParaRPr lang="en-GB"/>
          </a:p>
        </p:txBody>
      </p:sp>
    </p:spTree>
    <p:extLst>
      <p:ext uri="{BB962C8B-B14F-4D97-AF65-F5344CB8AC3E}">
        <p14:creationId xmlns:p14="http://schemas.microsoft.com/office/powerpoint/2010/main" val="119659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63FC9D0-055F-4B86-BB37-37A80C96E3C9}" type="datetimeFigureOut">
              <a:rPr lang="en-GB" smtClean="0"/>
              <a:t>02/01/2017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11ABCE6-9B62-4E2B-A8F5-F5EB185E4F79}" type="slidenum">
              <a:rPr lang="en-GB" smtClean="0"/>
              <a:t>‹#›</a:t>
            </a:fld>
            <a:endParaRPr lang="en-GB"/>
          </a:p>
        </p:txBody>
      </p:sp>
    </p:spTree>
    <p:extLst>
      <p:ext uri="{BB962C8B-B14F-4D97-AF65-F5344CB8AC3E}">
        <p14:creationId xmlns:p14="http://schemas.microsoft.com/office/powerpoint/2010/main" val="990122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63FC9D0-055F-4B86-BB37-37A80C96E3C9}" type="datetimeFigureOut">
              <a:rPr lang="en-GB" smtClean="0"/>
              <a:t>02/01/2017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11ABCE6-9B62-4E2B-A8F5-F5EB185E4F79}" type="slidenum">
              <a:rPr lang="en-GB" smtClean="0"/>
              <a:t>‹#›</a:t>
            </a:fld>
            <a:endParaRPr lang="en-GB"/>
          </a:p>
        </p:txBody>
      </p:sp>
    </p:spTree>
    <p:extLst>
      <p:ext uri="{BB962C8B-B14F-4D97-AF65-F5344CB8AC3E}">
        <p14:creationId xmlns:p14="http://schemas.microsoft.com/office/powerpoint/2010/main" val="4228200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3FC9D0-055F-4B86-BB37-37A80C96E3C9}" type="datetimeFigureOut">
              <a:rPr lang="en-GB" smtClean="0"/>
              <a:t>02/01/2017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11ABCE6-9B62-4E2B-A8F5-F5EB185E4F79}" type="slidenum">
              <a:rPr lang="en-GB" smtClean="0"/>
              <a:t>‹#›</a:t>
            </a:fld>
            <a:endParaRPr lang="en-GB"/>
          </a:p>
        </p:txBody>
      </p:sp>
    </p:spTree>
    <p:extLst>
      <p:ext uri="{BB962C8B-B14F-4D97-AF65-F5344CB8AC3E}">
        <p14:creationId xmlns:p14="http://schemas.microsoft.com/office/powerpoint/2010/main" val="1872202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3FC9D0-055F-4B86-BB37-37A80C96E3C9}" type="datetimeFigureOut">
              <a:rPr lang="en-GB" smtClean="0"/>
              <a:t>02/01/2017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1ABCE6-9B62-4E2B-A8F5-F5EB185E4F79}" type="slidenum">
              <a:rPr lang="en-GB" smtClean="0"/>
              <a:t>‹#›</a:t>
            </a:fld>
            <a:endParaRPr lang="en-GB"/>
          </a:p>
        </p:txBody>
      </p:sp>
    </p:spTree>
    <p:extLst>
      <p:ext uri="{BB962C8B-B14F-4D97-AF65-F5344CB8AC3E}">
        <p14:creationId xmlns:p14="http://schemas.microsoft.com/office/powerpoint/2010/main" val="1628507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3FC9D0-055F-4B86-BB37-37A80C96E3C9}" type="datetimeFigureOut">
              <a:rPr lang="en-GB" smtClean="0"/>
              <a:t>02/01/2017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1ABCE6-9B62-4E2B-A8F5-F5EB185E4F79}" type="slidenum">
              <a:rPr lang="en-GB" smtClean="0"/>
              <a:t>‹#›</a:t>
            </a:fld>
            <a:endParaRPr lang="en-GB"/>
          </a:p>
        </p:txBody>
      </p:sp>
    </p:spTree>
    <p:extLst>
      <p:ext uri="{BB962C8B-B14F-4D97-AF65-F5344CB8AC3E}">
        <p14:creationId xmlns:p14="http://schemas.microsoft.com/office/powerpoint/2010/main" val="2144928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3FC9D0-055F-4B86-BB37-37A80C96E3C9}" type="datetimeFigureOut">
              <a:rPr lang="en-GB" smtClean="0"/>
              <a:t>02/01/2017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1ABCE6-9B62-4E2B-A8F5-F5EB185E4F79}" type="slidenum">
              <a:rPr lang="en-GB" smtClean="0"/>
              <a:t>‹#›</a:t>
            </a:fld>
            <a:endParaRPr lang="en-GB"/>
          </a:p>
        </p:txBody>
      </p:sp>
    </p:spTree>
    <p:extLst>
      <p:ext uri="{BB962C8B-B14F-4D97-AF65-F5344CB8AC3E}">
        <p14:creationId xmlns:p14="http://schemas.microsoft.com/office/powerpoint/2010/main" val="28258007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www.bbc.co.uk/education/guides/zwg6nbk/revision/1#glossary-zkkvkq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mg0.etsystatic.com/011/0/6187458/il_fullxfull.415318516_m23l.jpg"/>
          <p:cNvPicPr>
            <a:picLocks noChangeAspect="1" noChangeArrowheads="1"/>
          </p:cNvPicPr>
          <p:nvPr/>
        </p:nvPicPr>
        <p:blipFill rotWithShape="1">
          <a:blip r:embed="rId3">
            <a:extLst>
              <a:ext uri="{28A0092B-C50C-407E-A947-70E740481C1C}">
                <a14:useLocalDpi xmlns:a14="http://schemas.microsoft.com/office/drawing/2010/main" val="0"/>
              </a:ext>
            </a:extLst>
          </a:blip>
          <a:srcRect t="7198" r="7105"/>
          <a:stretch/>
        </p:blipFill>
        <p:spPr bwMode="auto">
          <a:xfrm>
            <a:off x="0" y="-1"/>
            <a:ext cx="9144000" cy="685115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0" y="-1"/>
            <a:ext cx="9144000" cy="1268761"/>
          </a:xfrm>
          <a:prstGeom prst="rect">
            <a:avLst/>
          </a:prstGeom>
          <a:solidFill>
            <a:srgbClr val="EEECE1">
              <a:alpha val="7411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u="sng" dirty="0" smtClean="0">
                <a:solidFill>
                  <a:schemeClr val="tx1"/>
                </a:solidFill>
              </a:rPr>
              <a:t>Tissue</a:t>
            </a:r>
          </a:p>
          <a:p>
            <a:pPr algn="ctr"/>
            <a:r>
              <a:rPr lang="en-GB" sz="2400" dirty="0" smtClean="0">
                <a:solidFill>
                  <a:schemeClr val="tx1"/>
                </a:solidFill>
              </a:rPr>
              <a:t>By </a:t>
            </a:r>
            <a:r>
              <a:rPr lang="en-GB" sz="2400" dirty="0" err="1" smtClean="0">
                <a:solidFill>
                  <a:schemeClr val="tx1"/>
                </a:solidFill>
              </a:rPr>
              <a:t>Imtiaz</a:t>
            </a:r>
            <a:r>
              <a:rPr lang="en-GB" sz="2400" dirty="0" smtClean="0">
                <a:solidFill>
                  <a:schemeClr val="tx1"/>
                </a:solidFill>
              </a:rPr>
              <a:t> </a:t>
            </a:r>
            <a:r>
              <a:rPr lang="en-GB" sz="2400" dirty="0" err="1" smtClean="0">
                <a:solidFill>
                  <a:schemeClr val="tx1"/>
                </a:solidFill>
              </a:rPr>
              <a:t>Dharker</a:t>
            </a:r>
            <a:endParaRPr lang="en-GB" sz="2400" dirty="0" smtClean="0">
              <a:solidFill>
                <a:schemeClr val="tx1"/>
              </a:solidFill>
            </a:endParaRPr>
          </a:p>
        </p:txBody>
      </p:sp>
      <p:sp>
        <p:nvSpPr>
          <p:cNvPr id="5" name="Rectangle 4"/>
          <p:cNvSpPr/>
          <p:nvPr/>
        </p:nvSpPr>
        <p:spPr>
          <a:xfrm>
            <a:off x="107504" y="1700808"/>
            <a:ext cx="3240360" cy="3888432"/>
          </a:xfrm>
          <a:prstGeom prst="rect">
            <a:avLst/>
          </a:prstGeom>
          <a:solidFill>
            <a:srgbClr val="FFFFFF">
              <a:alpha val="83922"/>
            </a:srgbClr>
          </a:solid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tx1"/>
                </a:solidFill>
              </a:rPr>
              <a:t>What qualities does a piece of tissue paper have? What can you do with it? </a:t>
            </a:r>
            <a:endParaRPr lang="en-GB" sz="3200" dirty="0">
              <a:solidFill>
                <a:schemeClr val="tx1"/>
              </a:solidFill>
            </a:endParaRPr>
          </a:p>
        </p:txBody>
      </p:sp>
    </p:spTree>
    <p:extLst>
      <p:ext uri="{BB962C8B-B14F-4D97-AF65-F5344CB8AC3E}">
        <p14:creationId xmlns:p14="http://schemas.microsoft.com/office/powerpoint/2010/main" val="29037414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39752" y="2276872"/>
            <a:ext cx="4572000" cy="2457083"/>
          </a:xfrm>
          <a:prstGeom prst="rect">
            <a:avLst/>
          </a:prstGeom>
        </p:spPr>
        <p:txBody>
          <a:bodyPr>
            <a:spAutoFit/>
          </a:bodyPr>
          <a:lstStyle/>
          <a:p>
            <a:pPr>
              <a:lnSpc>
                <a:spcPct val="107000"/>
              </a:lnSpc>
              <a:spcAft>
                <a:spcPts val="800"/>
              </a:spcAft>
            </a:pPr>
            <a:r>
              <a:rPr lang="en-GB" sz="2000" dirty="0">
                <a:latin typeface="Arial" panose="020B0604020202020204" pitchFamily="34" charset="0"/>
                <a:cs typeface="Arial" panose="020B0604020202020204" pitchFamily="34" charset="0"/>
              </a:rPr>
              <a:t>w</a:t>
            </a:r>
            <a:r>
              <a:rPr lang="en-GB" sz="2000" dirty="0">
                <a:latin typeface="Arial" panose="020B0604020202020204" pitchFamily="34" charset="0"/>
                <a:cs typeface="Arial" panose="020B0604020202020204" pitchFamily="34" charset="0"/>
              </a:rPr>
              <a:t>ith </a:t>
            </a:r>
            <a:r>
              <a:rPr lang="en-GB" sz="2000" b="1" dirty="0">
                <a:latin typeface="Arial" panose="020B0604020202020204" pitchFamily="34" charset="0"/>
                <a:cs typeface="Arial" panose="020B0604020202020204" pitchFamily="34" charset="0"/>
              </a:rPr>
              <a:t>living </a:t>
            </a:r>
            <a:r>
              <a:rPr lang="en-GB" sz="2000" b="1" dirty="0">
                <a:latin typeface="Arial" panose="020B0604020202020204" pitchFamily="34" charset="0"/>
                <a:cs typeface="Arial" panose="020B0604020202020204" pitchFamily="34" charset="0"/>
              </a:rPr>
              <a:t>tissue</a:t>
            </a:r>
            <a:r>
              <a:rPr lang="en-GB" sz="2000"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raise a </a:t>
            </a:r>
            <a:r>
              <a:rPr lang="en-GB" sz="2000" dirty="0">
                <a:latin typeface="Arial" panose="020B0604020202020204" pitchFamily="34" charset="0"/>
                <a:cs typeface="Arial" panose="020B0604020202020204" pitchFamily="34" charset="0"/>
              </a:rPr>
              <a:t>structure</a:t>
            </a:r>
            <a:br>
              <a:rPr lang="en-GB" sz="2000" dirty="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never meant </a:t>
            </a:r>
            <a:r>
              <a:rPr lang="en-GB" sz="2000" dirty="0">
                <a:latin typeface="Arial" panose="020B0604020202020204" pitchFamily="34" charset="0"/>
                <a:cs typeface="Arial" panose="020B0604020202020204" pitchFamily="34" charset="0"/>
              </a:rPr>
              <a:t>to </a:t>
            </a:r>
            <a:r>
              <a:rPr lang="en-GB" sz="2000" dirty="0">
                <a:latin typeface="Arial" panose="020B0604020202020204" pitchFamily="34" charset="0"/>
                <a:cs typeface="Arial" panose="020B0604020202020204" pitchFamily="34" charset="0"/>
              </a:rPr>
              <a:t>last,</a:t>
            </a:r>
            <a:br>
              <a:rPr lang="en-GB" sz="2000" dirty="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of </a:t>
            </a:r>
            <a:r>
              <a:rPr lang="en-GB" sz="2000" dirty="0">
                <a:latin typeface="Arial" panose="020B0604020202020204" pitchFamily="34" charset="0"/>
                <a:cs typeface="Arial" panose="020B0604020202020204" pitchFamily="34" charset="0"/>
              </a:rPr>
              <a:t>paper </a:t>
            </a:r>
            <a:r>
              <a:rPr lang="en-GB" sz="2000" u="sng" dirty="0">
                <a:latin typeface="Arial" panose="020B0604020202020204" pitchFamily="34" charset="0"/>
                <a:cs typeface="Arial" panose="020B0604020202020204" pitchFamily="34" charset="0"/>
              </a:rPr>
              <a:t>smoothed and </a:t>
            </a:r>
            <a:r>
              <a:rPr lang="en-GB" sz="2000" u="sng" dirty="0">
                <a:latin typeface="Arial" panose="020B0604020202020204" pitchFamily="34" charset="0"/>
                <a:cs typeface="Arial" panose="020B0604020202020204" pitchFamily="34" charset="0"/>
              </a:rPr>
              <a:t>stroked</a:t>
            </a:r>
            <a:br>
              <a:rPr lang="en-GB" sz="2000" u="sng" dirty="0">
                <a:latin typeface="Arial" panose="020B0604020202020204" pitchFamily="34" charset="0"/>
                <a:cs typeface="Arial" panose="020B0604020202020204" pitchFamily="34" charset="0"/>
              </a:rPr>
            </a:br>
            <a:r>
              <a:rPr lang="en-GB" sz="2000" u="sng" dirty="0">
                <a:latin typeface="Arial" panose="020B0604020202020204" pitchFamily="34" charset="0"/>
                <a:cs typeface="Arial" panose="020B0604020202020204" pitchFamily="34" charset="0"/>
              </a:rPr>
              <a:t>and thinned </a:t>
            </a:r>
            <a:r>
              <a:rPr lang="en-GB" sz="2000" u="sng" dirty="0" smtClean="0">
                <a:latin typeface="Arial" panose="020B0604020202020204" pitchFamily="34" charset="0"/>
                <a:cs typeface="Arial" panose="020B0604020202020204" pitchFamily="34" charset="0"/>
              </a:rPr>
              <a:t>to </a:t>
            </a:r>
            <a:r>
              <a:rPr lang="en-GB" sz="2000" u="sng" dirty="0">
                <a:latin typeface="Arial" panose="020B0604020202020204" pitchFamily="34" charset="0"/>
                <a:cs typeface="Arial" panose="020B0604020202020204" pitchFamily="34" charset="0"/>
              </a:rPr>
              <a:t>be transparent</a:t>
            </a:r>
            <a:r>
              <a:rPr lang="en-GB" sz="2000" dirty="0">
                <a:latin typeface="Arial" panose="020B0604020202020204" pitchFamily="34" charset="0"/>
                <a:cs typeface="Arial" panose="020B0604020202020204" pitchFamily="34" charset="0"/>
              </a:rPr>
              <a:t>,</a:t>
            </a: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pPr>
              <a:lnSpc>
                <a:spcPct val="107000"/>
              </a:lnSpc>
              <a:spcAft>
                <a:spcPts val="800"/>
              </a:spcAft>
            </a:pPr>
            <a:r>
              <a:rPr lang="en-GB" sz="2000" dirty="0">
                <a:latin typeface="Arial" panose="020B0604020202020204" pitchFamily="34" charset="0"/>
                <a:cs typeface="Arial" panose="020B0604020202020204" pitchFamily="34" charset="0"/>
              </a:rPr>
              <a:t>turned </a:t>
            </a:r>
            <a:r>
              <a:rPr lang="en-GB" sz="2000" dirty="0">
                <a:latin typeface="Arial" panose="020B0604020202020204" pitchFamily="34" charset="0"/>
                <a:cs typeface="Arial" panose="020B0604020202020204" pitchFamily="34" charset="0"/>
              </a:rPr>
              <a:t>into </a:t>
            </a:r>
            <a:r>
              <a:rPr lang="en-GB" sz="2000" b="1" dirty="0">
                <a:latin typeface="Arial" panose="020B0604020202020204" pitchFamily="34" charset="0"/>
                <a:cs typeface="Arial" panose="020B0604020202020204" pitchFamily="34" charset="0"/>
              </a:rPr>
              <a:t>your</a:t>
            </a:r>
            <a:r>
              <a:rPr lang="en-GB" sz="2000"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skin.</a:t>
            </a:r>
            <a:endParaRPr lang="en-GB" sz="2000" dirty="0">
              <a:latin typeface="Arial" panose="020B0604020202020204" pitchFamily="34" charset="0"/>
              <a:cs typeface="Arial" panose="020B0604020202020204" pitchFamily="34" charset="0"/>
            </a:endParaRPr>
          </a:p>
        </p:txBody>
      </p:sp>
      <p:sp>
        <p:nvSpPr>
          <p:cNvPr id="11" name="TextBox 10"/>
          <p:cNvSpPr txBox="1"/>
          <p:nvPr/>
        </p:nvSpPr>
        <p:spPr>
          <a:xfrm>
            <a:off x="294014" y="547516"/>
            <a:ext cx="4248472" cy="1477328"/>
          </a:xfrm>
          <a:prstGeom prst="rect">
            <a:avLst/>
          </a:prstGeom>
          <a:noFill/>
          <a:ln w="38100">
            <a:solidFill>
              <a:srgbClr val="0070C0"/>
            </a:solidFill>
          </a:ln>
        </p:spPr>
        <p:txBody>
          <a:bodyPr wrap="square" rtlCol="0">
            <a:spAutoFit/>
          </a:bodyPr>
          <a:lstStyle/>
          <a:p>
            <a:r>
              <a:rPr lang="en-GB" dirty="0" smtClean="0"/>
              <a:t>Following the </a:t>
            </a:r>
            <a:r>
              <a:rPr lang="en-GB" b="1" dirty="0" smtClean="0"/>
              <a:t>extended metaphor </a:t>
            </a:r>
            <a:r>
              <a:rPr lang="en-GB" dirty="0" smtClean="0"/>
              <a:t>of paper as human skin: is the ‘structure never meant to last’ humankind?</a:t>
            </a:r>
          </a:p>
          <a:p>
            <a:endParaRPr lang="en-GB" dirty="0"/>
          </a:p>
          <a:p>
            <a:r>
              <a:rPr lang="en-GB" dirty="0" smtClean="0"/>
              <a:t>Is there beauty in fragility?</a:t>
            </a:r>
            <a:endParaRPr lang="en-GB" dirty="0"/>
          </a:p>
        </p:txBody>
      </p:sp>
      <p:sp>
        <p:nvSpPr>
          <p:cNvPr id="12" name="TextBox 11"/>
          <p:cNvSpPr txBox="1"/>
          <p:nvPr/>
        </p:nvSpPr>
        <p:spPr>
          <a:xfrm>
            <a:off x="5436096" y="757475"/>
            <a:ext cx="3168352" cy="923330"/>
          </a:xfrm>
          <a:prstGeom prst="rect">
            <a:avLst/>
          </a:prstGeom>
          <a:noFill/>
          <a:ln w="38100">
            <a:solidFill>
              <a:srgbClr val="0070C0"/>
            </a:solidFill>
          </a:ln>
        </p:spPr>
        <p:txBody>
          <a:bodyPr wrap="square" rtlCol="0">
            <a:spAutoFit/>
          </a:bodyPr>
          <a:lstStyle/>
          <a:p>
            <a:r>
              <a:rPr lang="en-GB" dirty="0" smtClean="0"/>
              <a:t>These lines were earlier linked to the idea of becoming more honest with age/affection.</a:t>
            </a:r>
            <a:endParaRPr lang="en-GB" dirty="0"/>
          </a:p>
        </p:txBody>
      </p:sp>
      <p:cxnSp>
        <p:nvCxnSpPr>
          <p:cNvPr id="13" name="Straight Arrow Connector 12"/>
          <p:cNvCxnSpPr/>
          <p:nvPr/>
        </p:nvCxnSpPr>
        <p:spPr>
          <a:xfrm flipV="1">
            <a:off x="6012160" y="1772816"/>
            <a:ext cx="1008112" cy="14401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07504" y="5517232"/>
            <a:ext cx="3744416" cy="923330"/>
          </a:xfrm>
          <a:prstGeom prst="rect">
            <a:avLst/>
          </a:prstGeom>
          <a:noFill/>
          <a:ln w="38100">
            <a:solidFill>
              <a:srgbClr val="45F963"/>
            </a:solidFill>
          </a:ln>
        </p:spPr>
        <p:txBody>
          <a:bodyPr wrap="square" rtlCol="0">
            <a:spAutoFit/>
          </a:bodyPr>
          <a:lstStyle/>
          <a:p>
            <a:r>
              <a:rPr lang="en-GB" dirty="0"/>
              <a:t>Is the poet suggesting that a world built with fragility and </a:t>
            </a:r>
            <a:r>
              <a:rPr lang="en-GB" dirty="0" smtClean="0"/>
              <a:t>kindness </a:t>
            </a:r>
            <a:r>
              <a:rPr lang="en-GB" dirty="0"/>
              <a:t>would be a better </a:t>
            </a:r>
            <a:r>
              <a:rPr lang="en-GB" dirty="0" smtClean="0"/>
              <a:t>and more open one</a:t>
            </a:r>
            <a:r>
              <a:rPr lang="en-GB" dirty="0"/>
              <a:t>?</a:t>
            </a:r>
            <a:endParaRPr lang="en-GB" dirty="0"/>
          </a:p>
        </p:txBody>
      </p:sp>
      <p:sp>
        <p:nvSpPr>
          <p:cNvPr id="19" name="TextBox 18"/>
          <p:cNvSpPr txBox="1"/>
          <p:nvPr/>
        </p:nvSpPr>
        <p:spPr>
          <a:xfrm>
            <a:off x="4019921" y="5517232"/>
            <a:ext cx="3436405" cy="923330"/>
          </a:xfrm>
          <a:prstGeom prst="rect">
            <a:avLst/>
          </a:prstGeom>
          <a:noFill/>
          <a:ln w="38100">
            <a:solidFill>
              <a:srgbClr val="45F963"/>
            </a:solidFill>
          </a:ln>
        </p:spPr>
        <p:txBody>
          <a:bodyPr wrap="square" rtlCol="0">
            <a:spAutoFit/>
          </a:bodyPr>
          <a:lstStyle/>
          <a:p>
            <a:r>
              <a:rPr lang="en-GB" dirty="0"/>
              <a:t>Or is she suggesting that human power is temporary and nature will always </a:t>
            </a:r>
            <a:r>
              <a:rPr lang="en-GB" dirty="0" smtClean="0"/>
              <a:t>outlast us? </a:t>
            </a:r>
            <a:endParaRPr lang="en-GB" dirty="0"/>
          </a:p>
        </p:txBody>
      </p:sp>
      <p:sp>
        <p:nvSpPr>
          <p:cNvPr id="20" name="TextBox 19"/>
          <p:cNvSpPr txBox="1"/>
          <p:nvPr/>
        </p:nvSpPr>
        <p:spPr>
          <a:xfrm>
            <a:off x="5220072" y="4062653"/>
            <a:ext cx="3024336" cy="923330"/>
          </a:xfrm>
          <a:prstGeom prst="rect">
            <a:avLst/>
          </a:prstGeom>
          <a:noFill/>
          <a:ln w="38100">
            <a:solidFill>
              <a:srgbClr val="FFFF00"/>
            </a:solidFill>
          </a:ln>
        </p:spPr>
        <p:txBody>
          <a:bodyPr wrap="square" rtlCol="0">
            <a:spAutoFit/>
          </a:bodyPr>
          <a:lstStyle/>
          <a:p>
            <a:r>
              <a:rPr lang="en-GB" dirty="0" smtClean="0"/>
              <a:t>Why ‘your’?</a:t>
            </a:r>
          </a:p>
          <a:p>
            <a:r>
              <a:rPr lang="en-GB" dirty="0" smtClean="0"/>
              <a:t>What have ‘you’ got to do with ‘all this’? </a:t>
            </a:r>
            <a:endParaRPr lang="en-GB" dirty="0"/>
          </a:p>
        </p:txBody>
      </p:sp>
      <p:sp>
        <p:nvSpPr>
          <p:cNvPr id="22" name="TextBox 21"/>
          <p:cNvSpPr txBox="1"/>
          <p:nvPr/>
        </p:nvSpPr>
        <p:spPr>
          <a:xfrm>
            <a:off x="7596336" y="5517232"/>
            <a:ext cx="1410646" cy="923330"/>
          </a:xfrm>
          <a:prstGeom prst="rect">
            <a:avLst/>
          </a:prstGeom>
          <a:noFill/>
          <a:ln w="38100">
            <a:solidFill>
              <a:srgbClr val="45F963"/>
            </a:solidFill>
          </a:ln>
        </p:spPr>
        <p:txBody>
          <a:bodyPr wrap="square" rtlCol="0">
            <a:spAutoFit/>
          </a:bodyPr>
          <a:lstStyle/>
          <a:p>
            <a:endParaRPr lang="en-GB" dirty="0" smtClean="0"/>
          </a:p>
          <a:p>
            <a:r>
              <a:rPr lang="en-GB" dirty="0" smtClean="0"/>
              <a:t>Or both?</a:t>
            </a:r>
          </a:p>
          <a:p>
            <a:endParaRPr lang="en-GB" dirty="0" smtClean="0"/>
          </a:p>
        </p:txBody>
      </p:sp>
      <p:cxnSp>
        <p:nvCxnSpPr>
          <p:cNvPr id="24" name="Straight Arrow Connector 23"/>
          <p:cNvCxnSpPr/>
          <p:nvPr/>
        </p:nvCxnSpPr>
        <p:spPr>
          <a:xfrm flipH="1" flipV="1">
            <a:off x="3275856" y="1680805"/>
            <a:ext cx="454563" cy="5960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92742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A photo of a man holding up a newspaper that is see-through"/>
          <p:cNvPicPr>
            <a:picLocks noChangeAspect="1" noChangeArrowheads="1"/>
          </p:cNvPicPr>
          <p:nvPr/>
        </p:nvPicPr>
        <p:blipFill rotWithShape="1">
          <a:blip r:embed="rId2">
            <a:extLst>
              <a:ext uri="{28A0092B-C50C-407E-A947-70E740481C1C}">
                <a14:useLocalDpi xmlns:a14="http://schemas.microsoft.com/office/drawing/2010/main" val="0"/>
              </a:ext>
            </a:extLst>
          </a:blip>
          <a:srcRect l="7410" t="507" r="17352" b="-507"/>
          <a:stretch/>
        </p:blipFill>
        <p:spPr bwMode="auto">
          <a:xfrm>
            <a:off x="0" y="21616"/>
            <a:ext cx="9144000" cy="683638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07504" y="2071099"/>
            <a:ext cx="3240360" cy="3291865"/>
          </a:xfrm>
          <a:prstGeom prst="rect">
            <a:avLst/>
          </a:prstGeom>
          <a:solidFill>
            <a:srgbClr val="FFFFFF">
              <a:alpha val="83922"/>
            </a:srgbClr>
          </a:solid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tx1"/>
                </a:solidFill>
              </a:rPr>
              <a:t>‘Paper that lets the light shine through, this is what could alter </a:t>
            </a:r>
            <a:r>
              <a:rPr lang="en-GB" sz="3200" u="sng" dirty="0" smtClean="0">
                <a:solidFill>
                  <a:schemeClr val="tx1"/>
                </a:solidFill>
              </a:rPr>
              <a:t>things’</a:t>
            </a:r>
            <a:endParaRPr lang="en-GB" sz="3200" u="sng" dirty="0">
              <a:solidFill>
                <a:schemeClr val="tx1"/>
              </a:solidFill>
            </a:endParaRPr>
          </a:p>
        </p:txBody>
      </p:sp>
      <p:sp>
        <p:nvSpPr>
          <p:cNvPr id="2" name="Rectangle 1"/>
          <p:cNvSpPr/>
          <p:nvPr/>
        </p:nvSpPr>
        <p:spPr>
          <a:xfrm>
            <a:off x="5040272" y="2362524"/>
            <a:ext cx="3528392" cy="792088"/>
          </a:xfrm>
          <a:prstGeom prst="rect">
            <a:avLst/>
          </a:prstGeom>
          <a:solidFill>
            <a:srgbClr val="4F81BD">
              <a:alpha val="87843"/>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t>
            </a:r>
            <a:r>
              <a:rPr lang="en-GB" sz="2000" dirty="0" smtClean="0"/>
              <a:t>Well used books’/ ‘the Koran’</a:t>
            </a:r>
            <a:endParaRPr lang="en-GB" sz="2000" dirty="0"/>
          </a:p>
        </p:txBody>
      </p:sp>
      <p:sp>
        <p:nvSpPr>
          <p:cNvPr id="6" name="Rectangle 5"/>
          <p:cNvSpPr/>
          <p:nvPr/>
        </p:nvSpPr>
        <p:spPr>
          <a:xfrm>
            <a:off x="908320" y="853719"/>
            <a:ext cx="2709929" cy="792088"/>
          </a:xfrm>
          <a:prstGeom prst="rect">
            <a:avLst/>
          </a:prstGeom>
          <a:solidFill>
            <a:srgbClr val="4F81BD">
              <a:alpha val="87843"/>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‘Paper thinned by age’</a:t>
            </a:r>
            <a:endParaRPr lang="en-GB" sz="2000" dirty="0"/>
          </a:p>
        </p:txBody>
      </p:sp>
      <p:sp>
        <p:nvSpPr>
          <p:cNvPr id="7" name="Rectangle 6"/>
          <p:cNvSpPr/>
          <p:nvPr/>
        </p:nvSpPr>
        <p:spPr>
          <a:xfrm>
            <a:off x="6863068" y="1220336"/>
            <a:ext cx="1741380" cy="792088"/>
          </a:xfrm>
          <a:prstGeom prst="rect">
            <a:avLst/>
          </a:prstGeom>
          <a:solidFill>
            <a:srgbClr val="4F81BD">
              <a:alpha val="87843"/>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t>
            </a:r>
            <a:r>
              <a:rPr lang="en-GB" sz="2000" dirty="0" smtClean="0"/>
              <a:t>Buildings’</a:t>
            </a:r>
            <a:endParaRPr lang="en-GB" sz="2000" dirty="0"/>
          </a:p>
        </p:txBody>
      </p:sp>
      <p:sp>
        <p:nvSpPr>
          <p:cNvPr id="9" name="Rectangle 8"/>
          <p:cNvSpPr/>
          <p:nvPr/>
        </p:nvSpPr>
        <p:spPr>
          <a:xfrm>
            <a:off x="3635896" y="2479904"/>
            <a:ext cx="1165316" cy="792088"/>
          </a:xfrm>
          <a:prstGeom prst="rect">
            <a:avLst/>
          </a:prstGeom>
          <a:solidFill>
            <a:srgbClr val="4F81BD">
              <a:alpha val="87843"/>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t>
            </a:r>
            <a:r>
              <a:rPr lang="en-GB" sz="2000" dirty="0" smtClean="0"/>
              <a:t>Maps’</a:t>
            </a:r>
            <a:endParaRPr lang="en-GB" sz="2000" dirty="0"/>
          </a:p>
        </p:txBody>
      </p:sp>
      <p:sp>
        <p:nvSpPr>
          <p:cNvPr id="10" name="Rectangle 9"/>
          <p:cNvSpPr/>
          <p:nvPr/>
        </p:nvSpPr>
        <p:spPr>
          <a:xfrm>
            <a:off x="3518303" y="3717032"/>
            <a:ext cx="1741380" cy="792088"/>
          </a:xfrm>
          <a:prstGeom prst="rect">
            <a:avLst/>
          </a:prstGeom>
          <a:solidFill>
            <a:srgbClr val="4F81BD">
              <a:alpha val="87843"/>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‘Grocery shops</a:t>
            </a:r>
            <a:r>
              <a:rPr lang="en-GB" sz="2000" dirty="0" smtClean="0"/>
              <a:t>’</a:t>
            </a:r>
            <a:endParaRPr lang="en-GB" sz="2000" dirty="0"/>
          </a:p>
        </p:txBody>
      </p:sp>
      <p:sp>
        <p:nvSpPr>
          <p:cNvPr id="11" name="Rectangle 10"/>
          <p:cNvSpPr/>
          <p:nvPr/>
        </p:nvSpPr>
        <p:spPr>
          <a:xfrm>
            <a:off x="5933778" y="3498457"/>
            <a:ext cx="1741380" cy="792088"/>
          </a:xfrm>
          <a:prstGeom prst="rect">
            <a:avLst/>
          </a:prstGeom>
          <a:solidFill>
            <a:srgbClr val="4F81BD">
              <a:alpha val="87843"/>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‘An architect</a:t>
            </a:r>
            <a:r>
              <a:rPr lang="en-GB" sz="2000" dirty="0" smtClean="0"/>
              <a:t>’</a:t>
            </a:r>
            <a:endParaRPr lang="en-GB" sz="2000" dirty="0"/>
          </a:p>
        </p:txBody>
      </p:sp>
      <p:sp>
        <p:nvSpPr>
          <p:cNvPr id="3" name="Left Arrow 2"/>
          <p:cNvSpPr/>
          <p:nvPr/>
        </p:nvSpPr>
        <p:spPr>
          <a:xfrm rot="1594394">
            <a:off x="2165624" y="5040329"/>
            <a:ext cx="1939303" cy="645270"/>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4146825" y="4640645"/>
            <a:ext cx="4889672" cy="2060848"/>
          </a:xfrm>
          <a:prstGeom prst="rect">
            <a:avLst/>
          </a:prstGeom>
          <a:solidFill>
            <a:srgbClr val="FFFF00">
              <a:alpha val="87843"/>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tx1"/>
                </a:solidFill>
              </a:rPr>
              <a:t>What do you think Dharker means by ‘things’? How is this a powerful opening? Does the poem open with an optimistic or pessimistic attitude? </a:t>
            </a:r>
            <a:endParaRPr lang="en-GB" sz="2800" b="1" dirty="0">
              <a:solidFill>
                <a:schemeClr val="tx1"/>
              </a:solidFill>
            </a:endParaRPr>
          </a:p>
        </p:txBody>
      </p:sp>
      <p:sp>
        <p:nvSpPr>
          <p:cNvPr id="14" name="Rectangle 13"/>
          <p:cNvSpPr/>
          <p:nvPr/>
        </p:nvSpPr>
        <p:spPr>
          <a:xfrm>
            <a:off x="0" y="0"/>
            <a:ext cx="9144000" cy="576064"/>
          </a:xfrm>
          <a:prstGeom prst="rect">
            <a:avLst/>
          </a:prstGeom>
          <a:solidFill>
            <a:srgbClr val="EEECE1">
              <a:alpha val="7411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u="sng" dirty="0" smtClean="0">
                <a:solidFill>
                  <a:schemeClr val="tx1"/>
                </a:solidFill>
              </a:rPr>
              <a:t>Tissue</a:t>
            </a:r>
            <a:endParaRPr lang="en-GB" sz="2400" u="sng" dirty="0" smtClean="0">
              <a:solidFill>
                <a:schemeClr val="tx1"/>
              </a:solidFill>
            </a:endParaRPr>
          </a:p>
        </p:txBody>
      </p:sp>
      <p:sp>
        <p:nvSpPr>
          <p:cNvPr id="15" name="Rectangle 14"/>
          <p:cNvSpPr/>
          <p:nvPr/>
        </p:nvSpPr>
        <p:spPr>
          <a:xfrm>
            <a:off x="4218554" y="1048248"/>
            <a:ext cx="1741380" cy="792088"/>
          </a:xfrm>
          <a:prstGeom prst="rect">
            <a:avLst/>
          </a:prstGeom>
          <a:solidFill>
            <a:srgbClr val="4F81BD">
              <a:alpha val="87843"/>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‘Capitals and monoliths</a:t>
            </a:r>
            <a:r>
              <a:rPr lang="en-GB" sz="2000" dirty="0" smtClean="0"/>
              <a:t>’</a:t>
            </a:r>
            <a:endParaRPr lang="en-GB" sz="2000" dirty="0"/>
          </a:p>
        </p:txBody>
      </p:sp>
    </p:spTree>
    <p:extLst>
      <p:ext uri="{BB962C8B-B14F-4D97-AF65-F5344CB8AC3E}">
        <p14:creationId xmlns:p14="http://schemas.microsoft.com/office/powerpoint/2010/main" val="21571162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1761883"/>
            <a:ext cx="8424936" cy="4401205"/>
          </a:xfrm>
          <a:prstGeom prst="rect">
            <a:avLst/>
          </a:prstGeom>
        </p:spPr>
        <p:txBody>
          <a:bodyPr wrap="square">
            <a:spAutoFit/>
          </a:bodyPr>
          <a:lstStyle/>
          <a:p>
            <a:r>
              <a:rPr lang="en-GB" sz="2000" dirty="0"/>
              <a:t>The speaker in this poem uses tissue paper as an </a:t>
            </a:r>
            <a:r>
              <a:rPr lang="en-GB" sz="2000" dirty="0">
                <a:hlinkClick r:id="rId2"/>
              </a:rPr>
              <a:t>extended metaphor</a:t>
            </a:r>
            <a:r>
              <a:rPr lang="en-GB" sz="2000" dirty="0"/>
              <a:t> for life. She considers how paper can 'alter things' and refers to the soft thin paper of religious books, in particular the Qur'an. There are also real life references to other lasting uses we have for paper in our lives such as maps, receipts and architect drawings. Each of these items is connected to important aspects of life: journeys, money and home. These examples demonstrate how important but also how fragile paper is</a:t>
            </a:r>
            <a:r>
              <a:rPr lang="en-GB" sz="2000" dirty="0" smtClean="0"/>
              <a:t>.</a:t>
            </a:r>
          </a:p>
          <a:p>
            <a:endParaRPr lang="en-GB" sz="2000" dirty="0"/>
          </a:p>
          <a:p>
            <a:r>
              <a:rPr lang="en-GB" sz="2000" dirty="0"/>
              <a:t>In the final stages of the poem, the poet links the idea of a building being made from paper to human skin, using the words 'living tissue' and then 'your skin'. This is quite a complex idea, and the meaning is open to interpretation. She may be suggesting that the significance of human life will outlast the records we make of it on paper or in buildings. There is also a sense of the fragility of human life, and the fact that not everything can last.</a:t>
            </a:r>
          </a:p>
        </p:txBody>
      </p:sp>
      <p:sp>
        <p:nvSpPr>
          <p:cNvPr id="5" name="TextBox 4"/>
          <p:cNvSpPr txBox="1"/>
          <p:nvPr/>
        </p:nvSpPr>
        <p:spPr>
          <a:xfrm>
            <a:off x="755576" y="476672"/>
            <a:ext cx="7632848" cy="1261884"/>
          </a:xfrm>
          <a:prstGeom prst="rect">
            <a:avLst/>
          </a:prstGeom>
          <a:noFill/>
        </p:spPr>
        <p:txBody>
          <a:bodyPr wrap="square" rtlCol="0">
            <a:spAutoFit/>
          </a:bodyPr>
          <a:lstStyle/>
          <a:p>
            <a:r>
              <a:rPr lang="en-GB" sz="4000" b="1" dirty="0" smtClean="0"/>
              <a:t>GCSE Bitesize:</a:t>
            </a:r>
            <a:endParaRPr lang="en-GB" sz="4000" b="1" dirty="0" smtClean="0"/>
          </a:p>
          <a:p>
            <a:endParaRPr lang="en-GB" dirty="0"/>
          </a:p>
          <a:p>
            <a:endParaRPr lang="en-GB" dirty="0"/>
          </a:p>
        </p:txBody>
      </p:sp>
    </p:spTree>
    <p:extLst>
      <p:ext uri="{BB962C8B-B14F-4D97-AF65-F5344CB8AC3E}">
        <p14:creationId xmlns:p14="http://schemas.microsoft.com/office/powerpoint/2010/main" val="26040576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A photo of a man holding up a newspaper that is see-through"/>
          <p:cNvPicPr>
            <a:picLocks noChangeAspect="1" noChangeArrowheads="1"/>
          </p:cNvPicPr>
          <p:nvPr/>
        </p:nvPicPr>
        <p:blipFill rotWithShape="1">
          <a:blip r:embed="rId2">
            <a:extLst>
              <a:ext uri="{28A0092B-C50C-407E-A947-70E740481C1C}">
                <a14:useLocalDpi xmlns:a14="http://schemas.microsoft.com/office/drawing/2010/main" val="0"/>
              </a:ext>
            </a:extLst>
          </a:blip>
          <a:srcRect l="7410" t="507" r="17352" b="-507"/>
          <a:stretch/>
        </p:blipFill>
        <p:spPr bwMode="auto">
          <a:xfrm>
            <a:off x="0" y="21616"/>
            <a:ext cx="9144000" cy="683638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20891" y="1412776"/>
            <a:ext cx="4320480" cy="4968552"/>
          </a:xfrm>
          <a:prstGeom prst="rect">
            <a:avLst/>
          </a:prstGeom>
          <a:solidFill>
            <a:srgbClr val="FFFFFF">
              <a:alpha val="83922"/>
            </a:srgbClr>
          </a:solid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tx1"/>
                </a:solidFill>
              </a:rPr>
              <a:t>‘Treat the earth well: it was not given to you by your parents, it was loaned to you by your children. We do not inherit the Earth from our ancestors, we borrow it from our Children </a:t>
            </a:r>
            <a:endParaRPr lang="en-GB" sz="3200" dirty="0">
              <a:solidFill>
                <a:schemeClr val="tx1"/>
              </a:solidFill>
            </a:endParaRPr>
          </a:p>
        </p:txBody>
      </p:sp>
      <p:sp>
        <p:nvSpPr>
          <p:cNvPr id="6" name="Rectangle 5"/>
          <p:cNvSpPr/>
          <p:nvPr/>
        </p:nvSpPr>
        <p:spPr>
          <a:xfrm>
            <a:off x="4905262" y="1740054"/>
            <a:ext cx="3987218" cy="2841074"/>
          </a:xfrm>
          <a:prstGeom prst="rect">
            <a:avLst/>
          </a:prstGeom>
          <a:solidFill>
            <a:srgbClr val="FFFF00">
              <a:alpha val="87843"/>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tx1"/>
                </a:solidFill>
              </a:rPr>
              <a:t>What does </a:t>
            </a:r>
            <a:r>
              <a:rPr lang="en-GB" sz="2800" b="1" dirty="0" smtClean="0">
                <a:solidFill>
                  <a:schemeClr val="tx1"/>
                </a:solidFill>
              </a:rPr>
              <a:t>this quote mean? </a:t>
            </a:r>
            <a:endParaRPr lang="en-GB" sz="2800" b="1" dirty="0" smtClean="0">
              <a:solidFill>
                <a:schemeClr val="tx1"/>
              </a:solidFill>
            </a:endParaRPr>
          </a:p>
          <a:p>
            <a:pPr algn="ctr"/>
            <a:r>
              <a:rPr lang="en-GB" sz="2800" b="1" dirty="0" smtClean="0">
                <a:solidFill>
                  <a:schemeClr val="tx1"/>
                </a:solidFill>
              </a:rPr>
              <a:t>How </a:t>
            </a:r>
            <a:r>
              <a:rPr lang="en-GB" sz="2800" b="1" dirty="0" smtClean="0">
                <a:solidFill>
                  <a:schemeClr val="tx1"/>
                </a:solidFill>
              </a:rPr>
              <a:t>does this link with the main meaning</a:t>
            </a:r>
            <a:r>
              <a:rPr lang="en-GB" sz="2800" b="1" dirty="0" smtClean="0">
                <a:solidFill>
                  <a:schemeClr val="tx1"/>
                </a:solidFill>
              </a:rPr>
              <a:t>/ message </a:t>
            </a:r>
            <a:r>
              <a:rPr lang="en-GB" sz="2800" b="1" dirty="0" smtClean="0">
                <a:solidFill>
                  <a:schemeClr val="tx1"/>
                </a:solidFill>
              </a:rPr>
              <a:t>of this poem? </a:t>
            </a:r>
            <a:endParaRPr lang="en-GB" sz="3200" b="1" dirty="0">
              <a:solidFill>
                <a:schemeClr val="tx1"/>
              </a:solidFill>
            </a:endParaRPr>
          </a:p>
        </p:txBody>
      </p:sp>
      <p:sp>
        <p:nvSpPr>
          <p:cNvPr id="8" name="Rectangle 7"/>
          <p:cNvSpPr/>
          <p:nvPr/>
        </p:nvSpPr>
        <p:spPr>
          <a:xfrm>
            <a:off x="0" y="-1"/>
            <a:ext cx="9144000" cy="692697"/>
          </a:xfrm>
          <a:prstGeom prst="rect">
            <a:avLst/>
          </a:prstGeom>
          <a:solidFill>
            <a:srgbClr val="EEECE1">
              <a:alpha val="7411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u="sng" dirty="0" smtClean="0">
                <a:solidFill>
                  <a:schemeClr val="tx1"/>
                </a:solidFill>
              </a:rPr>
              <a:t>Tissue</a:t>
            </a:r>
            <a:endParaRPr lang="en-GB" sz="2400" u="sng" dirty="0" smtClean="0">
              <a:solidFill>
                <a:schemeClr val="tx1"/>
              </a:solidFill>
            </a:endParaRPr>
          </a:p>
        </p:txBody>
      </p:sp>
    </p:spTree>
    <p:extLst>
      <p:ext uri="{BB962C8B-B14F-4D97-AF65-F5344CB8AC3E}">
        <p14:creationId xmlns:p14="http://schemas.microsoft.com/office/powerpoint/2010/main" val="9537364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A photo of a man holding up a newspaper that is see-through"/>
          <p:cNvPicPr>
            <a:picLocks noChangeAspect="1" noChangeArrowheads="1"/>
          </p:cNvPicPr>
          <p:nvPr/>
        </p:nvPicPr>
        <p:blipFill rotWithShape="1">
          <a:blip r:embed="rId2">
            <a:extLst>
              <a:ext uri="{28A0092B-C50C-407E-A947-70E740481C1C}">
                <a14:useLocalDpi xmlns:a14="http://schemas.microsoft.com/office/drawing/2010/main" val="0"/>
              </a:ext>
            </a:extLst>
          </a:blip>
          <a:srcRect l="7410" t="507" r="17352" b="-507"/>
          <a:stretch/>
        </p:blipFill>
        <p:spPr bwMode="auto">
          <a:xfrm>
            <a:off x="0" y="21616"/>
            <a:ext cx="9144000" cy="683638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943419" y="4841651"/>
            <a:ext cx="3744416" cy="1477328"/>
          </a:xfrm>
          <a:prstGeom prst="rect">
            <a:avLst/>
          </a:prstGeom>
          <a:solidFill>
            <a:srgbClr val="FFFFFF"/>
          </a:solidFill>
          <a:ln>
            <a:solidFill>
              <a:srgbClr val="0070C0"/>
            </a:solidFill>
          </a:ln>
        </p:spPr>
        <p:txBody>
          <a:bodyPr wrap="square">
            <a:spAutoFit/>
          </a:bodyPr>
          <a:lstStyle/>
          <a:p>
            <a:r>
              <a:rPr lang="en-GB" dirty="0" smtClean="0"/>
              <a:t>Let’s listen to Dharker reading her poem: </a:t>
            </a:r>
          </a:p>
          <a:p>
            <a:endParaRPr lang="en-GB" dirty="0" smtClean="0"/>
          </a:p>
          <a:p>
            <a:r>
              <a:rPr lang="en-GB" dirty="0" smtClean="0"/>
              <a:t>http://www.bbc.co.uk/education/guides/zwg6nbk/revision/1</a:t>
            </a:r>
            <a:endParaRPr lang="en-GB" dirty="0"/>
          </a:p>
        </p:txBody>
      </p:sp>
      <p:pic>
        <p:nvPicPr>
          <p:cNvPr id="3074" name="Picture 2" descr="http://tse3.mm.bing.net/th?id=OIP.M2702c5ec506ebb3b5e2d18e983c12379H1&amp;pid=1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106" y="116632"/>
            <a:ext cx="4392149" cy="658822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4127557" y="384920"/>
            <a:ext cx="4896544" cy="4093428"/>
          </a:xfrm>
          <a:prstGeom prst="rect">
            <a:avLst/>
          </a:prstGeom>
          <a:solidFill>
            <a:srgbClr val="FFFFFF"/>
          </a:solidFill>
          <a:ln>
            <a:solidFill>
              <a:schemeClr val="accent1"/>
            </a:solidFill>
          </a:ln>
        </p:spPr>
        <p:txBody>
          <a:bodyPr wrap="square">
            <a:spAutoFit/>
          </a:bodyPr>
          <a:lstStyle/>
          <a:p>
            <a:r>
              <a:rPr lang="en-GB" sz="2000" dirty="0" err="1" smtClean="0"/>
              <a:t>Imtiaz</a:t>
            </a:r>
            <a:r>
              <a:rPr lang="en-GB" sz="2000" dirty="0" smtClean="0"/>
              <a:t> Dharker is a contemporary poet who was born in Pakistan and grew up in Scotland. She has written five collections of poetry and often deals with themes of identity, the role of women in contemporary society and the search for meaning. She draws on her multi-cultural experience in her work.</a:t>
            </a:r>
          </a:p>
          <a:p>
            <a:endParaRPr lang="en-GB" sz="2000" dirty="0" smtClean="0"/>
          </a:p>
          <a:p>
            <a:r>
              <a:rPr lang="en-GB" sz="2000" dirty="0" smtClean="0"/>
              <a:t>She is also a film director and has scripted a number of documentaries in India, supporting work with women and children</a:t>
            </a:r>
            <a:r>
              <a:rPr lang="en-GB" sz="2000" dirty="0" smtClean="0"/>
              <a:t>.</a:t>
            </a:r>
          </a:p>
          <a:p>
            <a:endParaRPr lang="en-GB" sz="2000" dirty="0"/>
          </a:p>
          <a:p>
            <a:r>
              <a:rPr lang="en-GB" sz="2000" dirty="0" smtClean="0"/>
              <a:t>She refers to herself as a ‘Muslim Calvinist’.</a:t>
            </a:r>
            <a:endParaRPr lang="en-GB" sz="2000" dirty="0"/>
          </a:p>
        </p:txBody>
      </p:sp>
    </p:spTree>
    <p:extLst>
      <p:ext uri="{BB962C8B-B14F-4D97-AF65-F5344CB8AC3E}">
        <p14:creationId xmlns:p14="http://schemas.microsoft.com/office/powerpoint/2010/main" val="28755685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mg0.etsystatic.com/011/0/6187458/il_fullxfull.415318516_m23l.jpg"/>
          <p:cNvPicPr>
            <a:picLocks noChangeAspect="1" noChangeArrowheads="1"/>
          </p:cNvPicPr>
          <p:nvPr/>
        </p:nvPicPr>
        <p:blipFill rotWithShape="1">
          <a:blip r:embed="rId3">
            <a:extLst>
              <a:ext uri="{28A0092B-C50C-407E-A947-70E740481C1C}">
                <a14:useLocalDpi xmlns:a14="http://schemas.microsoft.com/office/drawing/2010/main" val="0"/>
              </a:ext>
            </a:extLst>
          </a:blip>
          <a:srcRect t="7198" r="7105"/>
          <a:stretch/>
        </p:blipFill>
        <p:spPr bwMode="auto">
          <a:xfrm>
            <a:off x="0" y="-1"/>
            <a:ext cx="9144000" cy="685115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0" y="-1"/>
            <a:ext cx="9144000" cy="1268761"/>
          </a:xfrm>
          <a:prstGeom prst="rect">
            <a:avLst/>
          </a:prstGeom>
          <a:solidFill>
            <a:srgbClr val="EEECE1">
              <a:alpha val="7411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u="sng" dirty="0" smtClean="0">
                <a:solidFill>
                  <a:schemeClr val="tx1"/>
                </a:solidFill>
              </a:rPr>
              <a:t>Tissue</a:t>
            </a:r>
          </a:p>
          <a:p>
            <a:pPr algn="ctr"/>
            <a:r>
              <a:rPr lang="en-GB" sz="2400" dirty="0" smtClean="0">
                <a:solidFill>
                  <a:schemeClr val="tx1"/>
                </a:solidFill>
              </a:rPr>
              <a:t>By </a:t>
            </a:r>
            <a:r>
              <a:rPr lang="en-GB" sz="2400" dirty="0" err="1" smtClean="0">
                <a:solidFill>
                  <a:schemeClr val="tx1"/>
                </a:solidFill>
              </a:rPr>
              <a:t>Imtiaz</a:t>
            </a:r>
            <a:r>
              <a:rPr lang="en-GB" sz="2400" dirty="0" smtClean="0">
                <a:solidFill>
                  <a:schemeClr val="tx1"/>
                </a:solidFill>
              </a:rPr>
              <a:t> </a:t>
            </a:r>
            <a:r>
              <a:rPr lang="en-GB" sz="2400" dirty="0" err="1" smtClean="0">
                <a:solidFill>
                  <a:schemeClr val="tx1"/>
                </a:solidFill>
              </a:rPr>
              <a:t>Dharker</a:t>
            </a:r>
            <a:endParaRPr lang="en-GB" sz="2400" dirty="0" smtClean="0">
              <a:solidFill>
                <a:schemeClr val="tx1"/>
              </a:solidFill>
            </a:endParaRPr>
          </a:p>
        </p:txBody>
      </p:sp>
      <p:sp>
        <p:nvSpPr>
          <p:cNvPr id="5" name="Rectangle 4"/>
          <p:cNvSpPr/>
          <p:nvPr/>
        </p:nvSpPr>
        <p:spPr>
          <a:xfrm>
            <a:off x="107504" y="1700808"/>
            <a:ext cx="3240360" cy="3888432"/>
          </a:xfrm>
          <a:prstGeom prst="rect">
            <a:avLst/>
          </a:prstGeom>
          <a:solidFill>
            <a:srgbClr val="FFFFFF">
              <a:alpha val="83922"/>
            </a:srgbClr>
          </a:solid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tx1"/>
                </a:solidFill>
              </a:rPr>
              <a:t>What different meanings could the word ‘</a:t>
            </a:r>
            <a:r>
              <a:rPr lang="en-GB" sz="3200" dirty="0" smtClean="0">
                <a:solidFill>
                  <a:schemeClr val="tx1"/>
                </a:solidFill>
              </a:rPr>
              <a:t>tissue’ have? </a:t>
            </a:r>
            <a:endParaRPr lang="en-GB" sz="3200" dirty="0">
              <a:solidFill>
                <a:schemeClr val="tx1"/>
              </a:solidFill>
            </a:endParaRPr>
          </a:p>
        </p:txBody>
      </p:sp>
      <p:sp>
        <p:nvSpPr>
          <p:cNvPr id="6" name="Rectangle 5"/>
          <p:cNvSpPr/>
          <p:nvPr/>
        </p:nvSpPr>
        <p:spPr>
          <a:xfrm>
            <a:off x="3707904" y="1481360"/>
            <a:ext cx="3240360" cy="939528"/>
          </a:xfrm>
          <a:prstGeom prst="rect">
            <a:avLst/>
          </a:prstGeom>
          <a:solidFill>
            <a:srgbClr val="FFFFFF">
              <a:alpha val="83922"/>
            </a:srgbClr>
          </a:solid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tx1"/>
                </a:solidFill>
              </a:rPr>
              <a:t>Paper tissue</a:t>
            </a:r>
            <a:endParaRPr lang="en-GB" sz="3200" dirty="0">
              <a:solidFill>
                <a:schemeClr val="tx1"/>
              </a:solidFill>
            </a:endParaRPr>
          </a:p>
        </p:txBody>
      </p:sp>
      <p:sp>
        <p:nvSpPr>
          <p:cNvPr id="7" name="Rectangle 6"/>
          <p:cNvSpPr/>
          <p:nvPr/>
        </p:nvSpPr>
        <p:spPr>
          <a:xfrm>
            <a:off x="4625752" y="2816994"/>
            <a:ext cx="3240360" cy="867520"/>
          </a:xfrm>
          <a:prstGeom prst="rect">
            <a:avLst/>
          </a:prstGeom>
          <a:solidFill>
            <a:srgbClr val="FFFFFF">
              <a:alpha val="83922"/>
            </a:srgbClr>
          </a:solid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tx1"/>
                </a:solidFill>
              </a:rPr>
              <a:t>Human tissue</a:t>
            </a:r>
            <a:endParaRPr lang="en-GB" sz="3200" dirty="0">
              <a:solidFill>
                <a:schemeClr val="tx1"/>
              </a:solidFill>
            </a:endParaRPr>
          </a:p>
        </p:txBody>
      </p:sp>
      <p:sp>
        <p:nvSpPr>
          <p:cNvPr id="8" name="Rectangle 7"/>
          <p:cNvSpPr/>
          <p:nvPr/>
        </p:nvSpPr>
        <p:spPr>
          <a:xfrm>
            <a:off x="3779912" y="4042842"/>
            <a:ext cx="5184576" cy="2016224"/>
          </a:xfrm>
          <a:prstGeom prst="rect">
            <a:avLst/>
          </a:prstGeom>
          <a:solidFill>
            <a:srgbClr val="FFFFFF">
              <a:alpha val="83922"/>
            </a:srgbClr>
          </a:solid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Both</a:t>
            </a:r>
            <a:r>
              <a:rPr lang="en-GB" sz="3200" dirty="0" smtClean="0">
                <a:solidFill>
                  <a:schemeClr val="tx1"/>
                </a:solidFill>
              </a:rPr>
              <a:t> of these are referred to in the poem – human power is fragile like </a:t>
            </a:r>
            <a:r>
              <a:rPr lang="en-GB" sz="3200" i="1" dirty="0" smtClean="0">
                <a:solidFill>
                  <a:schemeClr val="tx1"/>
                </a:solidFill>
              </a:rPr>
              <a:t>tissue</a:t>
            </a:r>
            <a:r>
              <a:rPr lang="en-GB" sz="3200" dirty="0" smtClean="0">
                <a:solidFill>
                  <a:schemeClr val="tx1"/>
                </a:solidFill>
              </a:rPr>
              <a:t>.</a:t>
            </a:r>
            <a:r>
              <a:rPr lang="en-GB" sz="3200" dirty="0" smtClean="0">
                <a:solidFill>
                  <a:schemeClr val="tx1"/>
                </a:solidFill>
              </a:rPr>
              <a:t> </a:t>
            </a:r>
            <a:endParaRPr lang="en-GB" sz="3200" dirty="0">
              <a:solidFill>
                <a:schemeClr val="tx1"/>
              </a:solidFill>
            </a:endParaRPr>
          </a:p>
        </p:txBody>
      </p:sp>
    </p:spTree>
    <p:extLst>
      <p:ext uri="{BB962C8B-B14F-4D97-AF65-F5344CB8AC3E}">
        <p14:creationId xmlns:p14="http://schemas.microsoft.com/office/powerpoint/2010/main" val="1046992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5474" y="2334860"/>
            <a:ext cx="4572000" cy="1409617"/>
          </a:xfrm>
          <a:prstGeom prst="rect">
            <a:avLst/>
          </a:prstGeom>
        </p:spPr>
        <p:txBody>
          <a:bodyPr>
            <a:spAutoFit/>
          </a:bodyPr>
          <a:lstStyle/>
          <a:p>
            <a:pPr>
              <a:lnSpc>
                <a:spcPct val="107000"/>
              </a:lnSpc>
              <a:spcAft>
                <a:spcPts val="800"/>
              </a:spcAft>
            </a:pPr>
            <a:r>
              <a:rPr lang="en-GB" sz="2000" dirty="0">
                <a:latin typeface="Arial" panose="020B0604020202020204" pitchFamily="34" charset="0"/>
                <a:cs typeface="Arial" panose="020B0604020202020204" pitchFamily="34" charset="0"/>
              </a:rPr>
              <a:t>Paper that </a:t>
            </a:r>
            <a:r>
              <a:rPr lang="en-GB" sz="2000" dirty="0">
                <a:solidFill>
                  <a:srgbClr val="FF0000"/>
                </a:solidFill>
                <a:latin typeface="Arial" panose="020B0604020202020204" pitchFamily="34" charset="0"/>
                <a:cs typeface="Arial" panose="020B0604020202020204" pitchFamily="34" charset="0"/>
              </a:rPr>
              <a:t>lets</a:t>
            </a:r>
            <a:r>
              <a:rPr lang="en-GB" sz="2000" dirty="0">
                <a:latin typeface="Arial" panose="020B0604020202020204" pitchFamily="34" charset="0"/>
                <a:cs typeface="Arial" panose="020B0604020202020204" pitchFamily="34" charset="0"/>
              </a:rPr>
              <a:t> the light</a:t>
            </a:r>
            <a:br>
              <a:rPr lang="en-GB" sz="2000" dirty="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shine through, this</a:t>
            </a:r>
            <a:br>
              <a:rPr lang="en-GB" sz="2000" dirty="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is what </a:t>
            </a:r>
            <a:r>
              <a:rPr lang="en-GB" sz="2000" dirty="0">
                <a:solidFill>
                  <a:srgbClr val="00B0F0"/>
                </a:solidFill>
                <a:latin typeface="Arial" panose="020B0604020202020204" pitchFamily="34" charset="0"/>
                <a:cs typeface="Arial" panose="020B0604020202020204" pitchFamily="34" charset="0"/>
              </a:rPr>
              <a:t>could </a:t>
            </a:r>
            <a:r>
              <a:rPr lang="en-GB" sz="2000" dirty="0">
                <a:latin typeface="Arial" panose="020B0604020202020204" pitchFamily="34" charset="0"/>
                <a:cs typeface="Arial" panose="020B0604020202020204" pitchFamily="34" charset="0"/>
              </a:rPr>
              <a:t>alter things.</a:t>
            </a:r>
            <a:br>
              <a:rPr lang="en-GB" sz="2000" dirty="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Paper  thinned </a:t>
            </a:r>
            <a:r>
              <a:rPr lang="en-GB" sz="2000" u="sng" dirty="0">
                <a:latin typeface="Arial" panose="020B0604020202020204" pitchFamily="34" charset="0"/>
                <a:cs typeface="Arial" panose="020B0604020202020204" pitchFamily="34" charset="0"/>
              </a:rPr>
              <a:t>by age or touching</a:t>
            </a:r>
            <a:r>
              <a:rPr lang="en-GB" sz="2000" dirty="0">
                <a:latin typeface="Arial" panose="020B0604020202020204" pitchFamily="34" charset="0"/>
                <a:cs typeface="Arial" panose="020B0604020202020204" pitchFamily="34" charset="0"/>
              </a:rPr>
              <a:t>,</a:t>
            </a:r>
            <a:endParaRPr lang="en-GB" sz="2000" dirty="0">
              <a:latin typeface="Arial" panose="020B0604020202020204" pitchFamily="34" charset="0"/>
              <a:cs typeface="Arial" panose="020B0604020202020204" pitchFamily="34" charset="0"/>
            </a:endParaRPr>
          </a:p>
        </p:txBody>
      </p:sp>
      <p:sp>
        <p:nvSpPr>
          <p:cNvPr id="4" name="TextBox 3"/>
          <p:cNvSpPr txBox="1"/>
          <p:nvPr/>
        </p:nvSpPr>
        <p:spPr>
          <a:xfrm>
            <a:off x="323528" y="313229"/>
            <a:ext cx="2952328" cy="923330"/>
          </a:xfrm>
          <a:prstGeom prst="rect">
            <a:avLst/>
          </a:prstGeom>
          <a:noFill/>
          <a:ln w="38100">
            <a:solidFill>
              <a:srgbClr val="45F963"/>
            </a:solidFill>
          </a:ln>
        </p:spPr>
        <p:txBody>
          <a:bodyPr wrap="square" rtlCol="0">
            <a:spAutoFit/>
          </a:bodyPr>
          <a:lstStyle/>
          <a:p>
            <a:r>
              <a:rPr lang="en-GB" dirty="0" smtClean="0"/>
              <a:t>Paper has </a:t>
            </a:r>
            <a:r>
              <a:rPr lang="en-GB" b="1" dirty="0" smtClean="0"/>
              <a:t>power </a:t>
            </a:r>
            <a:r>
              <a:rPr lang="en-GB" dirty="0" smtClean="0"/>
              <a:t>here: it ‘lets’ the light shine through. Light represents…</a:t>
            </a:r>
            <a:endParaRPr lang="en-GB" dirty="0"/>
          </a:p>
        </p:txBody>
      </p:sp>
      <p:sp>
        <p:nvSpPr>
          <p:cNvPr id="6" name="TextBox 5"/>
          <p:cNvSpPr txBox="1"/>
          <p:nvPr/>
        </p:nvSpPr>
        <p:spPr>
          <a:xfrm>
            <a:off x="3823838" y="4304834"/>
            <a:ext cx="2520280" cy="923330"/>
          </a:xfrm>
          <a:prstGeom prst="rect">
            <a:avLst/>
          </a:prstGeom>
          <a:noFill/>
          <a:ln w="38100">
            <a:solidFill>
              <a:srgbClr val="0070C0"/>
            </a:solidFill>
          </a:ln>
        </p:spPr>
        <p:txBody>
          <a:bodyPr wrap="square" rtlCol="0">
            <a:spAutoFit/>
          </a:bodyPr>
          <a:lstStyle/>
          <a:p>
            <a:r>
              <a:rPr lang="en-GB" dirty="0" smtClean="0"/>
              <a:t>The start of the </a:t>
            </a:r>
            <a:r>
              <a:rPr lang="en-GB" b="1" dirty="0" smtClean="0"/>
              <a:t>extended metaphor </a:t>
            </a:r>
            <a:r>
              <a:rPr lang="en-GB" dirty="0" smtClean="0"/>
              <a:t>of paper as human skin.</a:t>
            </a:r>
            <a:endParaRPr lang="en-GB" dirty="0"/>
          </a:p>
        </p:txBody>
      </p:sp>
      <p:cxnSp>
        <p:nvCxnSpPr>
          <p:cNvPr id="12" name="Straight Arrow Connector 11"/>
          <p:cNvCxnSpPr/>
          <p:nvPr/>
        </p:nvCxnSpPr>
        <p:spPr>
          <a:xfrm>
            <a:off x="4499992" y="3707192"/>
            <a:ext cx="432048" cy="5976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endCxn id="4" idx="2"/>
          </p:cNvCxnSpPr>
          <p:nvPr/>
        </p:nvCxnSpPr>
        <p:spPr>
          <a:xfrm flipH="1" flipV="1">
            <a:off x="1799692" y="1236559"/>
            <a:ext cx="1476164" cy="1184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028" name="Picture 4" descr="https://wchristianeletrotecnica.files.wordpress.com/2011/04/lmpad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30014" y="190084"/>
            <a:ext cx="1258010" cy="1677347"/>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p:cNvSpPr txBox="1"/>
          <p:nvPr/>
        </p:nvSpPr>
        <p:spPr>
          <a:xfrm>
            <a:off x="4932040" y="270839"/>
            <a:ext cx="2952328" cy="923330"/>
          </a:xfrm>
          <a:prstGeom prst="rect">
            <a:avLst/>
          </a:prstGeom>
          <a:noFill/>
          <a:ln w="38100">
            <a:solidFill>
              <a:srgbClr val="45F963"/>
            </a:solidFill>
          </a:ln>
        </p:spPr>
        <p:txBody>
          <a:bodyPr wrap="square" rtlCol="0">
            <a:spAutoFit/>
          </a:bodyPr>
          <a:lstStyle/>
          <a:p>
            <a:r>
              <a:rPr lang="en-GB" dirty="0" smtClean="0"/>
              <a:t>Light = Truth?  Love? Nature?</a:t>
            </a:r>
          </a:p>
          <a:p>
            <a:endParaRPr lang="en-GB" dirty="0"/>
          </a:p>
          <a:p>
            <a:r>
              <a:rPr lang="en-GB" b="1" dirty="0" smtClean="0"/>
              <a:t>‘I am the light of the world’  </a:t>
            </a:r>
            <a:endParaRPr lang="en-GB" b="1" dirty="0"/>
          </a:p>
        </p:txBody>
      </p:sp>
      <p:sp>
        <p:nvSpPr>
          <p:cNvPr id="31" name="TextBox 30"/>
          <p:cNvSpPr txBox="1"/>
          <p:nvPr/>
        </p:nvSpPr>
        <p:spPr>
          <a:xfrm>
            <a:off x="5818247" y="1338432"/>
            <a:ext cx="3096343" cy="646331"/>
          </a:xfrm>
          <a:prstGeom prst="rect">
            <a:avLst/>
          </a:prstGeom>
          <a:noFill/>
          <a:ln w="38100">
            <a:solidFill>
              <a:srgbClr val="45F963"/>
            </a:solidFill>
          </a:ln>
        </p:spPr>
        <p:txBody>
          <a:bodyPr wrap="square" rtlCol="0">
            <a:spAutoFit/>
          </a:bodyPr>
          <a:lstStyle/>
          <a:p>
            <a:r>
              <a:rPr lang="en-GB" dirty="0" smtClean="0"/>
              <a:t>Religious books like </a:t>
            </a:r>
            <a:r>
              <a:rPr lang="en-GB" i="1" dirty="0" smtClean="0"/>
              <a:t>The Bible </a:t>
            </a:r>
            <a:r>
              <a:rPr lang="en-GB" dirty="0" smtClean="0"/>
              <a:t>have thin paper like this.</a:t>
            </a:r>
            <a:endParaRPr lang="en-GB" dirty="0"/>
          </a:p>
        </p:txBody>
      </p:sp>
      <p:sp>
        <p:nvSpPr>
          <p:cNvPr id="34" name="TextBox 33"/>
          <p:cNvSpPr txBox="1"/>
          <p:nvPr/>
        </p:nvSpPr>
        <p:spPr>
          <a:xfrm>
            <a:off x="7092280" y="2129026"/>
            <a:ext cx="1440160" cy="369332"/>
          </a:xfrm>
          <a:prstGeom prst="rect">
            <a:avLst/>
          </a:prstGeom>
          <a:noFill/>
          <a:ln w="38100">
            <a:solidFill>
              <a:srgbClr val="45F963"/>
            </a:solidFill>
          </a:ln>
        </p:spPr>
        <p:txBody>
          <a:bodyPr wrap="square" rtlCol="0">
            <a:spAutoFit/>
          </a:bodyPr>
          <a:lstStyle/>
          <a:p>
            <a:r>
              <a:rPr lang="en-GB" dirty="0" smtClean="0"/>
              <a:t>‘Light = God? </a:t>
            </a:r>
            <a:endParaRPr lang="en-GB" dirty="0"/>
          </a:p>
        </p:txBody>
      </p:sp>
      <p:sp>
        <p:nvSpPr>
          <p:cNvPr id="35" name="TextBox 34"/>
          <p:cNvSpPr txBox="1"/>
          <p:nvPr/>
        </p:nvSpPr>
        <p:spPr>
          <a:xfrm>
            <a:off x="6516216" y="5805264"/>
            <a:ext cx="2268252" cy="646331"/>
          </a:xfrm>
          <a:prstGeom prst="rect">
            <a:avLst/>
          </a:prstGeom>
          <a:noFill/>
          <a:ln w="38100">
            <a:solidFill>
              <a:srgbClr val="45F963"/>
            </a:solidFill>
          </a:ln>
        </p:spPr>
        <p:txBody>
          <a:bodyPr wrap="square" rtlCol="0">
            <a:spAutoFit/>
          </a:bodyPr>
          <a:lstStyle/>
          <a:p>
            <a:r>
              <a:rPr lang="en-GB" b="1" dirty="0" smtClean="0"/>
              <a:t>Sun = the power of God/Nature/Religion</a:t>
            </a:r>
            <a:endParaRPr lang="en-GB" dirty="0"/>
          </a:p>
        </p:txBody>
      </p:sp>
    </p:spTree>
    <p:extLst>
      <p:ext uri="{BB962C8B-B14F-4D97-AF65-F5344CB8AC3E}">
        <p14:creationId xmlns:p14="http://schemas.microsoft.com/office/powerpoint/2010/main" val="2386929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6934" y="1807029"/>
            <a:ext cx="4572000" cy="1277786"/>
          </a:xfrm>
          <a:prstGeom prst="rect">
            <a:avLst/>
          </a:prstGeom>
        </p:spPr>
        <p:txBody>
          <a:bodyPr>
            <a:spAutoFit/>
          </a:bodyPr>
          <a:lstStyle/>
          <a:p>
            <a:pPr>
              <a:lnSpc>
                <a:spcPct val="107000"/>
              </a:lnSpc>
              <a:spcAft>
                <a:spcPts val="800"/>
              </a:spcAft>
            </a:pPr>
            <a:r>
              <a:rPr lang="en-GB" dirty="0">
                <a:latin typeface="Arial" panose="020B0604020202020204" pitchFamily="34" charset="0"/>
                <a:cs typeface="Arial" panose="020B0604020202020204" pitchFamily="34" charset="0"/>
              </a:rPr>
              <a:t>the kind you find in well-used books,</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the back of the </a:t>
            </a:r>
            <a:r>
              <a:rPr lang="en-GB" b="1" dirty="0">
                <a:solidFill>
                  <a:srgbClr val="92D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Koran</a:t>
            </a:r>
            <a:r>
              <a:rPr lang="en-GB" dirty="0">
                <a:latin typeface="Arial" panose="020B0604020202020204" pitchFamily="34" charset="0"/>
                <a:cs typeface="Arial" panose="020B0604020202020204" pitchFamily="34" charset="0"/>
              </a:rPr>
              <a:t>, where </a:t>
            </a:r>
            <a:r>
              <a:rPr lang="en-GB" b="1" dirty="0">
                <a:latin typeface="Arial" panose="020B0604020202020204" pitchFamily="34" charset="0"/>
                <a:cs typeface="Arial" panose="020B0604020202020204" pitchFamily="34" charset="0"/>
              </a:rPr>
              <a:t>a </a:t>
            </a:r>
            <a:r>
              <a:rPr lang="en-GB" b="1" dirty="0">
                <a:latin typeface="Arial" panose="020B0604020202020204" pitchFamily="34" charset="0"/>
                <a:cs typeface="Arial" panose="020B0604020202020204" pitchFamily="34" charset="0"/>
              </a:rPr>
              <a:t>hand </a:t>
            </a:r>
            <a:r>
              <a:rPr lang="en-GB" dirty="0">
                <a:latin typeface="Arial" panose="020B0604020202020204" pitchFamily="34" charset="0"/>
                <a:cs typeface="Arial" panose="020B0604020202020204" pitchFamily="34" charset="0"/>
              </a:rPr>
              <a:t>has </a:t>
            </a:r>
            <a:r>
              <a:rPr lang="en-GB" i="1" dirty="0">
                <a:latin typeface="Arial" panose="020B0604020202020204" pitchFamily="34" charset="0"/>
                <a:cs typeface="Arial" panose="020B0604020202020204" pitchFamily="34" charset="0"/>
              </a:rPr>
              <a:t>written in the </a:t>
            </a:r>
            <a:r>
              <a:rPr lang="en-GB" i="1" dirty="0">
                <a:latin typeface="Arial" panose="020B0604020202020204" pitchFamily="34" charset="0"/>
                <a:cs typeface="Arial" panose="020B0604020202020204" pitchFamily="34" charset="0"/>
              </a:rPr>
              <a:t>names and </a:t>
            </a:r>
            <a:r>
              <a:rPr lang="en-GB" i="1" dirty="0">
                <a:latin typeface="Arial" panose="020B0604020202020204" pitchFamily="34" charset="0"/>
                <a:cs typeface="Arial" panose="020B0604020202020204" pitchFamily="34" charset="0"/>
              </a:rPr>
              <a:t>histories</a:t>
            </a:r>
            <a:r>
              <a:rPr lang="en-GB" dirty="0">
                <a:latin typeface="Arial" panose="020B0604020202020204" pitchFamily="34" charset="0"/>
                <a:cs typeface="Arial" panose="020B0604020202020204" pitchFamily="34" charset="0"/>
              </a:rPr>
              <a:t>,</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who was born to whom,</a:t>
            </a:r>
            <a:endParaRPr lang="en-GB" dirty="0">
              <a:latin typeface="Arial" panose="020B0604020202020204" pitchFamily="34" charset="0"/>
              <a:cs typeface="Arial" panose="020B0604020202020204" pitchFamily="34" charset="0"/>
            </a:endParaRPr>
          </a:p>
        </p:txBody>
      </p:sp>
      <p:sp>
        <p:nvSpPr>
          <p:cNvPr id="6" name="TextBox 5"/>
          <p:cNvSpPr txBox="1"/>
          <p:nvPr/>
        </p:nvSpPr>
        <p:spPr>
          <a:xfrm>
            <a:off x="4644008" y="119641"/>
            <a:ext cx="3528392" cy="646331"/>
          </a:xfrm>
          <a:prstGeom prst="rect">
            <a:avLst/>
          </a:prstGeom>
          <a:noFill/>
          <a:ln w="38100">
            <a:solidFill>
              <a:srgbClr val="45F963"/>
            </a:solidFill>
          </a:ln>
        </p:spPr>
        <p:txBody>
          <a:bodyPr wrap="square" rtlCol="0">
            <a:spAutoFit/>
          </a:bodyPr>
          <a:lstStyle/>
          <a:p>
            <a:r>
              <a:rPr lang="en-GB" dirty="0" smtClean="0"/>
              <a:t>Islamic religious text: concepts and morals. How is the Koran powerful?</a:t>
            </a:r>
            <a:endParaRPr lang="en-GB" dirty="0"/>
          </a:p>
        </p:txBody>
      </p:sp>
      <p:sp>
        <p:nvSpPr>
          <p:cNvPr id="7" name="TextBox 6"/>
          <p:cNvSpPr txBox="1"/>
          <p:nvPr/>
        </p:nvSpPr>
        <p:spPr>
          <a:xfrm>
            <a:off x="6611044" y="1916832"/>
            <a:ext cx="2281436" cy="1477328"/>
          </a:xfrm>
          <a:prstGeom prst="rect">
            <a:avLst/>
          </a:prstGeom>
          <a:noFill/>
          <a:ln w="38100">
            <a:solidFill>
              <a:srgbClr val="43E5FB"/>
            </a:solidFill>
          </a:ln>
        </p:spPr>
        <p:txBody>
          <a:bodyPr wrap="square" rtlCol="0">
            <a:spAutoFit/>
          </a:bodyPr>
          <a:lstStyle/>
          <a:p>
            <a:r>
              <a:rPr lang="en-GB" dirty="0" smtClean="0"/>
              <a:t>‘a hand’ = humankind</a:t>
            </a:r>
          </a:p>
          <a:p>
            <a:endParaRPr lang="en-GB" dirty="0"/>
          </a:p>
          <a:p>
            <a:r>
              <a:rPr lang="en-GB" dirty="0" smtClean="0"/>
              <a:t>The Koran </a:t>
            </a:r>
            <a:r>
              <a:rPr lang="en-GB" dirty="0" smtClean="0"/>
              <a:t>is here only a place to record </a:t>
            </a:r>
            <a:r>
              <a:rPr lang="en-GB" i="1" dirty="0" smtClean="0"/>
              <a:t>personal history</a:t>
            </a:r>
            <a:r>
              <a:rPr lang="en-GB" dirty="0" smtClean="0"/>
              <a:t>. </a:t>
            </a:r>
            <a:endParaRPr lang="en-GB" dirty="0"/>
          </a:p>
        </p:txBody>
      </p:sp>
      <p:sp>
        <p:nvSpPr>
          <p:cNvPr id="9" name="Rectangle 8"/>
          <p:cNvSpPr/>
          <p:nvPr/>
        </p:nvSpPr>
        <p:spPr>
          <a:xfrm>
            <a:off x="1766934" y="3335789"/>
            <a:ext cx="5520884" cy="1380378"/>
          </a:xfrm>
          <a:prstGeom prst="rect">
            <a:avLst/>
          </a:prstGeom>
        </p:spPr>
        <p:txBody>
          <a:bodyPr wrap="square">
            <a:spAutoFit/>
          </a:bodyPr>
          <a:lstStyle/>
          <a:p>
            <a:pPr>
              <a:lnSpc>
                <a:spcPct val="107000"/>
              </a:lnSpc>
              <a:spcAft>
                <a:spcPts val="800"/>
              </a:spcAft>
            </a:pPr>
            <a:r>
              <a:rPr lang="en-GB" dirty="0">
                <a:latin typeface="Arial" panose="020B0604020202020204" pitchFamily="34" charset="0"/>
                <a:cs typeface="Arial" panose="020B0604020202020204" pitchFamily="34" charset="0"/>
              </a:rPr>
              <a:t>The </a:t>
            </a:r>
            <a:r>
              <a:rPr lang="en-GB" dirty="0">
                <a:latin typeface="Arial" panose="020B0604020202020204" pitchFamily="34" charset="0"/>
                <a:cs typeface="Arial" panose="020B0604020202020204" pitchFamily="34" charset="0"/>
              </a:rPr>
              <a:t>height and </a:t>
            </a:r>
            <a:r>
              <a:rPr lang="en-GB" dirty="0">
                <a:latin typeface="Arial" panose="020B0604020202020204" pitchFamily="34" charset="0"/>
                <a:cs typeface="Arial" panose="020B0604020202020204" pitchFamily="34" charset="0"/>
              </a:rPr>
              <a:t>weight, who</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died where and how, on which sepia date,</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pages </a:t>
            </a:r>
            <a:r>
              <a:rPr lang="en-GB" u="sng" dirty="0">
                <a:latin typeface="Arial" panose="020B0604020202020204" pitchFamily="34" charset="0"/>
                <a:cs typeface="Arial" panose="020B0604020202020204" pitchFamily="34" charset="0"/>
              </a:rPr>
              <a:t>smoothed and stroked</a:t>
            </a:r>
            <a:r>
              <a:rPr lang="en-GB" dirty="0">
                <a:latin typeface="Arial" panose="020B0604020202020204" pitchFamily="34" charset="0"/>
                <a:cs typeface="Arial" panose="020B0604020202020204" pitchFamily="34" charset="0"/>
              </a:rPr>
              <a:t> and </a:t>
            </a:r>
            <a:r>
              <a:rPr lang="en-GB" dirty="0" smtClean="0">
                <a:latin typeface="Arial" panose="020B0604020202020204" pitchFamily="34" charset="0"/>
                <a:cs typeface="Arial" panose="020B0604020202020204" pitchFamily="34" charset="0"/>
              </a:rPr>
              <a:t>turned</a:t>
            </a:r>
          </a:p>
          <a:p>
            <a:pPr>
              <a:lnSpc>
                <a:spcPct val="107000"/>
              </a:lnSpc>
              <a:spcAft>
                <a:spcPts val="800"/>
              </a:spcAft>
            </a:pPr>
            <a:r>
              <a:rPr lang="en-GB" b="1" dirty="0" smtClean="0">
                <a:latin typeface="Arial" panose="020B0604020202020204" pitchFamily="34" charset="0"/>
                <a:cs typeface="Arial" panose="020B0604020202020204" pitchFamily="34" charset="0"/>
              </a:rPr>
              <a:t>transparent </a:t>
            </a:r>
            <a:r>
              <a:rPr lang="en-GB" dirty="0">
                <a:latin typeface="Arial" panose="020B0604020202020204" pitchFamily="34" charset="0"/>
                <a:cs typeface="Arial" panose="020B0604020202020204" pitchFamily="34" charset="0"/>
              </a:rPr>
              <a:t>with </a:t>
            </a:r>
            <a:r>
              <a:rPr lang="en-GB" dirty="0">
                <a:latin typeface="Arial" panose="020B0604020202020204" pitchFamily="34" charset="0"/>
                <a:cs typeface="Arial" panose="020B0604020202020204" pitchFamily="34" charset="0"/>
              </a:rPr>
              <a:t>attention.</a:t>
            </a:r>
            <a:endParaRPr lang="en-GB" dirty="0">
              <a:latin typeface="Arial" panose="020B0604020202020204" pitchFamily="34" charset="0"/>
              <a:cs typeface="Arial" panose="020B0604020202020204" pitchFamily="34" charset="0"/>
            </a:endParaRPr>
          </a:p>
        </p:txBody>
      </p:sp>
      <p:cxnSp>
        <p:nvCxnSpPr>
          <p:cNvPr id="11" name="Straight Arrow Connector 10"/>
          <p:cNvCxnSpPr/>
          <p:nvPr/>
        </p:nvCxnSpPr>
        <p:spPr>
          <a:xfrm flipV="1">
            <a:off x="4139952" y="734457"/>
            <a:ext cx="1296144" cy="14704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652120" y="924870"/>
            <a:ext cx="3096343" cy="646331"/>
          </a:xfrm>
          <a:prstGeom prst="rect">
            <a:avLst/>
          </a:prstGeom>
          <a:noFill/>
          <a:ln w="38100">
            <a:solidFill>
              <a:srgbClr val="45F963"/>
            </a:solidFill>
          </a:ln>
        </p:spPr>
        <p:txBody>
          <a:bodyPr wrap="square" rtlCol="0">
            <a:spAutoFit/>
          </a:bodyPr>
          <a:lstStyle/>
          <a:p>
            <a:r>
              <a:rPr lang="en-GB" dirty="0" smtClean="0"/>
              <a:t>Link to </a:t>
            </a:r>
            <a:r>
              <a:rPr lang="en-GB" b="1" dirty="0" smtClean="0"/>
              <a:t>light</a:t>
            </a:r>
            <a:r>
              <a:rPr lang="en-GB" dirty="0" smtClean="0"/>
              <a:t>: ‘Allah is the light of the heavens and the earth’</a:t>
            </a:r>
            <a:endParaRPr lang="en-GB" dirty="0"/>
          </a:p>
        </p:txBody>
      </p:sp>
      <p:cxnSp>
        <p:nvCxnSpPr>
          <p:cNvPr id="15" name="Straight Arrow Connector 14"/>
          <p:cNvCxnSpPr/>
          <p:nvPr/>
        </p:nvCxnSpPr>
        <p:spPr>
          <a:xfrm>
            <a:off x="5436096" y="2420888"/>
            <a:ext cx="1174948" cy="504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85039" y="380238"/>
            <a:ext cx="2871750" cy="646331"/>
          </a:xfrm>
          <a:prstGeom prst="rect">
            <a:avLst/>
          </a:prstGeom>
          <a:noFill/>
          <a:ln w="38100">
            <a:solidFill>
              <a:srgbClr val="DA64C9"/>
            </a:solidFill>
          </a:ln>
        </p:spPr>
        <p:txBody>
          <a:bodyPr wrap="square" rtlCol="0">
            <a:spAutoFit/>
          </a:bodyPr>
          <a:lstStyle/>
          <a:p>
            <a:r>
              <a:rPr lang="en-GB" b="1" dirty="0" smtClean="0">
                <a:solidFill>
                  <a:srgbClr val="FF0000"/>
                </a:solidFill>
              </a:rPr>
              <a:t>Enjambment: </a:t>
            </a:r>
            <a:r>
              <a:rPr lang="en-GB" dirty="0" smtClean="0"/>
              <a:t>this completes the idea started in Stanza 1.</a:t>
            </a:r>
          </a:p>
        </p:txBody>
      </p:sp>
      <p:cxnSp>
        <p:nvCxnSpPr>
          <p:cNvPr id="17" name="Straight Arrow Connector 16"/>
          <p:cNvCxnSpPr/>
          <p:nvPr/>
        </p:nvCxnSpPr>
        <p:spPr>
          <a:xfrm>
            <a:off x="4845782" y="4265585"/>
            <a:ext cx="1174948" cy="504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084168" y="4437112"/>
            <a:ext cx="2692997" cy="1477328"/>
          </a:xfrm>
          <a:prstGeom prst="rect">
            <a:avLst/>
          </a:prstGeom>
          <a:noFill/>
          <a:ln w="38100">
            <a:solidFill>
              <a:srgbClr val="FFFF00"/>
            </a:solidFill>
          </a:ln>
        </p:spPr>
        <p:txBody>
          <a:bodyPr wrap="square" rtlCol="0">
            <a:spAutoFit/>
          </a:bodyPr>
          <a:lstStyle/>
          <a:p>
            <a:r>
              <a:rPr lang="en-GB" dirty="0" smtClean="0"/>
              <a:t>Why is the paper ‘smoothed and stroked’? What do these </a:t>
            </a:r>
            <a:r>
              <a:rPr lang="en-GB" b="1" dirty="0" smtClean="0">
                <a:solidFill>
                  <a:srgbClr val="FF0000"/>
                </a:solidFill>
              </a:rPr>
              <a:t>sibilant</a:t>
            </a:r>
            <a:r>
              <a:rPr lang="en-GB" dirty="0" smtClean="0"/>
              <a:t> </a:t>
            </a:r>
            <a:r>
              <a:rPr lang="en-GB" b="1" dirty="0" smtClean="0">
                <a:solidFill>
                  <a:srgbClr val="FF0000"/>
                </a:solidFill>
              </a:rPr>
              <a:t>verbs </a:t>
            </a:r>
            <a:r>
              <a:rPr lang="en-GB" dirty="0" smtClean="0"/>
              <a:t>suggest about the power they hold? </a:t>
            </a:r>
            <a:endParaRPr lang="en-GB" dirty="0"/>
          </a:p>
        </p:txBody>
      </p:sp>
      <p:sp>
        <p:nvSpPr>
          <p:cNvPr id="24" name="TextBox 23"/>
          <p:cNvSpPr txBox="1"/>
          <p:nvPr/>
        </p:nvSpPr>
        <p:spPr>
          <a:xfrm>
            <a:off x="2249134" y="5239208"/>
            <a:ext cx="3205573" cy="1477328"/>
          </a:xfrm>
          <a:prstGeom prst="rect">
            <a:avLst/>
          </a:prstGeom>
          <a:noFill/>
          <a:ln w="38100">
            <a:solidFill>
              <a:srgbClr val="4F81BD"/>
            </a:solidFill>
          </a:ln>
        </p:spPr>
        <p:txBody>
          <a:bodyPr wrap="square" rtlCol="0">
            <a:spAutoFit/>
          </a:bodyPr>
          <a:lstStyle/>
          <a:p>
            <a:r>
              <a:rPr lang="en-GB" dirty="0" smtClean="0"/>
              <a:t>If we follow the </a:t>
            </a:r>
            <a:r>
              <a:rPr lang="en-GB" b="1" dirty="0" smtClean="0"/>
              <a:t>extended metaphor </a:t>
            </a:r>
            <a:r>
              <a:rPr lang="en-GB" dirty="0" smtClean="0"/>
              <a:t>of paper as human skin, this suggests that we become more open and honest with age and affection.</a:t>
            </a:r>
            <a:endParaRPr lang="en-GB" dirty="0"/>
          </a:p>
        </p:txBody>
      </p:sp>
      <p:sp>
        <p:nvSpPr>
          <p:cNvPr id="25" name="TextBox 24"/>
          <p:cNvSpPr txBox="1"/>
          <p:nvPr/>
        </p:nvSpPr>
        <p:spPr>
          <a:xfrm>
            <a:off x="107504" y="5085184"/>
            <a:ext cx="2016225" cy="923330"/>
          </a:xfrm>
          <a:prstGeom prst="rect">
            <a:avLst/>
          </a:prstGeom>
          <a:noFill/>
          <a:ln w="38100">
            <a:solidFill>
              <a:srgbClr val="FFFF00"/>
            </a:solidFill>
          </a:ln>
        </p:spPr>
        <p:txBody>
          <a:bodyPr wrap="square" rtlCol="0">
            <a:spAutoFit/>
          </a:bodyPr>
          <a:lstStyle/>
          <a:p>
            <a:pPr marL="342900" indent="-342900">
              <a:buAutoNum type="arabicPeriod"/>
            </a:pPr>
            <a:r>
              <a:rPr lang="en-GB" dirty="0" smtClean="0"/>
              <a:t>See-through</a:t>
            </a:r>
          </a:p>
          <a:p>
            <a:pPr marL="342900" indent="-342900">
              <a:buAutoNum type="arabicPeriod"/>
            </a:pPr>
            <a:r>
              <a:rPr lang="en-GB" dirty="0" smtClean="0"/>
              <a:t>Honest and open</a:t>
            </a:r>
            <a:endParaRPr lang="en-GB" dirty="0"/>
          </a:p>
        </p:txBody>
      </p:sp>
      <p:cxnSp>
        <p:nvCxnSpPr>
          <p:cNvPr id="27" name="Straight Arrow Connector 26"/>
          <p:cNvCxnSpPr/>
          <p:nvPr/>
        </p:nvCxnSpPr>
        <p:spPr>
          <a:xfrm flipH="1">
            <a:off x="2195736" y="4627345"/>
            <a:ext cx="288032" cy="3514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1856841" y="6118694"/>
            <a:ext cx="360040" cy="2160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5433256" y="5438414"/>
            <a:ext cx="650911" cy="1508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580112" y="6093296"/>
            <a:ext cx="3419637" cy="646331"/>
          </a:xfrm>
          <a:prstGeom prst="rect">
            <a:avLst/>
          </a:prstGeom>
          <a:noFill/>
          <a:ln w="38100">
            <a:solidFill>
              <a:srgbClr val="45F963"/>
            </a:solidFill>
          </a:ln>
        </p:spPr>
        <p:txBody>
          <a:bodyPr wrap="square" rtlCol="0">
            <a:spAutoFit/>
          </a:bodyPr>
          <a:lstStyle/>
          <a:p>
            <a:r>
              <a:rPr lang="en-GB" b="1" dirty="0" smtClean="0"/>
              <a:t>Humankind rejects the power of God in favour of its own history</a:t>
            </a:r>
            <a:endParaRPr lang="en-GB" dirty="0"/>
          </a:p>
        </p:txBody>
      </p:sp>
    </p:spTree>
    <p:extLst>
      <p:ext uri="{BB962C8B-B14F-4D97-AF65-F5344CB8AC3E}">
        <p14:creationId xmlns:p14="http://schemas.microsoft.com/office/powerpoint/2010/main" val="3756753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65920" y="2420888"/>
            <a:ext cx="4572000" cy="1819985"/>
          </a:xfrm>
          <a:prstGeom prst="rect">
            <a:avLst/>
          </a:prstGeom>
        </p:spPr>
        <p:txBody>
          <a:bodyPr>
            <a:spAutoFit/>
          </a:bodyPr>
          <a:lstStyle/>
          <a:p>
            <a:pPr>
              <a:lnSpc>
                <a:spcPct val="107000"/>
              </a:lnSpc>
              <a:spcAft>
                <a:spcPts val="800"/>
              </a:spcAft>
            </a:pPr>
            <a:r>
              <a:rPr lang="en-GB" sz="2000" u="sng" dirty="0">
                <a:latin typeface="Arial" panose="020B0604020202020204" pitchFamily="34" charset="0"/>
                <a:cs typeface="Arial" panose="020B0604020202020204" pitchFamily="34" charset="0"/>
              </a:rPr>
              <a:t>If buildings w</a:t>
            </a:r>
            <a:r>
              <a:rPr lang="en-GB" sz="2000" u="sng" dirty="0">
                <a:latin typeface="Arial" panose="020B0604020202020204" pitchFamily="34" charset="0"/>
                <a:cs typeface="Arial" panose="020B0604020202020204" pitchFamily="34" charset="0"/>
              </a:rPr>
              <a:t>ere </a:t>
            </a:r>
            <a:r>
              <a:rPr lang="en-GB" sz="2000" u="sng" dirty="0">
                <a:latin typeface="Arial" panose="020B0604020202020204" pitchFamily="34" charset="0"/>
                <a:cs typeface="Arial" panose="020B0604020202020204" pitchFamily="34" charset="0"/>
              </a:rPr>
              <a:t>paper</a:t>
            </a:r>
            <a:r>
              <a:rPr lang="en-GB" sz="2000"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I </a:t>
            </a:r>
            <a:r>
              <a:rPr lang="en-GB" sz="2000" dirty="0">
                <a:solidFill>
                  <a:srgbClr val="00B0F0"/>
                </a:solidFill>
                <a:latin typeface="Arial" panose="020B0604020202020204" pitchFamily="34" charset="0"/>
                <a:cs typeface="Arial" panose="020B0604020202020204" pitchFamily="34" charset="0"/>
              </a:rPr>
              <a:t>might</a:t>
            </a:r>
            <a:r>
              <a:rPr lang="en-GB" sz="2000" dirty="0">
                <a:latin typeface="Arial" panose="020B0604020202020204" pitchFamily="34" charset="0"/>
                <a:cs typeface="Arial" panose="020B0604020202020204" pitchFamily="34" charset="0"/>
              </a:rPr>
              <a:t/>
            </a:r>
            <a:br>
              <a:rPr lang="en-GB" sz="2000" dirty="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feel their </a:t>
            </a:r>
            <a:r>
              <a:rPr lang="en-GB" sz="2000" b="1" dirty="0">
                <a:latin typeface="Arial" panose="020B0604020202020204" pitchFamily="34" charset="0"/>
                <a:cs typeface="Arial" panose="020B0604020202020204" pitchFamily="34" charset="0"/>
              </a:rPr>
              <a:t>drift</a:t>
            </a:r>
            <a:r>
              <a:rPr lang="en-GB" sz="2000"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see how easily</a:t>
            </a:r>
            <a:br>
              <a:rPr lang="en-GB" sz="2000" dirty="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they</a:t>
            </a:r>
            <a:r>
              <a:rPr lang="en-GB" sz="2000"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fall </a:t>
            </a:r>
            <a:r>
              <a:rPr lang="en-GB" sz="2000" dirty="0">
                <a:latin typeface="Arial" panose="020B0604020202020204" pitchFamily="34" charset="0"/>
                <a:cs typeface="Arial" panose="020B0604020202020204" pitchFamily="34" charset="0"/>
              </a:rPr>
              <a:t>away on a sigh, a </a:t>
            </a:r>
            <a:r>
              <a:rPr lang="en-GB" sz="2000" b="1" dirty="0">
                <a:latin typeface="Arial" panose="020B0604020202020204" pitchFamily="34" charset="0"/>
                <a:cs typeface="Arial" panose="020B0604020202020204" pitchFamily="34" charset="0"/>
              </a:rPr>
              <a:t>shift</a:t>
            </a:r>
            <a:r>
              <a:rPr lang="en-GB" sz="2000" dirty="0">
                <a:latin typeface="Arial" panose="020B0604020202020204" pitchFamily="34" charset="0"/>
                <a:cs typeface="Arial" panose="020B0604020202020204" pitchFamily="34" charset="0"/>
              </a:rPr>
              <a:t/>
            </a:r>
            <a:br>
              <a:rPr lang="en-GB" sz="2000" dirty="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in </a:t>
            </a:r>
            <a:r>
              <a:rPr lang="en-GB" sz="2000" u="sng" dirty="0">
                <a:latin typeface="Arial" panose="020B0604020202020204" pitchFamily="34" charset="0"/>
                <a:cs typeface="Arial" panose="020B0604020202020204" pitchFamily="34" charset="0"/>
              </a:rPr>
              <a:t>the direction of the wind</a:t>
            </a:r>
            <a:r>
              <a:rPr lang="en-GB" sz="2000" dirty="0" smtClean="0">
                <a:latin typeface="Arial" panose="020B0604020202020204" pitchFamily="34" charset="0"/>
                <a:cs typeface="Arial" panose="020B0604020202020204" pitchFamily="34" charset="0"/>
              </a:rPr>
              <a:t>.</a:t>
            </a:r>
          </a:p>
          <a:p>
            <a:r>
              <a:rPr lang="en-GB" sz="2000" dirty="0">
                <a:latin typeface="Arial" panose="020B0604020202020204" pitchFamily="34" charset="0"/>
                <a:cs typeface="Arial" panose="020B0604020202020204" pitchFamily="34" charset="0"/>
              </a:rPr>
              <a:t> </a:t>
            </a:r>
          </a:p>
        </p:txBody>
      </p:sp>
      <p:sp>
        <p:nvSpPr>
          <p:cNvPr id="5" name="TextBox 4"/>
          <p:cNvSpPr txBox="1"/>
          <p:nvPr/>
        </p:nvSpPr>
        <p:spPr>
          <a:xfrm>
            <a:off x="4046240" y="367407"/>
            <a:ext cx="3787823" cy="1200329"/>
          </a:xfrm>
          <a:prstGeom prst="rect">
            <a:avLst/>
          </a:prstGeom>
          <a:noFill/>
          <a:ln w="38100">
            <a:solidFill>
              <a:srgbClr val="FFFF00"/>
            </a:solidFill>
          </a:ln>
        </p:spPr>
        <p:txBody>
          <a:bodyPr wrap="square" rtlCol="0">
            <a:spAutoFit/>
          </a:bodyPr>
          <a:lstStyle/>
          <a:p>
            <a:r>
              <a:rPr lang="en-GB" dirty="0" smtClean="0"/>
              <a:t>Why might she imagine this? Is it a reference to disasters such as 9/11? Buildings can represent human power</a:t>
            </a:r>
            <a:r>
              <a:rPr lang="en-GB" dirty="0" smtClean="0"/>
              <a:t>. (business/money, e.g. Trump Tower!)</a:t>
            </a:r>
            <a:r>
              <a:rPr lang="en-GB" dirty="0" smtClean="0"/>
              <a:t> </a:t>
            </a:r>
            <a:endParaRPr lang="en-GB" dirty="0"/>
          </a:p>
        </p:txBody>
      </p:sp>
      <p:sp>
        <p:nvSpPr>
          <p:cNvPr id="6" name="TextBox 5"/>
          <p:cNvSpPr txBox="1"/>
          <p:nvPr/>
        </p:nvSpPr>
        <p:spPr>
          <a:xfrm>
            <a:off x="200537" y="517866"/>
            <a:ext cx="3126301" cy="646331"/>
          </a:xfrm>
          <a:prstGeom prst="rect">
            <a:avLst/>
          </a:prstGeom>
          <a:noFill/>
          <a:ln w="38100">
            <a:solidFill>
              <a:srgbClr val="45F963"/>
            </a:solidFill>
          </a:ln>
        </p:spPr>
        <p:txBody>
          <a:bodyPr wrap="square" rtlCol="0">
            <a:spAutoFit/>
          </a:bodyPr>
          <a:lstStyle/>
          <a:p>
            <a:r>
              <a:rPr lang="en-GB" b="1" dirty="0" smtClean="0"/>
              <a:t>Volta: </a:t>
            </a:r>
            <a:r>
              <a:rPr lang="en-GB" dirty="0" smtClean="0"/>
              <a:t>we now look at the </a:t>
            </a:r>
            <a:r>
              <a:rPr lang="en-GB" i="1" dirty="0" smtClean="0"/>
              <a:t>weakness</a:t>
            </a:r>
            <a:r>
              <a:rPr lang="en-GB" dirty="0" smtClean="0"/>
              <a:t> of paper.</a:t>
            </a:r>
          </a:p>
        </p:txBody>
      </p:sp>
      <p:sp>
        <p:nvSpPr>
          <p:cNvPr id="7" name="TextBox 6"/>
          <p:cNvSpPr txBox="1"/>
          <p:nvPr/>
        </p:nvSpPr>
        <p:spPr>
          <a:xfrm>
            <a:off x="5608713" y="2204864"/>
            <a:ext cx="3024336" cy="923330"/>
          </a:xfrm>
          <a:prstGeom prst="rect">
            <a:avLst/>
          </a:prstGeom>
          <a:noFill/>
          <a:ln w="38100">
            <a:solidFill>
              <a:srgbClr val="43E5FB"/>
            </a:solidFill>
          </a:ln>
        </p:spPr>
        <p:txBody>
          <a:bodyPr wrap="square" rtlCol="0">
            <a:spAutoFit/>
          </a:bodyPr>
          <a:lstStyle/>
          <a:p>
            <a:r>
              <a:rPr lang="en-GB" dirty="0" smtClean="0"/>
              <a:t>Internal rhyme of ‘drift’ and ‘shift’ = the movement of the wind?</a:t>
            </a:r>
            <a:endParaRPr lang="en-GB" dirty="0"/>
          </a:p>
        </p:txBody>
      </p:sp>
      <p:cxnSp>
        <p:nvCxnSpPr>
          <p:cNvPr id="9" name="Straight Arrow Connector 8"/>
          <p:cNvCxnSpPr>
            <a:stCxn id="2" idx="0"/>
          </p:cNvCxnSpPr>
          <p:nvPr/>
        </p:nvCxnSpPr>
        <p:spPr>
          <a:xfrm flipV="1">
            <a:off x="3851920" y="1556792"/>
            <a:ext cx="864096" cy="864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763688" y="4361858"/>
            <a:ext cx="3600400" cy="923330"/>
          </a:xfrm>
          <a:prstGeom prst="rect">
            <a:avLst/>
          </a:prstGeom>
          <a:noFill/>
          <a:ln w="38100">
            <a:solidFill>
              <a:srgbClr val="FFFF00"/>
            </a:solidFill>
          </a:ln>
        </p:spPr>
        <p:txBody>
          <a:bodyPr wrap="square" rtlCol="0">
            <a:spAutoFit/>
          </a:bodyPr>
          <a:lstStyle/>
          <a:p>
            <a:r>
              <a:rPr lang="en-GB" dirty="0" smtClean="0"/>
              <a:t>Is this a metaphor for politics and th</a:t>
            </a:r>
            <a:r>
              <a:rPr lang="en-GB" dirty="0" smtClean="0"/>
              <a:t>e power of humankind? The shifting sands of power? </a:t>
            </a:r>
            <a:endParaRPr lang="en-GB" dirty="0"/>
          </a:p>
        </p:txBody>
      </p:sp>
      <p:cxnSp>
        <p:nvCxnSpPr>
          <p:cNvPr id="12" name="Straight Arrow Connector 11"/>
          <p:cNvCxnSpPr/>
          <p:nvPr/>
        </p:nvCxnSpPr>
        <p:spPr>
          <a:xfrm>
            <a:off x="3491880" y="3789040"/>
            <a:ext cx="936104" cy="5760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915816" y="5497564"/>
            <a:ext cx="4320480" cy="369332"/>
          </a:xfrm>
          <a:prstGeom prst="rect">
            <a:avLst/>
          </a:prstGeom>
          <a:noFill/>
          <a:ln w="38100">
            <a:solidFill>
              <a:srgbClr val="FFFF00"/>
            </a:solidFill>
          </a:ln>
        </p:spPr>
        <p:txBody>
          <a:bodyPr wrap="square" rtlCol="0">
            <a:spAutoFit/>
          </a:bodyPr>
          <a:lstStyle/>
          <a:p>
            <a:r>
              <a:rPr lang="en-GB" dirty="0" smtClean="0"/>
              <a:t>‘Look on my works, ye mighty, and despair!’</a:t>
            </a:r>
            <a:endParaRPr lang="en-GB" dirty="0"/>
          </a:p>
        </p:txBody>
      </p:sp>
      <p:sp>
        <p:nvSpPr>
          <p:cNvPr id="15" name="TextBox 14"/>
          <p:cNvSpPr txBox="1"/>
          <p:nvPr/>
        </p:nvSpPr>
        <p:spPr>
          <a:xfrm>
            <a:off x="5724128" y="6053847"/>
            <a:ext cx="3233953" cy="646331"/>
          </a:xfrm>
          <a:prstGeom prst="rect">
            <a:avLst/>
          </a:prstGeom>
          <a:noFill/>
          <a:ln w="38100">
            <a:solidFill>
              <a:srgbClr val="45F963"/>
            </a:solidFill>
          </a:ln>
        </p:spPr>
        <p:txBody>
          <a:bodyPr wrap="square" rtlCol="0">
            <a:spAutoFit/>
          </a:bodyPr>
          <a:lstStyle/>
          <a:p>
            <a:r>
              <a:rPr lang="en-GB" b="1" dirty="0" smtClean="0"/>
              <a:t>Human power is temporary; nature (wind) can remove it</a:t>
            </a:r>
            <a:endParaRPr lang="en-GB" dirty="0"/>
          </a:p>
        </p:txBody>
      </p:sp>
      <p:sp>
        <p:nvSpPr>
          <p:cNvPr id="16" name="TextBox 15"/>
          <p:cNvSpPr txBox="1"/>
          <p:nvPr/>
        </p:nvSpPr>
        <p:spPr>
          <a:xfrm>
            <a:off x="6660232" y="4941168"/>
            <a:ext cx="1573221" cy="369332"/>
          </a:xfrm>
          <a:prstGeom prst="rect">
            <a:avLst/>
          </a:prstGeom>
          <a:noFill/>
          <a:ln w="38100">
            <a:solidFill>
              <a:srgbClr val="FFFF00"/>
            </a:solidFill>
          </a:ln>
        </p:spPr>
        <p:txBody>
          <a:bodyPr wrap="square" rtlCol="0">
            <a:spAutoFit/>
          </a:bodyPr>
          <a:lstStyle/>
          <a:p>
            <a:r>
              <a:rPr lang="en-GB" dirty="0" smtClean="0"/>
              <a:t>Wind = nature.</a:t>
            </a:r>
            <a:endParaRPr lang="en-GB" dirty="0"/>
          </a:p>
        </p:txBody>
      </p:sp>
    </p:spTree>
    <p:extLst>
      <p:ext uri="{BB962C8B-B14F-4D97-AF65-F5344CB8AC3E}">
        <p14:creationId xmlns:p14="http://schemas.microsoft.com/office/powerpoint/2010/main" val="336779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67744" y="2631249"/>
            <a:ext cx="4572000" cy="1708160"/>
          </a:xfrm>
          <a:prstGeom prst="rect">
            <a:avLst/>
          </a:prstGeom>
        </p:spPr>
        <p:txBody>
          <a:bodyPr>
            <a:spAutoFit/>
          </a:bodyPr>
          <a:lstStyle/>
          <a:p>
            <a:pPr>
              <a:lnSpc>
                <a:spcPct val="106000"/>
              </a:lnSpc>
              <a:spcAft>
                <a:spcPts val="800"/>
              </a:spcAft>
            </a:pPr>
            <a:r>
              <a:rPr lang="en-GB" sz="2000" b="1" dirty="0">
                <a:latin typeface="Arial" panose="020B0604020202020204" pitchFamily="34" charset="0"/>
                <a:cs typeface="Arial" panose="020B0604020202020204" pitchFamily="34" charset="0"/>
              </a:rPr>
              <a:t>Maps</a:t>
            </a:r>
            <a:r>
              <a:rPr lang="en-GB" sz="2000"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too. </a:t>
            </a:r>
            <a:r>
              <a:rPr lang="en-GB" sz="2000" u="sng" dirty="0">
                <a:latin typeface="Arial" panose="020B0604020202020204" pitchFamily="34" charset="0"/>
                <a:cs typeface="Arial" panose="020B0604020202020204" pitchFamily="34" charset="0"/>
              </a:rPr>
              <a:t>The sun shines </a:t>
            </a:r>
            <a:r>
              <a:rPr lang="en-GB" sz="2000" u="sng" dirty="0">
                <a:latin typeface="Arial" panose="020B0604020202020204" pitchFamily="34" charset="0"/>
                <a:cs typeface="Arial" panose="020B0604020202020204" pitchFamily="34" charset="0"/>
              </a:rPr>
              <a:t>through</a:t>
            </a:r>
          </a:p>
          <a:p>
            <a:pPr>
              <a:lnSpc>
                <a:spcPct val="106000"/>
              </a:lnSpc>
              <a:spcAft>
                <a:spcPts val="800"/>
              </a:spcAft>
            </a:pPr>
            <a:r>
              <a:rPr lang="en-GB" sz="2000" u="sng" dirty="0">
                <a:latin typeface="Arial" panose="020B0604020202020204" pitchFamily="34" charset="0"/>
                <a:cs typeface="Arial" panose="020B0604020202020204" pitchFamily="34" charset="0"/>
              </a:rPr>
              <a:t>their borderlines</a:t>
            </a:r>
            <a:r>
              <a:rPr lang="en-GB" sz="2000" dirty="0">
                <a:latin typeface="Arial" panose="020B0604020202020204" pitchFamily="34" charset="0"/>
                <a:cs typeface="Arial" panose="020B0604020202020204" pitchFamily="34" charset="0"/>
              </a:rPr>
              <a:t>, the marks</a:t>
            </a:r>
            <a:endParaRPr lang="en-GB" sz="2000" dirty="0">
              <a:latin typeface="Arial" panose="020B0604020202020204" pitchFamily="34" charset="0"/>
              <a:cs typeface="Arial" panose="020B0604020202020204" pitchFamily="34" charset="0"/>
            </a:endParaRPr>
          </a:p>
          <a:p>
            <a:pPr>
              <a:lnSpc>
                <a:spcPct val="106000"/>
              </a:lnSpc>
              <a:spcAft>
                <a:spcPts val="800"/>
              </a:spcAft>
            </a:pPr>
            <a:r>
              <a:rPr lang="en-GB" sz="2000" dirty="0">
                <a:latin typeface="Arial" panose="020B0604020202020204" pitchFamily="34" charset="0"/>
                <a:cs typeface="Arial" panose="020B0604020202020204" pitchFamily="34" charset="0"/>
              </a:rPr>
              <a:t>that </a:t>
            </a:r>
            <a:r>
              <a:rPr lang="en-GB" sz="2000" dirty="0">
                <a:latin typeface="Arial" panose="020B0604020202020204" pitchFamily="34" charset="0"/>
                <a:cs typeface="Arial" panose="020B0604020202020204" pitchFamily="34" charset="0"/>
              </a:rPr>
              <a:t>rivers make</a:t>
            </a:r>
            <a:r>
              <a:rPr lang="en-GB" sz="2000" dirty="0" smtClean="0">
                <a:latin typeface="Arial" panose="020B0604020202020204" pitchFamily="34" charset="0"/>
                <a:cs typeface="Arial" panose="020B0604020202020204" pitchFamily="34" charset="0"/>
              </a:rPr>
              <a:t>, roads</a:t>
            </a:r>
            <a:r>
              <a:rPr lang="en-GB" sz="2000" dirty="0">
                <a:latin typeface="Arial" panose="020B0604020202020204" pitchFamily="34" charset="0"/>
                <a:cs typeface="Arial" panose="020B0604020202020204" pitchFamily="34" charset="0"/>
              </a:rPr>
              <a:t>,</a:t>
            </a:r>
            <a:endParaRPr lang="en-GB" sz="2000" dirty="0">
              <a:latin typeface="Arial" panose="020B0604020202020204" pitchFamily="34" charset="0"/>
              <a:cs typeface="Arial" panose="020B0604020202020204" pitchFamily="34" charset="0"/>
            </a:endParaRPr>
          </a:p>
          <a:p>
            <a:pPr>
              <a:lnSpc>
                <a:spcPct val="107000"/>
              </a:lnSpc>
              <a:spcAft>
                <a:spcPts val="0"/>
              </a:spcAft>
            </a:pPr>
            <a:r>
              <a:rPr lang="en-GB" sz="2000" dirty="0">
                <a:latin typeface="Arial" panose="020B0604020202020204" pitchFamily="34" charset="0"/>
                <a:cs typeface="Arial" panose="020B0604020202020204" pitchFamily="34" charset="0"/>
              </a:rPr>
              <a:t>railtracks, mountainfolds</a:t>
            </a:r>
            <a:r>
              <a:rPr lang="en-GB" sz="2000" dirty="0">
                <a:latin typeface="Arial" panose="020B0604020202020204" pitchFamily="34" charset="0"/>
                <a:cs typeface="Arial" panose="020B0604020202020204" pitchFamily="34" charset="0"/>
              </a:rPr>
              <a:t>,</a:t>
            </a:r>
            <a:endParaRPr lang="en-GB" sz="2000" dirty="0">
              <a:latin typeface="Arial" panose="020B0604020202020204" pitchFamily="34" charset="0"/>
              <a:cs typeface="Arial" panose="020B0604020202020204" pitchFamily="34" charset="0"/>
            </a:endParaRPr>
          </a:p>
        </p:txBody>
      </p:sp>
      <p:sp>
        <p:nvSpPr>
          <p:cNvPr id="5" name="TextBox 4"/>
          <p:cNvSpPr txBox="1"/>
          <p:nvPr/>
        </p:nvSpPr>
        <p:spPr>
          <a:xfrm>
            <a:off x="251520" y="764704"/>
            <a:ext cx="3240360" cy="923330"/>
          </a:xfrm>
          <a:prstGeom prst="rect">
            <a:avLst/>
          </a:prstGeom>
          <a:noFill/>
          <a:ln w="38100">
            <a:solidFill>
              <a:srgbClr val="FFFF00"/>
            </a:solidFill>
          </a:ln>
        </p:spPr>
        <p:txBody>
          <a:bodyPr wrap="square" rtlCol="0">
            <a:spAutoFit/>
          </a:bodyPr>
          <a:lstStyle/>
          <a:p>
            <a:r>
              <a:rPr lang="en-GB" dirty="0" smtClean="0"/>
              <a:t>If buildings represent business and money, could maps represent geographical borders? </a:t>
            </a:r>
            <a:endParaRPr lang="en-GB" dirty="0"/>
          </a:p>
        </p:txBody>
      </p:sp>
      <p:sp>
        <p:nvSpPr>
          <p:cNvPr id="6" name="TextBox 5"/>
          <p:cNvSpPr txBox="1"/>
          <p:nvPr/>
        </p:nvSpPr>
        <p:spPr>
          <a:xfrm>
            <a:off x="6228184" y="951676"/>
            <a:ext cx="2520280" cy="1200329"/>
          </a:xfrm>
          <a:prstGeom prst="rect">
            <a:avLst/>
          </a:prstGeom>
          <a:noFill/>
          <a:ln w="38100">
            <a:solidFill>
              <a:srgbClr val="45F963"/>
            </a:solidFill>
          </a:ln>
        </p:spPr>
        <p:txBody>
          <a:bodyPr wrap="square" rtlCol="0">
            <a:spAutoFit/>
          </a:bodyPr>
          <a:lstStyle/>
          <a:p>
            <a:r>
              <a:rPr lang="en-GB" b="1" dirty="0" smtClean="0"/>
              <a:t>Light – sun – nature</a:t>
            </a:r>
          </a:p>
          <a:p>
            <a:endParaRPr lang="en-GB" dirty="0"/>
          </a:p>
          <a:p>
            <a:r>
              <a:rPr lang="en-GB" dirty="0" smtClean="0"/>
              <a:t>The light breaks through human-made divisions.</a:t>
            </a:r>
            <a:endParaRPr lang="en-GB" dirty="0"/>
          </a:p>
        </p:txBody>
      </p:sp>
      <p:sp>
        <p:nvSpPr>
          <p:cNvPr id="8" name="TextBox 7"/>
          <p:cNvSpPr txBox="1"/>
          <p:nvPr/>
        </p:nvSpPr>
        <p:spPr>
          <a:xfrm>
            <a:off x="395536" y="4831109"/>
            <a:ext cx="4970987" cy="1477328"/>
          </a:xfrm>
          <a:prstGeom prst="rect">
            <a:avLst/>
          </a:prstGeom>
          <a:noFill/>
          <a:ln w="38100">
            <a:solidFill>
              <a:srgbClr val="DA64C9"/>
            </a:solidFill>
          </a:ln>
        </p:spPr>
        <p:txBody>
          <a:bodyPr wrap="square" rtlCol="0">
            <a:spAutoFit/>
          </a:bodyPr>
          <a:lstStyle/>
          <a:p>
            <a:r>
              <a:rPr lang="en-GB" b="1" dirty="0" smtClean="0">
                <a:solidFill>
                  <a:srgbClr val="FF0000"/>
                </a:solidFill>
              </a:rPr>
              <a:t>List: </a:t>
            </a:r>
            <a:r>
              <a:rPr lang="en-GB" dirty="0" smtClean="0"/>
              <a:t>different aspects of a map by which humankind controls and orders the earth – nature. </a:t>
            </a:r>
          </a:p>
          <a:p>
            <a:endParaRPr lang="en-GB" dirty="0"/>
          </a:p>
          <a:p>
            <a:r>
              <a:rPr lang="en-GB" dirty="0" smtClean="0"/>
              <a:t>This is subverted by the </a:t>
            </a:r>
            <a:r>
              <a:rPr lang="en-GB" b="1" dirty="0" smtClean="0">
                <a:solidFill>
                  <a:srgbClr val="FF0000"/>
                </a:solidFill>
              </a:rPr>
              <a:t>enjambment</a:t>
            </a:r>
            <a:r>
              <a:rPr lang="en-GB" dirty="0" smtClean="0"/>
              <a:t> throughout the poem.</a:t>
            </a:r>
            <a:endParaRPr lang="en-GB" dirty="0"/>
          </a:p>
        </p:txBody>
      </p:sp>
      <p:cxnSp>
        <p:nvCxnSpPr>
          <p:cNvPr id="10" name="Straight Arrow Connector 9"/>
          <p:cNvCxnSpPr/>
          <p:nvPr/>
        </p:nvCxnSpPr>
        <p:spPr>
          <a:xfrm flipH="1" flipV="1">
            <a:off x="2051720" y="1772816"/>
            <a:ext cx="576064" cy="9361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5292080" y="1772816"/>
            <a:ext cx="864096" cy="8508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724128" y="6053847"/>
            <a:ext cx="3233953" cy="646331"/>
          </a:xfrm>
          <a:prstGeom prst="rect">
            <a:avLst/>
          </a:prstGeom>
          <a:noFill/>
          <a:ln w="38100">
            <a:solidFill>
              <a:srgbClr val="45F963"/>
            </a:solidFill>
          </a:ln>
        </p:spPr>
        <p:txBody>
          <a:bodyPr wrap="square" rtlCol="0">
            <a:spAutoFit/>
          </a:bodyPr>
          <a:lstStyle/>
          <a:p>
            <a:r>
              <a:rPr lang="en-GB" b="1" dirty="0" smtClean="0"/>
              <a:t>Nature (sun) is more powerful than human-made borders</a:t>
            </a:r>
            <a:endParaRPr lang="en-GB" dirty="0"/>
          </a:p>
        </p:txBody>
      </p:sp>
      <p:sp>
        <p:nvSpPr>
          <p:cNvPr id="15" name="TextBox 14"/>
          <p:cNvSpPr txBox="1"/>
          <p:nvPr/>
        </p:nvSpPr>
        <p:spPr>
          <a:xfrm>
            <a:off x="6080964" y="3212976"/>
            <a:ext cx="2520280" cy="1477328"/>
          </a:xfrm>
          <a:prstGeom prst="rect">
            <a:avLst/>
          </a:prstGeom>
          <a:noFill/>
          <a:ln w="38100">
            <a:solidFill>
              <a:srgbClr val="0070C0"/>
            </a:solidFill>
          </a:ln>
        </p:spPr>
        <p:txBody>
          <a:bodyPr wrap="square" rtlCol="0">
            <a:spAutoFit/>
          </a:bodyPr>
          <a:lstStyle/>
          <a:p>
            <a:r>
              <a:rPr lang="en-GB" dirty="0" smtClean="0"/>
              <a:t>Following the </a:t>
            </a:r>
            <a:r>
              <a:rPr lang="en-GB" b="1" dirty="0" smtClean="0"/>
              <a:t>extended metaphor </a:t>
            </a:r>
            <a:r>
              <a:rPr lang="en-GB" dirty="0" smtClean="0"/>
              <a:t>of paper as human skin: are these the lines and wrinkles skin gains as it ages?</a:t>
            </a:r>
            <a:endParaRPr lang="en-GB" dirty="0"/>
          </a:p>
        </p:txBody>
      </p:sp>
    </p:spTree>
    <p:extLst>
      <p:ext uri="{BB962C8B-B14F-4D97-AF65-F5344CB8AC3E}">
        <p14:creationId xmlns:p14="http://schemas.microsoft.com/office/powerpoint/2010/main" val="16873741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95736" y="2648357"/>
            <a:ext cx="4572000" cy="1409617"/>
          </a:xfrm>
          <a:prstGeom prst="rect">
            <a:avLst/>
          </a:prstGeom>
        </p:spPr>
        <p:txBody>
          <a:bodyPr>
            <a:spAutoFit/>
          </a:bodyPr>
          <a:lstStyle/>
          <a:p>
            <a:pPr>
              <a:lnSpc>
                <a:spcPct val="107000"/>
              </a:lnSpc>
              <a:spcAft>
                <a:spcPts val="800"/>
              </a:spcAft>
            </a:pPr>
            <a:r>
              <a:rPr lang="en-GB" sz="2000" b="1" dirty="0">
                <a:latin typeface="Arial" panose="020B0604020202020204" pitchFamily="34" charset="0"/>
                <a:cs typeface="Arial" panose="020B0604020202020204" pitchFamily="34" charset="0"/>
              </a:rPr>
              <a:t>Fine </a:t>
            </a:r>
            <a:r>
              <a:rPr lang="en-GB" sz="2000" b="1" dirty="0">
                <a:latin typeface="Arial" panose="020B0604020202020204" pitchFamily="34" charset="0"/>
                <a:cs typeface="Arial" panose="020B0604020202020204" pitchFamily="34" charset="0"/>
              </a:rPr>
              <a:t>slips </a:t>
            </a:r>
            <a:r>
              <a:rPr lang="en-GB" sz="2000" dirty="0">
                <a:latin typeface="Arial" panose="020B0604020202020204" pitchFamily="34" charset="0"/>
                <a:cs typeface="Arial" panose="020B0604020202020204" pitchFamily="34" charset="0"/>
              </a:rPr>
              <a:t>from grocery shops</a:t>
            </a:r>
            <a:br>
              <a:rPr lang="en-GB" sz="2000" dirty="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that </a:t>
            </a:r>
            <a:r>
              <a:rPr lang="en-GB" sz="2000" dirty="0">
                <a:latin typeface="Arial" panose="020B0604020202020204" pitchFamily="34" charset="0"/>
                <a:cs typeface="Arial" panose="020B0604020202020204" pitchFamily="34" charset="0"/>
              </a:rPr>
              <a:t>say how much was sold</a:t>
            </a:r>
            <a:br>
              <a:rPr lang="en-GB" sz="2000" dirty="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and what was </a:t>
            </a:r>
            <a:r>
              <a:rPr lang="en-GB" sz="2000" dirty="0">
                <a:latin typeface="Arial" panose="020B0604020202020204" pitchFamily="34" charset="0"/>
                <a:cs typeface="Arial" panose="020B0604020202020204" pitchFamily="34" charset="0"/>
              </a:rPr>
              <a:t>paid by </a:t>
            </a:r>
            <a:r>
              <a:rPr lang="en-GB" sz="2000" dirty="0">
                <a:latin typeface="Arial" panose="020B0604020202020204" pitchFamily="34" charset="0"/>
                <a:cs typeface="Arial" panose="020B0604020202020204" pitchFamily="34" charset="0"/>
              </a:rPr>
              <a:t>credit </a:t>
            </a:r>
            <a:r>
              <a:rPr lang="en-GB" sz="2000" dirty="0">
                <a:latin typeface="Arial" panose="020B0604020202020204" pitchFamily="34" charset="0"/>
                <a:cs typeface="Arial" panose="020B0604020202020204" pitchFamily="34" charset="0"/>
              </a:rPr>
              <a:t>card</a:t>
            </a:r>
            <a:br>
              <a:rPr lang="en-GB" sz="2000" dirty="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 </a:t>
            </a:r>
            <a:r>
              <a:rPr lang="en-GB" sz="2000" u="sng" dirty="0">
                <a:solidFill>
                  <a:srgbClr val="00B0F0"/>
                </a:solidFill>
                <a:latin typeface="Arial" panose="020B0604020202020204" pitchFamily="34" charset="0"/>
                <a:cs typeface="Arial" panose="020B0604020202020204" pitchFamily="34" charset="0"/>
              </a:rPr>
              <a:t>might</a:t>
            </a:r>
            <a:r>
              <a:rPr lang="en-GB" sz="2000" u="sng" dirty="0">
                <a:latin typeface="Arial" panose="020B0604020202020204" pitchFamily="34" charset="0"/>
                <a:cs typeface="Arial" panose="020B0604020202020204" pitchFamily="34" charset="0"/>
              </a:rPr>
              <a:t> fly </a:t>
            </a:r>
            <a:r>
              <a:rPr lang="en-GB" sz="2000" u="sng" dirty="0">
                <a:latin typeface="Arial" panose="020B0604020202020204" pitchFamily="34" charset="0"/>
                <a:cs typeface="Arial" panose="020B0604020202020204" pitchFamily="34" charset="0"/>
              </a:rPr>
              <a:t>our </a:t>
            </a:r>
            <a:r>
              <a:rPr lang="en-GB" sz="2000" u="sng" dirty="0">
                <a:latin typeface="Arial" panose="020B0604020202020204" pitchFamily="34" charset="0"/>
                <a:cs typeface="Arial" panose="020B0604020202020204" pitchFamily="34" charset="0"/>
              </a:rPr>
              <a:t>lives </a:t>
            </a:r>
            <a:r>
              <a:rPr lang="en-GB" sz="2000" u="sng" dirty="0">
                <a:latin typeface="Arial" panose="020B0604020202020204" pitchFamily="34" charset="0"/>
                <a:cs typeface="Arial" panose="020B0604020202020204" pitchFamily="34" charset="0"/>
              </a:rPr>
              <a:t>like paper </a:t>
            </a:r>
            <a:r>
              <a:rPr lang="en-GB" sz="2000" u="sng" dirty="0">
                <a:latin typeface="Arial" panose="020B0604020202020204" pitchFamily="34" charset="0"/>
                <a:cs typeface="Arial" panose="020B0604020202020204" pitchFamily="34" charset="0"/>
              </a:rPr>
              <a:t>kites</a:t>
            </a:r>
            <a:r>
              <a:rPr lang="en-GB" sz="2000" dirty="0">
                <a:latin typeface="Arial" panose="020B0604020202020204" pitchFamily="34" charset="0"/>
                <a:cs typeface="Arial" panose="020B0604020202020204" pitchFamily="34" charset="0"/>
              </a:rPr>
              <a:t>. </a:t>
            </a:r>
            <a:endParaRPr lang="en-GB" sz="2000" dirty="0">
              <a:latin typeface="Arial" panose="020B0604020202020204" pitchFamily="34" charset="0"/>
              <a:cs typeface="Arial" panose="020B0604020202020204" pitchFamily="34" charset="0"/>
            </a:endParaRPr>
          </a:p>
        </p:txBody>
      </p:sp>
      <p:sp>
        <p:nvSpPr>
          <p:cNvPr id="5" name="TextBox 4"/>
          <p:cNvSpPr txBox="1"/>
          <p:nvPr/>
        </p:nvSpPr>
        <p:spPr>
          <a:xfrm>
            <a:off x="467544" y="938350"/>
            <a:ext cx="2520280" cy="923330"/>
          </a:xfrm>
          <a:prstGeom prst="rect">
            <a:avLst/>
          </a:prstGeom>
          <a:noFill/>
          <a:ln w="38100">
            <a:solidFill>
              <a:srgbClr val="FFFF00"/>
            </a:solidFill>
          </a:ln>
        </p:spPr>
        <p:txBody>
          <a:bodyPr wrap="square" rtlCol="0">
            <a:spAutoFit/>
          </a:bodyPr>
          <a:lstStyle/>
          <a:p>
            <a:r>
              <a:rPr lang="en-GB" dirty="0" smtClean="0"/>
              <a:t>1. Elegant; extravagant</a:t>
            </a:r>
          </a:p>
          <a:p>
            <a:r>
              <a:rPr lang="en-GB" dirty="0" smtClean="0"/>
              <a:t>2. A fine to pay; a consequence</a:t>
            </a:r>
            <a:endParaRPr lang="en-GB" dirty="0"/>
          </a:p>
        </p:txBody>
      </p:sp>
      <p:sp>
        <p:nvSpPr>
          <p:cNvPr id="8" name="TextBox 7"/>
          <p:cNvSpPr txBox="1"/>
          <p:nvPr/>
        </p:nvSpPr>
        <p:spPr>
          <a:xfrm>
            <a:off x="6156176" y="4423137"/>
            <a:ext cx="2520280" cy="646331"/>
          </a:xfrm>
          <a:prstGeom prst="rect">
            <a:avLst/>
          </a:prstGeom>
          <a:noFill/>
          <a:ln w="38100">
            <a:solidFill>
              <a:srgbClr val="FF0000"/>
            </a:solidFill>
          </a:ln>
        </p:spPr>
        <p:txBody>
          <a:bodyPr wrap="square" rtlCol="0">
            <a:spAutoFit/>
          </a:bodyPr>
          <a:lstStyle/>
          <a:p>
            <a:r>
              <a:rPr lang="en-GB" b="1" dirty="0" smtClean="0">
                <a:solidFill>
                  <a:srgbClr val="FF0000"/>
                </a:solidFill>
              </a:rPr>
              <a:t>Simile: </a:t>
            </a:r>
            <a:r>
              <a:rPr lang="en-GB" dirty="0" smtClean="0"/>
              <a:t>suggests money controls our lives</a:t>
            </a:r>
            <a:endParaRPr lang="en-GB" dirty="0"/>
          </a:p>
        </p:txBody>
      </p:sp>
      <p:cxnSp>
        <p:nvCxnSpPr>
          <p:cNvPr id="10" name="Straight Arrow Connector 9"/>
          <p:cNvCxnSpPr/>
          <p:nvPr/>
        </p:nvCxnSpPr>
        <p:spPr>
          <a:xfrm flipH="1" flipV="1">
            <a:off x="2051720" y="1700808"/>
            <a:ext cx="720080" cy="10081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004048" y="6053847"/>
            <a:ext cx="3954033" cy="646331"/>
          </a:xfrm>
          <a:prstGeom prst="rect">
            <a:avLst/>
          </a:prstGeom>
          <a:noFill/>
          <a:ln w="38100">
            <a:solidFill>
              <a:srgbClr val="45F963"/>
            </a:solidFill>
          </a:ln>
        </p:spPr>
        <p:txBody>
          <a:bodyPr wrap="square" rtlCol="0">
            <a:spAutoFit/>
          </a:bodyPr>
          <a:lstStyle/>
          <a:p>
            <a:r>
              <a:rPr lang="en-GB" b="1" dirty="0" smtClean="0"/>
              <a:t>Humankind is controlled by their own paper-based power (money)</a:t>
            </a:r>
            <a:endParaRPr lang="en-GB" dirty="0"/>
          </a:p>
        </p:txBody>
      </p:sp>
      <p:cxnSp>
        <p:nvCxnSpPr>
          <p:cNvPr id="13" name="Straight Arrow Connector 12"/>
          <p:cNvCxnSpPr/>
          <p:nvPr/>
        </p:nvCxnSpPr>
        <p:spPr>
          <a:xfrm>
            <a:off x="5223276" y="4007382"/>
            <a:ext cx="860892" cy="727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112060" y="5203198"/>
            <a:ext cx="2088232" cy="646331"/>
          </a:xfrm>
          <a:prstGeom prst="rect">
            <a:avLst/>
          </a:prstGeom>
          <a:noFill/>
          <a:ln w="38100">
            <a:solidFill>
              <a:srgbClr val="FF0000"/>
            </a:solidFill>
          </a:ln>
        </p:spPr>
        <p:txBody>
          <a:bodyPr wrap="square" rtlCol="0">
            <a:spAutoFit/>
          </a:bodyPr>
          <a:lstStyle/>
          <a:p>
            <a:r>
              <a:rPr lang="en-GB" dirty="0"/>
              <a:t>Kites are fragile and difficult to control</a:t>
            </a:r>
            <a:endParaRPr lang="en-GB" dirty="0"/>
          </a:p>
        </p:txBody>
      </p:sp>
    </p:spTree>
    <p:extLst>
      <p:ext uri="{BB962C8B-B14F-4D97-AF65-F5344CB8AC3E}">
        <p14:creationId xmlns:p14="http://schemas.microsoft.com/office/powerpoint/2010/main" val="39681805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1680" y="1661335"/>
            <a:ext cx="4734272" cy="1409617"/>
          </a:xfrm>
          <a:prstGeom prst="rect">
            <a:avLst/>
          </a:prstGeom>
        </p:spPr>
        <p:txBody>
          <a:bodyPr wrap="square">
            <a:spAutoFit/>
          </a:bodyPr>
          <a:lstStyle/>
          <a:p>
            <a:pPr>
              <a:lnSpc>
                <a:spcPct val="107000"/>
              </a:lnSpc>
              <a:spcAft>
                <a:spcPts val="800"/>
              </a:spcAft>
            </a:pPr>
            <a:r>
              <a:rPr lang="en-GB" sz="2000" dirty="0">
                <a:latin typeface="Arial" panose="020B0604020202020204" pitchFamily="34" charset="0"/>
                <a:cs typeface="Arial" panose="020B0604020202020204" pitchFamily="34" charset="0"/>
              </a:rPr>
              <a:t>An </a:t>
            </a:r>
            <a:r>
              <a:rPr lang="en-GB" sz="2000" b="1" dirty="0">
                <a:latin typeface="Arial" panose="020B0604020202020204" pitchFamily="34" charset="0"/>
                <a:cs typeface="Arial" panose="020B0604020202020204" pitchFamily="34" charset="0"/>
              </a:rPr>
              <a:t>architect</a:t>
            </a:r>
            <a:r>
              <a:rPr lang="en-GB" sz="2000" dirty="0">
                <a:latin typeface="Arial" panose="020B0604020202020204" pitchFamily="34" charset="0"/>
                <a:cs typeface="Arial" panose="020B0604020202020204" pitchFamily="34" charset="0"/>
              </a:rPr>
              <a:t> </a:t>
            </a:r>
            <a:r>
              <a:rPr lang="en-GB" sz="2000" dirty="0">
                <a:solidFill>
                  <a:srgbClr val="00B0F0"/>
                </a:solidFill>
                <a:latin typeface="Arial" panose="020B0604020202020204" pitchFamily="34" charset="0"/>
                <a:cs typeface="Arial" panose="020B0604020202020204" pitchFamily="34" charset="0"/>
              </a:rPr>
              <a:t>could</a:t>
            </a:r>
            <a:r>
              <a:rPr lang="en-GB" sz="2000" dirty="0">
                <a:latin typeface="Arial" panose="020B0604020202020204" pitchFamily="34" charset="0"/>
                <a:cs typeface="Arial" panose="020B0604020202020204" pitchFamily="34" charset="0"/>
              </a:rPr>
              <a:t> use </a:t>
            </a:r>
            <a:r>
              <a:rPr lang="en-GB" sz="2000" dirty="0">
                <a:latin typeface="Arial" panose="020B0604020202020204" pitchFamily="34" charset="0"/>
                <a:cs typeface="Arial" panose="020B0604020202020204" pitchFamily="34" charset="0"/>
              </a:rPr>
              <a:t>all </a:t>
            </a:r>
            <a:r>
              <a:rPr lang="en-GB" sz="2000" dirty="0">
                <a:latin typeface="Arial" panose="020B0604020202020204" pitchFamily="34" charset="0"/>
                <a:cs typeface="Arial" panose="020B0604020202020204" pitchFamily="34" charset="0"/>
              </a:rPr>
              <a:t>this,</a:t>
            </a:r>
            <a:r>
              <a:rPr lang="en-GB" sz="2000" dirty="0">
                <a:latin typeface="Arial" panose="020B0604020202020204" pitchFamily="34" charset="0"/>
                <a:cs typeface="Arial" panose="020B0604020202020204" pitchFamily="34" charset="0"/>
              </a:rPr>
              <a:t/>
            </a:r>
            <a:br>
              <a:rPr lang="en-GB" sz="2000" dirty="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place </a:t>
            </a:r>
            <a:r>
              <a:rPr lang="en-GB" sz="2000" dirty="0">
                <a:latin typeface="Arial" panose="020B0604020202020204" pitchFamily="34" charset="0"/>
                <a:cs typeface="Arial" panose="020B0604020202020204" pitchFamily="34" charset="0"/>
              </a:rPr>
              <a:t>layer </a:t>
            </a:r>
            <a:r>
              <a:rPr lang="en-GB" sz="2000" dirty="0">
                <a:latin typeface="Arial" panose="020B0604020202020204" pitchFamily="34" charset="0"/>
                <a:cs typeface="Arial" panose="020B0604020202020204" pitchFamily="34" charset="0"/>
              </a:rPr>
              <a:t>over layer</a:t>
            </a:r>
            <a:r>
              <a:rPr lang="en-GB" sz="2000" dirty="0">
                <a:latin typeface="Arial" panose="020B0604020202020204" pitchFamily="34" charset="0"/>
                <a:cs typeface="Arial" panose="020B0604020202020204" pitchFamily="34" charset="0"/>
              </a:rPr>
              <a:t>, </a:t>
            </a:r>
            <a:r>
              <a:rPr lang="en-GB" sz="2000" b="1" dirty="0">
                <a:latin typeface="Arial" panose="020B0604020202020204" pitchFamily="34" charset="0"/>
                <a:cs typeface="Arial" panose="020B0604020202020204" pitchFamily="34" charset="0"/>
              </a:rPr>
              <a:t>luminous</a:t>
            </a:r>
            <a:r>
              <a:rPr lang="en-GB" sz="2000" dirty="0">
                <a:latin typeface="Arial" panose="020B0604020202020204" pitchFamily="34" charset="0"/>
                <a:cs typeface="Arial" panose="020B0604020202020204" pitchFamily="34" charset="0"/>
              </a:rPr>
              <a:t/>
            </a:r>
            <a:br>
              <a:rPr lang="en-GB" sz="2000" dirty="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script over </a:t>
            </a:r>
            <a:r>
              <a:rPr lang="en-GB" sz="2000" dirty="0">
                <a:latin typeface="Arial" panose="020B0604020202020204" pitchFamily="34" charset="0"/>
                <a:cs typeface="Arial" panose="020B0604020202020204" pitchFamily="34" charset="0"/>
              </a:rPr>
              <a:t>numbers </a:t>
            </a:r>
            <a:r>
              <a:rPr lang="en-GB" sz="2000" dirty="0">
                <a:latin typeface="Arial" panose="020B0604020202020204" pitchFamily="34" charset="0"/>
                <a:cs typeface="Arial" panose="020B0604020202020204" pitchFamily="34" charset="0"/>
              </a:rPr>
              <a:t>over line,</a:t>
            </a:r>
            <a:br>
              <a:rPr lang="en-GB" sz="2000" dirty="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and never wish </a:t>
            </a:r>
            <a:r>
              <a:rPr lang="en-GB" sz="2000" dirty="0">
                <a:latin typeface="Arial" panose="020B0604020202020204" pitchFamily="34" charset="0"/>
                <a:cs typeface="Arial" panose="020B0604020202020204" pitchFamily="34" charset="0"/>
              </a:rPr>
              <a:t>to build again with brick</a:t>
            </a:r>
          </a:p>
        </p:txBody>
      </p:sp>
      <p:sp>
        <p:nvSpPr>
          <p:cNvPr id="7" name="TextBox 6"/>
          <p:cNvSpPr txBox="1"/>
          <p:nvPr/>
        </p:nvSpPr>
        <p:spPr>
          <a:xfrm>
            <a:off x="251520" y="404664"/>
            <a:ext cx="2592288" cy="646331"/>
          </a:xfrm>
          <a:prstGeom prst="rect">
            <a:avLst/>
          </a:prstGeom>
          <a:noFill/>
          <a:ln w="38100">
            <a:solidFill>
              <a:srgbClr val="FFFF00"/>
            </a:solidFill>
          </a:ln>
        </p:spPr>
        <p:txBody>
          <a:bodyPr wrap="square" rtlCol="0">
            <a:spAutoFit/>
          </a:bodyPr>
          <a:lstStyle/>
          <a:p>
            <a:r>
              <a:rPr lang="en-GB" dirty="0" smtClean="0"/>
              <a:t>An architect = a planner; a creator – God? Nature?</a:t>
            </a:r>
            <a:endParaRPr lang="en-GB" dirty="0"/>
          </a:p>
        </p:txBody>
      </p:sp>
      <p:sp>
        <p:nvSpPr>
          <p:cNvPr id="10" name="TextBox 9"/>
          <p:cNvSpPr txBox="1"/>
          <p:nvPr/>
        </p:nvSpPr>
        <p:spPr>
          <a:xfrm>
            <a:off x="6300192" y="2937074"/>
            <a:ext cx="2520280" cy="923330"/>
          </a:xfrm>
          <a:prstGeom prst="rect">
            <a:avLst/>
          </a:prstGeom>
          <a:noFill/>
          <a:ln w="38100">
            <a:solidFill>
              <a:srgbClr val="43E5FB"/>
            </a:solidFill>
          </a:ln>
        </p:spPr>
        <p:txBody>
          <a:bodyPr wrap="square" rtlCol="0">
            <a:spAutoFit/>
          </a:bodyPr>
          <a:lstStyle/>
          <a:p>
            <a:r>
              <a:rPr lang="en-GB" dirty="0" smtClean="0"/>
              <a:t>Representing humankind and their buildings of power.</a:t>
            </a:r>
            <a:endParaRPr lang="en-GB" dirty="0"/>
          </a:p>
        </p:txBody>
      </p:sp>
      <p:sp>
        <p:nvSpPr>
          <p:cNvPr id="11" name="TextBox 10"/>
          <p:cNvSpPr txBox="1"/>
          <p:nvPr/>
        </p:nvSpPr>
        <p:spPr>
          <a:xfrm>
            <a:off x="4051311" y="5474525"/>
            <a:ext cx="2520280" cy="923330"/>
          </a:xfrm>
          <a:prstGeom prst="rect">
            <a:avLst/>
          </a:prstGeom>
          <a:noFill/>
          <a:ln w="38100">
            <a:solidFill>
              <a:srgbClr val="480DB3"/>
            </a:solidFill>
          </a:ln>
        </p:spPr>
        <p:txBody>
          <a:bodyPr wrap="square" rtlCol="0">
            <a:spAutoFit/>
          </a:bodyPr>
          <a:lstStyle/>
          <a:p>
            <a:r>
              <a:rPr lang="en-GB" dirty="0" smtClean="0"/>
              <a:t>‘God created mankind in his own image’ = a grand design? </a:t>
            </a:r>
            <a:endParaRPr lang="en-GB" dirty="0"/>
          </a:p>
        </p:txBody>
      </p:sp>
      <p:cxnSp>
        <p:nvCxnSpPr>
          <p:cNvPr id="6" name="Straight Arrow Connector 5"/>
          <p:cNvCxnSpPr/>
          <p:nvPr/>
        </p:nvCxnSpPr>
        <p:spPr>
          <a:xfrm flipH="1" flipV="1">
            <a:off x="1763688" y="1043463"/>
            <a:ext cx="576064" cy="6480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059832" y="401798"/>
            <a:ext cx="3240360" cy="646331"/>
          </a:xfrm>
          <a:prstGeom prst="rect">
            <a:avLst/>
          </a:prstGeom>
          <a:noFill/>
          <a:ln w="38100">
            <a:solidFill>
              <a:srgbClr val="FFFF00"/>
            </a:solidFill>
          </a:ln>
        </p:spPr>
        <p:txBody>
          <a:bodyPr wrap="square" rtlCol="0">
            <a:spAutoFit/>
          </a:bodyPr>
          <a:lstStyle/>
          <a:p>
            <a:r>
              <a:rPr lang="en-GB" b="1" dirty="0" smtClean="0"/>
              <a:t>Luminous</a:t>
            </a:r>
            <a:r>
              <a:rPr lang="en-GB" dirty="0" smtClean="0"/>
              <a:t> = reflects light, linking the architect with God/Nature.</a:t>
            </a:r>
            <a:endParaRPr lang="en-GB" dirty="0"/>
          </a:p>
        </p:txBody>
      </p:sp>
      <p:sp>
        <p:nvSpPr>
          <p:cNvPr id="13" name="Rectangle 12"/>
          <p:cNvSpPr/>
          <p:nvPr/>
        </p:nvSpPr>
        <p:spPr>
          <a:xfrm>
            <a:off x="1691680" y="3453967"/>
            <a:ext cx="4878288" cy="1692771"/>
          </a:xfrm>
          <a:prstGeom prst="rect">
            <a:avLst/>
          </a:prstGeom>
        </p:spPr>
        <p:txBody>
          <a:bodyPr wrap="square">
            <a:spAutoFit/>
          </a:bodyPr>
          <a:lstStyle/>
          <a:p>
            <a:pPr>
              <a:lnSpc>
                <a:spcPct val="106000"/>
              </a:lnSpc>
              <a:spcAft>
                <a:spcPts val="800"/>
              </a:spcAft>
            </a:pPr>
            <a:r>
              <a:rPr lang="en-GB" sz="2000" dirty="0">
                <a:latin typeface="Arial" panose="020B0604020202020204" pitchFamily="34" charset="0"/>
                <a:cs typeface="Arial" panose="020B0604020202020204" pitchFamily="34" charset="0"/>
              </a:rPr>
              <a:t>or </a:t>
            </a:r>
            <a:r>
              <a:rPr lang="en-GB" sz="2000" dirty="0">
                <a:latin typeface="Arial" panose="020B0604020202020204" pitchFamily="34" charset="0"/>
                <a:cs typeface="Arial" panose="020B0604020202020204" pitchFamily="34" charset="0"/>
              </a:rPr>
              <a:t>block, </a:t>
            </a:r>
            <a:r>
              <a:rPr lang="en-GB" sz="2000" dirty="0">
                <a:latin typeface="Arial" panose="020B0604020202020204" pitchFamily="34" charset="0"/>
                <a:cs typeface="Arial" panose="020B0604020202020204" pitchFamily="34" charset="0"/>
              </a:rPr>
              <a:t>but </a:t>
            </a:r>
            <a:r>
              <a:rPr lang="en-GB" sz="2000" u="sng" dirty="0">
                <a:latin typeface="Arial" panose="020B0604020202020204" pitchFamily="34" charset="0"/>
                <a:cs typeface="Arial" panose="020B0604020202020204" pitchFamily="34" charset="0"/>
              </a:rPr>
              <a:t>let the daylight break</a:t>
            </a:r>
          </a:p>
          <a:p>
            <a:pPr>
              <a:lnSpc>
                <a:spcPct val="107000"/>
              </a:lnSpc>
              <a:spcAft>
                <a:spcPts val="800"/>
              </a:spcAft>
            </a:pPr>
            <a:r>
              <a:rPr lang="en-GB" sz="2000" dirty="0">
                <a:latin typeface="Arial" panose="020B0604020202020204" pitchFamily="34" charset="0"/>
                <a:cs typeface="Arial" panose="020B0604020202020204" pitchFamily="34" charset="0"/>
              </a:rPr>
              <a:t>through </a:t>
            </a:r>
            <a:r>
              <a:rPr lang="en-GB" sz="2000" b="1" dirty="0">
                <a:latin typeface="Arial" panose="020B0604020202020204" pitchFamily="34" charset="0"/>
                <a:cs typeface="Arial" panose="020B0604020202020204" pitchFamily="34" charset="0"/>
              </a:rPr>
              <a:t>capitals and </a:t>
            </a:r>
            <a:r>
              <a:rPr lang="en-GB" sz="2000" b="1" dirty="0">
                <a:latin typeface="Arial" panose="020B0604020202020204" pitchFamily="34" charset="0"/>
                <a:cs typeface="Arial" panose="020B0604020202020204" pitchFamily="34" charset="0"/>
              </a:rPr>
              <a:t>monoliths</a:t>
            </a:r>
            <a:r>
              <a:rPr lang="en-GB" sz="2000" dirty="0">
                <a:latin typeface="Arial" panose="020B0604020202020204" pitchFamily="34" charset="0"/>
                <a:cs typeface="Arial" panose="020B0604020202020204" pitchFamily="34" charset="0"/>
              </a:rPr>
              <a:t>,</a:t>
            </a:r>
            <a:endParaRPr lang="en-GB" sz="2000" dirty="0">
              <a:latin typeface="Arial" panose="020B0604020202020204" pitchFamily="34" charset="0"/>
              <a:cs typeface="Arial" panose="020B0604020202020204" pitchFamily="34" charset="0"/>
            </a:endParaRPr>
          </a:p>
          <a:p>
            <a:pPr>
              <a:lnSpc>
                <a:spcPct val="107000"/>
              </a:lnSpc>
              <a:spcAft>
                <a:spcPts val="800"/>
              </a:spcAft>
            </a:pPr>
            <a:r>
              <a:rPr lang="en-GB" sz="2000" dirty="0">
                <a:latin typeface="Arial" panose="020B0604020202020204" pitchFamily="34" charset="0"/>
                <a:cs typeface="Arial" panose="020B0604020202020204" pitchFamily="34" charset="0"/>
              </a:rPr>
              <a:t>through</a:t>
            </a:r>
            <a:r>
              <a:rPr lang="en-GB" sz="2000"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the </a:t>
            </a:r>
            <a:r>
              <a:rPr lang="en-GB" sz="2000" dirty="0">
                <a:latin typeface="Arial" panose="020B0604020202020204" pitchFamily="34" charset="0"/>
                <a:cs typeface="Arial" panose="020B0604020202020204" pitchFamily="34" charset="0"/>
              </a:rPr>
              <a:t>shapes that </a:t>
            </a:r>
            <a:r>
              <a:rPr lang="en-GB" sz="2000" b="1" dirty="0">
                <a:latin typeface="Arial" panose="020B0604020202020204" pitchFamily="34" charset="0"/>
                <a:cs typeface="Arial" panose="020B0604020202020204" pitchFamily="34" charset="0"/>
              </a:rPr>
              <a:t>pride</a:t>
            </a:r>
            <a:r>
              <a:rPr lang="en-GB" sz="2000" dirty="0">
                <a:latin typeface="Arial" panose="020B0604020202020204" pitchFamily="34" charset="0"/>
                <a:cs typeface="Arial" panose="020B0604020202020204" pitchFamily="34" charset="0"/>
              </a:rPr>
              <a:t> can make,</a:t>
            </a:r>
          </a:p>
          <a:p>
            <a:pPr>
              <a:spcAft>
                <a:spcPts val="0"/>
              </a:spcAft>
            </a:pPr>
            <a:r>
              <a:rPr lang="en-GB" sz="2000" dirty="0">
                <a:latin typeface="Arial" panose="020B0604020202020204" pitchFamily="34" charset="0"/>
                <a:cs typeface="Arial" panose="020B0604020202020204" pitchFamily="34" charset="0"/>
              </a:rPr>
              <a:t>find a way to trace </a:t>
            </a:r>
            <a:r>
              <a:rPr lang="en-GB" sz="2000" dirty="0">
                <a:latin typeface="Arial" panose="020B0604020202020204" pitchFamily="34" charset="0"/>
                <a:cs typeface="Arial" panose="020B0604020202020204" pitchFamily="34" charset="0"/>
              </a:rPr>
              <a:t>a </a:t>
            </a:r>
            <a:r>
              <a:rPr lang="en-GB" sz="2000" u="sng" dirty="0">
                <a:latin typeface="Arial" panose="020B0604020202020204" pitchFamily="34" charset="0"/>
                <a:cs typeface="Arial" panose="020B0604020202020204" pitchFamily="34" charset="0"/>
              </a:rPr>
              <a:t>grand </a:t>
            </a:r>
            <a:r>
              <a:rPr lang="en-GB" sz="2000" u="sng" dirty="0">
                <a:latin typeface="Arial" panose="020B0604020202020204" pitchFamily="34" charset="0"/>
                <a:cs typeface="Arial" panose="020B0604020202020204" pitchFamily="34" charset="0"/>
              </a:rPr>
              <a:t>design</a:t>
            </a:r>
            <a:endParaRPr lang="en-GB" sz="2000" u="sng" dirty="0">
              <a:latin typeface="Arial" panose="020B0604020202020204" pitchFamily="34" charset="0"/>
              <a:cs typeface="Arial" panose="020B0604020202020204" pitchFamily="34" charset="0"/>
            </a:endParaRPr>
          </a:p>
        </p:txBody>
      </p:sp>
      <p:sp>
        <p:nvSpPr>
          <p:cNvPr id="14" name="Rectangle 13"/>
          <p:cNvSpPr/>
          <p:nvPr/>
        </p:nvSpPr>
        <p:spPr>
          <a:xfrm>
            <a:off x="6876256" y="4077072"/>
            <a:ext cx="2069976" cy="1600438"/>
          </a:xfrm>
          <a:prstGeom prst="rect">
            <a:avLst/>
          </a:prstGeom>
          <a:ln>
            <a:solidFill>
              <a:schemeClr val="tx1"/>
            </a:solidFill>
          </a:ln>
        </p:spPr>
        <p:txBody>
          <a:bodyPr wrap="square">
            <a:spAutoFit/>
          </a:bodyPr>
          <a:lstStyle/>
          <a:p>
            <a:r>
              <a:rPr lang="en-GB" sz="1400" b="1" dirty="0" smtClean="0">
                <a:solidFill>
                  <a:srgbClr val="222222"/>
                </a:solidFill>
                <a:latin typeface="arial" panose="020B0604020202020204" pitchFamily="34" charset="0"/>
              </a:rPr>
              <a:t>Monolith: </a:t>
            </a:r>
            <a:r>
              <a:rPr lang="en-GB" sz="1400" dirty="0" smtClean="0">
                <a:solidFill>
                  <a:srgbClr val="222222"/>
                </a:solidFill>
                <a:latin typeface="arial" panose="020B0604020202020204" pitchFamily="34" charset="0"/>
              </a:rPr>
              <a:t>a </a:t>
            </a:r>
            <a:r>
              <a:rPr lang="en-GB" sz="1400" dirty="0">
                <a:solidFill>
                  <a:srgbClr val="222222"/>
                </a:solidFill>
                <a:latin typeface="arial" panose="020B0604020202020204" pitchFamily="34" charset="0"/>
              </a:rPr>
              <a:t>single massive stone or rock, such as some mountains, or a single large piece of rock placed as, or within, a monument or building.</a:t>
            </a:r>
            <a:endParaRPr lang="en-GB" sz="1400" dirty="0"/>
          </a:p>
        </p:txBody>
      </p:sp>
      <p:cxnSp>
        <p:nvCxnSpPr>
          <p:cNvPr id="16" name="Straight Arrow Connector 15"/>
          <p:cNvCxnSpPr>
            <a:endCxn id="10" idx="1"/>
          </p:cNvCxnSpPr>
          <p:nvPr/>
        </p:nvCxnSpPr>
        <p:spPr>
          <a:xfrm flipV="1">
            <a:off x="5580112" y="3398739"/>
            <a:ext cx="720080" cy="6063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27483" y="3377022"/>
            <a:ext cx="1481439" cy="2031325"/>
          </a:xfrm>
          <a:prstGeom prst="rect">
            <a:avLst/>
          </a:prstGeom>
          <a:noFill/>
          <a:ln w="38100">
            <a:solidFill>
              <a:srgbClr val="FFFF00"/>
            </a:solidFill>
          </a:ln>
        </p:spPr>
        <p:txBody>
          <a:bodyPr wrap="square" rtlCol="0">
            <a:spAutoFit/>
          </a:bodyPr>
          <a:lstStyle/>
          <a:p>
            <a:r>
              <a:rPr lang="en-GB" dirty="0" smtClean="0"/>
              <a:t>Light (</a:t>
            </a:r>
            <a:r>
              <a:rPr lang="en-GB" dirty="0" smtClean="0"/>
              <a:t>God/nature) </a:t>
            </a:r>
            <a:r>
              <a:rPr lang="en-GB" dirty="0" smtClean="0"/>
              <a:t>breaks through human-made structures of power.</a:t>
            </a:r>
            <a:endParaRPr lang="en-GB" dirty="0"/>
          </a:p>
        </p:txBody>
      </p:sp>
      <p:cxnSp>
        <p:nvCxnSpPr>
          <p:cNvPr id="19" name="Straight Arrow Connector 18"/>
          <p:cNvCxnSpPr/>
          <p:nvPr/>
        </p:nvCxnSpPr>
        <p:spPr>
          <a:xfrm>
            <a:off x="5059423" y="5097194"/>
            <a:ext cx="252028" cy="3304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94014" y="6046857"/>
            <a:ext cx="3436405" cy="646331"/>
          </a:xfrm>
          <a:prstGeom prst="rect">
            <a:avLst/>
          </a:prstGeom>
          <a:noFill/>
          <a:ln w="38100">
            <a:solidFill>
              <a:srgbClr val="45F963"/>
            </a:solidFill>
          </a:ln>
        </p:spPr>
        <p:txBody>
          <a:bodyPr wrap="square" rtlCol="0">
            <a:spAutoFit/>
          </a:bodyPr>
          <a:lstStyle/>
          <a:p>
            <a:r>
              <a:rPr lang="en-GB" b="1" dirty="0" smtClean="0"/>
              <a:t>God/nature can break through human power and pride.</a:t>
            </a:r>
            <a:endParaRPr lang="en-GB" dirty="0"/>
          </a:p>
        </p:txBody>
      </p:sp>
      <p:sp>
        <p:nvSpPr>
          <p:cNvPr id="22" name="TextBox 21"/>
          <p:cNvSpPr txBox="1"/>
          <p:nvPr/>
        </p:nvSpPr>
        <p:spPr>
          <a:xfrm>
            <a:off x="6867128" y="5769858"/>
            <a:ext cx="2088232" cy="923330"/>
          </a:xfrm>
          <a:prstGeom prst="rect">
            <a:avLst/>
          </a:prstGeom>
          <a:noFill/>
          <a:ln w="38100">
            <a:solidFill>
              <a:srgbClr val="43E5FB"/>
            </a:solidFill>
          </a:ln>
        </p:spPr>
        <p:txBody>
          <a:bodyPr wrap="square" rtlCol="0">
            <a:spAutoFit/>
          </a:bodyPr>
          <a:lstStyle/>
          <a:p>
            <a:r>
              <a:rPr lang="en-GB" b="1" dirty="0" smtClean="0"/>
              <a:t>Pride</a:t>
            </a:r>
            <a:r>
              <a:rPr lang="en-GB" dirty="0" smtClean="0"/>
              <a:t> = sin. Is human power a bad thing?</a:t>
            </a:r>
            <a:endParaRPr lang="en-GB" dirty="0"/>
          </a:p>
        </p:txBody>
      </p:sp>
    </p:spTree>
    <p:extLst>
      <p:ext uri="{BB962C8B-B14F-4D97-AF65-F5344CB8AC3E}">
        <p14:creationId xmlns:p14="http://schemas.microsoft.com/office/powerpoint/2010/main" val="38507903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327</TotalTime>
  <Words>1263</Words>
  <Application>Microsoft Office PowerPoint</Application>
  <PresentationFormat>On-screen Show (4:3)</PresentationFormat>
  <Paragraphs>118</Paragraphs>
  <Slides>13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 Bernadette Secondary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Watkins</dc:creator>
  <cp:lastModifiedBy>Victoria Archer</cp:lastModifiedBy>
  <cp:revision>28</cp:revision>
  <dcterms:created xsi:type="dcterms:W3CDTF">2016-06-06T14:05:15Z</dcterms:created>
  <dcterms:modified xsi:type="dcterms:W3CDTF">2017-01-02T21:13:36Z</dcterms:modified>
</cp:coreProperties>
</file>