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7" r:id="rId4"/>
    <p:sldId id="257" r:id="rId5"/>
    <p:sldId id="259" r:id="rId6"/>
    <p:sldId id="260" r:id="rId7"/>
    <p:sldId id="261" r:id="rId8"/>
    <p:sldId id="262" r:id="rId9"/>
    <p:sldId id="263" r:id="rId10"/>
    <p:sldId id="264" r:id="rId11"/>
    <p:sldId id="268" r:id="rId12"/>
    <p:sldId id="265" r:id="rId13"/>
    <p:sldId id="266"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31A41-6728-49EF-BE0E-9D0AD6DC89D1}" type="datetimeFigureOut">
              <a:rPr lang="en-GB" smtClean="0"/>
              <a:t>17/08/2014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8ABD8-154A-4D0F-A669-4FFA182ED32B}"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15</a:t>
            </a:fld>
            <a:endParaRPr lang="en-GB"/>
          </a:p>
        </p:txBody>
      </p:sp>
    </p:spTree>
    <p:extLst>
      <p:ext uri="{BB962C8B-B14F-4D97-AF65-F5344CB8AC3E}">
        <p14:creationId xmlns:p14="http://schemas.microsoft.com/office/powerpoint/2010/main" xmlns=""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A59D9-CDE3-49DE-8318-8BC53DBB2F68}" type="datetimeFigureOut">
              <a:rPr lang="en-GB" smtClean="0"/>
              <a:pPr/>
              <a:t>17/08/2014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FF8D3-0413-44E4-B5C1-1D3CDD1D7F0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A59D9-CDE3-49DE-8318-8BC53DBB2F68}" type="datetimeFigureOut">
              <a:rPr lang="en-GB" smtClean="0"/>
              <a:pPr/>
              <a:t>17/08/2014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FF8D3-0413-44E4-B5C1-1D3CDD1D7F0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file:///F:\GCSE\Top%20Set\Lit%20Poetry\The%20Ruined%20Maid\Thomas%20Hardy%20-%20The%20Ruined%20Maid%20-%20YouTube.mp4"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dirty="0" smtClean="0"/>
              <a:t>The Ruined Maid</a:t>
            </a:r>
            <a:endParaRPr lang="en-GB" dirty="0"/>
          </a:p>
        </p:txBody>
      </p:sp>
      <p:sp>
        <p:nvSpPr>
          <p:cNvPr id="3" name="Subtitle 2"/>
          <p:cNvSpPr>
            <a:spLocks noGrp="1"/>
          </p:cNvSpPr>
          <p:nvPr>
            <p:ph type="subTitle" idx="1"/>
          </p:nvPr>
        </p:nvSpPr>
        <p:spPr>
          <a:xfrm>
            <a:off x="1403648" y="2204864"/>
            <a:ext cx="6400800" cy="1752600"/>
          </a:xfrm>
        </p:spPr>
        <p:txBody>
          <a:bodyPr/>
          <a:lstStyle/>
          <a:p>
            <a:r>
              <a:rPr lang="en-GB" dirty="0" smtClean="0"/>
              <a:t>By Thomas Hardy</a:t>
            </a:r>
            <a:endParaRPr lang="en-GB" dirty="0"/>
          </a:p>
        </p:txBody>
      </p:sp>
      <p:pic>
        <p:nvPicPr>
          <p:cNvPr id="1026" name="Picture 1" descr="ruined"/>
          <p:cNvPicPr>
            <a:picLocks noChangeAspect="1" noChangeArrowheads="1"/>
          </p:cNvPicPr>
          <p:nvPr/>
        </p:nvPicPr>
        <p:blipFill>
          <a:blip r:embed="rId2" cstate="print"/>
          <a:srcRect/>
          <a:stretch>
            <a:fillRect/>
          </a:stretch>
        </p:blipFill>
        <p:spPr bwMode="auto">
          <a:xfrm>
            <a:off x="3851920" y="3068960"/>
            <a:ext cx="1584176" cy="32902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1412776"/>
            <a:ext cx="5670376" cy="2585323"/>
          </a:xfrm>
          <a:prstGeom prst="rect">
            <a:avLst/>
          </a:prstGeom>
        </p:spPr>
        <p:txBody>
          <a:bodyPr wrap="square">
            <a:spAutoFit/>
          </a:bodyPr>
          <a:lstStyle/>
          <a:p>
            <a:r>
              <a:rPr lang="en-GB" dirty="0" smtClean="0">
                <a:solidFill>
                  <a:srgbClr val="C00000"/>
                </a:solidFill>
              </a:rPr>
              <a:t>– ‘You used to call home-life a hag-ridden dream, </a:t>
            </a:r>
            <a:endParaRPr lang="en-GB" b="1" dirty="0" smtClean="0">
              <a:solidFill>
                <a:srgbClr val="C00000"/>
              </a:solidFill>
            </a:endParaRPr>
          </a:p>
          <a:p>
            <a:r>
              <a:rPr lang="en-GB" dirty="0" smtClean="0">
                <a:solidFill>
                  <a:srgbClr val="C00000"/>
                </a:solidFill>
              </a:rPr>
              <a:t>And you’d </a:t>
            </a:r>
            <a:r>
              <a:rPr lang="en-GB" b="1" dirty="0" smtClean="0">
                <a:solidFill>
                  <a:srgbClr val="C00000"/>
                </a:solidFill>
              </a:rPr>
              <a:t>s</a:t>
            </a:r>
            <a:r>
              <a:rPr lang="en-GB" dirty="0" smtClean="0">
                <a:solidFill>
                  <a:srgbClr val="C00000"/>
                </a:solidFill>
              </a:rPr>
              <a:t>igh, and you’d </a:t>
            </a:r>
            <a:r>
              <a:rPr lang="en-GB" b="1" dirty="0" smtClean="0">
                <a:solidFill>
                  <a:srgbClr val="C00000"/>
                </a:solidFill>
              </a:rPr>
              <a:t>s</a:t>
            </a:r>
            <a:r>
              <a:rPr lang="en-GB" dirty="0" smtClean="0">
                <a:solidFill>
                  <a:srgbClr val="C00000"/>
                </a:solidFill>
              </a:rPr>
              <a:t>ock; but at present you seem </a:t>
            </a:r>
            <a:endParaRPr lang="en-GB" b="1" dirty="0" smtClean="0">
              <a:solidFill>
                <a:srgbClr val="C00000"/>
              </a:solidFill>
            </a:endParaRPr>
          </a:p>
          <a:p>
            <a:r>
              <a:rPr lang="en-GB" dirty="0" smtClean="0">
                <a:solidFill>
                  <a:srgbClr val="C00000"/>
                </a:solidFill>
              </a:rPr>
              <a:t>To know not of </a:t>
            </a:r>
            <a:r>
              <a:rPr lang="en-GB" b="1" dirty="0" smtClean="0">
                <a:solidFill>
                  <a:srgbClr val="C00000"/>
                </a:solidFill>
              </a:rPr>
              <a:t>m</a:t>
            </a:r>
            <a:r>
              <a:rPr lang="en-GB" dirty="0" smtClean="0">
                <a:solidFill>
                  <a:srgbClr val="C00000"/>
                </a:solidFill>
              </a:rPr>
              <a:t>egrims or </a:t>
            </a:r>
            <a:r>
              <a:rPr lang="en-GB" b="1" dirty="0" err="1" smtClean="0">
                <a:solidFill>
                  <a:srgbClr val="C00000"/>
                </a:solidFill>
              </a:rPr>
              <a:t>m</a:t>
            </a:r>
            <a:r>
              <a:rPr lang="en-GB" dirty="0" err="1" smtClean="0">
                <a:solidFill>
                  <a:srgbClr val="C00000"/>
                </a:solidFill>
              </a:rPr>
              <a:t>elancho-ly</a:t>
            </a:r>
            <a:r>
              <a:rPr lang="en-GB" dirty="0" smtClean="0">
                <a:solidFill>
                  <a:srgbClr val="C00000"/>
                </a:solidFill>
              </a:rPr>
              <a:t>!’ – </a:t>
            </a:r>
            <a:endParaRPr lang="en-GB" b="1" dirty="0" smtClean="0">
              <a:solidFill>
                <a:srgbClr val="C00000"/>
              </a:solidFill>
            </a:endParaRPr>
          </a:p>
          <a:p>
            <a:r>
              <a:rPr lang="en-GB" dirty="0" smtClean="0">
                <a:solidFill>
                  <a:srgbClr val="C00000"/>
                </a:solidFill>
              </a:rPr>
              <a:t>‘True. One’s pretty lively when ruined,’ said she. </a:t>
            </a:r>
            <a:endParaRPr lang="en-GB" b="1" dirty="0" smtClean="0">
              <a:solidFill>
                <a:srgbClr val="C00000"/>
              </a:solidFill>
            </a:endParaRPr>
          </a:p>
          <a:p>
            <a:r>
              <a:rPr lang="en-GB" dirty="0" smtClean="0">
                <a:solidFill>
                  <a:srgbClr val="C00000"/>
                </a:solidFill>
              </a:rPr>
              <a:t> </a:t>
            </a:r>
            <a:endParaRPr lang="en-GB" b="1" dirty="0" smtClean="0">
              <a:solidFill>
                <a:srgbClr val="C00000"/>
              </a:solidFill>
            </a:endParaRPr>
          </a:p>
          <a:p>
            <a:r>
              <a:rPr lang="en-GB" dirty="0" smtClean="0">
                <a:solidFill>
                  <a:srgbClr val="C00000"/>
                </a:solidFill>
              </a:rPr>
              <a:t>– ‘I wish I had feathers, a fine sweeping gown, </a:t>
            </a:r>
            <a:endParaRPr lang="en-GB" b="1" dirty="0" smtClean="0">
              <a:solidFill>
                <a:srgbClr val="C00000"/>
              </a:solidFill>
            </a:endParaRPr>
          </a:p>
          <a:p>
            <a:r>
              <a:rPr lang="en-GB" dirty="0" smtClean="0">
                <a:solidFill>
                  <a:srgbClr val="C00000"/>
                </a:solidFill>
              </a:rPr>
              <a:t>And a delicate face, and could </a:t>
            </a:r>
            <a:r>
              <a:rPr lang="en-GB" b="1" dirty="0" smtClean="0">
                <a:solidFill>
                  <a:srgbClr val="C00000"/>
                </a:solidFill>
              </a:rPr>
              <a:t>strut</a:t>
            </a:r>
            <a:r>
              <a:rPr lang="en-GB" dirty="0" smtClean="0">
                <a:solidFill>
                  <a:srgbClr val="C00000"/>
                </a:solidFill>
              </a:rPr>
              <a:t> about Town!’ – </a:t>
            </a:r>
            <a:endParaRPr lang="en-GB" b="1" dirty="0" smtClean="0">
              <a:solidFill>
                <a:srgbClr val="C00000"/>
              </a:solidFill>
            </a:endParaRPr>
          </a:p>
          <a:p>
            <a:r>
              <a:rPr lang="en-GB" dirty="0" smtClean="0">
                <a:solidFill>
                  <a:srgbClr val="C00000"/>
                </a:solidFill>
              </a:rPr>
              <a:t>‘My dear – a raw country girl, such as you be, </a:t>
            </a:r>
            <a:endParaRPr lang="en-GB" b="1" dirty="0" smtClean="0">
              <a:solidFill>
                <a:srgbClr val="C00000"/>
              </a:solidFill>
            </a:endParaRPr>
          </a:p>
          <a:p>
            <a:r>
              <a:rPr lang="en-GB" dirty="0" smtClean="0">
                <a:solidFill>
                  <a:srgbClr val="C00000"/>
                </a:solidFill>
              </a:rPr>
              <a:t>Cannot quite expect that. You </a:t>
            </a:r>
            <a:r>
              <a:rPr lang="en-GB" dirty="0" err="1" smtClean="0">
                <a:solidFill>
                  <a:srgbClr val="C00000"/>
                </a:solidFill>
              </a:rPr>
              <a:t>ain’t</a:t>
            </a:r>
            <a:r>
              <a:rPr lang="en-GB" dirty="0" smtClean="0">
                <a:solidFill>
                  <a:srgbClr val="C00000"/>
                </a:solidFill>
              </a:rPr>
              <a:t> ruined,’ said she. </a:t>
            </a:r>
            <a:endParaRPr lang="en-GB" dirty="0">
              <a:solidFill>
                <a:srgbClr val="C00000"/>
              </a:solidFill>
            </a:endParaRPr>
          </a:p>
        </p:txBody>
      </p:sp>
      <p:sp>
        <p:nvSpPr>
          <p:cNvPr id="3" name="TextBox 2"/>
          <p:cNvSpPr txBox="1"/>
          <p:nvPr/>
        </p:nvSpPr>
        <p:spPr>
          <a:xfrm>
            <a:off x="4932040" y="332656"/>
            <a:ext cx="4067945" cy="923330"/>
          </a:xfrm>
          <a:prstGeom prst="rect">
            <a:avLst/>
          </a:prstGeom>
          <a:noFill/>
        </p:spPr>
        <p:txBody>
          <a:bodyPr wrap="square" rtlCol="0">
            <a:spAutoFit/>
          </a:bodyPr>
          <a:lstStyle/>
          <a:p>
            <a:r>
              <a:rPr lang="en-GB" dirty="0" smtClean="0"/>
              <a:t>Metaphor: her previous life was a nightmare, but her current life surely seemed like an impossible dream</a:t>
            </a:r>
            <a:endParaRPr lang="en-GB" dirty="0"/>
          </a:p>
        </p:txBody>
      </p:sp>
      <p:cxnSp>
        <p:nvCxnSpPr>
          <p:cNvPr id="5" name="Straight Connector 4"/>
          <p:cNvCxnSpPr/>
          <p:nvPr/>
        </p:nvCxnSpPr>
        <p:spPr>
          <a:xfrm flipV="1">
            <a:off x="6444208" y="1196752"/>
            <a:ext cx="216024"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6" name="Right Brace 5"/>
          <p:cNvSpPr/>
          <p:nvPr/>
        </p:nvSpPr>
        <p:spPr>
          <a:xfrm>
            <a:off x="7092280" y="1628800"/>
            <a:ext cx="288032"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7380312" y="1484784"/>
            <a:ext cx="1584176" cy="923330"/>
          </a:xfrm>
          <a:prstGeom prst="rect">
            <a:avLst/>
          </a:prstGeom>
          <a:noFill/>
        </p:spPr>
        <p:txBody>
          <a:bodyPr wrap="square" rtlCol="0">
            <a:spAutoFit/>
          </a:bodyPr>
          <a:lstStyle/>
          <a:p>
            <a:r>
              <a:rPr lang="en-GB" dirty="0" smtClean="0"/>
              <a:t>Alliteration: sounds reflect the mood</a:t>
            </a:r>
            <a:endParaRPr lang="en-GB" dirty="0"/>
          </a:p>
        </p:txBody>
      </p:sp>
      <p:sp>
        <p:nvSpPr>
          <p:cNvPr id="8" name="TextBox 7"/>
          <p:cNvSpPr txBox="1"/>
          <p:nvPr/>
        </p:nvSpPr>
        <p:spPr>
          <a:xfrm>
            <a:off x="179512" y="3284984"/>
            <a:ext cx="1368152" cy="923330"/>
          </a:xfrm>
          <a:prstGeom prst="rect">
            <a:avLst/>
          </a:prstGeom>
          <a:noFill/>
        </p:spPr>
        <p:txBody>
          <a:bodyPr wrap="square" rtlCol="0">
            <a:spAutoFit/>
          </a:bodyPr>
          <a:lstStyle/>
          <a:p>
            <a:r>
              <a:rPr lang="en-GB" dirty="0" smtClean="0"/>
              <a:t>2 lines for her final retort</a:t>
            </a:r>
            <a:endParaRPr lang="en-GB" dirty="0"/>
          </a:p>
        </p:txBody>
      </p:sp>
      <p:cxnSp>
        <p:nvCxnSpPr>
          <p:cNvPr id="10" name="Straight Connector 9"/>
          <p:cNvCxnSpPr/>
          <p:nvPr/>
        </p:nvCxnSpPr>
        <p:spPr>
          <a:xfrm>
            <a:off x="1907704" y="364502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67744" y="3645024"/>
            <a:ext cx="21602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475656" y="4509120"/>
            <a:ext cx="2088232" cy="1200329"/>
          </a:xfrm>
          <a:prstGeom prst="rect">
            <a:avLst/>
          </a:prstGeom>
          <a:noFill/>
        </p:spPr>
        <p:txBody>
          <a:bodyPr wrap="square" rtlCol="0">
            <a:spAutoFit/>
          </a:bodyPr>
          <a:lstStyle/>
          <a:p>
            <a:r>
              <a:rPr lang="en-GB" dirty="0" smtClean="0"/>
              <a:t>Direct address; again mocking the words used by her old friend (stanza 1)</a:t>
            </a:r>
            <a:endParaRPr lang="en-GB" dirty="0"/>
          </a:p>
        </p:txBody>
      </p:sp>
      <p:cxnSp>
        <p:nvCxnSpPr>
          <p:cNvPr id="15" name="Straight Arrow Connector 14"/>
          <p:cNvCxnSpPr/>
          <p:nvPr/>
        </p:nvCxnSpPr>
        <p:spPr>
          <a:xfrm>
            <a:off x="4283968" y="3861048"/>
            <a:ext cx="64807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9992" y="5013176"/>
            <a:ext cx="4306565" cy="923330"/>
          </a:xfrm>
          <a:prstGeom prst="rect">
            <a:avLst/>
          </a:prstGeom>
          <a:noFill/>
        </p:spPr>
        <p:txBody>
          <a:bodyPr wrap="square" rtlCol="0">
            <a:spAutoFit/>
          </a:bodyPr>
          <a:lstStyle/>
          <a:p>
            <a:r>
              <a:rPr lang="en-GB" dirty="0" smtClean="0"/>
              <a:t>Caesura places </a:t>
            </a:r>
            <a:r>
              <a:rPr lang="en-GB" dirty="0" smtClean="0"/>
              <a:t>the emphasis on ‘you’. The tables are turned; she is judging the ‘clean living’ girl.</a:t>
            </a:r>
            <a:endParaRPr lang="en-GB" dirty="0"/>
          </a:p>
        </p:txBody>
      </p:sp>
      <p:sp>
        <p:nvSpPr>
          <p:cNvPr id="17" name="TextBox 16"/>
          <p:cNvSpPr txBox="1"/>
          <p:nvPr/>
        </p:nvSpPr>
        <p:spPr>
          <a:xfrm>
            <a:off x="7020272" y="3429000"/>
            <a:ext cx="1980544" cy="1477328"/>
          </a:xfrm>
          <a:prstGeom prst="rect">
            <a:avLst/>
          </a:prstGeom>
          <a:noFill/>
        </p:spPr>
        <p:txBody>
          <a:bodyPr wrap="square" rtlCol="0">
            <a:spAutoFit/>
          </a:bodyPr>
          <a:lstStyle/>
          <a:p>
            <a:r>
              <a:rPr lang="en-GB" dirty="0" smtClean="0"/>
              <a:t>‘</a:t>
            </a:r>
            <a:r>
              <a:rPr lang="en-GB" dirty="0" err="1" smtClean="0"/>
              <a:t>ain’t</a:t>
            </a:r>
            <a:r>
              <a:rPr lang="en-GB" dirty="0" smtClean="0"/>
              <a:t>’: her dialect creeps in, revealing her humble origins and connecting her to her friend</a:t>
            </a:r>
            <a:endParaRPr lang="en-GB" dirty="0"/>
          </a:p>
        </p:txBody>
      </p:sp>
      <p:sp>
        <p:nvSpPr>
          <p:cNvPr id="18" name="Freeform 17"/>
          <p:cNvSpPr/>
          <p:nvPr/>
        </p:nvSpPr>
        <p:spPr>
          <a:xfrm>
            <a:off x="4642919" y="3651565"/>
            <a:ext cx="591493" cy="328941"/>
          </a:xfrm>
          <a:custGeom>
            <a:avLst/>
            <a:gdLst>
              <a:gd name="connsiteX0" fmla="*/ 19616 w 591493"/>
              <a:gd name="connsiteY0" fmla="*/ 168997 h 328941"/>
              <a:gd name="connsiteX1" fmla="*/ 300273 w 591493"/>
              <a:gd name="connsiteY1" fmla="*/ 6035 h 328941"/>
              <a:gd name="connsiteX2" fmla="*/ 571877 w 591493"/>
              <a:gd name="connsiteY2" fmla="*/ 132784 h 328941"/>
              <a:gd name="connsiteX3" fmla="*/ 417968 w 591493"/>
              <a:gd name="connsiteY3" fmla="*/ 322906 h 328941"/>
              <a:gd name="connsiteX4" fmla="*/ 19616 w 591493"/>
              <a:gd name="connsiteY4" fmla="*/ 168997 h 328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493" h="328941">
                <a:moveTo>
                  <a:pt x="19616" y="168997"/>
                </a:moveTo>
                <a:cubicBezTo>
                  <a:pt x="0" y="116185"/>
                  <a:pt x="208230" y="12070"/>
                  <a:pt x="300273" y="6035"/>
                </a:cubicBezTo>
                <a:cubicBezTo>
                  <a:pt x="392316" y="0"/>
                  <a:pt x="552261" y="79972"/>
                  <a:pt x="571877" y="132784"/>
                </a:cubicBezTo>
                <a:cubicBezTo>
                  <a:pt x="591493" y="185596"/>
                  <a:pt x="508503" y="316871"/>
                  <a:pt x="417968" y="322906"/>
                </a:cubicBezTo>
                <a:cubicBezTo>
                  <a:pt x="327433" y="328941"/>
                  <a:pt x="39232" y="221809"/>
                  <a:pt x="19616" y="168997"/>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p:cNvCxnSpPr/>
          <p:nvPr/>
        </p:nvCxnSpPr>
        <p:spPr>
          <a:xfrm flipV="1">
            <a:off x="5076056" y="3573017"/>
            <a:ext cx="1949492" cy="144015"/>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63688" y="1052736"/>
            <a:ext cx="2088232" cy="369332"/>
          </a:xfrm>
          <a:prstGeom prst="rect">
            <a:avLst/>
          </a:prstGeom>
          <a:noFill/>
        </p:spPr>
        <p:txBody>
          <a:bodyPr wrap="square" rtlCol="0">
            <a:spAutoFit/>
          </a:bodyPr>
          <a:lstStyle/>
          <a:p>
            <a:r>
              <a:rPr lang="en-GB" b="1" dirty="0" smtClean="0"/>
              <a:t>m</a:t>
            </a:r>
            <a:r>
              <a:rPr lang="en-GB" b="1" dirty="0" smtClean="0"/>
              <a:t>egrim</a:t>
            </a:r>
            <a:r>
              <a:rPr lang="en-GB" dirty="0" smtClean="0"/>
              <a:t> = migraine</a:t>
            </a:r>
            <a:endParaRPr lang="en-GB" dirty="0"/>
          </a:p>
        </p:txBody>
      </p:sp>
      <p:cxnSp>
        <p:nvCxnSpPr>
          <p:cNvPr id="22" name="Straight Connector 21"/>
          <p:cNvCxnSpPr/>
          <p:nvPr/>
        </p:nvCxnSpPr>
        <p:spPr>
          <a:xfrm flipH="1" flipV="1">
            <a:off x="1259632" y="2204864"/>
            <a:ext cx="3528392"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1520" y="1556792"/>
            <a:ext cx="1368152" cy="1477328"/>
          </a:xfrm>
          <a:prstGeom prst="rect">
            <a:avLst/>
          </a:prstGeom>
          <a:noFill/>
        </p:spPr>
        <p:txBody>
          <a:bodyPr wrap="square" rtlCol="0">
            <a:spAutoFit/>
          </a:bodyPr>
          <a:lstStyle/>
          <a:p>
            <a:r>
              <a:rPr lang="en-GB" dirty="0" smtClean="0"/>
              <a:t>‘strut’ suggests her friend thinks </a:t>
            </a:r>
            <a:r>
              <a:rPr lang="en-GB" dirty="0" err="1" smtClean="0"/>
              <a:t>Melia</a:t>
            </a:r>
            <a:r>
              <a:rPr lang="en-GB" dirty="0" smtClean="0"/>
              <a:t> is arrogant</a:t>
            </a:r>
            <a:endParaRPr lang="en-GB" dirty="0"/>
          </a:p>
        </p:txBody>
      </p:sp>
      <p:sp>
        <p:nvSpPr>
          <p:cNvPr id="24" name="TextBox 23"/>
          <p:cNvSpPr txBox="1"/>
          <p:nvPr/>
        </p:nvSpPr>
        <p:spPr>
          <a:xfrm>
            <a:off x="4499992" y="5934670"/>
            <a:ext cx="4536504" cy="646331"/>
          </a:xfrm>
          <a:prstGeom prst="rect">
            <a:avLst/>
          </a:prstGeom>
          <a:noFill/>
        </p:spPr>
        <p:txBody>
          <a:bodyPr wrap="square" rtlCol="0">
            <a:spAutoFit/>
          </a:bodyPr>
          <a:lstStyle/>
          <a:p>
            <a:r>
              <a:rPr lang="en-GB" dirty="0" smtClean="0"/>
              <a:t>Repetition of ‘said she’ creates emphatic </a:t>
            </a:r>
            <a:r>
              <a:rPr lang="en-GB" dirty="0" smtClean="0"/>
              <a:t>tone to highlight </a:t>
            </a:r>
            <a:r>
              <a:rPr lang="en-GB" dirty="0" smtClean="0"/>
              <a:t>’</a:t>
            </a:r>
            <a:r>
              <a:rPr lang="en-GB" dirty="0" err="1" smtClean="0"/>
              <a:t>Melia’s</a:t>
            </a:r>
            <a:r>
              <a:rPr lang="en-GB" dirty="0" smtClean="0"/>
              <a:t> consistent </a:t>
            </a:r>
            <a:r>
              <a:rPr lang="en-GB" dirty="0" smtClean="0"/>
              <a:t>lack of remorse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297305"/>
            <a:ext cx="9144000" cy="400110"/>
          </a:xfrm>
          <a:prstGeom prst="rect">
            <a:avLst/>
          </a:prstGeom>
          <a:solidFill>
            <a:srgbClr val="B2EDE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Group 1: Dialect and dialogue: </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Ruined Maid’</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1916832"/>
            <a:ext cx="9144000" cy="400110"/>
          </a:xfrm>
          <a:prstGeom prst="rect">
            <a:avLst/>
          </a:prstGeom>
          <a:solidFill>
            <a:srgbClr val="BAE8D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57400" algn="l"/>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Group 2: Tone and attitude: </a:t>
            </a: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Ruined Maid’</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611560" y="332656"/>
            <a:ext cx="8064896" cy="461665"/>
          </a:xfrm>
          <a:prstGeom prst="rect">
            <a:avLst/>
          </a:prstGeom>
          <a:noFill/>
        </p:spPr>
        <p:txBody>
          <a:bodyPr wrap="square" rtlCol="0">
            <a:spAutoFit/>
          </a:bodyPr>
          <a:lstStyle/>
          <a:p>
            <a:r>
              <a:rPr lang="en-GB" sz="2400" dirty="0" smtClean="0">
                <a:latin typeface="Arial" pitchFamily="34" charset="0"/>
                <a:cs typeface="Arial" pitchFamily="34" charset="0"/>
              </a:rPr>
              <a:t>On your tables, split into two groups. </a:t>
            </a:r>
            <a:endParaRPr lang="en-GB" sz="2400" dirty="0">
              <a:latin typeface="Arial" pitchFamily="34" charset="0"/>
              <a:cs typeface="Arial" pitchFamily="34" charset="0"/>
            </a:endParaRPr>
          </a:p>
        </p:txBody>
      </p:sp>
      <p:sp>
        <p:nvSpPr>
          <p:cNvPr id="5" name="TextBox 4"/>
          <p:cNvSpPr txBox="1"/>
          <p:nvPr/>
        </p:nvSpPr>
        <p:spPr>
          <a:xfrm>
            <a:off x="395536" y="2780928"/>
            <a:ext cx="8064896" cy="1569660"/>
          </a:xfrm>
          <a:prstGeom prst="rect">
            <a:avLst/>
          </a:prstGeom>
          <a:noFill/>
        </p:spPr>
        <p:txBody>
          <a:bodyPr wrap="square" rtlCol="0">
            <a:spAutoFit/>
          </a:bodyPr>
          <a:lstStyle/>
          <a:p>
            <a:r>
              <a:rPr lang="en-GB" sz="2400" dirty="0" smtClean="0">
                <a:latin typeface="Arial" pitchFamily="34" charset="0"/>
                <a:cs typeface="Arial" pitchFamily="34" charset="0"/>
              </a:rPr>
              <a:t>Each group should complete the questions on their side of the worksheet, then share their ideas with the other group. By the end of the session, both groups should have all the questions answered, with answers written down. </a:t>
            </a:r>
            <a:endParaRPr lang="en-GB"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568952" cy="5693866"/>
          </a:xfrm>
          <a:prstGeom prst="rect">
            <a:avLst/>
          </a:prstGeom>
          <a:noFill/>
        </p:spPr>
        <p:txBody>
          <a:bodyPr wrap="square" rtlCol="0">
            <a:spAutoFit/>
          </a:bodyPr>
          <a:lstStyle/>
          <a:p>
            <a:pPr algn="r"/>
            <a:r>
              <a:rPr lang="en-GB" sz="2800" dirty="0" smtClean="0"/>
              <a:t>‘</a:t>
            </a:r>
            <a:r>
              <a:rPr lang="en-GB" sz="2800" dirty="0" err="1" smtClean="0"/>
              <a:t>Melia</a:t>
            </a:r>
            <a:r>
              <a:rPr lang="en-GB" sz="2800" dirty="0" smtClean="0"/>
              <a:t> is short for Amelia</a:t>
            </a:r>
          </a:p>
          <a:p>
            <a:endParaRPr lang="en-GB" sz="2800" dirty="0"/>
          </a:p>
          <a:p>
            <a:pPr algn="r"/>
            <a:r>
              <a:rPr lang="en-GB" sz="2800" dirty="0" smtClean="0"/>
              <a:t>‘</a:t>
            </a:r>
            <a:r>
              <a:rPr lang="en-GB" sz="2800" dirty="0" err="1" smtClean="0"/>
              <a:t>Melior</a:t>
            </a:r>
            <a:r>
              <a:rPr lang="en-GB" sz="2800" dirty="0" smtClean="0"/>
              <a:t>’ means ‘better</a:t>
            </a:r>
            <a:r>
              <a:rPr lang="en-GB" sz="2800" dirty="0" smtClean="0"/>
              <a:t>’</a:t>
            </a:r>
          </a:p>
          <a:p>
            <a:pPr algn="r"/>
            <a:r>
              <a:rPr lang="en-GB" sz="2800" dirty="0" smtClean="0"/>
              <a:t>To ‘ameliorate’ is to make something bad better</a:t>
            </a:r>
            <a:endParaRPr lang="en-GB" sz="2800" dirty="0" smtClean="0"/>
          </a:p>
          <a:p>
            <a:endParaRPr lang="en-GB" sz="2800" dirty="0"/>
          </a:p>
          <a:p>
            <a:pPr algn="r"/>
            <a:r>
              <a:rPr lang="en-GB" sz="2800" dirty="0" smtClean="0"/>
              <a:t>A ‘</a:t>
            </a:r>
            <a:r>
              <a:rPr lang="en-GB" sz="2800" dirty="0" err="1" smtClean="0"/>
              <a:t>meliorist</a:t>
            </a:r>
            <a:r>
              <a:rPr lang="en-GB" sz="2800" dirty="0" smtClean="0"/>
              <a:t>’ is someone who believes that society can be improved by people making an effort</a:t>
            </a:r>
          </a:p>
          <a:p>
            <a:endParaRPr lang="en-GB" sz="2800" dirty="0"/>
          </a:p>
          <a:p>
            <a:r>
              <a:rPr lang="en-GB" sz="2800" b="1" dirty="0" smtClean="0"/>
              <a:t>Why do you think the poet called the ruined maid Amelia? </a:t>
            </a:r>
          </a:p>
          <a:p>
            <a:endParaRPr lang="en-GB" sz="2800" b="1" dirty="0"/>
          </a:p>
          <a:p>
            <a:endParaRPr lang="en-GB" sz="2800" b="1" dirty="0"/>
          </a:p>
          <a:p>
            <a:r>
              <a:rPr lang="en-GB" sz="2800" b="1" dirty="0" smtClean="0"/>
              <a:t>What do you think the poet’s message 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GB" dirty="0" smtClean="0"/>
              <a:t>	What is your overall impression of the poem?</a:t>
            </a:r>
          </a:p>
          <a:p>
            <a:pPr>
              <a:buNone/>
            </a:pPr>
            <a:endParaRPr lang="en-GB" dirty="0"/>
          </a:p>
          <a:p>
            <a:pPr>
              <a:buNone/>
            </a:pPr>
            <a:r>
              <a:rPr lang="en-GB" dirty="0" smtClean="0"/>
              <a:t>	Do you think Hardy is a feminist? Do you think he really feels that the young girl is ‘ruined’?</a:t>
            </a:r>
          </a:p>
          <a:p>
            <a:pPr>
              <a:buNone/>
            </a:pPr>
            <a:endParaRPr lang="en-GB" dirty="0"/>
          </a:p>
          <a:p>
            <a:pPr>
              <a:buNone/>
            </a:pPr>
            <a:r>
              <a:rPr lang="en-GB" dirty="0" smtClean="0"/>
              <a:t>	Is her new life better than her old life?</a:t>
            </a:r>
          </a:p>
          <a:p>
            <a:pPr>
              <a:buNone/>
            </a:pPr>
            <a:endParaRPr lang="en-GB" dirty="0"/>
          </a:p>
          <a:p>
            <a:pPr>
              <a:buNone/>
            </a:pPr>
            <a:r>
              <a:rPr lang="en-GB" b="1" dirty="0" smtClean="0"/>
              <a:t>	What will be the final outcome for Amelia, once her beauty and youth have faded?</a:t>
            </a:r>
          </a:p>
          <a:p>
            <a:pPr>
              <a:buNone/>
            </a:pPr>
            <a:endParaRPr lang="en-GB" dirty="0" smtClean="0"/>
          </a:p>
        </p:txBody>
      </p:sp>
      <p:sp>
        <p:nvSpPr>
          <p:cNvPr id="5" name="Title 1"/>
          <p:cNvSpPr>
            <a:spLocks noGrp="1"/>
          </p:cNvSpPr>
          <p:nvPr>
            <p:ph type="title"/>
          </p:nvPr>
        </p:nvSpPr>
        <p:spPr>
          <a:xfrm>
            <a:off x="1619672" y="260648"/>
            <a:ext cx="5688632" cy="936104"/>
          </a:xfrm>
          <a:ln>
            <a:solidFill>
              <a:schemeClr val="tx1"/>
            </a:solidFill>
          </a:ln>
        </p:spPr>
        <p:txBody>
          <a:bodyPr/>
          <a:lstStyle/>
          <a:p>
            <a:r>
              <a:rPr lang="en-GB" b="1" dirty="0" smtClean="0"/>
              <a:t>Discussion Time!</a:t>
            </a:r>
            <a:endParaRPr lang="en-GB"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116632"/>
            <a:ext cx="2411760"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575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5793507"/>
          </a:xfrm>
        </p:spPr>
        <p:txBody>
          <a:bodyPr/>
          <a:lstStyle/>
          <a:p>
            <a:pPr>
              <a:buNone/>
            </a:pPr>
            <a:r>
              <a:rPr lang="en-GB" dirty="0" smtClean="0"/>
              <a:t>	What do you think ‘ruined maid’ might imply or mean?</a:t>
            </a:r>
          </a:p>
          <a:p>
            <a:pPr>
              <a:buNone/>
            </a:pPr>
            <a:r>
              <a:rPr lang="en-GB" dirty="0"/>
              <a:t>	</a:t>
            </a:r>
            <a:endParaRPr lang="en-GB" dirty="0" smtClean="0"/>
          </a:p>
          <a:p>
            <a:pPr>
              <a:buNone/>
            </a:pPr>
            <a:r>
              <a:rPr lang="en-GB" dirty="0"/>
              <a:t>	</a:t>
            </a:r>
            <a:r>
              <a:rPr lang="en-GB" dirty="0" smtClean="0"/>
              <a:t>When might such a term have been used?</a:t>
            </a:r>
          </a:p>
          <a:p>
            <a:pPr>
              <a:buNone/>
            </a:pPr>
            <a:endParaRPr lang="en-GB" dirty="0"/>
          </a:p>
          <a:p>
            <a:pPr>
              <a:buNone/>
            </a:pPr>
            <a:r>
              <a:rPr lang="en-GB" dirty="0" smtClean="0"/>
              <a:t>	Read the quotes from the poem you have been given – what impression do these give you?</a:t>
            </a:r>
          </a:p>
          <a:p>
            <a:pPr>
              <a:buNone/>
            </a:pPr>
            <a:endParaRPr lang="en-GB" dirty="0"/>
          </a:p>
          <a:p>
            <a:pPr>
              <a:buNone/>
            </a:pPr>
            <a:r>
              <a:rPr lang="en-GB" dirty="0" smtClean="0"/>
              <a:t>	What do you think the poem is about?</a:t>
            </a:r>
          </a:p>
          <a:p>
            <a:pPr>
              <a:buNone/>
            </a:pPr>
            <a:endParaRPr lang="en-GB"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94305"/>
          </a:xfrm>
          <a:prstGeom prst="rect">
            <a:avLst/>
          </a:prstGeom>
          <a:noFill/>
        </p:spPr>
        <p:txBody>
          <a:bodyPr wrap="square" rtlCol="0">
            <a:spAutoFit/>
          </a:bodyPr>
          <a:lstStyle/>
          <a:p>
            <a:r>
              <a:rPr lang="en-GB" b="1" dirty="0" smtClean="0"/>
              <a:t>Prostitution in Thomas Hardy’s England</a:t>
            </a:r>
            <a:endParaRPr lang="en-GB" dirty="0" smtClean="0"/>
          </a:p>
          <a:p>
            <a:r>
              <a:rPr lang="en-GB" dirty="0" smtClean="0"/>
              <a:t> </a:t>
            </a:r>
          </a:p>
          <a:p>
            <a:r>
              <a:rPr lang="en-GB" dirty="0" smtClean="0"/>
              <a:t>Although we may think of Victorian England as very strict and moral there was probably just as much behaviour that would still be considered shocking then as there is now, if not more.  </a:t>
            </a:r>
          </a:p>
          <a:p>
            <a:r>
              <a:rPr lang="en-GB" dirty="0" smtClean="0"/>
              <a:t>Drug taking, violent crime, prostitution, adultery and pornography all went on but were hidden under a more genteel surface leading to hypocrisy and double standards. In Hardy’s time, there was also much less equality in England than there is today so there were different expectations and treatment for the poor and the rich, and for men and women.</a:t>
            </a:r>
          </a:p>
          <a:p>
            <a:r>
              <a:rPr lang="en-GB" dirty="0" smtClean="0"/>
              <a:t> </a:t>
            </a:r>
          </a:p>
          <a:p>
            <a:r>
              <a:rPr lang="en-GB" dirty="0" smtClean="0"/>
              <a:t>In the 19th century (as in some cultures and societies today) there was a double standard whereby it was usually accepted or even expected that men had sex outside marriage but women who did this were called ‘fallen women’ and considered ‘ruined’. They were often shunned by polite society, banished from their families, or worse, left without support, money or connections.</a:t>
            </a:r>
          </a:p>
          <a:p>
            <a:r>
              <a:rPr lang="en-GB" dirty="0" smtClean="0"/>
              <a:t> </a:t>
            </a:r>
          </a:p>
          <a:p>
            <a:r>
              <a:rPr lang="en-GB" dirty="0" smtClean="0"/>
              <a:t>Opportunities, rights and support for women were so limited that many poor women felt they had no option but to turn to prostitution to make enough money to live. However, there wasn’t usually much sympathy or understanding for their circumstances. Prostitution was seen as a big problem, not only as a nuisance in society, but as a threat to morality. </a:t>
            </a:r>
          </a:p>
          <a:p>
            <a:r>
              <a:rPr lang="en-GB" dirty="0" smtClean="0"/>
              <a:t> </a:t>
            </a:r>
          </a:p>
          <a:p>
            <a:r>
              <a:rPr lang="en-GB" dirty="0" smtClean="0"/>
              <a:t>Although prostitution was not spoken about in polite society, prostitutes and adulterous and otherwise ‘fallen’ women were popular subjects for Victorian art and literature. This sort of art and literature often conveyed a message or lesson which aimed to reinforce Victorian values and warn against sexual temptation.</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332656"/>
            <a:ext cx="4608512" cy="3672408"/>
          </a:xfrm>
          <a:prstGeom prst="rect">
            <a:avLst/>
          </a:prstGeom>
          <a:noFill/>
        </p:spPr>
        <p:txBody>
          <a:bodyPr wrap="square" rtlCol="0">
            <a:spAutoFit/>
          </a:bodyPr>
          <a:lstStyle/>
          <a:p>
            <a:r>
              <a:rPr lang="en-GB" sz="1400" dirty="0"/>
              <a:t>‘O ’</a:t>
            </a:r>
            <a:r>
              <a:rPr lang="en-GB" sz="1400" dirty="0" err="1"/>
              <a:t>Melia</a:t>
            </a:r>
            <a:r>
              <a:rPr lang="en-GB" sz="1400" dirty="0"/>
              <a:t>, my dear, this does everything crown! </a:t>
            </a:r>
            <a:endParaRPr lang="en-GB" sz="1400" b="1" dirty="0"/>
          </a:p>
          <a:p>
            <a:r>
              <a:rPr lang="en-GB" sz="1400" dirty="0"/>
              <a:t>Who could have supposed I should meet you in Town? </a:t>
            </a:r>
            <a:endParaRPr lang="en-GB" sz="1400" b="1" dirty="0"/>
          </a:p>
          <a:p>
            <a:r>
              <a:rPr lang="en-GB" sz="1400" dirty="0"/>
              <a:t>And whence such fair garments, such </a:t>
            </a:r>
            <a:r>
              <a:rPr lang="en-GB" sz="1400" dirty="0" err="1"/>
              <a:t>prosperi-ty</a:t>
            </a:r>
            <a:r>
              <a:rPr lang="en-GB" sz="1400" dirty="0"/>
              <a:t>?’ – </a:t>
            </a:r>
            <a:endParaRPr lang="en-GB" sz="1400" b="1" dirty="0"/>
          </a:p>
          <a:p>
            <a:r>
              <a:rPr lang="en-GB" sz="1400" dirty="0"/>
              <a:t>‘O didn’t you know I’d been ruined?’ said she. </a:t>
            </a:r>
            <a:endParaRPr lang="en-GB" sz="1400" b="1" dirty="0"/>
          </a:p>
          <a:p>
            <a:r>
              <a:rPr lang="en-GB" sz="1400" dirty="0"/>
              <a:t> </a:t>
            </a:r>
            <a:endParaRPr lang="en-GB" sz="1400" b="1" dirty="0"/>
          </a:p>
          <a:p>
            <a:r>
              <a:rPr lang="en-GB" sz="1400" dirty="0"/>
              <a:t>– ‘You left us in tatters, without shoes or socks, </a:t>
            </a:r>
            <a:endParaRPr lang="en-GB" sz="1400" b="1" dirty="0"/>
          </a:p>
          <a:p>
            <a:r>
              <a:rPr lang="en-GB" sz="1400" dirty="0"/>
              <a:t>Tired of digging potatoes, and </a:t>
            </a:r>
            <a:r>
              <a:rPr lang="en-GB" sz="1400" dirty="0" err="1"/>
              <a:t>spudding</a:t>
            </a:r>
            <a:r>
              <a:rPr lang="en-GB" sz="1400" dirty="0"/>
              <a:t> up docks; </a:t>
            </a:r>
            <a:endParaRPr lang="en-GB" sz="1400" b="1" dirty="0"/>
          </a:p>
          <a:p>
            <a:r>
              <a:rPr lang="en-GB" sz="1400" dirty="0"/>
              <a:t>And now you’ve gay bracelets and bright feathers three!’ – </a:t>
            </a:r>
            <a:endParaRPr lang="en-GB" sz="1400" b="1" dirty="0"/>
          </a:p>
          <a:p>
            <a:r>
              <a:rPr lang="en-GB" sz="1400" dirty="0"/>
              <a:t>‘Yes: that’s how we dress when we’re ruined,’ said she. </a:t>
            </a:r>
            <a:endParaRPr lang="en-GB" sz="1400" b="1" dirty="0"/>
          </a:p>
          <a:p>
            <a:r>
              <a:rPr lang="en-GB" sz="1400" dirty="0"/>
              <a:t> </a:t>
            </a:r>
            <a:endParaRPr lang="en-GB" sz="1400" b="1" dirty="0"/>
          </a:p>
          <a:p>
            <a:r>
              <a:rPr lang="en-GB" sz="1400" dirty="0"/>
              <a:t>– ‘At home in the </a:t>
            </a:r>
            <a:r>
              <a:rPr lang="en-GB" sz="1400" dirty="0" err="1"/>
              <a:t>barton</a:t>
            </a:r>
            <a:r>
              <a:rPr lang="en-GB" sz="1400" dirty="0"/>
              <a:t> you said “thee” and “thou”, </a:t>
            </a:r>
            <a:endParaRPr lang="en-GB" sz="1400" b="1" dirty="0"/>
          </a:p>
          <a:p>
            <a:r>
              <a:rPr lang="en-GB" sz="1400" dirty="0"/>
              <a:t>And “</a:t>
            </a:r>
            <a:r>
              <a:rPr lang="en-GB" sz="1400" dirty="0" err="1"/>
              <a:t>thik</a:t>
            </a:r>
            <a:r>
              <a:rPr lang="en-GB" sz="1400" dirty="0"/>
              <a:t> </a:t>
            </a:r>
            <a:r>
              <a:rPr lang="en-GB" sz="1400" dirty="0" err="1"/>
              <a:t>oon</a:t>
            </a:r>
            <a:r>
              <a:rPr lang="en-GB" sz="1400" dirty="0"/>
              <a:t>”, and “</a:t>
            </a:r>
            <a:r>
              <a:rPr lang="en-GB" sz="1400" dirty="0" err="1"/>
              <a:t>theäs</a:t>
            </a:r>
            <a:r>
              <a:rPr lang="en-GB" sz="1400" dirty="0"/>
              <a:t> </a:t>
            </a:r>
            <a:r>
              <a:rPr lang="en-GB" sz="1400" dirty="0" err="1"/>
              <a:t>oon</a:t>
            </a:r>
            <a:r>
              <a:rPr lang="en-GB" sz="1400" dirty="0"/>
              <a:t>”, and “</a:t>
            </a:r>
            <a:r>
              <a:rPr lang="en-GB" sz="1400" dirty="0" err="1"/>
              <a:t>t’other</a:t>
            </a:r>
            <a:r>
              <a:rPr lang="en-GB" sz="1400" dirty="0"/>
              <a:t>”; but now </a:t>
            </a:r>
            <a:endParaRPr lang="en-GB" sz="1400" b="1" dirty="0"/>
          </a:p>
          <a:p>
            <a:r>
              <a:rPr lang="en-GB" sz="1400" dirty="0"/>
              <a:t>Your talking quite </a:t>
            </a:r>
            <a:r>
              <a:rPr lang="en-GB" sz="1400" dirty="0" err="1"/>
              <a:t>ﬁts</a:t>
            </a:r>
            <a:r>
              <a:rPr lang="en-GB" sz="1400" dirty="0"/>
              <a:t> ’</a:t>
            </a:r>
            <a:r>
              <a:rPr lang="en-GB" sz="1400" dirty="0" err="1"/>
              <a:t>ee</a:t>
            </a:r>
            <a:r>
              <a:rPr lang="en-GB" sz="1400" dirty="0"/>
              <a:t> for high </a:t>
            </a:r>
            <a:r>
              <a:rPr lang="en-GB" sz="1400" dirty="0" err="1"/>
              <a:t>compa-ny</a:t>
            </a:r>
            <a:r>
              <a:rPr lang="en-GB" sz="1400" dirty="0"/>
              <a:t>!’ – </a:t>
            </a:r>
            <a:endParaRPr lang="en-GB" sz="1400" b="1" dirty="0"/>
          </a:p>
          <a:p>
            <a:r>
              <a:rPr lang="en-GB" sz="1400" dirty="0"/>
              <a:t>‘Some polish is gained with one’s ruin,’ said she. </a:t>
            </a:r>
            <a:endParaRPr lang="en-GB" sz="1400" b="1" dirty="0"/>
          </a:p>
          <a:p>
            <a:r>
              <a:rPr lang="en-GB" dirty="0"/>
              <a:t> </a:t>
            </a:r>
            <a:endParaRPr lang="en-GB" b="1" dirty="0"/>
          </a:p>
          <a:p>
            <a:endParaRPr lang="en-GB" dirty="0"/>
          </a:p>
        </p:txBody>
      </p:sp>
      <p:sp>
        <p:nvSpPr>
          <p:cNvPr id="4" name="TextBox 3"/>
          <p:cNvSpPr txBox="1"/>
          <p:nvPr/>
        </p:nvSpPr>
        <p:spPr>
          <a:xfrm>
            <a:off x="1331640" y="3429000"/>
            <a:ext cx="4880503" cy="3600986"/>
          </a:xfrm>
          <a:prstGeom prst="rect">
            <a:avLst/>
          </a:prstGeom>
          <a:noFill/>
        </p:spPr>
        <p:txBody>
          <a:bodyPr wrap="none" rtlCol="0">
            <a:spAutoFit/>
          </a:bodyPr>
          <a:lstStyle/>
          <a:p>
            <a:r>
              <a:rPr lang="en-GB" sz="1450" dirty="0" smtClean="0"/>
              <a:t>– ‘Your hands were like paws then, your face blue and bleak </a:t>
            </a:r>
            <a:endParaRPr lang="en-GB" sz="1450" b="1" dirty="0" smtClean="0"/>
          </a:p>
          <a:p>
            <a:r>
              <a:rPr lang="en-GB" sz="1450" dirty="0" smtClean="0"/>
              <a:t>But now I’m bewitched by your delicate cheek, </a:t>
            </a:r>
            <a:endParaRPr lang="en-GB" sz="1450" b="1" dirty="0" smtClean="0"/>
          </a:p>
          <a:p>
            <a:r>
              <a:rPr lang="en-GB" sz="1450" dirty="0" smtClean="0"/>
              <a:t>And your little gloves </a:t>
            </a:r>
            <a:r>
              <a:rPr lang="en-GB" sz="1450" dirty="0" err="1" smtClean="0"/>
              <a:t>ﬁt</a:t>
            </a:r>
            <a:r>
              <a:rPr lang="en-GB" sz="1450" dirty="0" smtClean="0"/>
              <a:t> as on any la-</a:t>
            </a:r>
            <a:r>
              <a:rPr lang="en-GB" sz="1450" dirty="0" err="1" smtClean="0"/>
              <a:t>dy</a:t>
            </a:r>
            <a:r>
              <a:rPr lang="en-GB" sz="1450" dirty="0" smtClean="0"/>
              <a:t>!’ – </a:t>
            </a:r>
            <a:endParaRPr lang="en-GB" sz="1450" b="1" dirty="0" smtClean="0"/>
          </a:p>
          <a:p>
            <a:r>
              <a:rPr lang="en-GB" sz="1450" dirty="0" smtClean="0"/>
              <a:t>‘We never do work when we’re ruined,’ said she. </a:t>
            </a:r>
            <a:endParaRPr lang="en-GB" sz="1450" b="1" dirty="0" smtClean="0"/>
          </a:p>
          <a:p>
            <a:r>
              <a:rPr lang="en-GB" sz="1450" dirty="0" smtClean="0"/>
              <a:t> </a:t>
            </a:r>
            <a:endParaRPr lang="en-GB" sz="1450" b="1" dirty="0" smtClean="0"/>
          </a:p>
          <a:p>
            <a:r>
              <a:rPr lang="en-GB" sz="1450" dirty="0" smtClean="0"/>
              <a:t>– ‘You used to call home-life a hag-ridden dream, </a:t>
            </a:r>
            <a:endParaRPr lang="en-GB" sz="1450" b="1" dirty="0" smtClean="0"/>
          </a:p>
          <a:p>
            <a:r>
              <a:rPr lang="en-GB" sz="1450" dirty="0" smtClean="0"/>
              <a:t>And you’d sigh, and you’d sock; but at present you seem </a:t>
            </a:r>
            <a:endParaRPr lang="en-GB" sz="1450" b="1" dirty="0" smtClean="0"/>
          </a:p>
          <a:p>
            <a:r>
              <a:rPr lang="en-GB" sz="1450" dirty="0" smtClean="0"/>
              <a:t>To know not of megrims or </a:t>
            </a:r>
            <a:r>
              <a:rPr lang="en-GB" sz="1450" dirty="0" err="1" smtClean="0"/>
              <a:t>melancho-ly</a:t>
            </a:r>
            <a:r>
              <a:rPr lang="en-GB" sz="1450" dirty="0" smtClean="0"/>
              <a:t>!’ – </a:t>
            </a:r>
            <a:endParaRPr lang="en-GB" sz="1450" b="1" dirty="0" smtClean="0"/>
          </a:p>
          <a:p>
            <a:r>
              <a:rPr lang="en-GB" sz="1450" dirty="0" smtClean="0"/>
              <a:t>‘True. One’s pretty lively when ruined,’ said she. </a:t>
            </a:r>
            <a:endParaRPr lang="en-GB" sz="1450" b="1" dirty="0" smtClean="0"/>
          </a:p>
          <a:p>
            <a:r>
              <a:rPr lang="en-GB" sz="1450" dirty="0" smtClean="0"/>
              <a:t> </a:t>
            </a:r>
            <a:endParaRPr lang="en-GB" sz="1450" b="1" dirty="0" smtClean="0"/>
          </a:p>
          <a:p>
            <a:r>
              <a:rPr lang="en-GB" sz="1450" dirty="0" smtClean="0"/>
              <a:t>– ‘I wish I had feathers, a fine sweeping gown, </a:t>
            </a:r>
            <a:endParaRPr lang="en-GB" sz="1450" b="1" dirty="0" smtClean="0"/>
          </a:p>
          <a:p>
            <a:r>
              <a:rPr lang="en-GB" sz="1450" dirty="0" smtClean="0"/>
              <a:t>And a delicate face, and could strut about Town!’ – </a:t>
            </a:r>
            <a:endParaRPr lang="en-GB" sz="1450" b="1" dirty="0" smtClean="0"/>
          </a:p>
          <a:p>
            <a:r>
              <a:rPr lang="en-GB" sz="1450" dirty="0" smtClean="0"/>
              <a:t>‘My dear – a raw country girl, such as you be, </a:t>
            </a:r>
            <a:endParaRPr lang="en-GB" sz="1450" b="1" dirty="0" smtClean="0"/>
          </a:p>
          <a:p>
            <a:r>
              <a:rPr lang="en-GB" sz="1450" dirty="0" smtClean="0"/>
              <a:t>Cannot quite expect that. You </a:t>
            </a:r>
            <a:r>
              <a:rPr lang="en-GB" sz="1450" dirty="0" err="1" smtClean="0"/>
              <a:t>ain’t</a:t>
            </a:r>
            <a:r>
              <a:rPr lang="en-GB" sz="1450" dirty="0" smtClean="0"/>
              <a:t> ruined,’ said she. </a:t>
            </a:r>
            <a:endParaRPr lang="en-GB" sz="1450" b="1" dirty="0" smtClean="0"/>
          </a:p>
          <a:p>
            <a:endParaRPr lang="en-GB" dirty="0"/>
          </a:p>
        </p:txBody>
      </p:sp>
      <p:sp>
        <p:nvSpPr>
          <p:cNvPr id="5" name="Action Button: Movie 4">
            <a:hlinkClick r:id="rId2" action="ppaction://hlinkfile" highlightClick="1"/>
          </p:cNvPr>
          <p:cNvSpPr/>
          <p:nvPr/>
        </p:nvSpPr>
        <p:spPr>
          <a:xfrm>
            <a:off x="6444208" y="4941168"/>
            <a:ext cx="2232248" cy="1368152"/>
          </a:xfrm>
          <a:prstGeom prst="actionButtonMovie">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12968" cy="6124754"/>
          </a:xfrm>
          <a:prstGeom prst="rect">
            <a:avLst/>
          </a:prstGeom>
          <a:noFill/>
        </p:spPr>
        <p:txBody>
          <a:bodyPr wrap="square" rtlCol="0">
            <a:spAutoFit/>
          </a:bodyPr>
          <a:lstStyle/>
          <a:p>
            <a:r>
              <a:rPr lang="en-GB" sz="2200" dirty="0"/>
              <a:t>This poem is a form </a:t>
            </a:r>
            <a:r>
              <a:rPr lang="en-GB" sz="2200" dirty="0" smtClean="0"/>
              <a:t>of </a:t>
            </a:r>
            <a:r>
              <a:rPr lang="en-GB" sz="2200" b="1" dirty="0" smtClean="0"/>
              <a:t>dramatic </a:t>
            </a:r>
            <a:r>
              <a:rPr lang="en-GB" sz="2200" b="1" dirty="0"/>
              <a:t>dialogue</a:t>
            </a:r>
            <a:r>
              <a:rPr lang="en-GB" sz="2200" dirty="0"/>
              <a:t>.  In the poem, Hardy presents a conversation between two women.  One of the women is called ‘</a:t>
            </a:r>
            <a:r>
              <a:rPr lang="en-GB" sz="2200" dirty="0" err="1"/>
              <a:t>Melia</a:t>
            </a:r>
            <a:r>
              <a:rPr lang="en-GB" sz="2200" dirty="0"/>
              <a:t>.  She has moved away and has changed in many ways.  As they talk, the </a:t>
            </a:r>
            <a:r>
              <a:rPr lang="en-GB" sz="2200" b="1" dirty="0"/>
              <a:t>role and treatment of women</a:t>
            </a:r>
            <a:r>
              <a:rPr lang="en-GB" sz="2200" dirty="0"/>
              <a:t> during the </a:t>
            </a:r>
            <a:r>
              <a:rPr lang="en-GB" sz="2200" b="1" dirty="0"/>
              <a:t>Victorian era</a:t>
            </a:r>
            <a:r>
              <a:rPr lang="en-GB" sz="2200" dirty="0"/>
              <a:t> reveals itself as a major </a:t>
            </a:r>
            <a:r>
              <a:rPr lang="en-GB" sz="2200" b="1" dirty="0"/>
              <a:t>theme</a:t>
            </a:r>
            <a:r>
              <a:rPr lang="en-GB" sz="2200" dirty="0"/>
              <a:t> within the poem.  At the time, women were not treated equally to men.  They were forced to project an image of morality, and if they deviated away from that image, they were seen as being tainted or soiled. </a:t>
            </a:r>
            <a:endParaRPr lang="en-GB" sz="2200" b="1" dirty="0"/>
          </a:p>
          <a:p>
            <a:r>
              <a:rPr lang="en-GB" sz="2200" dirty="0"/>
              <a:t> </a:t>
            </a:r>
            <a:endParaRPr lang="en-GB" sz="2200" b="1" dirty="0"/>
          </a:p>
          <a:p>
            <a:r>
              <a:rPr lang="en-GB" sz="2200" dirty="0" smtClean="0"/>
              <a:t>In </a:t>
            </a:r>
            <a:r>
              <a:rPr lang="en-GB" sz="2200" dirty="0"/>
              <a:t>‘The Ruined Maid’, Hardy uses irony and satire</a:t>
            </a:r>
            <a:r>
              <a:rPr lang="en-GB" sz="2200" dirty="0" smtClean="0"/>
              <a:t>.</a:t>
            </a:r>
          </a:p>
          <a:p>
            <a:endParaRPr lang="en-GB" sz="2200" b="1" dirty="0"/>
          </a:p>
          <a:p>
            <a:pPr lvl="0"/>
            <a:r>
              <a:rPr lang="en-GB" sz="2200" b="1" dirty="0"/>
              <a:t>Irony:  </a:t>
            </a:r>
            <a:r>
              <a:rPr lang="en-GB" sz="2200" dirty="0"/>
              <a:t>This is a device writers use to express something different from and often opposite to their literal meaning.</a:t>
            </a:r>
            <a:endParaRPr lang="en-GB" sz="2200" b="1" dirty="0"/>
          </a:p>
          <a:p>
            <a:pPr lvl="0"/>
            <a:r>
              <a:rPr lang="en-GB" sz="2200" b="1" dirty="0"/>
              <a:t>Satire:  </a:t>
            </a:r>
            <a:r>
              <a:rPr lang="en-GB" sz="2200" dirty="0"/>
              <a:t>Satire aims to show the reader the absurdity of human follies and vices.  Writers who use satire want the reader to acknowledge such wrongs in society</a:t>
            </a:r>
            <a:r>
              <a:rPr lang="en-GB" sz="2200" dirty="0" smtClean="0"/>
              <a:t>.</a:t>
            </a:r>
          </a:p>
          <a:p>
            <a:pPr lvl="0"/>
            <a:endParaRPr lang="en-GB" sz="2200" b="1" dirty="0"/>
          </a:p>
          <a:p>
            <a:pPr lvl="0"/>
            <a:r>
              <a:rPr lang="en-GB" sz="2200" b="1" dirty="0" smtClean="0"/>
              <a:t>The poet mocks Victorian attitudes to morality and ‘fallen’ women.</a:t>
            </a:r>
            <a:endParaRPr lang="en-GB" sz="2200" b="1"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568952" cy="5586145"/>
          </a:xfrm>
          <a:prstGeom prst="rect">
            <a:avLst/>
          </a:prstGeom>
          <a:noFill/>
        </p:spPr>
        <p:txBody>
          <a:bodyPr wrap="square" rtlCol="0">
            <a:spAutoFit/>
          </a:bodyPr>
          <a:lstStyle/>
          <a:p>
            <a:pPr>
              <a:buFont typeface="Arial" pitchFamily="34" charset="0"/>
              <a:buChar char="•"/>
            </a:pPr>
            <a:r>
              <a:rPr lang="en-GB" sz="2100" dirty="0" smtClean="0"/>
              <a:t> ballad-like form</a:t>
            </a:r>
          </a:p>
          <a:p>
            <a:pPr>
              <a:buFont typeface="Arial" pitchFamily="34" charset="0"/>
              <a:buChar char="•"/>
            </a:pPr>
            <a:r>
              <a:rPr lang="en-GB" sz="2100" dirty="0"/>
              <a:t> </a:t>
            </a:r>
            <a:r>
              <a:rPr lang="en-GB" sz="2100" dirty="0" err="1" smtClean="0"/>
              <a:t>aabb</a:t>
            </a:r>
            <a:r>
              <a:rPr lang="en-GB" sz="2100" dirty="0" smtClean="0"/>
              <a:t> rhyming pattern = </a:t>
            </a:r>
            <a:r>
              <a:rPr lang="en-GB" sz="2100" dirty="0" err="1" smtClean="0"/>
              <a:t>lighthearted</a:t>
            </a:r>
            <a:r>
              <a:rPr lang="en-GB" sz="2100" dirty="0" smtClean="0"/>
              <a:t> tone</a:t>
            </a:r>
          </a:p>
          <a:p>
            <a:pPr>
              <a:buFont typeface="Arial" pitchFamily="34" charset="0"/>
              <a:buChar char="•"/>
            </a:pPr>
            <a:r>
              <a:rPr lang="en-GB" sz="2100" dirty="0"/>
              <a:t> </a:t>
            </a:r>
            <a:r>
              <a:rPr lang="en-GB" sz="2100" dirty="0" smtClean="0"/>
              <a:t>the strict rhyme scheme mirrors the strict moral codes of the time</a:t>
            </a:r>
          </a:p>
          <a:p>
            <a:pPr>
              <a:buFont typeface="Arial" pitchFamily="34" charset="0"/>
              <a:buChar char="•"/>
            </a:pPr>
            <a:r>
              <a:rPr lang="en-GB" sz="2100" dirty="0"/>
              <a:t> </a:t>
            </a:r>
            <a:r>
              <a:rPr lang="en-GB" sz="2100" dirty="0" smtClean="0"/>
              <a:t>4</a:t>
            </a:r>
            <a:r>
              <a:rPr lang="en-GB" sz="2100" baseline="30000" dirty="0" smtClean="0"/>
              <a:t>th</a:t>
            </a:r>
            <a:r>
              <a:rPr lang="en-GB" sz="2100" dirty="0" smtClean="0"/>
              <a:t> line of every stanza is </a:t>
            </a:r>
            <a:r>
              <a:rPr lang="en-GB" sz="2100" dirty="0" err="1" smtClean="0"/>
              <a:t>Melia’s</a:t>
            </a:r>
            <a:r>
              <a:rPr lang="en-GB" sz="2100" dirty="0" smtClean="0"/>
              <a:t> sarcastic reply</a:t>
            </a:r>
          </a:p>
          <a:p>
            <a:pPr>
              <a:buFont typeface="Arial" pitchFamily="34" charset="0"/>
              <a:buChar char="•"/>
            </a:pPr>
            <a:r>
              <a:rPr lang="en-GB" sz="2100" dirty="0"/>
              <a:t> </a:t>
            </a:r>
            <a:r>
              <a:rPr lang="en-GB" sz="2100" dirty="0" smtClean="0"/>
              <a:t>the ‘clean living’ girl speaks the most, which makes her seem childlike, chatty and unrefined</a:t>
            </a:r>
          </a:p>
          <a:p>
            <a:pPr>
              <a:buFont typeface="Arial" pitchFamily="34" charset="0"/>
              <a:buChar char="•"/>
            </a:pPr>
            <a:r>
              <a:rPr lang="en-GB" sz="2100" dirty="0"/>
              <a:t> </a:t>
            </a:r>
            <a:r>
              <a:rPr lang="en-GB" sz="2100" dirty="0" smtClean="0"/>
              <a:t>repetition of ‘ruined’ in every stanza contrasts with </a:t>
            </a:r>
            <a:r>
              <a:rPr lang="en-GB" sz="2100" dirty="0" err="1" smtClean="0"/>
              <a:t>Melia’s</a:t>
            </a:r>
            <a:r>
              <a:rPr lang="en-GB" sz="2100" dirty="0" smtClean="0"/>
              <a:t> fine appearance</a:t>
            </a:r>
          </a:p>
          <a:p>
            <a:pPr>
              <a:buFont typeface="Arial" pitchFamily="34" charset="0"/>
              <a:buChar char="•"/>
            </a:pPr>
            <a:endParaRPr lang="en-GB" sz="2100" dirty="0"/>
          </a:p>
          <a:p>
            <a:pPr>
              <a:buFont typeface="Arial" pitchFamily="34" charset="0"/>
              <a:buChar char="•"/>
            </a:pPr>
            <a:endParaRPr lang="en-GB" sz="2100" dirty="0" smtClean="0"/>
          </a:p>
          <a:p>
            <a:r>
              <a:rPr lang="en-GB" sz="2100" dirty="0" smtClean="0"/>
              <a:t>Vocabulary:</a:t>
            </a:r>
          </a:p>
          <a:p>
            <a:endParaRPr lang="en-GB" sz="2100" dirty="0"/>
          </a:p>
          <a:p>
            <a:r>
              <a:rPr lang="en-GB" sz="2100" dirty="0" smtClean="0"/>
              <a:t>Whence: from where</a:t>
            </a:r>
          </a:p>
          <a:p>
            <a:r>
              <a:rPr lang="en-GB" sz="2100" dirty="0" err="1" smtClean="0"/>
              <a:t>Spudding</a:t>
            </a:r>
            <a:r>
              <a:rPr lang="en-GB" sz="2100" dirty="0" smtClean="0"/>
              <a:t>: weeding with a sharp spade</a:t>
            </a:r>
          </a:p>
          <a:p>
            <a:r>
              <a:rPr lang="en-GB" sz="2100" dirty="0" smtClean="0"/>
              <a:t>Docks: dock leaves</a:t>
            </a:r>
          </a:p>
          <a:p>
            <a:r>
              <a:rPr lang="en-GB" sz="2100" dirty="0" smtClean="0"/>
              <a:t>Barton: barn</a:t>
            </a:r>
          </a:p>
          <a:p>
            <a:r>
              <a:rPr lang="en-GB" sz="2100" dirty="0" smtClean="0"/>
              <a:t>Hag-ridden: tormented; troubled</a:t>
            </a:r>
          </a:p>
          <a:p>
            <a:r>
              <a:rPr lang="en-GB" sz="2100" dirty="0" smtClean="0"/>
              <a:t>Megrims: depression </a:t>
            </a:r>
            <a:endParaRPr lang="en-GB"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6136" y="476672"/>
            <a:ext cx="3096344" cy="2308324"/>
          </a:xfrm>
          <a:prstGeom prst="rect">
            <a:avLst/>
          </a:prstGeom>
          <a:noFill/>
        </p:spPr>
        <p:txBody>
          <a:bodyPr wrap="square" rtlCol="0">
            <a:spAutoFit/>
          </a:bodyPr>
          <a:lstStyle/>
          <a:p>
            <a:pPr algn="ctr"/>
            <a:r>
              <a:rPr lang="en-GB" sz="3600" dirty="0" smtClean="0"/>
              <a:t>How has </a:t>
            </a:r>
            <a:r>
              <a:rPr lang="en-GB" sz="3600" dirty="0" err="1" smtClean="0"/>
              <a:t>Melia</a:t>
            </a:r>
            <a:r>
              <a:rPr lang="en-GB" sz="3600" dirty="0" smtClean="0"/>
              <a:t> </a:t>
            </a:r>
            <a:r>
              <a:rPr lang="en-GB" sz="3600" b="1" dirty="0" smtClean="0"/>
              <a:t>changed</a:t>
            </a:r>
            <a:r>
              <a:rPr lang="en-GB" sz="3600" dirty="0" smtClean="0"/>
              <a:t>? Use your worksheet to find out</a:t>
            </a:r>
            <a:r>
              <a:rPr lang="en-GB" dirty="0" smtClean="0"/>
              <a:t>.</a:t>
            </a:r>
            <a:endParaRPr lang="en-GB" dirty="0"/>
          </a:p>
        </p:txBody>
      </p:sp>
      <p:pic>
        <p:nvPicPr>
          <p:cNvPr id="1026" name="Picture 2"/>
          <p:cNvPicPr>
            <a:picLocks noChangeAspect="1" noChangeArrowheads="1"/>
          </p:cNvPicPr>
          <p:nvPr/>
        </p:nvPicPr>
        <p:blipFill>
          <a:blip r:embed="rId2" cstate="print"/>
          <a:srcRect l="15057" t="25850" r="57775" b="17451"/>
          <a:stretch>
            <a:fillRect/>
          </a:stretch>
        </p:blipFill>
        <p:spPr bwMode="auto">
          <a:xfrm>
            <a:off x="-1" y="116632"/>
            <a:ext cx="5742647" cy="6741368"/>
          </a:xfrm>
          <a:prstGeom prst="rect">
            <a:avLst/>
          </a:prstGeom>
          <a:noFill/>
          <a:ln w="9525">
            <a:noFill/>
            <a:miter lim="800000"/>
            <a:headEnd/>
            <a:tailEnd/>
          </a:ln>
        </p:spPr>
      </p:pic>
      <p:pic>
        <p:nvPicPr>
          <p:cNvPr id="4" name="Picture 4" descr="49"/>
          <p:cNvPicPr>
            <a:picLocks noChangeAspect="1" noChangeArrowheads="1"/>
          </p:cNvPicPr>
          <p:nvPr/>
        </p:nvPicPr>
        <p:blipFill>
          <a:blip r:embed="rId3" cstate="print"/>
          <a:srcRect/>
          <a:stretch>
            <a:fillRect/>
          </a:stretch>
        </p:blipFill>
        <p:spPr bwMode="auto">
          <a:xfrm>
            <a:off x="6084168" y="3212976"/>
            <a:ext cx="2460979" cy="33469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484784"/>
            <a:ext cx="5832648" cy="2585323"/>
          </a:xfrm>
          <a:prstGeom prst="rect">
            <a:avLst/>
          </a:prstGeom>
        </p:spPr>
        <p:txBody>
          <a:bodyPr wrap="square">
            <a:spAutoFit/>
          </a:bodyPr>
          <a:lstStyle/>
          <a:p>
            <a:r>
              <a:rPr lang="en-GB" dirty="0" smtClean="0">
                <a:solidFill>
                  <a:srgbClr val="C00000"/>
                </a:solidFill>
              </a:rPr>
              <a:t>‘O ’</a:t>
            </a:r>
            <a:r>
              <a:rPr lang="en-GB" dirty="0" err="1" smtClean="0">
                <a:solidFill>
                  <a:srgbClr val="C00000"/>
                </a:solidFill>
              </a:rPr>
              <a:t>Melia</a:t>
            </a:r>
            <a:r>
              <a:rPr lang="en-GB" dirty="0" smtClean="0">
                <a:solidFill>
                  <a:srgbClr val="C00000"/>
                </a:solidFill>
              </a:rPr>
              <a:t>, my dear, this does everything crown! </a:t>
            </a:r>
            <a:endParaRPr lang="en-GB" b="1" dirty="0" smtClean="0">
              <a:solidFill>
                <a:srgbClr val="C00000"/>
              </a:solidFill>
            </a:endParaRPr>
          </a:p>
          <a:p>
            <a:r>
              <a:rPr lang="en-GB" dirty="0" smtClean="0">
                <a:solidFill>
                  <a:srgbClr val="C00000"/>
                </a:solidFill>
              </a:rPr>
              <a:t>Who could have supposed I should meet you in Town? </a:t>
            </a:r>
            <a:endParaRPr lang="en-GB" b="1" dirty="0" smtClean="0">
              <a:solidFill>
                <a:srgbClr val="C00000"/>
              </a:solidFill>
            </a:endParaRPr>
          </a:p>
          <a:p>
            <a:r>
              <a:rPr lang="en-GB" dirty="0" smtClean="0">
                <a:solidFill>
                  <a:srgbClr val="C00000"/>
                </a:solidFill>
              </a:rPr>
              <a:t>And whence such fair garments, such </a:t>
            </a:r>
            <a:r>
              <a:rPr lang="en-GB" dirty="0" err="1" smtClean="0">
                <a:solidFill>
                  <a:srgbClr val="C00000"/>
                </a:solidFill>
              </a:rPr>
              <a:t>prosperi-ty</a:t>
            </a:r>
            <a:r>
              <a:rPr lang="en-GB" dirty="0" smtClean="0">
                <a:solidFill>
                  <a:srgbClr val="C00000"/>
                </a:solidFill>
              </a:rPr>
              <a:t>?’ – </a:t>
            </a:r>
            <a:endParaRPr lang="en-GB" b="1" dirty="0" smtClean="0">
              <a:solidFill>
                <a:srgbClr val="C00000"/>
              </a:solidFill>
            </a:endParaRPr>
          </a:p>
          <a:p>
            <a:r>
              <a:rPr lang="en-GB" dirty="0" smtClean="0">
                <a:solidFill>
                  <a:srgbClr val="C00000"/>
                </a:solidFill>
              </a:rPr>
              <a:t>‘</a:t>
            </a:r>
            <a:r>
              <a:rPr lang="en-GB" u="sng" dirty="0" smtClean="0">
                <a:solidFill>
                  <a:srgbClr val="C00000"/>
                </a:solidFill>
              </a:rPr>
              <a:t>O didn’t you know I’d been ruined</a:t>
            </a:r>
            <a:r>
              <a:rPr lang="en-GB" dirty="0" smtClean="0">
                <a:solidFill>
                  <a:srgbClr val="C00000"/>
                </a:solidFill>
              </a:rPr>
              <a:t>?’ said she. </a:t>
            </a:r>
            <a:endParaRPr lang="en-GB" b="1" dirty="0" smtClean="0">
              <a:solidFill>
                <a:srgbClr val="C00000"/>
              </a:solidFill>
            </a:endParaRPr>
          </a:p>
          <a:p>
            <a:r>
              <a:rPr lang="en-GB" dirty="0" smtClean="0">
                <a:solidFill>
                  <a:srgbClr val="C00000"/>
                </a:solidFill>
              </a:rPr>
              <a:t> </a:t>
            </a:r>
            <a:endParaRPr lang="en-GB" b="1" dirty="0" smtClean="0">
              <a:solidFill>
                <a:srgbClr val="C00000"/>
              </a:solidFill>
            </a:endParaRPr>
          </a:p>
          <a:p>
            <a:r>
              <a:rPr lang="en-GB" dirty="0" smtClean="0">
                <a:solidFill>
                  <a:srgbClr val="C00000"/>
                </a:solidFill>
              </a:rPr>
              <a:t>– ‘You left us in tatters, without shoes or socks, </a:t>
            </a:r>
            <a:endParaRPr lang="en-GB" b="1" dirty="0" smtClean="0">
              <a:solidFill>
                <a:srgbClr val="C00000"/>
              </a:solidFill>
            </a:endParaRPr>
          </a:p>
          <a:p>
            <a:r>
              <a:rPr lang="en-GB" dirty="0" smtClean="0">
                <a:solidFill>
                  <a:srgbClr val="C00000"/>
                </a:solidFill>
              </a:rPr>
              <a:t>Tired of digging potatoes, and </a:t>
            </a:r>
            <a:r>
              <a:rPr lang="en-GB" u="sng" dirty="0" err="1" smtClean="0">
                <a:solidFill>
                  <a:srgbClr val="C00000"/>
                </a:solidFill>
              </a:rPr>
              <a:t>spudding</a:t>
            </a:r>
            <a:r>
              <a:rPr lang="en-GB" u="sng" dirty="0" smtClean="0">
                <a:solidFill>
                  <a:srgbClr val="C00000"/>
                </a:solidFill>
              </a:rPr>
              <a:t> up docks</a:t>
            </a:r>
            <a:r>
              <a:rPr lang="en-GB" dirty="0" smtClean="0">
                <a:solidFill>
                  <a:srgbClr val="C00000"/>
                </a:solidFill>
              </a:rPr>
              <a:t>; </a:t>
            </a:r>
            <a:endParaRPr lang="en-GB" b="1" dirty="0" smtClean="0">
              <a:solidFill>
                <a:srgbClr val="C00000"/>
              </a:solidFill>
            </a:endParaRPr>
          </a:p>
          <a:p>
            <a:r>
              <a:rPr lang="en-GB" dirty="0" smtClean="0">
                <a:solidFill>
                  <a:srgbClr val="C00000"/>
                </a:solidFill>
              </a:rPr>
              <a:t>And now you’ve gay </a:t>
            </a:r>
            <a:r>
              <a:rPr lang="en-GB" b="1" dirty="0" smtClean="0">
                <a:solidFill>
                  <a:srgbClr val="C00000"/>
                </a:solidFill>
              </a:rPr>
              <a:t>b</a:t>
            </a:r>
            <a:r>
              <a:rPr lang="en-GB" dirty="0" smtClean="0">
                <a:solidFill>
                  <a:srgbClr val="C00000"/>
                </a:solidFill>
              </a:rPr>
              <a:t>racelets and </a:t>
            </a:r>
            <a:r>
              <a:rPr lang="en-GB" b="1" dirty="0" smtClean="0">
                <a:solidFill>
                  <a:srgbClr val="C00000"/>
                </a:solidFill>
              </a:rPr>
              <a:t>b</a:t>
            </a:r>
            <a:r>
              <a:rPr lang="en-GB" dirty="0" smtClean="0">
                <a:solidFill>
                  <a:srgbClr val="C00000"/>
                </a:solidFill>
              </a:rPr>
              <a:t>right feathers three!’ – </a:t>
            </a:r>
            <a:endParaRPr lang="en-GB" b="1" dirty="0" smtClean="0">
              <a:solidFill>
                <a:srgbClr val="C00000"/>
              </a:solidFill>
            </a:endParaRPr>
          </a:p>
          <a:p>
            <a:r>
              <a:rPr lang="en-GB" dirty="0" smtClean="0">
                <a:solidFill>
                  <a:srgbClr val="C00000"/>
                </a:solidFill>
              </a:rPr>
              <a:t>‘Yes: that’s how </a:t>
            </a:r>
            <a:r>
              <a:rPr lang="en-GB" b="1" dirty="0" smtClean="0">
                <a:solidFill>
                  <a:srgbClr val="C00000"/>
                </a:solidFill>
              </a:rPr>
              <a:t>we</a:t>
            </a:r>
            <a:r>
              <a:rPr lang="en-GB" dirty="0" smtClean="0">
                <a:solidFill>
                  <a:srgbClr val="C00000"/>
                </a:solidFill>
              </a:rPr>
              <a:t> dress when </a:t>
            </a:r>
            <a:r>
              <a:rPr lang="en-GB" b="1" dirty="0" smtClean="0">
                <a:solidFill>
                  <a:srgbClr val="C00000"/>
                </a:solidFill>
              </a:rPr>
              <a:t>we</a:t>
            </a:r>
            <a:r>
              <a:rPr lang="en-GB" dirty="0" smtClean="0">
                <a:solidFill>
                  <a:srgbClr val="C00000"/>
                </a:solidFill>
              </a:rPr>
              <a:t>’re ruined,’ said she. </a:t>
            </a:r>
            <a:endParaRPr lang="en-GB" b="1" dirty="0">
              <a:solidFill>
                <a:srgbClr val="C00000"/>
              </a:solidFill>
            </a:endParaRPr>
          </a:p>
        </p:txBody>
      </p:sp>
      <p:cxnSp>
        <p:nvCxnSpPr>
          <p:cNvPr id="4" name="Straight Connector 3"/>
          <p:cNvCxnSpPr/>
          <p:nvPr/>
        </p:nvCxnSpPr>
        <p:spPr>
          <a:xfrm flipH="1">
            <a:off x="1115616" y="2564904"/>
            <a:ext cx="576064"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9512" y="1988840"/>
            <a:ext cx="1080120" cy="2031325"/>
          </a:xfrm>
          <a:prstGeom prst="rect">
            <a:avLst/>
          </a:prstGeom>
          <a:noFill/>
        </p:spPr>
        <p:txBody>
          <a:bodyPr wrap="square" rtlCol="0">
            <a:spAutoFit/>
          </a:bodyPr>
          <a:lstStyle/>
          <a:p>
            <a:r>
              <a:rPr lang="en-GB" dirty="0" smtClean="0"/>
              <a:t>Mocking her friend’s use of ‘O’ (genuine shock) – sarcasm?</a:t>
            </a:r>
            <a:endParaRPr lang="en-GB" dirty="0"/>
          </a:p>
        </p:txBody>
      </p:sp>
      <p:sp>
        <p:nvSpPr>
          <p:cNvPr id="7" name="TextBox 6"/>
          <p:cNvSpPr txBox="1"/>
          <p:nvPr/>
        </p:nvSpPr>
        <p:spPr>
          <a:xfrm>
            <a:off x="7236296" y="2852936"/>
            <a:ext cx="1656184" cy="1477328"/>
          </a:xfrm>
          <a:prstGeom prst="rect">
            <a:avLst/>
          </a:prstGeom>
          <a:noFill/>
        </p:spPr>
        <p:txBody>
          <a:bodyPr wrap="square" rtlCol="0">
            <a:spAutoFit/>
          </a:bodyPr>
          <a:lstStyle/>
          <a:p>
            <a:r>
              <a:rPr lang="en-GB" dirty="0" smtClean="0"/>
              <a:t>Alliteration adds to ‘bouncing’ rhythm</a:t>
            </a:r>
            <a:r>
              <a:rPr lang="en-GB" dirty="0"/>
              <a:t>/</a:t>
            </a:r>
            <a:r>
              <a:rPr lang="en-GB" dirty="0" smtClean="0"/>
              <a:t> light-hearted tone</a:t>
            </a:r>
            <a:endParaRPr lang="en-GB" dirty="0"/>
          </a:p>
        </p:txBody>
      </p:sp>
      <p:sp>
        <p:nvSpPr>
          <p:cNvPr id="8" name="TextBox 7"/>
          <p:cNvSpPr txBox="1"/>
          <p:nvPr/>
        </p:nvSpPr>
        <p:spPr>
          <a:xfrm>
            <a:off x="1043608" y="6165304"/>
            <a:ext cx="7637284" cy="461665"/>
          </a:xfrm>
          <a:prstGeom prst="rect">
            <a:avLst/>
          </a:prstGeom>
          <a:noFill/>
          <a:ln>
            <a:solidFill>
              <a:schemeClr val="tx1"/>
            </a:solidFill>
          </a:ln>
        </p:spPr>
        <p:txBody>
          <a:bodyPr wrap="none" rtlCol="0">
            <a:spAutoFit/>
          </a:bodyPr>
          <a:lstStyle/>
          <a:p>
            <a:r>
              <a:rPr lang="en-GB" sz="2400" b="1" dirty="0" smtClean="0"/>
              <a:t>How has </a:t>
            </a:r>
            <a:r>
              <a:rPr lang="en-GB" sz="2400" b="1" dirty="0" err="1" smtClean="0"/>
              <a:t>Melia</a:t>
            </a:r>
            <a:r>
              <a:rPr lang="en-GB" sz="2400" b="1" dirty="0" smtClean="0"/>
              <a:t> gained such prosperity? Why is this ironic? </a:t>
            </a:r>
            <a:endParaRPr lang="en-GB" sz="2400" b="1" dirty="0"/>
          </a:p>
        </p:txBody>
      </p:sp>
      <p:sp>
        <p:nvSpPr>
          <p:cNvPr id="10" name="TextBox 11"/>
          <p:cNvSpPr txBox="1">
            <a:spLocks noChangeArrowheads="1"/>
          </p:cNvSpPr>
          <p:nvPr/>
        </p:nvSpPr>
        <p:spPr bwMode="auto">
          <a:xfrm>
            <a:off x="3275856" y="620688"/>
            <a:ext cx="3014671" cy="369332"/>
          </a:xfrm>
          <a:prstGeom prst="rect">
            <a:avLst/>
          </a:prstGeom>
          <a:noFill/>
          <a:ln w="9525">
            <a:noFill/>
            <a:miter lim="800000"/>
            <a:headEnd/>
            <a:tailEnd/>
          </a:ln>
        </p:spPr>
        <p:txBody>
          <a:bodyPr wrap="none">
            <a:spAutoFit/>
          </a:bodyPr>
          <a:lstStyle/>
          <a:p>
            <a:r>
              <a:rPr lang="en-GB" dirty="0"/>
              <a:t>Why might this be shortened?</a:t>
            </a:r>
          </a:p>
        </p:txBody>
      </p:sp>
      <p:cxnSp>
        <p:nvCxnSpPr>
          <p:cNvPr id="12" name="Straight Connector 11"/>
          <p:cNvCxnSpPr/>
          <p:nvPr/>
        </p:nvCxnSpPr>
        <p:spPr>
          <a:xfrm flipV="1">
            <a:off x="2411760" y="908720"/>
            <a:ext cx="1008112"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92280" y="908720"/>
            <a:ext cx="1728192" cy="1477328"/>
          </a:xfrm>
          <a:prstGeom prst="rect">
            <a:avLst/>
          </a:prstGeom>
          <a:noFill/>
        </p:spPr>
        <p:txBody>
          <a:bodyPr wrap="square" rtlCol="0">
            <a:spAutoFit/>
          </a:bodyPr>
          <a:lstStyle/>
          <a:p>
            <a:r>
              <a:rPr lang="en-GB" dirty="0" smtClean="0"/>
              <a:t>Matter of fact tone – </a:t>
            </a:r>
            <a:r>
              <a:rPr lang="en-GB" dirty="0" err="1" smtClean="0"/>
              <a:t>Melia’s</a:t>
            </a:r>
            <a:r>
              <a:rPr lang="en-GB" dirty="0" smtClean="0"/>
              <a:t> ‘ruin’ seems to be common knowledge</a:t>
            </a:r>
            <a:endParaRPr lang="en-GB" dirty="0"/>
          </a:p>
        </p:txBody>
      </p:sp>
      <p:cxnSp>
        <p:nvCxnSpPr>
          <p:cNvPr id="15" name="Straight Connector 14"/>
          <p:cNvCxnSpPr>
            <a:stCxn id="13" idx="1"/>
          </p:cNvCxnSpPr>
          <p:nvPr/>
        </p:nvCxnSpPr>
        <p:spPr>
          <a:xfrm flipH="1">
            <a:off x="5940152" y="1647384"/>
            <a:ext cx="1152128" cy="845512"/>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5536" y="4437112"/>
            <a:ext cx="3888432" cy="646331"/>
          </a:xfrm>
          <a:prstGeom prst="rect">
            <a:avLst/>
          </a:prstGeom>
          <a:noFill/>
        </p:spPr>
        <p:txBody>
          <a:bodyPr wrap="square" rtlCol="0">
            <a:spAutoFit/>
          </a:bodyPr>
          <a:lstStyle/>
          <a:p>
            <a:r>
              <a:rPr lang="en-GB" dirty="0" smtClean="0"/>
              <a:t>Colloquialism/ dialect used by friend</a:t>
            </a:r>
          </a:p>
          <a:p>
            <a:r>
              <a:rPr lang="en-GB" dirty="0" smtClean="0"/>
              <a:t>‘</a:t>
            </a:r>
            <a:r>
              <a:rPr lang="en-GB" dirty="0" err="1" smtClean="0"/>
              <a:t>spudding</a:t>
            </a:r>
            <a:r>
              <a:rPr lang="en-GB" dirty="0" smtClean="0"/>
              <a:t> up docks’ = digging up weeds</a:t>
            </a:r>
            <a:endParaRPr lang="en-GB" dirty="0"/>
          </a:p>
        </p:txBody>
      </p:sp>
      <p:cxnSp>
        <p:nvCxnSpPr>
          <p:cNvPr id="18" name="Straight Connector 17"/>
          <p:cNvCxnSpPr/>
          <p:nvPr/>
        </p:nvCxnSpPr>
        <p:spPr>
          <a:xfrm flipV="1">
            <a:off x="3059832" y="3429000"/>
            <a:ext cx="144016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60032" y="4005064"/>
            <a:ext cx="936104"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347864" y="3933056"/>
            <a:ext cx="2448272"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796136" y="4509120"/>
            <a:ext cx="3024336" cy="646331"/>
          </a:xfrm>
          <a:prstGeom prst="rect">
            <a:avLst/>
          </a:prstGeom>
          <a:noFill/>
        </p:spPr>
        <p:txBody>
          <a:bodyPr wrap="square" rtlCol="0">
            <a:spAutoFit/>
          </a:bodyPr>
          <a:lstStyle/>
          <a:p>
            <a:r>
              <a:rPr lang="en-GB" dirty="0" smtClean="0"/>
              <a:t>Use of ‘we’ to identify with larger group</a:t>
            </a:r>
            <a:endParaRPr lang="en-GB" dirty="0"/>
          </a:p>
        </p:txBody>
      </p:sp>
      <p:sp>
        <p:nvSpPr>
          <p:cNvPr id="24" name="TextBox 23"/>
          <p:cNvSpPr txBox="1"/>
          <p:nvPr/>
        </p:nvSpPr>
        <p:spPr>
          <a:xfrm>
            <a:off x="1187624" y="5373216"/>
            <a:ext cx="7704856" cy="646331"/>
          </a:xfrm>
          <a:prstGeom prst="rect">
            <a:avLst/>
          </a:prstGeom>
          <a:noFill/>
        </p:spPr>
        <p:txBody>
          <a:bodyPr wrap="square" rtlCol="0">
            <a:spAutoFit/>
          </a:bodyPr>
          <a:lstStyle/>
          <a:p>
            <a:r>
              <a:rPr lang="en-GB" b="1" dirty="0" smtClean="0"/>
              <a:t>Alliteration</a:t>
            </a:r>
            <a:r>
              <a:rPr lang="en-GB" dirty="0" smtClean="0"/>
              <a:t> draws attention to contrast of ‘shoes’/’socks’ and ‘bracelets’ / ‘bright feathers’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1628800"/>
            <a:ext cx="5454352" cy="1200329"/>
          </a:xfrm>
          <a:prstGeom prst="rect">
            <a:avLst/>
          </a:prstGeom>
        </p:spPr>
        <p:txBody>
          <a:bodyPr wrap="square">
            <a:spAutoFit/>
          </a:bodyPr>
          <a:lstStyle/>
          <a:p>
            <a:r>
              <a:rPr lang="en-GB" dirty="0" smtClean="0">
                <a:solidFill>
                  <a:srgbClr val="C00000"/>
                </a:solidFill>
              </a:rPr>
              <a:t>– ‘At home in the </a:t>
            </a:r>
            <a:r>
              <a:rPr lang="en-GB" dirty="0" err="1" smtClean="0">
                <a:solidFill>
                  <a:srgbClr val="C00000"/>
                </a:solidFill>
              </a:rPr>
              <a:t>barton</a:t>
            </a:r>
            <a:r>
              <a:rPr lang="en-GB" dirty="0" smtClean="0">
                <a:solidFill>
                  <a:srgbClr val="C00000"/>
                </a:solidFill>
              </a:rPr>
              <a:t> you said “thee” and “thou”, </a:t>
            </a:r>
            <a:endParaRPr lang="en-GB" b="1" dirty="0" smtClean="0">
              <a:solidFill>
                <a:srgbClr val="C00000"/>
              </a:solidFill>
            </a:endParaRPr>
          </a:p>
          <a:p>
            <a:r>
              <a:rPr lang="en-GB" dirty="0" smtClean="0">
                <a:solidFill>
                  <a:srgbClr val="C00000"/>
                </a:solidFill>
              </a:rPr>
              <a:t>And “</a:t>
            </a:r>
            <a:r>
              <a:rPr lang="en-GB" dirty="0" err="1" smtClean="0">
                <a:solidFill>
                  <a:srgbClr val="C00000"/>
                </a:solidFill>
              </a:rPr>
              <a:t>thik</a:t>
            </a:r>
            <a:r>
              <a:rPr lang="en-GB" dirty="0" smtClean="0">
                <a:solidFill>
                  <a:srgbClr val="C00000"/>
                </a:solidFill>
              </a:rPr>
              <a:t> </a:t>
            </a:r>
            <a:r>
              <a:rPr lang="en-GB" dirty="0" err="1" smtClean="0">
                <a:solidFill>
                  <a:srgbClr val="C00000"/>
                </a:solidFill>
              </a:rPr>
              <a:t>oon</a:t>
            </a:r>
            <a:r>
              <a:rPr lang="en-GB" dirty="0" smtClean="0">
                <a:solidFill>
                  <a:srgbClr val="C00000"/>
                </a:solidFill>
              </a:rPr>
              <a:t>”, and “</a:t>
            </a:r>
            <a:r>
              <a:rPr lang="en-GB" dirty="0" err="1" smtClean="0">
                <a:solidFill>
                  <a:srgbClr val="C00000"/>
                </a:solidFill>
              </a:rPr>
              <a:t>theas</a:t>
            </a:r>
            <a:r>
              <a:rPr lang="en-GB" dirty="0" smtClean="0">
                <a:solidFill>
                  <a:srgbClr val="C00000"/>
                </a:solidFill>
              </a:rPr>
              <a:t> </a:t>
            </a:r>
            <a:r>
              <a:rPr lang="en-GB" dirty="0" err="1" smtClean="0">
                <a:solidFill>
                  <a:srgbClr val="C00000"/>
                </a:solidFill>
              </a:rPr>
              <a:t>oon</a:t>
            </a:r>
            <a:r>
              <a:rPr lang="en-GB" dirty="0" smtClean="0">
                <a:solidFill>
                  <a:srgbClr val="C00000"/>
                </a:solidFill>
              </a:rPr>
              <a:t>”, and “</a:t>
            </a:r>
            <a:r>
              <a:rPr lang="en-GB" dirty="0" err="1" smtClean="0">
                <a:solidFill>
                  <a:srgbClr val="C00000"/>
                </a:solidFill>
              </a:rPr>
              <a:t>t’other</a:t>
            </a:r>
            <a:r>
              <a:rPr lang="en-GB" dirty="0" smtClean="0">
                <a:solidFill>
                  <a:srgbClr val="C00000"/>
                </a:solidFill>
              </a:rPr>
              <a:t>”; but now </a:t>
            </a:r>
            <a:endParaRPr lang="en-GB" b="1" dirty="0" smtClean="0">
              <a:solidFill>
                <a:srgbClr val="C00000"/>
              </a:solidFill>
            </a:endParaRPr>
          </a:p>
          <a:p>
            <a:r>
              <a:rPr lang="en-GB" dirty="0" smtClean="0">
                <a:solidFill>
                  <a:srgbClr val="C00000"/>
                </a:solidFill>
              </a:rPr>
              <a:t>Your talking quite </a:t>
            </a:r>
            <a:r>
              <a:rPr lang="en-GB" dirty="0" err="1" smtClean="0">
                <a:solidFill>
                  <a:srgbClr val="C00000"/>
                </a:solidFill>
              </a:rPr>
              <a:t>ﬁts</a:t>
            </a:r>
            <a:r>
              <a:rPr lang="en-GB" dirty="0" smtClean="0">
                <a:solidFill>
                  <a:srgbClr val="C00000"/>
                </a:solidFill>
              </a:rPr>
              <a:t> ’</a:t>
            </a:r>
            <a:r>
              <a:rPr lang="en-GB" dirty="0" err="1" smtClean="0">
                <a:solidFill>
                  <a:srgbClr val="C00000"/>
                </a:solidFill>
              </a:rPr>
              <a:t>ee</a:t>
            </a:r>
            <a:r>
              <a:rPr lang="en-GB" dirty="0" smtClean="0">
                <a:solidFill>
                  <a:srgbClr val="C00000"/>
                </a:solidFill>
              </a:rPr>
              <a:t> for high </a:t>
            </a:r>
            <a:r>
              <a:rPr lang="en-GB" dirty="0" err="1" smtClean="0">
                <a:solidFill>
                  <a:srgbClr val="C00000"/>
                </a:solidFill>
              </a:rPr>
              <a:t>compa-ny</a:t>
            </a:r>
            <a:r>
              <a:rPr lang="en-GB" dirty="0" smtClean="0">
                <a:solidFill>
                  <a:srgbClr val="C00000"/>
                </a:solidFill>
              </a:rPr>
              <a:t>!’ – </a:t>
            </a:r>
            <a:endParaRPr lang="en-GB" b="1" dirty="0" smtClean="0">
              <a:solidFill>
                <a:srgbClr val="C00000"/>
              </a:solidFill>
            </a:endParaRPr>
          </a:p>
          <a:p>
            <a:r>
              <a:rPr lang="en-GB" dirty="0" smtClean="0">
                <a:solidFill>
                  <a:srgbClr val="C00000"/>
                </a:solidFill>
              </a:rPr>
              <a:t>‘Some polish is gained with </a:t>
            </a:r>
            <a:r>
              <a:rPr lang="en-GB" b="1" dirty="0" smtClean="0">
                <a:solidFill>
                  <a:srgbClr val="C00000"/>
                </a:solidFill>
              </a:rPr>
              <a:t>one’s</a:t>
            </a:r>
            <a:r>
              <a:rPr lang="en-GB" dirty="0" smtClean="0">
                <a:solidFill>
                  <a:srgbClr val="C00000"/>
                </a:solidFill>
              </a:rPr>
              <a:t> ruin,’ said she. </a:t>
            </a:r>
            <a:endParaRPr lang="en-GB" b="1" dirty="0">
              <a:solidFill>
                <a:srgbClr val="C00000"/>
              </a:solidFill>
            </a:endParaRPr>
          </a:p>
        </p:txBody>
      </p:sp>
      <p:sp>
        <p:nvSpPr>
          <p:cNvPr id="3" name="Rectangle 2"/>
          <p:cNvSpPr/>
          <p:nvPr/>
        </p:nvSpPr>
        <p:spPr>
          <a:xfrm>
            <a:off x="1763688" y="2996952"/>
            <a:ext cx="5760640" cy="1200329"/>
          </a:xfrm>
          <a:prstGeom prst="rect">
            <a:avLst/>
          </a:prstGeom>
        </p:spPr>
        <p:txBody>
          <a:bodyPr wrap="square">
            <a:spAutoFit/>
          </a:bodyPr>
          <a:lstStyle/>
          <a:p>
            <a:r>
              <a:rPr lang="en-GB" dirty="0" smtClean="0">
                <a:solidFill>
                  <a:srgbClr val="C00000"/>
                </a:solidFill>
              </a:rPr>
              <a:t>– ‘Your hands were like paws then, your face </a:t>
            </a:r>
            <a:r>
              <a:rPr lang="en-GB" b="1" dirty="0" smtClean="0">
                <a:solidFill>
                  <a:srgbClr val="C00000"/>
                </a:solidFill>
              </a:rPr>
              <a:t>b</a:t>
            </a:r>
            <a:r>
              <a:rPr lang="en-GB" dirty="0" smtClean="0">
                <a:solidFill>
                  <a:srgbClr val="C00000"/>
                </a:solidFill>
              </a:rPr>
              <a:t>lue and </a:t>
            </a:r>
            <a:r>
              <a:rPr lang="en-GB" b="1" dirty="0" smtClean="0">
                <a:solidFill>
                  <a:srgbClr val="C00000"/>
                </a:solidFill>
              </a:rPr>
              <a:t>b</a:t>
            </a:r>
            <a:r>
              <a:rPr lang="en-GB" dirty="0" smtClean="0">
                <a:solidFill>
                  <a:srgbClr val="C00000"/>
                </a:solidFill>
              </a:rPr>
              <a:t>leak </a:t>
            </a:r>
            <a:endParaRPr lang="en-GB" b="1" dirty="0" smtClean="0">
              <a:solidFill>
                <a:srgbClr val="C00000"/>
              </a:solidFill>
            </a:endParaRPr>
          </a:p>
          <a:p>
            <a:r>
              <a:rPr lang="en-GB" dirty="0" smtClean="0">
                <a:solidFill>
                  <a:srgbClr val="C00000"/>
                </a:solidFill>
              </a:rPr>
              <a:t>But now I’m </a:t>
            </a:r>
            <a:r>
              <a:rPr lang="en-GB" b="1" dirty="0" smtClean="0">
                <a:solidFill>
                  <a:srgbClr val="C00000"/>
                </a:solidFill>
              </a:rPr>
              <a:t>bewitched</a:t>
            </a:r>
            <a:r>
              <a:rPr lang="en-GB" dirty="0" smtClean="0">
                <a:solidFill>
                  <a:srgbClr val="C00000"/>
                </a:solidFill>
              </a:rPr>
              <a:t> by your delicate cheek, </a:t>
            </a:r>
            <a:endParaRPr lang="en-GB" b="1" dirty="0" smtClean="0">
              <a:solidFill>
                <a:srgbClr val="C00000"/>
              </a:solidFill>
            </a:endParaRPr>
          </a:p>
          <a:p>
            <a:r>
              <a:rPr lang="en-GB" dirty="0" smtClean="0">
                <a:solidFill>
                  <a:srgbClr val="C00000"/>
                </a:solidFill>
              </a:rPr>
              <a:t>And your little gloves </a:t>
            </a:r>
            <a:r>
              <a:rPr lang="en-GB" dirty="0" err="1" smtClean="0">
                <a:solidFill>
                  <a:srgbClr val="C00000"/>
                </a:solidFill>
              </a:rPr>
              <a:t>ﬁt</a:t>
            </a:r>
            <a:r>
              <a:rPr lang="en-GB" dirty="0" smtClean="0">
                <a:solidFill>
                  <a:srgbClr val="C00000"/>
                </a:solidFill>
              </a:rPr>
              <a:t> as on any la-</a:t>
            </a:r>
            <a:r>
              <a:rPr lang="en-GB" dirty="0" err="1" smtClean="0">
                <a:solidFill>
                  <a:srgbClr val="C00000"/>
                </a:solidFill>
              </a:rPr>
              <a:t>dy</a:t>
            </a:r>
            <a:r>
              <a:rPr lang="en-GB" dirty="0" smtClean="0">
                <a:solidFill>
                  <a:srgbClr val="C00000"/>
                </a:solidFill>
              </a:rPr>
              <a:t>!’ – </a:t>
            </a:r>
            <a:endParaRPr lang="en-GB" b="1" dirty="0" smtClean="0">
              <a:solidFill>
                <a:srgbClr val="C00000"/>
              </a:solidFill>
            </a:endParaRPr>
          </a:p>
          <a:p>
            <a:r>
              <a:rPr lang="en-GB" dirty="0" smtClean="0">
                <a:solidFill>
                  <a:srgbClr val="C00000"/>
                </a:solidFill>
              </a:rPr>
              <a:t>‘We never do work when we’re ruined,’ said she. </a:t>
            </a:r>
            <a:endParaRPr lang="en-GB" b="1" dirty="0" smtClean="0">
              <a:solidFill>
                <a:srgbClr val="C00000"/>
              </a:solidFill>
            </a:endParaRPr>
          </a:p>
        </p:txBody>
      </p:sp>
      <p:sp>
        <p:nvSpPr>
          <p:cNvPr id="4" name="TextBox 3"/>
          <p:cNvSpPr txBox="1"/>
          <p:nvPr/>
        </p:nvSpPr>
        <p:spPr>
          <a:xfrm>
            <a:off x="107504" y="332656"/>
            <a:ext cx="1512169" cy="3139321"/>
          </a:xfrm>
          <a:prstGeom prst="rect">
            <a:avLst/>
          </a:prstGeom>
          <a:noFill/>
        </p:spPr>
        <p:txBody>
          <a:bodyPr wrap="square" rtlCol="0">
            <a:spAutoFit/>
          </a:bodyPr>
          <a:lstStyle/>
          <a:p>
            <a:r>
              <a:rPr lang="en-GB" dirty="0" smtClean="0"/>
              <a:t>Dover dialect: contrasts with more refined speech of </a:t>
            </a:r>
            <a:r>
              <a:rPr lang="en-GB" dirty="0" err="1" smtClean="0"/>
              <a:t>Melia</a:t>
            </a:r>
            <a:endParaRPr lang="en-GB" dirty="0" smtClean="0"/>
          </a:p>
          <a:p>
            <a:endParaRPr lang="en-GB" dirty="0"/>
          </a:p>
          <a:p>
            <a:r>
              <a:rPr lang="en-GB" b="1" dirty="0" smtClean="0"/>
              <a:t>What impression does it give of the country girl? </a:t>
            </a:r>
            <a:endParaRPr lang="en-GB" b="1" dirty="0"/>
          </a:p>
        </p:txBody>
      </p:sp>
      <p:cxnSp>
        <p:nvCxnSpPr>
          <p:cNvPr id="6" name="Straight Connector 5"/>
          <p:cNvCxnSpPr/>
          <p:nvPr/>
        </p:nvCxnSpPr>
        <p:spPr>
          <a:xfrm>
            <a:off x="2267744" y="2204864"/>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07904" y="220486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92080" y="2204864"/>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52320" y="2924944"/>
            <a:ext cx="1584176" cy="1754326"/>
          </a:xfrm>
          <a:prstGeom prst="rect">
            <a:avLst/>
          </a:prstGeom>
          <a:noFill/>
        </p:spPr>
        <p:txBody>
          <a:bodyPr wrap="square" rtlCol="0">
            <a:spAutoFit/>
          </a:bodyPr>
          <a:lstStyle/>
          <a:p>
            <a:r>
              <a:rPr lang="en-GB" dirty="0" smtClean="0"/>
              <a:t>Contrast with the previous use of alliteration (bracelets/ bright)</a:t>
            </a:r>
            <a:endParaRPr lang="en-GB" dirty="0"/>
          </a:p>
        </p:txBody>
      </p:sp>
      <p:cxnSp>
        <p:nvCxnSpPr>
          <p:cNvPr id="13" name="Straight Connector 12"/>
          <p:cNvCxnSpPr/>
          <p:nvPr/>
        </p:nvCxnSpPr>
        <p:spPr>
          <a:xfrm flipH="1">
            <a:off x="899592" y="3573016"/>
            <a:ext cx="216024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3528" y="4869160"/>
            <a:ext cx="5221494" cy="369332"/>
          </a:xfrm>
          <a:prstGeom prst="rect">
            <a:avLst/>
          </a:prstGeom>
          <a:noFill/>
        </p:spPr>
        <p:txBody>
          <a:bodyPr wrap="none" rtlCol="0">
            <a:spAutoFit/>
          </a:bodyPr>
          <a:lstStyle/>
          <a:p>
            <a:r>
              <a:rPr lang="en-GB" dirty="0" smtClean="0"/>
              <a:t>Is this an implied criticism/suggestion of wrongdoing?</a:t>
            </a:r>
            <a:endParaRPr lang="en-GB" dirty="0"/>
          </a:p>
        </p:txBody>
      </p:sp>
      <p:cxnSp>
        <p:nvCxnSpPr>
          <p:cNvPr id="16" name="Straight Connector 15"/>
          <p:cNvCxnSpPr/>
          <p:nvPr/>
        </p:nvCxnSpPr>
        <p:spPr>
          <a:xfrm>
            <a:off x="3635896" y="3284984"/>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55976" y="3284984"/>
            <a:ext cx="2376264" cy="18002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32239" y="5085184"/>
            <a:ext cx="2304257" cy="923330"/>
          </a:xfrm>
          <a:prstGeom prst="rect">
            <a:avLst/>
          </a:prstGeom>
          <a:noFill/>
        </p:spPr>
        <p:txBody>
          <a:bodyPr wrap="square" rtlCol="0">
            <a:spAutoFit/>
          </a:bodyPr>
          <a:lstStyle/>
          <a:p>
            <a:r>
              <a:rPr lang="en-GB" dirty="0" smtClean="0"/>
              <a:t>Animalistic </a:t>
            </a:r>
            <a:r>
              <a:rPr lang="en-GB" dirty="0" smtClean="0"/>
              <a:t>simile (contrast this with ‘little gloves’)</a:t>
            </a:r>
            <a:endParaRPr lang="en-GB" dirty="0"/>
          </a:p>
        </p:txBody>
      </p:sp>
      <p:sp>
        <p:nvSpPr>
          <p:cNvPr id="20" name="TextBox 19"/>
          <p:cNvSpPr txBox="1"/>
          <p:nvPr/>
        </p:nvSpPr>
        <p:spPr>
          <a:xfrm>
            <a:off x="683568" y="5949280"/>
            <a:ext cx="5740098" cy="400110"/>
          </a:xfrm>
          <a:prstGeom prst="rect">
            <a:avLst/>
          </a:prstGeom>
          <a:noFill/>
          <a:ln>
            <a:solidFill>
              <a:schemeClr val="tx1"/>
            </a:solidFill>
          </a:ln>
        </p:spPr>
        <p:txBody>
          <a:bodyPr wrap="none" rtlCol="0">
            <a:spAutoFit/>
          </a:bodyPr>
          <a:lstStyle/>
          <a:p>
            <a:r>
              <a:rPr lang="en-GB" sz="2000" b="1" dirty="0" smtClean="0"/>
              <a:t>Why is it ironic that Amelia is fit for ‘high company’?</a:t>
            </a:r>
            <a:endParaRPr lang="en-GB" sz="2000" b="1" dirty="0"/>
          </a:p>
        </p:txBody>
      </p:sp>
      <p:sp>
        <p:nvSpPr>
          <p:cNvPr id="17" name="Rectangle 16"/>
          <p:cNvSpPr/>
          <p:nvPr/>
        </p:nvSpPr>
        <p:spPr>
          <a:xfrm>
            <a:off x="6084168" y="836712"/>
            <a:ext cx="3059832" cy="646331"/>
          </a:xfrm>
          <a:prstGeom prst="rect">
            <a:avLst/>
          </a:prstGeom>
        </p:spPr>
        <p:txBody>
          <a:bodyPr wrap="square">
            <a:spAutoFit/>
          </a:bodyPr>
          <a:lstStyle/>
          <a:p>
            <a:r>
              <a:rPr lang="en-GB" dirty="0" smtClean="0"/>
              <a:t>Speaks in a more formal way</a:t>
            </a:r>
          </a:p>
          <a:p>
            <a:r>
              <a:rPr lang="en-GB" dirty="0" smtClean="0"/>
              <a:t>– use of impersonal pronoun</a:t>
            </a:r>
            <a:endParaRPr lang="en-GB" dirty="0"/>
          </a:p>
        </p:txBody>
      </p:sp>
      <p:cxnSp>
        <p:nvCxnSpPr>
          <p:cNvPr id="22" name="Straight Connector 21"/>
          <p:cNvCxnSpPr/>
          <p:nvPr/>
        </p:nvCxnSpPr>
        <p:spPr>
          <a:xfrm flipV="1">
            <a:off x="6228184" y="1484784"/>
            <a:ext cx="1224136"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03848" y="692696"/>
            <a:ext cx="1800200" cy="646331"/>
          </a:xfrm>
          <a:prstGeom prst="rect">
            <a:avLst/>
          </a:prstGeom>
          <a:noFill/>
        </p:spPr>
        <p:txBody>
          <a:bodyPr wrap="square" rtlCol="0">
            <a:spAutoFit/>
          </a:bodyPr>
          <a:lstStyle/>
          <a:p>
            <a:r>
              <a:rPr lang="en-GB" b="1" dirty="0" err="1" smtClean="0"/>
              <a:t>b</a:t>
            </a:r>
            <a:r>
              <a:rPr lang="en-GB" b="1" dirty="0" err="1" smtClean="0"/>
              <a:t>arton</a:t>
            </a:r>
            <a:r>
              <a:rPr lang="en-GB" dirty="0" smtClean="0"/>
              <a:t> = barn/ farmyard</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998</Words>
  <Application>Microsoft Office PowerPoint</Application>
  <PresentationFormat>On-screen Show (4:3)</PresentationFormat>
  <Paragraphs>168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Ruined Maid</vt:lpstr>
      <vt:lpstr>Slide 2</vt:lpstr>
      <vt:lpstr>Slide 3</vt:lpstr>
      <vt:lpstr>Slide 4</vt:lpstr>
      <vt:lpstr>Slide 5</vt:lpstr>
      <vt:lpstr>Slide 6</vt:lpstr>
      <vt:lpstr>Slide 7</vt:lpstr>
      <vt:lpstr>Slide 8</vt:lpstr>
      <vt:lpstr>Slide 9</vt:lpstr>
      <vt:lpstr>Slide 10</vt:lpstr>
      <vt:lpstr>Slide 11</vt:lpstr>
      <vt:lpstr>Slide 12</vt:lpstr>
      <vt:lpstr>Discussion Time!</vt:lpstr>
      <vt:lpstr>Slide 14</vt:lpstr>
      <vt:lpstr>Poetry VITALS…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Ruined Maid</dc:title>
  <dc:creator>Vicki</dc:creator>
  <cp:lastModifiedBy>Vicki</cp:lastModifiedBy>
  <cp:revision>17</cp:revision>
  <dcterms:created xsi:type="dcterms:W3CDTF">2012-04-13T20:32:37Z</dcterms:created>
  <dcterms:modified xsi:type="dcterms:W3CDTF">2014-08-17T19:22:21Z</dcterms:modified>
</cp:coreProperties>
</file>