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3" r:id="rId5"/>
    <p:sldId id="257" r:id="rId6"/>
    <p:sldId id="271" r:id="rId7"/>
    <p:sldId id="264" r:id="rId8"/>
    <p:sldId id="266" r:id="rId9"/>
    <p:sldId id="267" r:id="rId10"/>
    <p:sldId id="268" r:id="rId11"/>
    <p:sldId id="269" r:id="rId12"/>
    <p:sldId id="272" r:id="rId13"/>
    <p:sldId id="273" r:id="rId14"/>
    <p:sldId id="275" r:id="rId15"/>
    <p:sldId id="274" r:id="rId16"/>
    <p:sldId id="276" r:id="rId17"/>
    <p:sldId id="26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E4CEC-55BB-49B0-82DA-EC3167F95AA7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4F86-E916-460D-82FD-CE29CDA447E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acronym that we will use on each poem to look at all the different aspects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F92-7D2E-40F0-999B-67C40D31743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03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A52D-4323-4177-AC4B-942AE74E0CD1}" type="datetimeFigureOut">
              <a:rPr lang="en-GB" smtClean="0"/>
              <a:t>17/08/2014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1262-3B67-4253-B251-4DCB384F3B0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B0KjZ8EF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The River God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400800" cy="1752600"/>
          </a:xfrm>
        </p:spPr>
        <p:txBody>
          <a:bodyPr/>
          <a:lstStyle/>
          <a:p>
            <a:r>
              <a:rPr lang="en-GB" dirty="0" smtClean="0"/>
              <a:t>Stevie Smith</a:t>
            </a:r>
            <a:endParaRPr lang="en-GB" dirty="0"/>
          </a:p>
        </p:txBody>
      </p:sp>
      <p:pic>
        <p:nvPicPr>
          <p:cNvPr id="12290" name="Picture 2" descr="https://janokogemblung.files.wordpress.com/2013/02/687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429" y="2564904"/>
            <a:ext cx="5000859" cy="401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91683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Oh will she </a:t>
            </a:r>
            <a:r>
              <a:rPr lang="en-GB" sz="2000" b="1" dirty="0" smtClean="0">
                <a:solidFill>
                  <a:srgbClr val="C00000"/>
                </a:solidFill>
              </a:rPr>
              <a:t>stay</a:t>
            </a:r>
            <a:r>
              <a:rPr lang="en-GB" sz="2000" dirty="0" smtClean="0">
                <a:solidFill>
                  <a:srgbClr val="C00000"/>
                </a:solidFill>
              </a:rPr>
              <a:t> with me will she</a:t>
            </a:r>
            <a:r>
              <a:rPr lang="en-GB" sz="2000" dirty="0" smtClean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stay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This </a:t>
            </a:r>
            <a:r>
              <a:rPr lang="en-GB" sz="2000" b="1" dirty="0" smtClean="0">
                <a:solidFill>
                  <a:srgbClr val="C00000"/>
                </a:solidFill>
              </a:rPr>
              <a:t>beautiful</a:t>
            </a:r>
            <a:r>
              <a:rPr lang="en-GB" sz="2000" dirty="0" smtClean="0">
                <a:solidFill>
                  <a:srgbClr val="C00000"/>
                </a:solidFill>
              </a:rPr>
              <a:t> lady, or will she go </a:t>
            </a:r>
            <a:r>
              <a:rPr lang="en-GB" sz="2000" b="1" dirty="0" smtClean="0">
                <a:solidFill>
                  <a:srgbClr val="0070C0"/>
                </a:solidFill>
              </a:rPr>
              <a:t>away</a:t>
            </a:r>
            <a:r>
              <a:rPr lang="en-GB" sz="2000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She lies in my </a:t>
            </a:r>
            <a:r>
              <a:rPr lang="en-GB" sz="2000" b="1" dirty="0" smtClean="0">
                <a:solidFill>
                  <a:srgbClr val="C00000"/>
                </a:solidFill>
              </a:rPr>
              <a:t>beautiful</a:t>
            </a:r>
            <a:r>
              <a:rPr lang="en-GB" sz="2000" dirty="0" smtClean="0">
                <a:solidFill>
                  <a:srgbClr val="C00000"/>
                </a:solidFill>
              </a:rPr>
              <a:t> deep river bed with many a weed</a:t>
            </a:r>
          </a:p>
          <a:p>
            <a:r>
              <a:rPr lang="en-GB" sz="2000" u="sng" dirty="0" smtClean="0">
                <a:solidFill>
                  <a:srgbClr val="C00000"/>
                </a:solidFill>
              </a:rPr>
              <a:t>To hold her</a:t>
            </a:r>
            <a:r>
              <a:rPr lang="en-GB" sz="2000" dirty="0" smtClean="0">
                <a:solidFill>
                  <a:srgbClr val="C00000"/>
                </a:solidFill>
              </a:rPr>
              <a:t>, and many a waving reed.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338437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Repetition of ‘beautiful’ – does this suggest a lack of eloquence? A simple world view?</a:t>
            </a:r>
            <a:endParaRPr lang="en-GB" sz="20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619672" y="1556792"/>
            <a:ext cx="21602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5652120" y="1988840"/>
            <a:ext cx="144016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00192" y="306896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 = </a:t>
            </a:r>
            <a:r>
              <a:rPr lang="en-GB" dirty="0"/>
              <a:t>s</a:t>
            </a:r>
            <a:r>
              <a:rPr lang="en-GB" dirty="0" smtClean="0"/>
              <a:t>elf-doubt/ uncertainty</a:t>
            </a:r>
            <a:endParaRPr lang="en-GB" dirty="0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5508104" y="2492896"/>
            <a:ext cx="792088" cy="103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0152" y="1844824"/>
            <a:ext cx="30243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What significance might this pairing have?</a:t>
            </a:r>
            <a:endParaRPr lang="en-GB" sz="20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64088" y="4221088"/>
            <a:ext cx="2822504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What is the effect of the </a:t>
            </a:r>
          </a:p>
          <a:p>
            <a:r>
              <a:rPr lang="en-GB" sz="2000" b="1" dirty="0"/>
              <a:t>repetition?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403648" y="3212976"/>
            <a:ext cx="64807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4869160"/>
            <a:ext cx="410445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What different meanings might ‘to hold her’ have? What different qualities of the River God does it suggest? 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916832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Oh who would guess what a </a:t>
            </a:r>
            <a:r>
              <a:rPr lang="en-GB" sz="2000" b="1" dirty="0" smtClean="0">
                <a:solidFill>
                  <a:srgbClr val="C00000"/>
                </a:solidFill>
              </a:rPr>
              <a:t>beautiful</a:t>
            </a:r>
            <a:r>
              <a:rPr lang="en-GB" sz="2000" dirty="0" smtClean="0">
                <a:solidFill>
                  <a:srgbClr val="C00000"/>
                </a:solidFill>
              </a:rPr>
              <a:t> white face lies there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Waiting for me to </a:t>
            </a:r>
            <a:r>
              <a:rPr lang="en-GB" sz="2000" u="sng" dirty="0" smtClean="0">
                <a:solidFill>
                  <a:srgbClr val="C00000"/>
                </a:solidFill>
              </a:rPr>
              <a:t>smooth and wash away the fear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She looks at me with. Hi </a:t>
            </a:r>
            <a:r>
              <a:rPr lang="en-GB" sz="2000" dirty="0" err="1" smtClean="0">
                <a:solidFill>
                  <a:srgbClr val="C00000"/>
                </a:solidFill>
              </a:rPr>
              <a:t>yih</a:t>
            </a:r>
            <a:r>
              <a:rPr lang="en-GB" sz="2000" dirty="0" smtClean="0">
                <a:solidFill>
                  <a:srgbClr val="C00000"/>
                </a:solidFill>
              </a:rPr>
              <a:t>, do not let </a:t>
            </a:r>
            <a:r>
              <a:rPr lang="en-GB" sz="2000" b="1" dirty="0" smtClean="0">
                <a:solidFill>
                  <a:srgbClr val="C00000"/>
                </a:solidFill>
              </a:rPr>
              <a:t>her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Go. </a:t>
            </a:r>
            <a:r>
              <a:rPr lang="en-GB" sz="2000" dirty="0" smtClean="0">
                <a:solidFill>
                  <a:srgbClr val="C00000"/>
                </a:solidFill>
              </a:rPr>
              <a:t>There is no one on earth who does not forget </a:t>
            </a:r>
            <a:r>
              <a:rPr lang="en-GB" sz="2000" b="1" dirty="0" smtClean="0">
                <a:solidFill>
                  <a:srgbClr val="C00000"/>
                </a:solidFill>
              </a:rPr>
              <a:t>her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Now. </a:t>
            </a:r>
            <a:r>
              <a:rPr lang="en-GB" sz="2000" b="1" dirty="0" smtClean="0">
                <a:solidFill>
                  <a:srgbClr val="C00000"/>
                </a:solidFill>
              </a:rPr>
              <a:t>They say </a:t>
            </a:r>
            <a:r>
              <a:rPr lang="en-GB" sz="2000" dirty="0" smtClean="0">
                <a:solidFill>
                  <a:srgbClr val="C00000"/>
                </a:solidFill>
              </a:rPr>
              <a:t>I am a foolish old smelly river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But they do not know </a:t>
            </a:r>
            <a:r>
              <a:rPr lang="en-GB" sz="2000" dirty="0" smtClean="0">
                <a:solidFill>
                  <a:srgbClr val="C00000"/>
                </a:solidFill>
              </a:rPr>
              <a:t>of my wide original bed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Where the lady waits, with her golden sleepy head.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If she wishes to go </a:t>
            </a:r>
            <a:r>
              <a:rPr lang="en-GB" sz="2000" b="1" dirty="0" smtClean="0">
                <a:solidFill>
                  <a:srgbClr val="C00000"/>
                </a:solidFill>
              </a:rPr>
              <a:t>I will not forgive 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3326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Sinister suggestion that her</a:t>
            </a:r>
          </a:p>
          <a:p>
            <a:r>
              <a:rPr lang="en-GB" dirty="0"/>
              <a:t>face is being eroded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44208" y="908720"/>
            <a:ext cx="216024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0312" y="278092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Repetition of ‘her’ suggests his obsession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908720"/>
            <a:ext cx="5400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Enjambment places stress </a:t>
            </a:r>
            <a:r>
              <a:rPr lang="en-GB" sz="2000" b="1" dirty="0" smtClean="0"/>
              <a:t>on the words </a:t>
            </a:r>
            <a:r>
              <a:rPr lang="en-GB" sz="2000" b="1" dirty="0"/>
              <a:t>‘go</a:t>
            </a:r>
            <a:r>
              <a:rPr lang="en-GB" sz="2000" b="1" dirty="0" smtClean="0"/>
              <a:t>’ and ‘now’ – why? </a:t>
            </a:r>
            <a:endParaRPr lang="en-GB" sz="2000" b="1" dirty="0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 flipH="1" flipV="1">
            <a:off x="971600" y="1628800"/>
            <a:ext cx="360040" cy="1565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87624" y="3429000"/>
            <a:ext cx="86409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44371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Circular nature of poem (and the river). We’re back to the start: ‘they say’.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422108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line emphasises ruthless</a:t>
            </a:r>
          </a:p>
          <a:p>
            <a:r>
              <a:rPr lang="en-GB" dirty="0"/>
              <a:t>lack of empathy and equates</a:t>
            </a:r>
          </a:p>
          <a:p>
            <a:r>
              <a:rPr lang="en-GB" dirty="0"/>
              <a:t>him with the gods of Greek</a:t>
            </a:r>
          </a:p>
          <a:p>
            <a:r>
              <a:rPr lang="en-GB" dirty="0"/>
              <a:t>mythology: remorseless,</a:t>
            </a:r>
          </a:p>
          <a:p>
            <a:r>
              <a:rPr lang="en-GB" dirty="0"/>
              <a:t>selfish and vengeful.</a:t>
            </a:r>
          </a:p>
        </p:txBody>
      </p:sp>
      <p:cxnSp>
        <p:nvCxnSpPr>
          <p:cNvPr id="16" name="Straight Connector 15"/>
          <p:cNvCxnSpPr>
            <a:stCxn id="3" idx="2"/>
          </p:cNvCxnSpPr>
          <p:nvPr/>
        </p:nvCxnSpPr>
        <p:spPr>
          <a:xfrm>
            <a:off x="4860032" y="4471377"/>
            <a:ext cx="1008112" cy="253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2360" y="1772816"/>
            <a:ext cx="13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Has she been dead a long time?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68144" y="2276872"/>
            <a:ext cx="194421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71800" y="3717032"/>
            <a:ext cx="1728192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58052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‘they say’; ‘they do not know’ = he feels misunderstood.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5733256"/>
            <a:ext cx="396044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What is the effect of the rhyme scheme changing at the end of the poem</a:t>
            </a:r>
            <a:r>
              <a:rPr lang="en-GB" sz="2000" b="1" dirty="0" smtClean="0"/>
              <a:t>? (</a:t>
            </a:r>
            <a:r>
              <a:rPr lang="en-GB" sz="2000" b="1" dirty="0"/>
              <a:t>L</a:t>
            </a:r>
            <a:r>
              <a:rPr lang="en-GB" sz="2000" b="1" dirty="0" smtClean="0"/>
              <a:t>ook at the last four lines)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speaker of this poem – The River God – shows different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attitudes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different aspects of his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personality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at certain points in the poem. 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dentify examples and evidence from the poem which captures the attitudes and personalities listed below: 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844824"/>
          <a:ext cx="8640960" cy="432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0486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tx1"/>
                          </a:solidFill>
                          <a:latin typeface="Marker Fe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Marker Felt"/>
                          <a:ea typeface="Times New Roman"/>
                          <a:cs typeface="Times New Roman"/>
                        </a:rPr>
                        <a:t>layful and humorous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6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GB" sz="2400" b="1" i="1" dirty="0" smtClean="0">
                          <a:latin typeface="Cambria"/>
                          <a:ea typeface="Times New Roman"/>
                          <a:cs typeface="Times New Roman"/>
                        </a:rPr>
                        <a:t>oving and caring</a:t>
                      </a:r>
                      <a:endParaRPr lang="en-GB" sz="12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3600" b="0" dirty="0" smtClean="0">
                          <a:latin typeface="Synchro LET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GB" sz="2400" b="0" dirty="0" smtClean="0">
                          <a:latin typeface="Synchro LET"/>
                          <a:ea typeface="Times New Roman"/>
                          <a:cs typeface="Times New Roman"/>
                        </a:rPr>
                        <a:t>elfish, spiteful and powerful</a:t>
                      </a:r>
                      <a:endParaRPr lang="en-GB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13473"/>
            <a:ext cx="864096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In lines 11 –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26 the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tone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content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the poem is more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complex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 Are there any words or phrases that make you feel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sympathy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for the speaker?  Look for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contrasts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look at the words the speaker uses to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describe himself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 (You can look at the entire poem, too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002176"/>
            <a:ext cx="86409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 addition to words related to rivers and water, the poem also contains many words that could be linked to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love, marriage, loss and / or the breakdown of a relationship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Find the words in the poem. Do these offer any new interpretations? </a:t>
            </a:r>
            <a:r>
              <a:rPr lang="en-GB" sz="2000" dirty="0" smtClean="0">
                <a:latin typeface="Arial"/>
                <a:ea typeface="Times New Roman"/>
                <a:cs typeface="Times New Roman"/>
              </a:rPr>
              <a:t>Think about the narrator’s </a:t>
            </a:r>
            <a:r>
              <a:rPr lang="en-GB" sz="2000" b="1" dirty="0" smtClean="0">
                <a:latin typeface="Arial"/>
                <a:ea typeface="Times New Roman"/>
                <a:cs typeface="Times New Roman"/>
              </a:rPr>
              <a:t>power</a:t>
            </a:r>
            <a:r>
              <a:rPr lang="en-GB" sz="2000" dirty="0" smtClean="0">
                <a:latin typeface="Arial"/>
                <a:ea typeface="Times New Roman"/>
                <a:cs typeface="Times New Roman"/>
              </a:rPr>
              <a:t>.  How powerful is he? Identify moments where his voice </a:t>
            </a:r>
            <a:r>
              <a:rPr lang="en-GB" sz="2000" b="1" dirty="0" smtClean="0">
                <a:latin typeface="Arial"/>
                <a:ea typeface="Times New Roman"/>
                <a:cs typeface="Times New Roman"/>
              </a:rPr>
              <a:t>changes</a:t>
            </a:r>
            <a:r>
              <a:rPr lang="en-GB" sz="2000" dirty="0" smtClean="0">
                <a:latin typeface="Arial"/>
                <a:ea typeface="Times New Roman"/>
                <a:cs typeface="Times New Roman"/>
              </a:rPr>
              <a:t>.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 pairs, work on one of the tasks below. Be prepared to share your ideas with the rest of the class!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38144"/>
            <a:ext cx="864096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Many words in this poem have a double vowel. Identify these words in the poem (e.g.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eedy; too). Consider both the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meaning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effect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these words within the context of the poem.  It might help if you think about how the words affect the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pace and rhythm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the lines.  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13473"/>
            <a:ext cx="8640960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What other poetic techniques does the poet use to create the sound of water? Identify and explain as many examples as you can.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864096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a) Have you noticed that there are no names in this poem? Instead Stevie Smith uses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pronouns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(‘he’; ‘she’; ‘they’). Why do you think she does this?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b) There are various features that give this poem the sense of a spoken voice. Find and label examples of these.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 pairs, work on one of the tasks below. Be prepared to share your ideas with the rest of the class!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77072"/>
            <a:ext cx="864096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Some of the sentences in the poem are structured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‘I may be… but…’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and one is structured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‘They say I am… but…’. 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Find and highlight these sentences. 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This sort of sentence construction is often used when presenting an argument or challenging someone else’s point of view, e.g. ‘My homework might be messy but I tried my best.’ Why might Stevie Smith have used this sentence construction for ‘The River God’? 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0600" r="56594" b="12201"/>
          <a:stretch>
            <a:fillRect/>
          </a:stretch>
        </p:blipFill>
        <p:spPr bwMode="auto">
          <a:xfrm>
            <a:off x="-36512" y="188640"/>
            <a:ext cx="445549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9992" y="476672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/>
              <a:t>Let’s quickly revisit the structure of the poem now you fully understand it. </a:t>
            </a:r>
            <a:r>
              <a:rPr lang="en-GB" sz="2000" b="1" dirty="0"/>
              <a:t>Do you agree with either, both or neither of the statements below?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2492896"/>
            <a:ext cx="42484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smtClean="0">
                <a:latin typeface="Arial" pitchFamily="34" charset="0"/>
                <a:cs typeface="Arial" pitchFamily="34" charset="0"/>
              </a:rPr>
              <a:t>a)The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shape of the poem represents the shape of the river: sometimes it flows quickly and sometimes it meanders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000" dirty="0" smtClean="0">
                <a:latin typeface="Arial" pitchFamily="34" charset="0"/>
                <a:cs typeface="Arial" pitchFamily="34" charset="0"/>
              </a:rPr>
              <a:t>b) 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poem is not broken into separate stanzas to emphasise the importance of the River God’s spoken voice: the River God is expressing his thoughts without interruption.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B2EDE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‘The River God’ - Themes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849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Below are four different interpretations of the poem. </a:t>
            </a:r>
          </a:p>
          <a:p>
            <a:pPr lvl="0"/>
            <a:r>
              <a:rPr lang="en-GB" sz="2000" dirty="0"/>
              <a:t>Which do you agree with most and why?  </a:t>
            </a:r>
          </a:p>
          <a:p>
            <a:pPr lvl="0"/>
            <a:r>
              <a:rPr lang="en-GB" sz="2000" dirty="0"/>
              <a:t>Are there any comments that you disagree with? Why?</a:t>
            </a:r>
          </a:p>
          <a:p>
            <a:pPr lvl="0"/>
            <a:r>
              <a:rPr lang="en-GB" sz="2000" dirty="0"/>
              <a:t>Do you have your own interpretation of the poem which is different from any of the thoughts below?</a:t>
            </a:r>
          </a:p>
          <a:p>
            <a:endParaRPr lang="en-GB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20372" t="40550" r="18204" b="25850"/>
          <a:stretch>
            <a:fillRect/>
          </a:stretch>
        </p:blipFill>
        <p:spPr bwMode="auto">
          <a:xfrm>
            <a:off x="107504" y="2492896"/>
            <a:ext cx="889298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56612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Discuss your ideas on your tables.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contrast="22000"/>
            <a:grayscl/>
          </a:blip>
          <a:srcRect/>
          <a:stretch>
            <a:fillRect/>
          </a:stretch>
        </p:blipFill>
        <p:spPr bwMode="auto">
          <a:xfrm>
            <a:off x="2051720" y="1844824"/>
            <a:ext cx="4673203" cy="488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It’s time to summarise! We’re going to make a note of the poem’s VITALS.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22672" cy="88978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Poetry VITALS…</a:t>
            </a:r>
            <a:endParaRPr lang="en-GB" sz="36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52928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V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oice: </a:t>
            </a:r>
            <a:r>
              <a:rPr lang="en-GB" sz="2400" dirty="0" smtClean="0">
                <a:cs typeface="Arial" pitchFamily="34" charset="0"/>
              </a:rPr>
              <a:t>Who is speaking in the poem?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magery: </a:t>
            </a:r>
            <a:r>
              <a:rPr lang="en-GB" sz="2400" dirty="0" smtClean="0">
                <a:cs typeface="Arial" pitchFamily="34" charset="0"/>
              </a:rPr>
              <a:t>What imagery is being created?    		        	      	    How is it effective?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heme: </a:t>
            </a:r>
            <a:r>
              <a:rPr lang="en-GB" sz="2400" dirty="0" smtClean="0">
                <a:cs typeface="Arial" pitchFamily="34" charset="0"/>
              </a:rPr>
              <a:t>What are the main themes featured  in the poem?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ddress: </a:t>
            </a:r>
            <a:r>
              <a:rPr lang="en-GB" sz="2400" dirty="0" smtClean="0">
                <a:cs typeface="Arial" pitchFamily="34" charset="0"/>
              </a:rPr>
              <a:t>Who is the poem addressed to? Why? 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anguage (Features): </a:t>
            </a:r>
            <a:r>
              <a:rPr lang="en-GB" sz="2400" dirty="0" smtClean="0">
                <a:cs typeface="Arial" pitchFamily="34" charset="0"/>
              </a:rPr>
              <a:t>What type of language/ devices are used? </a:t>
            </a:r>
          </a:p>
          <a:p>
            <a:pPr marL="0" indent="0">
              <a:buNone/>
            </a:pPr>
            <a:r>
              <a:rPr lang="en-GB" sz="2400" dirty="0" smtClean="0">
                <a:cs typeface="Arial" pitchFamily="34" charset="0"/>
              </a:rPr>
              <a:t>			What is their effect? </a:t>
            </a:r>
          </a:p>
          <a:p>
            <a:pPr marL="0" indent="0">
              <a:buNone/>
            </a:pPr>
            <a:endParaRPr lang="en-GB" sz="2400" b="1" u="sng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tructure: </a:t>
            </a:r>
            <a:r>
              <a:rPr lang="en-GB" sz="2400" dirty="0" smtClean="0">
                <a:cs typeface="Arial" pitchFamily="34" charset="0"/>
              </a:rPr>
              <a:t> How is the poem laid out? What is the effect of this? </a:t>
            </a:r>
          </a:p>
          <a:p>
            <a:pPr marL="0" indent="0">
              <a:buNone/>
            </a:pPr>
            <a:endParaRPr lang="en-GB" sz="24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itchFamily="66" charset="0"/>
              </a:rPr>
              <a:t>	 </a:t>
            </a:r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dirty="0" smtClean="0">
                <a:latin typeface="Comic Sans MS" pitchFamily="66" charset="0"/>
              </a:rPr>
              <a:t>                         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3076" name="Picture 4" descr="http://us.cdn4.123rf.com/168nwm/skovoroda/skovoroda1105/skovoroda110500016/9545402-first-aid-kit-with-medical-cross-illustration-isolated-over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1176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7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0600" r="56594" b="12201"/>
          <a:stretch>
            <a:fillRect/>
          </a:stretch>
        </p:blipFill>
        <p:spPr bwMode="auto">
          <a:xfrm>
            <a:off x="-36512" y="188640"/>
            <a:ext cx="445549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5976" y="116632"/>
            <a:ext cx="4680520" cy="667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poem ‘The River God’ but with the words blocked out. To start with, I want you to think about the way the poem is set out on the page. </a:t>
            </a:r>
          </a:p>
          <a:p>
            <a:endParaRPr lang="en-GB" dirty="0"/>
          </a:p>
          <a:p>
            <a:r>
              <a:rPr lang="en-GB" dirty="0" smtClean="0"/>
              <a:t>1. In </a:t>
            </a:r>
            <a:r>
              <a:rPr lang="en-GB" dirty="0"/>
              <a:t>pairs, make a note about the way that the poem is </a:t>
            </a:r>
            <a:r>
              <a:rPr lang="en-GB" b="1" dirty="0"/>
              <a:t>structured.  </a:t>
            </a:r>
            <a:r>
              <a:rPr lang="en-GB" dirty="0"/>
              <a:t>In particular, think about the </a:t>
            </a:r>
            <a:r>
              <a:rPr lang="en-GB" u="sng" dirty="0"/>
              <a:t>number of verses</a:t>
            </a:r>
            <a:r>
              <a:rPr lang="en-GB" dirty="0"/>
              <a:t> in the poem and the </a:t>
            </a:r>
            <a:r>
              <a:rPr lang="en-GB" u="sng" dirty="0"/>
              <a:t>lengths of the lines</a:t>
            </a:r>
            <a:r>
              <a:rPr lang="en-GB" dirty="0"/>
              <a:t>.  Note anything else you think is relevant</a:t>
            </a:r>
            <a:r>
              <a:rPr lang="en-GB" dirty="0" smtClean="0"/>
              <a:t>.</a:t>
            </a:r>
          </a:p>
          <a:p>
            <a:endParaRPr lang="en-GB" b="1" dirty="0" smtClean="0"/>
          </a:p>
          <a:p>
            <a:r>
              <a:rPr lang="en-GB" dirty="0" smtClean="0"/>
              <a:t>2. </a:t>
            </a:r>
            <a:r>
              <a:rPr lang="en-GB" dirty="0"/>
              <a:t>Using a blue pencil or pen, trace and mark the </a:t>
            </a:r>
            <a:r>
              <a:rPr lang="en-GB" b="1" dirty="0"/>
              <a:t>pattern</a:t>
            </a:r>
            <a:r>
              <a:rPr lang="en-GB" dirty="0"/>
              <a:t> and </a:t>
            </a:r>
            <a:r>
              <a:rPr lang="en-GB" b="1" dirty="0"/>
              <a:t>structure </a:t>
            </a:r>
            <a:r>
              <a:rPr lang="en-GB" dirty="0"/>
              <a:t>of the poem’s line endings by following the right-hand side of the silhouette above</a:t>
            </a:r>
            <a:r>
              <a:rPr lang="en-GB" dirty="0" smtClean="0"/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 What </a:t>
            </a:r>
            <a:r>
              <a:rPr lang="en-GB" dirty="0"/>
              <a:t>does the line look like?  </a:t>
            </a:r>
            <a:endParaRPr lang="en-GB" b="1" dirty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 What </a:t>
            </a:r>
            <a:r>
              <a:rPr lang="en-GB" dirty="0"/>
              <a:t>might the poem be about?  </a:t>
            </a:r>
            <a:endParaRPr lang="en-GB" b="1" dirty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 Why</a:t>
            </a:r>
            <a:r>
              <a:rPr lang="en-GB" dirty="0"/>
              <a:t>, do you think, the poem is one verse </a:t>
            </a:r>
            <a:r>
              <a:rPr lang="en-GB" dirty="0" smtClean="0"/>
              <a:t>long</a:t>
            </a:r>
            <a:r>
              <a:rPr lang="en-GB" dirty="0"/>
              <a:t>?</a:t>
            </a:r>
            <a:endParaRPr lang="en-GB" b="1" dirty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 What </a:t>
            </a:r>
            <a:r>
              <a:rPr lang="en-GB" dirty="0"/>
              <a:t>is the effect of the different line lengths?  That is, what do they seem to capture?</a:t>
            </a:r>
            <a:endParaRPr lang="en-GB" b="1" dirty="0"/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 What </a:t>
            </a:r>
            <a:r>
              <a:rPr lang="en-GB" dirty="0"/>
              <a:t>might the pace of the poem be during short lines?  Long lines?  What might this reflect</a:t>
            </a:r>
            <a:r>
              <a:rPr lang="en-GB" dirty="0" smtClean="0"/>
              <a:t>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“I may be smelly and I may be old,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Rough in my pebbles, reedy in my pools,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But where my fish float by I bless their swimming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And I like the people to bathe in me, especially women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.”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These are the opening lines of the poem.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Who do you think is speaking?</a:t>
            </a:r>
          </a:p>
          <a:p>
            <a:endParaRPr lang="en-GB" sz="2400" b="1" dirty="0"/>
          </a:p>
          <a:p>
            <a:r>
              <a:rPr lang="en-GB" sz="2400" b="1" dirty="0" smtClean="0"/>
              <a:t>Fill in the gaps for the next section of the poem, then discuss your choices with your partner.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813690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“But I can __________ the fools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Who __________ too close to the weir, contrary to __________.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And they take a long time __________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As I throw them up now and then in the spirit of clowning.”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7992888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adjectives would you use to describe the attitude and personality of the speaker?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 may be smelly and I may be old,</a:t>
            </a:r>
          </a:p>
          <a:p>
            <a:r>
              <a:rPr lang="en-GB" sz="1600" dirty="0"/>
              <a:t>Rough in my pebbles, reedy in my pools,</a:t>
            </a:r>
          </a:p>
          <a:p>
            <a:r>
              <a:rPr lang="en-GB" sz="1600" dirty="0"/>
              <a:t>But where my fish float by I bless their swimming</a:t>
            </a:r>
          </a:p>
          <a:p>
            <a:r>
              <a:rPr lang="en-GB" sz="1600" dirty="0"/>
              <a:t>And I like the people to bathe in me, especially women.</a:t>
            </a:r>
          </a:p>
          <a:p>
            <a:r>
              <a:rPr lang="en-GB" sz="1600" dirty="0"/>
              <a:t>But I can drown the fools</a:t>
            </a:r>
          </a:p>
          <a:p>
            <a:r>
              <a:rPr lang="en-GB" sz="1600" dirty="0"/>
              <a:t>Who bathe too close to the weir, contrary to rules.</a:t>
            </a:r>
          </a:p>
          <a:p>
            <a:r>
              <a:rPr lang="en-GB" sz="1600" dirty="0"/>
              <a:t>And they take a long time drowning</a:t>
            </a:r>
          </a:p>
          <a:p>
            <a:r>
              <a:rPr lang="en-GB" sz="1600" dirty="0"/>
              <a:t>As I throw them up now and then in the spirit of clowning.</a:t>
            </a:r>
          </a:p>
          <a:p>
            <a:r>
              <a:rPr lang="en-GB" sz="1600" dirty="0"/>
              <a:t>Hi </a:t>
            </a:r>
            <a:r>
              <a:rPr lang="en-GB" sz="1600" dirty="0" err="1"/>
              <a:t>yih</a:t>
            </a:r>
            <a:r>
              <a:rPr lang="en-GB" sz="1600" dirty="0"/>
              <a:t>, </a:t>
            </a:r>
            <a:r>
              <a:rPr lang="en-GB" sz="1600" dirty="0" err="1"/>
              <a:t>yippity</a:t>
            </a:r>
            <a:r>
              <a:rPr lang="en-GB" sz="1600" dirty="0"/>
              <a:t>-yap, merrily I flow,</a:t>
            </a:r>
          </a:p>
          <a:p>
            <a:r>
              <a:rPr lang="en-GB" sz="1600" dirty="0"/>
              <a:t>O I may be an old foul river but I have plenty of go.</a:t>
            </a:r>
          </a:p>
          <a:p>
            <a:r>
              <a:rPr lang="en-GB" sz="1600" dirty="0"/>
              <a:t>Once there was a lady who was too bold</a:t>
            </a:r>
          </a:p>
          <a:p>
            <a:r>
              <a:rPr lang="en-GB" sz="1600" dirty="0"/>
              <a:t>She bathed in me by the tall black cliff where the water runs cold,</a:t>
            </a:r>
          </a:p>
          <a:p>
            <a:r>
              <a:rPr lang="en-GB" sz="1600" dirty="0"/>
              <a:t>So I brought her down here</a:t>
            </a:r>
          </a:p>
          <a:p>
            <a:r>
              <a:rPr lang="en-GB" sz="1600" dirty="0"/>
              <a:t>To be my beautiful dear.</a:t>
            </a:r>
          </a:p>
          <a:p>
            <a:r>
              <a:rPr lang="en-GB" sz="1600" dirty="0"/>
              <a:t>Oh will she stay with me will she stay</a:t>
            </a:r>
          </a:p>
          <a:p>
            <a:r>
              <a:rPr lang="en-GB" sz="1600" dirty="0"/>
              <a:t>This beautiful lady, or will she go away?</a:t>
            </a:r>
          </a:p>
          <a:p>
            <a:r>
              <a:rPr lang="en-GB" sz="1600" dirty="0"/>
              <a:t>She lies in my beautiful deep river bed with many a weed</a:t>
            </a:r>
          </a:p>
          <a:p>
            <a:r>
              <a:rPr lang="en-GB" sz="1600" dirty="0"/>
              <a:t>To hold her, and many a waving reed.</a:t>
            </a:r>
          </a:p>
          <a:p>
            <a:r>
              <a:rPr lang="en-GB" sz="1600" dirty="0"/>
              <a:t>Oh who would guess what a beautiful white face lies there</a:t>
            </a:r>
          </a:p>
          <a:p>
            <a:r>
              <a:rPr lang="en-GB" sz="1600" dirty="0"/>
              <a:t>Waiting for me to smooth and wash away the fear</a:t>
            </a:r>
          </a:p>
          <a:p>
            <a:r>
              <a:rPr lang="en-GB" sz="1600" dirty="0"/>
              <a:t>She looks at me with. Hi </a:t>
            </a:r>
            <a:r>
              <a:rPr lang="en-GB" sz="1600" dirty="0" err="1"/>
              <a:t>yih</a:t>
            </a:r>
            <a:r>
              <a:rPr lang="en-GB" sz="1600" dirty="0"/>
              <a:t>, do not let her</a:t>
            </a:r>
          </a:p>
          <a:p>
            <a:r>
              <a:rPr lang="en-GB" sz="1600" dirty="0"/>
              <a:t>Go. There is no one on earth who does not forget her</a:t>
            </a:r>
          </a:p>
          <a:p>
            <a:r>
              <a:rPr lang="en-GB" sz="1600" dirty="0"/>
              <a:t>Now. They say I am a foolish old smelly river</a:t>
            </a:r>
          </a:p>
          <a:p>
            <a:r>
              <a:rPr lang="en-GB" sz="1600" dirty="0"/>
              <a:t>But they do not know of my wide original bed</a:t>
            </a:r>
          </a:p>
          <a:p>
            <a:r>
              <a:rPr lang="en-GB" sz="1600" dirty="0"/>
              <a:t>Where the lady waits, with her golden sleepy head.</a:t>
            </a:r>
          </a:p>
          <a:p>
            <a:r>
              <a:rPr lang="en-GB" sz="1600" dirty="0"/>
              <a:t>If she wishes to go I will not forgive her</a:t>
            </a:r>
            <a:r>
              <a:rPr lang="en-GB" sz="1600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188640"/>
            <a:ext cx="3096344" cy="3003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Listen to the poem and think of something to say about: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 smtClean="0"/>
              <a:t>The tone of the poem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 smtClean="0"/>
              <a:t>The meaning of the poem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 smtClean="0"/>
              <a:t>The techniques used in the </a:t>
            </a:r>
            <a:r>
              <a:rPr lang="en-GB" sz="2200" dirty="0" smtClean="0"/>
              <a:t>poem</a:t>
            </a:r>
            <a:endParaRPr lang="en-GB" sz="2200" b="1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6372200" y="3861048"/>
            <a:ext cx="2304256" cy="1512168"/>
          </a:xfrm>
          <a:prstGeom prst="actionButtonMovi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poem is a </a:t>
            </a:r>
            <a:r>
              <a:rPr lang="en-GB" sz="2400" i="1" dirty="0"/>
              <a:t>dramatic monologue</a:t>
            </a:r>
            <a:r>
              <a:rPr lang="en-GB" sz="2400" dirty="0"/>
              <a:t>. The river is personified (made human) by being given a voice to speak to us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This is one, continuous dramatic monologue. There is rhyme embedded in the poem, mainly in an </a:t>
            </a:r>
            <a:r>
              <a:rPr lang="en-GB" sz="2400" b="1" dirty="0"/>
              <a:t>a-a-b-b rhyme scheme</a:t>
            </a:r>
            <a:r>
              <a:rPr lang="en-GB" sz="2400" dirty="0"/>
              <a:t> but it changes at the end. What is interesting in this poem are the irregular line lengths combined with the lack of breaks.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T</a:t>
            </a:r>
            <a:r>
              <a:rPr lang="en-GB" sz="2400" dirty="0" smtClean="0"/>
              <a:t>he poem uses </a:t>
            </a:r>
            <a:r>
              <a:rPr lang="en-GB" sz="2400" b="1" dirty="0"/>
              <a:t>enjambment</a:t>
            </a:r>
            <a:r>
              <a:rPr lang="en-GB" sz="2400" dirty="0"/>
              <a:t> throughout </a:t>
            </a:r>
            <a:r>
              <a:rPr lang="en-GB" sz="2400" dirty="0" smtClean="0"/>
              <a:t>to emphasise </a:t>
            </a:r>
            <a:r>
              <a:rPr lang="en-GB" sz="2400" dirty="0"/>
              <a:t>key ideas. The form could represent the uninterrupted ‘</a:t>
            </a:r>
            <a:r>
              <a:rPr lang="en-GB" sz="2400" dirty="0" smtClean="0"/>
              <a:t>flow’ and </a:t>
            </a:r>
            <a:r>
              <a:rPr lang="en-GB" sz="2400" dirty="0"/>
              <a:t>natural shape of a river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• </a:t>
            </a:r>
            <a:r>
              <a:rPr lang="en-GB" sz="2400" dirty="0"/>
              <a:t>The rhyme scheme appears to be rhyming couplets although this </a:t>
            </a:r>
            <a:r>
              <a:rPr lang="en-GB" sz="2400" dirty="0" smtClean="0"/>
              <a:t>is deceptive</a:t>
            </a:r>
            <a:r>
              <a:rPr lang="en-GB" sz="2400" dirty="0"/>
              <a:t>, possibly like the surface appearance of the river</a:t>
            </a:r>
            <a:r>
              <a:rPr lang="en-GB" sz="2400" dirty="0" smtClean="0"/>
              <a:t>. The number of beats in each line is inconsistent.</a:t>
            </a:r>
            <a:endParaRPr lang="en-GB" sz="2400" dirty="0"/>
          </a:p>
          <a:p>
            <a:r>
              <a:rPr lang="en-GB" sz="2400" dirty="0" smtClean="0"/>
              <a:t>• </a:t>
            </a:r>
            <a:r>
              <a:rPr lang="en-GB" sz="2400" dirty="0"/>
              <a:t>Dramatic monologue form relies heavily on the use of personal </a:t>
            </a:r>
            <a:r>
              <a:rPr lang="en-GB" sz="2400" dirty="0" smtClean="0"/>
              <a:t>pronouns to </a:t>
            </a:r>
            <a:r>
              <a:rPr lang="en-GB" sz="2400" dirty="0"/>
              <a:t>suggest the self-obsession – or possibly isolation and loneliness – </a:t>
            </a:r>
            <a:r>
              <a:rPr lang="en-GB" sz="2400" dirty="0" smtClean="0"/>
              <a:t>of the </a:t>
            </a:r>
            <a:r>
              <a:rPr lang="en-GB" sz="2400" dirty="0"/>
              <a:t>River God. No other perspective is allowed.</a:t>
            </a: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916832"/>
            <a:ext cx="59766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C00000"/>
                </a:solidFill>
              </a:rPr>
              <a:t>I</a:t>
            </a:r>
            <a:r>
              <a:rPr lang="en-GB" sz="2000" u="sng" dirty="0" smtClean="0">
                <a:solidFill>
                  <a:srgbClr val="C00000"/>
                </a:solidFill>
              </a:rPr>
              <a:t> may be smelly and I may be old</a:t>
            </a:r>
            <a:r>
              <a:rPr lang="en-GB" sz="20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Rough</a:t>
            </a:r>
            <a:r>
              <a:rPr lang="en-GB" sz="2000" dirty="0" smtClean="0">
                <a:solidFill>
                  <a:srgbClr val="C00000"/>
                </a:solidFill>
              </a:rPr>
              <a:t> in my pebbles, </a:t>
            </a:r>
            <a:r>
              <a:rPr lang="en-GB" sz="2000" b="1" dirty="0" smtClean="0">
                <a:solidFill>
                  <a:srgbClr val="C00000"/>
                </a:solidFill>
              </a:rPr>
              <a:t>reedy</a:t>
            </a:r>
            <a:r>
              <a:rPr lang="en-GB" sz="2000" dirty="0" smtClean="0">
                <a:solidFill>
                  <a:srgbClr val="C00000"/>
                </a:solidFill>
              </a:rPr>
              <a:t> in my pools,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But where </a:t>
            </a:r>
            <a:r>
              <a:rPr lang="en-GB" sz="2000" b="1" dirty="0" smtClean="0">
                <a:solidFill>
                  <a:srgbClr val="C00000"/>
                </a:solidFill>
              </a:rPr>
              <a:t>my fish </a:t>
            </a:r>
            <a:r>
              <a:rPr lang="en-GB" sz="2000" dirty="0" smtClean="0">
                <a:solidFill>
                  <a:srgbClr val="C00000"/>
                </a:solidFill>
              </a:rPr>
              <a:t>float by I bless their </a:t>
            </a:r>
            <a:r>
              <a:rPr lang="en-GB" sz="2000" b="1" dirty="0" smtClean="0">
                <a:solidFill>
                  <a:srgbClr val="C00000"/>
                </a:solidFill>
              </a:rPr>
              <a:t>swimming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And I like the people to bathe in me, especially </a:t>
            </a:r>
            <a:r>
              <a:rPr lang="en-GB" sz="2000" b="1" dirty="0" smtClean="0">
                <a:solidFill>
                  <a:srgbClr val="C00000"/>
                </a:solidFill>
              </a:rPr>
              <a:t>women.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But I can drown the </a:t>
            </a:r>
            <a:r>
              <a:rPr lang="en-GB" sz="2000" b="1" dirty="0" smtClean="0">
                <a:solidFill>
                  <a:srgbClr val="C00000"/>
                </a:solidFill>
              </a:rPr>
              <a:t>fools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Who bathe too close to the weir, contrary to </a:t>
            </a:r>
            <a:r>
              <a:rPr lang="en-GB" sz="2000" b="1" dirty="0" smtClean="0">
                <a:solidFill>
                  <a:srgbClr val="C00000"/>
                </a:solidFill>
              </a:rPr>
              <a:t>rules.</a:t>
            </a:r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980728"/>
            <a:ext cx="93610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52120" y="1166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Argumentative / defensive</a:t>
            </a:r>
          </a:p>
          <a:p>
            <a:r>
              <a:rPr lang="en-GB" dirty="0"/>
              <a:t>tone. Self-deprecation</a:t>
            </a:r>
          </a:p>
          <a:p>
            <a:r>
              <a:rPr lang="en-GB" dirty="0"/>
              <a:t>suggests false humility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Play on ‘rough and ready’?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9269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Personal pronoun introduces idea of self-absorption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7624" y="1556792"/>
            <a:ext cx="50405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33265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Shows ownership/ control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59832" y="1196752"/>
            <a:ext cx="86409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7308304" y="2564904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668344" y="1556792"/>
            <a:ext cx="147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Light-hearted rhyme</a:t>
            </a:r>
          </a:p>
          <a:p>
            <a:r>
              <a:rPr lang="en-GB" dirty="0"/>
              <a:t>contrasts with a sinister,</a:t>
            </a:r>
          </a:p>
          <a:p>
            <a:r>
              <a:rPr lang="en-GB" dirty="0"/>
              <a:t>seedy undertone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4509120"/>
            <a:ext cx="58326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Whose ‘rules’ does the River God play by? </a:t>
            </a:r>
          </a:p>
          <a:p>
            <a:r>
              <a:rPr lang="en-GB" sz="2000" b="1" dirty="0" smtClean="0"/>
              <a:t>What does the word ‘fools’ tell us about his attitude to these swimmers? (Contrast this with the fish who ‘float by’ and are blessed.)</a:t>
            </a:r>
            <a:endParaRPr lang="en-GB" sz="2000" b="1" dirty="0"/>
          </a:p>
        </p:txBody>
      </p:sp>
      <p:sp>
        <p:nvSpPr>
          <p:cNvPr id="17" name="Left Brace 16"/>
          <p:cNvSpPr/>
          <p:nvPr/>
        </p:nvSpPr>
        <p:spPr>
          <a:xfrm rot="19737034">
            <a:off x="1307657" y="3435870"/>
            <a:ext cx="398212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51520" y="407707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Enjambment = a link between the conflict and the flow of the river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Alliteration: </a:t>
            </a:r>
            <a:r>
              <a:rPr lang="en-GB" dirty="0" smtClean="0"/>
              <a:t>‘rough’ ‘reedy’/ ‘fish’ ‘float’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916832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C00000"/>
                </a:solidFill>
              </a:rPr>
              <a:t>And they take a long time </a:t>
            </a:r>
            <a:r>
              <a:rPr lang="en-GB" sz="2000" b="1" u="sng" dirty="0" smtClean="0">
                <a:solidFill>
                  <a:srgbClr val="C00000"/>
                </a:solidFill>
              </a:rPr>
              <a:t>drowning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As I throw them up now and then in the spirit of </a:t>
            </a:r>
            <a:r>
              <a:rPr lang="en-GB" sz="2000" b="1" dirty="0" smtClean="0">
                <a:solidFill>
                  <a:srgbClr val="C00000"/>
                </a:solidFill>
              </a:rPr>
              <a:t>clowning</a:t>
            </a:r>
            <a:r>
              <a:rPr lang="en-GB" sz="20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Hi </a:t>
            </a:r>
            <a:r>
              <a:rPr lang="en-GB" sz="2000" b="1" dirty="0" err="1" smtClean="0">
                <a:solidFill>
                  <a:srgbClr val="C00000"/>
                </a:solidFill>
              </a:rPr>
              <a:t>yih</a:t>
            </a:r>
            <a:r>
              <a:rPr lang="en-GB" sz="2000" b="1" dirty="0" smtClean="0">
                <a:solidFill>
                  <a:srgbClr val="C00000"/>
                </a:solidFill>
              </a:rPr>
              <a:t>, </a:t>
            </a:r>
            <a:r>
              <a:rPr lang="en-GB" sz="2000" b="1" dirty="0" err="1" smtClean="0">
                <a:solidFill>
                  <a:srgbClr val="C00000"/>
                </a:solidFill>
              </a:rPr>
              <a:t>yippity</a:t>
            </a:r>
            <a:r>
              <a:rPr lang="en-GB" sz="2000" b="1" dirty="0" smtClean="0">
                <a:solidFill>
                  <a:srgbClr val="C00000"/>
                </a:solidFill>
              </a:rPr>
              <a:t>-yap</a:t>
            </a:r>
            <a:r>
              <a:rPr lang="en-GB" sz="2000" dirty="0" smtClean="0">
                <a:solidFill>
                  <a:srgbClr val="C00000"/>
                </a:solidFill>
              </a:rPr>
              <a:t>, merrily I flow,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O I may be an old foul river but </a:t>
            </a:r>
            <a:r>
              <a:rPr lang="en-GB" sz="2000" u="sng" dirty="0" smtClean="0">
                <a:solidFill>
                  <a:srgbClr val="C00000"/>
                </a:solidFill>
              </a:rPr>
              <a:t>I have plenty of go</a:t>
            </a:r>
            <a:r>
              <a:rPr lang="en-GB" sz="2000" dirty="0" smtClean="0">
                <a:solidFill>
                  <a:srgbClr val="C00000"/>
                </a:solidFill>
              </a:rPr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60648"/>
            <a:ext cx="3600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Does this show a lack of morals?</a:t>
            </a:r>
            <a:endParaRPr lang="en-GB" sz="20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63888" y="692696"/>
            <a:ext cx="158417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0312" y="1340768"/>
            <a:ext cx="176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Sinister juxtaposition of</a:t>
            </a:r>
          </a:p>
          <a:p>
            <a:r>
              <a:rPr lang="en-GB" dirty="0"/>
              <a:t>ideas: ‘drowning</a:t>
            </a:r>
            <a:r>
              <a:rPr lang="en-GB" dirty="0" smtClean="0"/>
              <a:t>’/ ’clowning</a:t>
            </a:r>
            <a:r>
              <a:rPr lang="en-GB" dirty="0"/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50100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contrast of tone </a:t>
            </a:r>
            <a:r>
              <a:rPr lang="en-GB" dirty="0" smtClean="0"/>
              <a:t>with previous </a:t>
            </a:r>
            <a:r>
              <a:rPr lang="en-GB" dirty="0"/>
              <a:t>couplet </a:t>
            </a:r>
            <a:r>
              <a:rPr lang="en-GB" dirty="0" smtClean="0"/>
              <a:t>emphasises his </a:t>
            </a:r>
            <a:r>
              <a:rPr lang="en-GB" dirty="0"/>
              <a:t>lack of empathy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43608" y="2780928"/>
            <a:ext cx="28803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8184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Light-hearted colloquialisms</a:t>
            </a:r>
          </a:p>
          <a:p>
            <a:r>
              <a:rPr lang="en-GB" dirty="0"/>
              <a:t>contrast with sinister actions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96136" y="3140968"/>
            <a:ext cx="100811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5229200"/>
            <a:ext cx="68407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What different impressions of the speaker does the word ‘clowning’ create? </a:t>
            </a:r>
            <a:endParaRPr lang="en-GB" sz="2000" b="1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99792" y="3861048"/>
            <a:ext cx="2376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1" dirty="0"/>
              <a:t>Onomatopoeia</a:t>
            </a:r>
            <a:r>
              <a:rPr lang="en-GB" sz="1800" dirty="0"/>
              <a:t> – trying to mimic </a:t>
            </a:r>
            <a:r>
              <a:rPr lang="en-GB" sz="1800" dirty="0" smtClean="0"/>
              <a:t>the </a:t>
            </a:r>
            <a:r>
              <a:rPr lang="en-GB" sz="1800" dirty="0"/>
              <a:t>sounds of the </a:t>
            </a:r>
            <a:r>
              <a:rPr lang="en-GB" sz="1800" dirty="0" smtClean="0"/>
              <a:t>river?</a:t>
            </a:r>
            <a:endParaRPr lang="en-GB" sz="1800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771800" y="2852936"/>
            <a:ext cx="50405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91683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Once there was a lady who was too </a:t>
            </a:r>
            <a:r>
              <a:rPr lang="en-GB" sz="2000" b="1" dirty="0" smtClean="0">
                <a:solidFill>
                  <a:srgbClr val="C00000"/>
                </a:solidFill>
              </a:rPr>
              <a:t>b</a:t>
            </a:r>
            <a:r>
              <a:rPr lang="en-GB" sz="2000" dirty="0" smtClean="0">
                <a:solidFill>
                  <a:srgbClr val="C00000"/>
                </a:solidFill>
              </a:rPr>
              <a:t>old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She bathed in me by the tall black cliff where the water runs cold,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So</a:t>
            </a:r>
            <a:r>
              <a:rPr lang="en-GB" sz="2000" dirty="0" smtClean="0">
                <a:solidFill>
                  <a:srgbClr val="C00000"/>
                </a:solidFill>
              </a:rPr>
              <a:t> I brought her </a:t>
            </a:r>
            <a:r>
              <a:rPr lang="en-GB" sz="2000" u="sng" dirty="0" smtClean="0">
                <a:solidFill>
                  <a:srgbClr val="C00000"/>
                </a:solidFill>
              </a:rPr>
              <a:t>down here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To be my </a:t>
            </a:r>
            <a:r>
              <a:rPr lang="en-GB" sz="2000" b="1" dirty="0" smtClean="0">
                <a:solidFill>
                  <a:srgbClr val="C00000"/>
                </a:solidFill>
              </a:rPr>
              <a:t>beautiful </a:t>
            </a:r>
            <a:r>
              <a:rPr lang="en-GB" sz="2000" dirty="0" smtClean="0">
                <a:solidFill>
                  <a:srgbClr val="C00000"/>
                </a:solidFill>
              </a:rPr>
              <a:t>dear.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Sense of cause and effect, </a:t>
            </a:r>
            <a:r>
              <a:rPr lang="en-GB" dirty="0" smtClean="0"/>
              <a:t>as if </a:t>
            </a:r>
            <a:r>
              <a:rPr lang="en-GB" dirty="0"/>
              <a:t>to justify his actions by</a:t>
            </a:r>
          </a:p>
          <a:p>
            <a:r>
              <a:rPr lang="en-GB" dirty="0"/>
              <a:t>blaming the woman for not</a:t>
            </a:r>
          </a:p>
          <a:p>
            <a:r>
              <a:rPr lang="en-GB" dirty="0"/>
              <a:t>following his ‘rules’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71600" y="1772816"/>
            <a:ext cx="36004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39952" y="2924944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32849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 allusion to the underworld/ Hades. (Cf. Persephone; Eurydice)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37890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Contrast to the adjectives used to describe himself.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339752" y="3212976"/>
            <a:ext cx="43204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6136" y="4766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Alliteration of qualities used to describe the ‘lady’.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220072" y="1124744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1954</Words>
  <Application>Microsoft Office PowerPoint</Application>
  <PresentationFormat>On-screen Show (4:3)</PresentationFormat>
  <Paragraphs>177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River God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Poetry VITALS…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God</dc:title>
  <dc:creator>Vicki</dc:creator>
  <cp:lastModifiedBy>Vicki</cp:lastModifiedBy>
  <cp:revision>31</cp:revision>
  <dcterms:created xsi:type="dcterms:W3CDTF">2014-08-17T14:36:23Z</dcterms:created>
  <dcterms:modified xsi:type="dcterms:W3CDTF">2014-08-17T17:00:50Z</dcterms:modified>
</cp:coreProperties>
</file>