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60" r:id="rId5"/>
    <p:sldId id="269" r:id="rId6"/>
    <p:sldId id="259" r:id="rId7"/>
    <p:sldId id="261" r:id="rId8"/>
    <p:sldId id="262" r:id="rId9"/>
    <p:sldId id="263" r:id="rId10"/>
    <p:sldId id="264" r:id="rId11"/>
    <p:sldId id="265" r:id="rId12"/>
    <p:sldId id="266" r:id="rId13"/>
    <p:sldId id="271" r:id="rId14"/>
    <p:sldId id="267" r:id="rId15"/>
    <p:sldId id="270" r:id="rId16"/>
    <p:sldId id="272"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6" y="-1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7D95B-B720-47AF-BD1F-F3BC23B91FEC}" type="datetimeFigureOut">
              <a:rPr lang="en-GB" smtClean="0"/>
              <a:pPr/>
              <a:t>05/10/2014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444C3-5E24-47B0-BEF2-A86C23B2287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18</a:t>
            </a:fld>
            <a:endParaRPr lang="en-GB"/>
          </a:p>
        </p:txBody>
      </p:sp>
    </p:spTree>
    <p:extLst>
      <p:ext uri="{BB962C8B-B14F-4D97-AF65-F5344CB8AC3E}">
        <p14:creationId xmlns="" xmlns:p14="http://schemas.microsoft.com/office/powerpoint/2010/main"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E0E8-FDC1-4702-8E19-3C0B5EF4295F}" type="datetimeFigureOut">
              <a:rPr lang="en-GB" smtClean="0"/>
              <a:pPr/>
              <a:t>05/10/2014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42BA-D138-424E-9EFF-484BD80BD38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DE0E8-FDC1-4702-8E19-3C0B5EF4295F}" type="datetimeFigureOut">
              <a:rPr lang="en-GB" smtClean="0"/>
              <a:pPr/>
              <a:t>05/10/2014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B42BA-D138-424E-9EFF-484BD80BD3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E:\GCSE\Top%20Set\Lit%20Poetry\15.%20The%20Hunchback%20in%20the%20Park\Hunchback%20in%20the%20Park.mp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lstStyle/>
          <a:p>
            <a:r>
              <a:rPr lang="en-GB" dirty="0" smtClean="0"/>
              <a:t>The Hunchback in the Park</a:t>
            </a:r>
            <a:endParaRPr lang="en-GB" dirty="0"/>
          </a:p>
        </p:txBody>
      </p:sp>
      <p:sp>
        <p:nvSpPr>
          <p:cNvPr id="3" name="Subtitle 2"/>
          <p:cNvSpPr>
            <a:spLocks noGrp="1"/>
          </p:cNvSpPr>
          <p:nvPr>
            <p:ph type="subTitle" idx="1"/>
          </p:nvPr>
        </p:nvSpPr>
        <p:spPr>
          <a:xfrm>
            <a:off x="1403648" y="1772816"/>
            <a:ext cx="6400800" cy="1752600"/>
          </a:xfrm>
        </p:spPr>
        <p:txBody>
          <a:bodyPr/>
          <a:lstStyle/>
          <a:p>
            <a:r>
              <a:rPr lang="en-GB" dirty="0" smtClean="0"/>
              <a:t>By Dylan Thomas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195736" y="2924944"/>
            <a:ext cx="4762500" cy="3571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187624" y="1124744"/>
            <a:ext cx="58326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And the </a:t>
            </a:r>
            <a:r>
              <a:rPr kumimoji="0" lang="en-GB" sz="2400" b="0" i="0" u="sng" strike="noStrike" cap="none" normalizeH="0" baseline="0" dirty="0" smtClean="0">
                <a:ln>
                  <a:noFill/>
                </a:ln>
                <a:solidFill>
                  <a:srgbClr val="C00000"/>
                </a:solidFill>
                <a:effectLst/>
                <a:latin typeface="+mj-lt"/>
                <a:ea typeface="Times New Roman" pitchFamily="18" charset="0"/>
                <a:cs typeface="Arial" pitchFamily="34" charset="0"/>
              </a:rPr>
              <a:t>old dog</a:t>
            </a:r>
            <a:r>
              <a:rPr kumimoji="0" lang="en-GB" sz="2400" b="0" i="0" strike="noStrike" cap="none" normalizeH="0" baseline="0" dirty="0" smtClean="0">
                <a:ln>
                  <a:noFill/>
                </a:ln>
                <a:solidFill>
                  <a:srgbClr val="C00000"/>
                </a:solidFill>
                <a:effectLst/>
                <a:latin typeface="+mj-lt"/>
                <a:ea typeface="Times New Roman" pitchFamily="18" charset="0"/>
                <a:cs typeface="Arial" pitchFamily="34" charset="0"/>
              </a:rPr>
              <a:t> </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sleeper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Alone</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 between nurses and swans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While the boys among willows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Made the tigers jump out of their eyes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To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r</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oar on the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r</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ockery stones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And the groves were blue with sailors</a:t>
            </a:r>
            <a:r>
              <a:rPr kumimoji="0" lang="en-GB" sz="2400" b="0" i="0" u="none" strike="noStrike" cap="none" normalizeH="0" baseline="0" dirty="0" smtClean="0">
                <a:ln>
                  <a:noFill/>
                </a:ln>
                <a:solidFill>
                  <a:srgbClr val="C00000"/>
                </a:solidFill>
                <a:effectLst/>
                <a:latin typeface="+mj-lt"/>
                <a:cs typeface="Arial" pitchFamily="34" charset="0"/>
              </a:rPr>
              <a:t> </a:t>
            </a:r>
          </a:p>
        </p:txBody>
      </p:sp>
      <p:cxnSp>
        <p:nvCxnSpPr>
          <p:cNvPr id="4" name="Straight Connector 3"/>
          <p:cNvCxnSpPr/>
          <p:nvPr/>
        </p:nvCxnSpPr>
        <p:spPr>
          <a:xfrm flipH="1" flipV="1">
            <a:off x="827584" y="836712"/>
            <a:ext cx="432048"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1520" y="404664"/>
            <a:ext cx="3577582" cy="369332"/>
          </a:xfrm>
          <a:prstGeom prst="rect">
            <a:avLst/>
          </a:prstGeom>
          <a:noFill/>
        </p:spPr>
        <p:txBody>
          <a:bodyPr wrap="none" rtlCol="0">
            <a:spAutoFit/>
          </a:bodyPr>
          <a:lstStyle/>
          <a:p>
            <a:r>
              <a:rPr lang="en-GB" dirty="0" smtClean="0"/>
              <a:t>Again, his solitary nature is stressed</a:t>
            </a:r>
            <a:endParaRPr lang="en-GB" dirty="0"/>
          </a:p>
        </p:txBody>
      </p:sp>
      <p:cxnSp>
        <p:nvCxnSpPr>
          <p:cNvPr id="7" name="Straight Connector 6"/>
          <p:cNvCxnSpPr/>
          <p:nvPr/>
        </p:nvCxnSpPr>
        <p:spPr>
          <a:xfrm flipV="1">
            <a:off x="5508104" y="1268760"/>
            <a:ext cx="576064"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56176" y="1052736"/>
            <a:ext cx="2426498" cy="923330"/>
          </a:xfrm>
          <a:prstGeom prst="rect">
            <a:avLst/>
          </a:prstGeom>
          <a:noFill/>
        </p:spPr>
        <p:txBody>
          <a:bodyPr wrap="square" rtlCol="0">
            <a:spAutoFit/>
          </a:bodyPr>
          <a:lstStyle/>
          <a:p>
            <a:r>
              <a:rPr lang="en-GB" b="1" dirty="0" smtClean="0"/>
              <a:t>What do these refer to? What is the effect of this line?</a:t>
            </a:r>
            <a:endParaRPr lang="en-GB" b="1" dirty="0"/>
          </a:p>
        </p:txBody>
      </p:sp>
      <p:cxnSp>
        <p:nvCxnSpPr>
          <p:cNvPr id="10" name="Straight Connector 9"/>
          <p:cNvCxnSpPr/>
          <p:nvPr/>
        </p:nvCxnSpPr>
        <p:spPr>
          <a:xfrm>
            <a:off x="2555776" y="2636912"/>
            <a:ext cx="345638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5736" y="4077072"/>
            <a:ext cx="6480720" cy="2308324"/>
          </a:xfrm>
          <a:prstGeom prst="rect">
            <a:avLst/>
          </a:prstGeom>
          <a:noFill/>
        </p:spPr>
        <p:txBody>
          <a:bodyPr wrap="square" rtlCol="0">
            <a:spAutoFit/>
          </a:bodyPr>
          <a:lstStyle/>
          <a:p>
            <a:pPr>
              <a:buFont typeface="Arial" pitchFamily="34" charset="0"/>
              <a:buChar char="•"/>
            </a:pPr>
            <a:r>
              <a:rPr lang="en-GB" dirty="0" smtClean="0"/>
              <a:t> Energy and imagination of the boys – the park is a place of magic and possibility for them</a:t>
            </a:r>
          </a:p>
          <a:p>
            <a:pPr>
              <a:buFont typeface="Arial" pitchFamily="34" charset="0"/>
              <a:buChar char="•"/>
            </a:pPr>
            <a:r>
              <a:rPr lang="en-GB" dirty="0" smtClean="0"/>
              <a:t> ‘roar’ is an onomatopoeia which brings to mind the sound of tigers – danger? </a:t>
            </a:r>
          </a:p>
          <a:p>
            <a:pPr>
              <a:buFont typeface="Arial" pitchFamily="34" charset="0"/>
              <a:buChar char="•"/>
            </a:pPr>
            <a:r>
              <a:rPr lang="en-GB" dirty="0"/>
              <a:t> </a:t>
            </a:r>
            <a:r>
              <a:rPr lang="en-GB" dirty="0" smtClean="0"/>
              <a:t>alliteration increases the effect of the sound</a:t>
            </a:r>
          </a:p>
          <a:p>
            <a:pPr>
              <a:buFont typeface="Arial" pitchFamily="34" charset="0"/>
              <a:buChar char="•"/>
            </a:pPr>
            <a:r>
              <a:rPr lang="en-GB" dirty="0"/>
              <a:t> </a:t>
            </a:r>
            <a:r>
              <a:rPr lang="en-GB" dirty="0" smtClean="0"/>
              <a:t>‘blue with sailors’ – transformed by imagination (Swansea was a port town; the boys would see sailors arriving/leaving for foreign adventures)</a:t>
            </a:r>
            <a:endParaRPr lang="en-GB" dirty="0"/>
          </a:p>
        </p:txBody>
      </p:sp>
      <p:sp>
        <p:nvSpPr>
          <p:cNvPr id="12" name="Freeform 11"/>
          <p:cNvSpPr/>
          <p:nvPr/>
        </p:nvSpPr>
        <p:spPr>
          <a:xfrm>
            <a:off x="5688594" y="2480650"/>
            <a:ext cx="813303" cy="1775988"/>
          </a:xfrm>
          <a:custGeom>
            <a:avLst/>
            <a:gdLst>
              <a:gd name="connsiteX0" fmla="*/ 440602 w 813303"/>
              <a:gd name="connsiteY0" fmla="*/ 0 h 1775988"/>
              <a:gd name="connsiteX1" fmla="*/ 757473 w 813303"/>
              <a:gd name="connsiteY1" fmla="*/ 289710 h 1775988"/>
              <a:gd name="connsiteX2" fmla="*/ 105624 w 813303"/>
              <a:gd name="connsiteY2" fmla="*/ 1566249 h 1775988"/>
              <a:gd name="connsiteX3" fmla="*/ 123731 w 813303"/>
              <a:gd name="connsiteY3" fmla="*/ 1548142 h 1775988"/>
              <a:gd name="connsiteX4" fmla="*/ 123731 w 813303"/>
              <a:gd name="connsiteY4" fmla="*/ 1548142 h 1775988"/>
              <a:gd name="connsiteX5" fmla="*/ 123731 w 813303"/>
              <a:gd name="connsiteY5" fmla="*/ 1530035 h 17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303" h="1775988">
                <a:moveTo>
                  <a:pt x="440602" y="0"/>
                </a:moveTo>
                <a:cubicBezTo>
                  <a:pt x="626952" y="14334"/>
                  <a:pt x="813303" y="28669"/>
                  <a:pt x="757473" y="289710"/>
                </a:cubicBezTo>
                <a:cubicBezTo>
                  <a:pt x="701643" y="550751"/>
                  <a:pt x="211248" y="1356510"/>
                  <a:pt x="105624" y="1566249"/>
                </a:cubicBezTo>
                <a:cubicBezTo>
                  <a:pt x="0" y="1775988"/>
                  <a:pt x="123731" y="1548142"/>
                  <a:pt x="123731" y="1548142"/>
                </a:cubicBezTo>
                <a:lnTo>
                  <a:pt x="123731" y="1548142"/>
                </a:lnTo>
                <a:lnTo>
                  <a:pt x="123731" y="153003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211960" y="260648"/>
            <a:ext cx="3717877" cy="369332"/>
          </a:xfrm>
          <a:prstGeom prst="rect">
            <a:avLst/>
          </a:prstGeom>
          <a:noFill/>
          <a:ln>
            <a:solidFill>
              <a:schemeClr val="tx1"/>
            </a:solidFill>
          </a:ln>
        </p:spPr>
        <p:txBody>
          <a:bodyPr wrap="none" rtlCol="0">
            <a:spAutoFit/>
          </a:bodyPr>
          <a:lstStyle/>
          <a:p>
            <a:r>
              <a:rPr lang="en-GB" dirty="0" smtClean="0"/>
              <a:t>No rhyming = freedom of imagination</a:t>
            </a:r>
            <a:endParaRPr lang="en-GB" dirty="0"/>
          </a:p>
        </p:txBody>
      </p:sp>
      <p:cxnSp>
        <p:nvCxnSpPr>
          <p:cNvPr id="15" name="Straight Connector 14"/>
          <p:cNvCxnSpPr/>
          <p:nvPr/>
        </p:nvCxnSpPr>
        <p:spPr>
          <a:xfrm flipH="1">
            <a:off x="755576" y="1556792"/>
            <a:ext cx="1728192" cy="2304256"/>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9512" y="3933056"/>
            <a:ext cx="1512168" cy="923330"/>
          </a:xfrm>
          <a:prstGeom prst="rect">
            <a:avLst/>
          </a:prstGeom>
          <a:noFill/>
        </p:spPr>
        <p:txBody>
          <a:bodyPr wrap="square" rtlCol="0">
            <a:spAutoFit/>
          </a:bodyPr>
          <a:lstStyle/>
          <a:p>
            <a:r>
              <a:rPr lang="en-GB" dirty="0" smtClean="0"/>
              <a:t>Link to ‘chains’ and ‘kennel’</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547664" y="1268760"/>
            <a:ext cx="53285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Made all day until bell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A woman </a:t>
            </a:r>
            <a:r>
              <a:rPr kumimoji="0" lang="en-GB" sz="2400" b="1" i="0" u="none" strike="noStrike" cap="none" normalizeH="0" baseline="0" dirty="0" smtClean="0">
                <a:ln>
                  <a:noFill/>
                </a:ln>
                <a:solidFill>
                  <a:srgbClr val="C00000"/>
                </a:solidFill>
                <a:effectLst/>
                <a:ea typeface="Times New Roman" pitchFamily="18" charset="0"/>
                <a:cs typeface="Arial" pitchFamily="34" charset="0"/>
              </a:rPr>
              <a:t>f</a:t>
            </a:r>
            <a:r>
              <a:rPr kumimoji="0" lang="en-GB" sz="2400" b="0" i="0" u="none" strike="noStrike" cap="none" normalizeH="0" baseline="0" dirty="0" smtClean="0">
                <a:ln>
                  <a:noFill/>
                </a:ln>
                <a:solidFill>
                  <a:srgbClr val="C00000"/>
                </a:solidFill>
                <a:effectLst/>
                <a:ea typeface="Times New Roman" pitchFamily="18" charset="0"/>
                <a:cs typeface="Arial" pitchFamily="34" charset="0"/>
              </a:rPr>
              <a:t>igure without </a:t>
            </a:r>
            <a:r>
              <a:rPr kumimoji="0" lang="en-GB" sz="2400" b="1" i="0" u="none" strike="noStrike" cap="none" normalizeH="0" baseline="0" dirty="0" smtClean="0">
                <a:ln>
                  <a:noFill/>
                </a:ln>
                <a:solidFill>
                  <a:srgbClr val="C00000"/>
                </a:solidFill>
                <a:effectLst/>
                <a:ea typeface="Times New Roman" pitchFamily="18" charset="0"/>
                <a:cs typeface="Arial" pitchFamily="34" charset="0"/>
              </a:rPr>
              <a:t>f</a:t>
            </a:r>
            <a:r>
              <a:rPr kumimoji="0" lang="en-GB" sz="2400" b="0" i="0" u="none" strike="noStrike" cap="none" normalizeH="0" baseline="0" dirty="0" smtClean="0">
                <a:ln>
                  <a:noFill/>
                </a:ln>
                <a:solidFill>
                  <a:srgbClr val="C00000"/>
                </a:solidFill>
                <a:effectLst/>
                <a:ea typeface="Times New Roman" pitchFamily="18" charset="0"/>
                <a:cs typeface="Arial" pitchFamily="34" charset="0"/>
              </a:rPr>
              <a:t>ault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Straight as a young elm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Straight and tall from his crooked bones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That she might stand in the night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After the locks and chains</a:t>
            </a:r>
            <a:r>
              <a:rPr kumimoji="0" lang="en-GB" sz="2400" b="0" i="0" u="none" strike="noStrike" cap="none" normalizeH="0" baseline="0" dirty="0" smtClean="0">
                <a:ln>
                  <a:noFill/>
                </a:ln>
                <a:solidFill>
                  <a:srgbClr val="C00000"/>
                </a:solidFill>
                <a:effectLst/>
                <a:cs typeface="Arial" pitchFamily="34" charset="0"/>
              </a:rPr>
              <a:t> </a:t>
            </a:r>
          </a:p>
        </p:txBody>
      </p:sp>
      <p:sp>
        <p:nvSpPr>
          <p:cNvPr id="3" name="TextBox 2"/>
          <p:cNvSpPr txBox="1"/>
          <p:nvPr/>
        </p:nvSpPr>
        <p:spPr>
          <a:xfrm>
            <a:off x="4860032" y="260648"/>
            <a:ext cx="3717877" cy="369332"/>
          </a:xfrm>
          <a:prstGeom prst="rect">
            <a:avLst/>
          </a:prstGeom>
          <a:noFill/>
          <a:ln>
            <a:solidFill>
              <a:schemeClr val="tx1"/>
            </a:solidFill>
          </a:ln>
        </p:spPr>
        <p:txBody>
          <a:bodyPr wrap="none" rtlCol="0">
            <a:spAutoFit/>
          </a:bodyPr>
          <a:lstStyle/>
          <a:p>
            <a:r>
              <a:rPr lang="en-GB" dirty="0" smtClean="0"/>
              <a:t>No rhyming = freedom of imagination</a:t>
            </a:r>
            <a:endParaRPr lang="en-GB" dirty="0"/>
          </a:p>
        </p:txBody>
      </p:sp>
      <p:cxnSp>
        <p:nvCxnSpPr>
          <p:cNvPr id="5" name="Straight Connector 4"/>
          <p:cNvCxnSpPr/>
          <p:nvPr/>
        </p:nvCxnSpPr>
        <p:spPr>
          <a:xfrm flipV="1">
            <a:off x="4644008" y="1988840"/>
            <a:ext cx="115212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6136" y="1340768"/>
            <a:ext cx="3240360" cy="923330"/>
          </a:xfrm>
          <a:prstGeom prst="rect">
            <a:avLst/>
          </a:prstGeom>
          <a:noFill/>
        </p:spPr>
        <p:txBody>
          <a:bodyPr wrap="square" rtlCol="0">
            <a:spAutoFit/>
          </a:bodyPr>
          <a:lstStyle/>
          <a:p>
            <a:r>
              <a:rPr lang="en-GB" dirty="0" smtClean="0"/>
              <a:t>She is part of nature; is she created from a tree by his imagination?</a:t>
            </a:r>
            <a:endParaRPr lang="en-GB" dirty="0"/>
          </a:p>
        </p:txBody>
      </p:sp>
      <p:cxnSp>
        <p:nvCxnSpPr>
          <p:cNvPr id="8" name="Straight Connector 7"/>
          <p:cNvCxnSpPr/>
          <p:nvPr/>
        </p:nvCxnSpPr>
        <p:spPr>
          <a:xfrm>
            <a:off x="1619672" y="2780928"/>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504" y="2492896"/>
            <a:ext cx="1344342" cy="369332"/>
          </a:xfrm>
          <a:prstGeom prst="rect">
            <a:avLst/>
          </a:prstGeom>
          <a:noFill/>
        </p:spPr>
        <p:txBody>
          <a:bodyPr wrap="none" rtlCol="0">
            <a:spAutoFit/>
          </a:bodyPr>
          <a:lstStyle/>
          <a:p>
            <a:r>
              <a:rPr lang="en-GB" dirty="0" smtClean="0"/>
              <a:t>His opposite</a:t>
            </a:r>
            <a:endParaRPr lang="en-GB" dirty="0"/>
          </a:p>
        </p:txBody>
      </p:sp>
      <p:sp>
        <p:nvSpPr>
          <p:cNvPr id="10" name="TextBox 9"/>
          <p:cNvSpPr txBox="1"/>
          <p:nvPr/>
        </p:nvSpPr>
        <p:spPr>
          <a:xfrm>
            <a:off x="179512" y="1628800"/>
            <a:ext cx="1296144" cy="646331"/>
          </a:xfrm>
          <a:prstGeom prst="rect">
            <a:avLst/>
          </a:prstGeom>
          <a:noFill/>
        </p:spPr>
        <p:txBody>
          <a:bodyPr wrap="square" rtlCol="0">
            <a:spAutoFit/>
          </a:bodyPr>
          <a:lstStyle/>
          <a:p>
            <a:r>
              <a:rPr lang="en-GB" dirty="0" smtClean="0"/>
              <a:t>She seems perfect</a:t>
            </a:r>
            <a:endParaRPr lang="en-GB" dirty="0"/>
          </a:p>
        </p:txBody>
      </p:sp>
      <p:sp>
        <p:nvSpPr>
          <p:cNvPr id="11" name="TextBox 10"/>
          <p:cNvSpPr txBox="1"/>
          <p:nvPr/>
        </p:nvSpPr>
        <p:spPr>
          <a:xfrm>
            <a:off x="323528" y="4077072"/>
            <a:ext cx="5544616" cy="2585323"/>
          </a:xfrm>
          <a:prstGeom prst="rect">
            <a:avLst/>
          </a:prstGeom>
          <a:noFill/>
          <a:ln>
            <a:solidFill>
              <a:schemeClr val="tx1"/>
            </a:solidFill>
          </a:ln>
        </p:spPr>
        <p:txBody>
          <a:bodyPr wrap="square" rtlCol="0">
            <a:spAutoFit/>
          </a:bodyPr>
          <a:lstStyle/>
          <a:p>
            <a:r>
              <a:rPr lang="en-GB" b="1" dirty="0" smtClean="0"/>
              <a:t>What does the hunchback’s creation of the woman tell us about the hunchback himself?</a:t>
            </a:r>
          </a:p>
          <a:p>
            <a:endParaRPr lang="en-GB" dirty="0"/>
          </a:p>
          <a:p>
            <a:r>
              <a:rPr lang="en-GB" dirty="0" smtClean="0"/>
              <a:t>She represents:</a:t>
            </a:r>
          </a:p>
          <a:p>
            <a:pPr>
              <a:buFont typeface="Arial" pitchFamily="34" charset="0"/>
              <a:buChar char="•"/>
            </a:pPr>
            <a:r>
              <a:rPr lang="en-GB" dirty="0" smtClean="0"/>
              <a:t> beauty</a:t>
            </a:r>
          </a:p>
          <a:p>
            <a:pPr>
              <a:buFont typeface="Arial" pitchFamily="34" charset="0"/>
              <a:buChar char="•"/>
            </a:pPr>
            <a:r>
              <a:rPr lang="en-GB" dirty="0" smtClean="0"/>
              <a:t> freedom</a:t>
            </a:r>
          </a:p>
          <a:p>
            <a:pPr>
              <a:buFont typeface="Arial" pitchFamily="34" charset="0"/>
              <a:buChar char="•"/>
            </a:pPr>
            <a:r>
              <a:rPr lang="en-GB" dirty="0" smtClean="0"/>
              <a:t> companionship</a:t>
            </a:r>
          </a:p>
          <a:p>
            <a:pPr>
              <a:buFont typeface="Arial" pitchFamily="34" charset="0"/>
              <a:buChar char="•"/>
            </a:pPr>
            <a:endParaRPr lang="en-GB" dirty="0"/>
          </a:p>
          <a:p>
            <a:r>
              <a:rPr lang="en-GB" b="1" dirty="0" smtClean="0"/>
              <a:t>	How does she represent each of these things?</a:t>
            </a:r>
            <a:endParaRPr lang="en-GB" b="1" dirty="0"/>
          </a:p>
        </p:txBody>
      </p:sp>
      <p:sp>
        <p:nvSpPr>
          <p:cNvPr id="12" name="TextBox 11"/>
          <p:cNvSpPr txBox="1"/>
          <p:nvPr/>
        </p:nvSpPr>
        <p:spPr>
          <a:xfrm>
            <a:off x="5327576" y="3212976"/>
            <a:ext cx="3816424" cy="369332"/>
          </a:xfrm>
          <a:prstGeom prst="rect">
            <a:avLst/>
          </a:prstGeom>
          <a:noFill/>
        </p:spPr>
        <p:txBody>
          <a:bodyPr wrap="square" rtlCol="0">
            <a:spAutoFit/>
          </a:bodyPr>
          <a:lstStyle/>
          <a:p>
            <a:r>
              <a:rPr lang="en-GB" dirty="0" smtClean="0"/>
              <a:t>She protects the park? What else?</a:t>
            </a:r>
            <a:endParaRPr lang="en-GB" dirty="0"/>
          </a:p>
        </p:txBody>
      </p:sp>
      <p:cxnSp>
        <p:nvCxnSpPr>
          <p:cNvPr id="14" name="Straight Connector 13"/>
          <p:cNvCxnSpPr/>
          <p:nvPr/>
        </p:nvCxnSpPr>
        <p:spPr>
          <a:xfrm flipH="1" flipV="1">
            <a:off x="1835696" y="908720"/>
            <a:ext cx="216024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504" y="116632"/>
            <a:ext cx="4176464" cy="830997"/>
          </a:xfrm>
          <a:prstGeom prst="rect">
            <a:avLst/>
          </a:prstGeom>
          <a:noFill/>
        </p:spPr>
        <p:txBody>
          <a:bodyPr wrap="square" rtlCol="0">
            <a:spAutoFit/>
          </a:bodyPr>
          <a:lstStyle/>
          <a:p>
            <a:r>
              <a:rPr lang="en-GB" sz="1600" dirty="0" smtClean="0"/>
              <a:t>2</a:t>
            </a:r>
            <a:r>
              <a:rPr lang="en-GB" sz="1600" baseline="30000" dirty="0" smtClean="0"/>
              <a:t>nd</a:t>
            </a:r>
            <a:r>
              <a:rPr lang="en-GB" sz="1600" dirty="0" smtClean="0"/>
              <a:t> mention of the bell. What does it represent?</a:t>
            </a:r>
          </a:p>
          <a:p>
            <a:r>
              <a:rPr lang="en-GB" sz="1600" dirty="0" smtClean="0"/>
              <a:t>How does it help structure the poem?</a:t>
            </a:r>
          </a:p>
          <a:p>
            <a:r>
              <a:rPr lang="en-GB" sz="1600" dirty="0" smtClean="0"/>
              <a:t>Does it remind you of another hunchback?</a:t>
            </a:r>
            <a:endParaRPr lang="en-GB" sz="1600" dirty="0"/>
          </a:p>
        </p:txBody>
      </p:sp>
      <p:sp>
        <p:nvSpPr>
          <p:cNvPr id="6146" name="AutoShape 2" descr="mailbox://C:/Users/Vicki/AppData/Roaming/Thunderbird/Profiles/fybirutu.default/Mail/pop.googlemail.com/Inbox?number=260164636&amp;part=1.2&amp;type=image/jpeg&amp;filename=phot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mailbox://C:/Users/Vicki/AppData/Roaming/Thunderbird/Profiles/fybirutu.default/Mail/pop.googlemail.com/Inbox?number=260164636&amp;part=1.2&amp;type=image/jpeg&amp;filename=phot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49" name="Picture 5" descr="C:\Users\Vicki\Desktop\photo.JPG"/>
          <p:cNvPicPr>
            <a:picLocks noChangeAspect="1" noChangeArrowheads="1"/>
          </p:cNvPicPr>
          <p:nvPr/>
        </p:nvPicPr>
        <p:blipFill>
          <a:blip r:embed="rId2" cstate="print"/>
          <a:srcRect t="8194" b="5767"/>
          <a:stretch>
            <a:fillRect/>
          </a:stretch>
        </p:blipFill>
        <p:spPr bwMode="auto">
          <a:xfrm>
            <a:off x="6444208" y="3645024"/>
            <a:ext cx="2335613" cy="30243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59832" y="1124744"/>
            <a:ext cx="56166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All night in the </a:t>
            </a:r>
            <a:r>
              <a:rPr kumimoji="0" lang="en-GB" sz="2400" b="0" i="0" u="sng" strike="noStrike" cap="none" normalizeH="0" baseline="0" dirty="0" smtClean="0">
                <a:ln>
                  <a:noFill/>
                </a:ln>
                <a:solidFill>
                  <a:srgbClr val="C00000"/>
                </a:solidFill>
                <a:effectLst/>
                <a:latin typeface="+mj-lt"/>
                <a:ea typeface="Times New Roman" pitchFamily="18" charset="0"/>
                <a:cs typeface="Arial" pitchFamily="34" charset="0"/>
              </a:rPr>
              <a:t>unmade</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park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After the railings and shrubberies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The birds the grass the trees the lake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And the wild boys innocent as strawberries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Had followed the hunchback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To his kennel in the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dark</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t>
            </a:r>
            <a:r>
              <a:rPr kumimoji="0" lang="en-GB" sz="2400" b="0" i="0" u="none" strike="noStrike" cap="none" normalizeH="0" baseline="0" dirty="0" smtClean="0">
                <a:ln>
                  <a:noFill/>
                </a:ln>
                <a:solidFill>
                  <a:srgbClr val="C00000"/>
                </a:solidFill>
                <a:effectLst/>
                <a:latin typeface="+mj-lt"/>
                <a:cs typeface="Arial" pitchFamily="34" charset="0"/>
              </a:rPr>
              <a:t> </a:t>
            </a:r>
          </a:p>
        </p:txBody>
      </p:sp>
      <p:sp>
        <p:nvSpPr>
          <p:cNvPr id="3" name="Rectangle 2"/>
          <p:cNvSpPr/>
          <p:nvPr/>
        </p:nvSpPr>
        <p:spPr>
          <a:xfrm>
            <a:off x="467544" y="5229200"/>
            <a:ext cx="8208912" cy="1200329"/>
          </a:xfrm>
          <a:prstGeom prst="rect">
            <a:avLst/>
          </a:prstGeom>
          <a:ln>
            <a:solidFill>
              <a:schemeClr val="tx1"/>
            </a:solidFill>
          </a:ln>
        </p:spPr>
        <p:txBody>
          <a:bodyPr wrap="square">
            <a:spAutoFit/>
          </a:bodyPr>
          <a:lstStyle/>
          <a:p>
            <a:r>
              <a:rPr lang="en-GB" b="1" dirty="0" smtClean="0"/>
              <a:t>The hunchback uses his imagination in the same way the boys used theirs. What does this serve to remind us?</a:t>
            </a:r>
          </a:p>
          <a:p>
            <a:endParaRPr lang="en-GB" b="1" dirty="0"/>
          </a:p>
          <a:p>
            <a:r>
              <a:rPr lang="en-GB" b="1" dirty="0" smtClean="0"/>
              <a:t>Notice the third full stop (3/3). Why do you think the poet uses it here? </a:t>
            </a:r>
            <a:endParaRPr lang="en-GB" b="1" dirty="0"/>
          </a:p>
        </p:txBody>
      </p:sp>
      <p:sp>
        <p:nvSpPr>
          <p:cNvPr id="4" name="Freeform 3"/>
          <p:cNvSpPr/>
          <p:nvPr/>
        </p:nvSpPr>
        <p:spPr>
          <a:xfrm>
            <a:off x="2987824" y="1700808"/>
            <a:ext cx="73818" cy="1032095"/>
          </a:xfrm>
          <a:custGeom>
            <a:avLst/>
            <a:gdLst>
              <a:gd name="connsiteX0" fmla="*/ 45267 w 73818"/>
              <a:gd name="connsiteY0" fmla="*/ 0 h 1032095"/>
              <a:gd name="connsiteX1" fmla="*/ 54321 w 73818"/>
              <a:gd name="connsiteY1" fmla="*/ 72428 h 1032095"/>
              <a:gd name="connsiteX2" fmla="*/ 72428 w 73818"/>
              <a:gd name="connsiteY2" fmla="*/ 99588 h 1032095"/>
              <a:gd name="connsiteX3" fmla="*/ 54321 w 73818"/>
              <a:gd name="connsiteY3" fmla="*/ 190123 h 1032095"/>
              <a:gd name="connsiteX4" fmla="*/ 36214 w 73818"/>
              <a:gd name="connsiteY4" fmla="*/ 217283 h 1032095"/>
              <a:gd name="connsiteX5" fmla="*/ 27161 w 73818"/>
              <a:gd name="connsiteY5" fmla="*/ 244444 h 1032095"/>
              <a:gd name="connsiteX6" fmla="*/ 9054 w 73818"/>
              <a:gd name="connsiteY6" fmla="*/ 316872 h 1032095"/>
              <a:gd name="connsiteX7" fmla="*/ 0 w 73818"/>
              <a:gd name="connsiteY7" fmla="*/ 344032 h 1032095"/>
              <a:gd name="connsiteX8" fmla="*/ 9054 w 73818"/>
              <a:gd name="connsiteY8" fmla="*/ 380246 h 1032095"/>
              <a:gd name="connsiteX9" fmla="*/ 36214 w 73818"/>
              <a:gd name="connsiteY9" fmla="*/ 398353 h 1032095"/>
              <a:gd name="connsiteX10" fmla="*/ 9054 w 73818"/>
              <a:gd name="connsiteY10" fmla="*/ 516048 h 1032095"/>
              <a:gd name="connsiteX11" fmla="*/ 18107 w 73818"/>
              <a:gd name="connsiteY11" fmla="*/ 615636 h 1032095"/>
              <a:gd name="connsiteX12" fmla="*/ 45267 w 73818"/>
              <a:gd name="connsiteY12" fmla="*/ 633743 h 1032095"/>
              <a:gd name="connsiteX13" fmla="*/ 63374 w 73818"/>
              <a:gd name="connsiteY13" fmla="*/ 660903 h 1032095"/>
              <a:gd name="connsiteX14" fmla="*/ 54321 w 73818"/>
              <a:gd name="connsiteY14" fmla="*/ 760491 h 1032095"/>
              <a:gd name="connsiteX15" fmla="*/ 36214 w 73818"/>
              <a:gd name="connsiteY15" fmla="*/ 814812 h 1032095"/>
              <a:gd name="connsiteX16" fmla="*/ 18107 w 73818"/>
              <a:gd name="connsiteY16" fmla="*/ 887240 h 1032095"/>
              <a:gd name="connsiteX17" fmla="*/ 27161 w 73818"/>
              <a:gd name="connsiteY17" fmla="*/ 932507 h 1032095"/>
              <a:gd name="connsiteX18" fmla="*/ 36214 w 73818"/>
              <a:gd name="connsiteY18" fmla="*/ 959668 h 1032095"/>
              <a:gd name="connsiteX19" fmla="*/ 45267 w 73818"/>
              <a:gd name="connsiteY19" fmla="*/ 1004935 h 1032095"/>
              <a:gd name="connsiteX20" fmla="*/ 54321 w 73818"/>
              <a:gd name="connsiteY20" fmla="*/ 1032095 h 103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818" h="1032095">
                <a:moveTo>
                  <a:pt x="45267" y="0"/>
                </a:moveTo>
                <a:cubicBezTo>
                  <a:pt x="48285" y="24143"/>
                  <a:pt x="47919" y="48955"/>
                  <a:pt x="54321" y="72428"/>
                </a:cubicBezTo>
                <a:cubicBezTo>
                  <a:pt x="57184" y="82925"/>
                  <a:pt x="71345" y="88761"/>
                  <a:pt x="72428" y="99588"/>
                </a:cubicBezTo>
                <a:cubicBezTo>
                  <a:pt x="73818" y="113486"/>
                  <a:pt x="64848" y="169069"/>
                  <a:pt x="54321" y="190123"/>
                </a:cubicBezTo>
                <a:cubicBezTo>
                  <a:pt x="49455" y="199855"/>
                  <a:pt x="42250" y="208230"/>
                  <a:pt x="36214" y="217283"/>
                </a:cubicBezTo>
                <a:cubicBezTo>
                  <a:pt x="33196" y="226337"/>
                  <a:pt x="29672" y="235237"/>
                  <a:pt x="27161" y="244444"/>
                </a:cubicBezTo>
                <a:cubicBezTo>
                  <a:pt x="20613" y="268453"/>
                  <a:pt x="16924" y="293264"/>
                  <a:pt x="9054" y="316872"/>
                </a:cubicBezTo>
                <a:lnTo>
                  <a:pt x="0" y="344032"/>
                </a:lnTo>
                <a:cubicBezTo>
                  <a:pt x="3018" y="356103"/>
                  <a:pt x="2152" y="369893"/>
                  <a:pt x="9054" y="380246"/>
                </a:cubicBezTo>
                <a:cubicBezTo>
                  <a:pt x="15090" y="389299"/>
                  <a:pt x="34425" y="387620"/>
                  <a:pt x="36214" y="398353"/>
                </a:cubicBezTo>
                <a:cubicBezTo>
                  <a:pt x="47702" y="467278"/>
                  <a:pt x="36226" y="475289"/>
                  <a:pt x="9054" y="516048"/>
                </a:cubicBezTo>
                <a:cubicBezTo>
                  <a:pt x="12072" y="549244"/>
                  <a:pt x="8304" y="583777"/>
                  <a:pt x="18107" y="615636"/>
                </a:cubicBezTo>
                <a:cubicBezTo>
                  <a:pt x="21307" y="626036"/>
                  <a:pt x="37573" y="626049"/>
                  <a:pt x="45267" y="633743"/>
                </a:cubicBezTo>
                <a:cubicBezTo>
                  <a:pt x="52961" y="641437"/>
                  <a:pt x="57338" y="651850"/>
                  <a:pt x="63374" y="660903"/>
                </a:cubicBezTo>
                <a:cubicBezTo>
                  <a:pt x="60356" y="694099"/>
                  <a:pt x="60114" y="727665"/>
                  <a:pt x="54321" y="760491"/>
                </a:cubicBezTo>
                <a:cubicBezTo>
                  <a:pt x="51004" y="779287"/>
                  <a:pt x="42250" y="796705"/>
                  <a:pt x="36214" y="814812"/>
                </a:cubicBezTo>
                <a:cubicBezTo>
                  <a:pt x="22296" y="856566"/>
                  <a:pt x="29031" y="832623"/>
                  <a:pt x="18107" y="887240"/>
                </a:cubicBezTo>
                <a:cubicBezTo>
                  <a:pt x="21125" y="902329"/>
                  <a:pt x="23429" y="917579"/>
                  <a:pt x="27161" y="932507"/>
                </a:cubicBezTo>
                <a:cubicBezTo>
                  <a:pt x="29476" y="941765"/>
                  <a:pt x="33900" y="950410"/>
                  <a:pt x="36214" y="959668"/>
                </a:cubicBezTo>
                <a:cubicBezTo>
                  <a:pt x="39946" y="974596"/>
                  <a:pt x="41535" y="990007"/>
                  <a:pt x="45267" y="1004935"/>
                </a:cubicBezTo>
                <a:cubicBezTo>
                  <a:pt x="47582" y="1014193"/>
                  <a:pt x="54321" y="1032095"/>
                  <a:pt x="54321" y="103209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79512" y="1700808"/>
            <a:ext cx="2448272" cy="2031325"/>
          </a:xfrm>
          <a:prstGeom prst="rect">
            <a:avLst/>
          </a:prstGeom>
          <a:noFill/>
        </p:spPr>
        <p:txBody>
          <a:bodyPr wrap="square" rtlCol="0">
            <a:spAutoFit/>
          </a:bodyPr>
          <a:lstStyle/>
          <a:p>
            <a:r>
              <a:rPr lang="en-GB" dirty="0" smtClean="0"/>
              <a:t>All the impressions the hunchback takes with him from the park are to do with beauty/space</a:t>
            </a:r>
          </a:p>
          <a:p>
            <a:endParaRPr lang="en-GB" dirty="0"/>
          </a:p>
          <a:p>
            <a:r>
              <a:rPr lang="en-GB" dirty="0" smtClean="0"/>
              <a:t>List; no commas: all the memories become one</a:t>
            </a:r>
            <a:endParaRPr lang="en-GB" dirty="0"/>
          </a:p>
        </p:txBody>
      </p:sp>
      <p:sp>
        <p:nvSpPr>
          <p:cNvPr id="6" name="TextBox 5"/>
          <p:cNvSpPr txBox="1"/>
          <p:nvPr/>
        </p:nvSpPr>
        <p:spPr>
          <a:xfrm>
            <a:off x="6911752" y="2780928"/>
            <a:ext cx="2232248" cy="2031325"/>
          </a:xfrm>
          <a:prstGeom prst="rect">
            <a:avLst/>
          </a:prstGeom>
          <a:noFill/>
        </p:spPr>
        <p:txBody>
          <a:bodyPr wrap="square" rtlCol="0">
            <a:spAutoFit/>
          </a:bodyPr>
          <a:lstStyle/>
          <a:p>
            <a:r>
              <a:rPr lang="en-GB" b="1" dirty="0" smtClean="0"/>
              <a:t>Why do you think the poet describes the boys as ‘innocent as strawberries’?</a:t>
            </a:r>
          </a:p>
          <a:p>
            <a:pPr>
              <a:buFont typeface="Arial" pitchFamily="34" charset="0"/>
              <a:buChar char="•"/>
            </a:pPr>
            <a:r>
              <a:rPr lang="en-GB" b="1" dirty="0"/>
              <a:t> </a:t>
            </a:r>
            <a:r>
              <a:rPr lang="en-GB" b="1" dirty="0" smtClean="0"/>
              <a:t>harmless</a:t>
            </a:r>
          </a:p>
          <a:p>
            <a:pPr>
              <a:buFont typeface="Arial" pitchFamily="34" charset="0"/>
              <a:buChar char="•"/>
            </a:pPr>
            <a:r>
              <a:rPr lang="en-GB" b="1" dirty="0"/>
              <a:t> </a:t>
            </a:r>
            <a:r>
              <a:rPr lang="en-GB" b="1" dirty="0" smtClean="0"/>
              <a:t>childlike</a:t>
            </a:r>
          </a:p>
          <a:p>
            <a:pPr>
              <a:buFont typeface="Arial" pitchFamily="34" charset="0"/>
              <a:buChar char="•"/>
            </a:pPr>
            <a:r>
              <a:rPr lang="en-GB" b="1" dirty="0" smtClean="0"/>
              <a:t> part of nature</a:t>
            </a:r>
            <a:endParaRPr lang="en-GB" b="1" dirty="0"/>
          </a:p>
        </p:txBody>
      </p:sp>
      <p:cxnSp>
        <p:nvCxnSpPr>
          <p:cNvPr id="8" name="Straight Connector 7"/>
          <p:cNvCxnSpPr/>
          <p:nvPr/>
        </p:nvCxnSpPr>
        <p:spPr>
          <a:xfrm>
            <a:off x="5364088" y="2636912"/>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83768" y="116632"/>
            <a:ext cx="6048672" cy="369332"/>
          </a:xfrm>
          <a:prstGeom prst="rect">
            <a:avLst/>
          </a:prstGeom>
          <a:noFill/>
        </p:spPr>
        <p:txBody>
          <a:bodyPr wrap="square" rtlCol="0">
            <a:spAutoFit/>
          </a:bodyPr>
          <a:lstStyle/>
          <a:p>
            <a:r>
              <a:rPr lang="en-GB" dirty="0" smtClean="0"/>
              <a:t>Again, the idea that the park doesn’t exist when unpopulated</a:t>
            </a:r>
            <a:endParaRPr lang="en-GB" dirty="0"/>
          </a:p>
        </p:txBody>
      </p:sp>
      <p:cxnSp>
        <p:nvCxnSpPr>
          <p:cNvPr id="11" name="Straight Connector 10"/>
          <p:cNvCxnSpPr/>
          <p:nvPr/>
        </p:nvCxnSpPr>
        <p:spPr>
          <a:xfrm flipH="1" flipV="1">
            <a:off x="4788024" y="476672"/>
            <a:ext cx="648072" cy="7920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568952" cy="830997"/>
          </a:xfrm>
          <a:prstGeom prst="rect">
            <a:avLst/>
          </a:prstGeom>
          <a:noFill/>
          <a:ln>
            <a:solidFill>
              <a:schemeClr val="tx1"/>
            </a:solidFill>
          </a:ln>
        </p:spPr>
        <p:txBody>
          <a:bodyPr wrap="square" rtlCol="0">
            <a:spAutoFit/>
          </a:bodyPr>
          <a:lstStyle/>
          <a:p>
            <a:r>
              <a:rPr lang="en-GB" sz="2400" dirty="0" smtClean="0">
                <a:latin typeface="Arial" pitchFamily="34" charset="0"/>
                <a:cs typeface="Arial" pitchFamily="34" charset="0"/>
              </a:rPr>
              <a:t>Look through the following list of words. Which would you use to describe the old man?   </a:t>
            </a:r>
            <a:endParaRPr lang="en-GB" sz="2400" dirty="0">
              <a:latin typeface="Arial" pitchFamily="34" charset="0"/>
              <a:cs typeface="Arial" pitchFamily="34" charset="0"/>
            </a:endParaRPr>
          </a:p>
        </p:txBody>
      </p:sp>
      <p:graphicFrame>
        <p:nvGraphicFramePr>
          <p:cNvPr id="3" name="Table 2"/>
          <p:cNvGraphicFramePr>
            <a:graphicFrameLocks noGrp="1"/>
          </p:cNvGraphicFramePr>
          <p:nvPr/>
        </p:nvGraphicFramePr>
        <p:xfrm>
          <a:off x="395536" y="1340769"/>
          <a:ext cx="8352928" cy="3073751"/>
        </p:xfrm>
        <a:graphic>
          <a:graphicData uri="http://schemas.openxmlformats.org/drawingml/2006/table">
            <a:tbl>
              <a:tblPr>
                <a:effectLst>
                  <a:outerShdw blurRad="50800" dist="38100" dir="8100000" algn="tr" rotWithShape="0">
                    <a:prstClr val="black">
                      <a:alpha val="40000"/>
                    </a:prstClr>
                  </a:outerShdw>
                </a:effectLst>
              </a:tblPr>
              <a:tblGrid>
                <a:gridCol w="2716388"/>
                <a:gridCol w="225354"/>
                <a:gridCol w="2007697"/>
                <a:gridCol w="3403489"/>
              </a:tblGrid>
              <a:tr h="421849">
                <a:tc gridSpan="2">
                  <a:txBody>
                    <a:bodyPr/>
                    <a:lstStyle/>
                    <a:p>
                      <a:pPr>
                        <a:spcAft>
                          <a:spcPts val="0"/>
                        </a:spcAft>
                      </a:pPr>
                      <a:r>
                        <a:rPr lang="en-GB" sz="2000" dirty="0">
                          <a:latin typeface="Century Gothic"/>
                          <a:ea typeface="Times New Roman"/>
                          <a:cs typeface="Times New Roman"/>
                        </a:rPr>
                        <a:t>friendly</a:t>
                      </a:r>
                      <a:endParaRPr lang="en-GB" sz="2000" dirty="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GB"/>
                    </a:p>
                  </a:txBody>
                  <a:tcPr/>
                </a:tc>
                <a:tc>
                  <a:txBody>
                    <a:bodyPr/>
                    <a:lstStyle/>
                    <a:p>
                      <a:pPr algn="r">
                        <a:spcAft>
                          <a:spcPts val="0"/>
                        </a:spcAft>
                      </a:pPr>
                      <a:r>
                        <a:rPr lang="en-GB" sz="2000">
                          <a:latin typeface="Wide Latin"/>
                          <a:ea typeface="Times New Roman"/>
                          <a:cs typeface="Times New Roman"/>
                        </a:rPr>
                        <a:t>familiar</a:t>
                      </a:r>
                      <a:endParaRPr lang="en-GB" sz="2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spcAft>
                          <a:spcPts val="0"/>
                        </a:spcAft>
                      </a:pPr>
                      <a:r>
                        <a:rPr lang="en-GB" sz="2000" dirty="0">
                          <a:latin typeface="Impact"/>
                          <a:ea typeface="Times New Roman"/>
                          <a:cs typeface="Times New Roman"/>
                        </a:rPr>
                        <a:t>isolated</a:t>
                      </a:r>
                      <a:endParaRPr lang="en-GB" sz="2000" dirty="0">
                        <a:latin typeface="Times New Roman"/>
                        <a:ea typeface="Times New Roman"/>
                        <a:cs typeface="Times New Roman"/>
                      </a:endParaRPr>
                    </a:p>
                  </a:txBody>
                  <a:tcPr marL="68580" marR="68580" marT="0" marB="0" anchor="b">
                    <a:lnL>
                      <a:noFill/>
                    </a:lnL>
                    <a:lnR>
                      <a:noFill/>
                    </a:lnR>
                    <a:lnT>
                      <a:noFill/>
                    </a:lnT>
                    <a:lnB>
                      <a:noFill/>
                    </a:lnB>
                  </a:tcPr>
                </a:tc>
              </a:tr>
              <a:tr h="427790">
                <a:tc gridSpan="2">
                  <a:txBody>
                    <a:bodyPr/>
                    <a:lstStyle/>
                    <a:p>
                      <a:pPr algn="r">
                        <a:spcAft>
                          <a:spcPts val="0"/>
                        </a:spcAft>
                      </a:pPr>
                      <a:r>
                        <a:rPr lang="en-GB" sz="2000" i="1" cap="small">
                          <a:latin typeface="Georgia"/>
                          <a:ea typeface="Times New Roman"/>
                          <a:cs typeface="Times New Roman"/>
                        </a:rPr>
                        <a:t>despised</a:t>
                      </a:r>
                      <a:endParaRPr lang="en-GB" sz="200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GB"/>
                    </a:p>
                  </a:txBody>
                  <a:tcPr/>
                </a:tc>
                <a:tc gridSpan="2">
                  <a:txBody>
                    <a:bodyPr/>
                    <a:lstStyle/>
                    <a:p>
                      <a:pPr algn="ctr">
                        <a:spcAft>
                          <a:spcPts val="0"/>
                        </a:spcAft>
                      </a:pPr>
                      <a:r>
                        <a:rPr lang="en-GB" sz="2000">
                          <a:latin typeface="Modern No. 20"/>
                          <a:ea typeface="Times New Roman"/>
                          <a:cs typeface="Times New Roman"/>
                        </a:rPr>
                        <a:t>neglected</a:t>
                      </a:r>
                      <a:endParaRPr lang="en-GB" sz="2000">
                        <a:latin typeface="Times New Roman"/>
                        <a:ea typeface="Times New Roman"/>
                        <a:cs typeface="Times New Roman"/>
                      </a:endParaRPr>
                    </a:p>
                  </a:txBody>
                  <a:tcPr marL="68580" marR="68580" marT="0" marB="0" anchor="ctr">
                    <a:lnL>
                      <a:noFill/>
                    </a:lnL>
                    <a:lnR>
                      <a:noFill/>
                    </a:lnR>
                    <a:lnT>
                      <a:noFill/>
                    </a:lnT>
                    <a:lnB>
                      <a:noFill/>
                    </a:lnB>
                  </a:tcPr>
                </a:tc>
                <a:tc hMerge="1">
                  <a:txBody>
                    <a:bodyPr/>
                    <a:lstStyle/>
                    <a:p>
                      <a:endParaRPr lang="en-GB"/>
                    </a:p>
                  </a:txBody>
                  <a:tcPr/>
                </a:tc>
              </a:tr>
              <a:tr h="497108">
                <a:tc>
                  <a:txBody>
                    <a:bodyPr/>
                    <a:lstStyle/>
                    <a:p>
                      <a:pPr algn="r">
                        <a:spcAft>
                          <a:spcPts val="0"/>
                        </a:spcAft>
                      </a:pPr>
                      <a:r>
                        <a:rPr lang="en-GB" sz="2000">
                          <a:latin typeface="Lucida Sans Typewriter"/>
                          <a:ea typeface="Times New Roman"/>
                          <a:cs typeface="Times New Roman"/>
                        </a:rPr>
                        <a:t>lonely</a:t>
                      </a:r>
                      <a:endParaRPr lang="en-GB" sz="2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lgn="r">
                        <a:spcAft>
                          <a:spcPts val="0"/>
                        </a:spcAft>
                      </a:pPr>
                      <a:r>
                        <a:rPr lang="en-GB" sz="2000" i="1">
                          <a:latin typeface="Corbel"/>
                          <a:ea typeface="Times New Roman"/>
                          <a:cs typeface="Times New Roman"/>
                        </a:rPr>
                        <a:t>irritable</a:t>
                      </a:r>
                      <a:endParaRPr lang="en-GB" sz="2000">
                        <a:latin typeface="Times New Roman"/>
                        <a:ea typeface="Times New Roman"/>
                        <a:cs typeface="Times New Roman"/>
                      </a:endParaRPr>
                    </a:p>
                  </a:txBody>
                  <a:tcPr marL="68580" marR="68580" marT="0" marB="0" anchor="ctr">
                    <a:lnL>
                      <a:noFill/>
                    </a:lnL>
                    <a:lnR>
                      <a:noFill/>
                    </a:lnR>
                    <a:lnT>
                      <a:noFill/>
                    </a:lnT>
                    <a:lnB>
                      <a:noFill/>
                    </a:lnB>
                  </a:tcPr>
                </a:tc>
                <a:tc hMerge="1">
                  <a:txBody>
                    <a:bodyPr/>
                    <a:lstStyle/>
                    <a:p>
                      <a:endParaRPr lang="en-GB"/>
                    </a:p>
                  </a:txBody>
                  <a:tcPr/>
                </a:tc>
                <a:tc>
                  <a:txBody>
                    <a:bodyPr/>
                    <a:lstStyle/>
                    <a:p>
                      <a:pPr algn="r">
                        <a:spcAft>
                          <a:spcPts val="0"/>
                        </a:spcAft>
                      </a:pPr>
                      <a:r>
                        <a:rPr lang="en-GB" sz="2000">
                          <a:latin typeface="Georgia"/>
                          <a:ea typeface="Times New Roman"/>
                          <a:cs typeface="Times New Roman"/>
                        </a:rPr>
                        <a:t>helpless</a:t>
                      </a:r>
                      <a:endParaRPr lang="en-GB" sz="2000">
                        <a:latin typeface="Times New Roman"/>
                        <a:ea typeface="Times New Roman"/>
                        <a:cs typeface="Times New Roman"/>
                      </a:endParaRPr>
                    </a:p>
                  </a:txBody>
                  <a:tcPr marL="68580" marR="68580" marT="0" marB="0" anchor="ctr">
                    <a:lnL>
                      <a:noFill/>
                    </a:lnL>
                    <a:lnR>
                      <a:noFill/>
                    </a:lnR>
                    <a:lnT>
                      <a:noFill/>
                    </a:lnT>
                    <a:lnB>
                      <a:noFill/>
                    </a:lnB>
                  </a:tcPr>
                </a:tc>
              </a:tr>
              <a:tr h="560484">
                <a:tc>
                  <a:txBody>
                    <a:bodyPr/>
                    <a:lstStyle/>
                    <a:p>
                      <a:pPr>
                        <a:spcAft>
                          <a:spcPts val="0"/>
                        </a:spcAft>
                      </a:pPr>
                      <a:r>
                        <a:rPr lang="en-GB" sz="2000">
                          <a:latin typeface="Calibri"/>
                          <a:ea typeface="Times New Roman"/>
                          <a:cs typeface="Times New Roman"/>
                        </a:rPr>
                        <a:t>self-pitying</a:t>
                      </a:r>
                      <a:endParaRPr lang="en-GB" sz="2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lgn="ctr">
                        <a:spcAft>
                          <a:spcPts val="0"/>
                        </a:spcAft>
                      </a:pPr>
                      <a:r>
                        <a:rPr lang="en-GB" sz="2000" b="1">
                          <a:latin typeface="Corbel"/>
                          <a:ea typeface="Times New Roman"/>
                          <a:cs typeface="Times New Roman"/>
                        </a:rPr>
                        <a:t>poor</a:t>
                      </a:r>
                      <a:endParaRPr lang="en-GB" sz="2000">
                        <a:latin typeface="Times New Roman"/>
                        <a:ea typeface="Times New Roman"/>
                        <a:cs typeface="Times New Roman"/>
                      </a:endParaRPr>
                    </a:p>
                  </a:txBody>
                  <a:tcPr marL="68580" marR="68580" marT="0" marB="0" anchor="ctr">
                    <a:lnL>
                      <a:noFill/>
                    </a:lnL>
                    <a:lnR>
                      <a:noFill/>
                    </a:lnR>
                    <a:lnT>
                      <a:noFill/>
                    </a:lnT>
                    <a:lnB>
                      <a:noFill/>
                    </a:lnB>
                  </a:tcPr>
                </a:tc>
                <a:tc hMerge="1">
                  <a:txBody>
                    <a:bodyPr/>
                    <a:lstStyle/>
                    <a:p>
                      <a:endParaRPr lang="en-GB"/>
                    </a:p>
                  </a:txBody>
                  <a:tcPr/>
                </a:tc>
                <a:tc>
                  <a:txBody>
                    <a:bodyPr/>
                    <a:lstStyle/>
                    <a:p>
                      <a:pPr>
                        <a:spcAft>
                          <a:spcPts val="0"/>
                        </a:spcAft>
                      </a:pPr>
                      <a:r>
                        <a:rPr lang="en-GB" sz="2000" b="1">
                          <a:latin typeface="Georgia"/>
                          <a:ea typeface="Times New Roman"/>
                          <a:cs typeface="Times New Roman"/>
                        </a:rPr>
                        <a:t>imaginative</a:t>
                      </a:r>
                      <a:endParaRPr lang="en-GB" sz="2000">
                        <a:latin typeface="Times New Roman"/>
                        <a:ea typeface="Times New Roman"/>
                        <a:cs typeface="Times New Roman"/>
                      </a:endParaRPr>
                    </a:p>
                  </a:txBody>
                  <a:tcPr marL="68580" marR="68580" marT="0" marB="0" anchor="ctr">
                    <a:lnL>
                      <a:noFill/>
                    </a:lnL>
                    <a:lnR>
                      <a:noFill/>
                    </a:lnR>
                    <a:lnT>
                      <a:noFill/>
                    </a:lnT>
                    <a:lnB>
                      <a:noFill/>
                    </a:lnB>
                  </a:tcPr>
                </a:tc>
              </a:tr>
              <a:tr h="560484">
                <a:tc>
                  <a:txBody>
                    <a:bodyPr/>
                    <a:lstStyle/>
                    <a:p>
                      <a:pPr algn="r">
                        <a:spcAft>
                          <a:spcPts val="0"/>
                        </a:spcAft>
                      </a:pPr>
                      <a:r>
                        <a:rPr lang="en-GB" sz="2000" b="1">
                          <a:latin typeface="Calibri"/>
                          <a:ea typeface="Times New Roman"/>
                          <a:cs typeface="Times New Roman"/>
                        </a:rPr>
                        <a:t>ugly</a:t>
                      </a:r>
                      <a:endParaRPr lang="en-GB" sz="2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spcAft>
                          <a:spcPts val="0"/>
                        </a:spcAft>
                      </a:pPr>
                      <a:r>
                        <a:rPr lang="en-GB" sz="2000" i="1">
                          <a:latin typeface="Corbel"/>
                          <a:ea typeface="Times New Roman"/>
                          <a:cs typeface="Times New Roman"/>
                        </a:rPr>
                        <a:t>frightening</a:t>
                      </a:r>
                      <a:endParaRPr lang="en-GB" sz="2000">
                        <a:latin typeface="Times New Roman"/>
                        <a:ea typeface="Times New Roman"/>
                        <a:cs typeface="Times New Roman"/>
                      </a:endParaRPr>
                    </a:p>
                  </a:txBody>
                  <a:tcPr marL="68580" marR="68580" marT="0" marB="0" anchor="ctr">
                    <a:lnL>
                      <a:noFill/>
                    </a:lnL>
                    <a:lnR>
                      <a:noFill/>
                    </a:lnR>
                    <a:lnT>
                      <a:noFill/>
                    </a:lnT>
                    <a:lnB>
                      <a:noFill/>
                    </a:lnB>
                  </a:tcPr>
                </a:tc>
                <a:tc hMerge="1">
                  <a:txBody>
                    <a:bodyPr/>
                    <a:lstStyle/>
                    <a:p>
                      <a:endParaRPr lang="en-GB"/>
                    </a:p>
                  </a:txBody>
                  <a:tcPr/>
                </a:tc>
                <a:tc>
                  <a:txBody>
                    <a:bodyPr/>
                    <a:lstStyle/>
                    <a:p>
                      <a:pPr algn="r">
                        <a:spcAft>
                          <a:spcPts val="0"/>
                        </a:spcAft>
                      </a:pPr>
                      <a:r>
                        <a:rPr lang="en-GB" sz="2000">
                          <a:latin typeface="Georgia"/>
                          <a:ea typeface="Times New Roman"/>
                          <a:cs typeface="Times New Roman"/>
                        </a:rPr>
                        <a:t>still</a:t>
                      </a:r>
                      <a:endParaRPr lang="en-GB" sz="2000">
                        <a:latin typeface="Times New Roman"/>
                        <a:ea typeface="Times New Roman"/>
                        <a:cs typeface="Times New Roman"/>
                      </a:endParaRPr>
                    </a:p>
                  </a:txBody>
                  <a:tcPr marL="68580" marR="68580" marT="0" marB="0" anchor="ctr">
                    <a:lnL>
                      <a:noFill/>
                    </a:lnL>
                    <a:lnR>
                      <a:noFill/>
                    </a:lnR>
                    <a:lnT>
                      <a:noFill/>
                    </a:lnT>
                    <a:lnB>
                      <a:noFill/>
                    </a:lnB>
                  </a:tcPr>
                </a:tc>
              </a:tr>
              <a:tr h="606036">
                <a:tc>
                  <a:txBody>
                    <a:bodyPr/>
                    <a:lstStyle/>
                    <a:p>
                      <a:pPr>
                        <a:spcAft>
                          <a:spcPts val="0"/>
                        </a:spcAft>
                      </a:pPr>
                      <a:r>
                        <a:rPr lang="en-GB" sz="2000" b="1">
                          <a:latin typeface="Calibri"/>
                          <a:ea typeface="Times New Roman"/>
                          <a:cs typeface="Times New Roman"/>
                        </a:rPr>
                        <a:t>proud</a:t>
                      </a:r>
                      <a:endParaRPr lang="en-GB" sz="2000">
                        <a:latin typeface="Times New Roman"/>
                        <a:ea typeface="Times New Roman"/>
                        <a:cs typeface="Times New Roman"/>
                      </a:endParaRPr>
                    </a:p>
                  </a:txBody>
                  <a:tcPr marL="68580" marR="68580" marT="0" marB="0">
                    <a:lnL>
                      <a:noFill/>
                    </a:lnL>
                    <a:lnR>
                      <a:noFill/>
                    </a:lnR>
                    <a:lnT>
                      <a:noFill/>
                    </a:lnT>
                    <a:lnB>
                      <a:noFill/>
                    </a:lnB>
                  </a:tcPr>
                </a:tc>
                <a:tc gridSpan="2">
                  <a:txBody>
                    <a:bodyPr/>
                    <a:lstStyle/>
                    <a:p>
                      <a:pPr algn="ctr">
                        <a:spcAft>
                          <a:spcPts val="0"/>
                        </a:spcAft>
                      </a:pPr>
                      <a:r>
                        <a:rPr lang="en-GB" sz="2000" u="sng" dirty="0">
                          <a:latin typeface="Times New Roman"/>
                          <a:ea typeface="Times New Roman"/>
                          <a:cs typeface="Times New Roman"/>
                        </a:rPr>
                        <a:t>sad</a:t>
                      </a:r>
                      <a:endParaRPr lang="en-GB" sz="2000" dirty="0">
                        <a:latin typeface="Times New Roman"/>
                        <a:ea typeface="Times New Roman"/>
                        <a:cs typeface="Times New Roman"/>
                      </a:endParaRPr>
                    </a:p>
                  </a:txBody>
                  <a:tcPr marL="68580" marR="68580" marT="0" marB="0" anchor="ctr">
                    <a:lnL>
                      <a:noFill/>
                    </a:lnL>
                    <a:lnR>
                      <a:noFill/>
                    </a:lnR>
                    <a:lnT>
                      <a:noFill/>
                    </a:lnT>
                    <a:lnB>
                      <a:noFill/>
                    </a:lnB>
                  </a:tcPr>
                </a:tc>
                <a:tc hMerge="1">
                  <a:txBody>
                    <a:bodyPr/>
                    <a:lstStyle/>
                    <a:p>
                      <a:endParaRPr lang="en-GB"/>
                    </a:p>
                  </a:txBody>
                  <a:tcPr/>
                </a:tc>
                <a:tc>
                  <a:txBody>
                    <a:bodyPr/>
                    <a:lstStyle/>
                    <a:p>
                      <a:pPr algn="ctr">
                        <a:lnSpc>
                          <a:spcPct val="150000"/>
                        </a:lnSpc>
                        <a:spcAft>
                          <a:spcPts val="0"/>
                        </a:spcAft>
                      </a:pPr>
                      <a:r>
                        <a:rPr lang="en-GB" sz="2000" dirty="0">
                          <a:latin typeface="Arial Narrow"/>
                          <a:ea typeface="Times New Roman"/>
                          <a:cs typeface="Times New Roman"/>
                        </a:rPr>
                        <a:t>humble</a:t>
                      </a:r>
                      <a:endParaRPr lang="en-GB" sz="2000" dirty="0">
                        <a:latin typeface="Times New Roman"/>
                        <a:ea typeface="Times New Roman"/>
                        <a:cs typeface="Times New Roman"/>
                      </a:endParaRPr>
                    </a:p>
                  </a:txBody>
                  <a:tcPr marL="68580" marR="68580" marT="0" marB="0" anchor="ctr">
                    <a:lnL>
                      <a:noFill/>
                    </a:lnL>
                    <a:lnR>
                      <a:noFill/>
                    </a:lnR>
                    <a:lnT>
                      <a:noFill/>
                    </a:lnT>
                    <a:lnB>
                      <a:noFill/>
                    </a:lnB>
                  </a:tcPr>
                </a:tc>
              </a:tr>
            </a:tbl>
          </a:graphicData>
        </a:graphic>
      </p:graphicFrame>
      <p:sp>
        <p:nvSpPr>
          <p:cNvPr id="4" name="TextBox 3"/>
          <p:cNvSpPr txBox="1"/>
          <p:nvPr/>
        </p:nvSpPr>
        <p:spPr>
          <a:xfrm>
            <a:off x="323528" y="5013176"/>
            <a:ext cx="8496944" cy="830997"/>
          </a:xfrm>
          <a:prstGeom prst="rect">
            <a:avLst/>
          </a:prstGeom>
          <a:noFill/>
          <a:ln>
            <a:solidFill>
              <a:schemeClr val="tx1"/>
            </a:solidFill>
          </a:ln>
        </p:spPr>
        <p:txBody>
          <a:bodyPr wrap="square" rtlCol="0">
            <a:spAutoFit/>
          </a:bodyPr>
          <a:lstStyle/>
          <a:p>
            <a:r>
              <a:rPr lang="en-GB" sz="2400" dirty="0" smtClean="0">
                <a:latin typeface="Arial"/>
                <a:ea typeface="Times New Roman"/>
                <a:cs typeface="Times New Roman"/>
              </a:rPr>
              <a:t>Which details in the poem suggest them to you?   Match the word(s) you have chosen with a brief quote.</a:t>
            </a:r>
            <a:endParaRPr lang="en-GB"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1124744"/>
            <a:ext cx="8208912" cy="4154984"/>
          </a:xfrm>
          <a:prstGeom prst="rect">
            <a:avLst/>
          </a:prstGeom>
          <a:noFill/>
        </p:spPr>
        <p:txBody>
          <a:bodyPr wrap="square" rtlCol="0">
            <a:spAutoFit/>
          </a:bodyPr>
          <a:lstStyle/>
          <a:p>
            <a:r>
              <a:rPr lang="en-GB" sz="2400" dirty="0" smtClean="0"/>
              <a:t>The hunchback is compared to nature in the poem. This:</a:t>
            </a:r>
          </a:p>
          <a:p>
            <a:endParaRPr lang="en-GB" sz="2400" dirty="0"/>
          </a:p>
          <a:p>
            <a:pPr>
              <a:buFont typeface="Arial" pitchFamily="34" charset="0"/>
              <a:buChar char="•"/>
            </a:pPr>
            <a:r>
              <a:rPr lang="en-GB" sz="2400" dirty="0" smtClean="0"/>
              <a:t> highlights his isolation from other humans</a:t>
            </a:r>
          </a:p>
          <a:p>
            <a:pPr>
              <a:buFont typeface="Arial" pitchFamily="34" charset="0"/>
              <a:buChar char="•"/>
            </a:pPr>
            <a:r>
              <a:rPr lang="en-GB" sz="2400" dirty="0"/>
              <a:t> </a:t>
            </a:r>
            <a:r>
              <a:rPr lang="en-GB" sz="2400" dirty="0" smtClean="0"/>
              <a:t>highlights his wildness</a:t>
            </a:r>
          </a:p>
          <a:p>
            <a:pPr>
              <a:buFont typeface="Arial" pitchFamily="34" charset="0"/>
              <a:buChar char="•"/>
            </a:pPr>
            <a:r>
              <a:rPr lang="en-GB" sz="2400" dirty="0"/>
              <a:t> </a:t>
            </a:r>
            <a:r>
              <a:rPr lang="en-GB" sz="2400" dirty="0" smtClean="0"/>
              <a:t>suggests he has more in common with animals</a:t>
            </a:r>
          </a:p>
          <a:p>
            <a:pPr>
              <a:buFont typeface="Arial" pitchFamily="34" charset="0"/>
              <a:buChar char="•"/>
            </a:pPr>
            <a:r>
              <a:rPr lang="en-GB" sz="2400" dirty="0"/>
              <a:t> </a:t>
            </a:r>
            <a:r>
              <a:rPr lang="en-GB" sz="2400" dirty="0" smtClean="0"/>
              <a:t>suggests he is a part of nature, just like the trees and birds</a:t>
            </a:r>
          </a:p>
          <a:p>
            <a:pPr>
              <a:buFont typeface="Arial" pitchFamily="34" charset="0"/>
              <a:buChar char="•"/>
            </a:pPr>
            <a:r>
              <a:rPr lang="en-GB" sz="2400" dirty="0"/>
              <a:t> </a:t>
            </a:r>
            <a:r>
              <a:rPr lang="en-GB" sz="2400" dirty="0" smtClean="0"/>
              <a:t>makes him seem unpredictable and odd</a:t>
            </a:r>
          </a:p>
          <a:p>
            <a:endParaRPr lang="en-GB" sz="2400" dirty="0"/>
          </a:p>
          <a:p>
            <a:endParaRPr lang="en-GB" sz="2400" dirty="0" smtClean="0"/>
          </a:p>
          <a:p>
            <a:r>
              <a:rPr lang="en-GB" sz="2400" b="1" dirty="0" smtClean="0"/>
              <a:t>Pick the statements you agree with out of the list above. Why do you agree with them? </a:t>
            </a:r>
            <a:endParaRPr lang="en-GB"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908720"/>
            <a:ext cx="8568952" cy="4416594"/>
          </a:xfrm>
          <a:prstGeom prst="rect">
            <a:avLst/>
          </a:prstGeom>
          <a:noFill/>
        </p:spPr>
        <p:txBody>
          <a:bodyPr wrap="square" rtlCol="0">
            <a:spAutoFit/>
          </a:bodyPr>
          <a:lstStyle/>
          <a:p>
            <a:r>
              <a:rPr lang="en-GB" sz="2350" dirty="0" smtClean="0"/>
              <a:t>Repeated words: </a:t>
            </a:r>
          </a:p>
          <a:p>
            <a:endParaRPr lang="en-GB" sz="2350" dirty="0" smtClean="0"/>
          </a:p>
          <a:p>
            <a:pPr lvl="1">
              <a:buFont typeface="Arial" pitchFamily="34" charset="0"/>
              <a:buChar char="•"/>
            </a:pPr>
            <a:r>
              <a:rPr lang="en-GB" sz="2400" dirty="0" smtClean="0"/>
              <a:t> ‘trees and water’</a:t>
            </a:r>
          </a:p>
          <a:p>
            <a:pPr lvl="1">
              <a:buFont typeface="Arial" pitchFamily="34" charset="0"/>
              <a:buChar char="•"/>
            </a:pPr>
            <a:r>
              <a:rPr lang="en-GB" sz="2400" dirty="0" smtClean="0"/>
              <a:t> ‘dark’</a:t>
            </a:r>
          </a:p>
          <a:p>
            <a:pPr lvl="1">
              <a:buFont typeface="Arial" pitchFamily="34" charset="0"/>
              <a:buChar char="•"/>
            </a:pPr>
            <a:r>
              <a:rPr lang="en-GB" sz="2400" dirty="0" smtClean="0"/>
              <a:t> ‘kennel’</a:t>
            </a:r>
          </a:p>
          <a:p>
            <a:pPr lvl="1">
              <a:buFont typeface="Arial" pitchFamily="34" charset="0"/>
              <a:buChar char="•"/>
            </a:pPr>
            <a:r>
              <a:rPr lang="en-GB" sz="2400" dirty="0" smtClean="0"/>
              <a:t> ‘lock’ ‘chained’ (repeated later as ‘locks and chains’)</a:t>
            </a:r>
          </a:p>
          <a:p>
            <a:pPr lvl="1">
              <a:buFont typeface="Arial" pitchFamily="34" charset="0"/>
              <a:buChar char="•"/>
            </a:pPr>
            <a:endParaRPr lang="en-GB" sz="2400" dirty="0" smtClean="0"/>
          </a:p>
          <a:p>
            <a:pPr lvl="1">
              <a:buFont typeface="Arial" pitchFamily="34" charset="0"/>
              <a:buChar char="•"/>
            </a:pPr>
            <a:endParaRPr lang="en-GB" sz="2400" dirty="0" smtClean="0"/>
          </a:p>
          <a:p>
            <a:r>
              <a:rPr lang="en-GB" sz="2400" dirty="0" smtClean="0"/>
              <a:t> </a:t>
            </a:r>
          </a:p>
          <a:p>
            <a:r>
              <a:rPr lang="en-GB" sz="2400" b="1" dirty="0" smtClean="0"/>
              <a:t>How do some of the repeated words contribute to the poem’s themes or ideas?</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4425" t="20600" r="71359" b="17451"/>
          <a:stretch>
            <a:fillRect/>
          </a:stretch>
        </p:blipFill>
        <p:spPr bwMode="auto">
          <a:xfrm>
            <a:off x="-1" y="432048"/>
            <a:ext cx="4384443" cy="630932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l="15744" t="23750" r="57678" b="14301"/>
          <a:stretch>
            <a:fillRect/>
          </a:stretch>
        </p:blipFill>
        <p:spPr bwMode="auto">
          <a:xfrm>
            <a:off x="4427984" y="692696"/>
            <a:ext cx="4558473" cy="5976664"/>
          </a:xfrm>
          <a:prstGeom prst="rect">
            <a:avLst/>
          </a:prstGeom>
          <a:noFill/>
          <a:ln w="9525">
            <a:noFill/>
            <a:miter lim="800000"/>
            <a:headEnd/>
            <a:tailEnd/>
          </a:ln>
        </p:spPr>
      </p:pic>
      <p:sp>
        <p:nvSpPr>
          <p:cNvPr id="5" name="TextBox 4"/>
          <p:cNvSpPr txBox="1"/>
          <p:nvPr/>
        </p:nvSpPr>
        <p:spPr>
          <a:xfrm>
            <a:off x="395536" y="116632"/>
            <a:ext cx="8352928" cy="461665"/>
          </a:xfrm>
          <a:prstGeom prst="rect">
            <a:avLst/>
          </a:prstGeom>
          <a:noFill/>
          <a:ln>
            <a:solidFill>
              <a:schemeClr val="tx1"/>
            </a:solidFill>
          </a:ln>
        </p:spPr>
        <p:txBody>
          <a:bodyPr wrap="square" rtlCol="0">
            <a:spAutoFit/>
          </a:bodyPr>
          <a:lstStyle/>
          <a:p>
            <a:pPr algn="ctr"/>
            <a:r>
              <a:rPr lang="en-GB" sz="2400" b="1" dirty="0" smtClean="0"/>
              <a:t>Complete your sheet and share your answers with your partner.</a:t>
            </a:r>
            <a:endParaRPr lang="en-GB"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575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3610347" cy="4708981"/>
          </a:xfrm>
          <a:prstGeom prst="rect">
            <a:avLst/>
          </a:prstGeom>
          <a:noFill/>
        </p:spPr>
        <p:txBody>
          <a:bodyPr wrap="none" rtlCol="0">
            <a:spAutoFit/>
          </a:bodyPr>
          <a:lstStyle/>
          <a:p>
            <a:r>
              <a:rPr lang="en-GB" sz="1500" dirty="0"/>
              <a:t>The hunchback in the park </a:t>
            </a:r>
          </a:p>
          <a:p>
            <a:r>
              <a:rPr lang="en-GB" sz="1500" dirty="0"/>
              <a:t>A solitary mister </a:t>
            </a:r>
          </a:p>
          <a:p>
            <a:r>
              <a:rPr lang="en-GB" sz="1500" dirty="0"/>
              <a:t>Propped between trees and water </a:t>
            </a:r>
          </a:p>
          <a:p>
            <a:r>
              <a:rPr lang="en-GB" sz="1500" dirty="0"/>
              <a:t>From the opening of the garden lock </a:t>
            </a:r>
          </a:p>
          <a:p>
            <a:r>
              <a:rPr lang="en-GB" sz="1500" dirty="0"/>
              <a:t>That lets the trees and water enter </a:t>
            </a:r>
          </a:p>
          <a:p>
            <a:r>
              <a:rPr lang="en-GB" sz="1500" dirty="0"/>
              <a:t>Until the Sunday sombre bell at dark </a:t>
            </a:r>
          </a:p>
          <a:p>
            <a:r>
              <a:rPr lang="en-GB" sz="1500" dirty="0"/>
              <a:t> </a:t>
            </a:r>
          </a:p>
          <a:p>
            <a:r>
              <a:rPr lang="en-GB" sz="1500" dirty="0"/>
              <a:t>Eating bread from a newspaper </a:t>
            </a:r>
          </a:p>
          <a:p>
            <a:r>
              <a:rPr lang="en-GB" sz="1500" dirty="0"/>
              <a:t>Drinking water from the chained cup </a:t>
            </a:r>
          </a:p>
          <a:p>
            <a:r>
              <a:rPr lang="en-GB" sz="1500" dirty="0"/>
              <a:t>That the children filled with gravel </a:t>
            </a:r>
          </a:p>
          <a:p>
            <a:r>
              <a:rPr lang="en-GB" sz="1500" dirty="0"/>
              <a:t>In the fountain basin where I sailed my ship </a:t>
            </a:r>
          </a:p>
          <a:p>
            <a:r>
              <a:rPr lang="en-GB" sz="1500" dirty="0"/>
              <a:t>Slept at night in a dog kennel </a:t>
            </a:r>
          </a:p>
          <a:p>
            <a:r>
              <a:rPr lang="en-GB" sz="1500" dirty="0"/>
              <a:t>But nobody chained him up. </a:t>
            </a:r>
          </a:p>
          <a:p>
            <a:r>
              <a:rPr lang="en-GB" sz="1500" dirty="0"/>
              <a:t> </a:t>
            </a:r>
          </a:p>
          <a:p>
            <a:r>
              <a:rPr lang="en-GB" sz="1500" dirty="0"/>
              <a:t>Like the park birds he came early </a:t>
            </a:r>
          </a:p>
          <a:p>
            <a:r>
              <a:rPr lang="en-GB" sz="1500" dirty="0"/>
              <a:t>Like the water he sat down </a:t>
            </a:r>
          </a:p>
          <a:p>
            <a:r>
              <a:rPr lang="en-GB" sz="1500" dirty="0"/>
              <a:t>And Mister they called Hey mister </a:t>
            </a:r>
          </a:p>
          <a:p>
            <a:r>
              <a:rPr lang="en-GB" sz="1500" dirty="0"/>
              <a:t>The truant boys from the town </a:t>
            </a:r>
          </a:p>
          <a:p>
            <a:r>
              <a:rPr lang="en-GB" sz="1500" dirty="0"/>
              <a:t>Running when he had heard them clearly </a:t>
            </a:r>
          </a:p>
          <a:p>
            <a:r>
              <a:rPr lang="en-GB" sz="1500" dirty="0"/>
              <a:t>On out of sound </a:t>
            </a:r>
          </a:p>
        </p:txBody>
      </p:sp>
      <p:sp>
        <p:nvSpPr>
          <p:cNvPr id="3" name="TextBox 2"/>
          <p:cNvSpPr txBox="1"/>
          <p:nvPr/>
        </p:nvSpPr>
        <p:spPr>
          <a:xfrm>
            <a:off x="4860032" y="188640"/>
            <a:ext cx="3583738" cy="6832640"/>
          </a:xfrm>
          <a:prstGeom prst="rect">
            <a:avLst/>
          </a:prstGeom>
          <a:noFill/>
        </p:spPr>
        <p:txBody>
          <a:bodyPr wrap="none" rtlCol="0">
            <a:spAutoFit/>
          </a:bodyPr>
          <a:lstStyle/>
          <a:p>
            <a:r>
              <a:rPr lang="en-GB" dirty="0" smtClean="0"/>
              <a:t> </a:t>
            </a:r>
            <a:r>
              <a:rPr lang="en-GB" sz="1500" dirty="0" smtClean="0"/>
              <a:t>Past lake and rockery </a:t>
            </a:r>
          </a:p>
          <a:p>
            <a:r>
              <a:rPr lang="en-GB" sz="1500" dirty="0" smtClean="0"/>
              <a:t>Laughing when he shook his paper </a:t>
            </a:r>
          </a:p>
          <a:p>
            <a:r>
              <a:rPr lang="en-GB" sz="1500" dirty="0" smtClean="0"/>
              <a:t>Hunchbacked in mockery </a:t>
            </a:r>
          </a:p>
          <a:p>
            <a:r>
              <a:rPr lang="en-GB" sz="1500" dirty="0" smtClean="0"/>
              <a:t>Through the loud zoo of the willow groves </a:t>
            </a:r>
          </a:p>
          <a:p>
            <a:r>
              <a:rPr lang="en-GB" sz="1500" dirty="0" smtClean="0"/>
              <a:t>Dodging the park keeper </a:t>
            </a:r>
          </a:p>
          <a:p>
            <a:r>
              <a:rPr lang="en-GB" sz="1500" dirty="0" smtClean="0"/>
              <a:t>With his stick that picked up leaves. </a:t>
            </a:r>
          </a:p>
          <a:p>
            <a:r>
              <a:rPr lang="en-GB" sz="1500" dirty="0" smtClean="0"/>
              <a:t> </a:t>
            </a:r>
          </a:p>
          <a:p>
            <a:r>
              <a:rPr lang="en-GB" sz="1500" dirty="0" smtClean="0"/>
              <a:t>And the old dog sleeper </a:t>
            </a:r>
          </a:p>
          <a:p>
            <a:r>
              <a:rPr lang="en-GB" sz="1500" dirty="0" smtClean="0"/>
              <a:t>Alone between nurses and swans </a:t>
            </a:r>
          </a:p>
          <a:p>
            <a:r>
              <a:rPr lang="en-GB" sz="1500" dirty="0" smtClean="0"/>
              <a:t>While the boys among willows </a:t>
            </a:r>
          </a:p>
          <a:p>
            <a:r>
              <a:rPr lang="en-GB" sz="1500" dirty="0" smtClean="0"/>
              <a:t>Made the tigers jump out of their eyes </a:t>
            </a:r>
          </a:p>
          <a:p>
            <a:r>
              <a:rPr lang="en-GB" sz="1500" dirty="0" smtClean="0"/>
              <a:t>To roar on the rockery stones </a:t>
            </a:r>
          </a:p>
          <a:p>
            <a:r>
              <a:rPr lang="en-GB" sz="1500" dirty="0" smtClean="0"/>
              <a:t>And the groves were blue with sailors</a:t>
            </a:r>
          </a:p>
          <a:p>
            <a:r>
              <a:rPr lang="en-GB" sz="1500" dirty="0" smtClean="0"/>
              <a:t> </a:t>
            </a:r>
          </a:p>
          <a:p>
            <a:r>
              <a:rPr lang="en-GB" sz="1500" dirty="0" smtClean="0"/>
              <a:t>Made all day until bell time </a:t>
            </a:r>
          </a:p>
          <a:p>
            <a:r>
              <a:rPr lang="en-GB" sz="1500" dirty="0" smtClean="0"/>
              <a:t>A woman </a:t>
            </a:r>
            <a:r>
              <a:rPr lang="en-GB" sz="1500" dirty="0" err="1" smtClean="0"/>
              <a:t>ﬁgure</a:t>
            </a:r>
            <a:r>
              <a:rPr lang="en-GB" sz="1500" dirty="0" smtClean="0"/>
              <a:t> without fault </a:t>
            </a:r>
          </a:p>
          <a:p>
            <a:r>
              <a:rPr lang="en-GB" sz="1500" dirty="0" smtClean="0"/>
              <a:t>Straight as a young elm </a:t>
            </a:r>
          </a:p>
          <a:p>
            <a:r>
              <a:rPr lang="en-GB" sz="1500" dirty="0" smtClean="0"/>
              <a:t>Straight and tall from his crooked bones </a:t>
            </a:r>
          </a:p>
          <a:p>
            <a:r>
              <a:rPr lang="en-GB" sz="1500" dirty="0" smtClean="0"/>
              <a:t>That she might stand in the night </a:t>
            </a:r>
          </a:p>
          <a:p>
            <a:r>
              <a:rPr lang="en-GB" sz="1500" dirty="0" smtClean="0"/>
              <a:t>After the locks and chains </a:t>
            </a:r>
          </a:p>
          <a:p>
            <a:r>
              <a:rPr lang="en-GB" sz="1500" dirty="0" smtClean="0"/>
              <a:t> </a:t>
            </a:r>
          </a:p>
          <a:p>
            <a:r>
              <a:rPr lang="en-GB" sz="1500" dirty="0" smtClean="0"/>
              <a:t>All night in the unmade park </a:t>
            </a:r>
          </a:p>
          <a:p>
            <a:r>
              <a:rPr lang="en-GB" sz="1500" dirty="0" smtClean="0"/>
              <a:t>After the railings and shrubberies </a:t>
            </a:r>
          </a:p>
          <a:p>
            <a:r>
              <a:rPr lang="en-GB" sz="1500" dirty="0" smtClean="0"/>
              <a:t>The birds the grass the trees the lake </a:t>
            </a:r>
          </a:p>
          <a:p>
            <a:r>
              <a:rPr lang="en-GB" sz="1500" dirty="0" smtClean="0"/>
              <a:t>And the wild boys innocent as strawberries </a:t>
            </a:r>
          </a:p>
          <a:p>
            <a:r>
              <a:rPr lang="en-GB" sz="1500" dirty="0" smtClean="0"/>
              <a:t>Had followed the hunchback </a:t>
            </a:r>
          </a:p>
          <a:p>
            <a:r>
              <a:rPr lang="en-GB" sz="1500" dirty="0" smtClean="0"/>
              <a:t>To his kennel in the dark. </a:t>
            </a:r>
          </a:p>
          <a:p>
            <a:endParaRPr lang="en-GB" sz="1500" dirty="0"/>
          </a:p>
        </p:txBody>
      </p:sp>
      <p:sp>
        <p:nvSpPr>
          <p:cNvPr id="4" name="Action Button: Movie 3">
            <a:hlinkClick r:id="rId2" action="ppaction://hlinkfile" highlightClick="1"/>
          </p:cNvPr>
          <p:cNvSpPr/>
          <p:nvPr/>
        </p:nvSpPr>
        <p:spPr>
          <a:xfrm>
            <a:off x="611560" y="5589240"/>
            <a:ext cx="2304256" cy="1008112"/>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8568952" cy="4278094"/>
          </a:xfrm>
          <a:prstGeom prst="rect">
            <a:avLst/>
          </a:prstGeom>
          <a:noFill/>
        </p:spPr>
        <p:txBody>
          <a:bodyPr wrap="square" rtlCol="0">
            <a:spAutoFit/>
          </a:bodyPr>
          <a:lstStyle/>
          <a:p>
            <a:r>
              <a:rPr lang="en-GB" sz="1600" dirty="0" smtClean="0"/>
              <a:t>And the park itself was a world within the world of the sea town. Quite near where I lived, so near that on summer evenings I could listen in my bed to the voices of older children playing ball on the sloping, paper-littered bank; the park was full of terrors and treasures. Though it was only a little park, it held within its borders of old tall trees, notched with our names and shabby from our climbing, as many secret places, caverns and forests, prairies and deserts, as a country somewhere at the end of the sea. </a:t>
            </a:r>
          </a:p>
          <a:p>
            <a:r>
              <a:rPr lang="en-GB" sz="1600" dirty="0" smtClean="0"/>
              <a:t> </a:t>
            </a:r>
          </a:p>
          <a:p>
            <a:r>
              <a:rPr lang="en-GB" sz="1600" dirty="0" smtClean="0"/>
              <a:t>And that park grew up with me. That small world widened as I learned its secrets and boundaries, as I discovered new refuges and ambushes in its woods and jungles, hidden homes and lairs for the multitudes of imagination, for cowboys and Indians and the tall, terrible half-people who rode on nightmares through my bedroom. We knew every regular visitor, every nursemaid, every gardener, every old man. </a:t>
            </a:r>
            <a:r>
              <a:rPr lang="en-GB" sz="1600" dirty="0" smtClean="0">
                <a:ea typeface="Times New Roman"/>
              </a:rPr>
              <a:t>The face of the old man who sat summer and winter on the bench looking over the reservoir.  I can see clearly now and I wrote a poem long after I’d left the park and the sea-town called: ‘The Hunchback in the Park’.</a:t>
            </a:r>
          </a:p>
          <a:p>
            <a:endParaRPr lang="en-GB" sz="1600" dirty="0">
              <a:ea typeface="Times New Roman"/>
            </a:endParaRPr>
          </a:p>
          <a:p>
            <a:r>
              <a:rPr lang="en-GB" sz="1600" dirty="0" smtClean="0">
                <a:ea typeface="Times New Roman"/>
              </a:rPr>
              <a:t>				- Dylan Thomas</a:t>
            </a:r>
          </a:p>
          <a:p>
            <a:endParaRPr lang="en-GB" sz="1600" dirty="0"/>
          </a:p>
        </p:txBody>
      </p:sp>
      <p:sp>
        <p:nvSpPr>
          <p:cNvPr id="4" name="TextBox 3"/>
          <p:cNvSpPr txBox="1"/>
          <p:nvPr/>
        </p:nvSpPr>
        <p:spPr>
          <a:xfrm>
            <a:off x="323528" y="5301208"/>
            <a:ext cx="8568953" cy="923330"/>
          </a:xfrm>
          <a:prstGeom prst="rect">
            <a:avLst/>
          </a:prstGeom>
          <a:noFill/>
          <a:ln>
            <a:solidFill>
              <a:schemeClr val="tx1"/>
            </a:solidFill>
          </a:ln>
        </p:spPr>
        <p:txBody>
          <a:bodyPr wrap="square" rtlCol="0">
            <a:spAutoFit/>
          </a:bodyPr>
          <a:lstStyle/>
          <a:p>
            <a:r>
              <a:rPr lang="en-GB" b="1" dirty="0" smtClean="0"/>
              <a:t>Dylan Thomas remembers the tramp and the park from childhood. How does he express the child’s idea that the park only exists during the day? </a:t>
            </a:r>
            <a:r>
              <a:rPr lang="en-GB" b="1" i="1" dirty="0" smtClean="0"/>
              <a:t>e.g. ‘... the opening of the garden lock/ lets the trees and water enter’.</a:t>
            </a: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496944" cy="5932393"/>
          </a:xfrm>
          <a:prstGeom prst="rect">
            <a:avLst/>
          </a:prstGeom>
          <a:noFill/>
        </p:spPr>
        <p:txBody>
          <a:bodyPr wrap="square" rtlCol="0">
            <a:spAutoFit/>
          </a:bodyPr>
          <a:lstStyle/>
          <a:p>
            <a:pPr>
              <a:buFont typeface="Arial" pitchFamily="34" charset="0"/>
              <a:buChar char="•"/>
            </a:pPr>
            <a:r>
              <a:rPr lang="en-GB" sz="2350" dirty="0" smtClean="0"/>
              <a:t> 7 x 6 line stanzas – each moves the poem along</a:t>
            </a:r>
          </a:p>
          <a:p>
            <a:pPr>
              <a:buFont typeface="Arial" pitchFamily="34" charset="0"/>
              <a:buChar char="•"/>
            </a:pPr>
            <a:endParaRPr lang="en-GB" sz="2350" dirty="0" smtClean="0"/>
          </a:p>
          <a:p>
            <a:pPr>
              <a:buFont typeface="Arial" pitchFamily="34" charset="0"/>
              <a:buChar char="•"/>
            </a:pPr>
            <a:r>
              <a:rPr lang="en-GB" sz="2350" dirty="0" smtClean="0"/>
              <a:t> There is little punctuation (only three full stops – can you find them?) which adds to the sense of movement through the poem</a:t>
            </a:r>
          </a:p>
          <a:p>
            <a:pPr>
              <a:buFont typeface="Arial" pitchFamily="34" charset="0"/>
              <a:buChar char="•"/>
            </a:pPr>
            <a:endParaRPr lang="en-GB" sz="2350" dirty="0" smtClean="0"/>
          </a:p>
          <a:p>
            <a:pPr>
              <a:buFont typeface="Arial" pitchFamily="34" charset="0"/>
              <a:buChar char="•"/>
            </a:pPr>
            <a:r>
              <a:rPr lang="en-GB" sz="2350" dirty="0"/>
              <a:t> </a:t>
            </a:r>
            <a:r>
              <a:rPr lang="en-GB" sz="2350" dirty="0" smtClean="0"/>
              <a:t>The repetition of words throughout the poem echoes the repetition of the hunchback’s daily routine. </a:t>
            </a:r>
          </a:p>
          <a:p>
            <a:pPr>
              <a:buFont typeface="Arial" pitchFamily="34" charset="0"/>
              <a:buChar char="•"/>
            </a:pPr>
            <a:r>
              <a:rPr lang="en-GB" sz="2350" dirty="0" smtClean="0"/>
              <a:t> Repeated words: </a:t>
            </a:r>
          </a:p>
          <a:p>
            <a:pPr lvl="1">
              <a:buFont typeface="Arial" pitchFamily="34" charset="0"/>
              <a:buChar char="•"/>
            </a:pPr>
            <a:r>
              <a:rPr lang="en-GB" sz="2400" dirty="0" smtClean="0"/>
              <a:t>‘trees and water’</a:t>
            </a:r>
          </a:p>
          <a:p>
            <a:pPr lvl="1">
              <a:buFont typeface="Arial" pitchFamily="34" charset="0"/>
              <a:buChar char="•"/>
            </a:pPr>
            <a:r>
              <a:rPr lang="en-GB" sz="2400" dirty="0" smtClean="0"/>
              <a:t>‘dark’</a:t>
            </a:r>
          </a:p>
          <a:p>
            <a:pPr lvl="1">
              <a:buFont typeface="Arial" pitchFamily="34" charset="0"/>
              <a:buChar char="•"/>
            </a:pPr>
            <a:r>
              <a:rPr lang="en-GB" sz="2400" dirty="0" smtClean="0"/>
              <a:t>‘kennel’</a:t>
            </a:r>
          </a:p>
          <a:p>
            <a:pPr lvl="1">
              <a:buFont typeface="Arial" pitchFamily="34" charset="0"/>
              <a:buChar char="•"/>
            </a:pPr>
            <a:r>
              <a:rPr lang="en-GB" sz="2400" dirty="0" smtClean="0"/>
              <a:t>‘lock’ ‘chained’ (repeated later as ‘locks and chains’)</a:t>
            </a:r>
          </a:p>
          <a:p>
            <a:r>
              <a:rPr lang="en-GB" sz="2400" dirty="0" smtClean="0"/>
              <a:t> </a:t>
            </a:r>
          </a:p>
          <a:p>
            <a:r>
              <a:rPr lang="en-GB" sz="2400" dirty="0" smtClean="0"/>
              <a:t>How do some of the repeated words contribute to the poem’s themes or ideas? </a:t>
            </a:r>
            <a:r>
              <a:rPr lang="en-GB" sz="2400" b="1" dirty="0" smtClean="0"/>
              <a:t>(Find out later)</a:t>
            </a:r>
          </a:p>
          <a:p>
            <a:endParaRPr lang="en-GB" sz="235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688"/>
            <a:ext cx="8496944" cy="3785652"/>
          </a:xfrm>
          <a:prstGeom prst="rect">
            <a:avLst/>
          </a:prstGeom>
          <a:noFill/>
        </p:spPr>
        <p:txBody>
          <a:bodyPr wrap="square" rtlCol="0">
            <a:spAutoFit/>
          </a:bodyPr>
          <a:lstStyle/>
          <a:p>
            <a:pPr>
              <a:buFont typeface="Arial" pitchFamily="34" charset="0"/>
              <a:buChar char="•"/>
            </a:pPr>
            <a:r>
              <a:rPr lang="en-GB" sz="2400" dirty="0" smtClean="0"/>
              <a:t>‘park’/ ‘dark’ rhyming couplet – opens and ends the poem. This adds to the cyclical nature of each day and night in the park</a:t>
            </a:r>
          </a:p>
          <a:p>
            <a:pPr>
              <a:buFont typeface="Arial" pitchFamily="34" charset="0"/>
              <a:buChar char="•"/>
            </a:pPr>
            <a:endParaRPr lang="en-GB" sz="2400" dirty="0" smtClean="0"/>
          </a:p>
          <a:p>
            <a:pPr>
              <a:buFont typeface="Arial" pitchFamily="34" charset="0"/>
              <a:buChar char="•"/>
            </a:pPr>
            <a:r>
              <a:rPr lang="en-GB" sz="2400" dirty="0" smtClean="0"/>
              <a:t> The poet uses contrasts throughout the poem – these set the hunchback apart from his surroundings (nature/ the boys) even as the rest of the poem makes connections between them</a:t>
            </a:r>
          </a:p>
          <a:p>
            <a:pPr>
              <a:buFont typeface="Arial" pitchFamily="34" charset="0"/>
              <a:buChar char="•"/>
            </a:pPr>
            <a:endParaRPr lang="en-GB" sz="2400" dirty="0" smtClean="0"/>
          </a:p>
          <a:p>
            <a:pPr>
              <a:buFont typeface="Arial" pitchFamily="34" charset="0"/>
              <a:buChar char="•"/>
            </a:pPr>
            <a:r>
              <a:rPr lang="en-GB" sz="2400" dirty="0" smtClean="0"/>
              <a:t>The poem is structured like a series of memories and observations from the narrator’s past. This gives it a dreamlike quality; these are visual snapshots not events</a:t>
            </a: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268760"/>
            <a:ext cx="5040560" cy="2585323"/>
          </a:xfrm>
          <a:prstGeom prst="rect">
            <a:avLst/>
          </a:prstGeom>
          <a:noFill/>
        </p:spPr>
        <p:txBody>
          <a:bodyPr wrap="square" rtlCol="0">
            <a:spAutoFit/>
          </a:bodyPr>
          <a:lstStyle/>
          <a:p>
            <a:r>
              <a:rPr lang="en-GB" sz="2400" dirty="0" smtClean="0">
                <a:solidFill>
                  <a:srgbClr val="C00000"/>
                </a:solidFill>
              </a:rPr>
              <a:t>The hunchback in the </a:t>
            </a:r>
            <a:r>
              <a:rPr lang="en-GB" sz="2400" b="1" dirty="0" smtClean="0">
                <a:solidFill>
                  <a:srgbClr val="C00000"/>
                </a:solidFill>
              </a:rPr>
              <a:t>park</a:t>
            </a:r>
            <a:r>
              <a:rPr lang="en-GB" sz="2400" dirty="0" smtClean="0">
                <a:solidFill>
                  <a:srgbClr val="C00000"/>
                </a:solidFill>
              </a:rPr>
              <a:t> </a:t>
            </a:r>
          </a:p>
          <a:p>
            <a:r>
              <a:rPr lang="en-GB" sz="2400" dirty="0" smtClean="0">
                <a:solidFill>
                  <a:srgbClr val="C00000"/>
                </a:solidFill>
              </a:rPr>
              <a:t>A solitary mister </a:t>
            </a:r>
          </a:p>
          <a:p>
            <a:r>
              <a:rPr lang="en-GB" sz="2400" dirty="0" smtClean="0">
                <a:solidFill>
                  <a:srgbClr val="C00000"/>
                </a:solidFill>
              </a:rPr>
              <a:t>Propped between trees and water </a:t>
            </a:r>
          </a:p>
          <a:p>
            <a:r>
              <a:rPr lang="en-GB" sz="2400" dirty="0" smtClean="0">
                <a:solidFill>
                  <a:srgbClr val="C00000"/>
                </a:solidFill>
              </a:rPr>
              <a:t>From the opening of the garden </a:t>
            </a:r>
            <a:r>
              <a:rPr lang="en-GB" sz="2400" b="1" dirty="0" smtClean="0">
                <a:solidFill>
                  <a:srgbClr val="C00000"/>
                </a:solidFill>
              </a:rPr>
              <a:t>lock </a:t>
            </a:r>
          </a:p>
          <a:p>
            <a:r>
              <a:rPr lang="en-GB" sz="2400" dirty="0" smtClean="0">
                <a:solidFill>
                  <a:srgbClr val="C00000"/>
                </a:solidFill>
              </a:rPr>
              <a:t>That lets the trees and water enter </a:t>
            </a:r>
          </a:p>
          <a:p>
            <a:r>
              <a:rPr lang="en-GB" sz="2400" dirty="0" smtClean="0">
                <a:solidFill>
                  <a:srgbClr val="C00000"/>
                </a:solidFill>
              </a:rPr>
              <a:t>Until the </a:t>
            </a:r>
            <a:r>
              <a:rPr lang="en-GB" sz="2400" b="1" dirty="0" smtClean="0">
                <a:solidFill>
                  <a:srgbClr val="C00000"/>
                </a:solidFill>
              </a:rPr>
              <a:t>S</a:t>
            </a:r>
            <a:r>
              <a:rPr lang="en-GB" sz="2400" dirty="0" smtClean="0">
                <a:solidFill>
                  <a:srgbClr val="C00000"/>
                </a:solidFill>
              </a:rPr>
              <a:t>unday </a:t>
            </a:r>
            <a:r>
              <a:rPr lang="en-GB" sz="2400" b="1" dirty="0" smtClean="0">
                <a:solidFill>
                  <a:srgbClr val="C00000"/>
                </a:solidFill>
              </a:rPr>
              <a:t>s</a:t>
            </a:r>
            <a:r>
              <a:rPr lang="en-GB" sz="2400" dirty="0" smtClean="0">
                <a:solidFill>
                  <a:srgbClr val="C00000"/>
                </a:solidFill>
              </a:rPr>
              <a:t>ombre bell at </a:t>
            </a:r>
            <a:r>
              <a:rPr lang="en-GB" sz="2400" b="1" dirty="0" smtClean="0">
                <a:solidFill>
                  <a:srgbClr val="C00000"/>
                </a:solidFill>
              </a:rPr>
              <a:t>dark</a:t>
            </a:r>
            <a:r>
              <a:rPr lang="en-GB" sz="2400" dirty="0" smtClean="0">
                <a:solidFill>
                  <a:srgbClr val="C00000"/>
                </a:solidFill>
              </a:rPr>
              <a:t> </a:t>
            </a:r>
          </a:p>
          <a:p>
            <a:endParaRPr lang="en-GB" dirty="0"/>
          </a:p>
        </p:txBody>
      </p:sp>
      <p:cxnSp>
        <p:nvCxnSpPr>
          <p:cNvPr id="4" name="Straight Connector 3"/>
          <p:cNvCxnSpPr/>
          <p:nvPr/>
        </p:nvCxnSpPr>
        <p:spPr>
          <a:xfrm>
            <a:off x="2339752" y="198884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1259632" y="908720"/>
            <a:ext cx="1152128"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47664" y="3501008"/>
            <a:ext cx="216024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404664"/>
            <a:ext cx="1368152" cy="2031325"/>
          </a:xfrm>
          <a:prstGeom prst="rect">
            <a:avLst/>
          </a:prstGeom>
          <a:noFill/>
        </p:spPr>
        <p:txBody>
          <a:bodyPr wrap="square" rtlCol="0">
            <a:spAutoFit/>
          </a:bodyPr>
          <a:lstStyle/>
          <a:p>
            <a:r>
              <a:rPr lang="en-GB" dirty="0" smtClean="0"/>
              <a:t>Contrast with the group of boys. The shortest line highlights his isolation.</a:t>
            </a:r>
            <a:endParaRPr lang="en-GB" dirty="0"/>
          </a:p>
        </p:txBody>
      </p:sp>
      <p:sp>
        <p:nvSpPr>
          <p:cNvPr id="11" name="TextBox 10"/>
          <p:cNvSpPr txBox="1"/>
          <p:nvPr/>
        </p:nvSpPr>
        <p:spPr>
          <a:xfrm>
            <a:off x="251520" y="3789040"/>
            <a:ext cx="1512168" cy="2585323"/>
          </a:xfrm>
          <a:prstGeom prst="rect">
            <a:avLst/>
          </a:prstGeom>
          <a:noFill/>
        </p:spPr>
        <p:txBody>
          <a:bodyPr wrap="square" rtlCol="0">
            <a:spAutoFit/>
          </a:bodyPr>
          <a:lstStyle/>
          <a:p>
            <a:r>
              <a:rPr lang="en-GB" dirty="0" smtClean="0"/>
              <a:t>Alliteration; suggests seriousness of the world outside the park; contrast with the laughter of the boys</a:t>
            </a:r>
            <a:endParaRPr lang="en-GB" dirty="0"/>
          </a:p>
        </p:txBody>
      </p:sp>
      <p:cxnSp>
        <p:nvCxnSpPr>
          <p:cNvPr id="14" name="Straight Connector 13"/>
          <p:cNvCxnSpPr/>
          <p:nvPr/>
        </p:nvCxnSpPr>
        <p:spPr>
          <a:xfrm>
            <a:off x="6372200" y="2996952"/>
            <a:ext cx="93610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08304" y="3284984"/>
            <a:ext cx="1728192" cy="923330"/>
          </a:xfrm>
          <a:prstGeom prst="rect">
            <a:avLst/>
          </a:prstGeom>
          <a:noFill/>
        </p:spPr>
        <p:txBody>
          <a:bodyPr wrap="square" rtlCol="0">
            <a:spAutoFit/>
          </a:bodyPr>
          <a:lstStyle/>
          <a:p>
            <a:r>
              <a:rPr lang="en-GB" dirty="0" smtClean="0"/>
              <a:t>Personification – they enter like everyone else</a:t>
            </a:r>
            <a:endParaRPr lang="en-GB" dirty="0"/>
          </a:p>
        </p:txBody>
      </p:sp>
      <p:sp>
        <p:nvSpPr>
          <p:cNvPr id="16" name="Freeform 15"/>
          <p:cNvSpPr/>
          <p:nvPr/>
        </p:nvSpPr>
        <p:spPr>
          <a:xfrm>
            <a:off x="1848415" y="2041557"/>
            <a:ext cx="1472698" cy="405896"/>
          </a:xfrm>
          <a:custGeom>
            <a:avLst/>
            <a:gdLst>
              <a:gd name="connsiteX0" fmla="*/ 1347458 w 1472698"/>
              <a:gd name="connsiteY0" fmla="*/ 312344 h 405896"/>
              <a:gd name="connsiteX1" fmla="*/ 1121122 w 1472698"/>
              <a:gd name="connsiteY1" fmla="*/ 31687 h 405896"/>
              <a:gd name="connsiteX2" fmla="*/ 125240 w 1472698"/>
              <a:gd name="connsiteY2" fmla="*/ 122221 h 405896"/>
              <a:gd name="connsiteX3" fmla="*/ 369684 w 1472698"/>
              <a:gd name="connsiteY3" fmla="*/ 375718 h 405896"/>
              <a:gd name="connsiteX4" fmla="*/ 1347458 w 1472698"/>
              <a:gd name="connsiteY4" fmla="*/ 312344 h 40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698" h="405896">
                <a:moveTo>
                  <a:pt x="1347458" y="312344"/>
                </a:moveTo>
                <a:cubicBezTo>
                  <a:pt x="1472698" y="255006"/>
                  <a:pt x="1324825" y="63374"/>
                  <a:pt x="1121122" y="31687"/>
                </a:cubicBezTo>
                <a:cubicBezTo>
                  <a:pt x="917419" y="0"/>
                  <a:pt x="250480" y="64883"/>
                  <a:pt x="125240" y="122221"/>
                </a:cubicBezTo>
                <a:cubicBezTo>
                  <a:pt x="0" y="179559"/>
                  <a:pt x="164472" y="345540"/>
                  <a:pt x="369684" y="375718"/>
                </a:cubicBezTo>
                <a:cubicBezTo>
                  <a:pt x="574896" y="405896"/>
                  <a:pt x="1222218" y="369682"/>
                  <a:pt x="1347458" y="31234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V="1">
            <a:off x="3131840" y="1628800"/>
            <a:ext cx="2664296"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24128" y="1052736"/>
            <a:ext cx="3240360" cy="646331"/>
          </a:xfrm>
          <a:prstGeom prst="rect">
            <a:avLst/>
          </a:prstGeom>
          <a:noFill/>
        </p:spPr>
        <p:txBody>
          <a:bodyPr wrap="square" rtlCol="0">
            <a:spAutoFit/>
          </a:bodyPr>
          <a:lstStyle/>
          <a:p>
            <a:r>
              <a:rPr lang="en-GB" dirty="0" smtClean="0"/>
              <a:t>Implication that these somehow sustain him/ hold him up</a:t>
            </a:r>
            <a:endParaRPr lang="en-GB" dirty="0"/>
          </a:p>
        </p:txBody>
      </p:sp>
      <p:sp>
        <p:nvSpPr>
          <p:cNvPr id="21" name="TextBox 20"/>
          <p:cNvSpPr txBox="1"/>
          <p:nvPr/>
        </p:nvSpPr>
        <p:spPr>
          <a:xfrm>
            <a:off x="2267744" y="4725144"/>
            <a:ext cx="6624736" cy="1107996"/>
          </a:xfrm>
          <a:prstGeom prst="rect">
            <a:avLst/>
          </a:prstGeom>
          <a:noFill/>
          <a:ln>
            <a:solidFill>
              <a:schemeClr val="tx1"/>
            </a:solidFill>
          </a:ln>
        </p:spPr>
        <p:txBody>
          <a:bodyPr wrap="square" rtlCol="0">
            <a:spAutoFit/>
          </a:bodyPr>
          <a:lstStyle/>
          <a:p>
            <a:r>
              <a:rPr lang="en-GB" sz="2200" b="1" dirty="0" smtClean="0"/>
              <a:t>What picture does the second line of the poem suggest?</a:t>
            </a:r>
          </a:p>
          <a:p>
            <a:r>
              <a:rPr lang="en-GB" sz="2200" b="1" dirty="0" smtClean="0"/>
              <a:t>How does the length of the line help create this image?</a:t>
            </a:r>
            <a:endParaRPr lang="en-GB" sz="2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043608" y="908720"/>
            <a:ext cx="58326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Eating bread from a newspaper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Drinking water from the </a:t>
            </a:r>
            <a:r>
              <a:rPr kumimoji="0" lang="en-GB" sz="2400" i="0" u="none" strike="noStrike" cap="none" normalizeH="0" baseline="0" dirty="0" smtClean="0">
                <a:ln>
                  <a:noFill/>
                </a:ln>
                <a:solidFill>
                  <a:srgbClr val="C00000"/>
                </a:solidFill>
                <a:effectLst/>
                <a:ea typeface="Times New Roman" pitchFamily="18" charset="0"/>
                <a:cs typeface="Arial" pitchFamily="34" charset="0"/>
              </a:rPr>
              <a:t>chained</a:t>
            </a:r>
            <a:r>
              <a:rPr kumimoji="0" lang="en-GB" sz="2400" b="0" i="0" u="none" strike="noStrike" cap="none" normalizeH="0" baseline="0" dirty="0" smtClean="0">
                <a:ln>
                  <a:noFill/>
                </a:ln>
                <a:solidFill>
                  <a:srgbClr val="C00000"/>
                </a:solidFill>
                <a:effectLst/>
                <a:ea typeface="Times New Roman" pitchFamily="18" charset="0"/>
                <a:cs typeface="Arial" pitchFamily="34" charset="0"/>
              </a:rPr>
              <a:t> </a:t>
            </a:r>
            <a:r>
              <a:rPr kumimoji="0" lang="en-GB" sz="2400" b="1" i="0" u="none" strike="noStrike" cap="none" normalizeH="0" baseline="0" dirty="0" smtClean="0">
                <a:ln>
                  <a:noFill/>
                </a:ln>
                <a:solidFill>
                  <a:srgbClr val="C00000"/>
                </a:solidFill>
                <a:effectLst/>
                <a:ea typeface="Times New Roman" pitchFamily="18" charset="0"/>
                <a:cs typeface="Arial" pitchFamily="34" charset="0"/>
              </a:rPr>
              <a:t>cup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That the children filled with gravel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In the fountain basin where I sailed my ship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Slept at night in a dog kennel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ea typeface="Times New Roman" pitchFamily="18" charset="0"/>
                <a:cs typeface="Arial" pitchFamily="34" charset="0"/>
              </a:rPr>
              <a:t>But nobody chained him </a:t>
            </a:r>
            <a:r>
              <a:rPr kumimoji="0" lang="en-GB" sz="2400" b="1" i="0" u="none" strike="noStrike" cap="none" normalizeH="0" baseline="0" dirty="0" smtClean="0">
                <a:ln>
                  <a:noFill/>
                </a:ln>
                <a:solidFill>
                  <a:srgbClr val="C00000"/>
                </a:solidFill>
                <a:effectLst/>
                <a:ea typeface="Times New Roman" pitchFamily="18" charset="0"/>
                <a:cs typeface="Arial" pitchFamily="34" charset="0"/>
              </a:rPr>
              <a:t>up</a:t>
            </a:r>
            <a:r>
              <a:rPr kumimoji="0" lang="en-GB" sz="2400" b="0" i="0" u="none" strike="noStrike" cap="none" normalizeH="0" baseline="0" dirty="0" smtClean="0">
                <a:ln>
                  <a:noFill/>
                </a:ln>
                <a:solidFill>
                  <a:srgbClr val="C00000"/>
                </a:solidFill>
                <a:effectLst/>
                <a:ea typeface="Times New Roman" pitchFamily="18" charset="0"/>
                <a:cs typeface="Arial" pitchFamily="34" charset="0"/>
              </a:rPr>
              <a:t>.</a:t>
            </a:r>
            <a:r>
              <a:rPr kumimoji="0" lang="en-GB" sz="2400" b="0" i="0" u="none" strike="noStrike" cap="none" normalizeH="0" baseline="0" dirty="0" smtClean="0">
                <a:ln>
                  <a:noFill/>
                </a:ln>
                <a:solidFill>
                  <a:srgbClr val="C00000"/>
                </a:solidFill>
                <a:effectLst/>
                <a:cs typeface="Arial" pitchFamily="34" charset="0"/>
              </a:rPr>
              <a:t> </a:t>
            </a:r>
          </a:p>
        </p:txBody>
      </p:sp>
      <p:cxnSp>
        <p:nvCxnSpPr>
          <p:cNvPr id="4" name="Straight Connector 3"/>
          <p:cNvCxnSpPr/>
          <p:nvPr/>
        </p:nvCxnSpPr>
        <p:spPr>
          <a:xfrm flipV="1">
            <a:off x="5724128" y="1412776"/>
            <a:ext cx="100811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716016" y="1412776"/>
            <a:ext cx="2016224" cy="151216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0232" y="476672"/>
            <a:ext cx="2376264" cy="3139321"/>
          </a:xfrm>
          <a:prstGeom prst="rect">
            <a:avLst/>
          </a:prstGeom>
          <a:noFill/>
        </p:spPr>
        <p:txBody>
          <a:bodyPr wrap="square" rtlCol="0">
            <a:spAutoFit/>
          </a:bodyPr>
          <a:lstStyle/>
          <a:p>
            <a:r>
              <a:rPr lang="en-GB" dirty="0" smtClean="0"/>
              <a:t>Rhyme makes a link between the ‘chained cup’ and the not-chained hunchback.</a:t>
            </a:r>
          </a:p>
          <a:p>
            <a:endParaRPr lang="en-GB" dirty="0"/>
          </a:p>
          <a:p>
            <a:r>
              <a:rPr lang="en-GB" dirty="0" smtClean="0"/>
              <a:t>This also links to the ‘lock’ (stanza 1) on the park gates. </a:t>
            </a:r>
          </a:p>
          <a:p>
            <a:endParaRPr lang="en-GB" b="1" dirty="0"/>
          </a:p>
          <a:p>
            <a:r>
              <a:rPr lang="en-GB" b="1" dirty="0" smtClean="0"/>
              <a:t>Is the poet suggesting the hunchback is free?</a:t>
            </a:r>
            <a:endParaRPr lang="en-GB" b="1" dirty="0"/>
          </a:p>
        </p:txBody>
      </p:sp>
      <p:cxnSp>
        <p:nvCxnSpPr>
          <p:cNvPr id="11" name="Straight Connector 10"/>
          <p:cNvCxnSpPr/>
          <p:nvPr/>
        </p:nvCxnSpPr>
        <p:spPr>
          <a:xfrm>
            <a:off x="4572000" y="2420888"/>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104" y="2420888"/>
            <a:ext cx="1152128"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0232" y="4365104"/>
            <a:ext cx="2232248" cy="1754326"/>
          </a:xfrm>
          <a:prstGeom prst="rect">
            <a:avLst/>
          </a:prstGeom>
          <a:noFill/>
        </p:spPr>
        <p:txBody>
          <a:bodyPr wrap="square" rtlCol="0">
            <a:spAutoFit/>
          </a:bodyPr>
          <a:lstStyle/>
          <a:p>
            <a:r>
              <a:rPr lang="en-GB" dirty="0" smtClean="0"/>
              <a:t>The poet inserts himself into the poem. Is he an observer? One of the boys? How does he feel?</a:t>
            </a:r>
            <a:endParaRPr lang="en-GB" dirty="0"/>
          </a:p>
        </p:txBody>
      </p:sp>
      <p:sp>
        <p:nvSpPr>
          <p:cNvPr id="16" name="TextBox 15"/>
          <p:cNvSpPr txBox="1"/>
          <p:nvPr/>
        </p:nvSpPr>
        <p:spPr>
          <a:xfrm>
            <a:off x="539553" y="4365104"/>
            <a:ext cx="5616624" cy="1785104"/>
          </a:xfrm>
          <a:prstGeom prst="rect">
            <a:avLst/>
          </a:prstGeom>
          <a:noFill/>
          <a:ln>
            <a:solidFill>
              <a:schemeClr val="tx1"/>
            </a:solidFill>
          </a:ln>
        </p:spPr>
        <p:txBody>
          <a:bodyPr wrap="square" rtlCol="0">
            <a:spAutoFit/>
          </a:bodyPr>
          <a:lstStyle/>
          <a:p>
            <a:r>
              <a:rPr lang="en-GB" sz="2200" b="1" dirty="0" smtClean="0"/>
              <a:t>What is the effect of the comparison between the hunchback and a dog? Think about status.</a:t>
            </a:r>
          </a:p>
          <a:p>
            <a:endParaRPr lang="en-GB" sz="2200" b="1" dirty="0"/>
          </a:p>
          <a:p>
            <a:r>
              <a:rPr lang="en-GB" sz="2200" b="1" dirty="0" smtClean="0"/>
              <a:t>Notice the first full stop (1/3). Why do you think the poet uses it here? </a:t>
            </a:r>
            <a:endParaRPr lang="en-GB" sz="2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403648" y="1628800"/>
            <a:ext cx="5040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Like the park birds he came early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Like the water he sat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down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And Mister they called Hey Mister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The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t</a:t>
            </a: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ruant boys from the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town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Running when he heard them clearly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On out of sound</a:t>
            </a:r>
            <a:r>
              <a:rPr kumimoji="0" lang="en-GB" sz="2400" b="0" i="0" u="none" strike="noStrike" cap="none" normalizeH="0" baseline="0" dirty="0" smtClean="0">
                <a:ln>
                  <a:noFill/>
                </a:ln>
                <a:solidFill>
                  <a:srgbClr val="C00000"/>
                </a:solidFill>
                <a:effectLst/>
                <a:latin typeface="+mj-lt"/>
                <a:cs typeface="Arial" pitchFamily="34" charset="0"/>
              </a:rPr>
              <a:t> </a:t>
            </a:r>
          </a:p>
        </p:txBody>
      </p:sp>
      <p:sp>
        <p:nvSpPr>
          <p:cNvPr id="3" name="Right Brace 2"/>
          <p:cNvSpPr/>
          <p:nvPr/>
        </p:nvSpPr>
        <p:spPr>
          <a:xfrm>
            <a:off x="6012160" y="1700808"/>
            <a:ext cx="576064" cy="2304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6732240" y="1844824"/>
            <a:ext cx="2304255" cy="2031325"/>
          </a:xfrm>
          <a:prstGeom prst="rect">
            <a:avLst/>
          </a:prstGeom>
          <a:noFill/>
        </p:spPr>
        <p:txBody>
          <a:bodyPr wrap="square" rtlCol="0">
            <a:spAutoFit/>
          </a:bodyPr>
          <a:lstStyle/>
          <a:p>
            <a:r>
              <a:rPr lang="en-GB" dirty="0" smtClean="0"/>
              <a:t>Rhyme and alliteration give a musical rhythm to the stanza:</a:t>
            </a:r>
          </a:p>
          <a:p>
            <a:pPr>
              <a:buFontTx/>
              <a:buChar char="-"/>
            </a:pPr>
            <a:r>
              <a:rPr lang="en-GB" dirty="0"/>
              <a:t>e</a:t>
            </a:r>
            <a:r>
              <a:rPr lang="en-GB" dirty="0" smtClean="0"/>
              <a:t>stablished routine/rhythm to the day</a:t>
            </a:r>
          </a:p>
          <a:p>
            <a:pPr>
              <a:buFontTx/>
              <a:buChar char="-"/>
            </a:pPr>
            <a:r>
              <a:rPr lang="en-GB" dirty="0" smtClean="0"/>
              <a:t> mischievous tone</a:t>
            </a:r>
            <a:endParaRPr lang="en-GB" dirty="0"/>
          </a:p>
        </p:txBody>
      </p:sp>
      <p:cxnSp>
        <p:nvCxnSpPr>
          <p:cNvPr id="6" name="Straight Connector 5"/>
          <p:cNvCxnSpPr/>
          <p:nvPr/>
        </p:nvCxnSpPr>
        <p:spPr>
          <a:xfrm>
            <a:off x="1475656" y="206084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75656" y="242088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043608" y="1124744"/>
            <a:ext cx="288032"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1" y="476672"/>
            <a:ext cx="8784976" cy="646331"/>
          </a:xfrm>
          <a:prstGeom prst="rect">
            <a:avLst/>
          </a:prstGeom>
          <a:noFill/>
        </p:spPr>
        <p:txBody>
          <a:bodyPr wrap="square" rtlCol="0">
            <a:spAutoFit/>
          </a:bodyPr>
          <a:lstStyle/>
          <a:p>
            <a:r>
              <a:rPr lang="en-GB" dirty="0" smtClean="0"/>
              <a:t>Link to ‘free’ birds/water; they are bodily free – is he? </a:t>
            </a:r>
            <a:r>
              <a:rPr lang="en-GB" b="1" dirty="0" smtClean="0"/>
              <a:t>Is he free in a different way? Is he part of nature?</a:t>
            </a:r>
            <a:endParaRPr lang="en-GB" b="1" dirty="0"/>
          </a:p>
        </p:txBody>
      </p:sp>
      <p:sp>
        <p:nvSpPr>
          <p:cNvPr id="13" name="Freeform 12"/>
          <p:cNvSpPr/>
          <p:nvPr/>
        </p:nvSpPr>
        <p:spPr>
          <a:xfrm>
            <a:off x="1303699" y="2525917"/>
            <a:ext cx="118184" cy="1231271"/>
          </a:xfrm>
          <a:custGeom>
            <a:avLst/>
            <a:gdLst>
              <a:gd name="connsiteX0" fmla="*/ 54321 w 118184"/>
              <a:gd name="connsiteY0" fmla="*/ 0 h 1231271"/>
              <a:gd name="connsiteX1" fmla="*/ 45267 w 118184"/>
              <a:gd name="connsiteY1" fmla="*/ 54321 h 1231271"/>
              <a:gd name="connsiteX2" fmla="*/ 27160 w 118184"/>
              <a:gd name="connsiteY2" fmla="*/ 81481 h 1231271"/>
              <a:gd name="connsiteX3" fmla="*/ 0 w 118184"/>
              <a:gd name="connsiteY3" fmla="*/ 144855 h 1231271"/>
              <a:gd name="connsiteX4" fmla="*/ 9053 w 118184"/>
              <a:gd name="connsiteY4" fmla="*/ 172016 h 1231271"/>
              <a:gd name="connsiteX5" fmla="*/ 36214 w 118184"/>
              <a:gd name="connsiteY5" fmla="*/ 190123 h 1231271"/>
              <a:gd name="connsiteX6" fmla="*/ 54321 w 118184"/>
              <a:gd name="connsiteY6" fmla="*/ 244443 h 1231271"/>
              <a:gd name="connsiteX7" fmla="*/ 45267 w 118184"/>
              <a:gd name="connsiteY7" fmla="*/ 307818 h 1231271"/>
              <a:gd name="connsiteX8" fmla="*/ 9053 w 118184"/>
              <a:gd name="connsiteY8" fmla="*/ 371192 h 1231271"/>
              <a:gd name="connsiteX9" fmla="*/ 36214 w 118184"/>
              <a:gd name="connsiteY9" fmla="*/ 389299 h 1231271"/>
              <a:gd name="connsiteX10" fmla="*/ 81481 w 118184"/>
              <a:gd name="connsiteY10" fmla="*/ 398352 h 1231271"/>
              <a:gd name="connsiteX11" fmla="*/ 99588 w 118184"/>
              <a:gd name="connsiteY11" fmla="*/ 425513 h 1231271"/>
              <a:gd name="connsiteX12" fmla="*/ 63374 w 118184"/>
              <a:gd name="connsiteY12" fmla="*/ 488887 h 1231271"/>
              <a:gd name="connsiteX13" fmla="*/ 54321 w 118184"/>
              <a:gd name="connsiteY13" fmla="*/ 525101 h 1231271"/>
              <a:gd name="connsiteX14" fmla="*/ 90535 w 118184"/>
              <a:gd name="connsiteY14" fmla="*/ 561315 h 1231271"/>
              <a:gd name="connsiteX15" fmla="*/ 99588 w 118184"/>
              <a:gd name="connsiteY15" fmla="*/ 588475 h 1231271"/>
              <a:gd name="connsiteX16" fmla="*/ 81481 w 118184"/>
              <a:gd name="connsiteY16" fmla="*/ 669956 h 1231271"/>
              <a:gd name="connsiteX17" fmla="*/ 63374 w 118184"/>
              <a:gd name="connsiteY17" fmla="*/ 697117 h 1231271"/>
              <a:gd name="connsiteX18" fmla="*/ 54321 w 118184"/>
              <a:gd name="connsiteY18" fmla="*/ 724277 h 1231271"/>
              <a:gd name="connsiteX19" fmla="*/ 72428 w 118184"/>
              <a:gd name="connsiteY19" fmla="*/ 787651 h 1231271"/>
              <a:gd name="connsiteX20" fmla="*/ 63374 w 118184"/>
              <a:gd name="connsiteY20" fmla="*/ 860079 h 1231271"/>
              <a:gd name="connsiteX21" fmla="*/ 54321 w 118184"/>
              <a:gd name="connsiteY21" fmla="*/ 887239 h 1231271"/>
              <a:gd name="connsiteX22" fmla="*/ 72428 w 118184"/>
              <a:gd name="connsiteY22" fmla="*/ 959667 h 1231271"/>
              <a:gd name="connsiteX23" fmla="*/ 72428 w 118184"/>
              <a:gd name="connsiteY23" fmla="*/ 1032095 h 1231271"/>
              <a:gd name="connsiteX24" fmla="*/ 81481 w 118184"/>
              <a:gd name="connsiteY24" fmla="*/ 1195057 h 1231271"/>
              <a:gd name="connsiteX25" fmla="*/ 99588 w 118184"/>
              <a:gd name="connsiteY25" fmla="*/ 1222218 h 1231271"/>
              <a:gd name="connsiteX26" fmla="*/ 99588 w 118184"/>
              <a:gd name="connsiteY26" fmla="*/ 1231271 h 12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184" h="1231271">
                <a:moveTo>
                  <a:pt x="54321" y="0"/>
                </a:moveTo>
                <a:cubicBezTo>
                  <a:pt x="51303" y="18107"/>
                  <a:pt x="51072" y="36906"/>
                  <a:pt x="45267" y="54321"/>
                </a:cubicBezTo>
                <a:cubicBezTo>
                  <a:pt x="41826" y="64643"/>
                  <a:pt x="32558" y="72034"/>
                  <a:pt x="27160" y="81481"/>
                </a:cubicBezTo>
                <a:cubicBezTo>
                  <a:pt x="9260" y="112806"/>
                  <a:pt x="10157" y="114384"/>
                  <a:pt x="0" y="144855"/>
                </a:cubicBezTo>
                <a:cubicBezTo>
                  <a:pt x="3018" y="153909"/>
                  <a:pt x="3091" y="164564"/>
                  <a:pt x="9053" y="172016"/>
                </a:cubicBezTo>
                <a:cubicBezTo>
                  <a:pt x="15850" y="180513"/>
                  <a:pt x="30447" y="180896"/>
                  <a:pt x="36214" y="190123"/>
                </a:cubicBezTo>
                <a:cubicBezTo>
                  <a:pt x="46330" y="206308"/>
                  <a:pt x="54321" y="244443"/>
                  <a:pt x="54321" y="244443"/>
                </a:cubicBezTo>
                <a:cubicBezTo>
                  <a:pt x="51303" y="265568"/>
                  <a:pt x="50882" y="287230"/>
                  <a:pt x="45267" y="307818"/>
                </a:cubicBezTo>
                <a:cubicBezTo>
                  <a:pt x="39965" y="327258"/>
                  <a:pt x="20400" y="354172"/>
                  <a:pt x="9053" y="371192"/>
                </a:cubicBezTo>
                <a:cubicBezTo>
                  <a:pt x="18107" y="377228"/>
                  <a:pt x="26026" y="385478"/>
                  <a:pt x="36214" y="389299"/>
                </a:cubicBezTo>
                <a:cubicBezTo>
                  <a:pt x="50622" y="394702"/>
                  <a:pt x="68121" y="390717"/>
                  <a:pt x="81481" y="398352"/>
                </a:cubicBezTo>
                <a:cubicBezTo>
                  <a:pt x="90928" y="403751"/>
                  <a:pt x="93552" y="416459"/>
                  <a:pt x="99588" y="425513"/>
                </a:cubicBezTo>
                <a:cubicBezTo>
                  <a:pt x="71899" y="508584"/>
                  <a:pt x="118184" y="379267"/>
                  <a:pt x="63374" y="488887"/>
                </a:cubicBezTo>
                <a:cubicBezTo>
                  <a:pt x="57809" y="500016"/>
                  <a:pt x="57339" y="513030"/>
                  <a:pt x="54321" y="525101"/>
                </a:cubicBezTo>
                <a:cubicBezTo>
                  <a:pt x="78462" y="597526"/>
                  <a:pt x="42250" y="513030"/>
                  <a:pt x="90535" y="561315"/>
                </a:cubicBezTo>
                <a:cubicBezTo>
                  <a:pt x="97283" y="568063"/>
                  <a:pt x="96570" y="579422"/>
                  <a:pt x="99588" y="588475"/>
                </a:cubicBezTo>
                <a:cubicBezTo>
                  <a:pt x="97976" y="596538"/>
                  <a:pt x="86278" y="658764"/>
                  <a:pt x="81481" y="669956"/>
                </a:cubicBezTo>
                <a:cubicBezTo>
                  <a:pt x="77195" y="679957"/>
                  <a:pt x="69410" y="688063"/>
                  <a:pt x="63374" y="697117"/>
                </a:cubicBezTo>
                <a:cubicBezTo>
                  <a:pt x="60356" y="706170"/>
                  <a:pt x="54321" y="714734"/>
                  <a:pt x="54321" y="724277"/>
                </a:cubicBezTo>
                <a:cubicBezTo>
                  <a:pt x="54321" y="735649"/>
                  <a:pt x="68157" y="774840"/>
                  <a:pt x="72428" y="787651"/>
                </a:cubicBezTo>
                <a:cubicBezTo>
                  <a:pt x="69410" y="811794"/>
                  <a:pt x="67726" y="836141"/>
                  <a:pt x="63374" y="860079"/>
                </a:cubicBezTo>
                <a:cubicBezTo>
                  <a:pt x="61667" y="869468"/>
                  <a:pt x="54321" y="877696"/>
                  <a:pt x="54321" y="887239"/>
                </a:cubicBezTo>
                <a:cubicBezTo>
                  <a:pt x="54321" y="909094"/>
                  <a:pt x="65282" y="938232"/>
                  <a:pt x="72428" y="959667"/>
                </a:cubicBezTo>
                <a:cubicBezTo>
                  <a:pt x="50641" y="1068593"/>
                  <a:pt x="65244" y="956659"/>
                  <a:pt x="72428" y="1032095"/>
                </a:cubicBezTo>
                <a:cubicBezTo>
                  <a:pt x="77586" y="1086254"/>
                  <a:pt x="73787" y="1141199"/>
                  <a:pt x="81481" y="1195057"/>
                </a:cubicBezTo>
                <a:cubicBezTo>
                  <a:pt x="83020" y="1205829"/>
                  <a:pt x="94722" y="1212486"/>
                  <a:pt x="99588" y="1222218"/>
                </a:cubicBezTo>
                <a:cubicBezTo>
                  <a:pt x="100938" y="1224917"/>
                  <a:pt x="99588" y="1228253"/>
                  <a:pt x="99588" y="12312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p:cNvCxnSpPr/>
          <p:nvPr/>
        </p:nvCxnSpPr>
        <p:spPr>
          <a:xfrm flipH="1">
            <a:off x="755576" y="2996952"/>
            <a:ext cx="504056"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536" y="4005064"/>
            <a:ext cx="1944216" cy="2031325"/>
          </a:xfrm>
          <a:prstGeom prst="rect">
            <a:avLst/>
          </a:prstGeom>
          <a:noFill/>
        </p:spPr>
        <p:txBody>
          <a:bodyPr wrap="square" rtlCol="0">
            <a:spAutoFit/>
          </a:bodyPr>
          <a:lstStyle/>
          <a:p>
            <a:r>
              <a:rPr lang="en-GB" b="1" dirty="0" smtClean="0"/>
              <a:t>Tone</a:t>
            </a:r>
            <a:r>
              <a:rPr lang="en-GB" dirty="0" smtClean="0"/>
              <a:t> changes here: the boys bring excitement, agility and cruelty; they break the stillness – ‘truant’ suggests danger</a:t>
            </a:r>
            <a:endParaRPr lang="en-GB"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71600" y="1556792"/>
            <a:ext cx="67687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Past lake and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rockery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Laughing when he shook his paper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Hunchback in </a:t>
            </a:r>
            <a:r>
              <a:rPr kumimoji="0" lang="en-GB" sz="2400" b="1" i="0" u="none" strike="noStrike" cap="none" normalizeH="0" baseline="0" dirty="0" smtClean="0">
                <a:ln>
                  <a:noFill/>
                </a:ln>
                <a:solidFill>
                  <a:srgbClr val="C00000"/>
                </a:solidFill>
                <a:effectLst/>
                <a:latin typeface="+mj-lt"/>
                <a:ea typeface="Times New Roman" pitchFamily="18" charset="0"/>
                <a:cs typeface="Arial" pitchFamily="34" charset="0"/>
              </a:rPr>
              <a:t>mockery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Through the loud zoo of the willow graves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Dodging the park keeper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C00000"/>
                </a:solidFill>
                <a:effectLst/>
                <a:latin typeface="+mj-lt"/>
                <a:ea typeface="Times New Roman" pitchFamily="18" charset="0"/>
                <a:cs typeface="Arial" pitchFamily="34" charset="0"/>
              </a:rPr>
              <a:t>With his stick that picked up leaves.</a:t>
            </a:r>
            <a:r>
              <a:rPr kumimoji="0" lang="en-GB" sz="2400" b="0" i="0" u="none" strike="noStrike" cap="none" normalizeH="0" baseline="0" dirty="0" smtClean="0">
                <a:ln>
                  <a:noFill/>
                </a:ln>
                <a:solidFill>
                  <a:srgbClr val="C00000"/>
                </a:solidFill>
                <a:effectLst/>
                <a:latin typeface="+mj-lt"/>
                <a:cs typeface="Arial" pitchFamily="34" charset="0"/>
              </a:rPr>
              <a:t> </a:t>
            </a:r>
          </a:p>
        </p:txBody>
      </p:sp>
      <p:cxnSp>
        <p:nvCxnSpPr>
          <p:cNvPr id="4" name="Straight Connector 3"/>
          <p:cNvCxnSpPr/>
          <p:nvPr/>
        </p:nvCxnSpPr>
        <p:spPr>
          <a:xfrm flipV="1">
            <a:off x="3707904" y="980728"/>
            <a:ext cx="2304256"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51920" y="980728"/>
            <a:ext cx="2160240"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0153" y="692696"/>
            <a:ext cx="2880320" cy="646331"/>
          </a:xfrm>
          <a:prstGeom prst="rect">
            <a:avLst/>
          </a:prstGeom>
          <a:noFill/>
        </p:spPr>
        <p:txBody>
          <a:bodyPr wrap="square" rtlCol="0">
            <a:spAutoFit/>
          </a:bodyPr>
          <a:lstStyle/>
          <a:p>
            <a:r>
              <a:rPr lang="en-GB" dirty="0" smtClean="0"/>
              <a:t>comedic rhyme, but is it really funny?</a:t>
            </a:r>
            <a:endParaRPr lang="en-GB" dirty="0"/>
          </a:p>
        </p:txBody>
      </p:sp>
      <p:cxnSp>
        <p:nvCxnSpPr>
          <p:cNvPr id="9" name="Straight Connector 8"/>
          <p:cNvCxnSpPr/>
          <p:nvPr/>
        </p:nvCxnSpPr>
        <p:spPr>
          <a:xfrm>
            <a:off x="2627784" y="3068960"/>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44209" y="2276872"/>
            <a:ext cx="2520280" cy="1200329"/>
          </a:xfrm>
          <a:prstGeom prst="rect">
            <a:avLst/>
          </a:prstGeom>
          <a:noFill/>
        </p:spPr>
        <p:txBody>
          <a:bodyPr wrap="square" rtlCol="0">
            <a:spAutoFit/>
          </a:bodyPr>
          <a:lstStyle/>
          <a:p>
            <a:r>
              <a:rPr lang="en-GB" dirty="0" smtClean="0"/>
              <a:t>The first animal metaphor: what is making the quiet willow trees zoo-like?</a:t>
            </a:r>
            <a:endParaRPr lang="en-GB" dirty="0"/>
          </a:p>
        </p:txBody>
      </p:sp>
      <p:sp>
        <p:nvSpPr>
          <p:cNvPr id="11" name="Rectangle 10"/>
          <p:cNvSpPr/>
          <p:nvPr/>
        </p:nvSpPr>
        <p:spPr>
          <a:xfrm>
            <a:off x="539552" y="4581128"/>
            <a:ext cx="7848872" cy="1631216"/>
          </a:xfrm>
          <a:prstGeom prst="rect">
            <a:avLst/>
          </a:prstGeom>
          <a:ln>
            <a:solidFill>
              <a:schemeClr val="tx1"/>
            </a:solidFill>
          </a:ln>
        </p:spPr>
        <p:txBody>
          <a:bodyPr wrap="square">
            <a:spAutoFit/>
          </a:bodyPr>
          <a:lstStyle/>
          <a:p>
            <a:r>
              <a:rPr lang="en-GB" sz="2000" b="1" dirty="0" smtClean="0"/>
              <a:t>How does the poet create a fast pace in this stanza? Think about letter sounds, punctuation and line lengths.</a:t>
            </a:r>
          </a:p>
          <a:p>
            <a:endParaRPr lang="en-GB" sz="2000" b="1" dirty="0"/>
          </a:p>
          <a:p>
            <a:r>
              <a:rPr lang="en-GB" sz="2000" b="1" dirty="0" smtClean="0"/>
              <a:t>Notice the second full stop (2/3). Why do you think the poet uses it here? </a:t>
            </a:r>
            <a:endParaRPr lang="en-GB"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1438</Words>
  <Application>Microsoft Office PowerPoint</Application>
  <PresentationFormat>On-screen Show (4:3)</PresentationFormat>
  <Paragraphs>232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Hunchback in the Park</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Hunchback in the Park</dc:title>
  <dc:creator>Vicki</dc:creator>
  <cp:lastModifiedBy>Vicki</cp:lastModifiedBy>
  <cp:revision>29</cp:revision>
  <dcterms:created xsi:type="dcterms:W3CDTF">2012-04-13T12:06:25Z</dcterms:created>
  <dcterms:modified xsi:type="dcterms:W3CDTF">2014-10-05T14:26:22Z</dcterms:modified>
</cp:coreProperties>
</file>