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67" r:id="rId4"/>
    <p:sldId id="259" r:id="rId5"/>
    <p:sldId id="266" r:id="rId6"/>
    <p:sldId id="269" r:id="rId7"/>
    <p:sldId id="261" r:id="rId8"/>
    <p:sldId id="260" r:id="rId9"/>
    <p:sldId id="273" r:id="rId10"/>
    <p:sldId id="272" r:id="rId11"/>
    <p:sldId id="274" r:id="rId12"/>
    <p:sldId id="264" r:id="rId13"/>
    <p:sldId id="275" r:id="rId14"/>
    <p:sldId id="271" r:id="rId15"/>
    <p:sldId id="276" r:id="rId16"/>
    <p:sldId id="277" r:id="rId17"/>
    <p:sldId id="287" r:id="rId18"/>
    <p:sldId id="270" r:id="rId19"/>
    <p:sldId id="262" r:id="rId20"/>
    <p:sldId id="263" r:id="rId21"/>
    <p:sldId id="278" r:id="rId22"/>
    <p:sldId id="279" r:id="rId23"/>
    <p:sldId id="284" r:id="rId24"/>
    <p:sldId id="280" r:id="rId25"/>
    <p:sldId id="281" r:id="rId26"/>
    <p:sldId id="283" r:id="rId27"/>
    <p:sldId id="282"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5" autoAdjust="0"/>
    <p:restoredTop sz="94660"/>
  </p:normalViewPr>
  <p:slideViewPr>
    <p:cSldViewPr snapToGrid="0">
      <p:cViewPr>
        <p:scale>
          <a:sx n="80" d="100"/>
          <a:sy n="80" d="100"/>
        </p:scale>
        <p:origin x="100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2A56E-A505-4A13-8BD4-FB2D4739051B}" type="datetimeFigureOut">
              <a:rPr lang="en-GB" smtClean="0"/>
              <a:t>20/02/2016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ECD76-F0A9-46D0-930C-52BCB4E1B2AB}" type="slidenum">
              <a:rPr lang="en-GB" smtClean="0"/>
              <a:t>‹#›</a:t>
            </a:fld>
            <a:endParaRPr lang="en-GB"/>
          </a:p>
        </p:txBody>
      </p:sp>
    </p:spTree>
    <p:extLst>
      <p:ext uri="{BB962C8B-B14F-4D97-AF65-F5344CB8AC3E}">
        <p14:creationId xmlns:p14="http://schemas.microsoft.com/office/powerpoint/2010/main" val="17149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acronym that we will use on each poem to look at all the different aspects</a:t>
            </a:r>
            <a:endParaRPr lang="en-GB" dirty="0"/>
          </a:p>
        </p:txBody>
      </p:sp>
      <p:sp>
        <p:nvSpPr>
          <p:cNvPr id="4" name="Slide Number Placeholder 3"/>
          <p:cNvSpPr>
            <a:spLocks noGrp="1"/>
          </p:cNvSpPr>
          <p:nvPr>
            <p:ph type="sldNum" sz="quarter" idx="10"/>
          </p:nvPr>
        </p:nvSpPr>
        <p:spPr/>
        <p:txBody>
          <a:bodyPr/>
          <a:lstStyle/>
          <a:p>
            <a:fld id="{1ABA1F92-7D2E-40F0-999B-67C40D31743E}" type="slidenum">
              <a:rPr lang="en-GB" smtClean="0"/>
              <a:pPr/>
              <a:t>20</a:t>
            </a:fld>
            <a:endParaRPr lang="en-GB"/>
          </a:p>
        </p:txBody>
      </p:sp>
    </p:spTree>
    <p:extLst>
      <p:ext uri="{BB962C8B-B14F-4D97-AF65-F5344CB8AC3E}">
        <p14:creationId xmlns:p14="http://schemas.microsoft.com/office/powerpoint/2010/main" val="262635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8A1BCE-117B-4A38-AC54-8E7E0EB19ED0}" type="datetimeFigureOut">
              <a:rPr lang="en-GB" smtClean="0"/>
              <a:t>20/02/2016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12586-E579-4FBD-A5BB-C7211504BBFF}" type="slidenum">
              <a:rPr lang="en-GB" smtClean="0"/>
              <a:t>‹#›</a:t>
            </a:fld>
            <a:endParaRPr lang="en-GB"/>
          </a:p>
        </p:txBody>
      </p:sp>
    </p:spTree>
    <p:extLst>
      <p:ext uri="{BB962C8B-B14F-4D97-AF65-F5344CB8AC3E}">
        <p14:creationId xmlns:p14="http://schemas.microsoft.com/office/powerpoint/2010/main" val="343193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A1BCE-117B-4A38-AC54-8E7E0EB19ED0}" type="datetimeFigureOut">
              <a:rPr lang="en-GB" smtClean="0"/>
              <a:t>20/02/2016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12586-E579-4FBD-A5BB-C7211504BBFF}" type="slidenum">
              <a:rPr lang="en-GB" smtClean="0"/>
              <a:t>‹#›</a:t>
            </a:fld>
            <a:endParaRPr lang="en-GB"/>
          </a:p>
        </p:txBody>
      </p:sp>
    </p:spTree>
    <p:extLst>
      <p:ext uri="{BB962C8B-B14F-4D97-AF65-F5344CB8AC3E}">
        <p14:creationId xmlns:p14="http://schemas.microsoft.com/office/powerpoint/2010/main" val="6777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A1BCE-117B-4A38-AC54-8E7E0EB19ED0}" type="datetimeFigureOut">
              <a:rPr lang="en-GB" smtClean="0"/>
              <a:t>20/02/2016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12586-E579-4FBD-A5BB-C7211504BBFF}" type="slidenum">
              <a:rPr lang="en-GB" smtClean="0"/>
              <a:t>‹#›</a:t>
            </a:fld>
            <a:endParaRPr lang="en-GB"/>
          </a:p>
        </p:txBody>
      </p:sp>
    </p:spTree>
    <p:extLst>
      <p:ext uri="{BB962C8B-B14F-4D97-AF65-F5344CB8AC3E}">
        <p14:creationId xmlns:p14="http://schemas.microsoft.com/office/powerpoint/2010/main" val="4221126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A1BCE-117B-4A38-AC54-8E7E0EB19ED0}" type="datetimeFigureOut">
              <a:rPr lang="en-GB" smtClean="0"/>
              <a:t>20/02/2016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12586-E579-4FBD-A5BB-C7211504BBFF}" type="slidenum">
              <a:rPr lang="en-GB" smtClean="0"/>
              <a:t>‹#›</a:t>
            </a:fld>
            <a:endParaRPr lang="en-GB"/>
          </a:p>
        </p:txBody>
      </p:sp>
    </p:spTree>
    <p:extLst>
      <p:ext uri="{BB962C8B-B14F-4D97-AF65-F5344CB8AC3E}">
        <p14:creationId xmlns:p14="http://schemas.microsoft.com/office/powerpoint/2010/main" val="222921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A1BCE-117B-4A38-AC54-8E7E0EB19ED0}" type="datetimeFigureOut">
              <a:rPr lang="en-GB" smtClean="0"/>
              <a:t>20/02/2016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12586-E579-4FBD-A5BB-C7211504BBFF}" type="slidenum">
              <a:rPr lang="en-GB" smtClean="0"/>
              <a:t>‹#›</a:t>
            </a:fld>
            <a:endParaRPr lang="en-GB"/>
          </a:p>
        </p:txBody>
      </p:sp>
    </p:spTree>
    <p:extLst>
      <p:ext uri="{BB962C8B-B14F-4D97-AF65-F5344CB8AC3E}">
        <p14:creationId xmlns:p14="http://schemas.microsoft.com/office/powerpoint/2010/main" val="28509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8A1BCE-117B-4A38-AC54-8E7E0EB19ED0}" type="datetimeFigureOut">
              <a:rPr lang="en-GB" smtClean="0"/>
              <a:t>20/02/2016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12586-E579-4FBD-A5BB-C7211504BBFF}" type="slidenum">
              <a:rPr lang="en-GB" smtClean="0"/>
              <a:t>‹#›</a:t>
            </a:fld>
            <a:endParaRPr lang="en-GB"/>
          </a:p>
        </p:txBody>
      </p:sp>
    </p:spTree>
    <p:extLst>
      <p:ext uri="{BB962C8B-B14F-4D97-AF65-F5344CB8AC3E}">
        <p14:creationId xmlns:p14="http://schemas.microsoft.com/office/powerpoint/2010/main" val="666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8A1BCE-117B-4A38-AC54-8E7E0EB19ED0}" type="datetimeFigureOut">
              <a:rPr lang="en-GB" smtClean="0"/>
              <a:t>20/02/2016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A12586-E579-4FBD-A5BB-C7211504BBFF}" type="slidenum">
              <a:rPr lang="en-GB" smtClean="0"/>
              <a:t>‹#›</a:t>
            </a:fld>
            <a:endParaRPr lang="en-GB"/>
          </a:p>
        </p:txBody>
      </p:sp>
    </p:spTree>
    <p:extLst>
      <p:ext uri="{BB962C8B-B14F-4D97-AF65-F5344CB8AC3E}">
        <p14:creationId xmlns:p14="http://schemas.microsoft.com/office/powerpoint/2010/main" val="201557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8A1BCE-117B-4A38-AC54-8E7E0EB19ED0}" type="datetimeFigureOut">
              <a:rPr lang="en-GB" smtClean="0"/>
              <a:t>20/02/2016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A12586-E579-4FBD-A5BB-C7211504BBFF}" type="slidenum">
              <a:rPr lang="en-GB" smtClean="0"/>
              <a:t>‹#›</a:t>
            </a:fld>
            <a:endParaRPr lang="en-GB"/>
          </a:p>
        </p:txBody>
      </p:sp>
    </p:spTree>
    <p:extLst>
      <p:ext uri="{BB962C8B-B14F-4D97-AF65-F5344CB8AC3E}">
        <p14:creationId xmlns:p14="http://schemas.microsoft.com/office/powerpoint/2010/main" val="367853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A1BCE-117B-4A38-AC54-8E7E0EB19ED0}" type="datetimeFigureOut">
              <a:rPr lang="en-GB" smtClean="0"/>
              <a:t>20/02/2016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A12586-E579-4FBD-A5BB-C7211504BBFF}" type="slidenum">
              <a:rPr lang="en-GB" smtClean="0"/>
              <a:t>‹#›</a:t>
            </a:fld>
            <a:endParaRPr lang="en-GB"/>
          </a:p>
        </p:txBody>
      </p:sp>
    </p:spTree>
    <p:extLst>
      <p:ext uri="{BB962C8B-B14F-4D97-AF65-F5344CB8AC3E}">
        <p14:creationId xmlns:p14="http://schemas.microsoft.com/office/powerpoint/2010/main" val="170756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A1BCE-117B-4A38-AC54-8E7E0EB19ED0}" type="datetimeFigureOut">
              <a:rPr lang="en-GB" smtClean="0"/>
              <a:t>20/02/2016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12586-E579-4FBD-A5BB-C7211504BBFF}" type="slidenum">
              <a:rPr lang="en-GB" smtClean="0"/>
              <a:t>‹#›</a:t>
            </a:fld>
            <a:endParaRPr lang="en-GB"/>
          </a:p>
        </p:txBody>
      </p:sp>
    </p:spTree>
    <p:extLst>
      <p:ext uri="{BB962C8B-B14F-4D97-AF65-F5344CB8AC3E}">
        <p14:creationId xmlns:p14="http://schemas.microsoft.com/office/powerpoint/2010/main" val="98838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A1BCE-117B-4A38-AC54-8E7E0EB19ED0}" type="datetimeFigureOut">
              <a:rPr lang="en-GB" smtClean="0"/>
              <a:t>20/02/2016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12586-E579-4FBD-A5BB-C7211504BBFF}" type="slidenum">
              <a:rPr lang="en-GB" smtClean="0"/>
              <a:t>‹#›</a:t>
            </a:fld>
            <a:endParaRPr lang="en-GB"/>
          </a:p>
        </p:txBody>
      </p:sp>
    </p:spTree>
    <p:extLst>
      <p:ext uri="{BB962C8B-B14F-4D97-AF65-F5344CB8AC3E}">
        <p14:creationId xmlns:p14="http://schemas.microsoft.com/office/powerpoint/2010/main" val="417067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A1BCE-117B-4A38-AC54-8E7E0EB19ED0}" type="datetimeFigureOut">
              <a:rPr lang="en-GB" smtClean="0"/>
              <a:t>20/02/2016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12586-E579-4FBD-A5BB-C7211504BBFF}" type="slidenum">
              <a:rPr lang="en-GB" smtClean="0"/>
              <a:t>‹#›</a:t>
            </a:fld>
            <a:endParaRPr lang="en-GB"/>
          </a:p>
        </p:txBody>
      </p:sp>
    </p:spTree>
    <p:extLst>
      <p:ext uri="{BB962C8B-B14F-4D97-AF65-F5344CB8AC3E}">
        <p14:creationId xmlns:p14="http://schemas.microsoft.com/office/powerpoint/2010/main" val="605622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mZntlZcSvo"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chef.bbci.co.uk/images/ic/976x549/p02zdx70.jpg"/>
          <p:cNvPicPr>
            <a:picLocks noChangeAspect="1" noChangeArrowheads="1"/>
          </p:cNvPicPr>
          <p:nvPr/>
        </p:nvPicPr>
        <p:blipFill rotWithShape="1">
          <a:blip r:embed="rId2">
            <a:extLst>
              <a:ext uri="{28A0092B-C50C-407E-A947-70E740481C1C}">
                <a14:useLocalDpi xmlns:a14="http://schemas.microsoft.com/office/drawing/2010/main" val="0"/>
              </a:ext>
            </a:extLst>
          </a:blip>
          <a:srcRect r="24779"/>
          <a:stretch/>
        </p:blipFill>
        <p:spPr bwMode="auto">
          <a:xfrm>
            <a:off x="0" y="0"/>
            <a:ext cx="917089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7165" y="-345571"/>
            <a:ext cx="7772400" cy="1470025"/>
          </a:xfrm>
        </p:spPr>
        <p:txBody>
          <a:bodyPr>
            <a:normAutofit/>
          </a:bodyPr>
          <a:lstStyle/>
          <a:p>
            <a:r>
              <a:rPr lang="en-GB" dirty="0" smtClean="0">
                <a:solidFill>
                  <a:schemeClr val="bg1"/>
                </a:solidFill>
              </a:rPr>
              <a:t>The </a:t>
            </a:r>
            <a:r>
              <a:rPr lang="en-GB" dirty="0" err="1" smtClean="0">
                <a:solidFill>
                  <a:schemeClr val="bg1"/>
                </a:solidFill>
              </a:rPr>
              <a:t>Emigree</a:t>
            </a:r>
            <a:endParaRPr lang="en-GB" dirty="0">
              <a:solidFill>
                <a:schemeClr val="bg1"/>
              </a:solidFill>
            </a:endParaRPr>
          </a:p>
        </p:txBody>
      </p:sp>
      <p:sp>
        <p:nvSpPr>
          <p:cNvPr id="3" name="Subtitle 2"/>
          <p:cNvSpPr>
            <a:spLocks noGrp="1"/>
          </p:cNvSpPr>
          <p:nvPr>
            <p:ph type="subTitle" idx="1"/>
          </p:nvPr>
        </p:nvSpPr>
        <p:spPr>
          <a:xfrm>
            <a:off x="-996486" y="1049150"/>
            <a:ext cx="6400800" cy="1752600"/>
          </a:xfrm>
        </p:spPr>
        <p:txBody>
          <a:bodyPr/>
          <a:lstStyle/>
          <a:p>
            <a:r>
              <a:rPr lang="en-GB" dirty="0" smtClean="0">
                <a:solidFill>
                  <a:schemeClr val="bg1"/>
                </a:solidFill>
              </a:rPr>
              <a:t>By Carol Rumens </a:t>
            </a:r>
            <a:endParaRPr lang="en-GB" dirty="0">
              <a:solidFill>
                <a:schemeClr val="bg1"/>
              </a:solidFill>
            </a:endParaRPr>
          </a:p>
        </p:txBody>
      </p:sp>
    </p:spTree>
    <p:extLst>
      <p:ext uri="{BB962C8B-B14F-4D97-AF65-F5344CB8AC3E}">
        <p14:creationId xmlns:p14="http://schemas.microsoft.com/office/powerpoint/2010/main" val="856692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4188" y="1964835"/>
            <a:ext cx="5435600" cy="1477328"/>
          </a:xfrm>
          <a:prstGeom prst="rect">
            <a:avLst/>
          </a:prstGeom>
        </p:spPr>
        <p:txBody>
          <a:bodyPr wrap="square">
            <a:spAutoFit/>
          </a:bodyPr>
          <a:lstStyle/>
          <a:p>
            <a:r>
              <a:rPr lang="en-GB" b="1" dirty="0">
                <a:solidFill>
                  <a:srgbClr val="000000"/>
                </a:solidFill>
                <a:latin typeface="vag"/>
              </a:rPr>
              <a:t>There once was a country</a:t>
            </a:r>
            <a:r>
              <a:rPr lang="en-GB" dirty="0">
                <a:solidFill>
                  <a:srgbClr val="000000"/>
                </a:solidFill>
                <a:latin typeface="vag"/>
              </a:rPr>
              <a:t>… I left it as a child</a:t>
            </a:r>
            <a:br>
              <a:rPr lang="en-GB" dirty="0">
                <a:solidFill>
                  <a:srgbClr val="000000"/>
                </a:solidFill>
                <a:latin typeface="vag"/>
              </a:rPr>
            </a:br>
            <a:r>
              <a:rPr lang="en-GB" dirty="0">
                <a:solidFill>
                  <a:srgbClr val="000000"/>
                </a:solidFill>
                <a:latin typeface="vag"/>
              </a:rPr>
              <a:t>but my memory of it is </a:t>
            </a:r>
            <a:r>
              <a:rPr lang="en-GB" b="1" dirty="0">
                <a:solidFill>
                  <a:srgbClr val="FF0000"/>
                </a:solidFill>
                <a:latin typeface="vag"/>
              </a:rPr>
              <a:t>sunlight-clear</a:t>
            </a:r>
            <a:r>
              <a:rPr lang="en-GB" dirty="0">
                <a:solidFill>
                  <a:srgbClr val="000000"/>
                </a:solidFill>
                <a:latin typeface="vag"/>
              </a:rPr>
              <a:t/>
            </a:r>
            <a:br>
              <a:rPr lang="en-GB" dirty="0">
                <a:solidFill>
                  <a:srgbClr val="000000"/>
                </a:solidFill>
                <a:latin typeface="vag"/>
              </a:rPr>
            </a:br>
            <a:r>
              <a:rPr lang="en-GB" dirty="0">
                <a:solidFill>
                  <a:srgbClr val="000000"/>
                </a:solidFill>
                <a:latin typeface="vag"/>
              </a:rPr>
              <a:t>for </a:t>
            </a:r>
            <a:r>
              <a:rPr lang="en-GB" i="1" dirty="0">
                <a:solidFill>
                  <a:srgbClr val="000000"/>
                </a:solidFill>
                <a:latin typeface="vag"/>
              </a:rPr>
              <a:t>it seems </a:t>
            </a:r>
            <a:r>
              <a:rPr lang="en-GB" dirty="0">
                <a:solidFill>
                  <a:srgbClr val="000000"/>
                </a:solidFill>
                <a:latin typeface="vag"/>
              </a:rPr>
              <a:t>I never saw it in that </a:t>
            </a:r>
            <a:r>
              <a:rPr lang="en-GB" b="1" dirty="0">
                <a:solidFill>
                  <a:srgbClr val="000000"/>
                </a:solidFill>
                <a:latin typeface="vag"/>
              </a:rPr>
              <a:t>November</a:t>
            </a:r>
            <a:r>
              <a:rPr lang="en-GB" dirty="0">
                <a:solidFill>
                  <a:srgbClr val="000000"/>
                </a:solidFill>
                <a:latin typeface="vag"/>
              </a:rPr>
              <a:t/>
            </a:r>
            <a:br>
              <a:rPr lang="en-GB" dirty="0">
                <a:solidFill>
                  <a:srgbClr val="000000"/>
                </a:solidFill>
                <a:latin typeface="vag"/>
              </a:rPr>
            </a:br>
            <a:r>
              <a:rPr lang="en-GB" dirty="0">
                <a:solidFill>
                  <a:srgbClr val="000000"/>
                </a:solidFill>
                <a:latin typeface="vag"/>
              </a:rPr>
              <a:t>which, </a:t>
            </a:r>
            <a:r>
              <a:rPr lang="en-GB" i="1" dirty="0">
                <a:solidFill>
                  <a:srgbClr val="000000"/>
                </a:solidFill>
                <a:latin typeface="vag"/>
              </a:rPr>
              <a:t>I am told</a:t>
            </a:r>
            <a:r>
              <a:rPr lang="en-GB" dirty="0">
                <a:solidFill>
                  <a:srgbClr val="000000"/>
                </a:solidFill>
                <a:latin typeface="vag"/>
              </a:rPr>
              <a:t>, comes to the mildest city.</a:t>
            </a:r>
            <a:br>
              <a:rPr lang="en-GB" dirty="0">
                <a:solidFill>
                  <a:srgbClr val="000000"/>
                </a:solidFill>
                <a:latin typeface="vag"/>
              </a:rPr>
            </a:br>
            <a:endParaRPr lang="en-GB" b="1" dirty="0">
              <a:solidFill>
                <a:srgbClr val="FF0000"/>
              </a:solidFill>
              <a:latin typeface="vag"/>
            </a:endParaRPr>
          </a:p>
        </p:txBody>
      </p:sp>
      <p:cxnSp>
        <p:nvCxnSpPr>
          <p:cNvPr id="5" name="Straight Arrow Connector 4"/>
          <p:cNvCxnSpPr/>
          <p:nvPr/>
        </p:nvCxnSpPr>
        <p:spPr>
          <a:xfrm flipH="1" flipV="1">
            <a:off x="1643529" y="1786965"/>
            <a:ext cx="388471" cy="291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3435" y="805446"/>
            <a:ext cx="2384612" cy="1200329"/>
          </a:xfrm>
          <a:prstGeom prst="rect">
            <a:avLst/>
          </a:prstGeom>
          <a:noFill/>
        </p:spPr>
        <p:txBody>
          <a:bodyPr wrap="square" rtlCol="0">
            <a:spAutoFit/>
          </a:bodyPr>
          <a:lstStyle/>
          <a:p>
            <a:r>
              <a:rPr lang="en-GB" dirty="0" smtClean="0"/>
              <a:t>The opening makes it sound like a story, but ‘was’ also suggests loss.</a:t>
            </a:r>
            <a:endParaRPr lang="en-GB" dirty="0"/>
          </a:p>
        </p:txBody>
      </p:sp>
      <p:cxnSp>
        <p:nvCxnSpPr>
          <p:cNvPr id="11" name="Straight Arrow Connector 10"/>
          <p:cNvCxnSpPr/>
          <p:nvPr/>
        </p:nvCxnSpPr>
        <p:spPr>
          <a:xfrm flipV="1">
            <a:off x="6018306" y="2300941"/>
            <a:ext cx="1147482" cy="13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61412" y="1810159"/>
            <a:ext cx="1541929" cy="1200329"/>
          </a:xfrm>
          <a:prstGeom prst="rect">
            <a:avLst/>
          </a:prstGeom>
          <a:noFill/>
        </p:spPr>
        <p:txBody>
          <a:bodyPr wrap="square" rtlCol="0">
            <a:spAutoFit/>
          </a:bodyPr>
          <a:lstStyle/>
          <a:p>
            <a:r>
              <a:rPr lang="en-GB" dirty="0" smtClean="0"/>
              <a:t>Suggests the memory is bright and clear. </a:t>
            </a:r>
            <a:endParaRPr lang="en-GB" dirty="0"/>
          </a:p>
        </p:txBody>
      </p:sp>
      <p:cxnSp>
        <p:nvCxnSpPr>
          <p:cNvPr id="14" name="Straight Arrow Connector 13"/>
          <p:cNvCxnSpPr/>
          <p:nvPr/>
        </p:nvCxnSpPr>
        <p:spPr>
          <a:xfrm>
            <a:off x="6508376" y="2725271"/>
            <a:ext cx="992095" cy="543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52447" y="3246547"/>
            <a:ext cx="1637553" cy="2585323"/>
          </a:xfrm>
          <a:prstGeom prst="rect">
            <a:avLst/>
          </a:prstGeom>
          <a:noFill/>
        </p:spPr>
        <p:txBody>
          <a:bodyPr wrap="square" rtlCol="0">
            <a:spAutoFit/>
          </a:bodyPr>
          <a:lstStyle/>
          <a:p>
            <a:r>
              <a:rPr lang="en-GB" b="1" dirty="0" smtClean="0">
                <a:solidFill>
                  <a:srgbClr val="FF0000"/>
                </a:solidFill>
              </a:rPr>
              <a:t>Contrast</a:t>
            </a:r>
            <a:r>
              <a:rPr lang="en-GB" dirty="0" smtClean="0"/>
              <a:t> the ‘sunlight’ with ‘November’, representing dark and gloomy difficult times – a sense of foreboding is created.</a:t>
            </a:r>
            <a:endParaRPr lang="en-GB" dirty="0"/>
          </a:p>
        </p:txBody>
      </p:sp>
      <p:cxnSp>
        <p:nvCxnSpPr>
          <p:cNvPr id="17" name="Straight Arrow Connector 16"/>
          <p:cNvCxnSpPr/>
          <p:nvPr/>
        </p:nvCxnSpPr>
        <p:spPr>
          <a:xfrm flipH="1">
            <a:off x="1290918" y="2808941"/>
            <a:ext cx="1051858" cy="510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906" y="3061880"/>
            <a:ext cx="1870636" cy="1200329"/>
          </a:xfrm>
          <a:prstGeom prst="rect">
            <a:avLst/>
          </a:prstGeom>
          <a:noFill/>
        </p:spPr>
        <p:txBody>
          <a:bodyPr wrap="square" rtlCol="0">
            <a:spAutoFit/>
          </a:bodyPr>
          <a:lstStyle/>
          <a:p>
            <a:r>
              <a:rPr lang="en-GB" dirty="0" smtClean="0"/>
              <a:t>This hints at another </a:t>
            </a:r>
            <a:r>
              <a:rPr lang="en-GB" b="1" dirty="0" smtClean="0">
                <a:solidFill>
                  <a:srgbClr val="FF0000"/>
                </a:solidFill>
              </a:rPr>
              <a:t>voice</a:t>
            </a:r>
            <a:r>
              <a:rPr lang="en-GB" dirty="0" smtClean="0"/>
              <a:t> telling her about her past.</a:t>
            </a:r>
            <a:endParaRPr lang="en-GB" dirty="0"/>
          </a:p>
        </p:txBody>
      </p:sp>
      <p:cxnSp>
        <p:nvCxnSpPr>
          <p:cNvPr id="20" name="Straight Arrow Connector 19"/>
          <p:cNvCxnSpPr/>
          <p:nvPr/>
        </p:nvCxnSpPr>
        <p:spPr>
          <a:xfrm flipH="1">
            <a:off x="1452282" y="3155576"/>
            <a:ext cx="1559859" cy="280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5400000" flipH="1" flipV="1">
            <a:off x="4874523" y="1436630"/>
            <a:ext cx="733682" cy="54983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21835" y="683492"/>
            <a:ext cx="3083859" cy="646331"/>
          </a:xfrm>
          <a:prstGeom prst="rect">
            <a:avLst/>
          </a:prstGeom>
          <a:noFill/>
        </p:spPr>
        <p:txBody>
          <a:bodyPr wrap="square" rtlCol="0">
            <a:spAutoFit/>
          </a:bodyPr>
          <a:lstStyle/>
          <a:p>
            <a:r>
              <a:rPr lang="en-GB" b="1" dirty="0" smtClean="0">
                <a:solidFill>
                  <a:srgbClr val="FF0000"/>
                </a:solidFill>
              </a:rPr>
              <a:t>Ellipsis</a:t>
            </a:r>
            <a:r>
              <a:rPr lang="en-GB" b="1" dirty="0" smtClean="0"/>
              <a:t> </a:t>
            </a:r>
            <a:r>
              <a:rPr lang="en-GB" dirty="0" smtClean="0"/>
              <a:t>adds to the sense of the past being remembered.</a:t>
            </a:r>
            <a:endParaRPr lang="en-GB" b="1" dirty="0"/>
          </a:p>
        </p:txBody>
      </p:sp>
      <p:sp>
        <p:nvSpPr>
          <p:cNvPr id="24" name="Rectangle 23"/>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599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4188" y="1964835"/>
            <a:ext cx="5435600" cy="1200329"/>
          </a:xfrm>
          <a:prstGeom prst="rect">
            <a:avLst/>
          </a:prstGeom>
        </p:spPr>
        <p:txBody>
          <a:bodyPr wrap="square">
            <a:spAutoFit/>
          </a:bodyPr>
          <a:lstStyle/>
          <a:p>
            <a:r>
              <a:rPr lang="en-GB" b="1" dirty="0" smtClean="0">
                <a:solidFill>
                  <a:srgbClr val="000000"/>
                </a:solidFill>
                <a:latin typeface="vag"/>
              </a:rPr>
              <a:t>The </a:t>
            </a:r>
            <a:r>
              <a:rPr lang="en-GB" b="1" dirty="0">
                <a:solidFill>
                  <a:srgbClr val="000000"/>
                </a:solidFill>
                <a:latin typeface="vag"/>
              </a:rPr>
              <a:t>worst news </a:t>
            </a:r>
            <a:r>
              <a:rPr lang="en-GB" dirty="0">
                <a:solidFill>
                  <a:srgbClr val="000000"/>
                </a:solidFill>
                <a:latin typeface="vag"/>
              </a:rPr>
              <a:t>I receive of it cannot break</a:t>
            </a:r>
            <a:br>
              <a:rPr lang="en-GB" dirty="0">
                <a:solidFill>
                  <a:srgbClr val="000000"/>
                </a:solidFill>
                <a:latin typeface="vag"/>
              </a:rPr>
            </a:br>
            <a:r>
              <a:rPr lang="en-GB" dirty="0">
                <a:solidFill>
                  <a:srgbClr val="000000"/>
                </a:solidFill>
                <a:latin typeface="vag"/>
              </a:rPr>
              <a:t>my original view, the </a:t>
            </a:r>
            <a:r>
              <a:rPr lang="en-GB" i="1" dirty="0">
                <a:solidFill>
                  <a:srgbClr val="000000"/>
                </a:solidFill>
                <a:latin typeface="vag"/>
              </a:rPr>
              <a:t>bright, filled paperweight</a:t>
            </a:r>
            <a:r>
              <a:rPr lang="en-GB" dirty="0">
                <a:solidFill>
                  <a:srgbClr val="000000"/>
                </a:solidFill>
                <a:latin typeface="vag"/>
              </a:rPr>
              <a:t>.</a:t>
            </a:r>
            <a:br>
              <a:rPr lang="en-GB" dirty="0">
                <a:solidFill>
                  <a:srgbClr val="000000"/>
                </a:solidFill>
                <a:latin typeface="vag"/>
              </a:rPr>
            </a:br>
            <a:r>
              <a:rPr lang="en-GB" dirty="0">
                <a:solidFill>
                  <a:srgbClr val="000000"/>
                </a:solidFill>
                <a:latin typeface="vag"/>
              </a:rPr>
              <a:t>It may be </a:t>
            </a:r>
            <a:r>
              <a:rPr lang="en-GB" b="1" dirty="0">
                <a:solidFill>
                  <a:srgbClr val="000000"/>
                </a:solidFill>
                <a:latin typeface="vag"/>
              </a:rPr>
              <a:t>at war</a:t>
            </a:r>
            <a:r>
              <a:rPr lang="en-GB" dirty="0">
                <a:solidFill>
                  <a:srgbClr val="000000"/>
                </a:solidFill>
                <a:latin typeface="vag"/>
              </a:rPr>
              <a:t>, it may be sick with </a:t>
            </a:r>
            <a:r>
              <a:rPr lang="en-GB" b="1" dirty="0">
                <a:solidFill>
                  <a:srgbClr val="000000"/>
                </a:solidFill>
                <a:latin typeface="vag"/>
              </a:rPr>
              <a:t>tyrants</a:t>
            </a:r>
            <a:r>
              <a:rPr lang="en-GB" dirty="0">
                <a:solidFill>
                  <a:srgbClr val="000000"/>
                </a:solidFill>
                <a:latin typeface="vag"/>
              </a:rPr>
              <a:t>,</a:t>
            </a:r>
            <a:br>
              <a:rPr lang="en-GB" dirty="0">
                <a:solidFill>
                  <a:srgbClr val="000000"/>
                </a:solidFill>
                <a:latin typeface="vag"/>
              </a:rPr>
            </a:br>
            <a:r>
              <a:rPr lang="en-GB" dirty="0">
                <a:solidFill>
                  <a:srgbClr val="000000"/>
                </a:solidFill>
                <a:latin typeface="vag"/>
              </a:rPr>
              <a:t>but I am </a:t>
            </a:r>
            <a:r>
              <a:rPr lang="en-GB" i="1" dirty="0">
                <a:solidFill>
                  <a:srgbClr val="000000"/>
                </a:solidFill>
                <a:latin typeface="vag"/>
              </a:rPr>
              <a:t>branded</a:t>
            </a:r>
            <a:r>
              <a:rPr lang="en-GB" dirty="0">
                <a:solidFill>
                  <a:srgbClr val="000000"/>
                </a:solidFill>
                <a:latin typeface="vag"/>
              </a:rPr>
              <a:t> by an impression of </a:t>
            </a:r>
            <a:r>
              <a:rPr lang="en-GB" b="1" dirty="0">
                <a:solidFill>
                  <a:srgbClr val="FF0000"/>
                </a:solidFill>
                <a:latin typeface="vag"/>
              </a:rPr>
              <a:t>sunlight.</a:t>
            </a:r>
          </a:p>
        </p:txBody>
      </p:sp>
      <p:sp>
        <p:nvSpPr>
          <p:cNvPr id="6" name="TextBox 5"/>
          <p:cNvSpPr txBox="1"/>
          <p:nvPr/>
        </p:nvSpPr>
        <p:spPr>
          <a:xfrm>
            <a:off x="143435" y="805446"/>
            <a:ext cx="1541930" cy="5355312"/>
          </a:xfrm>
          <a:prstGeom prst="rect">
            <a:avLst/>
          </a:prstGeom>
          <a:noFill/>
        </p:spPr>
        <p:txBody>
          <a:bodyPr wrap="square" rtlCol="0">
            <a:spAutoFit/>
          </a:bodyPr>
          <a:lstStyle/>
          <a:p>
            <a:r>
              <a:rPr lang="en-GB" dirty="0" smtClean="0"/>
              <a:t>As an adult, she receives bad news about the country - the poem features language reminiscent of TV news bulletins. This suggests it has been invaded or is subject to a brutal government. Her positive view is no longer accurate.</a:t>
            </a:r>
            <a:endParaRPr lang="en-GB" dirty="0"/>
          </a:p>
        </p:txBody>
      </p:sp>
      <p:cxnSp>
        <p:nvCxnSpPr>
          <p:cNvPr id="11" name="Straight Arrow Connector 10"/>
          <p:cNvCxnSpPr/>
          <p:nvPr/>
        </p:nvCxnSpPr>
        <p:spPr>
          <a:xfrm flipV="1">
            <a:off x="6684683" y="1728776"/>
            <a:ext cx="182282" cy="598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31860" y="645656"/>
            <a:ext cx="2868706" cy="1200329"/>
          </a:xfrm>
          <a:prstGeom prst="rect">
            <a:avLst/>
          </a:prstGeom>
          <a:noFill/>
        </p:spPr>
        <p:txBody>
          <a:bodyPr wrap="square" rtlCol="0">
            <a:spAutoFit/>
          </a:bodyPr>
          <a:lstStyle/>
          <a:p>
            <a:r>
              <a:rPr lang="en-GB" b="1" dirty="0" smtClean="0">
                <a:solidFill>
                  <a:srgbClr val="FF0000"/>
                </a:solidFill>
              </a:rPr>
              <a:t>Metaphor: </a:t>
            </a:r>
            <a:r>
              <a:rPr lang="en-GB" dirty="0" smtClean="0"/>
              <a:t>suggests her memories are bright and positive but also solid and fixed.</a:t>
            </a:r>
            <a:endParaRPr lang="en-GB" dirty="0"/>
          </a:p>
        </p:txBody>
      </p:sp>
      <p:sp>
        <p:nvSpPr>
          <p:cNvPr id="8" name="Left Brace 7"/>
          <p:cNvSpPr/>
          <p:nvPr/>
        </p:nvSpPr>
        <p:spPr>
          <a:xfrm>
            <a:off x="1840753" y="2043953"/>
            <a:ext cx="143435" cy="8068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 name="Straight Arrow Connector 9"/>
          <p:cNvCxnSpPr/>
          <p:nvPr/>
        </p:nvCxnSpPr>
        <p:spPr>
          <a:xfrm>
            <a:off x="3221318" y="3107765"/>
            <a:ext cx="119529" cy="980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36800" y="4087906"/>
            <a:ext cx="2312894" cy="1477328"/>
          </a:xfrm>
          <a:prstGeom prst="rect">
            <a:avLst/>
          </a:prstGeom>
          <a:noFill/>
        </p:spPr>
        <p:txBody>
          <a:bodyPr wrap="square" rtlCol="0">
            <a:spAutoFit/>
          </a:bodyPr>
          <a:lstStyle/>
          <a:p>
            <a:r>
              <a:rPr lang="en-GB" b="1" dirty="0" smtClean="0">
                <a:solidFill>
                  <a:srgbClr val="FF0000"/>
                </a:solidFill>
              </a:rPr>
              <a:t>Metaphor: </a:t>
            </a:r>
            <a:r>
              <a:rPr lang="en-GB" dirty="0" smtClean="0"/>
              <a:t>‘branded’ reinforces the idea of her view as unchangeable – she is marked by it.</a:t>
            </a:r>
            <a:endParaRPr lang="en-GB" dirty="0"/>
          </a:p>
        </p:txBody>
      </p:sp>
      <p:cxnSp>
        <p:nvCxnSpPr>
          <p:cNvPr id="15" name="Straight Arrow Connector 14"/>
          <p:cNvCxnSpPr/>
          <p:nvPr/>
        </p:nvCxnSpPr>
        <p:spPr>
          <a:xfrm>
            <a:off x="6191624" y="3107765"/>
            <a:ext cx="436282" cy="854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86824" y="3962400"/>
            <a:ext cx="2814918" cy="1754326"/>
          </a:xfrm>
          <a:prstGeom prst="rect">
            <a:avLst/>
          </a:prstGeom>
          <a:noFill/>
        </p:spPr>
        <p:txBody>
          <a:bodyPr wrap="square" rtlCol="0">
            <a:spAutoFit/>
          </a:bodyPr>
          <a:lstStyle/>
          <a:p>
            <a:r>
              <a:rPr lang="en-GB" dirty="0"/>
              <a:t>The </a:t>
            </a:r>
            <a:r>
              <a:rPr lang="en-GB" b="1" dirty="0">
                <a:solidFill>
                  <a:srgbClr val="FF0000"/>
                </a:solidFill>
              </a:rPr>
              <a:t>repeated references </a:t>
            </a:r>
            <a:r>
              <a:rPr lang="en-GB" dirty="0"/>
              <a:t>to sunlight suggest the speaker has an idealised, almost dream-like picture of the past, where it is always </a:t>
            </a:r>
            <a:r>
              <a:rPr lang="en-GB" dirty="0" smtClean="0"/>
              <a:t>sunny.</a:t>
            </a:r>
            <a:endParaRPr lang="en-GB" dirty="0"/>
          </a:p>
        </p:txBody>
      </p:sp>
      <p:sp>
        <p:nvSpPr>
          <p:cNvPr id="17" name="Rectangle 16"/>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022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4423" y="2281587"/>
            <a:ext cx="5812118" cy="1200329"/>
          </a:xfrm>
          <a:prstGeom prst="rect">
            <a:avLst/>
          </a:prstGeom>
        </p:spPr>
        <p:txBody>
          <a:bodyPr wrap="square">
            <a:spAutoFit/>
          </a:bodyPr>
          <a:lstStyle/>
          <a:p>
            <a:r>
              <a:rPr lang="en-GB" dirty="0">
                <a:solidFill>
                  <a:srgbClr val="000000"/>
                </a:solidFill>
                <a:latin typeface="vag"/>
              </a:rPr>
              <a:t>The </a:t>
            </a:r>
            <a:r>
              <a:rPr lang="en-GB" b="1" dirty="0">
                <a:solidFill>
                  <a:srgbClr val="000000"/>
                </a:solidFill>
                <a:latin typeface="vag"/>
              </a:rPr>
              <a:t>white</a:t>
            </a:r>
            <a:r>
              <a:rPr lang="en-GB" dirty="0">
                <a:solidFill>
                  <a:srgbClr val="000000"/>
                </a:solidFill>
                <a:latin typeface="vag"/>
              </a:rPr>
              <a:t> streets of that city, the </a:t>
            </a:r>
            <a:r>
              <a:rPr lang="en-GB" b="1" dirty="0">
                <a:solidFill>
                  <a:srgbClr val="000000"/>
                </a:solidFill>
                <a:latin typeface="vag"/>
              </a:rPr>
              <a:t>graceful</a:t>
            </a:r>
            <a:r>
              <a:rPr lang="en-GB" dirty="0">
                <a:solidFill>
                  <a:srgbClr val="000000"/>
                </a:solidFill>
                <a:latin typeface="vag"/>
              </a:rPr>
              <a:t> slopes</a:t>
            </a:r>
            <a:br>
              <a:rPr lang="en-GB" dirty="0">
                <a:solidFill>
                  <a:srgbClr val="000000"/>
                </a:solidFill>
                <a:latin typeface="vag"/>
              </a:rPr>
            </a:br>
            <a:r>
              <a:rPr lang="en-GB" b="1" dirty="0">
                <a:solidFill>
                  <a:srgbClr val="000000"/>
                </a:solidFill>
                <a:latin typeface="vag"/>
              </a:rPr>
              <a:t>glow</a:t>
            </a:r>
            <a:r>
              <a:rPr lang="en-GB" dirty="0">
                <a:solidFill>
                  <a:srgbClr val="000000"/>
                </a:solidFill>
                <a:latin typeface="vag"/>
              </a:rPr>
              <a:t> even </a:t>
            </a:r>
            <a:r>
              <a:rPr lang="en-GB" b="1" dirty="0">
                <a:solidFill>
                  <a:srgbClr val="000000"/>
                </a:solidFill>
                <a:latin typeface="vag"/>
              </a:rPr>
              <a:t>clearer</a:t>
            </a:r>
            <a:r>
              <a:rPr lang="en-GB" dirty="0">
                <a:solidFill>
                  <a:srgbClr val="000000"/>
                </a:solidFill>
                <a:latin typeface="vag"/>
              </a:rPr>
              <a:t> </a:t>
            </a:r>
            <a:r>
              <a:rPr lang="en-GB" b="1" dirty="0">
                <a:solidFill>
                  <a:srgbClr val="FF0000"/>
                </a:solidFill>
                <a:latin typeface="vag"/>
              </a:rPr>
              <a:t>as time rolls its tanks</a:t>
            </a:r>
            <a:r>
              <a:rPr lang="en-GB" dirty="0">
                <a:solidFill>
                  <a:srgbClr val="000000"/>
                </a:solidFill>
                <a:latin typeface="vag"/>
              </a:rPr>
              <a:t/>
            </a:r>
            <a:br>
              <a:rPr lang="en-GB" dirty="0">
                <a:solidFill>
                  <a:srgbClr val="000000"/>
                </a:solidFill>
                <a:latin typeface="vag"/>
              </a:rPr>
            </a:br>
            <a:r>
              <a:rPr lang="en-GB" dirty="0">
                <a:solidFill>
                  <a:srgbClr val="000000"/>
                </a:solidFill>
                <a:latin typeface="vag"/>
              </a:rPr>
              <a:t>and the frontiers rise between us, close like waves.</a:t>
            </a:r>
            <a:br>
              <a:rPr lang="en-GB" dirty="0">
                <a:solidFill>
                  <a:srgbClr val="000000"/>
                </a:solidFill>
                <a:latin typeface="vag"/>
              </a:rPr>
            </a:br>
            <a:endParaRPr lang="en-GB" dirty="0">
              <a:solidFill>
                <a:srgbClr val="000000"/>
              </a:solidFill>
              <a:latin typeface="vag"/>
            </a:endParaRPr>
          </a:p>
        </p:txBody>
      </p:sp>
      <p:sp>
        <p:nvSpPr>
          <p:cNvPr id="4" name="Rectangle 3"/>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
        <p:nvSpPr>
          <p:cNvPr id="5" name="Left Brace 4"/>
          <p:cNvSpPr/>
          <p:nvPr/>
        </p:nvSpPr>
        <p:spPr>
          <a:xfrm>
            <a:off x="1649505" y="2378635"/>
            <a:ext cx="370541" cy="5558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268941" y="1565835"/>
            <a:ext cx="1458259" cy="4524315"/>
          </a:xfrm>
          <a:prstGeom prst="rect">
            <a:avLst/>
          </a:prstGeom>
          <a:noFill/>
        </p:spPr>
        <p:txBody>
          <a:bodyPr wrap="square" rtlCol="0">
            <a:spAutoFit/>
          </a:bodyPr>
          <a:lstStyle/>
          <a:p>
            <a:r>
              <a:rPr lang="en-GB" dirty="0" smtClean="0"/>
              <a:t>This initial description makes the city sound pure and almost heavenly – reinforcing the idea of sunlight and clear memories.</a:t>
            </a:r>
          </a:p>
          <a:p>
            <a:r>
              <a:rPr lang="en-GB" b="1" dirty="0" smtClean="0">
                <a:solidFill>
                  <a:srgbClr val="FF0000"/>
                </a:solidFill>
              </a:rPr>
              <a:t>Alliteration</a:t>
            </a:r>
            <a:r>
              <a:rPr lang="en-GB" dirty="0" smtClean="0"/>
              <a:t> joins the idea of ‘graceful’ and ‘glow’.</a:t>
            </a:r>
            <a:endParaRPr lang="en-GB" dirty="0"/>
          </a:p>
        </p:txBody>
      </p:sp>
      <p:cxnSp>
        <p:nvCxnSpPr>
          <p:cNvPr id="10" name="Straight Arrow Connector 9"/>
          <p:cNvCxnSpPr/>
          <p:nvPr/>
        </p:nvCxnSpPr>
        <p:spPr>
          <a:xfrm flipV="1">
            <a:off x="6406776" y="2037976"/>
            <a:ext cx="490071" cy="693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54918" y="1605784"/>
            <a:ext cx="3603812" cy="369332"/>
          </a:xfrm>
          <a:prstGeom prst="rect">
            <a:avLst/>
          </a:prstGeom>
          <a:noFill/>
        </p:spPr>
        <p:txBody>
          <a:bodyPr wrap="square" rtlCol="0">
            <a:spAutoFit/>
          </a:bodyPr>
          <a:lstStyle/>
          <a:p>
            <a:r>
              <a:rPr lang="en-GB" dirty="0" smtClean="0"/>
              <a:t>Time is </a:t>
            </a:r>
            <a:r>
              <a:rPr lang="en-GB" b="1" dirty="0" smtClean="0">
                <a:solidFill>
                  <a:srgbClr val="FF0000"/>
                </a:solidFill>
              </a:rPr>
              <a:t>personified</a:t>
            </a:r>
            <a:r>
              <a:rPr lang="en-GB" dirty="0" smtClean="0"/>
              <a:t> as an enemy.</a:t>
            </a:r>
            <a:endParaRPr lang="en-GB" dirty="0"/>
          </a:p>
        </p:txBody>
      </p:sp>
      <p:sp>
        <p:nvSpPr>
          <p:cNvPr id="12" name="TextBox 11"/>
          <p:cNvSpPr txBox="1"/>
          <p:nvPr/>
        </p:nvSpPr>
        <p:spPr>
          <a:xfrm>
            <a:off x="2904565" y="4625788"/>
            <a:ext cx="5719482" cy="1477328"/>
          </a:xfrm>
          <a:prstGeom prst="rect">
            <a:avLst/>
          </a:prstGeom>
          <a:noFill/>
          <a:ln>
            <a:solidFill>
              <a:schemeClr val="accent1"/>
            </a:solidFill>
          </a:ln>
        </p:spPr>
        <p:txBody>
          <a:bodyPr wrap="square" rtlCol="0">
            <a:spAutoFit/>
          </a:bodyPr>
          <a:lstStyle/>
          <a:p>
            <a:r>
              <a:rPr lang="en-GB" dirty="0" smtClean="0"/>
              <a:t>‘That city’ is never identified, so that it can stand for any place that anyone once loved. As we age, we all – in a sense – become exiles from the land of our childhood, a land that is filled with bright, unreachable memories that ‘glow even clearer’ as time moves on. </a:t>
            </a:r>
            <a:endParaRPr lang="en-GB" dirty="0"/>
          </a:p>
        </p:txBody>
      </p:sp>
      <p:cxnSp>
        <p:nvCxnSpPr>
          <p:cNvPr id="14" name="Straight Arrow Connector 13"/>
          <p:cNvCxnSpPr/>
          <p:nvPr/>
        </p:nvCxnSpPr>
        <p:spPr>
          <a:xfrm>
            <a:off x="6048188" y="3233108"/>
            <a:ext cx="848659" cy="328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09570" y="3564205"/>
            <a:ext cx="4594412" cy="923330"/>
          </a:xfrm>
          <a:prstGeom prst="rect">
            <a:avLst/>
          </a:prstGeom>
          <a:noFill/>
        </p:spPr>
        <p:txBody>
          <a:bodyPr wrap="square" rtlCol="0">
            <a:spAutoFit/>
          </a:bodyPr>
          <a:lstStyle/>
          <a:p>
            <a:r>
              <a:rPr lang="en-GB" b="1" dirty="0" smtClean="0">
                <a:solidFill>
                  <a:srgbClr val="FF0000"/>
                </a:solidFill>
              </a:rPr>
              <a:t>Simile: </a:t>
            </a:r>
            <a:r>
              <a:rPr lang="en-GB" dirty="0" smtClean="0"/>
              <a:t>suggests how close she feels to the city. Even as barriers are put up, the memories seep through like water through cracks.</a:t>
            </a:r>
            <a:endParaRPr lang="en-GB" dirty="0"/>
          </a:p>
        </p:txBody>
      </p:sp>
    </p:spTree>
    <p:extLst>
      <p:ext uri="{BB962C8B-B14F-4D97-AF65-F5344CB8AC3E}">
        <p14:creationId xmlns:p14="http://schemas.microsoft.com/office/powerpoint/2010/main" val="1423861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6729" y="2072411"/>
            <a:ext cx="5812118" cy="1477328"/>
          </a:xfrm>
          <a:prstGeom prst="rect">
            <a:avLst/>
          </a:prstGeom>
        </p:spPr>
        <p:txBody>
          <a:bodyPr wrap="square">
            <a:spAutoFit/>
          </a:bodyPr>
          <a:lstStyle/>
          <a:p>
            <a:r>
              <a:rPr lang="en-GB" b="1" dirty="0" smtClean="0">
                <a:solidFill>
                  <a:srgbClr val="000000"/>
                </a:solidFill>
                <a:latin typeface="vag"/>
              </a:rPr>
              <a:t>That </a:t>
            </a:r>
            <a:r>
              <a:rPr lang="en-GB" b="1" dirty="0">
                <a:solidFill>
                  <a:srgbClr val="000000"/>
                </a:solidFill>
                <a:latin typeface="vag"/>
              </a:rPr>
              <a:t>child’s vocabulary </a:t>
            </a:r>
            <a:r>
              <a:rPr lang="en-GB" dirty="0">
                <a:solidFill>
                  <a:srgbClr val="000000"/>
                </a:solidFill>
                <a:latin typeface="vag"/>
              </a:rPr>
              <a:t>I carried here</a:t>
            </a:r>
            <a:br>
              <a:rPr lang="en-GB" dirty="0">
                <a:solidFill>
                  <a:srgbClr val="000000"/>
                </a:solidFill>
                <a:latin typeface="vag"/>
              </a:rPr>
            </a:br>
            <a:r>
              <a:rPr lang="en-GB" b="1" dirty="0">
                <a:solidFill>
                  <a:srgbClr val="FF0000"/>
                </a:solidFill>
                <a:latin typeface="vag"/>
              </a:rPr>
              <a:t>like a hollow doll</a:t>
            </a:r>
            <a:r>
              <a:rPr lang="en-GB" dirty="0">
                <a:solidFill>
                  <a:srgbClr val="000000"/>
                </a:solidFill>
                <a:latin typeface="vag"/>
              </a:rPr>
              <a:t>, opens and </a:t>
            </a:r>
            <a:r>
              <a:rPr lang="en-GB" b="1" dirty="0">
                <a:solidFill>
                  <a:srgbClr val="000000"/>
                </a:solidFill>
                <a:latin typeface="vag"/>
              </a:rPr>
              <a:t>spills a grammar</a:t>
            </a:r>
            <a:r>
              <a:rPr lang="en-GB" dirty="0">
                <a:solidFill>
                  <a:srgbClr val="000000"/>
                </a:solidFill>
                <a:latin typeface="vag"/>
              </a:rPr>
              <a:t>.</a:t>
            </a:r>
            <a:br>
              <a:rPr lang="en-GB" dirty="0">
                <a:solidFill>
                  <a:srgbClr val="000000"/>
                </a:solidFill>
                <a:latin typeface="vag"/>
              </a:rPr>
            </a:br>
            <a:r>
              <a:rPr lang="en-GB" b="1" dirty="0">
                <a:solidFill>
                  <a:srgbClr val="000000"/>
                </a:solidFill>
                <a:latin typeface="vag"/>
              </a:rPr>
              <a:t>Soon I shall have every coloured molecule </a:t>
            </a:r>
            <a:r>
              <a:rPr lang="en-GB" dirty="0">
                <a:solidFill>
                  <a:srgbClr val="000000"/>
                </a:solidFill>
                <a:latin typeface="vag"/>
              </a:rPr>
              <a:t>of it.</a:t>
            </a:r>
            <a:br>
              <a:rPr lang="en-GB" dirty="0">
                <a:solidFill>
                  <a:srgbClr val="000000"/>
                </a:solidFill>
                <a:latin typeface="vag"/>
              </a:rPr>
            </a:br>
            <a:r>
              <a:rPr lang="en-GB" i="1" dirty="0">
                <a:solidFill>
                  <a:srgbClr val="000000"/>
                </a:solidFill>
                <a:latin typeface="vag"/>
              </a:rPr>
              <a:t>It may by now be a lie, banned by the state</a:t>
            </a:r>
            <a:br>
              <a:rPr lang="en-GB" i="1" dirty="0">
                <a:solidFill>
                  <a:srgbClr val="000000"/>
                </a:solidFill>
                <a:latin typeface="vag"/>
              </a:rPr>
            </a:br>
            <a:r>
              <a:rPr lang="en-GB" dirty="0">
                <a:solidFill>
                  <a:srgbClr val="000000"/>
                </a:solidFill>
                <a:latin typeface="vag"/>
              </a:rPr>
              <a:t>but I </a:t>
            </a:r>
            <a:r>
              <a:rPr lang="en-GB" b="1" dirty="0">
                <a:solidFill>
                  <a:srgbClr val="000000"/>
                </a:solidFill>
                <a:latin typeface="vag"/>
              </a:rPr>
              <a:t>can’t get it off </a:t>
            </a:r>
            <a:r>
              <a:rPr lang="en-GB" dirty="0">
                <a:solidFill>
                  <a:srgbClr val="000000"/>
                </a:solidFill>
                <a:latin typeface="vag"/>
              </a:rPr>
              <a:t>my tongue. </a:t>
            </a:r>
            <a:r>
              <a:rPr lang="en-GB" b="1" dirty="0">
                <a:solidFill>
                  <a:srgbClr val="FF0000"/>
                </a:solidFill>
                <a:latin typeface="vag"/>
              </a:rPr>
              <a:t>It tastes of sunlight.</a:t>
            </a:r>
          </a:p>
        </p:txBody>
      </p:sp>
      <p:sp>
        <p:nvSpPr>
          <p:cNvPr id="4" name="Rectangle 3"/>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cxnSp>
        <p:nvCxnSpPr>
          <p:cNvPr id="7" name="Curved Connector 6"/>
          <p:cNvCxnSpPr/>
          <p:nvPr/>
        </p:nvCxnSpPr>
        <p:spPr>
          <a:xfrm rot="16200000" flipV="1">
            <a:off x="1204259" y="1760071"/>
            <a:ext cx="902447" cy="38249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5153" y="511025"/>
            <a:ext cx="5647765" cy="1200329"/>
          </a:xfrm>
          <a:prstGeom prst="rect">
            <a:avLst/>
          </a:prstGeom>
          <a:noFill/>
        </p:spPr>
        <p:txBody>
          <a:bodyPr wrap="square" rtlCol="0">
            <a:spAutoFit/>
          </a:bodyPr>
          <a:lstStyle/>
          <a:p>
            <a:r>
              <a:rPr lang="en-GB" dirty="0" smtClean="0"/>
              <a:t>1. She seems to be referring to the language of her childhood that she ‘carried’ with her to her new country. The </a:t>
            </a:r>
            <a:r>
              <a:rPr lang="en-GB" b="1" dirty="0" smtClean="0">
                <a:solidFill>
                  <a:srgbClr val="FF0000"/>
                </a:solidFill>
              </a:rPr>
              <a:t>simile</a:t>
            </a:r>
            <a:r>
              <a:rPr lang="en-GB" dirty="0" smtClean="0"/>
              <a:t> of the ‘hollow doll’ suggests it was smuggled or concealed.</a:t>
            </a:r>
            <a:endParaRPr lang="en-GB" dirty="0"/>
          </a:p>
        </p:txBody>
      </p:sp>
      <p:cxnSp>
        <p:nvCxnSpPr>
          <p:cNvPr id="14" name="Straight Arrow Connector 13"/>
          <p:cNvCxnSpPr/>
          <p:nvPr/>
        </p:nvCxnSpPr>
        <p:spPr>
          <a:xfrm flipV="1">
            <a:off x="6807200" y="1840753"/>
            <a:ext cx="346635" cy="561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57153" y="756253"/>
            <a:ext cx="2841811" cy="1200329"/>
          </a:xfrm>
          <a:prstGeom prst="rect">
            <a:avLst/>
          </a:prstGeom>
          <a:noFill/>
        </p:spPr>
        <p:txBody>
          <a:bodyPr wrap="square" rtlCol="0">
            <a:spAutoFit/>
          </a:bodyPr>
          <a:lstStyle/>
          <a:p>
            <a:r>
              <a:rPr lang="en-GB" dirty="0" smtClean="0"/>
              <a:t>2. Here, it ‘spills’ like the stuffing of the doll – the grammar of the language is revealed.</a:t>
            </a:r>
            <a:endParaRPr lang="en-GB" dirty="0"/>
          </a:p>
        </p:txBody>
      </p:sp>
      <p:cxnSp>
        <p:nvCxnSpPr>
          <p:cNvPr id="18" name="Straight Arrow Connector 17"/>
          <p:cNvCxnSpPr>
            <a:stCxn id="3" idx="1"/>
          </p:cNvCxnSpPr>
          <p:nvPr/>
        </p:nvCxnSpPr>
        <p:spPr>
          <a:xfrm flipH="1">
            <a:off x="842682" y="2811075"/>
            <a:ext cx="1004047" cy="1462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9411" y="4332941"/>
            <a:ext cx="2743200" cy="1754326"/>
          </a:xfrm>
          <a:prstGeom prst="rect">
            <a:avLst/>
          </a:prstGeom>
          <a:noFill/>
        </p:spPr>
        <p:txBody>
          <a:bodyPr wrap="square" rtlCol="0">
            <a:spAutoFit/>
          </a:bodyPr>
          <a:lstStyle/>
          <a:p>
            <a:r>
              <a:rPr lang="en-GB" dirty="0" smtClean="0"/>
              <a:t>3. The language is returning to her – ‘coloured molecule’ reflects the brightness of the memories that are so precious to her.</a:t>
            </a:r>
            <a:endParaRPr lang="en-GB" dirty="0"/>
          </a:p>
        </p:txBody>
      </p:sp>
      <p:cxnSp>
        <p:nvCxnSpPr>
          <p:cNvPr id="21" name="Curved Connector 20"/>
          <p:cNvCxnSpPr/>
          <p:nvPr/>
        </p:nvCxnSpPr>
        <p:spPr>
          <a:xfrm>
            <a:off x="6388848" y="3119717"/>
            <a:ext cx="1270001" cy="866592"/>
          </a:xfrm>
          <a:prstGeom prst="curvedConnector3">
            <a:avLst>
              <a:gd name="adj1" fmla="val 12388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38588" y="3910796"/>
            <a:ext cx="3526118" cy="1477328"/>
          </a:xfrm>
          <a:prstGeom prst="rect">
            <a:avLst/>
          </a:prstGeom>
          <a:noFill/>
        </p:spPr>
        <p:txBody>
          <a:bodyPr wrap="square" rtlCol="0">
            <a:spAutoFit/>
          </a:bodyPr>
          <a:lstStyle/>
          <a:p>
            <a:r>
              <a:rPr lang="en-GB" dirty="0" smtClean="0"/>
              <a:t>4. Another reference to the current state of the city – she is remembering a language that is now supressed by those who rule it.</a:t>
            </a:r>
            <a:endParaRPr lang="en-GB" dirty="0"/>
          </a:p>
        </p:txBody>
      </p:sp>
      <p:cxnSp>
        <p:nvCxnSpPr>
          <p:cNvPr id="28" name="Curved Connector 27"/>
          <p:cNvCxnSpPr/>
          <p:nvPr/>
        </p:nvCxnSpPr>
        <p:spPr>
          <a:xfrm rot="5400000">
            <a:off x="3496727" y="4620533"/>
            <a:ext cx="2657058" cy="51547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52788" y="5785224"/>
            <a:ext cx="4062506" cy="646331"/>
          </a:xfrm>
          <a:prstGeom prst="rect">
            <a:avLst/>
          </a:prstGeom>
          <a:noFill/>
        </p:spPr>
        <p:txBody>
          <a:bodyPr wrap="square" rtlCol="0">
            <a:spAutoFit/>
          </a:bodyPr>
          <a:lstStyle/>
          <a:p>
            <a:r>
              <a:rPr lang="en-GB" dirty="0"/>
              <a:t>6</a:t>
            </a:r>
            <a:r>
              <a:rPr lang="en-GB" dirty="0" smtClean="0"/>
              <a:t>. </a:t>
            </a:r>
            <a:r>
              <a:rPr lang="en-GB" b="1" dirty="0" smtClean="0">
                <a:solidFill>
                  <a:srgbClr val="FF0000"/>
                </a:solidFill>
              </a:rPr>
              <a:t>Sense description as metaphor: </a:t>
            </a:r>
            <a:r>
              <a:rPr lang="en-GB" dirty="0" smtClean="0"/>
              <a:t>the language is a positive, treasured thing.</a:t>
            </a:r>
            <a:endParaRPr lang="en-GB" dirty="0"/>
          </a:p>
        </p:txBody>
      </p:sp>
      <p:cxnSp>
        <p:nvCxnSpPr>
          <p:cNvPr id="35" name="Straight Arrow Connector 34"/>
          <p:cNvCxnSpPr/>
          <p:nvPr/>
        </p:nvCxnSpPr>
        <p:spPr>
          <a:xfrm>
            <a:off x="2892611" y="3549739"/>
            <a:ext cx="245036" cy="361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593788" y="3986309"/>
            <a:ext cx="2288988" cy="1200329"/>
          </a:xfrm>
          <a:prstGeom prst="rect">
            <a:avLst/>
          </a:prstGeom>
          <a:noFill/>
        </p:spPr>
        <p:txBody>
          <a:bodyPr wrap="square" rtlCol="0">
            <a:spAutoFit/>
          </a:bodyPr>
          <a:lstStyle/>
          <a:p>
            <a:r>
              <a:rPr lang="en-GB" dirty="0" smtClean="0"/>
              <a:t>5. It is as fixed as her memories (compare to ‘branded’ or the ‘paperweight’).</a:t>
            </a:r>
            <a:endParaRPr lang="en-GB" dirty="0"/>
          </a:p>
        </p:txBody>
      </p:sp>
    </p:spTree>
    <p:extLst>
      <p:ext uri="{BB962C8B-B14F-4D97-AF65-F5344CB8AC3E}">
        <p14:creationId xmlns:p14="http://schemas.microsoft.com/office/powerpoint/2010/main" val="36772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2352" y="2052401"/>
            <a:ext cx="5585012" cy="1477328"/>
          </a:xfrm>
          <a:prstGeom prst="rect">
            <a:avLst/>
          </a:prstGeom>
        </p:spPr>
        <p:txBody>
          <a:bodyPr wrap="square">
            <a:spAutoFit/>
          </a:bodyPr>
          <a:lstStyle/>
          <a:p>
            <a:r>
              <a:rPr lang="en-GB" b="1" dirty="0">
                <a:solidFill>
                  <a:srgbClr val="000000"/>
                </a:solidFill>
                <a:latin typeface="vag"/>
              </a:rPr>
              <a:t>I have no passport, there’s no way back at all</a:t>
            </a:r>
            <a:r>
              <a:rPr lang="en-GB" dirty="0">
                <a:solidFill>
                  <a:srgbClr val="000000"/>
                </a:solidFill>
                <a:latin typeface="vag"/>
              </a:rPr>
              <a:t/>
            </a:r>
            <a:br>
              <a:rPr lang="en-GB" dirty="0">
                <a:solidFill>
                  <a:srgbClr val="000000"/>
                </a:solidFill>
                <a:latin typeface="vag"/>
              </a:rPr>
            </a:br>
            <a:r>
              <a:rPr lang="en-GB" b="1" dirty="0">
                <a:solidFill>
                  <a:srgbClr val="FF0000"/>
                </a:solidFill>
                <a:latin typeface="vag"/>
              </a:rPr>
              <a:t>but</a:t>
            </a:r>
            <a:r>
              <a:rPr lang="en-GB" dirty="0">
                <a:solidFill>
                  <a:srgbClr val="000000"/>
                </a:solidFill>
                <a:latin typeface="vag"/>
              </a:rPr>
              <a:t> my city comes to me </a:t>
            </a:r>
            <a:r>
              <a:rPr lang="en-GB" i="1" dirty="0">
                <a:solidFill>
                  <a:srgbClr val="000000"/>
                </a:solidFill>
                <a:latin typeface="vag"/>
              </a:rPr>
              <a:t>in its own white plane</a:t>
            </a:r>
            <a:r>
              <a:rPr lang="en-GB" dirty="0">
                <a:solidFill>
                  <a:srgbClr val="000000"/>
                </a:solidFill>
                <a:latin typeface="vag"/>
              </a:rPr>
              <a:t>.</a:t>
            </a:r>
            <a:br>
              <a:rPr lang="en-GB" dirty="0">
                <a:solidFill>
                  <a:srgbClr val="000000"/>
                </a:solidFill>
                <a:latin typeface="vag"/>
              </a:rPr>
            </a:br>
            <a:r>
              <a:rPr lang="en-GB" dirty="0">
                <a:solidFill>
                  <a:srgbClr val="000000"/>
                </a:solidFill>
                <a:latin typeface="vag"/>
              </a:rPr>
              <a:t>It lies down in front of me, docile as paper;</a:t>
            </a:r>
            <a:br>
              <a:rPr lang="en-GB" dirty="0">
                <a:solidFill>
                  <a:srgbClr val="000000"/>
                </a:solidFill>
                <a:latin typeface="vag"/>
              </a:rPr>
            </a:br>
            <a:r>
              <a:rPr lang="en-GB" dirty="0">
                <a:solidFill>
                  <a:srgbClr val="000000"/>
                </a:solidFill>
                <a:latin typeface="vag"/>
              </a:rPr>
              <a:t>I comb its hair and love its shining eyes.</a:t>
            </a:r>
            <a:br>
              <a:rPr lang="en-GB" dirty="0">
                <a:solidFill>
                  <a:srgbClr val="000000"/>
                </a:solidFill>
                <a:latin typeface="vag"/>
              </a:rPr>
            </a:br>
            <a:endParaRPr lang="en-GB" dirty="0">
              <a:solidFill>
                <a:srgbClr val="000000"/>
              </a:solidFill>
              <a:latin typeface="vag"/>
            </a:endParaRPr>
          </a:p>
        </p:txBody>
      </p:sp>
      <p:sp>
        <p:nvSpPr>
          <p:cNvPr id="4" name="Rectangle 3"/>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H="1" flipV="1">
            <a:off x="1912471" y="1565835"/>
            <a:ext cx="782917" cy="490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1247" y="1196503"/>
            <a:ext cx="5008282" cy="369332"/>
          </a:xfrm>
          <a:prstGeom prst="rect">
            <a:avLst/>
          </a:prstGeom>
          <a:noFill/>
        </p:spPr>
        <p:txBody>
          <a:bodyPr wrap="square" rtlCol="0">
            <a:spAutoFit/>
          </a:bodyPr>
          <a:lstStyle/>
          <a:p>
            <a:r>
              <a:rPr lang="en-GB" dirty="0" smtClean="0"/>
              <a:t>This first line sounds hopeless – </a:t>
            </a:r>
            <a:r>
              <a:rPr lang="en-GB" b="1" dirty="0" smtClean="0">
                <a:solidFill>
                  <a:srgbClr val="FF0000"/>
                </a:solidFill>
              </a:rPr>
              <a:t>but… </a:t>
            </a:r>
            <a:endParaRPr lang="en-GB" b="1" dirty="0">
              <a:solidFill>
                <a:srgbClr val="FF0000"/>
              </a:solidFill>
            </a:endParaRPr>
          </a:p>
        </p:txBody>
      </p:sp>
      <p:cxnSp>
        <p:nvCxnSpPr>
          <p:cNvPr id="11" name="Curved Connector 10"/>
          <p:cNvCxnSpPr/>
          <p:nvPr/>
        </p:nvCxnSpPr>
        <p:spPr>
          <a:xfrm flipV="1">
            <a:off x="6825130" y="1655482"/>
            <a:ext cx="914399" cy="866589"/>
          </a:xfrm>
          <a:prstGeom prst="curvedConnector3">
            <a:avLst>
              <a:gd name="adj1" fmla="val 134314"/>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89175" y="855898"/>
            <a:ext cx="3854824" cy="923330"/>
          </a:xfrm>
          <a:prstGeom prst="rect">
            <a:avLst/>
          </a:prstGeom>
          <a:noFill/>
        </p:spPr>
        <p:txBody>
          <a:bodyPr wrap="square" rtlCol="0">
            <a:spAutoFit/>
          </a:bodyPr>
          <a:lstStyle/>
          <a:p>
            <a:r>
              <a:rPr lang="en-GB" b="1" dirty="0" smtClean="0">
                <a:solidFill>
                  <a:srgbClr val="FF0000"/>
                </a:solidFill>
              </a:rPr>
              <a:t>Personification</a:t>
            </a:r>
            <a:r>
              <a:rPr lang="en-GB" dirty="0" smtClean="0"/>
              <a:t> of the city: the ‘white plane’ could represent the speaker’s own memories.</a:t>
            </a:r>
            <a:endParaRPr lang="en-GB" dirty="0"/>
          </a:p>
        </p:txBody>
      </p:sp>
      <p:cxnSp>
        <p:nvCxnSpPr>
          <p:cNvPr id="18" name="Straight Arrow Connector 17"/>
          <p:cNvCxnSpPr/>
          <p:nvPr/>
        </p:nvCxnSpPr>
        <p:spPr>
          <a:xfrm>
            <a:off x="4694517" y="3246292"/>
            <a:ext cx="989107" cy="270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26777" y="3438854"/>
            <a:ext cx="1524000" cy="369332"/>
          </a:xfrm>
          <a:prstGeom prst="rect">
            <a:avLst/>
          </a:prstGeom>
          <a:noFill/>
        </p:spPr>
        <p:txBody>
          <a:bodyPr wrap="square" rtlCol="0">
            <a:spAutoFit/>
          </a:bodyPr>
          <a:lstStyle/>
          <a:p>
            <a:r>
              <a:rPr lang="en-GB" b="1" dirty="0" smtClean="0">
                <a:solidFill>
                  <a:srgbClr val="FF0000"/>
                </a:solidFill>
              </a:rPr>
              <a:t>Key Image:</a:t>
            </a:r>
            <a:endParaRPr lang="en-GB" b="1" dirty="0">
              <a:solidFill>
                <a:srgbClr val="FF0000"/>
              </a:solidFill>
            </a:endParaRPr>
          </a:p>
        </p:txBody>
      </p:sp>
      <p:sp>
        <p:nvSpPr>
          <p:cNvPr id="20" name="TextBox 19"/>
          <p:cNvSpPr txBox="1"/>
          <p:nvPr/>
        </p:nvSpPr>
        <p:spPr>
          <a:xfrm>
            <a:off x="2569882" y="3493075"/>
            <a:ext cx="6753412" cy="523220"/>
          </a:xfrm>
          <a:prstGeom prst="rect">
            <a:avLst/>
          </a:prstGeom>
          <a:noFill/>
        </p:spPr>
        <p:txBody>
          <a:bodyPr wrap="square" rtlCol="0">
            <a:spAutoFit/>
          </a:bodyPr>
          <a:lstStyle/>
          <a:p>
            <a:r>
              <a:rPr lang="en-GB" sz="2800" b="1" dirty="0" smtClean="0">
                <a:solidFill>
                  <a:srgbClr val="FF0000"/>
                </a:solidFill>
              </a:rPr>
              <a:t>‘I comb its hair and love its shining eyes’</a:t>
            </a:r>
            <a:endParaRPr lang="en-GB" sz="2800" b="1" dirty="0">
              <a:solidFill>
                <a:srgbClr val="FF0000"/>
              </a:solidFill>
            </a:endParaRPr>
          </a:p>
        </p:txBody>
      </p:sp>
      <p:sp>
        <p:nvSpPr>
          <p:cNvPr id="21" name="TextBox 20"/>
          <p:cNvSpPr txBox="1"/>
          <p:nvPr/>
        </p:nvSpPr>
        <p:spPr>
          <a:xfrm>
            <a:off x="1004048" y="4135700"/>
            <a:ext cx="8008470" cy="369332"/>
          </a:xfrm>
          <a:prstGeom prst="rect">
            <a:avLst/>
          </a:prstGeom>
          <a:noFill/>
        </p:spPr>
        <p:txBody>
          <a:bodyPr wrap="square" rtlCol="0">
            <a:spAutoFit/>
          </a:bodyPr>
          <a:lstStyle/>
          <a:p>
            <a:r>
              <a:rPr lang="en-GB" b="1" dirty="0" smtClean="0"/>
              <a:t>What does this key image suggest about the </a:t>
            </a:r>
            <a:r>
              <a:rPr lang="en-GB" b="1" dirty="0" smtClean="0"/>
              <a:t>speaker’s relationship with the city? </a:t>
            </a:r>
            <a:endParaRPr lang="en-GB" b="1" dirty="0"/>
          </a:p>
        </p:txBody>
      </p:sp>
      <p:sp>
        <p:nvSpPr>
          <p:cNvPr id="22" name="TextBox 21"/>
          <p:cNvSpPr txBox="1"/>
          <p:nvPr/>
        </p:nvSpPr>
        <p:spPr>
          <a:xfrm>
            <a:off x="209177" y="4768651"/>
            <a:ext cx="8803341" cy="1754326"/>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GB" dirty="0"/>
              <a:t>The city is </a:t>
            </a:r>
            <a:r>
              <a:rPr lang="en-GB" b="1" dirty="0">
                <a:solidFill>
                  <a:srgbClr val="FF0000"/>
                </a:solidFill>
              </a:rPr>
              <a:t>personified</a:t>
            </a:r>
            <a:r>
              <a:rPr lang="en-GB" dirty="0"/>
              <a:t> as someone very close to the speaker; a lover perhaps, or a child.</a:t>
            </a:r>
          </a:p>
          <a:p>
            <a:pPr marL="285750" indent="-285750">
              <a:buFont typeface="Arial" panose="020B0604020202020204" pitchFamily="34" charset="0"/>
              <a:buChar char="•"/>
            </a:pPr>
            <a:r>
              <a:rPr lang="en-GB" dirty="0"/>
              <a:t>The word ‘shining’ links this phrase to the </a:t>
            </a:r>
            <a:r>
              <a:rPr lang="en-GB" b="1" dirty="0">
                <a:solidFill>
                  <a:srgbClr val="FF0000"/>
                </a:solidFill>
              </a:rPr>
              <a:t>theme of light </a:t>
            </a:r>
            <a:r>
              <a:rPr lang="en-GB" dirty="0"/>
              <a:t>that runs through the poem.</a:t>
            </a:r>
          </a:p>
          <a:p>
            <a:pPr marL="285750" indent="-285750">
              <a:buFont typeface="Arial" panose="020B0604020202020204" pitchFamily="34" charset="0"/>
              <a:buChar char="•"/>
            </a:pPr>
            <a:r>
              <a:rPr lang="en-GB" dirty="0"/>
              <a:t>The line suggests </a:t>
            </a:r>
            <a:r>
              <a:rPr lang="en-GB" dirty="0" smtClean="0"/>
              <a:t>the speaker spends </a:t>
            </a:r>
            <a:r>
              <a:rPr lang="en-GB" dirty="0"/>
              <a:t>a lot of time adoring the city and trying to improve its appearance. There’s a sense in which </a:t>
            </a:r>
            <a:r>
              <a:rPr lang="en-GB" dirty="0" smtClean="0"/>
              <a:t>she lavishes </a:t>
            </a:r>
            <a:r>
              <a:rPr lang="en-GB" dirty="0"/>
              <a:t>attention on her memory of the city.</a:t>
            </a:r>
          </a:p>
          <a:p>
            <a:pPr marL="285750" indent="-285750">
              <a:buFont typeface="Arial" panose="020B0604020202020204" pitchFamily="34" charset="0"/>
              <a:buChar char="•"/>
            </a:pPr>
            <a:r>
              <a:rPr lang="en-GB" dirty="0"/>
              <a:t>The effect on the reader is to see the </a:t>
            </a:r>
            <a:r>
              <a:rPr lang="en-GB" dirty="0" smtClean="0"/>
              <a:t>speaker as </a:t>
            </a:r>
            <a:r>
              <a:rPr lang="en-GB" dirty="0"/>
              <a:t>emotionally dependent upon the city. Recalling the place has become a kind of homesick compulsion.</a:t>
            </a:r>
            <a:endParaRPr lang="en-GB" dirty="0"/>
          </a:p>
        </p:txBody>
      </p:sp>
    </p:spTree>
    <p:extLst>
      <p:ext uri="{BB962C8B-B14F-4D97-AF65-F5344CB8AC3E}">
        <p14:creationId xmlns:p14="http://schemas.microsoft.com/office/powerpoint/2010/main" val="264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7200" y="2052401"/>
            <a:ext cx="5800164" cy="1477328"/>
          </a:xfrm>
          <a:prstGeom prst="rect">
            <a:avLst/>
          </a:prstGeom>
        </p:spPr>
        <p:txBody>
          <a:bodyPr wrap="square">
            <a:spAutoFit/>
          </a:bodyPr>
          <a:lstStyle/>
          <a:p>
            <a:r>
              <a:rPr lang="en-GB" dirty="0">
                <a:solidFill>
                  <a:srgbClr val="000000"/>
                </a:solidFill>
                <a:latin typeface="vag"/>
              </a:rPr>
              <a:t/>
            </a:r>
            <a:br>
              <a:rPr lang="en-GB" dirty="0">
                <a:solidFill>
                  <a:srgbClr val="000000"/>
                </a:solidFill>
                <a:latin typeface="vag"/>
              </a:rPr>
            </a:br>
            <a:r>
              <a:rPr lang="en-GB" b="1" dirty="0">
                <a:solidFill>
                  <a:srgbClr val="FF0000"/>
                </a:solidFill>
                <a:latin typeface="vag"/>
              </a:rPr>
              <a:t>My city </a:t>
            </a:r>
            <a:r>
              <a:rPr lang="en-GB" dirty="0">
                <a:solidFill>
                  <a:srgbClr val="000000"/>
                </a:solidFill>
                <a:latin typeface="vag"/>
              </a:rPr>
              <a:t>takes me dancing through the </a:t>
            </a:r>
            <a:r>
              <a:rPr lang="en-GB" b="1" dirty="0">
                <a:solidFill>
                  <a:srgbClr val="000000"/>
                </a:solidFill>
                <a:latin typeface="vag"/>
              </a:rPr>
              <a:t>city</a:t>
            </a:r>
            <a:br>
              <a:rPr lang="en-GB" b="1" dirty="0">
                <a:solidFill>
                  <a:srgbClr val="000000"/>
                </a:solidFill>
                <a:latin typeface="vag"/>
              </a:rPr>
            </a:br>
            <a:r>
              <a:rPr lang="en-GB" b="1" dirty="0">
                <a:solidFill>
                  <a:srgbClr val="000000"/>
                </a:solidFill>
                <a:latin typeface="vag"/>
              </a:rPr>
              <a:t>of walls</a:t>
            </a:r>
            <a:r>
              <a:rPr lang="en-GB" dirty="0">
                <a:solidFill>
                  <a:srgbClr val="000000"/>
                </a:solidFill>
                <a:latin typeface="vag"/>
              </a:rPr>
              <a:t>. They </a:t>
            </a:r>
            <a:r>
              <a:rPr lang="en-GB" i="1" dirty="0">
                <a:solidFill>
                  <a:srgbClr val="000000"/>
                </a:solidFill>
                <a:latin typeface="vag"/>
              </a:rPr>
              <a:t>accuse</a:t>
            </a:r>
            <a:r>
              <a:rPr lang="en-GB" dirty="0">
                <a:solidFill>
                  <a:srgbClr val="000000"/>
                </a:solidFill>
                <a:latin typeface="vag"/>
              </a:rPr>
              <a:t> me of absence, they circle me.</a:t>
            </a:r>
            <a:br>
              <a:rPr lang="en-GB" dirty="0">
                <a:solidFill>
                  <a:srgbClr val="000000"/>
                </a:solidFill>
                <a:latin typeface="vag"/>
              </a:rPr>
            </a:br>
            <a:r>
              <a:rPr lang="en-GB" dirty="0">
                <a:solidFill>
                  <a:srgbClr val="000000"/>
                </a:solidFill>
                <a:latin typeface="vag"/>
              </a:rPr>
              <a:t>They </a:t>
            </a:r>
            <a:r>
              <a:rPr lang="en-GB" i="1" dirty="0">
                <a:solidFill>
                  <a:srgbClr val="000000"/>
                </a:solidFill>
                <a:latin typeface="vag"/>
              </a:rPr>
              <a:t>accuse </a:t>
            </a:r>
            <a:r>
              <a:rPr lang="en-GB" dirty="0">
                <a:solidFill>
                  <a:srgbClr val="000000"/>
                </a:solidFill>
                <a:latin typeface="vag"/>
              </a:rPr>
              <a:t>me of being </a:t>
            </a:r>
            <a:r>
              <a:rPr lang="en-GB" b="1" dirty="0">
                <a:solidFill>
                  <a:srgbClr val="FF0000"/>
                </a:solidFill>
                <a:latin typeface="vag"/>
              </a:rPr>
              <a:t>dark</a:t>
            </a:r>
            <a:r>
              <a:rPr lang="en-GB" dirty="0">
                <a:solidFill>
                  <a:srgbClr val="000000"/>
                </a:solidFill>
                <a:latin typeface="vag"/>
              </a:rPr>
              <a:t> in </a:t>
            </a:r>
            <a:r>
              <a:rPr lang="en-GB" b="1" dirty="0">
                <a:solidFill>
                  <a:srgbClr val="000000"/>
                </a:solidFill>
                <a:latin typeface="vag"/>
              </a:rPr>
              <a:t>their free city</a:t>
            </a:r>
            <a:r>
              <a:rPr lang="en-GB" dirty="0">
                <a:solidFill>
                  <a:srgbClr val="000000"/>
                </a:solidFill>
                <a:latin typeface="vag"/>
              </a:rPr>
              <a:t>.</a:t>
            </a:r>
            <a:br>
              <a:rPr lang="en-GB" dirty="0">
                <a:solidFill>
                  <a:srgbClr val="000000"/>
                </a:solidFill>
                <a:latin typeface="vag"/>
              </a:rPr>
            </a:br>
            <a:endParaRPr lang="en-GB" dirty="0">
              <a:solidFill>
                <a:srgbClr val="000000"/>
              </a:solidFill>
              <a:latin typeface="vag"/>
            </a:endParaRPr>
          </a:p>
        </p:txBody>
      </p:sp>
      <p:sp>
        <p:nvSpPr>
          <p:cNvPr id="4" name="Rectangle 3"/>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V="1">
            <a:off x="6048188" y="1547906"/>
            <a:ext cx="549836" cy="842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639859" y="1655482"/>
            <a:ext cx="47812" cy="1302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69224" y="807108"/>
            <a:ext cx="3657600" cy="923330"/>
          </a:xfrm>
          <a:prstGeom prst="rect">
            <a:avLst/>
          </a:prstGeom>
          <a:noFill/>
        </p:spPr>
        <p:txBody>
          <a:bodyPr wrap="square" rtlCol="0">
            <a:spAutoFit/>
          </a:bodyPr>
          <a:lstStyle/>
          <a:p>
            <a:r>
              <a:rPr lang="en-GB" b="1" dirty="0" smtClean="0">
                <a:solidFill>
                  <a:srgbClr val="FF0000"/>
                </a:solidFill>
              </a:rPr>
              <a:t>Contrast</a:t>
            </a:r>
            <a:r>
              <a:rPr lang="en-GB" dirty="0" smtClean="0"/>
              <a:t>: she sees the city as restricted (‘walls’) but ‘they’ see it as ‘their free city’.</a:t>
            </a:r>
            <a:endParaRPr lang="en-GB" dirty="0"/>
          </a:p>
        </p:txBody>
      </p:sp>
      <p:cxnSp>
        <p:nvCxnSpPr>
          <p:cNvPr id="11" name="Straight Arrow Connector 10"/>
          <p:cNvCxnSpPr/>
          <p:nvPr/>
        </p:nvCxnSpPr>
        <p:spPr>
          <a:xfrm flipH="1" flipV="1">
            <a:off x="1320800" y="1655482"/>
            <a:ext cx="729129" cy="681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653612"/>
            <a:ext cx="4219388" cy="1200329"/>
          </a:xfrm>
          <a:prstGeom prst="rect">
            <a:avLst/>
          </a:prstGeom>
          <a:noFill/>
        </p:spPr>
        <p:txBody>
          <a:bodyPr wrap="square" rtlCol="0">
            <a:spAutoFit/>
          </a:bodyPr>
          <a:lstStyle/>
          <a:p>
            <a:r>
              <a:rPr lang="en-GB" dirty="0" smtClean="0"/>
              <a:t>‘My city’ = childhood memory </a:t>
            </a:r>
            <a:r>
              <a:rPr lang="en-GB" b="1" dirty="0" smtClean="0">
                <a:solidFill>
                  <a:srgbClr val="FF0000"/>
                </a:solidFill>
              </a:rPr>
              <a:t>personified.</a:t>
            </a:r>
          </a:p>
          <a:p>
            <a:r>
              <a:rPr lang="en-GB" dirty="0" smtClean="0"/>
              <a:t>‘The city’ = the city as it is now.</a:t>
            </a:r>
          </a:p>
          <a:p>
            <a:r>
              <a:rPr lang="en-GB" dirty="0" smtClean="0"/>
              <a:t>Note: the freedom, vitality and joy of ‘dancing’.</a:t>
            </a:r>
            <a:endParaRPr lang="en-GB" dirty="0"/>
          </a:p>
        </p:txBody>
      </p:sp>
      <p:cxnSp>
        <p:nvCxnSpPr>
          <p:cNvPr id="16" name="Curved Connector 15"/>
          <p:cNvCxnSpPr/>
          <p:nvPr/>
        </p:nvCxnSpPr>
        <p:spPr>
          <a:xfrm rot="5400000">
            <a:off x="164353" y="3302000"/>
            <a:ext cx="1757083" cy="1284940"/>
          </a:xfrm>
          <a:prstGeom prst="curved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1365" y="4996329"/>
            <a:ext cx="3567953" cy="1754326"/>
          </a:xfrm>
          <a:prstGeom prst="rect">
            <a:avLst/>
          </a:prstGeom>
          <a:noFill/>
        </p:spPr>
        <p:txBody>
          <a:bodyPr wrap="square" rtlCol="0">
            <a:spAutoFit/>
          </a:bodyPr>
          <a:lstStyle/>
          <a:p>
            <a:r>
              <a:rPr lang="en-GB" dirty="0" smtClean="0"/>
              <a:t>It is not clear who ‘they’ are but they are threatening – the </a:t>
            </a:r>
            <a:r>
              <a:rPr lang="en-GB" b="1" dirty="0" smtClean="0">
                <a:solidFill>
                  <a:srgbClr val="FF0000"/>
                </a:solidFill>
              </a:rPr>
              <a:t>repetition</a:t>
            </a:r>
            <a:r>
              <a:rPr lang="en-GB" dirty="0" smtClean="0"/>
              <a:t> of ‘accuse’ reinforces their threat to the speaker as they ‘circle’ her. Her absence is presented as an accusation.</a:t>
            </a:r>
            <a:endParaRPr lang="en-GB" dirty="0"/>
          </a:p>
        </p:txBody>
      </p:sp>
      <p:cxnSp>
        <p:nvCxnSpPr>
          <p:cNvPr id="20" name="Straight Arrow Connector 19"/>
          <p:cNvCxnSpPr/>
          <p:nvPr/>
        </p:nvCxnSpPr>
        <p:spPr>
          <a:xfrm>
            <a:off x="4960471" y="3203388"/>
            <a:ext cx="2306917" cy="340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321176" y="3346824"/>
            <a:ext cx="1715248" cy="2031325"/>
          </a:xfrm>
          <a:prstGeom prst="rect">
            <a:avLst/>
          </a:prstGeom>
          <a:noFill/>
        </p:spPr>
        <p:txBody>
          <a:bodyPr wrap="square" rtlCol="0">
            <a:spAutoFit/>
          </a:bodyPr>
          <a:lstStyle/>
          <a:p>
            <a:r>
              <a:rPr lang="en-GB" b="1" dirty="0" smtClean="0">
                <a:solidFill>
                  <a:srgbClr val="FF0000"/>
                </a:solidFill>
              </a:rPr>
              <a:t>Contrast</a:t>
            </a:r>
            <a:r>
              <a:rPr lang="en-GB" dirty="0" smtClean="0"/>
              <a:t> with the brightness she associates with her old city. Here, though, it is she who is dark. </a:t>
            </a:r>
            <a:endParaRPr lang="en-GB" dirty="0"/>
          </a:p>
        </p:txBody>
      </p:sp>
      <p:sp>
        <p:nvSpPr>
          <p:cNvPr id="22" name="TextBox 21"/>
          <p:cNvSpPr txBox="1"/>
          <p:nvPr/>
        </p:nvSpPr>
        <p:spPr>
          <a:xfrm>
            <a:off x="4069976" y="4518212"/>
            <a:ext cx="2617695" cy="369332"/>
          </a:xfrm>
          <a:prstGeom prst="rect">
            <a:avLst/>
          </a:prstGeom>
          <a:noFill/>
          <a:ln>
            <a:solidFill>
              <a:schemeClr val="accent1"/>
            </a:solidFill>
          </a:ln>
        </p:spPr>
        <p:txBody>
          <a:bodyPr wrap="square" rtlCol="0">
            <a:spAutoFit/>
          </a:bodyPr>
          <a:lstStyle/>
          <a:p>
            <a:r>
              <a:rPr lang="en-GB" b="1" dirty="0" smtClean="0">
                <a:solidFill>
                  <a:srgbClr val="FF0000"/>
                </a:solidFill>
              </a:rPr>
              <a:t>Contrast: </a:t>
            </a:r>
            <a:r>
              <a:rPr lang="en-GB" dirty="0" smtClean="0"/>
              <a:t>‘they’ and ‘me’</a:t>
            </a:r>
            <a:endParaRPr lang="en-GB" dirty="0"/>
          </a:p>
        </p:txBody>
      </p:sp>
    </p:spTree>
    <p:extLst>
      <p:ext uri="{BB962C8B-B14F-4D97-AF65-F5344CB8AC3E}">
        <p14:creationId xmlns:p14="http://schemas.microsoft.com/office/powerpoint/2010/main" val="2843989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7200" y="2052401"/>
            <a:ext cx="5800164" cy="1200329"/>
          </a:xfrm>
          <a:prstGeom prst="rect">
            <a:avLst/>
          </a:prstGeom>
        </p:spPr>
        <p:txBody>
          <a:bodyPr wrap="square">
            <a:spAutoFit/>
          </a:bodyPr>
          <a:lstStyle/>
          <a:p>
            <a:r>
              <a:rPr lang="en-GB" dirty="0">
                <a:solidFill>
                  <a:srgbClr val="000000"/>
                </a:solidFill>
                <a:latin typeface="vag"/>
              </a:rPr>
              <a:t/>
            </a:r>
            <a:br>
              <a:rPr lang="en-GB" dirty="0">
                <a:solidFill>
                  <a:srgbClr val="000000"/>
                </a:solidFill>
                <a:latin typeface="vag"/>
              </a:rPr>
            </a:br>
            <a:r>
              <a:rPr lang="en-GB" dirty="0">
                <a:solidFill>
                  <a:srgbClr val="000000"/>
                </a:solidFill>
                <a:latin typeface="vag"/>
              </a:rPr>
              <a:t/>
            </a:r>
            <a:br>
              <a:rPr lang="en-GB" dirty="0">
                <a:solidFill>
                  <a:srgbClr val="000000"/>
                </a:solidFill>
                <a:latin typeface="vag"/>
              </a:rPr>
            </a:br>
            <a:r>
              <a:rPr lang="en-GB" dirty="0">
                <a:solidFill>
                  <a:srgbClr val="000000"/>
                </a:solidFill>
                <a:latin typeface="vag"/>
              </a:rPr>
              <a:t>My city </a:t>
            </a:r>
            <a:r>
              <a:rPr lang="en-GB" b="1" dirty="0">
                <a:solidFill>
                  <a:srgbClr val="000000"/>
                </a:solidFill>
                <a:latin typeface="vag"/>
              </a:rPr>
              <a:t>hides behind me</a:t>
            </a:r>
            <a:r>
              <a:rPr lang="en-GB" dirty="0">
                <a:solidFill>
                  <a:srgbClr val="000000"/>
                </a:solidFill>
                <a:latin typeface="vag"/>
              </a:rPr>
              <a:t>. They </a:t>
            </a:r>
            <a:r>
              <a:rPr lang="en-GB" b="1" dirty="0">
                <a:solidFill>
                  <a:srgbClr val="FF0000"/>
                </a:solidFill>
                <a:latin typeface="vag"/>
              </a:rPr>
              <a:t>mutter death</a:t>
            </a:r>
            <a:r>
              <a:rPr lang="en-GB" dirty="0">
                <a:solidFill>
                  <a:srgbClr val="000000"/>
                </a:solidFill>
                <a:latin typeface="vag"/>
              </a:rPr>
              <a:t>,</a:t>
            </a:r>
            <a:br>
              <a:rPr lang="en-GB" dirty="0">
                <a:solidFill>
                  <a:srgbClr val="000000"/>
                </a:solidFill>
                <a:latin typeface="vag"/>
              </a:rPr>
            </a:br>
            <a:r>
              <a:rPr lang="en-GB" dirty="0">
                <a:solidFill>
                  <a:srgbClr val="000000"/>
                </a:solidFill>
                <a:latin typeface="vag"/>
              </a:rPr>
              <a:t>and my shadow falls as evidence of sunlight.</a:t>
            </a:r>
            <a:endParaRPr lang="en-GB" dirty="0">
              <a:solidFill>
                <a:srgbClr val="000000"/>
              </a:solidFill>
              <a:latin typeface="vag"/>
            </a:endParaRPr>
          </a:p>
        </p:txBody>
      </p:sp>
      <p:sp>
        <p:nvSpPr>
          <p:cNvPr id="4" name="Rectangle 3"/>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flipV="1">
            <a:off x="1362635" y="1957293"/>
            <a:ext cx="729129" cy="681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1365" y="1227497"/>
            <a:ext cx="4219388" cy="646331"/>
          </a:xfrm>
          <a:prstGeom prst="rect">
            <a:avLst/>
          </a:prstGeom>
          <a:noFill/>
        </p:spPr>
        <p:txBody>
          <a:bodyPr wrap="square" rtlCol="0">
            <a:spAutoFit/>
          </a:bodyPr>
          <a:lstStyle/>
          <a:p>
            <a:r>
              <a:rPr lang="en-GB" dirty="0" smtClean="0"/>
              <a:t>The personified city of her childhood is threatened by the new city. She protects it.</a:t>
            </a:r>
            <a:endParaRPr lang="en-GB" dirty="0"/>
          </a:p>
        </p:txBody>
      </p:sp>
      <p:cxnSp>
        <p:nvCxnSpPr>
          <p:cNvPr id="20" name="Straight Arrow Connector 19"/>
          <p:cNvCxnSpPr/>
          <p:nvPr/>
        </p:nvCxnSpPr>
        <p:spPr>
          <a:xfrm>
            <a:off x="4960471" y="3203388"/>
            <a:ext cx="992094" cy="1147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241365" y="1424365"/>
            <a:ext cx="603623" cy="1214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46495" y="534919"/>
            <a:ext cx="4368799" cy="923330"/>
          </a:xfrm>
          <a:prstGeom prst="rect">
            <a:avLst/>
          </a:prstGeom>
          <a:noFill/>
        </p:spPr>
        <p:txBody>
          <a:bodyPr wrap="square" rtlCol="0">
            <a:spAutoFit/>
          </a:bodyPr>
          <a:lstStyle/>
          <a:p>
            <a:r>
              <a:rPr lang="en-GB" dirty="0" smtClean="0"/>
              <a:t>Sense of threat is amplified. The new city will destroy – or already has destroyed – the  old city and its way of life.</a:t>
            </a:r>
            <a:endParaRPr lang="en-GB" dirty="0"/>
          </a:p>
        </p:txBody>
      </p:sp>
      <p:sp>
        <p:nvSpPr>
          <p:cNvPr id="13" name="TextBox 12"/>
          <p:cNvSpPr txBox="1"/>
          <p:nvPr/>
        </p:nvSpPr>
        <p:spPr>
          <a:xfrm>
            <a:off x="2253129" y="4488329"/>
            <a:ext cx="6382871" cy="1200329"/>
          </a:xfrm>
          <a:prstGeom prst="rect">
            <a:avLst/>
          </a:prstGeom>
          <a:noFill/>
        </p:spPr>
        <p:txBody>
          <a:bodyPr wrap="square" rtlCol="0">
            <a:spAutoFit/>
          </a:bodyPr>
          <a:lstStyle/>
          <a:p>
            <a:r>
              <a:rPr lang="en-GB" b="1" dirty="0" smtClean="0">
                <a:solidFill>
                  <a:srgbClr val="FF0000"/>
                </a:solidFill>
              </a:rPr>
              <a:t>Oxymoron: </a:t>
            </a:r>
            <a:r>
              <a:rPr lang="en-GB" dirty="0" smtClean="0"/>
              <a:t>Despite the threat of death and the mentions of ‘dark’ suggesting a threat to her wellbeing, the speaker ends the poem on a positive note. Even the darkness of her shadow is a reminder of the sunlight that once was. She will not give up her memories.</a:t>
            </a:r>
            <a:endParaRPr lang="en-GB" dirty="0"/>
          </a:p>
        </p:txBody>
      </p:sp>
    </p:spTree>
    <p:extLst>
      <p:ext uri="{BB962C8B-B14F-4D97-AF65-F5344CB8AC3E}">
        <p14:creationId xmlns:p14="http://schemas.microsoft.com/office/powerpoint/2010/main" val="1588292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737" t="14188" r="21474" b="5999"/>
          <a:stretch/>
        </p:blipFill>
        <p:spPr>
          <a:xfrm>
            <a:off x="0" y="648368"/>
            <a:ext cx="9064844" cy="5831306"/>
          </a:xfrm>
          <a:prstGeom prst="rect">
            <a:avLst/>
          </a:prstGeom>
        </p:spPr>
      </p:pic>
      <p:sp>
        <p:nvSpPr>
          <p:cNvPr id="3" name="Rectangle 2"/>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914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7"/>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b="1" dirty="0"/>
              <a:t>Form, structure and tone: </a:t>
            </a:r>
            <a:r>
              <a:rPr lang="en-GB" sz="2800" dirty="0" smtClean="0"/>
              <a:t>‘The </a:t>
            </a:r>
            <a:r>
              <a:rPr lang="en-GB" sz="2800" dirty="0" err="1" smtClean="0"/>
              <a:t>Emigree</a:t>
            </a:r>
            <a:r>
              <a:rPr lang="en-GB" sz="2800" dirty="0" smtClean="0"/>
              <a:t>’</a:t>
            </a:r>
            <a:endParaRPr lang="en-GB" sz="2800" dirty="0"/>
          </a:p>
        </p:txBody>
      </p:sp>
      <p:sp>
        <p:nvSpPr>
          <p:cNvPr id="3" name="TextBox 2"/>
          <p:cNvSpPr txBox="1"/>
          <p:nvPr/>
        </p:nvSpPr>
        <p:spPr>
          <a:xfrm>
            <a:off x="149411" y="693270"/>
            <a:ext cx="8630024" cy="5847755"/>
          </a:xfrm>
          <a:prstGeom prst="rect">
            <a:avLst/>
          </a:prstGeom>
          <a:noFill/>
        </p:spPr>
        <p:txBody>
          <a:bodyPr wrap="square" rtlCol="0">
            <a:spAutoFit/>
          </a:bodyPr>
          <a:lstStyle/>
          <a:p>
            <a:r>
              <a:rPr lang="en-GB" sz="2200" dirty="0" smtClean="0"/>
              <a:t>The poem is written in the </a:t>
            </a:r>
            <a:r>
              <a:rPr lang="en-GB" sz="2200" b="1" dirty="0" smtClean="0">
                <a:solidFill>
                  <a:srgbClr val="FF0000"/>
                </a:solidFill>
              </a:rPr>
              <a:t>first person</a:t>
            </a:r>
            <a:r>
              <a:rPr lang="en-GB" sz="2200" dirty="0" smtClean="0"/>
              <a:t>. It is made up of three stanzas: the first two have </a:t>
            </a:r>
            <a:r>
              <a:rPr lang="en-GB" sz="2200" b="1" dirty="0" smtClean="0">
                <a:solidFill>
                  <a:srgbClr val="FF0000"/>
                </a:solidFill>
              </a:rPr>
              <a:t>eight lines </a:t>
            </a:r>
            <a:r>
              <a:rPr lang="en-GB" sz="2200" dirty="0" smtClean="0"/>
              <a:t>each and the third has </a:t>
            </a:r>
            <a:r>
              <a:rPr lang="en-GB" sz="2200" b="1" dirty="0" smtClean="0">
                <a:solidFill>
                  <a:srgbClr val="FF0000"/>
                </a:solidFill>
              </a:rPr>
              <a:t>nine lines</a:t>
            </a:r>
            <a:r>
              <a:rPr lang="en-GB" sz="2200" dirty="0" smtClean="0"/>
              <a:t>. </a:t>
            </a:r>
            <a:r>
              <a:rPr lang="en-GB" sz="2200" dirty="0"/>
              <a:t>Perhaps </a:t>
            </a:r>
            <a:r>
              <a:rPr lang="en-GB" sz="2200" dirty="0" smtClean="0"/>
              <a:t>this extra line </a:t>
            </a:r>
            <a:r>
              <a:rPr lang="en-GB" sz="2200" dirty="0"/>
              <a:t>suggests the speaker just can’t let go of the memories and </a:t>
            </a:r>
            <a:r>
              <a:rPr lang="en-GB" sz="2200" dirty="0" smtClean="0"/>
              <a:t>doesn’t </a:t>
            </a:r>
            <a:r>
              <a:rPr lang="en-GB" sz="2200" dirty="0"/>
              <a:t>want the poem to </a:t>
            </a:r>
            <a:r>
              <a:rPr lang="en-GB" sz="2200" dirty="0" smtClean="0"/>
              <a:t>end. </a:t>
            </a:r>
          </a:p>
          <a:p>
            <a:endParaRPr lang="en-GB" sz="2200" dirty="0"/>
          </a:p>
          <a:p>
            <a:r>
              <a:rPr lang="en-GB" sz="2200" dirty="0" smtClean="0"/>
              <a:t>There is no regular </a:t>
            </a:r>
            <a:r>
              <a:rPr lang="en-GB" sz="2200" b="1" dirty="0" smtClean="0">
                <a:solidFill>
                  <a:srgbClr val="FF0000"/>
                </a:solidFill>
              </a:rPr>
              <a:t>rhythm or rhyme scheme </a:t>
            </a:r>
            <a:r>
              <a:rPr lang="en-GB" sz="2200" dirty="0" smtClean="0"/>
              <a:t>but there is a suggestion of a rhythmic pattern of </a:t>
            </a:r>
            <a:r>
              <a:rPr lang="en-GB" sz="2200" b="1" dirty="0" smtClean="0">
                <a:solidFill>
                  <a:srgbClr val="FF0000"/>
                </a:solidFill>
              </a:rPr>
              <a:t>five stresses </a:t>
            </a:r>
            <a:r>
              <a:rPr lang="en-GB" sz="2200" dirty="0" smtClean="0"/>
              <a:t>to a line – this never really establishes itself, however, and perhaps reflects the speaker’s state of mind which is unsettled throughout. </a:t>
            </a:r>
          </a:p>
          <a:p>
            <a:endParaRPr lang="en-GB" sz="2200" dirty="0"/>
          </a:p>
          <a:p>
            <a:r>
              <a:rPr lang="en-GB" sz="2200" dirty="0" smtClean="0"/>
              <a:t>The first two stanzas contain lots of </a:t>
            </a:r>
            <a:r>
              <a:rPr lang="en-GB" sz="2200" b="1" dirty="0" smtClean="0">
                <a:solidFill>
                  <a:srgbClr val="FF0000"/>
                </a:solidFill>
              </a:rPr>
              <a:t>enjambment</a:t>
            </a:r>
            <a:r>
              <a:rPr lang="en-GB" sz="2200" dirty="0" smtClean="0"/>
              <a:t> but there’s more </a:t>
            </a:r>
            <a:r>
              <a:rPr lang="en-GB" sz="2200" b="1" dirty="0" smtClean="0">
                <a:solidFill>
                  <a:srgbClr val="FF0000"/>
                </a:solidFill>
              </a:rPr>
              <a:t>end-stopping</a:t>
            </a:r>
            <a:r>
              <a:rPr lang="en-GB" sz="2200" dirty="0" smtClean="0"/>
              <a:t> in the final stanza, perhaps reflecting the speaker’s feeling of confinement in the ‘new’ city.</a:t>
            </a:r>
          </a:p>
          <a:p>
            <a:endParaRPr lang="en-GB" sz="2200" dirty="0"/>
          </a:p>
          <a:p>
            <a:r>
              <a:rPr lang="en-GB" sz="2200" dirty="0" smtClean="0"/>
              <a:t>The speaker’s memory of the city grows and solidifies as the poem moves on, until the city is </a:t>
            </a:r>
            <a:r>
              <a:rPr lang="en-GB" sz="2200" b="1" dirty="0" smtClean="0">
                <a:solidFill>
                  <a:srgbClr val="FF0000"/>
                </a:solidFill>
              </a:rPr>
              <a:t>personified </a:t>
            </a:r>
            <a:r>
              <a:rPr lang="en-GB" sz="2200" dirty="0" smtClean="0"/>
              <a:t>in the final stanza. Each stanza ends with ‘sunlight’, emphasising the positive way the speaker feels about the city. </a:t>
            </a:r>
            <a:endParaRPr lang="en-GB" sz="2200" dirty="0"/>
          </a:p>
        </p:txBody>
      </p:sp>
    </p:spTree>
    <p:extLst>
      <p:ext uri="{BB962C8B-B14F-4D97-AF65-F5344CB8AC3E}">
        <p14:creationId xmlns:p14="http://schemas.microsoft.com/office/powerpoint/2010/main" val="601451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22000"/>
            <a:grayscl/>
          </a:blip>
          <a:srcRect/>
          <a:stretch>
            <a:fillRect/>
          </a:stretch>
        </p:blipFill>
        <p:spPr bwMode="auto">
          <a:xfrm>
            <a:off x="2051720" y="1844824"/>
            <a:ext cx="4673203" cy="4888111"/>
          </a:xfrm>
          <a:prstGeom prst="rect">
            <a:avLst/>
          </a:prstGeom>
          <a:noFill/>
          <a:ln w="9525">
            <a:noFill/>
            <a:miter lim="800000"/>
            <a:headEnd/>
            <a:tailEnd/>
          </a:ln>
        </p:spPr>
      </p:pic>
      <p:sp>
        <p:nvSpPr>
          <p:cNvPr id="3" name="TextBox 2"/>
          <p:cNvSpPr txBox="1"/>
          <p:nvPr/>
        </p:nvSpPr>
        <p:spPr>
          <a:xfrm>
            <a:off x="467544" y="548680"/>
            <a:ext cx="8280920" cy="954107"/>
          </a:xfrm>
          <a:prstGeom prst="rect">
            <a:avLst/>
          </a:prstGeom>
          <a:noFill/>
        </p:spPr>
        <p:txBody>
          <a:bodyPr wrap="square" rtlCol="0">
            <a:spAutoFit/>
          </a:bodyPr>
          <a:lstStyle/>
          <a:p>
            <a:pPr algn="ctr"/>
            <a:r>
              <a:rPr lang="en-GB" sz="2800" b="1" dirty="0" smtClean="0"/>
              <a:t>It’s time to summarise! We’re going to make a note of the poem’s VITALS. </a:t>
            </a:r>
            <a:endParaRPr lang="en-GB" sz="2800" b="1" dirty="0"/>
          </a:p>
        </p:txBody>
      </p:sp>
    </p:spTree>
    <p:extLst>
      <p:ext uri="{BB962C8B-B14F-4D97-AF65-F5344CB8AC3E}">
        <p14:creationId xmlns:p14="http://schemas.microsoft.com/office/powerpoint/2010/main" val="1627760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understand the context and subject matter of the poem.</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4206433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22672" cy="889782"/>
          </a:xfrm>
        </p:spPr>
        <p:txBody>
          <a:bodyPr>
            <a:normAutofit/>
          </a:bodyPr>
          <a:lstStyle/>
          <a:p>
            <a:r>
              <a:rPr lang="en-GB" sz="3600" b="1" dirty="0" smtClean="0">
                <a:solidFill>
                  <a:srgbClr val="FF0000"/>
                </a:solidFill>
                <a:latin typeface="+mn-lt"/>
                <a:cs typeface="Arial" pitchFamily="34" charset="0"/>
              </a:rPr>
              <a:t>Poetry VITALS…</a:t>
            </a:r>
            <a:endParaRPr lang="en-GB" sz="3600" b="1" dirty="0">
              <a:solidFill>
                <a:srgbClr val="FF0000"/>
              </a:solidFill>
              <a:latin typeface="+mn-lt"/>
              <a:cs typeface="Arial" pitchFamily="34" charset="0"/>
            </a:endParaRPr>
          </a:p>
        </p:txBody>
      </p:sp>
      <p:sp>
        <p:nvSpPr>
          <p:cNvPr id="3" name="Content Placeholder 2"/>
          <p:cNvSpPr>
            <a:spLocks noGrp="1"/>
          </p:cNvSpPr>
          <p:nvPr>
            <p:ph idx="1"/>
          </p:nvPr>
        </p:nvSpPr>
        <p:spPr>
          <a:xfrm>
            <a:off x="323528" y="836712"/>
            <a:ext cx="8352928" cy="5445224"/>
          </a:xfrm>
        </p:spPr>
        <p:txBody>
          <a:bodyPr>
            <a:noAutofit/>
          </a:bodyPr>
          <a:lstStyle/>
          <a:p>
            <a:pPr marL="0" indent="0">
              <a:buNone/>
            </a:pPr>
            <a:r>
              <a:rPr lang="en-GB" sz="2400" b="1" u="sng" dirty="0" smtClean="0">
                <a:solidFill>
                  <a:srgbClr val="FF0000"/>
                </a:solidFill>
                <a:cs typeface="Arial" pitchFamily="34" charset="0"/>
              </a:rPr>
              <a:t>V</a:t>
            </a:r>
            <a:r>
              <a:rPr lang="en-GB" sz="2400" dirty="0" smtClean="0">
                <a:solidFill>
                  <a:srgbClr val="FF0000"/>
                </a:solidFill>
                <a:cs typeface="Arial" pitchFamily="34" charset="0"/>
              </a:rPr>
              <a:t>oice: </a:t>
            </a:r>
            <a:r>
              <a:rPr lang="en-GB" sz="2400" dirty="0" smtClean="0">
                <a:cs typeface="Arial" pitchFamily="34" charset="0"/>
              </a:rPr>
              <a:t>Who is speaking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I</a:t>
            </a:r>
            <a:r>
              <a:rPr lang="en-GB" sz="2400" dirty="0" smtClean="0">
                <a:solidFill>
                  <a:srgbClr val="FF0000"/>
                </a:solidFill>
                <a:cs typeface="Arial" pitchFamily="34" charset="0"/>
              </a:rPr>
              <a:t>magery: </a:t>
            </a:r>
            <a:r>
              <a:rPr lang="en-GB" sz="2400" dirty="0" smtClean="0">
                <a:cs typeface="Arial" pitchFamily="34" charset="0"/>
              </a:rPr>
              <a:t>What imagery is being created?    		        	      	    How is it effective?</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T</a:t>
            </a:r>
            <a:r>
              <a:rPr lang="en-GB" sz="2400" dirty="0" smtClean="0">
                <a:solidFill>
                  <a:srgbClr val="FF0000"/>
                </a:solidFill>
                <a:cs typeface="Arial" pitchFamily="34" charset="0"/>
              </a:rPr>
              <a:t>heme: </a:t>
            </a:r>
            <a:r>
              <a:rPr lang="en-GB" sz="2400" dirty="0" smtClean="0">
                <a:cs typeface="Arial" pitchFamily="34" charset="0"/>
              </a:rPr>
              <a:t>What are the main themes featured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A</a:t>
            </a:r>
            <a:r>
              <a:rPr lang="en-GB" sz="2400" dirty="0" smtClean="0">
                <a:solidFill>
                  <a:srgbClr val="FF0000"/>
                </a:solidFill>
                <a:cs typeface="Arial" pitchFamily="34" charset="0"/>
              </a:rPr>
              <a:t>ddress: </a:t>
            </a:r>
            <a:r>
              <a:rPr lang="en-GB" sz="2400" dirty="0" smtClean="0">
                <a:cs typeface="Arial" pitchFamily="34" charset="0"/>
              </a:rPr>
              <a:t>Who is the poem addressed to? Why?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L</a:t>
            </a:r>
            <a:r>
              <a:rPr lang="en-GB" sz="2400" dirty="0" smtClean="0">
                <a:solidFill>
                  <a:srgbClr val="FF0000"/>
                </a:solidFill>
                <a:cs typeface="Arial" pitchFamily="34" charset="0"/>
              </a:rPr>
              <a:t>anguage (Features): </a:t>
            </a:r>
            <a:r>
              <a:rPr lang="en-GB" sz="2400" dirty="0" smtClean="0">
                <a:cs typeface="Arial" pitchFamily="34" charset="0"/>
              </a:rPr>
              <a:t>What type of language/ devices are used? </a:t>
            </a:r>
          </a:p>
          <a:p>
            <a:pPr marL="0" indent="0">
              <a:buNone/>
            </a:pPr>
            <a:r>
              <a:rPr lang="en-GB" sz="2400" dirty="0" smtClean="0">
                <a:cs typeface="Arial" pitchFamily="34" charset="0"/>
              </a:rPr>
              <a:t>			What is their effect?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S</a:t>
            </a:r>
            <a:r>
              <a:rPr lang="en-GB" sz="2400" dirty="0" smtClean="0">
                <a:solidFill>
                  <a:srgbClr val="FF0000"/>
                </a:solidFill>
                <a:cs typeface="Arial" pitchFamily="34" charset="0"/>
              </a:rPr>
              <a:t>tructure: </a:t>
            </a:r>
            <a:r>
              <a:rPr lang="en-GB" sz="2400" dirty="0" smtClean="0">
                <a:cs typeface="Arial" pitchFamily="34" charset="0"/>
              </a:rPr>
              <a:t> How is the poem laid out? What is the effect of this? </a:t>
            </a:r>
          </a:p>
          <a:p>
            <a:pPr marL="0" indent="0">
              <a:buNone/>
            </a:pPr>
            <a:endParaRPr lang="en-GB" sz="2400" dirty="0" smtClean="0">
              <a:cs typeface="Arial" pitchFamily="34" charset="0"/>
            </a:endParaRPr>
          </a:p>
          <a:p>
            <a:pPr marL="0" indent="0">
              <a:buNone/>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a:t>
            </a:r>
            <a:endParaRPr lang="en-GB" sz="2400" dirty="0">
              <a:latin typeface="Comic Sans MS" pitchFamily="66" charset="0"/>
            </a:endParaRPr>
          </a:p>
        </p:txBody>
      </p:sp>
      <p:pic>
        <p:nvPicPr>
          <p:cNvPr id="3076" name="Picture 4" descr="http://us.cdn4.123rf.com/168nwm/skovoroda/skovoroda1105/skovoroda110500016/9545402-first-aid-kit-with-medical-cross-illustration-isolated-over-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16632"/>
            <a:ext cx="241176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951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2463752"/>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To </a:t>
            </a:r>
            <a:r>
              <a:rPr lang="en-GB" dirty="0" smtClean="0">
                <a:solidFill>
                  <a:schemeClr val="bg1"/>
                </a:solidFill>
                <a:latin typeface="Comic Sans MS" pitchFamily="66" charset="0"/>
              </a:rPr>
              <a:t>compare ‘The </a:t>
            </a:r>
            <a:r>
              <a:rPr lang="en-GB" dirty="0" err="1" smtClean="0">
                <a:solidFill>
                  <a:schemeClr val="bg1"/>
                </a:solidFill>
                <a:latin typeface="Comic Sans MS" pitchFamily="66" charset="0"/>
              </a:rPr>
              <a:t>Emigree</a:t>
            </a:r>
            <a:r>
              <a:rPr lang="en-GB" dirty="0" smtClean="0">
                <a:solidFill>
                  <a:schemeClr val="bg1"/>
                </a:solidFill>
                <a:latin typeface="Comic Sans MS" pitchFamily="66" charset="0"/>
              </a:rPr>
              <a:t>’ to ‘London’</a:t>
            </a:r>
            <a:br>
              <a:rPr lang="en-GB" dirty="0" smtClean="0">
                <a:solidFill>
                  <a:schemeClr val="bg1"/>
                </a:solidFill>
                <a:latin typeface="Comic Sans MS" pitchFamily="66" charset="0"/>
              </a:rPr>
            </a:br>
            <a:r>
              <a:rPr lang="en-GB" dirty="0" smtClean="0">
                <a:solidFill>
                  <a:schemeClr val="bg1"/>
                </a:solidFill>
                <a:latin typeface="Comic Sans MS" pitchFamily="66" charset="0"/>
              </a:rPr>
              <a:t/>
            </a:r>
            <a:br>
              <a:rPr lang="en-GB" dirty="0" smtClean="0">
                <a:solidFill>
                  <a:schemeClr val="bg1"/>
                </a:solidFill>
                <a:latin typeface="Comic Sans MS" pitchFamily="66" charset="0"/>
              </a:rPr>
            </a:br>
            <a:endParaRPr lang="en-US" dirty="0">
              <a:solidFill>
                <a:schemeClr val="bg1"/>
              </a:solidFill>
              <a:latin typeface="Comic Sans MS" pitchFamily="66" charset="0"/>
            </a:endParaRPr>
          </a:p>
        </p:txBody>
      </p:sp>
    </p:spTree>
    <p:extLst>
      <p:ext uri="{BB962C8B-B14F-4D97-AF65-F5344CB8AC3E}">
        <p14:creationId xmlns:p14="http://schemas.microsoft.com/office/powerpoint/2010/main" val="1558507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a:t>
            </a:r>
            <a:r>
              <a:rPr lang="en-GB" sz="1600" dirty="0" smtClean="0">
                <a:ea typeface="Times New Roman" panose="02020603050405020304" pitchFamily="18" charset="0"/>
                <a:cs typeface="Times New Roman" panose="02020603050405020304" pitchFamily="18" charset="0"/>
              </a:rPr>
              <a:t>compa</a:t>
            </a:r>
            <a:r>
              <a:rPr lang="en-GB" sz="1600" dirty="0" smtClean="0">
                <a:ea typeface="Times New Roman" panose="02020603050405020304" pitchFamily="18" charset="0"/>
                <a:cs typeface="Times New Roman" panose="02020603050405020304" pitchFamily="18" charset="0"/>
              </a:rPr>
              <a:t>re ‘The </a:t>
            </a:r>
            <a:r>
              <a:rPr lang="en-GB" sz="1600" dirty="0" err="1" smtClean="0">
                <a:ea typeface="Times New Roman" panose="02020603050405020304" pitchFamily="18" charset="0"/>
                <a:cs typeface="Times New Roman" panose="02020603050405020304" pitchFamily="18" charset="0"/>
              </a:rPr>
              <a:t>Emigree</a:t>
            </a:r>
            <a:r>
              <a:rPr lang="en-GB" sz="1600" dirty="0" smtClean="0">
                <a:ea typeface="Times New Roman" panose="02020603050405020304" pitchFamily="18" charset="0"/>
                <a:cs typeface="Times New Roman" panose="02020603050405020304" pitchFamily="18" charset="0"/>
              </a:rPr>
              <a:t>’ to ‘London’</a:t>
            </a:r>
            <a:endParaRPr lang="en-GB" sz="800" dirty="0">
              <a:effectLst/>
              <a:ea typeface="Times New Roman" panose="02020603050405020304" pitchFamily="18" charset="0"/>
              <a:cs typeface="Times New Roman" panose="02020603050405020304" pitchFamily="18" charset="0"/>
            </a:endParaRPr>
          </a:p>
        </p:txBody>
      </p:sp>
      <p:sp>
        <p:nvSpPr>
          <p:cNvPr id="3" name="Rectangle 2"/>
          <p:cNvSpPr/>
          <p:nvPr/>
        </p:nvSpPr>
        <p:spPr>
          <a:xfrm>
            <a:off x="242046" y="572317"/>
            <a:ext cx="8659905" cy="2585323"/>
          </a:xfrm>
          <a:prstGeom prst="rect">
            <a:avLst/>
          </a:prstGeom>
          <a:ln>
            <a:solidFill>
              <a:schemeClr val="accent1"/>
            </a:solidFill>
          </a:ln>
        </p:spPr>
        <p:txBody>
          <a:bodyPr wrap="square">
            <a:spAutoFit/>
          </a:bodyPr>
          <a:lstStyle/>
          <a:p>
            <a:r>
              <a:rPr lang="en-GB" b="1" i="1" dirty="0">
                <a:solidFill>
                  <a:srgbClr val="222222"/>
                </a:solidFill>
                <a:latin typeface="Arial" panose="020B0604020202020204" pitchFamily="34" charset="0"/>
              </a:rPr>
              <a:t>London</a:t>
            </a:r>
            <a:r>
              <a:rPr lang="en-GB" dirty="0">
                <a:solidFill>
                  <a:srgbClr val="222222"/>
                </a:solidFill>
                <a:latin typeface="Arial" panose="020B0604020202020204" pitchFamily="34" charset="0"/>
              </a:rPr>
              <a:t> by William Blake (1794):</a:t>
            </a:r>
          </a:p>
          <a:p>
            <a:r>
              <a:rPr lang="en-GB" dirty="0">
                <a:solidFill>
                  <a:srgbClr val="222222"/>
                </a:solidFill>
                <a:latin typeface="Arial" panose="020B0604020202020204" pitchFamily="34" charset="0"/>
              </a:rPr>
              <a:t>The speaker describes what he sees during a walk around London. The speaker talks of the misery and despair that no-one can escape.  It appears to suggest that those in power offer no help</a:t>
            </a:r>
            <a:r>
              <a:rPr lang="en-GB" dirty="0" smtClean="0">
                <a:solidFill>
                  <a:srgbClr val="222222"/>
                </a:solidFill>
                <a:latin typeface="Arial" panose="020B0604020202020204" pitchFamily="34" charset="0"/>
              </a:rPr>
              <a:t>.</a:t>
            </a:r>
          </a:p>
          <a:p>
            <a:endParaRPr lang="en-GB" dirty="0">
              <a:solidFill>
                <a:srgbClr val="222222"/>
              </a:solidFill>
              <a:latin typeface="Arial" panose="020B0604020202020204" pitchFamily="34" charset="0"/>
            </a:endParaRPr>
          </a:p>
          <a:p>
            <a:r>
              <a:rPr lang="en-GB" b="1" i="1" dirty="0">
                <a:solidFill>
                  <a:srgbClr val="222222"/>
                </a:solidFill>
                <a:latin typeface="Arial" panose="020B0604020202020204" pitchFamily="34" charset="0"/>
              </a:rPr>
              <a:t>The </a:t>
            </a:r>
            <a:r>
              <a:rPr lang="en-GB" b="1" i="1" dirty="0" err="1">
                <a:solidFill>
                  <a:srgbClr val="222222"/>
                </a:solidFill>
                <a:latin typeface="Arial" panose="020B0604020202020204" pitchFamily="34" charset="0"/>
              </a:rPr>
              <a:t>Emigree</a:t>
            </a:r>
            <a:r>
              <a:rPr lang="en-GB" dirty="0">
                <a:solidFill>
                  <a:srgbClr val="222222"/>
                </a:solidFill>
                <a:latin typeface="Arial" panose="020B0604020202020204" pitchFamily="34" charset="0"/>
              </a:rPr>
              <a:t> by Carol Rumens (1993):</a:t>
            </a:r>
          </a:p>
          <a:p>
            <a:r>
              <a:rPr lang="en-GB" dirty="0">
                <a:solidFill>
                  <a:srgbClr val="222222"/>
                </a:solidFill>
                <a:latin typeface="Arial" panose="020B0604020202020204" pitchFamily="34" charset="0"/>
              </a:rPr>
              <a:t>The speaker talks positively about a city she left as a child. The city ‘may be at war’ and the speaker seems to be accused of something but still she is positive. The poem is about positive memories (nostalgia) of a place.</a:t>
            </a:r>
            <a:endParaRPr lang="en-GB" b="0" i="0" dirty="0">
              <a:solidFill>
                <a:srgbClr val="222222"/>
              </a:solidFill>
              <a:effectLst/>
              <a:latin typeface="Arial" panose="020B0604020202020204" pitchFamily="34" charset="0"/>
            </a:endParaRPr>
          </a:p>
        </p:txBody>
      </p:sp>
      <p:pic>
        <p:nvPicPr>
          <p:cNvPr id="2052" name="Picture 4" descr="http://aam.govst.edu/projects/jlueder/images/tr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541" y="3360625"/>
            <a:ext cx="5089442" cy="31694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9574" y="3259528"/>
            <a:ext cx="2952377" cy="3785652"/>
          </a:xfrm>
          <a:prstGeom prst="rect">
            <a:avLst/>
          </a:prstGeom>
          <a:noFill/>
        </p:spPr>
        <p:txBody>
          <a:bodyPr wrap="square" rtlCol="0">
            <a:spAutoFit/>
          </a:bodyPr>
          <a:lstStyle/>
          <a:p>
            <a:r>
              <a:rPr lang="en-GB" sz="2400" dirty="0" smtClean="0"/>
              <a:t>In pairs, compare the poems using a Venn Diagram to record your ideas. Think about: </a:t>
            </a:r>
          </a:p>
          <a:p>
            <a:pPr marL="285750" indent="-285750">
              <a:buFont typeface="Arial" panose="020B0604020202020204" pitchFamily="34" charset="0"/>
              <a:buChar char="•"/>
            </a:pPr>
            <a:r>
              <a:rPr lang="en-GB" sz="2400" dirty="0"/>
              <a:t>Theme</a:t>
            </a:r>
          </a:p>
          <a:p>
            <a:pPr marL="285750" indent="-285750">
              <a:buFont typeface="Arial" panose="020B0604020202020204" pitchFamily="34" charset="0"/>
              <a:buChar char="•"/>
            </a:pPr>
            <a:r>
              <a:rPr lang="en-GB" sz="2400" dirty="0"/>
              <a:t>Attitudes</a:t>
            </a:r>
          </a:p>
          <a:p>
            <a:pPr marL="285750" indent="-285750">
              <a:buFont typeface="Arial" panose="020B0604020202020204" pitchFamily="34" charset="0"/>
              <a:buChar char="•"/>
            </a:pPr>
            <a:r>
              <a:rPr lang="en-GB" sz="2400" dirty="0" smtClean="0"/>
              <a:t>Language</a:t>
            </a:r>
          </a:p>
          <a:p>
            <a:pPr marL="285750" indent="-285750">
              <a:buFont typeface="Arial" panose="020B0604020202020204" pitchFamily="34" charset="0"/>
              <a:buChar char="•"/>
            </a:pPr>
            <a:r>
              <a:rPr lang="en-GB" sz="2400" dirty="0" smtClean="0"/>
              <a:t>Structure</a:t>
            </a:r>
          </a:p>
          <a:p>
            <a:endParaRPr lang="en-GB" sz="2400" dirty="0" smtClean="0"/>
          </a:p>
        </p:txBody>
      </p:sp>
    </p:spTree>
    <p:extLst>
      <p:ext uri="{BB962C8B-B14F-4D97-AF65-F5344CB8AC3E}">
        <p14:creationId xmlns:p14="http://schemas.microsoft.com/office/powerpoint/2010/main" val="1314544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a:t>
            </a:r>
            <a:r>
              <a:rPr lang="en-GB" sz="1600" dirty="0" smtClean="0">
                <a:ea typeface="Times New Roman" panose="02020603050405020304" pitchFamily="18" charset="0"/>
                <a:cs typeface="Times New Roman" panose="02020603050405020304" pitchFamily="18" charset="0"/>
              </a:rPr>
              <a:t>compa</a:t>
            </a:r>
            <a:r>
              <a:rPr lang="en-GB" sz="1600" dirty="0" smtClean="0">
                <a:ea typeface="Times New Roman" panose="02020603050405020304" pitchFamily="18" charset="0"/>
                <a:cs typeface="Times New Roman" panose="02020603050405020304" pitchFamily="18" charset="0"/>
              </a:rPr>
              <a:t>re ‘The </a:t>
            </a:r>
            <a:r>
              <a:rPr lang="en-GB" sz="1600" dirty="0" err="1" smtClean="0">
                <a:ea typeface="Times New Roman" panose="02020603050405020304" pitchFamily="18" charset="0"/>
                <a:cs typeface="Times New Roman" panose="02020603050405020304" pitchFamily="18" charset="0"/>
              </a:rPr>
              <a:t>Emigree</a:t>
            </a:r>
            <a:r>
              <a:rPr lang="en-GB" sz="1600" dirty="0" smtClean="0">
                <a:ea typeface="Times New Roman" panose="02020603050405020304" pitchFamily="18" charset="0"/>
                <a:cs typeface="Times New Roman" panose="02020603050405020304" pitchFamily="18" charset="0"/>
              </a:rPr>
              <a:t>’ to ‘London’</a:t>
            </a:r>
            <a:endParaRPr lang="en-GB" sz="800" dirty="0">
              <a:effectLst/>
              <a:ea typeface="Times New Roman" panose="02020603050405020304" pitchFamily="18" charset="0"/>
              <a:cs typeface="Times New Roman" panose="02020603050405020304" pitchFamily="18" charset="0"/>
            </a:endParaRPr>
          </a:p>
        </p:txBody>
      </p:sp>
      <p:sp>
        <p:nvSpPr>
          <p:cNvPr id="3" name="Rectangle 2"/>
          <p:cNvSpPr/>
          <p:nvPr/>
        </p:nvSpPr>
        <p:spPr>
          <a:xfrm>
            <a:off x="236069" y="588165"/>
            <a:ext cx="8671859" cy="5509200"/>
          </a:xfrm>
          <a:prstGeom prst="rect">
            <a:avLst/>
          </a:prstGeom>
        </p:spPr>
        <p:txBody>
          <a:bodyPr wrap="square">
            <a:spAutoFit/>
          </a:bodyPr>
          <a:lstStyle/>
          <a:p>
            <a:r>
              <a:rPr lang="en-GB" sz="3200" b="1" dirty="0" smtClean="0">
                <a:solidFill>
                  <a:srgbClr val="FF0000"/>
                </a:solidFill>
                <a:latin typeface="Arial" panose="020B0604020202020204" pitchFamily="34" charset="0"/>
              </a:rPr>
              <a:t>Suggestions for comparison:</a:t>
            </a:r>
          </a:p>
          <a:p>
            <a:endParaRPr lang="en-GB" sz="3200" b="1" dirty="0">
              <a:solidFill>
                <a:srgbClr val="FF0000"/>
              </a:solidFill>
              <a:latin typeface="Arial" panose="020B0604020202020204" pitchFamily="34" charset="0"/>
            </a:endParaRPr>
          </a:p>
          <a:p>
            <a:pPr marL="342900" indent="-342900">
              <a:buFont typeface="Arial" panose="020B0604020202020204" pitchFamily="34" charset="0"/>
              <a:buChar char="•"/>
            </a:pPr>
            <a:r>
              <a:rPr lang="en-GB" sz="2400" i="1" dirty="0" smtClean="0">
                <a:solidFill>
                  <a:srgbClr val="222222"/>
                </a:solidFill>
                <a:latin typeface="Arial" panose="020B0604020202020204" pitchFamily="34" charset="0"/>
              </a:rPr>
              <a:t>London</a:t>
            </a:r>
            <a:r>
              <a:rPr lang="en-GB" sz="2400" i="1" dirty="0">
                <a:solidFill>
                  <a:srgbClr val="222222"/>
                </a:solidFill>
                <a:latin typeface="Arial" panose="020B0604020202020204" pitchFamily="34" charset="0"/>
              </a:rPr>
              <a:t>: </a:t>
            </a:r>
            <a:r>
              <a:rPr lang="en-GB" sz="2400" dirty="0">
                <a:solidFill>
                  <a:srgbClr val="222222"/>
                </a:solidFill>
                <a:latin typeface="Arial" panose="020B0604020202020204" pitchFamily="34" charset="0"/>
              </a:rPr>
              <a:t>sees the place. </a:t>
            </a:r>
            <a:r>
              <a:rPr lang="en-GB" sz="2400" i="1" dirty="0">
                <a:solidFill>
                  <a:srgbClr val="222222"/>
                </a:solidFill>
                <a:latin typeface="Arial" panose="020B0604020202020204" pitchFamily="34" charset="0"/>
              </a:rPr>
              <a:t>The </a:t>
            </a:r>
            <a:r>
              <a:rPr lang="en-GB" sz="2400" i="1" dirty="0" err="1">
                <a:solidFill>
                  <a:srgbClr val="222222"/>
                </a:solidFill>
                <a:latin typeface="Arial" panose="020B0604020202020204" pitchFamily="34" charset="0"/>
              </a:rPr>
              <a:t>Emigree</a:t>
            </a:r>
            <a:r>
              <a:rPr lang="en-GB" sz="2400" dirty="0">
                <a:solidFill>
                  <a:srgbClr val="222222"/>
                </a:solidFill>
                <a:latin typeface="Arial" panose="020B0604020202020204" pitchFamily="34" charset="0"/>
              </a:rPr>
              <a:t>: recalls the place from memory.</a:t>
            </a:r>
          </a:p>
          <a:p>
            <a:pPr marL="342900" indent="-342900">
              <a:buFont typeface="Arial" panose="020B0604020202020204" pitchFamily="34" charset="0"/>
              <a:buChar char="•"/>
            </a:pPr>
            <a:r>
              <a:rPr lang="en-GB" sz="2400" b="1" dirty="0" smtClean="0">
                <a:solidFill>
                  <a:srgbClr val="222222"/>
                </a:solidFill>
                <a:latin typeface="Arial" panose="020B0604020202020204" pitchFamily="34" charset="0"/>
              </a:rPr>
              <a:t>Imagery</a:t>
            </a:r>
            <a:r>
              <a:rPr lang="en-GB" sz="2400" b="1" dirty="0">
                <a:solidFill>
                  <a:srgbClr val="222222"/>
                </a:solidFill>
                <a:latin typeface="Arial" panose="020B0604020202020204" pitchFamily="34" charset="0"/>
              </a:rPr>
              <a:t>: </a:t>
            </a:r>
            <a:r>
              <a:rPr lang="en-GB" sz="2400" dirty="0">
                <a:solidFill>
                  <a:srgbClr val="222222"/>
                </a:solidFill>
                <a:latin typeface="Arial" panose="020B0604020202020204" pitchFamily="34" charset="0"/>
              </a:rPr>
              <a:t>contrast between the poems of positive in </a:t>
            </a:r>
            <a:r>
              <a:rPr lang="en-GB" sz="2400" i="1" dirty="0" err="1">
                <a:solidFill>
                  <a:srgbClr val="222222"/>
                </a:solidFill>
                <a:latin typeface="Arial" panose="020B0604020202020204" pitchFamily="34" charset="0"/>
              </a:rPr>
              <a:t>Emigree</a:t>
            </a:r>
            <a:r>
              <a:rPr lang="en-GB" sz="2400" dirty="0">
                <a:solidFill>
                  <a:srgbClr val="222222"/>
                </a:solidFill>
                <a:latin typeface="Arial" panose="020B0604020202020204" pitchFamily="34" charset="0"/>
              </a:rPr>
              <a:t>, ‘sunlight’ and ‘white streets’ compared with the negative of London, ‘woe’, ‘</a:t>
            </a:r>
            <a:r>
              <a:rPr lang="en-GB" sz="2400" dirty="0" err="1">
                <a:solidFill>
                  <a:srgbClr val="222222"/>
                </a:solidFill>
                <a:latin typeface="Arial" panose="020B0604020202020204" pitchFamily="34" charset="0"/>
              </a:rPr>
              <a:t>black’ning</a:t>
            </a:r>
            <a:r>
              <a:rPr lang="en-GB" sz="2400" dirty="0">
                <a:solidFill>
                  <a:srgbClr val="222222"/>
                </a:solidFill>
                <a:latin typeface="Arial" panose="020B0604020202020204" pitchFamily="34" charset="0"/>
              </a:rPr>
              <a:t>’ and ‘blood’.</a:t>
            </a:r>
          </a:p>
          <a:p>
            <a:pPr marL="342900" indent="-342900">
              <a:buFont typeface="Arial" panose="020B0604020202020204" pitchFamily="34" charset="0"/>
              <a:buChar char="•"/>
            </a:pPr>
            <a:r>
              <a:rPr lang="en-GB" sz="2400" b="1" dirty="0" smtClean="0">
                <a:solidFill>
                  <a:srgbClr val="222222"/>
                </a:solidFill>
                <a:latin typeface="Arial" panose="020B0604020202020204" pitchFamily="34" charset="0"/>
              </a:rPr>
              <a:t>Contrast and </a:t>
            </a:r>
            <a:r>
              <a:rPr lang="en-GB" sz="2400" b="1" dirty="0" err="1" smtClean="0">
                <a:solidFill>
                  <a:srgbClr val="222222"/>
                </a:solidFill>
                <a:latin typeface="Arial" panose="020B0604020202020204" pitchFamily="34" charset="0"/>
              </a:rPr>
              <a:t>oxymorons</a:t>
            </a:r>
            <a:r>
              <a:rPr lang="en-GB" sz="2400" b="1" dirty="0">
                <a:solidFill>
                  <a:srgbClr val="222222"/>
                </a:solidFill>
                <a:latin typeface="Arial" panose="020B0604020202020204" pitchFamily="34" charset="0"/>
              </a:rPr>
              <a:t>: </a:t>
            </a:r>
            <a:r>
              <a:rPr lang="en-GB" sz="2400" dirty="0">
                <a:solidFill>
                  <a:srgbClr val="222222"/>
                </a:solidFill>
                <a:latin typeface="Arial" panose="020B0604020202020204" pitchFamily="34" charset="0"/>
              </a:rPr>
              <a:t>contrast of innocence and corruption in </a:t>
            </a:r>
            <a:r>
              <a:rPr lang="en-GB" sz="2400" i="1" dirty="0">
                <a:solidFill>
                  <a:srgbClr val="222222"/>
                </a:solidFill>
                <a:latin typeface="Arial" panose="020B0604020202020204" pitchFamily="34" charset="0"/>
              </a:rPr>
              <a:t>London</a:t>
            </a:r>
            <a:r>
              <a:rPr lang="en-GB" sz="2400" dirty="0">
                <a:solidFill>
                  <a:srgbClr val="222222"/>
                </a:solidFill>
                <a:latin typeface="Arial" panose="020B0604020202020204" pitchFamily="34" charset="0"/>
              </a:rPr>
              <a:t>, and conflict and nostalgia in </a:t>
            </a:r>
            <a:r>
              <a:rPr lang="en-GB" sz="2400" dirty="0" err="1">
                <a:solidFill>
                  <a:srgbClr val="222222"/>
                </a:solidFill>
                <a:latin typeface="Arial" panose="020B0604020202020204" pitchFamily="34" charset="0"/>
              </a:rPr>
              <a:t>Emigree</a:t>
            </a:r>
            <a:r>
              <a:rPr lang="en-GB" sz="2400" dirty="0">
                <a:solidFill>
                  <a:srgbClr val="222222"/>
                </a:solidFill>
                <a:latin typeface="Arial" panose="020B0604020202020204" pitchFamily="34" charset="0"/>
              </a:rPr>
              <a:t>.</a:t>
            </a:r>
          </a:p>
          <a:p>
            <a:pPr marL="342900" indent="-342900">
              <a:buFont typeface="Arial" panose="020B0604020202020204" pitchFamily="34" charset="0"/>
              <a:buChar char="•"/>
            </a:pPr>
            <a:r>
              <a:rPr lang="en-GB" sz="2400" dirty="0" smtClean="0">
                <a:solidFill>
                  <a:srgbClr val="222222"/>
                </a:solidFill>
                <a:latin typeface="Arial" panose="020B0604020202020204" pitchFamily="34" charset="0"/>
              </a:rPr>
              <a:t>Dramatic </a:t>
            </a:r>
            <a:r>
              <a:rPr lang="en-GB" sz="2400" dirty="0">
                <a:solidFill>
                  <a:srgbClr val="222222"/>
                </a:solidFill>
                <a:latin typeface="Arial" panose="020B0604020202020204" pitchFamily="34" charset="0"/>
              </a:rPr>
              <a:t>monologue of </a:t>
            </a:r>
            <a:r>
              <a:rPr lang="en-GB" sz="2400" i="1" dirty="0">
                <a:solidFill>
                  <a:srgbClr val="222222"/>
                </a:solidFill>
                <a:latin typeface="Arial" panose="020B0604020202020204" pitchFamily="34" charset="0"/>
              </a:rPr>
              <a:t>London</a:t>
            </a:r>
            <a:r>
              <a:rPr lang="en-GB" sz="2400" dirty="0">
                <a:solidFill>
                  <a:srgbClr val="222222"/>
                </a:solidFill>
                <a:latin typeface="Arial" panose="020B0604020202020204" pitchFamily="34" charset="0"/>
              </a:rPr>
              <a:t> and first-person in </a:t>
            </a:r>
            <a:r>
              <a:rPr lang="en-GB" sz="2400" i="1" dirty="0">
                <a:solidFill>
                  <a:srgbClr val="222222"/>
                </a:solidFill>
                <a:latin typeface="Arial" panose="020B0604020202020204" pitchFamily="34" charset="0"/>
              </a:rPr>
              <a:t>The </a:t>
            </a:r>
            <a:r>
              <a:rPr lang="en-GB" sz="2400" i="1" dirty="0" err="1">
                <a:solidFill>
                  <a:srgbClr val="222222"/>
                </a:solidFill>
                <a:latin typeface="Arial" panose="020B0604020202020204" pitchFamily="34" charset="0"/>
              </a:rPr>
              <a:t>Emigree</a:t>
            </a:r>
            <a:r>
              <a:rPr lang="en-GB" sz="2400" dirty="0">
                <a:solidFill>
                  <a:srgbClr val="222222"/>
                </a:solidFill>
                <a:latin typeface="Arial" panose="020B0604020202020204" pitchFamily="34" charset="0"/>
              </a:rPr>
              <a:t>.</a:t>
            </a:r>
          </a:p>
          <a:p>
            <a:pPr marL="342900" indent="-342900">
              <a:buFont typeface="Arial" panose="020B0604020202020204" pitchFamily="34" charset="0"/>
              <a:buChar char="•"/>
            </a:pPr>
            <a:r>
              <a:rPr lang="en-GB" sz="2400" dirty="0" smtClean="0">
                <a:solidFill>
                  <a:srgbClr val="222222"/>
                </a:solidFill>
                <a:latin typeface="Arial" panose="020B0604020202020204" pitchFamily="34" charset="0"/>
              </a:rPr>
              <a:t>Use </a:t>
            </a:r>
            <a:r>
              <a:rPr lang="en-GB" sz="2400" dirty="0">
                <a:solidFill>
                  <a:srgbClr val="222222"/>
                </a:solidFill>
                <a:latin typeface="Arial" panose="020B0604020202020204" pitchFamily="34" charset="0"/>
              </a:rPr>
              <a:t>of children in both poems</a:t>
            </a:r>
            <a:r>
              <a:rPr lang="en-GB" sz="2400" dirty="0" smtClean="0">
                <a:solidFill>
                  <a:srgbClr val="222222"/>
                </a:solidFill>
                <a:latin typeface="Arial" panose="020B0604020202020204" pitchFamily="34" charset="0"/>
              </a:rPr>
              <a:t>.</a:t>
            </a:r>
          </a:p>
          <a:p>
            <a:pPr marL="342900" indent="-342900">
              <a:buFont typeface="Arial" panose="020B0604020202020204" pitchFamily="34" charset="0"/>
              <a:buChar char="•"/>
            </a:pPr>
            <a:r>
              <a:rPr lang="en-GB" sz="2400" dirty="0" smtClean="0">
                <a:solidFill>
                  <a:srgbClr val="222222"/>
                </a:solidFill>
                <a:latin typeface="Arial" panose="020B0604020202020204" pitchFamily="34" charset="0"/>
              </a:rPr>
              <a:t>Key images.</a:t>
            </a:r>
            <a:endParaRPr lang="en-GB" sz="2400" dirty="0">
              <a:solidFill>
                <a:srgbClr val="222222"/>
              </a:solidFill>
              <a:latin typeface="Arial" panose="020B0604020202020204" pitchFamily="34" charset="0"/>
            </a:endParaRPr>
          </a:p>
          <a:p>
            <a:pPr marL="342900" indent="-342900">
              <a:buFont typeface="Arial" panose="020B0604020202020204" pitchFamily="34" charset="0"/>
              <a:buChar char="•"/>
            </a:pPr>
            <a:r>
              <a:rPr lang="en-GB" sz="2400" dirty="0" smtClean="0">
                <a:solidFill>
                  <a:srgbClr val="222222"/>
                </a:solidFill>
                <a:latin typeface="Arial" panose="020B0604020202020204" pitchFamily="34" charset="0"/>
              </a:rPr>
              <a:t>Enjambment</a:t>
            </a:r>
            <a:r>
              <a:rPr lang="en-GB" sz="2400" dirty="0">
                <a:solidFill>
                  <a:srgbClr val="222222"/>
                </a:solidFill>
                <a:latin typeface="Arial" panose="020B0604020202020204" pitchFamily="34" charset="0"/>
              </a:rPr>
              <a:t>, rhythm and structure in both poems.</a:t>
            </a:r>
            <a:endParaRPr lang="en-GB" sz="24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896552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4rnlYoCndy4/TcbjvWpFOhI/AAAAAAAAADo/vBrbJk4kTQ0/s1600/full-moon-over-the-s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3752" y="1382815"/>
            <a:ext cx="9036496" cy="1752600"/>
          </a:xfrm>
        </p:spPr>
        <p:txBody>
          <a:bodyPr>
            <a:normAutofit lnSpcReduction="10000"/>
          </a:bodyPr>
          <a:lstStyle/>
          <a:p>
            <a:r>
              <a:rPr lang="en-GB" sz="4400" dirty="0" smtClean="0">
                <a:solidFill>
                  <a:schemeClr val="bg1"/>
                </a:solidFill>
                <a:effectLst>
                  <a:glow rad="228600">
                    <a:schemeClr val="accent1">
                      <a:satMod val="175000"/>
                      <a:alpha val="40000"/>
                    </a:schemeClr>
                  </a:glow>
                </a:effectLst>
                <a:latin typeface="Arial" pitchFamily="34" charset="0"/>
                <a:cs typeface="Arial" pitchFamily="34" charset="0"/>
              </a:rPr>
              <a:t>Compare the ways poets present </a:t>
            </a:r>
            <a:r>
              <a:rPr lang="en-GB" sz="4400" dirty="0" smtClean="0">
                <a:solidFill>
                  <a:schemeClr val="bg1"/>
                </a:solidFill>
                <a:effectLst>
                  <a:glow rad="228600">
                    <a:schemeClr val="accent1">
                      <a:satMod val="175000"/>
                      <a:alpha val="40000"/>
                    </a:schemeClr>
                  </a:glow>
                </a:effectLst>
                <a:latin typeface="Arial" pitchFamily="34" charset="0"/>
                <a:cs typeface="Arial" pitchFamily="34" charset="0"/>
              </a:rPr>
              <a:t>places </a:t>
            </a:r>
            <a:r>
              <a:rPr lang="en-GB" sz="4400" dirty="0" smtClean="0">
                <a:solidFill>
                  <a:schemeClr val="bg1"/>
                </a:solidFill>
                <a:effectLst>
                  <a:glow rad="228600">
                    <a:schemeClr val="accent1">
                      <a:satMod val="175000"/>
                      <a:alpha val="40000"/>
                    </a:schemeClr>
                  </a:glow>
                </a:effectLst>
                <a:latin typeface="Arial" pitchFamily="34" charset="0"/>
                <a:cs typeface="Arial" pitchFamily="34" charset="0"/>
              </a:rPr>
              <a:t>in </a:t>
            </a:r>
            <a:r>
              <a:rPr lang="en-GB" sz="4400" dirty="0" smtClean="0">
                <a:solidFill>
                  <a:schemeClr val="bg1"/>
                </a:solidFill>
                <a:effectLst>
                  <a:glow rad="228600">
                    <a:schemeClr val="accent1">
                      <a:satMod val="175000"/>
                      <a:alpha val="40000"/>
                    </a:schemeClr>
                  </a:glow>
                </a:effectLst>
                <a:latin typeface="Arial" pitchFamily="34" charset="0"/>
                <a:cs typeface="Arial" pitchFamily="34" charset="0"/>
              </a:rPr>
              <a:t>‘London’ </a:t>
            </a:r>
            <a:r>
              <a:rPr lang="en-GB" sz="4400" dirty="0" smtClean="0">
                <a:solidFill>
                  <a:schemeClr val="bg1"/>
                </a:solidFill>
                <a:effectLst>
                  <a:glow rad="228600">
                    <a:schemeClr val="accent1">
                      <a:satMod val="175000"/>
                      <a:alpha val="40000"/>
                    </a:schemeClr>
                  </a:glow>
                </a:effectLst>
                <a:latin typeface="Arial" pitchFamily="34" charset="0"/>
                <a:cs typeface="Arial" pitchFamily="34" charset="0"/>
              </a:rPr>
              <a:t>and </a:t>
            </a:r>
            <a:r>
              <a:rPr lang="en-GB" sz="4400" dirty="0" smtClean="0">
                <a:solidFill>
                  <a:schemeClr val="bg1"/>
                </a:solidFill>
                <a:effectLst>
                  <a:glow rad="228600">
                    <a:schemeClr val="accent1">
                      <a:satMod val="175000"/>
                      <a:alpha val="40000"/>
                    </a:schemeClr>
                  </a:glow>
                </a:effectLst>
                <a:latin typeface="Arial" pitchFamily="34" charset="0"/>
                <a:cs typeface="Arial" pitchFamily="34" charset="0"/>
              </a:rPr>
              <a:t>‘The </a:t>
            </a:r>
            <a:r>
              <a:rPr lang="en-GB" sz="4400" dirty="0" err="1" smtClean="0">
                <a:solidFill>
                  <a:schemeClr val="bg1"/>
                </a:solidFill>
                <a:effectLst>
                  <a:glow rad="228600">
                    <a:schemeClr val="accent1">
                      <a:satMod val="175000"/>
                      <a:alpha val="40000"/>
                    </a:schemeClr>
                  </a:glow>
                </a:effectLst>
                <a:latin typeface="Arial" pitchFamily="34" charset="0"/>
                <a:cs typeface="Arial" pitchFamily="34" charset="0"/>
              </a:rPr>
              <a:t>Emigree</a:t>
            </a:r>
            <a:r>
              <a:rPr lang="en-GB" sz="4400" dirty="0" smtClean="0">
                <a:solidFill>
                  <a:schemeClr val="bg1"/>
                </a:solidFill>
                <a:effectLst>
                  <a:glow rad="228600">
                    <a:schemeClr val="accent1">
                      <a:satMod val="175000"/>
                      <a:alpha val="40000"/>
                    </a:schemeClr>
                  </a:glow>
                </a:effectLst>
                <a:latin typeface="Arial" pitchFamily="34" charset="0"/>
                <a:cs typeface="Arial" pitchFamily="34" charset="0"/>
              </a:rPr>
              <a:t>’.</a:t>
            </a:r>
            <a:endParaRPr lang="en-GB" sz="4400" dirty="0" smtClean="0">
              <a:solidFill>
                <a:schemeClr val="bg1"/>
              </a:solidFill>
              <a:effectLst>
                <a:glow rad="228600">
                  <a:schemeClr val="accent1">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2199744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760788" y="508000"/>
            <a:ext cx="1943100" cy="347663"/>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cs typeface="Arial" panose="020B0604020202020204" pitchFamily="34" charset="0"/>
              </a:rPr>
              <a:t>Select question.</a:t>
            </a:r>
            <a:endParaRPr lang="en-US" altLang="en-US" sz="2400" dirty="0">
              <a:cs typeface="Arial" panose="020B0604020202020204" pitchFamily="34" charset="0"/>
            </a:endParaRPr>
          </a:p>
        </p:txBody>
      </p:sp>
      <p:sp>
        <p:nvSpPr>
          <p:cNvPr id="10243" name="Text Box 3"/>
          <p:cNvSpPr txBox="1">
            <a:spLocks noChangeArrowheads="1"/>
          </p:cNvSpPr>
          <p:nvPr/>
        </p:nvSpPr>
        <p:spPr bwMode="auto">
          <a:xfrm>
            <a:off x="3132138" y="1084263"/>
            <a:ext cx="3200400" cy="330200"/>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cs typeface="Arial" panose="020B0604020202020204" pitchFamily="34" charset="0"/>
              </a:rPr>
              <a:t>Highlight </a:t>
            </a:r>
            <a:r>
              <a:rPr lang="en-GB" altLang="en-US" sz="1400" b="1" dirty="0">
                <a:solidFill>
                  <a:srgbClr val="FF0000"/>
                </a:solidFill>
                <a:cs typeface="Arial" panose="020B0604020202020204" pitchFamily="34" charset="0"/>
              </a:rPr>
              <a:t>key words </a:t>
            </a:r>
            <a:r>
              <a:rPr lang="en-GB" altLang="en-US" sz="1400" dirty="0">
                <a:cs typeface="Arial" panose="020B0604020202020204" pitchFamily="34" charset="0"/>
              </a:rPr>
              <a:t>in the question.</a:t>
            </a:r>
            <a:endParaRPr lang="en-US" altLang="en-US" sz="2400" dirty="0">
              <a:cs typeface="Arial" panose="020B0604020202020204" pitchFamily="34" charset="0"/>
            </a:endParaRPr>
          </a:p>
        </p:txBody>
      </p:sp>
      <p:sp>
        <p:nvSpPr>
          <p:cNvPr id="10244" name="Text Box 4"/>
          <p:cNvSpPr txBox="1">
            <a:spLocks noChangeArrowheads="1"/>
          </p:cNvSpPr>
          <p:nvPr/>
        </p:nvSpPr>
        <p:spPr bwMode="auto">
          <a:xfrm>
            <a:off x="2879180" y="1644650"/>
            <a:ext cx="3744416" cy="331787"/>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smtClean="0">
                <a:cs typeface="Arial" panose="020B0604020202020204" pitchFamily="34" charset="0"/>
              </a:rPr>
              <a:t>Mind map ideas </a:t>
            </a:r>
            <a:r>
              <a:rPr lang="en-GB" altLang="en-US" sz="1400" dirty="0">
                <a:cs typeface="Arial" panose="020B0604020202020204" pitchFamily="34" charset="0"/>
              </a:rPr>
              <a:t>and </a:t>
            </a:r>
            <a:r>
              <a:rPr lang="en-GB" altLang="en-US" sz="1400" b="1" dirty="0">
                <a:solidFill>
                  <a:srgbClr val="FF0000"/>
                </a:solidFill>
                <a:cs typeface="Arial" panose="020B0604020202020204" pitchFamily="34" charset="0"/>
              </a:rPr>
              <a:t>plan</a:t>
            </a:r>
            <a:r>
              <a:rPr lang="en-GB" altLang="en-US" sz="1400" dirty="0">
                <a:cs typeface="Arial" panose="020B0604020202020204" pitchFamily="34" charset="0"/>
              </a:rPr>
              <a:t> your response.</a:t>
            </a:r>
            <a:endParaRPr lang="en-US" altLang="en-US" sz="2400" dirty="0">
              <a:cs typeface="Arial" panose="020B0604020202020204" pitchFamily="34" charset="0"/>
            </a:endParaRPr>
          </a:p>
        </p:txBody>
      </p:sp>
      <p:sp>
        <p:nvSpPr>
          <p:cNvPr id="10245" name="Text Box 5"/>
          <p:cNvSpPr txBox="1">
            <a:spLocks noChangeArrowheads="1"/>
          </p:cNvSpPr>
          <p:nvPr/>
        </p:nvSpPr>
        <p:spPr bwMode="auto">
          <a:xfrm>
            <a:off x="2399820" y="2212224"/>
            <a:ext cx="4620452" cy="919163"/>
          </a:xfrm>
          <a:prstGeom prst="rect">
            <a:avLst/>
          </a:prstGeom>
          <a:solidFill>
            <a:srgbClr val="F5800B"/>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solidFill>
                  <a:srgbClr val="FFFFFF"/>
                </a:solidFill>
                <a:cs typeface="Arial" panose="020B0604020202020204" pitchFamily="34" charset="0"/>
              </a:rPr>
              <a:t>Write your opening paragraph explaining what the two poems are about and making </a:t>
            </a:r>
            <a:r>
              <a:rPr lang="en-GB" altLang="en-US" sz="1600" b="1" dirty="0">
                <a:cs typeface="Arial" panose="020B0604020202020204" pitchFamily="34" charset="0"/>
              </a:rPr>
              <a:t>links</a:t>
            </a:r>
            <a:r>
              <a:rPr lang="en-GB" altLang="en-US" sz="1400" dirty="0">
                <a:solidFill>
                  <a:srgbClr val="FFFFFF"/>
                </a:solidFill>
                <a:cs typeface="Arial" panose="020B0604020202020204" pitchFamily="34" charset="0"/>
              </a:rPr>
              <a:t> between them. Start your 1st sentence with </a:t>
            </a:r>
            <a:r>
              <a:rPr lang="en-GB" altLang="en-US" b="1" u="sng" dirty="0">
                <a:cs typeface="Arial" panose="020B0604020202020204" pitchFamily="34" charset="0"/>
              </a:rPr>
              <a:t>‘both’.</a:t>
            </a:r>
            <a:endParaRPr lang="en-US" altLang="en-US" sz="3200" dirty="0">
              <a:cs typeface="Arial" panose="020B0604020202020204" pitchFamily="34" charset="0"/>
            </a:endParaRPr>
          </a:p>
        </p:txBody>
      </p:sp>
      <p:sp>
        <p:nvSpPr>
          <p:cNvPr id="10246" name="Text Box 6"/>
          <p:cNvSpPr txBox="1">
            <a:spLocks noChangeArrowheads="1"/>
          </p:cNvSpPr>
          <p:nvPr/>
        </p:nvSpPr>
        <p:spPr bwMode="auto">
          <a:xfrm>
            <a:off x="1835696" y="3306763"/>
            <a:ext cx="5739712" cy="549275"/>
          </a:xfrm>
          <a:prstGeom prst="rect">
            <a:avLst/>
          </a:prstGeom>
          <a:solidFill>
            <a:srgbClr val="FF0000"/>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solidFill>
                  <a:srgbClr val="FFFFFF"/>
                </a:solidFill>
                <a:cs typeface="Arial" panose="020B0604020202020204" pitchFamily="34" charset="0"/>
              </a:rPr>
              <a:t>Explore </a:t>
            </a:r>
            <a:r>
              <a:rPr lang="en-GB" altLang="en-US" sz="1400" b="1" dirty="0">
                <a:solidFill>
                  <a:srgbClr val="FFC000"/>
                </a:solidFill>
                <a:cs typeface="Arial" panose="020B0604020202020204" pitchFamily="34" charset="0"/>
              </a:rPr>
              <a:t>key point 1 </a:t>
            </a:r>
            <a:r>
              <a:rPr lang="en-GB" altLang="en-US" sz="1400" dirty="0">
                <a:solidFill>
                  <a:srgbClr val="FFFFFF"/>
                </a:solidFill>
                <a:cs typeface="Arial" panose="020B0604020202020204" pitchFamily="34" charset="0"/>
              </a:rPr>
              <a:t>in </a:t>
            </a:r>
            <a:r>
              <a:rPr lang="en-GB" altLang="en-US" sz="1400" b="1" u="sng" dirty="0">
                <a:solidFill>
                  <a:srgbClr val="FFFFFF"/>
                </a:solidFill>
                <a:cs typeface="Arial" panose="020B0604020202020204" pitchFamily="34" charset="0"/>
              </a:rPr>
              <a:t>both</a:t>
            </a:r>
            <a:r>
              <a:rPr lang="en-GB" altLang="en-US" sz="1400" dirty="0">
                <a:solidFill>
                  <a:srgbClr val="FFFFFF"/>
                </a:solidFill>
                <a:cs typeface="Arial" panose="020B0604020202020204" pitchFamily="34" charset="0"/>
              </a:rPr>
              <a:t> poems using </a:t>
            </a:r>
            <a:r>
              <a:rPr lang="en-GB" altLang="en-US" sz="1400" dirty="0" smtClean="0">
                <a:solidFill>
                  <a:srgbClr val="FFFFFF"/>
                </a:solidFill>
                <a:cs typeface="Arial" panose="020B0604020202020204" pitchFamily="34" charset="0"/>
              </a:rPr>
              <a:t>QWERTY: </a:t>
            </a:r>
            <a:r>
              <a:rPr lang="en-GB" altLang="en-US" sz="1400" dirty="0">
                <a:solidFill>
                  <a:srgbClr val="FFFFFF"/>
                </a:solidFill>
                <a:cs typeface="Arial" panose="020B0604020202020204" pitchFamily="34" charset="0"/>
              </a:rPr>
              <a:t>write about </a:t>
            </a:r>
            <a:r>
              <a:rPr lang="en-GB" altLang="en-US" sz="1600" b="1" dirty="0" smtClean="0">
                <a:cs typeface="Arial" panose="020B0604020202020204" pitchFamily="34" charset="0"/>
              </a:rPr>
              <a:t>feelings and attitudes</a:t>
            </a:r>
            <a:r>
              <a:rPr lang="en-GB" altLang="en-US" sz="1400" dirty="0" smtClean="0">
                <a:solidFill>
                  <a:srgbClr val="FFFFFF"/>
                </a:solidFill>
                <a:cs typeface="Arial" panose="020B0604020202020204" pitchFamily="34" charset="0"/>
              </a:rPr>
              <a:t>.</a:t>
            </a:r>
            <a:endParaRPr lang="en-US" altLang="en-US" sz="2400" dirty="0">
              <a:cs typeface="Arial" panose="020B0604020202020204" pitchFamily="34" charset="0"/>
            </a:endParaRPr>
          </a:p>
        </p:txBody>
      </p:sp>
      <p:sp>
        <p:nvSpPr>
          <p:cNvPr id="10247" name="Text Box 7"/>
          <p:cNvSpPr txBox="1">
            <a:spLocks noChangeArrowheads="1"/>
          </p:cNvSpPr>
          <p:nvPr/>
        </p:nvSpPr>
        <p:spPr bwMode="auto">
          <a:xfrm>
            <a:off x="1835696" y="4122738"/>
            <a:ext cx="5739712" cy="552450"/>
          </a:xfrm>
          <a:prstGeom prst="rect">
            <a:avLst/>
          </a:prstGeom>
          <a:solidFill>
            <a:srgbClr val="FF0000"/>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solidFill>
                  <a:srgbClr val="FFFFFF"/>
                </a:solidFill>
                <a:cs typeface="Arial" panose="020B0604020202020204" pitchFamily="34" charset="0"/>
              </a:rPr>
              <a:t>Explore </a:t>
            </a:r>
            <a:r>
              <a:rPr lang="en-GB" altLang="en-US" sz="1400" b="1" dirty="0">
                <a:solidFill>
                  <a:srgbClr val="FFC000"/>
                </a:solidFill>
                <a:cs typeface="Arial" panose="020B0604020202020204" pitchFamily="34" charset="0"/>
              </a:rPr>
              <a:t>key point 2 </a:t>
            </a:r>
            <a:r>
              <a:rPr lang="en-GB" altLang="en-US" sz="1400" dirty="0">
                <a:solidFill>
                  <a:srgbClr val="FFFFFF"/>
                </a:solidFill>
                <a:cs typeface="Arial" panose="020B0604020202020204" pitchFamily="34" charset="0"/>
              </a:rPr>
              <a:t>in </a:t>
            </a:r>
            <a:r>
              <a:rPr lang="en-GB" altLang="en-US" sz="1400" b="1" u="sng" dirty="0">
                <a:solidFill>
                  <a:srgbClr val="FFFFFF"/>
                </a:solidFill>
                <a:cs typeface="Arial" panose="020B0604020202020204" pitchFamily="34" charset="0"/>
              </a:rPr>
              <a:t>both</a:t>
            </a:r>
            <a:r>
              <a:rPr lang="en-GB" altLang="en-US" sz="1400" dirty="0">
                <a:solidFill>
                  <a:srgbClr val="FFFFFF"/>
                </a:solidFill>
                <a:cs typeface="Arial" panose="020B0604020202020204" pitchFamily="34" charset="0"/>
              </a:rPr>
              <a:t> poems using </a:t>
            </a:r>
            <a:r>
              <a:rPr lang="en-GB" altLang="en-US" sz="1400" dirty="0" smtClean="0">
                <a:solidFill>
                  <a:srgbClr val="FFFFFF"/>
                </a:solidFill>
                <a:cs typeface="Arial" panose="020B0604020202020204" pitchFamily="34" charset="0"/>
              </a:rPr>
              <a:t>QWERTY: </a:t>
            </a:r>
            <a:r>
              <a:rPr lang="en-GB" altLang="en-US" sz="1400" dirty="0">
                <a:solidFill>
                  <a:srgbClr val="FFFFFF"/>
                </a:solidFill>
                <a:cs typeface="Arial" panose="020B0604020202020204" pitchFamily="34" charset="0"/>
              </a:rPr>
              <a:t>write about the </a:t>
            </a:r>
            <a:r>
              <a:rPr lang="en-GB" altLang="en-US" sz="1600" b="1" dirty="0">
                <a:cs typeface="Arial" panose="020B0604020202020204" pitchFamily="34" charset="0"/>
              </a:rPr>
              <a:t>effect of language techniques</a:t>
            </a:r>
            <a:r>
              <a:rPr lang="en-GB" altLang="en-US" sz="1400" dirty="0">
                <a:solidFill>
                  <a:srgbClr val="FFFFFF"/>
                </a:solidFill>
                <a:cs typeface="Arial" panose="020B0604020202020204" pitchFamily="34" charset="0"/>
              </a:rPr>
              <a:t>.</a:t>
            </a:r>
            <a:endParaRPr lang="en-US" altLang="en-US" sz="2400" dirty="0">
              <a:cs typeface="Arial" panose="020B0604020202020204" pitchFamily="34" charset="0"/>
            </a:endParaRPr>
          </a:p>
        </p:txBody>
      </p:sp>
      <p:sp>
        <p:nvSpPr>
          <p:cNvPr id="10248" name="Text Box 8"/>
          <p:cNvSpPr txBox="1">
            <a:spLocks noChangeArrowheads="1"/>
          </p:cNvSpPr>
          <p:nvPr/>
        </p:nvSpPr>
        <p:spPr bwMode="auto">
          <a:xfrm>
            <a:off x="2464782" y="5712514"/>
            <a:ext cx="5151785" cy="997248"/>
          </a:xfrm>
          <a:prstGeom prst="rect">
            <a:avLst/>
          </a:prstGeom>
          <a:solidFill>
            <a:srgbClr val="F5800B"/>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solidFill>
                  <a:srgbClr val="FFFFFF"/>
                </a:solidFill>
                <a:cs typeface="Arial" panose="020B0604020202020204" pitchFamily="34" charset="0"/>
              </a:rPr>
              <a:t>Concluding paragraph – refer back to the question and </a:t>
            </a:r>
            <a:r>
              <a:rPr lang="en-GB" altLang="en-US" sz="1400" b="1" dirty="0">
                <a:cs typeface="Arial" panose="020B0604020202020204" pitchFamily="34" charset="0"/>
              </a:rPr>
              <a:t>summarise the similarities and differences </a:t>
            </a:r>
            <a:r>
              <a:rPr lang="en-GB" altLang="en-US" sz="1400" dirty="0">
                <a:solidFill>
                  <a:srgbClr val="FFFFFF"/>
                </a:solidFill>
                <a:cs typeface="Arial" panose="020B0604020202020204" pitchFamily="34" charset="0"/>
              </a:rPr>
              <a:t>between the two poems, making sure you </a:t>
            </a:r>
            <a:r>
              <a:rPr lang="en-GB" altLang="en-US" sz="1400" b="1" dirty="0">
                <a:cs typeface="Arial" panose="020B0604020202020204" pitchFamily="34" charset="0"/>
              </a:rPr>
              <a:t>answer the overall question</a:t>
            </a:r>
            <a:r>
              <a:rPr lang="en-GB" altLang="en-US" sz="1400" dirty="0">
                <a:solidFill>
                  <a:srgbClr val="FFFFFF"/>
                </a:solidFill>
                <a:cs typeface="Arial" panose="020B0604020202020204" pitchFamily="34" charset="0"/>
              </a:rPr>
              <a:t>. Add in </a:t>
            </a:r>
            <a:r>
              <a:rPr lang="en-GB" altLang="en-US" sz="1400" b="1" dirty="0">
                <a:cs typeface="Arial" panose="020B0604020202020204" pitchFamily="34" charset="0"/>
              </a:rPr>
              <a:t>your own opinion </a:t>
            </a:r>
            <a:r>
              <a:rPr lang="en-GB" altLang="en-US" sz="1400" dirty="0">
                <a:solidFill>
                  <a:srgbClr val="FFFFFF"/>
                </a:solidFill>
                <a:cs typeface="Arial" panose="020B0604020202020204" pitchFamily="34" charset="0"/>
              </a:rPr>
              <a:t>of the poems.</a:t>
            </a:r>
            <a:endParaRPr lang="en-US" altLang="en-US" sz="2400" dirty="0">
              <a:cs typeface="Arial" panose="020B0604020202020204" pitchFamily="34" charset="0"/>
            </a:endParaRPr>
          </a:p>
        </p:txBody>
      </p:sp>
      <p:sp>
        <p:nvSpPr>
          <p:cNvPr id="10249" name="Line 9"/>
          <p:cNvSpPr>
            <a:spLocks noChangeShapeType="1"/>
          </p:cNvSpPr>
          <p:nvPr/>
        </p:nvSpPr>
        <p:spPr bwMode="auto">
          <a:xfrm>
            <a:off x="4722813" y="855663"/>
            <a:ext cx="0" cy="228600"/>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0" name="Line 10"/>
          <p:cNvSpPr>
            <a:spLocks noChangeShapeType="1"/>
          </p:cNvSpPr>
          <p:nvPr/>
        </p:nvSpPr>
        <p:spPr bwMode="auto">
          <a:xfrm>
            <a:off x="4722813" y="1974850"/>
            <a:ext cx="0" cy="228600"/>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1" name="Line 11"/>
          <p:cNvSpPr>
            <a:spLocks noChangeShapeType="1"/>
          </p:cNvSpPr>
          <p:nvPr/>
        </p:nvSpPr>
        <p:spPr bwMode="auto">
          <a:xfrm>
            <a:off x="4722813" y="1414463"/>
            <a:ext cx="0" cy="228600"/>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2" name="Line 12"/>
          <p:cNvSpPr>
            <a:spLocks noChangeShapeType="1"/>
          </p:cNvSpPr>
          <p:nvPr/>
        </p:nvSpPr>
        <p:spPr bwMode="auto">
          <a:xfrm>
            <a:off x="4722813" y="3122613"/>
            <a:ext cx="0" cy="1968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3" name="Line 13"/>
          <p:cNvSpPr>
            <a:spLocks noChangeShapeType="1"/>
          </p:cNvSpPr>
          <p:nvPr/>
        </p:nvSpPr>
        <p:spPr bwMode="auto">
          <a:xfrm>
            <a:off x="4722813" y="3856038"/>
            <a:ext cx="0" cy="3397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4" name="Line 14"/>
          <p:cNvSpPr>
            <a:spLocks noChangeShapeType="1"/>
          </p:cNvSpPr>
          <p:nvPr/>
        </p:nvSpPr>
        <p:spPr bwMode="auto">
          <a:xfrm>
            <a:off x="4722813" y="4675188"/>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5" name="Line 15"/>
          <p:cNvSpPr>
            <a:spLocks noChangeShapeType="1"/>
          </p:cNvSpPr>
          <p:nvPr/>
        </p:nvSpPr>
        <p:spPr bwMode="auto">
          <a:xfrm flipH="1">
            <a:off x="4722813" y="5383213"/>
            <a:ext cx="0" cy="3206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6" name="Text Box 16"/>
          <p:cNvSpPr txBox="1">
            <a:spLocks noChangeArrowheads="1"/>
          </p:cNvSpPr>
          <p:nvPr/>
        </p:nvSpPr>
        <p:spPr bwMode="auto">
          <a:xfrm>
            <a:off x="1835696" y="4903788"/>
            <a:ext cx="5760640" cy="479425"/>
          </a:xfrm>
          <a:prstGeom prst="rect">
            <a:avLst/>
          </a:prstGeom>
          <a:solidFill>
            <a:srgbClr val="FF0000"/>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a:solidFill>
                  <a:srgbClr val="FFFFFF"/>
                </a:solidFill>
                <a:cs typeface="Arial" panose="020B0604020202020204" pitchFamily="34" charset="0"/>
              </a:rPr>
              <a:t>Explore </a:t>
            </a:r>
            <a:r>
              <a:rPr lang="en-GB" altLang="en-US" sz="1400" b="1" dirty="0">
                <a:solidFill>
                  <a:srgbClr val="FFC000"/>
                </a:solidFill>
                <a:cs typeface="Arial" panose="020B0604020202020204" pitchFamily="34" charset="0"/>
              </a:rPr>
              <a:t>key point 3 </a:t>
            </a:r>
            <a:r>
              <a:rPr lang="en-GB" altLang="en-US" sz="1400" dirty="0">
                <a:solidFill>
                  <a:srgbClr val="FFFFFF"/>
                </a:solidFill>
                <a:cs typeface="Arial" panose="020B0604020202020204" pitchFamily="34" charset="0"/>
              </a:rPr>
              <a:t>in </a:t>
            </a:r>
            <a:r>
              <a:rPr lang="en-GB" altLang="en-US" sz="1400" b="1" u="sng" dirty="0">
                <a:solidFill>
                  <a:srgbClr val="FFFFFF"/>
                </a:solidFill>
                <a:cs typeface="Arial" panose="020B0604020202020204" pitchFamily="34" charset="0"/>
              </a:rPr>
              <a:t>both</a:t>
            </a:r>
            <a:r>
              <a:rPr lang="en-GB" altLang="en-US" sz="1400" dirty="0">
                <a:solidFill>
                  <a:srgbClr val="FFFFFF"/>
                </a:solidFill>
                <a:cs typeface="Arial" panose="020B0604020202020204" pitchFamily="34" charset="0"/>
              </a:rPr>
              <a:t> poems using </a:t>
            </a:r>
            <a:r>
              <a:rPr lang="en-GB" altLang="en-US" sz="1400" dirty="0" smtClean="0">
                <a:solidFill>
                  <a:srgbClr val="FFFFFF"/>
                </a:solidFill>
                <a:cs typeface="Arial" panose="020B0604020202020204" pitchFamily="34" charset="0"/>
              </a:rPr>
              <a:t>QWERTY: </a:t>
            </a:r>
            <a:r>
              <a:rPr lang="en-GB" altLang="en-US" sz="1400" dirty="0">
                <a:solidFill>
                  <a:srgbClr val="FFFFFF"/>
                </a:solidFill>
                <a:cs typeface="Arial" panose="020B0604020202020204" pitchFamily="34" charset="0"/>
              </a:rPr>
              <a:t>write about </a:t>
            </a:r>
            <a:r>
              <a:rPr lang="en-GB" altLang="en-US" sz="1600" b="1" dirty="0">
                <a:cs typeface="Arial" panose="020B0604020202020204" pitchFamily="34" charset="0"/>
              </a:rPr>
              <a:t>effect of structure/form</a:t>
            </a:r>
            <a:r>
              <a:rPr lang="en-GB" altLang="en-US" sz="1400" dirty="0">
                <a:solidFill>
                  <a:srgbClr val="FFFFFF"/>
                </a:solidFill>
                <a:cs typeface="Arial" panose="020B0604020202020204" pitchFamily="34" charset="0"/>
              </a:rPr>
              <a:t>.</a:t>
            </a:r>
            <a:endParaRPr lang="en-US" altLang="en-US" sz="2400" dirty="0">
              <a:cs typeface="Arial" panose="020B0604020202020204" pitchFamily="34" charset="0"/>
            </a:endParaRPr>
          </a:p>
        </p:txBody>
      </p:sp>
      <p:sp>
        <p:nvSpPr>
          <p:cNvPr id="10258" name="Rectangle 19"/>
          <p:cNvSpPr>
            <a:spLocks noChangeArrowheads="1"/>
          </p:cNvSpPr>
          <p:nvPr/>
        </p:nvSpPr>
        <p:spPr bwMode="auto">
          <a:xfrm>
            <a:off x="292839" y="0"/>
            <a:ext cx="85535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b="1" dirty="0">
                <a:solidFill>
                  <a:srgbClr val="FF0000"/>
                </a:solidFill>
                <a:cs typeface="Arial" panose="020B0604020202020204" pitchFamily="34" charset="0"/>
              </a:rPr>
              <a:t>How do I structure a response for Section </a:t>
            </a:r>
            <a:r>
              <a:rPr lang="en-GB" altLang="en-US" sz="2400" b="1" dirty="0" smtClean="0">
                <a:solidFill>
                  <a:srgbClr val="FF0000"/>
                </a:solidFill>
                <a:cs typeface="Arial" panose="020B0604020202020204" pitchFamily="34" charset="0"/>
              </a:rPr>
              <a:t>B </a:t>
            </a:r>
            <a:r>
              <a:rPr lang="en-GB" altLang="en-US" sz="2400" b="1" dirty="0">
                <a:solidFill>
                  <a:srgbClr val="FF0000"/>
                </a:solidFill>
                <a:cs typeface="Arial" panose="020B0604020202020204" pitchFamily="34" charset="0"/>
              </a:rPr>
              <a:t>of the exam?</a:t>
            </a:r>
          </a:p>
        </p:txBody>
      </p:sp>
      <p:sp>
        <p:nvSpPr>
          <p:cNvPr id="2" name="TextBox 1"/>
          <p:cNvSpPr txBox="1"/>
          <p:nvPr/>
        </p:nvSpPr>
        <p:spPr>
          <a:xfrm>
            <a:off x="7719568" y="899597"/>
            <a:ext cx="1544959" cy="369332"/>
          </a:xfrm>
          <a:prstGeom prst="rect">
            <a:avLst/>
          </a:prstGeom>
          <a:noFill/>
        </p:spPr>
        <p:txBody>
          <a:bodyPr wrap="square" rtlCol="0">
            <a:spAutoFit/>
          </a:bodyPr>
          <a:lstStyle/>
          <a:p>
            <a:r>
              <a:rPr lang="en-GB" dirty="0" smtClean="0"/>
              <a:t>Planning</a:t>
            </a:r>
            <a:endParaRPr lang="en-GB" dirty="0"/>
          </a:p>
        </p:txBody>
      </p:sp>
      <p:sp>
        <p:nvSpPr>
          <p:cNvPr id="20" name="TextBox 19"/>
          <p:cNvSpPr txBox="1"/>
          <p:nvPr/>
        </p:nvSpPr>
        <p:spPr>
          <a:xfrm>
            <a:off x="7740350" y="2311533"/>
            <a:ext cx="1544959" cy="369332"/>
          </a:xfrm>
          <a:prstGeom prst="rect">
            <a:avLst/>
          </a:prstGeom>
          <a:noFill/>
        </p:spPr>
        <p:txBody>
          <a:bodyPr wrap="square" rtlCol="0">
            <a:spAutoFit/>
          </a:bodyPr>
          <a:lstStyle/>
          <a:p>
            <a:r>
              <a:rPr lang="en-GB" dirty="0" smtClean="0"/>
              <a:t>Introduction</a:t>
            </a:r>
            <a:endParaRPr lang="en-GB" dirty="0"/>
          </a:p>
        </p:txBody>
      </p:sp>
      <p:sp>
        <p:nvSpPr>
          <p:cNvPr id="21" name="TextBox 20"/>
          <p:cNvSpPr txBox="1"/>
          <p:nvPr/>
        </p:nvSpPr>
        <p:spPr>
          <a:xfrm>
            <a:off x="7740351" y="3826431"/>
            <a:ext cx="1544959" cy="369332"/>
          </a:xfrm>
          <a:prstGeom prst="rect">
            <a:avLst/>
          </a:prstGeom>
          <a:noFill/>
        </p:spPr>
        <p:txBody>
          <a:bodyPr wrap="square" rtlCol="0">
            <a:spAutoFit/>
          </a:bodyPr>
          <a:lstStyle/>
          <a:p>
            <a:r>
              <a:rPr lang="en-GB" dirty="0" smtClean="0"/>
              <a:t>Main body</a:t>
            </a:r>
            <a:endParaRPr lang="en-GB" dirty="0"/>
          </a:p>
        </p:txBody>
      </p:sp>
      <p:sp>
        <p:nvSpPr>
          <p:cNvPr id="22" name="TextBox 21"/>
          <p:cNvSpPr txBox="1"/>
          <p:nvPr/>
        </p:nvSpPr>
        <p:spPr>
          <a:xfrm>
            <a:off x="7740352" y="6093296"/>
            <a:ext cx="1544959" cy="369332"/>
          </a:xfrm>
          <a:prstGeom prst="rect">
            <a:avLst/>
          </a:prstGeom>
          <a:noFill/>
        </p:spPr>
        <p:txBody>
          <a:bodyPr wrap="square" rtlCol="0">
            <a:spAutoFit/>
          </a:bodyPr>
          <a:lstStyle/>
          <a:p>
            <a:r>
              <a:rPr lang="en-GB" dirty="0" smtClean="0"/>
              <a:t>Conclusion </a:t>
            </a:r>
            <a:endParaRPr lang="en-GB" dirty="0"/>
          </a:p>
        </p:txBody>
      </p:sp>
      <p:sp>
        <p:nvSpPr>
          <p:cNvPr id="23" name="Text Box 16"/>
          <p:cNvSpPr txBox="1">
            <a:spLocks noChangeArrowheads="1"/>
          </p:cNvSpPr>
          <p:nvPr/>
        </p:nvSpPr>
        <p:spPr bwMode="auto">
          <a:xfrm>
            <a:off x="35495" y="5517232"/>
            <a:ext cx="2305501" cy="1264538"/>
          </a:xfrm>
          <a:prstGeom prst="rect">
            <a:avLst/>
          </a:prstGeom>
          <a:solidFill>
            <a:srgbClr val="FF0000"/>
          </a:solidFill>
          <a:ln w="9525" algn="ctr">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GB" altLang="en-US" sz="1400" dirty="0" smtClean="0">
                <a:solidFill>
                  <a:srgbClr val="FFFFFF"/>
                </a:solidFill>
                <a:cs typeface="Arial" panose="020B0604020202020204" pitchFamily="34" charset="0"/>
              </a:rPr>
              <a:t>Possible </a:t>
            </a:r>
            <a:r>
              <a:rPr lang="en-GB" altLang="en-US" sz="1400" b="1" dirty="0">
                <a:solidFill>
                  <a:srgbClr val="FFC000"/>
                </a:solidFill>
                <a:cs typeface="Arial" panose="020B0604020202020204" pitchFamily="34" charset="0"/>
              </a:rPr>
              <a:t>key point </a:t>
            </a:r>
            <a:r>
              <a:rPr lang="en-GB" altLang="en-US" sz="1400" b="1" dirty="0" smtClean="0">
                <a:solidFill>
                  <a:srgbClr val="FFC000"/>
                </a:solidFill>
                <a:cs typeface="Arial" panose="020B0604020202020204" pitchFamily="34" charset="0"/>
              </a:rPr>
              <a:t>4 </a:t>
            </a:r>
            <a:r>
              <a:rPr lang="en-GB" altLang="en-US" sz="1400" dirty="0">
                <a:solidFill>
                  <a:srgbClr val="FFFFFF"/>
                </a:solidFill>
                <a:cs typeface="Arial" panose="020B0604020202020204" pitchFamily="34" charset="0"/>
              </a:rPr>
              <a:t>in </a:t>
            </a:r>
            <a:r>
              <a:rPr lang="en-GB" altLang="en-US" sz="1400" b="1" u="sng" dirty="0">
                <a:solidFill>
                  <a:srgbClr val="FFFFFF"/>
                </a:solidFill>
                <a:cs typeface="Arial" panose="020B0604020202020204" pitchFamily="34" charset="0"/>
              </a:rPr>
              <a:t>both</a:t>
            </a:r>
            <a:r>
              <a:rPr lang="en-GB" altLang="en-US" sz="1400" dirty="0">
                <a:solidFill>
                  <a:srgbClr val="FFFFFF"/>
                </a:solidFill>
                <a:cs typeface="Arial" panose="020B0604020202020204" pitchFamily="34" charset="0"/>
              </a:rPr>
              <a:t> poems using </a:t>
            </a:r>
            <a:r>
              <a:rPr lang="en-GB" altLang="en-US" sz="1400" dirty="0" smtClean="0">
                <a:solidFill>
                  <a:srgbClr val="FFFFFF"/>
                </a:solidFill>
                <a:cs typeface="Arial" panose="020B0604020202020204" pitchFamily="34" charset="0"/>
              </a:rPr>
              <a:t>QWERTY: </a:t>
            </a:r>
            <a:r>
              <a:rPr lang="en-GB" altLang="en-US" sz="1400" dirty="0">
                <a:solidFill>
                  <a:srgbClr val="FFFFFF"/>
                </a:solidFill>
                <a:cs typeface="Arial" panose="020B0604020202020204" pitchFamily="34" charset="0"/>
              </a:rPr>
              <a:t>write about </a:t>
            </a:r>
            <a:r>
              <a:rPr lang="en-GB" altLang="en-US" sz="1600" b="1" dirty="0" smtClean="0">
                <a:cs typeface="Arial" panose="020B0604020202020204" pitchFamily="34" charset="0"/>
              </a:rPr>
              <a:t>shift/change in poem (look at the end)</a:t>
            </a:r>
            <a:r>
              <a:rPr lang="en-GB" altLang="en-US" sz="1400" dirty="0" smtClean="0">
                <a:solidFill>
                  <a:srgbClr val="FFFFFF"/>
                </a:solidFill>
                <a:cs typeface="Arial" panose="020B0604020202020204" pitchFamily="34" charset="0"/>
              </a:rPr>
              <a:t>.</a:t>
            </a:r>
            <a:endParaRPr lang="en-US" altLang="en-US" sz="2400" dirty="0">
              <a:cs typeface="Arial" panose="020B0604020202020204" pitchFamily="34" charset="0"/>
            </a:endParaRPr>
          </a:p>
        </p:txBody>
      </p:sp>
      <p:cxnSp>
        <p:nvCxnSpPr>
          <p:cNvPr id="4" name="Straight Arrow Connector 3"/>
          <p:cNvCxnSpPr/>
          <p:nvPr/>
        </p:nvCxnSpPr>
        <p:spPr>
          <a:xfrm flipV="1">
            <a:off x="2340996" y="5517232"/>
            <a:ext cx="2381817" cy="72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191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366" y="665272"/>
            <a:ext cx="8856984" cy="5755422"/>
          </a:xfrm>
          <a:prstGeom prst="rect">
            <a:avLst/>
          </a:prstGeom>
          <a:noFill/>
        </p:spPr>
        <p:txBody>
          <a:bodyPr wrap="square" rtlCol="0">
            <a:spAutoFit/>
          </a:bodyPr>
          <a:lstStyle/>
          <a:p>
            <a:r>
              <a:rPr lang="en-GB" sz="2800" b="1" dirty="0" smtClean="0"/>
              <a:t>Step 1: </a:t>
            </a:r>
            <a:r>
              <a:rPr lang="en-GB" sz="2800" dirty="0" smtClean="0"/>
              <a:t>circle key words (poem/theme)</a:t>
            </a:r>
          </a:p>
          <a:p>
            <a:endParaRPr lang="en-GB" sz="800" dirty="0" smtClean="0"/>
          </a:p>
          <a:p>
            <a:r>
              <a:rPr lang="en-GB" sz="2800" b="1" dirty="0" smtClean="0"/>
              <a:t>Step 2: </a:t>
            </a:r>
            <a:r>
              <a:rPr lang="en-GB" sz="2800" dirty="0" smtClean="0"/>
              <a:t>identify three points to make about this theme in this poem (try to link to feelings, language and structure – see essay plan)</a:t>
            </a:r>
          </a:p>
          <a:p>
            <a:endParaRPr lang="en-GB" sz="800" dirty="0" smtClean="0"/>
          </a:p>
          <a:p>
            <a:r>
              <a:rPr lang="en-GB" sz="2800" b="1" dirty="0" smtClean="0"/>
              <a:t>Step 3: </a:t>
            </a:r>
            <a:r>
              <a:rPr lang="en-GB" sz="2800" dirty="0" smtClean="0"/>
              <a:t>choose a second poem</a:t>
            </a:r>
          </a:p>
          <a:p>
            <a:endParaRPr lang="en-GB" sz="800" dirty="0" smtClean="0"/>
          </a:p>
          <a:p>
            <a:r>
              <a:rPr lang="en-GB" sz="2800" b="1" dirty="0" smtClean="0"/>
              <a:t>Step 4: </a:t>
            </a:r>
            <a:r>
              <a:rPr lang="en-GB" sz="2800" dirty="0" smtClean="0"/>
              <a:t>identify three points to make about your second poem, linking them to the three things about the first poem</a:t>
            </a:r>
          </a:p>
          <a:p>
            <a:endParaRPr lang="en-GB" sz="800" dirty="0" smtClean="0"/>
          </a:p>
          <a:p>
            <a:r>
              <a:rPr lang="en-GB" sz="2800" b="1" dirty="0" smtClean="0"/>
              <a:t>Step 5: </a:t>
            </a:r>
            <a:r>
              <a:rPr lang="en-GB" sz="2800" dirty="0" smtClean="0"/>
              <a:t>mind map your answer </a:t>
            </a:r>
          </a:p>
          <a:p>
            <a:endParaRPr lang="en-GB" sz="800" dirty="0" smtClean="0"/>
          </a:p>
          <a:p>
            <a:r>
              <a:rPr lang="en-GB" sz="2800" b="1" dirty="0" smtClean="0"/>
              <a:t>Step 6: </a:t>
            </a:r>
            <a:r>
              <a:rPr lang="en-GB" sz="2800" dirty="0" smtClean="0"/>
              <a:t>find quotations (language </a:t>
            </a:r>
            <a:r>
              <a:rPr lang="en-GB" sz="2800" b="1" dirty="0" smtClean="0"/>
              <a:t>and </a:t>
            </a:r>
            <a:r>
              <a:rPr lang="en-GB" sz="2800" dirty="0" smtClean="0"/>
              <a:t>structure) in both poems to support your points</a:t>
            </a:r>
          </a:p>
          <a:p>
            <a:endParaRPr lang="en-GB" sz="800" dirty="0" smtClean="0"/>
          </a:p>
          <a:p>
            <a:r>
              <a:rPr lang="en-GB" sz="2800" b="1" dirty="0" smtClean="0"/>
              <a:t>Step 7: </a:t>
            </a:r>
            <a:r>
              <a:rPr lang="en-GB" sz="2800" dirty="0" smtClean="0"/>
              <a:t>write your essay!</a:t>
            </a:r>
            <a:endParaRPr lang="en-GB" sz="2800" dirty="0"/>
          </a:p>
        </p:txBody>
      </p:sp>
    </p:spTree>
    <p:extLst>
      <p:ext uri="{BB962C8B-B14F-4D97-AF65-F5344CB8AC3E}">
        <p14:creationId xmlns:p14="http://schemas.microsoft.com/office/powerpoint/2010/main" val="2205470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the poet... Another way... The </a:t>
            </a:r>
            <a:r>
              <a:rPr lang="en-GB" sz="2400" dirty="0" smtClean="0">
                <a:effectLst>
                  <a:outerShdw blurRad="38100" dist="38100" dir="2700000" algn="tl">
                    <a:srgbClr val="000000">
                      <a:alpha val="43137"/>
                    </a:srgbClr>
                  </a:outerShdw>
                </a:effectLst>
                <a:latin typeface="Calibri" pitchFamily="34" charset="0"/>
              </a:rPr>
              <a:t>city </a:t>
            </a:r>
            <a:r>
              <a:rPr lang="en-GB" sz="2400" dirty="0" smtClean="0">
                <a:effectLst>
                  <a:outerShdw blurRad="38100" dist="38100" dir="2700000" algn="tl">
                    <a:srgbClr val="000000">
                      <a:alpha val="43137"/>
                    </a:srgbClr>
                  </a:outerShdw>
                </a:effectLst>
                <a:latin typeface="Calibri" pitchFamily="34" charset="0"/>
              </a:rPr>
              <a:t>is also shown to be... The poet suggests... When </a:t>
            </a:r>
            <a:r>
              <a:rPr lang="en-GB" sz="2400" dirty="0" smtClean="0">
                <a:effectLst>
                  <a:outerShdw blurRad="38100" dist="38100" dir="2700000" algn="tl">
                    <a:srgbClr val="000000">
                      <a:alpha val="43137"/>
                    </a:srgbClr>
                  </a:outerShdw>
                </a:effectLst>
                <a:latin typeface="Calibri" pitchFamily="34" charset="0"/>
              </a:rPr>
              <a:t>London </a:t>
            </a:r>
            <a:r>
              <a:rPr lang="en-GB" sz="2400" dirty="0" smtClean="0">
                <a:effectLst>
                  <a:outerShdw blurRad="38100" dist="38100" dir="2700000" algn="tl">
                    <a:srgbClr val="000000">
                      <a:alpha val="43137"/>
                    </a:srgbClr>
                  </a:outerShdw>
                </a:effectLst>
                <a:latin typeface="Calibri" pitchFamily="34" charset="0"/>
              </a:rPr>
              <a:t>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Blake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simile...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poet’s </a:t>
            </a:r>
            <a:r>
              <a:rPr lang="en-GB" sz="2400" dirty="0">
                <a:effectLst>
                  <a:outerShdw blurRad="38100" dist="38100" dir="2700000" algn="tl">
                    <a:srgbClr val="000000">
                      <a:alpha val="43137"/>
                    </a:srgbClr>
                  </a:outerShdw>
                </a:effectLst>
                <a:latin typeface="Calibri" pitchFamily="34" charset="0"/>
                <a:ea typeface="+mj-ea"/>
                <a:cs typeface="+mj-cs"/>
              </a:rPr>
              <a:t>word choice... The repetition of the word “___”... The alliteration 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2648091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485" t="14300" r="26139" b="15141"/>
          <a:stretch/>
        </p:blipFill>
        <p:spPr>
          <a:xfrm>
            <a:off x="323528" y="0"/>
            <a:ext cx="8424936" cy="6772197"/>
          </a:xfrm>
          <a:prstGeom prst="rect">
            <a:avLst/>
          </a:prstGeom>
        </p:spPr>
      </p:pic>
      <p:sp>
        <p:nvSpPr>
          <p:cNvPr id="3" name="Rectangle 2"/>
          <p:cNvSpPr/>
          <p:nvPr/>
        </p:nvSpPr>
        <p:spPr>
          <a:xfrm>
            <a:off x="323528" y="5034659"/>
            <a:ext cx="8671859" cy="1077218"/>
          </a:xfrm>
          <a:prstGeom prst="rect">
            <a:avLst/>
          </a:prstGeom>
        </p:spPr>
        <p:txBody>
          <a:bodyPr wrap="square">
            <a:spAutoFit/>
          </a:bodyPr>
          <a:lstStyle/>
          <a:p>
            <a:r>
              <a:rPr lang="en-GB" sz="3200" dirty="0" smtClean="0">
                <a:solidFill>
                  <a:srgbClr val="00B050"/>
                </a:solidFill>
                <a:latin typeface="Impact" panose="020B0806030902050204" pitchFamily="34" charset="0"/>
              </a:rPr>
              <a:t>Peer Assess:</a:t>
            </a:r>
          </a:p>
          <a:p>
            <a:endParaRPr lang="en-GB" sz="3200" b="1" dirty="0" smtClean="0">
              <a:solidFill>
                <a:srgbClr val="FF0000"/>
              </a:solidFill>
              <a:latin typeface="Arial" panose="020B0604020202020204" pitchFamily="34" charset="0"/>
            </a:endParaRPr>
          </a:p>
        </p:txBody>
      </p:sp>
      <p:sp>
        <p:nvSpPr>
          <p:cNvPr id="4" name="Rectangle 3"/>
          <p:cNvSpPr/>
          <p:nvPr/>
        </p:nvSpPr>
        <p:spPr>
          <a:xfrm>
            <a:off x="1018988" y="5642655"/>
            <a:ext cx="3732306" cy="923330"/>
          </a:xfrm>
          <a:prstGeom prst="rect">
            <a:avLst/>
          </a:prstGeom>
        </p:spPr>
        <p:txBody>
          <a:bodyPr wrap="square">
            <a:spAutoFit/>
          </a:bodyPr>
          <a:lstStyle/>
          <a:p>
            <a:r>
              <a:rPr lang="en-GB" b="1" dirty="0">
                <a:solidFill>
                  <a:srgbClr val="FF0000"/>
                </a:solidFill>
                <a:latin typeface="Arial" panose="020B0604020202020204" pitchFamily="34" charset="0"/>
              </a:rPr>
              <a:t>Read your partner’s answer, annotating for WWW and EBI. Use the AOs to help you.</a:t>
            </a:r>
            <a:endParaRPr lang="en-GB"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406126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3999" cy="415498"/>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Learning Objective: </a:t>
            </a:r>
            <a:r>
              <a:rPr lang="en-GB" dirty="0" smtClean="0">
                <a:latin typeface="Arial" panose="020B0604020202020204" pitchFamily="34" charset="0"/>
                <a:ea typeface="Times New Roman" panose="02020603050405020304" pitchFamily="18" charset="0"/>
                <a:cs typeface="Times New Roman" panose="02020603050405020304" pitchFamily="18" charset="0"/>
              </a:rPr>
              <a:t>To understand the context and subject matter of the poem</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26" name="Picture 2" descr="http://images.clipartpanda.com/house-outline-template-House_Outline__87507_z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399" y="1648641"/>
            <a:ext cx="5275906" cy="49258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648" y="776941"/>
            <a:ext cx="2946400" cy="1938992"/>
          </a:xfrm>
          <a:prstGeom prst="rect">
            <a:avLst/>
          </a:prstGeom>
          <a:noFill/>
        </p:spPr>
        <p:txBody>
          <a:bodyPr wrap="square" rtlCol="0">
            <a:spAutoFit/>
          </a:bodyPr>
          <a:lstStyle/>
          <a:p>
            <a:r>
              <a:rPr lang="en-GB" sz="2000" dirty="0" smtClean="0"/>
              <a:t>How did you feel about your home country as a child? </a:t>
            </a:r>
          </a:p>
          <a:p>
            <a:endParaRPr lang="en-GB" sz="2000" dirty="0" smtClean="0"/>
          </a:p>
          <a:p>
            <a:r>
              <a:rPr lang="en-GB" sz="2000" dirty="0" smtClean="0"/>
              <a:t>What images or memories can you think of? </a:t>
            </a:r>
            <a:endParaRPr lang="en-GB" sz="2000" dirty="0"/>
          </a:p>
        </p:txBody>
      </p:sp>
      <p:sp>
        <p:nvSpPr>
          <p:cNvPr id="6" name="TextBox 5"/>
          <p:cNvSpPr txBox="1"/>
          <p:nvPr/>
        </p:nvSpPr>
        <p:spPr>
          <a:xfrm>
            <a:off x="6158753" y="1311835"/>
            <a:ext cx="2707341" cy="1938992"/>
          </a:xfrm>
          <a:prstGeom prst="rect">
            <a:avLst/>
          </a:prstGeom>
          <a:noFill/>
        </p:spPr>
        <p:txBody>
          <a:bodyPr wrap="square" rtlCol="0">
            <a:spAutoFit/>
          </a:bodyPr>
          <a:lstStyle/>
          <a:p>
            <a:r>
              <a:rPr lang="en-GB" sz="2000" dirty="0" smtClean="0"/>
              <a:t>How do you now view your home country? </a:t>
            </a:r>
          </a:p>
          <a:p>
            <a:endParaRPr lang="en-GB" sz="2000" dirty="0" smtClean="0"/>
          </a:p>
          <a:p>
            <a:r>
              <a:rPr lang="en-GB" sz="2000" dirty="0" smtClean="0"/>
              <a:t>What do you see now that you didn’t when you were younger? </a:t>
            </a:r>
            <a:endParaRPr lang="en-GB" sz="2000" dirty="0"/>
          </a:p>
        </p:txBody>
      </p:sp>
    </p:spTree>
    <p:extLst>
      <p:ext uri="{BB962C8B-B14F-4D97-AF65-F5344CB8AC3E}">
        <p14:creationId xmlns:p14="http://schemas.microsoft.com/office/powerpoint/2010/main" val="1766719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415498"/>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Learning Objective: </a:t>
            </a:r>
            <a:r>
              <a:rPr lang="en-GB" dirty="0" smtClean="0">
                <a:latin typeface="Arial" panose="020B0604020202020204" pitchFamily="34" charset="0"/>
                <a:ea typeface="Times New Roman" panose="02020603050405020304" pitchFamily="18" charset="0"/>
                <a:cs typeface="Times New Roman" panose="02020603050405020304" pitchFamily="18" charset="0"/>
              </a:rPr>
              <a:t>To understand the context and subject matter of the poem</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92434" y="813318"/>
            <a:ext cx="8759129" cy="2308324"/>
          </a:xfrm>
          <a:prstGeom prst="rect">
            <a:avLst/>
          </a:prstGeom>
        </p:spPr>
        <p:txBody>
          <a:bodyPr wrap="square">
            <a:spAutoFit/>
          </a:bodyPr>
          <a:lstStyle/>
          <a:p>
            <a:r>
              <a:rPr lang="en-GB" sz="7200" dirty="0" err="1" smtClean="0"/>
              <a:t>درس</a:t>
            </a:r>
            <a:r>
              <a:rPr lang="en-GB" sz="7200" dirty="0" smtClean="0"/>
              <a:t> </a:t>
            </a:r>
            <a:r>
              <a:rPr lang="en-GB" sz="7200" dirty="0" err="1" smtClean="0"/>
              <a:t>اليوم</a:t>
            </a:r>
            <a:r>
              <a:rPr lang="en-GB" sz="7200" dirty="0" smtClean="0"/>
              <a:t> </a:t>
            </a:r>
            <a:r>
              <a:rPr lang="en-GB" sz="7200" dirty="0" err="1" smtClean="0"/>
              <a:t>هو</a:t>
            </a:r>
            <a:r>
              <a:rPr lang="en-GB" sz="7200" dirty="0" smtClean="0"/>
              <a:t> </a:t>
            </a:r>
            <a:r>
              <a:rPr lang="en-GB" sz="7200" dirty="0" err="1" smtClean="0"/>
              <a:t>عن</a:t>
            </a:r>
            <a:r>
              <a:rPr lang="en-GB" sz="7200" dirty="0" smtClean="0"/>
              <a:t> </a:t>
            </a:r>
            <a:r>
              <a:rPr lang="en-GB" sz="7200" dirty="0" err="1" smtClean="0"/>
              <a:t>قصيدة</a:t>
            </a:r>
            <a:r>
              <a:rPr lang="en-GB" sz="7200" dirty="0" smtClean="0"/>
              <a:t> </a:t>
            </a:r>
            <a:r>
              <a:rPr lang="en-GB" sz="7200" dirty="0" err="1" smtClean="0"/>
              <a:t>دعا</a:t>
            </a:r>
            <a:r>
              <a:rPr lang="en-GB" sz="7200" dirty="0" smtClean="0"/>
              <a:t> </a:t>
            </a:r>
            <a:r>
              <a:rPr lang="en-GB" sz="7200" dirty="0" err="1" smtClean="0"/>
              <a:t>المغتربين</a:t>
            </a:r>
            <a:endParaRPr lang="en-GB" sz="7200" dirty="0"/>
          </a:p>
        </p:txBody>
      </p:sp>
      <p:sp>
        <p:nvSpPr>
          <p:cNvPr id="4" name="TextBox 3"/>
          <p:cNvSpPr txBox="1"/>
          <p:nvPr/>
        </p:nvSpPr>
        <p:spPr>
          <a:xfrm>
            <a:off x="59167" y="415498"/>
            <a:ext cx="8589981" cy="461665"/>
          </a:xfrm>
          <a:prstGeom prst="rect">
            <a:avLst/>
          </a:prstGeom>
          <a:noFill/>
        </p:spPr>
        <p:txBody>
          <a:bodyPr wrap="square" rtlCol="0">
            <a:spAutoFit/>
          </a:bodyPr>
          <a:lstStyle/>
          <a:p>
            <a:r>
              <a:rPr lang="en-GB" sz="2400" b="1" dirty="0" smtClean="0">
                <a:solidFill>
                  <a:srgbClr val="FF0000"/>
                </a:solidFill>
              </a:rPr>
              <a:t>Write down this introduction to today’s lesson: </a:t>
            </a:r>
            <a:endParaRPr lang="en-GB" sz="2400" b="1" dirty="0">
              <a:solidFill>
                <a:srgbClr val="FF0000"/>
              </a:solidFill>
            </a:endParaRPr>
          </a:p>
        </p:txBody>
      </p:sp>
      <p:sp>
        <p:nvSpPr>
          <p:cNvPr id="5" name="TextBox 4"/>
          <p:cNvSpPr txBox="1"/>
          <p:nvPr/>
        </p:nvSpPr>
        <p:spPr>
          <a:xfrm>
            <a:off x="192434" y="2994809"/>
            <a:ext cx="8759129" cy="3785652"/>
          </a:xfrm>
          <a:prstGeom prst="rect">
            <a:avLst/>
          </a:prstGeom>
          <a:noFill/>
          <a:ln>
            <a:solidFill>
              <a:schemeClr val="accent1"/>
            </a:solidFill>
          </a:ln>
        </p:spPr>
        <p:txBody>
          <a:bodyPr wrap="square" rtlCol="0">
            <a:spAutoFit/>
          </a:bodyPr>
          <a:lstStyle/>
          <a:p>
            <a:r>
              <a:rPr lang="en-GB" sz="2400" dirty="0" smtClean="0"/>
              <a:t>How successful were you at writing down the information? </a:t>
            </a:r>
          </a:p>
          <a:p>
            <a:r>
              <a:rPr lang="en-GB" sz="2400" dirty="0" smtClean="0"/>
              <a:t>What was the biggest challenge? </a:t>
            </a:r>
          </a:p>
          <a:p>
            <a:r>
              <a:rPr lang="en-GB" sz="2400" dirty="0" smtClean="0"/>
              <a:t>How did it make you feel? </a:t>
            </a:r>
          </a:p>
          <a:p>
            <a:endParaRPr lang="en-GB" sz="2400" dirty="0" smtClean="0"/>
          </a:p>
          <a:p>
            <a:r>
              <a:rPr lang="en-GB" sz="2400" dirty="0" smtClean="0"/>
              <a:t>Look at the title of the poem we will be studying today: it is a version of the word ‘emigrant’, which means someone who leaves their birth country. </a:t>
            </a:r>
          </a:p>
          <a:p>
            <a:endParaRPr lang="en-GB" sz="2400" dirty="0"/>
          </a:p>
          <a:p>
            <a:r>
              <a:rPr lang="en-GB" sz="2400" b="1" dirty="0" smtClean="0"/>
              <a:t>How do you think your experience of writing in Arabic might fit in with the theme of this poem? </a:t>
            </a:r>
            <a:endParaRPr lang="en-GB" sz="2400" b="1" dirty="0"/>
          </a:p>
        </p:txBody>
      </p:sp>
    </p:spTree>
    <p:extLst>
      <p:ext uri="{BB962C8B-B14F-4D97-AF65-F5344CB8AC3E}">
        <p14:creationId xmlns:p14="http://schemas.microsoft.com/office/powerpoint/2010/main" val="17013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415498"/>
          </a:xfrm>
          <a:prstGeom prst="rect">
            <a:avLst/>
          </a:prstGeom>
          <a:solidFill>
            <a:schemeClr val="accent6">
              <a:lumMod val="20000"/>
              <a:lumOff val="8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Learning Objective: </a:t>
            </a:r>
            <a:r>
              <a:rPr lang="en-GB" dirty="0" smtClean="0">
                <a:latin typeface="Arial" panose="020B0604020202020204" pitchFamily="34" charset="0"/>
                <a:ea typeface="Times New Roman" panose="02020603050405020304" pitchFamily="18" charset="0"/>
                <a:cs typeface="Times New Roman" panose="02020603050405020304" pitchFamily="18" charset="0"/>
              </a:rPr>
              <a:t>To understand the context and subject matter of the poem</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55985" y="643831"/>
            <a:ext cx="8832028" cy="4801314"/>
          </a:xfrm>
          <a:prstGeom prst="rect">
            <a:avLst/>
          </a:prstGeom>
          <a:ln>
            <a:solidFill>
              <a:schemeClr val="accent1"/>
            </a:solidFill>
          </a:ln>
        </p:spPr>
        <p:txBody>
          <a:bodyPr wrap="square">
            <a:spAutoFit/>
          </a:bodyPr>
          <a:lstStyle/>
          <a:p>
            <a:r>
              <a:rPr lang="en-GB" dirty="0"/>
              <a:t>A displaced person pictures the country and the city where he or she was born. Neither the city nor the country is ever named and this lack of specific detail seems intentional. It is as if Rumens wants her poem to be relevant to as many people who have left their homelands as possible.</a:t>
            </a:r>
          </a:p>
          <a:p>
            <a:r>
              <a:rPr lang="en-GB" dirty="0"/>
              <a:t>Emigrants are people who have left the country of their birth to settle elsewhere in the world. The spelling of the word Rumens chooses - </a:t>
            </a:r>
            <a:r>
              <a:rPr lang="en-GB" dirty="0" err="1"/>
              <a:t>émigrée</a:t>
            </a:r>
            <a:r>
              <a:rPr lang="en-GB" dirty="0"/>
              <a:t> - is a feminine form and suggests the speaker of the poem is a woman.</a:t>
            </a:r>
          </a:p>
          <a:p>
            <a:r>
              <a:rPr lang="en-GB" dirty="0"/>
              <a:t>The exact location of the city is unclear and precise details of it are sparse. Perhaps it only ever really existed in the </a:t>
            </a:r>
            <a:r>
              <a:rPr lang="en-GB" dirty="0" err="1"/>
              <a:t>émigrée’s</a:t>
            </a:r>
            <a:r>
              <a:rPr lang="en-GB" dirty="0"/>
              <a:t> imagination.</a:t>
            </a:r>
          </a:p>
          <a:p>
            <a:r>
              <a:rPr lang="en-GB" dirty="0"/>
              <a:t>Rumens suggests the city and country may now be war-torn, or under the control of a dictatorial government that has banned the language the speaker once knew. Despite this, nothing shakes the light-filled impression of a perfect place that the </a:t>
            </a:r>
            <a:r>
              <a:rPr lang="en-GB" dirty="0" err="1"/>
              <a:t>émigrée’s</a:t>
            </a:r>
            <a:r>
              <a:rPr lang="en-GB" dirty="0"/>
              <a:t> childhood memories have left. This shows the power that places can have, even over people who have left them long ago and who have never revisited since. Though there is a clear sense of fondness for the place, there is also a more threatening tone in the poem, suggesting perhaps that the relationship with the past and with this place is not necessarily positive for the speaker.</a:t>
            </a:r>
          </a:p>
        </p:txBody>
      </p:sp>
      <p:sp>
        <p:nvSpPr>
          <p:cNvPr id="5" name="TextBox 4"/>
          <p:cNvSpPr txBox="1"/>
          <p:nvPr/>
        </p:nvSpPr>
        <p:spPr>
          <a:xfrm>
            <a:off x="155986" y="5495176"/>
            <a:ext cx="8832028" cy="1200329"/>
          </a:xfrm>
          <a:prstGeom prst="rect">
            <a:avLst/>
          </a:prstGeom>
          <a:noFill/>
        </p:spPr>
        <p:txBody>
          <a:bodyPr wrap="square" rtlCol="0">
            <a:spAutoFit/>
          </a:bodyPr>
          <a:lstStyle/>
          <a:p>
            <a:r>
              <a:rPr lang="en-GB" sz="2400" dirty="0" smtClean="0"/>
              <a:t>Stick the </a:t>
            </a:r>
            <a:r>
              <a:rPr lang="en-GB" sz="2400" dirty="0" smtClean="0"/>
              <a:t>information about the poem into </a:t>
            </a:r>
            <a:r>
              <a:rPr lang="en-GB" sz="2400" dirty="0" smtClean="0"/>
              <a:t>your exercise book. Underneath, </a:t>
            </a:r>
            <a:r>
              <a:rPr lang="en-GB" sz="2400" b="1" dirty="0" smtClean="0"/>
              <a:t>list four things that you learn about </a:t>
            </a:r>
            <a:r>
              <a:rPr lang="en-GB" sz="2400" b="1" dirty="0" smtClean="0"/>
              <a:t>the poem and its subject matter.</a:t>
            </a:r>
            <a:endParaRPr lang="en-GB" sz="2400" b="1" dirty="0"/>
          </a:p>
        </p:txBody>
      </p:sp>
    </p:spTree>
    <p:extLst>
      <p:ext uri="{BB962C8B-B14F-4D97-AF65-F5344CB8AC3E}">
        <p14:creationId xmlns:p14="http://schemas.microsoft.com/office/powerpoint/2010/main" val="2292807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552" y="142756"/>
            <a:ext cx="8480612" cy="6740307"/>
          </a:xfrm>
          <a:prstGeom prst="rect">
            <a:avLst/>
          </a:prstGeom>
        </p:spPr>
        <p:txBody>
          <a:bodyPr wrap="square">
            <a:spAutoFit/>
          </a:bodyPr>
          <a:lstStyle/>
          <a:p>
            <a:r>
              <a:rPr lang="en-GB" sz="1600" dirty="0">
                <a:solidFill>
                  <a:srgbClr val="000000"/>
                </a:solidFill>
                <a:latin typeface="vag"/>
              </a:rPr>
              <a:t>There once was a country… I left it as a child</a:t>
            </a:r>
            <a:br>
              <a:rPr lang="en-GB" sz="1600" dirty="0">
                <a:solidFill>
                  <a:srgbClr val="000000"/>
                </a:solidFill>
                <a:latin typeface="vag"/>
              </a:rPr>
            </a:br>
            <a:r>
              <a:rPr lang="en-GB" sz="1600" dirty="0">
                <a:solidFill>
                  <a:srgbClr val="000000"/>
                </a:solidFill>
                <a:latin typeface="vag"/>
              </a:rPr>
              <a:t>but my memory of it is sunlight-clear</a:t>
            </a:r>
            <a:br>
              <a:rPr lang="en-GB" sz="1600" dirty="0">
                <a:solidFill>
                  <a:srgbClr val="000000"/>
                </a:solidFill>
                <a:latin typeface="vag"/>
              </a:rPr>
            </a:br>
            <a:r>
              <a:rPr lang="en-GB" sz="1600" dirty="0">
                <a:solidFill>
                  <a:srgbClr val="000000"/>
                </a:solidFill>
                <a:latin typeface="vag"/>
              </a:rPr>
              <a:t>for it seems I never saw it in that November</a:t>
            </a:r>
            <a:br>
              <a:rPr lang="en-GB" sz="1600" dirty="0">
                <a:solidFill>
                  <a:srgbClr val="000000"/>
                </a:solidFill>
                <a:latin typeface="vag"/>
              </a:rPr>
            </a:br>
            <a:r>
              <a:rPr lang="en-GB" sz="1600" dirty="0">
                <a:solidFill>
                  <a:srgbClr val="000000"/>
                </a:solidFill>
                <a:latin typeface="vag"/>
              </a:rPr>
              <a:t>which, I am told, comes to the mildest city.</a:t>
            </a:r>
            <a:br>
              <a:rPr lang="en-GB" sz="1600" dirty="0">
                <a:solidFill>
                  <a:srgbClr val="000000"/>
                </a:solidFill>
                <a:latin typeface="vag"/>
              </a:rPr>
            </a:br>
            <a:r>
              <a:rPr lang="en-GB" sz="1600" dirty="0">
                <a:solidFill>
                  <a:srgbClr val="000000"/>
                </a:solidFill>
                <a:latin typeface="vag"/>
              </a:rPr>
              <a:t>The worst news I receive of it cannot break</a:t>
            </a:r>
            <a:br>
              <a:rPr lang="en-GB" sz="1600" dirty="0">
                <a:solidFill>
                  <a:srgbClr val="000000"/>
                </a:solidFill>
                <a:latin typeface="vag"/>
              </a:rPr>
            </a:br>
            <a:r>
              <a:rPr lang="en-GB" sz="1600" dirty="0">
                <a:solidFill>
                  <a:srgbClr val="000000"/>
                </a:solidFill>
                <a:latin typeface="vag"/>
              </a:rPr>
              <a:t>my original view, the bright, filled paperweight.</a:t>
            </a:r>
            <a:br>
              <a:rPr lang="en-GB" sz="1600" dirty="0">
                <a:solidFill>
                  <a:srgbClr val="000000"/>
                </a:solidFill>
                <a:latin typeface="vag"/>
              </a:rPr>
            </a:br>
            <a:r>
              <a:rPr lang="en-GB" sz="1600" dirty="0">
                <a:solidFill>
                  <a:srgbClr val="000000"/>
                </a:solidFill>
                <a:latin typeface="vag"/>
              </a:rPr>
              <a:t>It may be at war, it may be sick with tyrants,</a:t>
            </a:r>
            <a:br>
              <a:rPr lang="en-GB" sz="1600" dirty="0">
                <a:solidFill>
                  <a:srgbClr val="000000"/>
                </a:solidFill>
                <a:latin typeface="vag"/>
              </a:rPr>
            </a:br>
            <a:r>
              <a:rPr lang="en-GB" sz="1600" dirty="0">
                <a:solidFill>
                  <a:srgbClr val="000000"/>
                </a:solidFill>
                <a:latin typeface="vag"/>
              </a:rPr>
              <a:t>but I am branded by an impression of sunlight</a:t>
            </a:r>
            <a:r>
              <a:rPr lang="en-GB" sz="1600" dirty="0" smtClean="0">
                <a:solidFill>
                  <a:srgbClr val="000000"/>
                </a:solidFill>
                <a:latin typeface="vag"/>
              </a:rPr>
              <a:t>.</a:t>
            </a:r>
          </a:p>
          <a:p>
            <a:endParaRPr lang="en-GB" sz="1600" dirty="0">
              <a:solidFill>
                <a:srgbClr val="000000"/>
              </a:solidFill>
              <a:latin typeface="vag"/>
            </a:endParaRPr>
          </a:p>
          <a:p>
            <a:r>
              <a:rPr lang="en-GB" sz="1600" dirty="0">
                <a:solidFill>
                  <a:srgbClr val="000000"/>
                </a:solidFill>
                <a:latin typeface="vag"/>
              </a:rPr>
              <a:t>The white streets of that city, the graceful slopes</a:t>
            </a:r>
            <a:br>
              <a:rPr lang="en-GB" sz="1600" dirty="0">
                <a:solidFill>
                  <a:srgbClr val="000000"/>
                </a:solidFill>
                <a:latin typeface="vag"/>
              </a:rPr>
            </a:br>
            <a:r>
              <a:rPr lang="en-GB" sz="1600" dirty="0">
                <a:solidFill>
                  <a:srgbClr val="000000"/>
                </a:solidFill>
                <a:latin typeface="vag"/>
              </a:rPr>
              <a:t>glow even clearer as time rolls its tanks</a:t>
            </a:r>
            <a:br>
              <a:rPr lang="en-GB" sz="1600" dirty="0">
                <a:solidFill>
                  <a:srgbClr val="000000"/>
                </a:solidFill>
                <a:latin typeface="vag"/>
              </a:rPr>
            </a:br>
            <a:r>
              <a:rPr lang="en-GB" sz="1600" dirty="0">
                <a:solidFill>
                  <a:srgbClr val="000000"/>
                </a:solidFill>
                <a:latin typeface="vag"/>
              </a:rPr>
              <a:t>and the frontiers rise between us, close like waves.</a:t>
            </a:r>
            <a:br>
              <a:rPr lang="en-GB" sz="1600" dirty="0">
                <a:solidFill>
                  <a:srgbClr val="000000"/>
                </a:solidFill>
                <a:latin typeface="vag"/>
              </a:rPr>
            </a:br>
            <a:r>
              <a:rPr lang="en-GB" sz="1600" dirty="0">
                <a:solidFill>
                  <a:srgbClr val="000000"/>
                </a:solidFill>
                <a:latin typeface="vag"/>
              </a:rPr>
              <a:t>That child’s vocabulary I carried here</a:t>
            </a:r>
            <a:br>
              <a:rPr lang="en-GB" sz="1600" dirty="0">
                <a:solidFill>
                  <a:srgbClr val="000000"/>
                </a:solidFill>
                <a:latin typeface="vag"/>
              </a:rPr>
            </a:br>
            <a:r>
              <a:rPr lang="en-GB" sz="1600" dirty="0">
                <a:solidFill>
                  <a:srgbClr val="000000"/>
                </a:solidFill>
                <a:latin typeface="vag"/>
              </a:rPr>
              <a:t>like a hollow doll, opens and spills a grammar.</a:t>
            </a:r>
            <a:br>
              <a:rPr lang="en-GB" sz="1600" dirty="0">
                <a:solidFill>
                  <a:srgbClr val="000000"/>
                </a:solidFill>
                <a:latin typeface="vag"/>
              </a:rPr>
            </a:br>
            <a:r>
              <a:rPr lang="en-GB" sz="1600" dirty="0">
                <a:solidFill>
                  <a:srgbClr val="000000"/>
                </a:solidFill>
                <a:latin typeface="vag"/>
              </a:rPr>
              <a:t>Soon I shall have every coloured molecule of it.</a:t>
            </a:r>
            <a:br>
              <a:rPr lang="en-GB" sz="1600" dirty="0">
                <a:solidFill>
                  <a:srgbClr val="000000"/>
                </a:solidFill>
                <a:latin typeface="vag"/>
              </a:rPr>
            </a:br>
            <a:r>
              <a:rPr lang="en-GB" sz="1600" dirty="0">
                <a:solidFill>
                  <a:srgbClr val="000000"/>
                </a:solidFill>
                <a:latin typeface="vag"/>
              </a:rPr>
              <a:t>It may by now be a lie, banned by the state</a:t>
            </a:r>
            <a:br>
              <a:rPr lang="en-GB" sz="1600" dirty="0">
                <a:solidFill>
                  <a:srgbClr val="000000"/>
                </a:solidFill>
                <a:latin typeface="vag"/>
              </a:rPr>
            </a:br>
            <a:r>
              <a:rPr lang="en-GB" sz="1600" dirty="0">
                <a:solidFill>
                  <a:srgbClr val="000000"/>
                </a:solidFill>
                <a:latin typeface="vag"/>
              </a:rPr>
              <a:t>but I can’t get it off my tongue. It tastes of sunlight</a:t>
            </a:r>
            <a:r>
              <a:rPr lang="en-GB" sz="1600" dirty="0" smtClean="0">
                <a:solidFill>
                  <a:srgbClr val="000000"/>
                </a:solidFill>
                <a:latin typeface="vag"/>
              </a:rPr>
              <a:t>.</a:t>
            </a:r>
          </a:p>
          <a:p>
            <a:endParaRPr lang="en-GB" sz="1600" dirty="0">
              <a:solidFill>
                <a:srgbClr val="000000"/>
              </a:solidFill>
              <a:latin typeface="vag"/>
            </a:endParaRPr>
          </a:p>
          <a:p>
            <a:r>
              <a:rPr lang="en-GB" sz="1600" dirty="0">
                <a:solidFill>
                  <a:srgbClr val="000000"/>
                </a:solidFill>
                <a:latin typeface="vag"/>
              </a:rPr>
              <a:t>I have no passport, there’s no way back at all</a:t>
            </a:r>
            <a:br>
              <a:rPr lang="en-GB" sz="1600" dirty="0">
                <a:solidFill>
                  <a:srgbClr val="000000"/>
                </a:solidFill>
                <a:latin typeface="vag"/>
              </a:rPr>
            </a:br>
            <a:r>
              <a:rPr lang="en-GB" sz="1600" dirty="0">
                <a:solidFill>
                  <a:srgbClr val="000000"/>
                </a:solidFill>
                <a:latin typeface="vag"/>
              </a:rPr>
              <a:t>but my city comes to me in its own white plane.</a:t>
            </a:r>
            <a:br>
              <a:rPr lang="en-GB" sz="1600" dirty="0">
                <a:solidFill>
                  <a:srgbClr val="000000"/>
                </a:solidFill>
                <a:latin typeface="vag"/>
              </a:rPr>
            </a:br>
            <a:r>
              <a:rPr lang="en-GB" sz="1600" dirty="0">
                <a:solidFill>
                  <a:srgbClr val="000000"/>
                </a:solidFill>
                <a:latin typeface="vag"/>
              </a:rPr>
              <a:t>It lies down in front of me, docile as paper;</a:t>
            </a:r>
            <a:br>
              <a:rPr lang="en-GB" sz="1600" dirty="0">
                <a:solidFill>
                  <a:srgbClr val="000000"/>
                </a:solidFill>
                <a:latin typeface="vag"/>
              </a:rPr>
            </a:br>
            <a:r>
              <a:rPr lang="en-GB" sz="1600" dirty="0">
                <a:solidFill>
                  <a:srgbClr val="000000"/>
                </a:solidFill>
                <a:latin typeface="vag"/>
              </a:rPr>
              <a:t>I comb its hair and love its shining eyes.</a:t>
            </a:r>
            <a:br>
              <a:rPr lang="en-GB" sz="1600" dirty="0">
                <a:solidFill>
                  <a:srgbClr val="000000"/>
                </a:solidFill>
                <a:latin typeface="vag"/>
              </a:rPr>
            </a:br>
            <a:r>
              <a:rPr lang="en-GB" sz="1600" dirty="0">
                <a:solidFill>
                  <a:srgbClr val="000000"/>
                </a:solidFill>
                <a:latin typeface="vag"/>
              </a:rPr>
              <a:t>My city takes me dancing through the city</a:t>
            </a:r>
            <a:br>
              <a:rPr lang="en-GB" sz="1600" dirty="0">
                <a:solidFill>
                  <a:srgbClr val="000000"/>
                </a:solidFill>
                <a:latin typeface="vag"/>
              </a:rPr>
            </a:br>
            <a:r>
              <a:rPr lang="en-GB" sz="1600" dirty="0">
                <a:solidFill>
                  <a:srgbClr val="000000"/>
                </a:solidFill>
                <a:latin typeface="vag"/>
              </a:rPr>
              <a:t>of walls. They accuse me of absence, they circle me.</a:t>
            </a:r>
            <a:br>
              <a:rPr lang="en-GB" sz="1600" dirty="0">
                <a:solidFill>
                  <a:srgbClr val="000000"/>
                </a:solidFill>
                <a:latin typeface="vag"/>
              </a:rPr>
            </a:br>
            <a:r>
              <a:rPr lang="en-GB" sz="1600" dirty="0">
                <a:solidFill>
                  <a:srgbClr val="000000"/>
                </a:solidFill>
                <a:latin typeface="vag"/>
              </a:rPr>
              <a:t>They accuse me of being dark in their free city.</a:t>
            </a:r>
            <a:br>
              <a:rPr lang="en-GB" sz="1600" dirty="0">
                <a:solidFill>
                  <a:srgbClr val="000000"/>
                </a:solidFill>
                <a:latin typeface="vag"/>
              </a:rPr>
            </a:br>
            <a:r>
              <a:rPr lang="en-GB" sz="1600" dirty="0">
                <a:solidFill>
                  <a:srgbClr val="000000"/>
                </a:solidFill>
                <a:latin typeface="vag"/>
              </a:rPr>
              <a:t>My city hides behind me. They mutter death,</a:t>
            </a:r>
            <a:br>
              <a:rPr lang="en-GB" sz="1600" dirty="0">
                <a:solidFill>
                  <a:srgbClr val="000000"/>
                </a:solidFill>
                <a:latin typeface="vag"/>
              </a:rPr>
            </a:br>
            <a:r>
              <a:rPr lang="en-GB" sz="1600" dirty="0">
                <a:solidFill>
                  <a:srgbClr val="000000"/>
                </a:solidFill>
                <a:latin typeface="vag"/>
              </a:rPr>
              <a:t>and my shadow falls as evidence of sunlight</a:t>
            </a:r>
            <a:r>
              <a:rPr lang="en-GB" sz="1600" dirty="0" smtClean="0">
                <a:solidFill>
                  <a:srgbClr val="000000"/>
                </a:solidFill>
                <a:latin typeface="vag"/>
              </a:rPr>
              <a:t>.</a:t>
            </a:r>
            <a:endParaRPr lang="en-GB" sz="1600" dirty="0">
              <a:solidFill>
                <a:srgbClr val="000000"/>
              </a:solidFill>
              <a:latin typeface="vag"/>
            </a:endParaRPr>
          </a:p>
        </p:txBody>
      </p:sp>
      <p:pic>
        <p:nvPicPr>
          <p:cNvPr id="4" name="Picture 2" descr="http://images.clipartpanda.com/house-outline-template-House_Outline__87507_zo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9949" y="1476189"/>
            <a:ext cx="2695297" cy="2516462"/>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Movie 4">
            <a:hlinkClick r:id="rId3" highlightClick="1"/>
          </p:cNvPr>
          <p:cNvSpPr/>
          <p:nvPr/>
        </p:nvSpPr>
        <p:spPr>
          <a:xfrm>
            <a:off x="7321176" y="5725459"/>
            <a:ext cx="1464236" cy="944282"/>
          </a:xfrm>
          <a:prstGeom prst="actionButtonMovie">
            <a:avLst/>
          </a:prstGeom>
          <a:solidFill>
            <a:schemeClr val="accent1">
              <a:alpha val="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8939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2463752"/>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To explore how the poet uses theme, language and structure to present a place.</a:t>
            </a:r>
            <a:br>
              <a:rPr lang="en-GB" dirty="0" smtClean="0">
                <a:solidFill>
                  <a:schemeClr val="bg1"/>
                </a:solidFill>
                <a:latin typeface="Comic Sans MS" pitchFamily="66" charset="0"/>
              </a:rPr>
            </a:br>
            <a:endParaRPr lang="en-US" dirty="0">
              <a:solidFill>
                <a:schemeClr val="bg1"/>
              </a:solidFill>
              <a:latin typeface="Comic Sans MS" pitchFamily="66" charset="0"/>
            </a:endParaRPr>
          </a:p>
        </p:txBody>
      </p:sp>
    </p:spTree>
    <p:extLst>
      <p:ext uri="{BB962C8B-B14F-4D97-AF65-F5344CB8AC3E}">
        <p14:creationId xmlns:p14="http://schemas.microsoft.com/office/powerpoint/2010/main" val="2290855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
        <p:nvSpPr>
          <p:cNvPr id="3" name="Rectangle 2"/>
          <p:cNvSpPr/>
          <p:nvPr/>
        </p:nvSpPr>
        <p:spPr>
          <a:xfrm>
            <a:off x="113552" y="710521"/>
            <a:ext cx="8480612" cy="5909310"/>
          </a:xfrm>
          <a:prstGeom prst="rect">
            <a:avLst/>
          </a:prstGeom>
        </p:spPr>
        <p:txBody>
          <a:bodyPr wrap="square">
            <a:spAutoFit/>
          </a:bodyPr>
          <a:lstStyle/>
          <a:p>
            <a:r>
              <a:rPr lang="en-GB" sz="1400" dirty="0">
                <a:solidFill>
                  <a:srgbClr val="000000"/>
                </a:solidFill>
                <a:latin typeface="vag"/>
              </a:rPr>
              <a:t>There once was a country… I left it as a child</a:t>
            </a:r>
            <a:br>
              <a:rPr lang="en-GB" sz="1400" dirty="0">
                <a:solidFill>
                  <a:srgbClr val="000000"/>
                </a:solidFill>
                <a:latin typeface="vag"/>
              </a:rPr>
            </a:br>
            <a:r>
              <a:rPr lang="en-GB" sz="1400" dirty="0">
                <a:solidFill>
                  <a:srgbClr val="000000"/>
                </a:solidFill>
                <a:latin typeface="vag"/>
              </a:rPr>
              <a:t>but my memory of it is sunlight-clear</a:t>
            </a:r>
            <a:br>
              <a:rPr lang="en-GB" sz="1400" dirty="0">
                <a:solidFill>
                  <a:srgbClr val="000000"/>
                </a:solidFill>
                <a:latin typeface="vag"/>
              </a:rPr>
            </a:br>
            <a:r>
              <a:rPr lang="en-GB" sz="1400" dirty="0">
                <a:solidFill>
                  <a:srgbClr val="000000"/>
                </a:solidFill>
                <a:latin typeface="vag"/>
              </a:rPr>
              <a:t>for it seems I never saw it in that November</a:t>
            </a:r>
            <a:br>
              <a:rPr lang="en-GB" sz="1400" dirty="0">
                <a:solidFill>
                  <a:srgbClr val="000000"/>
                </a:solidFill>
                <a:latin typeface="vag"/>
              </a:rPr>
            </a:br>
            <a:r>
              <a:rPr lang="en-GB" sz="1400" dirty="0">
                <a:solidFill>
                  <a:srgbClr val="000000"/>
                </a:solidFill>
                <a:latin typeface="vag"/>
              </a:rPr>
              <a:t>which, I am told, comes to the mildest city.</a:t>
            </a:r>
            <a:br>
              <a:rPr lang="en-GB" sz="1400" dirty="0">
                <a:solidFill>
                  <a:srgbClr val="000000"/>
                </a:solidFill>
                <a:latin typeface="vag"/>
              </a:rPr>
            </a:br>
            <a:r>
              <a:rPr lang="en-GB" sz="1400" dirty="0">
                <a:solidFill>
                  <a:srgbClr val="000000"/>
                </a:solidFill>
                <a:latin typeface="vag"/>
              </a:rPr>
              <a:t>The worst news I receive of it cannot break</a:t>
            </a:r>
            <a:br>
              <a:rPr lang="en-GB" sz="1400" dirty="0">
                <a:solidFill>
                  <a:srgbClr val="000000"/>
                </a:solidFill>
                <a:latin typeface="vag"/>
              </a:rPr>
            </a:br>
            <a:r>
              <a:rPr lang="en-GB" sz="1400" dirty="0">
                <a:solidFill>
                  <a:srgbClr val="000000"/>
                </a:solidFill>
                <a:latin typeface="vag"/>
              </a:rPr>
              <a:t>my original view, the bright, filled paperweight.</a:t>
            </a:r>
            <a:br>
              <a:rPr lang="en-GB" sz="1400" dirty="0">
                <a:solidFill>
                  <a:srgbClr val="000000"/>
                </a:solidFill>
                <a:latin typeface="vag"/>
              </a:rPr>
            </a:br>
            <a:r>
              <a:rPr lang="en-GB" sz="1400" dirty="0">
                <a:solidFill>
                  <a:srgbClr val="000000"/>
                </a:solidFill>
                <a:latin typeface="vag"/>
              </a:rPr>
              <a:t>It may be at war, it may be sick with tyrants,</a:t>
            </a:r>
            <a:br>
              <a:rPr lang="en-GB" sz="1400" dirty="0">
                <a:solidFill>
                  <a:srgbClr val="000000"/>
                </a:solidFill>
                <a:latin typeface="vag"/>
              </a:rPr>
            </a:br>
            <a:r>
              <a:rPr lang="en-GB" sz="1400" dirty="0">
                <a:solidFill>
                  <a:srgbClr val="000000"/>
                </a:solidFill>
                <a:latin typeface="vag"/>
              </a:rPr>
              <a:t>but I am branded by an impression of sunlight</a:t>
            </a:r>
            <a:r>
              <a:rPr lang="en-GB" sz="1400" dirty="0" smtClean="0">
                <a:solidFill>
                  <a:srgbClr val="000000"/>
                </a:solidFill>
                <a:latin typeface="vag"/>
              </a:rPr>
              <a:t>.</a:t>
            </a:r>
          </a:p>
          <a:p>
            <a:endParaRPr lang="en-GB" sz="1400" dirty="0">
              <a:solidFill>
                <a:srgbClr val="000000"/>
              </a:solidFill>
              <a:latin typeface="vag"/>
            </a:endParaRPr>
          </a:p>
          <a:p>
            <a:r>
              <a:rPr lang="en-GB" sz="1400" dirty="0">
                <a:solidFill>
                  <a:srgbClr val="000000"/>
                </a:solidFill>
                <a:latin typeface="vag"/>
              </a:rPr>
              <a:t>The white streets of that city, the graceful slopes</a:t>
            </a:r>
            <a:br>
              <a:rPr lang="en-GB" sz="1400" dirty="0">
                <a:solidFill>
                  <a:srgbClr val="000000"/>
                </a:solidFill>
                <a:latin typeface="vag"/>
              </a:rPr>
            </a:br>
            <a:r>
              <a:rPr lang="en-GB" sz="1400" dirty="0">
                <a:solidFill>
                  <a:srgbClr val="000000"/>
                </a:solidFill>
                <a:latin typeface="vag"/>
              </a:rPr>
              <a:t>glow even clearer as time rolls its tanks</a:t>
            </a:r>
            <a:br>
              <a:rPr lang="en-GB" sz="1400" dirty="0">
                <a:solidFill>
                  <a:srgbClr val="000000"/>
                </a:solidFill>
                <a:latin typeface="vag"/>
              </a:rPr>
            </a:br>
            <a:r>
              <a:rPr lang="en-GB" sz="1400" dirty="0">
                <a:solidFill>
                  <a:srgbClr val="000000"/>
                </a:solidFill>
                <a:latin typeface="vag"/>
              </a:rPr>
              <a:t>and the frontiers rise between us, close like waves.</a:t>
            </a:r>
            <a:br>
              <a:rPr lang="en-GB" sz="1400" dirty="0">
                <a:solidFill>
                  <a:srgbClr val="000000"/>
                </a:solidFill>
                <a:latin typeface="vag"/>
              </a:rPr>
            </a:br>
            <a:r>
              <a:rPr lang="en-GB" sz="1400" dirty="0">
                <a:solidFill>
                  <a:srgbClr val="000000"/>
                </a:solidFill>
                <a:latin typeface="vag"/>
              </a:rPr>
              <a:t>That child’s vocabulary I carried here</a:t>
            </a:r>
            <a:br>
              <a:rPr lang="en-GB" sz="1400" dirty="0">
                <a:solidFill>
                  <a:srgbClr val="000000"/>
                </a:solidFill>
                <a:latin typeface="vag"/>
              </a:rPr>
            </a:br>
            <a:r>
              <a:rPr lang="en-GB" sz="1400" dirty="0">
                <a:solidFill>
                  <a:srgbClr val="000000"/>
                </a:solidFill>
                <a:latin typeface="vag"/>
              </a:rPr>
              <a:t>like a hollow doll, opens and spills a grammar.</a:t>
            </a:r>
            <a:br>
              <a:rPr lang="en-GB" sz="1400" dirty="0">
                <a:solidFill>
                  <a:srgbClr val="000000"/>
                </a:solidFill>
                <a:latin typeface="vag"/>
              </a:rPr>
            </a:br>
            <a:r>
              <a:rPr lang="en-GB" sz="1400" dirty="0">
                <a:solidFill>
                  <a:srgbClr val="000000"/>
                </a:solidFill>
                <a:latin typeface="vag"/>
              </a:rPr>
              <a:t>Soon I shall have every coloured molecule of it.</a:t>
            </a:r>
            <a:br>
              <a:rPr lang="en-GB" sz="1400" dirty="0">
                <a:solidFill>
                  <a:srgbClr val="000000"/>
                </a:solidFill>
                <a:latin typeface="vag"/>
              </a:rPr>
            </a:br>
            <a:r>
              <a:rPr lang="en-GB" sz="1400" dirty="0">
                <a:solidFill>
                  <a:srgbClr val="000000"/>
                </a:solidFill>
                <a:latin typeface="vag"/>
              </a:rPr>
              <a:t>It may by now be a lie, banned by the state</a:t>
            </a:r>
            <a:br>
              <a:rPr lang="en-GB" sz="1400" dirty="0">
                <a:solidFill>
                  <a:srgbClr val="000000"/>
                </a:solidFill>
                <a:latin typeface="vag"/>
              </a:rPr>
            </a:br>
            <a:r>
              <a:rPr lang="en-GB" sz="1400" dirty="0">
                <a:solidFill>
                  <a:srgbClr val="000000"/>
                </a:solidFill>
                <a:latin typeface="vag"/>
              </a:rPr>
              <a:t>but I can’t get it off my tongue. It tastes of sunlight</a:t>
            </a:r>
            <a:r>
              <a:rPr lang="en-GB" sz="1400" dirty="0" smtClean="0">
                <a:solidFill>
                  <a:srgbClr val="000000"/>
                </a:solidFill>
                <a:latin typeface="vag"/>
              </a:rPr>
              <a:t>.</a:t>
            </a:r>
          </a:p>
          <a:p>
            <a:endParaRPr lang="en-GB" sz="1400" dirty="0">
              <a:solidFill>
                <a:srgbClr val="000000"/>
              </a:solidFill>
              <a:latin typeface="vag"/>
            </a:endParaRPr>
          </a:p>
          <a:p>
            <a:r>
              <a:rPr lang="en-GB" sz="1400" dirty="0">
                <a:solidFill>
                  <a:srgbClr val="000000"/>
                </a:solidFill>
                <a:latin typeface="vag"/>
              </a:rPr>
              <a:t>I have no passport, there’s no way back at all</a:t>
            </a:r>
            <a:br>
              <a:rPr lang="en-GB" sz="1400" dirty="0">
                <a:solidFill>
                  <a:srgbClr val="000000"/>
                </a:solidFill>
                <a:latin typeface="vag"/>
              </a:rPr>
            </a:br>
            <a:r>
              <a:rPr lang="en-GB" sz="1400" dirty="0">
                <a:solidFill>
                  <a:srgbClr val="000000"/>
                </a:solidFill>
                <a:latin typeface="vag"/>
              </a:rPr>
              <a:t>but my city comes to me in its own white plane.</a:t>
            </a:r>
            <a:br>
              <a:rPr lang="en-GB" sz="1400" dirty="0">
                <a:solidFill>
                  <a:srgbClr val="000000"/>
                </a:solidFill>
                <a:latin typeface="vag"/>
              </a:rPr>
            </a:br>
            <a:r>
              <a:rPr lang="en-GB" sz="1400" dirty="0">
                <a:solidFill>
                  <a:srgbClr val="000000"/>
                </a:solidFill>
                <a:latin typeface="vag"/>
              </a:rPr>
              <a:t>It lies down in front of me, docile as paper;</a:t>
            </a:r>
            <a:br>
              <a:rPr lang="en-GB" sz="1400" dirty="0">
                <a:solidFill>
                  <a:srgbClr val="000000"/>
                </a:solidFill>
                <a:latin typeface="vag"/>
              </a:rPr>
            </a:br>
            <a:r>
              <a:rPr lang="en-GB" sz="1400" dirty="0">
                <a:solidFill>
                  <a:srgbClr val="000000"/>
                </a:solidFill>
                <a:latin typeface="vag"/>
              </a:rPr>
              <a:t>I comb its hair and love its shining eyes.</a:t>
            </a:r>
            <a:br>
              <a:rPr lang="en-GB" sz="1400" dirty="0">
                <a:solidFill>
                  <a:srgbClr val="000000"/>
                </a:solidFill>
                <a:latin typeface="vag"/>
              </a:rPr>
            </a:br>
            <a:r>
              <a:rPr lang="en-GB" sz="1400" dirty="0">
                <a:solidFill>
                  <a:srgbClr val="000000"/>
                </a:solidFill>
                <a:latin typeface="vag"/>
              </a:rPr>
              <a:t>My city takes me dancing through the city</a:t>
            </a:r>
            <a:br>
              <a:rPr lang="en-GB" sz="1400" dirty="0">
                <a:solidFill>
                  <a:srgbClr val="000000"/>
                </a:solidFill>
                <a:latin typeface="vag"/>
              </a:rPr>
            </a:br>
            <a:r>
              <a:rPr lang="en-GB" sz="1400" dirty="0">
                <a:solidFill>
                  <a:srgbClr val="000000"/>
                </a:solidFill>
                <a:latin typeface="vag"/>
              </a:rPr>
              <a:t>of walls. They accuse me of absence, they circle me.</a:t>
            </a:r>
            <a:br>
              <a:rPr lang="en-GB" sz="1400" dirty="0">
                <a:solidFill>
                  <a:srgbClr val="000000"/>
                </a:solidFill>
                <a:latin typeface="vag"/>
              </a:rPr>
            </a:br>
            <a:r>
              <a:rPr lang="en-GB" sz="1400" dirty="0">
                <a:solidFill>
                  <a:srgbClr val="000000"/>
                </a:solidFill>
                <a:latin typeface="vag"/>
              </a:rPr>
              <a:t>They accuse me of being dark in their free city.</a:t>
            </a:r>
            <a:br>
              <a:rPr lang="en-GB" sz="1400" dirty="0">
                <a:solidFill>
                  <a:srgbClr val="000000"/>
                </a:solidFill>
                <a:latin typeface="vag"/>
              </a:rPr>
            </a:br>
            <a:r>
              <a:rPr lang="en-GB" sz="1400" dirty="0">
                <a:solidFill>
                  <a:srgbClr val="000000"/>
                </a:solidFill>
                <a:latin typeface="vag"/>
              </a:rPr>
              <a:t>My city hides behind me. They mutter death,</a:t>
            </a:r>
            <a:br>
              <a:rPr lang="en-GB" sz="1400" dirty="0">
                <a:solidFill>
                  <a:srgbClr val="000000"/>
                </a:solidFill>
                <a:latin typeface="vag"/>
              </a:rPr>
            </a:br>
            <a:r>
              <a:rPr lang="en-GB" sz="1400" dirty="0">
                <a:solidFill>
                  <a:srgbClr val="000000"/>
                </a:solidFill>
                <a:latin typeface="vag"/>
              </a:rPr>
              <a:t>and my shadow falls as evidence of sunlight</a:t>
            </a:r>
            <a:r>
              <a:rPr lang="en-GB" sz="1400" dirty="0" smtClean="0">
                <a:solidFill>
                  <a:srgbClr val="000000"/>
                </a:solidFill>
                <a:latin typeface="vag"/>
              </a:rPr>
              <a:t>.</a:t>
            </a:r>
            <a:endParaRPr lang="en-GB" sz="1400" dirty="0">
              <a:solidFill>
                <a:srgbClr val="000000"/>
              </a:solidFill>
              <a:latin typeface="vag"/>
            </a:endParaRPr>
          </a:p>
        </p:txBody>
      </p:sp>
      <p:sp>
        <p:nvSpPr>
          <p:cNvPr id="4" name="TextBox 3"/>
          <p:cNvSpPr txBox="1"/>
          <p:nvPr/>
        </p:nvSpPr>
        <p:spPr>
          <a:xfrm>
            <a:off x="4769224" y="2172447"/>
            <a:ext cx="4075952" cy="4093428"/>
          </a:xfrm>
          <a:prstGeom prst="rect">
            <a:avLst/>
          </a:prstGeom>
          <a:noFill/>
          <a:ln>
            <a:solidFill>
              <a:schemeClr val="accent1">
                <a:shade val="50000"/>
              </a:schemeClr>
            </a:solidFill>
          </a:ln>
        </p:spPr>
        <p:txBody>
          <a:bodyPr wrap="square" rtlCol="0">
            <a:spAutoFit/>
          </a:bodyPr>
          <a:lstStyle/>
          <a:p>
            <a:r>
              <a:rPr lang="en-GB" sz="2000" b="1" dirty="0" smtClean="0"/>
              <a:t>Types of words: </a:t>
            </a:r>
            <a:r>
              <a:rPr lang="en-GB" sz="2000" dirty="0" smtClean="0"/>
              <a:t>make a list of </a:t>
            </a:r>
            <a:r>
              <a:rPr lang="en-GB" sz="2000" dirty="0" smtClean="0"/>
              <a:t>words/phrases </a:t>
            </a:r>
            <a:r>
              <a:rPr lang="en-GB" sz="2000" dirty="0" smtClean="0"/>
              <a:t>that fit into the categories below and comment on their effect on the reader.</a:t>
            </a:r>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683632435"/>
              </p:ext>
            </p:extLst>
          </p:nvPr>
        </p:nvGraphicFramePr>
        <p:xfrm>
          <a:off x="4840941" y="3662901"/>
          <a:ext cx="3872753" cy="2291080"/>
        </p:xfrm>
        <a:graphic>
          <a:graphicData uri="http://schemas.openxmlformats.org/drawingml/2006/table">
            <a:tbl>
              <a:tblPr firstRow="1" bandRow="1">
                <a:tableStyleId>{5C22544A-7EE6-4342-B048-85BDC9FD1C3A}</a:tableStyleId>
              </a:tblPr>
              <a:tblGrid>
                <a:gridCol w="1147483"/>
                <a:gridCol w="1326776"/>
                <a:gridCol w="1398494"/>
              </a:tblGrid>
              <a:tr h="370840">
                <a:tc>
                  <a:txBody>
                    <a:bodyPr/>
                    <a:lstStyle/>
                    <a:p>
                      <a:endParaRPr lang="en-GB" dirty="0"/>
                    </a:p>
                  </a:txBody>
                  <a:tcPr>
                    <a:solidFill>
                      <a:schemeClr val="accent6">
                        <a:lumMod val="20000"/>
                        <a:lumOff val="80000"/>
                      </a:schemeClr>
                    </a:solidFill>
                  </a:tcPr>
                </a:tc>
                <a:tc>
                  <a:txBody>
                    <a:bodyPr/>
                    <a:lstStyle/>
                    <a:p>
                      <a:r>
                        <a:rPr lang="en-GB" sz="1400" dirty="0" smtClean="0">
                          <a:solidFill>
                            <a:schemeClr val="tx1"/>
                          </a:solidFill>
                        </a:rPr>
                        <a:t>Words/phrases</a:t>
                      </a:r>
                      <a:endParaRPr lang="en-GB" sz="1400" dirty="0">
                        <a:solidFill>
                          <a:schemeClr val="tx1"/>
                        </a:solidFill>
                      </a:endParaRPr>
                    </a:p>
                  </a:txBody>
                  <a:tcPr>
                    <a:solidFill>
                      <a:schemeClr val="accent6">
                        <a:lumMod val="20000"/>
                        <a:lumOff val="80000"/>
                      </a:schemeClr>
                    </a:solidFill>
                  </a:tcPr>
                </a:tc>
                <a:tc>
                  <a:txBody>
                    <a:bodyPr/>
                    <a:lstStyle/>
                    <a:p>
                      <a:r>
                        <a:rPr lang="en-GB" sz="1400" dirty="0" smtClean="0">
                          <a:solidFill>
                            <a:schemeClr val="tx1"/>
                          </a:solidFill>
                        </a:rPr>
                        <a:t>Effect</a:t>
                      </a:r>
                      <a:endParaRPr lang="en-GB" sz="1400" dirty="0">
                        <a:solidFill>
                          <a:schemeClr val="tx1"/>
                        </a:solidFill>
                      </a:endParaRPr>
                    </a:p>
                  </a:txBody>
                  <a:tcPr>
                    <a:solidFill>
                      <a:schemeClr val="accent6">
                        <a:lumMod val="20000"/>
                        <a:lumOff val="80000"/>
                      </a:schemeClr>
                    </a:solidFill>
                  </a:tcPr>
                </a:tc>
              </a:tr>
              <a:tr h="370840">
                <a:tc>
                  <a:txBody>
                    <a:bodyPr/>
                    <a:lstStyle/>
                    <a:p>
                      <a:r>
                        <a:rPr lang="en-GB" b="0" dirty="0" smtClean="0"/>
                        <a:t>Negative</a:t>
                      </a:r>
                    </a:p>
                    <a:p>
                      <a:endParaRPr lang="en-GB" b="0" dirty="0"/>
                    </a:p>
                  </a:txBody>
                  <a:tcPr>
                    <a:solidFill>
                      <a:schemeClr val="accent6">
                        <a:lumMod val="20000"/>
                        <a:lumOff val="80000"/>
                      </a:schemeClr>
                    </a:solidFill>
                  </a:tcPr>
                </a:tc>
                <a:tc>
                  <a:txBody>
                    <a:bodyPr/>
                    <a:lstStyle/>
                    <a:p>
                      <a:endParaRPr lang="en-GB" dirty="0"/>
                    </a:p>
                  </a:txBody>
                  <a:tcPr>
                    <a:solidFill>
                      <a:schemeClr val="accent6">
                        <a:lumMod val="20000"/>
                        <a:lumOff val="80000"/>
                      </a:schemeClr>
                    </a:solidFill>
                  </a:tcPr>
                </a:tc>
                <a:tc>
                  <a:txBody>
                    <a:bodyPr/>
                    <a:lstStyle/>
                    <a:p>
                      <a:endParaRPr lang="en-GB" dirty="0" smtClean="0"/>
                    </a:p>
                    <a:p>
                      <a:endParaRPr lang="en-GB" dirty="0"/>
                    </a:p>
                  </a:txBody>
                  <a:tcPr>
                    <a:solidFill>
                      <a:schemeClr val="accent6">
                        <a:lumMod val="20000"/>
                        <a:lumOff val="80000"/>
                      </a:schemeClr>
                    </a:solidFill>
                  </a:tcPr>
                </a:tc>
              </a:tr>
              <a:tr h="229873">
                <a:tc>
                  <a:txBody>
                    <a:bodyPr/>
                    <a:lstStyle/>
                    <a:p>
                      <a:r>
                        <a:rPr lang="en-GB" b="0" dirty="0" smtClean="0"/>
                        <a:t>Positive</a:t>
                      </a:r>
                    </a:p>
                    <a:p>
                      <a:endParaRPr lang="en-GB" b="0" dirty="0"/>
                    </a:p>
                  </a:txBody>
                  <a:tcPr>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n-GB"/>
                    </a:p>
                  </a:txBody>
                  <a:tcPr>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B w="12700" cap="flat" cmpd="sng" algn="ctr">
                      <a:solidFill>
                        <a:schemeClr val="bg1"/>
                      </a:solidFill>
                      <a:prstDash val="solid"/>
                      <a:round/>
                      <a:headEnd type="none" w="med" len="med"/>
                      <a:tailEnd type="none" w="med" len="med"/>
                    </a:lnB>
                    <a:solidFill>
                      <a:schemeClr val="accent6">
                        <a:lumMod val="20000"/>
                        <a:lumOff val="80000"/>
                      </a:schemeClr>
                    </a:solidFill>
                  </a:tcPr>
                </a:tc>
              </a:tr>
              <a:tr h="410207">
                <a:tc>
                  <a:txBody>
                    <a:bodyPr/>
                    <a:lstStyle/>
                    <a:p>
                      <a:r>
                        <a:rPr lang="en-GB" b="0" dirty="0" smtClean="0"/>
                        <a:t>Repeated</a:t>
                      </a:r>
                    </a:p>
                    <a:p>
                      <a:endParaRPr lang="en-GB" b="0" dirty="0"/>
                    </a:p>
                  </a:txBody>
                  <a:tcP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endParaRPr lang="en-GB"/>
                    </a:p>
                  </a:txBody>
                  <a:tcP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endParaRPr lang="en-GB" dirty="0"/>
                    </a:p>
                  </a:txBody>
                  <a:tcPr>
                    <a:lnT w="12700" cap="flat" cmpd="sng" algn="ctr">
                      <a:solidFill>
                        <a:schemeClr val="bg1"/>
                      </a:solidFill>
                      <a:prstDash val="solid"/>
                      <a:round/>
                      <a:headEnd type="none" w="med" len="med"/>
                      <a:tailEnd type="none" w="med" len="med"/>
                    </a:lnT>
                    <a:solidFill>
                      <a:schemeClr val="accent6">
                        <a:lumMod val="20000"/>
                        <a:lumOff val="80000"/>
                      </a:schemeClr>
                    </a:solidFill>
                  </a:tcPr>
                </a:tc>
              </a:tr>
            </a:tbl>
          </a:graphicData>
        </a:graphic>
      </p:graphicFrame>
      <p:sp>
        <p:nvSpPr>
          <p:cNvPr id="6" name="TextBox 5"/>
          <p:cNvSpPr txBox="1"/>
          <p:nvPr/>
        </p:nvSpPr>
        <p:spPr>
          <a:xfrm>
            <a:off x="4769223" y="884929"/>
            <a:ext cx="4075953" cy="1231106"/>
          </a:xfrm>
          <a:prstGeom prst="rect">
            <a:avLst/>
          </a:prstGeom>
          <a:noFill/>
          <a:ln>
            <a:solidFill>
              <a:schemeClr val="accent1">
                <a:shade val="50000"/>
              </a:schemeClr>
            </a:solidFill>
          </a:ln>
        </p:spPr>
        <p:txBody>
          <a:bodyPr wrap="square" rtlCol="0">
            <a:spAutoFit/>
          </a:bodyPr>
          <a:lstStyle/>
          <a:p>
            <a:r>
              <a:rPr lang="en-GB" dirty="0" smtClean="0"/>
              <a:t>This poem communicates </a:t>
            </a:r>
            <a:r>
              <a:rPr lang="en-GB" sz="2000" b="1" dirty="0" smtClean="0">
                <a:solidFill>
                  <a:srgbClr val="FF0000"/>
                </a:solidFill>
              </a:rPr>
              <a:t>feelings</a:t>
            </a:r>
            <a:r>
              <a:rPr lang="en-GB" dirty="0" smtClean="0"/>
              <a:t> rather than a story or description. These feelings are often mixed, reflecting the conflict the speaker feels.</a:t>
            </a:r>
            <a:endParaRPr lang="en-GB" dirty="0"/>
          </a:p>
        </p:txBody>
      </p:sp>
    </p:spTree>
    <p:extLst>
      <p:ext uri="{BB962C8B-B14F-4D97-AF65-F5344CB8AC3E}">
        <p14:creationId xmlns:p14="http://schemas.microsoft.com/office/powerpoint/2010/main" val="3506577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structure to present a place </a:t>
            </a:r>
            <a:endParaRPr lang="en-GB" sz="800" dirty="0">
              <a:effectLst/>
              <a:ea typeface="Times New Roman" panose="02020603050405020304" pitchFamily="18" charset="0"/>
              <a:cs typeface="Times New Roman" panose="02020603050405020304" pitchFamily="18" charset="0"/>
            </a:endParaRPr>
          </a:p>
        </p:txBody>
      </p:sp>
      <p:sp>
        <p:nvSpPr>
          <p:cNvPr id="3" name="Rectangle 2"/>
          <p:cNvSpPr/>
          <p:nvPr/>
        </p:nvSpPr>
        <p:spPr>
          <a:xfrm>
            <a:off x="113552" y="710521"/>
            <a:ext cx="8480612" cy="5909310"/>
          </a:xfrm>
          <a:prstGeom prst="rect">
            <a:avLst/>
          </a:prstGeom>
        </p:spPr>
        <p:txBody>
          <a:bodyPr wrap="square">
            <a:spAutoFit/>
          </a:bodyPr>
          <a:lstStyle/>
          <a:p>
            <a:r>
              <a:rPr lang="en-GB" sz="1400" dirty="0">
                <a:solidFill>
                  <a:srgbClr val="000000"/>
                </a:solidFill>
                <a:latin typeface="vag"/>
              </a:rPr>
              <a:t>There once was a country… I left it as a child</a:t>
            </a:r>
            <a:br>
              <a:rPr lang="en-GB" sz="1400" dirty="0">
                <a:solidFill>
                  <a:srgbClr val="000000"/>
                </a:solidFill>
                <a:latin typeface="vag"/>
              </a:rPr>
            </a:br>
            <a:r>
              <a:rPr lang="en-GB" sz="1400" dirty="0">
                <a:solidFill>
                  <a:srgbClr val="000000"/>
                </a:solidFill>
                <a:latin typeface="vag"/>
              </a:rPr>
              <a:t>but my memory of it is sunlight-clear</a:t>
            </a:r>
            <a:br>
              <a:rPr lang="en-GB" sz="1400" dirty="0">
                <a:solidFill>
                  <a:srgbClr val="000000"/>
                </a:solidFill>
                <a:latin typeface="vag"/>
              </a:rPr>
            </a:br>
            <a:r>
              <a:rPr lang="en-GB" sz="1400" dirty="0">
                <a:solidFill>
                  <a:srgbClr val="000000"/>
                </a:solidFill>
                <a:latin typeface="vag"/>
              </a:rPr>
              <a:t>for it seems I never saw it in that November</a:t>
            </a:r>
            <a:br>
              <a:rPr lang="en-GB" sz="1400" dirty="0">
                <a:solidFill>
                  <a:srgbClr val="000000"/>
                </a:solidFill>
                <a:latin typeface="vag"/>
              </a:rPr>
            </a:br>
            <a:r>
              <a:rPr lang="en-GB" sz="1400" dirty="0">
                <a:solidFill>
                  <a:srgbClr val="000000"/>
                </a:solidFill>
                <a:latin typeface="vag"/>
              </a:rPr>
              <a:t>which, I am told, comes to the mildest city.</a:t>
            </a:r>
            <a:br>
              <a:rPr lang="en-GB" sz="1400" dirty="0">
                <a:solidFill>
                  <a:srgbClr val="000000"/>
                </a:solidFill>
                <a:latin typeface="vag"/>
              </a:rPr>
            </a:br>
            <a:r>
              <a:rPr lang="en-GB" sz="1400" dirty="0">
                <a:solidFill>
                  <a:srgbClr val="000000"/>
                </a:solidFill>
                <a:latin typeface="vag"/>
              </a:rPr>
              <a:t>The worst news I receive of it cannot break</a:t>
            </a:r>
            <a:br>
              <a:rPr lang="en-GB" sz="1400" dirty="0">
                <a:solidFill>
                  <a:srgbClr val="000000"/>
                </a:solidFill>
                <a:latin typeface="vag"/>
              </a:rPr>
            </a:br>
            <a:r>
              <a:rPr lang="en-GB" sz="1400" dirty="0">
                <a:solidFill>
                  <a:srgbClr val="000000"/>
                </a:solidFill>
                <a:latin typeface="vag"/>
              </a:rPr>
              <a:t>my original view, the bright, filled paperweight.</a:t>
            </a:r>
            <a:br>
              <a:rPr lang="en-GB" sz="1400" dirty="0">
                <a:solidFill>
                  <a:srgbClr val="000000"/>
                </a:solidFill>
                <a:latin typeface="vag"/>
              </a:rPr>
            </a:br>
            <a:r>
              <a:rPr lang="en-GB" sz="1400" dirty="0">
                <a:solidFill>
                  <a:srgbClr val="000000"/>
                </a:solidFill>
                <a:latin typeface="vag"/>
              </a:rPr>
              <a:t>It may be at war, it may be sick with tyrants,</a:t>
            </a:r>
            <a:br>
              <a:rPr lang="en-GB" sz="1400" dirty="0">
                <a:solidFill>
                  <a:srgbClr val="000000"/>
                </a:solidFill>
                <a:latin typeface="vag"/>
              </a:rPr>
            </a:br>
            <a:r>
              <a:rPr lang="en-GB" sz="1400" dirty="0">
                <a:solidFill>
                  <a:srgbClr val="000000"/>
                </a:solidFill>
                <a:latin typeface="vag"/>
              </a:rPr>
              <a:t>but I am branded by an impression of sunlight</a:t>
            </a:r>
            <a:r>
              <a:rPr lang="en-GB" sz="1400" dirty="0" smtClean="0">
                <a:solidFill>
                  <a:srgbClr val="000000"/>
                </a:solidFill>
                <a:latin typeface="vag"/>
              </a:rPr>
              <a:t>.</a:t>
            </a:r>
          </a:p>
          <a:p>
            <a:endParaRPr lang="en-GB" sz="1400" dirty="0">
              <a:solidFill>
                <a:srgbClr val="000000"/>
              </a:solidFill>
              <a:latin typeface="vag"/>
            </a:endParaRPr>
          </a:p>
          <a:p>
            <a:r>
              <a:rPr lang="en-GB" sz="1400" dirty="0">
                <a:solidFill>
                  <a:srgbClr val="000000"/>
                </a:solidFill>
                <a:latin typeface="vag"/>
              </a:rPr>
              <a:t>The white streets of that city, the graceful slopes</a:t>
            </a:r>
            <a:br>
              <a:rPr lang="en-GB" sz="1400" dirty="0">
                <a:solidFill>
                  <a:srgbClr val="000000"/>
                </a:solidFill>
                <a:latin typeface="vag"/>
              </a:rPr>
            </a:br>
            <a:r>
              <a:rPr lang="en-GB" sz="1400" dirty="0">
                <a:solidFill>
                  <a:srgbClr val="000000"/>
                </a:solidFill>
                <a:latin typeface="vag"/>
              </a:rPr>
              <a:t>glow even clearer as time rolls its tanks</a:t>
            </a:r>
            <a:br>
              <a:rPr lang="en-GB" sz="1400" dirty="0">
                <a:solidFill>
                  <a:srgbClr val="000000"/>
                </a:solidFill>
                <a:latin typeface="vag"/>
              </a:rPr>
            </a:br>
            <a:r>
              <a:rPr lang="en-GB" sz="1400" dirty="0">
                <a:solidFill>
                  <a:srgbClr val="000000"/>
                </a:solidFill>
                <a:latin typeface="vag"/>
              </a:rPr>
              <a:t>and the frontiers rise between us, close like waves.</a:t>
            </a:r>
            <a:br>
              <a:rPr lang="en-GB" sz="1400" dirty="0">
                <a:solidFill>
                  <a:srgbClr val="000000"/>
                </a:solidFill>
                <a:latin typeface="vag"/>
              </a:rPr>
            </a:br>
            <a:r>
              <a:rPr lang="en-GB" sz="1400" dirty="0">
                <a:solidFill>
                  <a:srgbClr val="000000"/>
                </a:solidFill>
                <a:latin typeface="vag"/>
              </a:rPr>
              <a:t>That child’s vocabulary I carried here</a:t>
            </a:r>
            <a:br>
              <a:rPr lang="en-GB" sz="1400" dirty="0">
                <a:solidFill>
                  <a:srgbClr val="000000"/>
                </a:solidFill>
                <a:latin typeface="vag"/>
              </a:rPr>
            </a:br>
            <a:r>
              <a:rPr lang="en-GB" sz="1400" dirty="0">
                <a:solidFill>
                  <a:srgbClr val="000000"/>
                </a:solidFill>
                <a:latin typeface="vag"/>
              </a:rPr>
              <a:t>like a hollow doll, opens and spills a grammar.</a:t>
            </a:r>
            <a:br>
              <a:rPr lang="en-GB" sz="1400" dirty="0">
                <a:solidFill>
                  <a:srgbClr val="000000"/>
                </a:solidFill>
                <a:latin typeface="vag"/>
              </a:rPr>
            </a:br>
            <a:r>
              <a:rPr lang="en-GB" sz="1400" dirty="0">
                <a:solidFill>
                  <a:srgbClr val="000000"/>
                </a:solidFill>
                <a:latin typeface="vag"/>
              </a:rPr>
              <a:t>Soon I shall have every coloured molecule of it.</a:t>
            </a:r>
            <a:br>
              <a:rPr lang="en-GB" sz="1400" dirty="0">
                <a:solidFill>
                  <a:srgbClr val="000000"/>
                </a:solidFill>
                <a:latin typeface="vag"/>
              </a:rPr>
            </a:br>
            <a:r>
              <a:rPr lang="en-GB" sz="1400" dirty="0">
                <a:solidFill>
                  <a:srgbClr val="000000"/>
                </a:solidFill>
                <a:latin typeface="vag"/>
              </a:rPr>
              <a:t>It may by now be a lie, banned by the state</a:t>
            </a:r>
            <a:br>
              <a:rPr lang="en-GB" sz="1400" dirty="0">
                <a:solidFill>
                  <a:srgbClr val="000000"/>
                </a:solidFill>
                <a:latin typeface="vag"/>
              </a:rPr>
            </a:br>
            <a:r>
              <a:rPr lang="en-GB" sz="1400" dirty="0">
                <a:solidFill>
                  <a:srgbClr val="000000"/>
                </a:solidFill>
                <a:latin typeface="vag"/>
              </a:rPr>
              <a:t>but I can’t get it off my tongue. It tastes of sunlight</a:t>
            </a:r>
            <a:r>
              <a:rPr lang="en-GB" sz="1400" dirty="0" smtClean="0">
                <a:solidFill>
                  <a:srgbClr val="000000"/>
                </a:solidFill>
                <a:latin typeface="vag"/>
              </a:rPr>
              <a:t>.</a:t>
            </a:r>
          </a:p>
          <a:p>
            <a:endParaRPr lang="en-GB" sz="1400" dirty="0">
              <a:solidFill>
                <a:srgbClr val="000000"/>
              </a:solidFill>
              <a:latin typeface="vag"/>
            </a:endParaRPr>
          </a:p>
          <a:p>
            <a:r>
              <a:rPr lang="en-GB" sz="1400" dirty="0">
                <a:solidFill>
                  <a:srgbClr val="000000"/>
                </a:solidFill>
                <a:latin typeface="vag"/>
              </a:rPr>
              <a:t>I have no passport, there’s no way back at all</a:t>
            </a:r>
            <a:br>
              <a:rPr lang="en-GB" sz="1400" dirty="0">
                <a:solidFill>
                  <a:srgbClr val="000000"/>
                </a:solidFill>
                <a:latin typeface="vag"/>
              </a:rPr>
            </a:br>
            <a:r>
              <a:rPr lang="en-GB" sz="1400" dirty="0">
                <a:solidFill>
                  <a:srgbClr val="000000"/>
                </a:solidFill>
                <a:latin typeface="vag"/>
              </a:rPr>
              <a:t>but my city comes to me in its own white plane.</a:t>
            </a:r>
            <a:br>
              <a:rPr lang="en-GB" sz="1400" dirty="0">
                <a:solidFill>
                  <a:srgbClr val="000000"/>
                </a:solidFill>
                <a:latin typeface="vag"/>
              </a:rPr>
            </a:br>
            <a:r>
              <a:rPr lang="en-GB" sz="1400" dirty="0">
                <a:solidFill>
                  <a:srgbClr val="000000"/>
                </a:solidFill>
                <a:latin typeface="vag"/>
              </a:rPr>
              <a:t>It lies down in front of me, docile as paper;</a:t>
            </a:r>
            <a:br>
              <a:rPr lang="en-GB" sz="1400" dirty="0">
                <a:solidFill>
                  <a:srgbClr val="000000"/>
                </a:solidFill>
                <a:latin typeface="vag"/>
              </a:rPr>
            </a:br>
            <a:r>
              <a:rPr lang="en-GB" sz="1400" dirty="0">
                <a:solidFill>
                  <a:srgbClr val="000000"/>
                </a:solidFill>
                <a:latin typeface="vag"/>
              </a:rPr>
              <a:t>I comb its hair and love its shining eyes.</a:t>
            </a:r>
            <a:br>
              <a:rPr lang="en-GB" sz="1400" dirty="0">
                <a:solidFill>
                  <a:srgbClr val="000000"/>
                </a:solidFill>
                <a:latin typeface="vag"/>
              </a:rPr>
            </a:br>
            <a:r>
              <a:rPr lang="en-GB" sz="1400" dirty="0">
                <a:solidFill>
                  <a:srgbClr val="000000"/>
                </a:solidFill>
                <a:latin typeface="vag"/>
              </a:rPr>
              <a:t>My city takes me dancing through the city</a:t>
            </a:r>
            <a:br>
              <a:rPr lang="en-GB" sz="1400" dirty="0">
                <a:solidFill>
                  <a:srgbClr val="000000"/>
                </a:solidFill>
                <a:latin typeface="vag"/>
              </a:rPr>
            </a:br>
            <a:r>
              <a:rPr lang="en-GB" sz="1400" dirty="0">
                <a:solidFill>
                  <a:srgbClr val="000000"/>
                </a:solidFill>
                <a:latin typeface="vag"/>
              </a:rPr>
              <a:t>of walls. They accuse me of absence, they circle me.</a:t>
            </a:r>
            <a:br>
              <a:rPr lang="en-GB" sz="1400" dirty="0">
                <a:solidFill>
                  <a:srgbClr val="000000"/>
                </a:solidFill>
                <a:latin typeface="vag"/>
              </a:rPr>
            </a:br>
            <a:r>
              <a:rPr lang="en-GB" sz="1400" dirty="0">
                <a:solidFill>
                  <a:srgbClr val="000000"/>
                </a:solidFill>
                <a:latin typeface="vag"/>
              </a:rPr>
              <a:t>They accuse me of being dark in their free city.</a:t>
            </a:r>
            <a:br>
              <a:rPr lang="en-GB" sz="1400" dirty="0">
                <a:solidFill>
                  <a:srgbClr val="000000"/>
                </a:solidFill>
                <a:latin typeface="vag"/>
              </a:rPr>
            </a:br>
            <a:r>
              <a:rPr lang="en-GB" sz="1400" dirty="0">
                <a:solidFill>
                  <a:srgbClr val="000000"/>
                </a:solidFill>
                <a:latin typeface="vag"/>
              </a:rPr>
              <a:t>My city hides behind me. They mutter death,</a:t>
            </a:r>
            <a:br>
              <a:rPr lang="en-GB" sz="1400" dirty="0">
                <a:solidFill>
                  <a:srgbClr val="000000"/>
                </a:solidFill>
                <a:latin typeface="vag"/>
              </a:rPr>
            </a:br>
            <a:r>
              <a:rPr lang="en-GB" sz="1400" dirty="0">
                <a:solidFill>
                  <a:srgbClr val="000000"/>
                </a:solidFill>
                <a:latin typeface="vag"/>
              </a:rPr>
              <a:t>and my shadow falls as evidence of sunlight</a:t>
            </a:r>
            <a:r>
              <a:rPr lang="en-GB" sz="1400" dirty="0" smtClean="0">
                <a:solidFill>
                  <a:srgbClr val="000000"/>
                </a:solidFill>
                <a:latin typeface="vag"/>
              </a:rPr>
              <a:t>.</a:t>
            </a:r>
            <a:endParaRPr lang="en-GB" sz="1400" dirty="0">
              <a:solidFill>
                <a:srgbClr val="000000"/>
              </a:solidFill>
              <a:latin typeface="vag"/>
            </a:endParaRPr>
          </a:p>
        </p:txBody>
      </p:sp>
      <p:sp>
        <p:nvSpPr>
          <p:cNvPr id="6" name="TextBox 5"/>
          <p:cNvSpPr txBox="1"/>
          <p:nvPr/>
        </p:nvSpPr>
        <p:spPr>
          <a:xfrm>
            <a:off x="4811057" y="704140"/>
            <a:ext cx="4075953" cy="4924425"/>
          </a:xfrm>
          <a:prstGeom prst="rect">
            <a:avLst/>
          </a:prstGeom>
          <a:noFill/>
          <a:ln>
            <a:solidFill>
              <a:schemeClr val="accent1">
                <a:shade val="50000"/>
              </a:schemeClr>
            </a:solidFill>
          </a:ln>
        </p:spPr>
        <p:txBody>
          <a:bodyPr wrap="square" rtlCol="0">
            <a:spAutoFit/>
          </a:bodyPr>
          <a:lstStyle/>
          <a:p>
            <a:r>
              <a:rPr lang="en-GB" sz="2800" b="1" dirty="0" smtClean="0"/>
              <a:t>Which of the words you have chosen show:</a:t>
            </a:r>
          </a:p>
          <a:p>
            <a:endParaRPr lang="en-GB" dirty="0"/>
          </a:p>
          <a:p>
            <a:pPr marL="285750" indent="-285750">
              <a:buFont typeface="Arial" panose="020B0604020202020204" pitchFamily="34" charset="0"/>
              <a:buChar char="•"/>
            </a:pPr>
            <a:r>
              <a:rPr lang="en-GB" sz="2400" dirty="0" smtClean="0"/>
              <a:t>The city as ideal?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The city she left as plagued by conflict?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Her affectionate and possessive feelings towards her home city?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A sense of threat?</a:t>
            </a:r>
            <a:endParaRPr lang="en-GB" sz="2400" dirty="0"/>
          </a:p>
        </p:txBody>
      </p:sp>
      <p:sp>
        <p:nvSpPr>
          <p:cNvPr id="8" name="TextBox 7"/>
          <p:cNvSpPr txBox="1"/>
          <p:nvPr/>
        </p:nvSpPr>
        <p:spPr>
          <a:xfrm rot="10800000" flipH="1" flipV="1">
            <a:off x="4811057" y="5703018"/>
            <a:ext cx="4075953" cy="1015663"/>
          </a:xfrm>
          <a:prstGeom prst="rect">
            <a:avLst/>
          </a:prstGeom>
          <a:noFill/>
          <a:ln>
            <a:solidFill>
              <a:schemeClr val="accent1">
                <a:shade val="50000"/>
              </a:schemeClr>
            </a:solidFill>
          </a:ln>
        </p:spPr>
        <p:txBody>
          <a:bodyPr wrap="square" rtlCol="0">
            <a:spAutoFit/>
          </a:bodyPr>
          <a:lstStyle/>
          <a:p>
            <a:pPr algn="ctr"/>
            <a:r>
              <a:rPr lang="en-GB" sz="2000" b="1" dirty="0" smtClean="0"/>
              <a:t>Is there a change in the number of positive and negative words as the poem progresses? </a:t>
            </a:r>
            <a:endParaRPr lang="en-GB" sz="2000" b="1" dirty="0"/>
          </a:p>
        </p:txBody>
      </p:sp>
    </p:spTree>
    <p:extLst>
      <p:ext uri="{BB962C8B-B14F-4D97-AF65-F5344CB8AC3E}">
        <p14:creationId xmlns:p14="http://schemas.microsoft.com/office/powerpoint/2010/main" val="914016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TotalTime>
  <Words>2124</Words>
  <Application>Microsoft Office PowerPoint</Application>
  <PresentationFormat>On-screen Show (4:3)</PresentationFormat>
  <Paragraphs>228</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Comic Sans MS</vt:lpstr>
      <vt:lpstr>Impact</vt:lpstr>
      <vt:lpstr>Times New Roman</vt:lpstr>
      <vt:lpstr>vag</vt:lpstr>
      <vt:lpstr>Office Theme</vt:lpstr>
      <vt:lpstr>The Emigree</vt:lpstr>
      <vt:lpstr>Learning Objective   To understand the context and subject matter of the poem.</vt:lpstr>
      <vt:lpstr>PowerPoint Presentation</vt:lpstr>
      <vt:lpstr>PowerPoint Presentation</vt:lpstr>
      <vt:lpstr>PowerPoint Presentation</vt:lpstr>
      <vt:lpstr>PowerPoint Presentation</vt:lpstr>
      <vt:lpstr>Learning Objective  To explore how the poet uses theme, language and structure to present a place.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Poetry VITALS…</vt:lpstr>
      <vt:lpstr>Learning Objective  To compare ‘The Emigree’ to ‘London’  </vt:lpstr>
      <vt:lpstr>PowerPoint Presentation</vt:lpstr>
      <vt:lpstr>PowerPoint Presentation</vt:lpstr>
      <vt:lpstr>PowerPoint Presentation</vt:lpstr>
      <vt:lpstr>PowerPoint Presentation</vt:lpstr>
      <vt:lpstr>PowerPoint Presentation</vt:lpstr>
      <vt:lpstr>One of the ways the poet... Another way... The city is also shown to be... The poet suggests... When London is first described...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Emigree</dc:title>
  <dc:creator>Victoria Archer</dc:creator>
  <cp:lastModifiedBy>Victoria Archer</cp:lastModifiedBy>
  <cp:revision>25</cp:revision>
  <dcterms:created xsi:type="dcterms:W3CDTF">2016-02-19T15:51:23Z</dcterms:created>
  <dcterms:modified xsi:type="dcterms:W3CDTF">2016-02-20T17:10:56Z</dcterms:modified>
</cp:coreProperties>
</file>