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1" r:id="rId3"/>
    <p:sldId id="257" r:id="rId4"/>
    <p:sldId id="259" r:id="rId5"/>
    <p:sldId id="260" r:id="rId6"/>
    <p:sldId id="268" r:id="rId7"/>
    <p:sldId id="258" r:id="rId8"/>
    <p:sldId id="269" r:id="rId9"/>
    <p:sldId id="261" r:id="rId10"/>
    <p:sldId id="262" r:id="rId11"/>
    <p:sldId id="263" r:id="rId12"/>
    <p:sldId id="264" r:id="rId13"/>
    <p:sldId id="265" r:id="rId14"/>
    <p:sldId id="266" r:id="rId15"/>
    <p:sldId id="267" r:id="rId16"/>
    <p:sldId id="272" r:id="rId17"/>
    <p:sldId id="273" r:id="rId18"/>
    <p:sldId id="270"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D98F89-1278-4DD2-B82E-07E06E10449D}" type="datetimeFigureOut">
              <a:rPr lang="en-GB" smtClean="0"/>
              <a:pPr/>
              <a:t>17/08/2014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7EA0F-E6AD-4E56-A0F9-09D475B453F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20</a:t>
            </a:fld>
            <a:endParaRPr lang="en-GB"/>
          </a:p>
        </p:txBody>
      </p:sp>
    </p:spTree>
    <p:extLst>
      <p:ext uri="{BB962C8B-B14F-4D97-AF65-F5344CB8AC3E}">
        <p14:creationId xmlns="" xmlns:p14="http://schemas.microsoft.com/office/powerpoint/2010/main"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8D005-ED5B-426A-A202-4D5E5C1899E7}"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BADB60-9663-43E5-9538-54AE6540544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8D005-ED5B-426A-A202-4D5E5C1899E7}" type="datetimeFigureOut">
              <a:rPr lang="en-GB" smtClean="0"/>
              <a:pPr/>
              <a:t>17/08/2014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ADB60-9663-43E5-9538-54AE6540544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bbc.co.uk/learningzone/clips/daljit-nagra-singh-song-poem-only/12251.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file:///F:\GCSE\Top%20Set\Lit%20Poetry\Singh%20Song!\Daljit%20Nagra%20-%20Look%20We%20Have%20Coming%20to%20Dover.mp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1470025"/>
          </a:xfrm>
        </p:spPr>
        <p:txBody>
          <a:bodyPr/>
          <a:lstStyle/>
          <a:p>
            <a:r>
              <a:rPr lang="en-GB" dirty="0" smtClean="0"/>
              <a:t>Singh Song!</a:t>
            </a:r>
            <a:endParaRPr lang="en-GB" dirty="0"/>
          </a:p>
        </p:txBody>
      </p:sp>
      <p:sp>
        <p:nvSpPr>
          <p:cNvPr id="3" name="Subtitle 2"/>
          <p:cNvSpPr>
            <a:spLocks noGrp="1"/>
          </p:cNvSpPr>
          <p:nvPr>
            <p:ph type="subTitle" idx="1"/>
          </p:nvPr>
        </p:nvSpPr>
        <p:spPr>
          <a:xfrm>
            <a:off x="1331640" y="2996952"/>
            <a:ext cx="6400800" cy="1752600"/>
          </a:xfrm>
        </p:spPr>
        <p:txBody>
          <a:bodyPr/>
          <a:lstStyle/>
          <a:p>
            <a:r>
              <a:rPr lang="en-GB" dirty="0" smtClean="0"/>
              <a:t>By </a:t>
            </a:r>
            <a:r>
              <a:rPr lang="en-GB" dirty="0" err="1" smtClean="0"/>
              <a:t>Daljit</a:t>
            </a:r>
            <a:r>
              <a:rPr lang="en-GB" dirty="0" smtClean="0"/>
              <a:t> </a:t>
            </a:r>
            <a:r>
              <a:rPr lang="en-GB" dirty="0" err="1" smtClean="0"/>
              <a:t>Nagra</a:t>
            </a:r>
            <a:endParaRPr lang="en-GB" dirty="0"/>
          </a:p>
        </p:txBody>
      </p:sp>
      <p:pic>
        <p:nvPicPr>
          <p:cNvPr id="17410" name="Picture 2" descr="http://2.bp.blogspot.com/-i2Xjx5Ny6hI/UYrUCj95DtI/AAAAAAAAAG0/rbl9K6SMyGc/s400/s_engl_ec_13249_16x9.jpg"/>
          <p:cNvPicPr>
            <a:picLocks noChangeAspect="1" noChangeArrowheads="1"/>
          </p:cNvPicPr>
          <p:nvPr/>
        </p:nvPicPr>
        <p:blipFill>
          <a:blip r:embed="rId2" cstate="print"/>
          <a:srcRect/>
          <a:stretch>
            <a:fillRect/>
          </a:stretch>
        </p:blipFill>
        <p:spPr bwMode="auto">
          <a:xfrm>
            <a:off x="2706216" y="4221088"/>
            <a:ext cx="3810000" cy="21431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620688"/>
            <a:ext cx="3268587" cy="1754326"/>
          </a:xfrm>
          <a:prstGeom prst="rect">
            <a:avLst/>
          </a:prstGeom>
          <a:noFill/>
        </p:spPr>
        <p:txBody>
          <a:bodyPr wrap="none" rtlCol="0">
            <a:spAutoFit/>
          </a:bodyPr>
          <a:lstStyle/>
          <a:p>
            <a:r>
              <a:rPr lang="en-GB" dirty="0" err="1" smtClean="0">
                <a:solidFill>
                  <a:srgbClr val="C00000"/>
                </a:solidFill>
              </a:rPr>
              <a:t>cos</a:t>
            </a:r>
            <a:r>
              <a:rPr lang="en-GB" dirty="0" smtClean="0">
                <a:solidFill>
                  <a:srgbClr val="C00000"/>
                </a:solidFill>
              </a:rPr>
              <a:t> up </a:t>
            </a:r>
            <a:r>
              <a:rPr lang="en-GB" dirty="0" err="1" smtClean="0">
                <a:solidFill>
                  <a:srgbClr val="C00000"/>
                </a:solidFill>
              </a:rPr>
              <a:t>di</a:t>
            </a:r>
            <a:r>
              <a:rPr lang="en-GB" dirty="0" smtClean="0">
                <a:solidFill>
                  <a:srgbClr val="C00000"/>
                </a:solidFill>
              </a:rPr>
              <a:t> stairs is my newly bride</a:t>
            </a:r>
          </a:p>
          <a:p>
            <a:r>
              <a:rPr lang="en-GB" dirty="0" err="1" smtClean="0">
                <a:solidFill>
                  <a:srgbClr val="C00000"/>
                </a:solidFill>
              </a:rPr>
              <a:t>vee</a:t>
            </a:r>
            <a:r>
              <a:rPr lang="en-GB" dirty="0" smtClean="0">
                <a:solidFill>
                  <a:srgbClr val="C00000"/>
                </a:solidFill>
              </a:rPr>
              <a:t> share in chapatti</a:t>
            </a:r>
          </a:p>
          <a:p>
            <a:r>
              <a:rPr lang="en-GB" dirty="0" err="1" smtClean="0">
                <a:solidFill>
                  <a:srgbClr val="C00000"/>
                </a:solidFill>
              </a:rPr>
              <a:t>vee</a:t>
            </a:r>
            <a:r>
              <a:rPr lang="en-GB" dirty="0" smtClean="0">
                <a:solidFill>
                  <a:srgbClr val="C00000"/>
                </a:solidFill>
              </a:rPr>
              <a:t> share in </a:t>
            </a:r>
            <a:r>
              <a:rPr lang="en-GB" dirty="0" err="1" smtClean="0">
                <a:solidFill>
                  <a:srgbClr val="C00000"/>
                </a:solidFill>
              </a:rPr>
              <a:t>di</a:t>
            </a:r>
            <a:r>
              <a:rPr lang="en-GB" dirty="0" smtClean="0">
                <a:solidFill>
                  <a:srgbClr val="C00000"/>
                </a:solidFill>
              </a:rPr>
              <a:t> </a:t>
            </a:r>
            <a:r>
              <a:rPr lang="en-GB" b="1" dirty="0" smtClean="0">
                <a:solidFill>
                  <a:srgbClr val="C00000"/>
                </a:solidFill>
              </a:rPr>
              <a:t>chutney</a:t>
            </a:r>
          </a:p>
          <a:p>
            <a:r>
              <a:rPr lang="en-GB" dirty="0" smtClean="0">
                <a:solidFill>
                  <a:srgbClr val="C00000"/>
                </a:solidFill>
              </a:rPr>
              <a:t>after </a:t>
            </a:r>
            <a:r>
              <a:rPr lang="en-GB" dirty="0" err="1" smtClean="0">
                <a:solidFill>
                  <a:srgbClr val="C00000"/>
                </a:solidFill>
              </a:rPr>
              <a:t>vee</a:t>
            </a:r>
            <a:r>
              <a:rPr lang="en-GB" dirty="0" smtClean="0">
                <a:solidFill>
                  <a:srgbClr val="C00000"/>
                </a:solidFill>
              </a:rPr>
              <a:t> </a:t>
            </a:r>
            <a:r>
              <a:rPr lang="en-GB" dirty="0" err="1" smtClean="0">
                <a:solidFill>
                  <a:srgbClr val="C00000"/>
                </a:solidFill>
              </a:rPr>
              <a:t>hav</a:t>
            </a:r>
            <a:r>
              <a:rPr lang="en-GB" dirty="0" smtClean="0">
                <a:solidFill>
                  <a:srgbClr val="C00000"/>
                </a:solidFill>
              </a:rPr>
              <a:t> made </a:t>
            </a:r>
            <a:r>
              <a:rPr lang="en-GB" dirty="0" err="1" smtClean="0">
                <a:solidFill>
                  <a:srgbClr val="C00000"/>
                </a:solidFill>
              </a:rPr>
              <a:t>luv</a:t>
            </a:r>
            <a:endParaRPr lang="en-GB" dirty="0" smtClean="0">
              <a:solidFill>
                <a:srgbClr val="C00000"/>
              </a:solidFill>
            </a:endParaRPr>
          </a:p>
          <a:p>
            <a:r>
              <a:rPr lang="en-GB" dirty="0" smtClean="0">
                <a:solidFill>
                  <a:srgbClr val="C00000"/>
                </a:solidFill>
              </a:rPr>
              <a:t>like </a:t>
            </a:r>
            <a:r>
              <a:rPr lang="en-GB" dirty="0" err="1" smtClean="0">
                <a:solidFill>
                  <a:srgbClr val="C00000"/>
                </a:solidFill>
              </a:rPr>
              <a:t>vee</a:t>
            </a:r>
            <a:r>
              <a:rPr lang="en-GB" dirty="0" smtClean="0">
                <a:solidFill>
                  <a:srgbClr val="C00000"/>
                </a:solidFill>
              </a:rPr>
              <a:t> rowing through </a:t>
            </a:r>
            <a:r>
              <a:rPr lang="en-GB" b="1" dirty="0" smtClean="0">
                <a:solidFill>
                  <a:srgbClr val="C00000"/>
                </a:solidFill>
              </a:rPr>
              <a:t>Putney</a:t>
            </a:r>
            <a:r>
              <a:rPr lang="en-GB" dirty="0" smtClean="0">
                <a:solidFill>
                  <a:srgbClr val="C00000"/>
                </a:solidFill>
              </a:rPr>
              <a:t> –</a:t>
            </a:r>
          </a:p>
          <a:p>
            <a:endParaRPr lang="en-GB" dirty="0">
              <a:solidFill>
                <a:srgbClr val="C00000"/>
              </a:solidFill>
            </a:endParaRPr>
          </a:p>
        </p:txBody>
      </p:sp>
      <p:sp>
        <p:nvSpPr>
          <p:cNvPr id="3" name="TextBox 2"/>
          <p:cNvSpPr txBox="1"/>
          <p:nvPr/>
        </p:nvSpPr>
        <p:spPr>
          <a:xfrm>
            <a:off x="6084168" y="620688"/>
            <a:ext cx="2232248" cy="1224136"/>
          </a:xfrm>
          <a:prstGeom prst="rect">
            <a:avLst/>
          </a:prstGeom>
          <a:noFill/>
        </p:spPr>
        <p:txBody>
          <a:bodyPr wrap="square" rtlCol="0">
            <a:spAutoFit/>
          </a:bodyPr>
          <a:lstStyle/>
          <a:p>
            <a:r>
              <a:rPr lang="en-GB" dirty="0" smtClean="0"/>
              <a:t>Rhyme:</a:t>
            </a:r>
          </a:p>
          <a:p>
            <a:pPr>
              <a:buFont typeface="Arial" pitchFamily="34" charset="0"/>
              <a:buChar char="•"/>
            </a:pPr>
            <a:r>
              <a:rPr lang="en-GB" dirty="0" smtClean="0"/>
              <a:t> funny and ridiculous</a:t>
            </a:r>
          </a:p>
          <a:p>
            <a:pPr>
              <a:buFont typeface="Arial" pitchFamily="34" charset="0"/>
              <a:buChar char="•"/>
            </a:pPr>
            <a:r>
              <a:rPr lang="en-GB" dirty="0" smtClean="0"/>
              <a:t> exuberance and sexual passion</a:t>
            </a:r>
            <a:endParaRPr lang="en-GB" dirty="0"/>
          </a:p>
        </p:txBody>
      </p:sp>
      <p:cxnSp>
        <p:nvCxnSpPr>
          <p:cNvPr id="5" name="Straight Connector 4"/>
          <p:cNvCxnSpPr/>
          <p:nvPr/>
        </p:nvCxnSpPr>
        <p:spPr>
          <a:xfrm rot="16200000" flipH="1">
            <a:off x="5256076" y="2312876"/>
            <a:ext cx="108012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84168" y="2564904"/>
            <a:ext cx="2592288" cy="923330"/>
          </a:xfrm>
          <a:prstGeom prst="rect">
            <a:avLst/>
          </a:prstGeom>
          <a:noFill/>
        </p:spPr>
        <p:txBody>
          <a:bodyPr wrap="square" rtlCol="0">
            <a:spAutoFit/>
          </a:bodyPr>
          <a:lstStyle/>
          <a:p>
            <a:r>
              <a:rPr lang="en-GB" dirty="0" smtClean="0"/>
              <a:t>‘Putney’ also means ‘wife’ in Punjabi making this a sexual innuendo</a:t>
            </a:r>
            <a:endParaRPr lang="en-GB" dirty="0"/>
          </a:p>
        </p:txBody>
      </p:sp>
      <p:sp>
        <p:nvSpPr>
          <p:cNvPr id="7" name="TextBox 6"/>
          <p:cNvSpPr txBox="1"/>
          <p:nvPr/>
        </p:nvSpPr>
        <p:spPr>
          <a:xfrm>
            <a:off x="395536" y="4005064"/>
            <a:ext cx="8496944" cy="2031325"/>
          </a:xfrm>
          <a:prstGeom prst="rect">
            <a:avLst/>
          </a:prstGeom>
          <a:noFill/>
          <a:ln>
            <a:solidFill>
              <a:schemeClr val="tx1"/>
            </a:solidFill>
          </a:ln>
        </p:spPr>
        <p:txBody>
          <a:bodyPr wrap="square" rtlCol="0">
            <a:spAutoFit/>
          </a:bodyPr>
          <a:lstStyle/>
          <a:p>
            <a:pPr algn="ctr"/>
            <a:r>
              <a:rPr lang="en-GB" b="1" dirty="0" smtClean="0"/>
              <a:t>"They are not said to be husband and wife who merely sit together. Rather they alone are called husband and wife, who have one soul in two bodies.“</a:t>
            </a:r>
          </a:p>
          <a:p>
            <a:pPr algn="r"/>
            <a:r>
              <a:rPr lang="en-GB" b="1" dirty="0" smtClean="0"/>
              <a:t>			</a:t>
            </a:r>
            <a:r>
              <a:rPr lang="en-GB" dirty="0" smtClean="0"/>
              <a:t>(Guru </a:t>
            </a:r>
            <a:r>
              <a:rPr lang="en-GB" dirty="0" err="1" smtClean="0"/>
              <a:t>Amar</a:t>
            </a:r>
            <a:r>
              <a:rPr lang="en-GB" dirty="0" smtClean="0"/>
              <a:t> Das)</a:t>
            </a:r>
          </a:p>
          <a:p>
            <a:pPr algn="r"/>
            <a:endParaRPr lang="en-GB" dirty="0" smtClean="0"/>
          </a:p>
          <a:p>
            <a:r>
              <a:rPr lang="en-GB" dirty="0" smtClean="0"/>
              <a:t>This saying summarises the philosophy behind Sikh matrimony. </a:t>
            </a:r>
          </a:p>
          <a:p>
            <a:pPr>
              <a:buFont typeface="Arial" pitchFamily="34" charset="0"/>
              <a:buChar char="•"/>
            </a:pPr>
            <a:r>
              <a:rPr lang="en-GB" dirty="0" smtClean="0"/>
              <a:t> Which lines in this stanza represent this philosophy? </a:t>
            </a:r>
          </a:p>
          <a:p>
            <a:pPr>
              <a:buFont typeface="Arial" pitchFamily="34" charset="0"/>
              <a:buChar char="•"/>
            </a:pPr>
            <a:r>
              <a:rPr lang="en-GB" dirty="0" smtClean="0"/>
              <a:t> Which poetic technique has the poet used to establish it? What is the effect?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2276872"/>
            <a:ext cx="4068101" cy="2585323"/>
          </a:xfrm>
          <a:prstGeom prst="rect">
            <a:avLst/>
          </a:prstGeom>
          <a:noFill/>
        </p:spPr>
        <p:txBody>
          <a:bodyPr wrap="none" rtlCol="0">
            <a:spAutoFit/>
          </a:bodyPr>
          <a:lstStyle/>
          <a:p>
            <a:r>
              <a:rPr lang="en-GB" dirty="0" err="1" smtClean="0">
                <a:solidFill>
                  <a:srgbClr val="C00000"/>
                </a:solidFill>
              </a:rPr>
              <a:t>Ven</a:t>
            </a:r>
            <a:r>
              <a:rPr lang="en-GB" dirty="0" smtClean="0">
                <a:solidFill>
                  <a:srgbClr val="C00000"/>
                </a:solidFill>
              </a:rPr>
              <a:t> I return </a:t>
            </a:r>
            <a:r>
              <a:rPr lang="en-GB" dirty="0" err="1" smtClean="0">
                <a:solidFill>
                  <a:srgbClr val="C00000"/>
                </a:solidFill>
              </a:rPr>
              <a:t>vid</a:t>
            </a:r>
            <a:r>
              <a:rPr lang="en-GB" dirty="0" smtClean="0">
                <a:solidFill>
                  <a:srgbClr val="C00000"/>
                </a:solidFill>
              </a:rPr>
              <a:t> my </a:t>
            </a:r>
            <a:r>
              <a:rPr lang="en-GB" dirty="0" err="1" smtClean="0">
                <a:solidFill>
                  <a:srgbClr val="C00000"/>
                </a:solidFill>
              </a:rPr>
              <a:t>pinnie</a:t>
            </a:r>
            <a:r>
              <a:rPr lang="en-GB" dirty="0" smtClean="0">
                <a:solidFill>
                  <a:srgbClr val="C00000"/>
                </a:solidFill>
              </a:rPr>
              <a:t> untied</a:t>
            </a:r>
          </a:p>
          <a:p>
            <a:r>
              <a:rPr lang="en-GB" dirty="0" err="1" smtClean="0">
                <a:solidFill>
                  <a:srgbClr val="C00000"/>
                </a:solidFill>
              </a:rPr>
              <a:t>di</a:t>
            </a:r>
            <a:r>
              <a:rPr lang="en-GB" dirty="0" smtClean="0">
                <a:solidFill>
                  <a:srgbClr val="C00000"/>
                </a:solidFill>
              </a:rPr>
              <a:t> shoppers always point and cry:</a:t>
            </a:r>
          </a:p>
          <a:p>
            <a:r>
              <a:rPr lang="en-GB" i="1" dirty="0" smtClean="0">
                <a:solidFill>
                  <a:srgbClr val="C00000"/>
                </a:solidFill>
              </a:rPr>
              <a:t>Hey Singh, </a:t>
            </a:r>
            <a:r>
              <a:rPr lang="en-GB" i="1" dirty="0" err="1" smtClean="0">
                <a:solidFill>
                  <a:srgbClr val="C00000"/>
                </a:solidFill>
              </a:rPr>
              <a:t>ver</a:t>
            </a:r>
            <a:r>
              <a:rPr lang="en-GB" i="1" dirty="0" smtClean="0">
                <a:solidFill>
                  <a:srgbClr val="C00000"/>
                </a:solidFill>
              </a:rPr>
              <a:t> </a:t>
            </a:r>
            <a:r>
              <a:rPr lang="en-GB" i="1" dirty="0" err="1" smtClean="0">
                <a:solidFill>
                  <a:srgbClr val="C00000"/>
                </a:solidFill>
              </a:rPr>
              <a:t>yoo</a:t>
            </a:r>
            <a:r>
              <a:rPr lang="en-GB" i="1" dirty="0" smtClean="0">
                <a:solidFill>
                  <a:srgbClr val="C00000"/>
                </a:solidFill>
              </a:rPr>
              <a:t> bin?</a:t>
            </a:r>
            <a:endParaRPr lang="en-GB" dirty="0" smtClean="0">
              <a:solidFill>
                <a:srgbClr val="C00000"/>
              </a:solidFill>
            </a:endParaRPr>
          </a:p>
          <a:p>
            <a:r>
              <a:rPr lang="en-GB" i="1" dirty="0" err="1" smtClean="0">
                <a:solidFill>
                  <a:srgbClr val="C00000"/>
                </a:solidFill>
              </a:rPr>
              <a:t>Yor</a:t>
            </a:r>
            <a:r>
              <a:rPr lang="en-GB" i="1" dirty="0" smtClean="0">
                <a:solidFill>
                  <a:srgbClr val="C00000"/>
                </a:solidFill>
              </a:rPr>
              <a:t> lemons are limes</a:t>
            </a:r>
            <a:endParaRPr lang="en-GB" dirty="0" smtClean="0">
              <a:solidFill>
                <a:srgbClr val="C00000"/>
              </a:solidFill>
            </a:endParaRPr>
          </a:p>
          <a:p>
            <a:r>
              <a:rPr lang="en-GB" i="1" dirty="0" err="1" smtClean="0">
                <a:solidFill>
                  <a:srgbClr val="C00000"/>
                </a:solidFill>
              </a:rPr>
              <a:t>yor</a:t>
            </a:r>
            <a:r>
              <a:rPr lang="en-GB" i="1" dirty="0" smtClean="0">
                <a:solidFill>
                  <a:srgbClr val="C00000"/>
                </a:solidFill>
              </a:rPr>
              <a:t> bananas are plantain,</a:t>
            </a:r>
            <a:endParaRPr lang="en-GB" dirty="0" smtClean="0">
              <a:solidFill>
                <a:srgbClr val="C00000"/>
              </a:solidFill>
            </a:endParaRPr>
          </a:p>
          <a:p>
            <a:r>
              <a:rPr lang="en-GB" i="1" dirty="0" err="1" smtClean="0">
                <a:solidFill>
                  <a:srgbClr val="C00000"/>
                </a:solidFill>
              </a:rPr>
              <a:t>dis</a:t>
            </a:r>
            <a:r>
              <a:rPr lang="en-GB" i="1" dirty="0" smtClean="0">
                <a:solidFill>
                  <a:srgbClr val="C00000"/>
                </a:solidFill>
              </a:rPr>
              <a:t> dirty little floor need a little bit of mop</a:t>
            </a:r>
            <a:endParaRPr lang="en-GB" dirty="0" smtClean="0">
              <a:solidFill>
                <a:srgbClr val="C00000"/>
              </a:solidFill>
            </a:endParaRPr>
          </a:p>
          <a:p>
            <a:r>
              <a:rPr lang="en-GB" i="1" dirty="0" smtClean="0">
                <a:solidFill>
                  <a:srgbClr val="C00000"/>
                </a:solidFill>
              </a:rPr>
              <a:t>in </a:t>
            </a:r>
            <a:r>
              <a:rPr lang="en-GB" i="1" dirty="0" err="1" smtClean="0">
                <a:solidFill>
                  <a:srgbClr val="C00000"/>
                </a:solidFill>
              </a:rPr>
              <a:t>di</a:t>
            </a:r>
            <a:r>
              <a:rPr lang="en-GB" i="1" dirty="0" smtClean="0">
                <a:solidFill>
                  <a:srgbClr val="C00000"/>
                </a:solidFill>
              </a:rPr>
              <a:t> worst Indian shop</a:t>
            </a:r>
            <a:endParaRPr lang="en-GB" dirty="0" smtClean="0">
              <a:solidFill>
                <a:srgbClr val="C00000"/>
              </a:solidFill>
            </a:endParaRPr>
          </a:p>
          <a:p>
            <a:r>
              <a:rPr lang="en-GB" i="1" dirty="0" smtClean="0">
                <a:solidFill>
                  <a:srgbClr val="C00000"/>
                </a:solidFill>
              </a:rPr>
              <a:t>on </a:t>
            </a:r>
            <a:r>
              <a:rPr lang="en-GB" i="1" dirty="0" err="1" smtClean="0">
                <a:solidFill>
                  <a:srgbClr val="C00000"/>
                </a:solidFill>
              </a:rPr>
              <a:t>di</a:t>
            </a:r>
            <a:r>
              <a:rPr lang="en-GB" i="1" dirty="0" smtClean="0">
                <a:solidFill>
                  <a:srgbClr val="C00000"/>
                </a:solidFill>
              </a:rPr>
              <a:t> whole Indian road –</a:t>
            </a:r>
            <a:endParaRPr lang="en-GB" dirty="0" smtClean="0">
              <a:solidFill>
                <a:srgbClr val="C00000"/>
              </a:solidFill>
            </a:endParaRPr>
          </a:p>
          <a:p>
            <a:endParaRPr lang="en-GB" dirty="0"/>
          </a:p>
        </p:txBody>
      </p:sp>
      <p:sp>
        <p:nvSpPr>
          <p:cNvPr id="3" name="Freeform 2"/>
          <p:cNvSpPr/>
          <p:nvPr/>
        </p:nvSpPr>
        <p:spPr>
          <a:xfrm>
            <a:off x="5080000" y="4254500"/>
            <a:ext cx="412750" cy="311150"/>
          </a:xfrm>
          <a:custGeom>
            <a:avLst/>
            <a:gdLst>
              <a:gd name="connsiteX0" fmla="*/ 234950 w 412750"/>
              <a:gd name="connsiteY0" fmla="*/ 12700 h 311150"/>
              <a:gd name="connsiteX1" fmla="*/ 15875 w 412750"/>
              <a:gd name="connsiteY1" fmla="*/ 98425 h 311150"/>
              <a:gd name="connsiteX2" fmla="*/ 139700 w 412750"/>
              <a:gd name="connsiteY2" fmla="*/ 298450 h 311150"/>
              <a:gd name="connsiteX3" fmla="*/ 396875 w 412750"/>
              <a:gd name="connsiteY3" fmla="*/ 174625 h 311150"/>
              <a:gd name="connsiteX4" fmla="*/ 234950 w 412750"/>
              <a:gd name="connsiteY4" fmla="*/ 12700 h 31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750" h="311150">
                <a:moveTo>
                  <a:pt x="234950" y="12700"/>
                </a:moveTo>
                <a:cubicBezTo>
                  <a:pt x="171450" y="0"/>
                  <a:pt x="31750" y="50800"/>
                  <a:pt x="15875" y="98425"/>
                </a:cubicBezTo>
                <a:cubicBezTo>
                  <a:pt x="0" y="146050"/>
                  <a:pt x="76200" y="285750"/>
                  <a:pt x="139700" y="298450"/>
                </a:cubicBezTo>
                <a:cubicBezTo>
                  <a:pt x="203200" y="311150"/>
                  <a:pt x="381000" y="220663"/>
                  <a:pt x="396875" y="174625"/>
                </a:cubicBezTo>
                <a:cubicBezTo>
                  <a:pt x="412750" y="128588"/>
                  <a:pt x="298450" y="25400"/>
                  <a:pt x="234950" y="1270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p:nvPr/>
        </p:nvCxnSpPr>
        <p:spPr>
          <a:xfrm>
            <a:off x="3203848" y="3933056"/>
            <a:ext cx="13681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Right Brace 5"/>
          <p:cNvSpPr/>
          <p:nvPr/>
        </p:nvSpPr>
        <p:spPr>
          <a:xfrm>
            <a:off x="6660232" y="3140968"/>
            <a:ext cx="360040"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TextBox 6"/>
          <p:cNvSpPr txBox="1"/>
          <p:nvPr/>
        </p:nvSpPr>
        <p:spPr>
          <a:xfrm>
            <a:off x="7020272" y="1628800"/>
            <a:ext cx="1944216" cy="2308324"/>
          </a:xfrm>
          <a:prstGeom prst="rect">
            <a:avLst/>
          </a:prstGeom>
          <a:noFill/>
        </p:spPr>
        <p:txBody>
          <a:bodyPr wrap="square" rtlCol="0">
            <a:spAutoFit/>
          </a:bodyPr>
          <a:lstStyle/>
          <a:p>
            <a:r>
              <a:rPr lang="en-GB" dirty="0" smtClean="0"/>
              <a:t>Racial conflict? These are appropriate ingredients for Asian cooking. ‘dirty little floor’ seems particularly mean spirited.</a:t>
            </a:r>
            <a:endParaRPr lang="en-GB" dirty="0"/>
          </a:p>
        </p:txBody>
      </p:sp>
      <p:cxnSp>
        <p:nvCxnSpPr>
          <p:cNvPr id="9" name="Straight Connector 8"/>
          <p:cNvCxnSpPr>
            <a:stCxn id="3" idx="3"/>
          </p:cNvCxnSpPr>
          <p:nvPr/>
        </p:nvCxnSpPr>
        <p:spPr>
          <a:xfrm>
            <a:off x="5476875" y="4429125"/>
            <a:ext cx="823317" cy="29601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72200" y="4653136"/>
            <a:ext cx="2520280" cy="1477328"/>
          </a:xfrm>
          <a:prstGeom prst="rect">
            <a:avLst/>
          </a:prstGeom>
          <a:noFill/>
        </p:spPr>
        <p:txBody>
          <a:bodyPr wrap="square" rtlCol="0">
            <a:spAutoFit/>
          </a:bodyPr>
          <a:lstStyle/>
          <a:p>
            <a:r>
              <a:rPr lang="en-GB" dirty="0" smtClean="0"/>
              <a:t>The poet uses these </a:t>
            </a:r>
            <a:r>
              <a:rPr lang="en-GB" b="1" dirty="0" smtClean="0"/>
              <a:t>dashes</a:t>
            </a:r>
            <a:r>
              <a:rPr lang="en-GB" dirty="0" smtClean="0"/>
              <a:t> at the end of each stanza: impression of wanting to tell more/continuity</a:t>
            </a:r>
            <a:endParaRPr lang="en-GB" dirty="0"/>
          </a:p>
        </p:txBody>
      </p:sp>
      <p:sp>
        <p:nvSpPr>
          <p:cNvPr id="11" name="TextBox 10"/>
          <p:cNvSpPr txBox="1"/>
          <p:nvPr/>
        </p:nvSpPr>
        <p:spPr>
          <a:xfrm>
            <a:off x="251520" y="2204864"/>
            <a:ext cx="2520280" cy="3970318"/>
          </a:xfrm>
          <a:prstGeom prst="rect">
            <a:avLst/>
          </a:prstGeom>
          <a:noFill/>
        </p:spPr>
        <p:txBody>
          <a:bodyPr wrap="square" rtlCol="0">
            <a:spAutoFit/>
          </a:bodyPr>
          <a:lstStyle/>
          <a:p>
            <a:r>
              <a:rPr lang="en-GB" dirty="0" smtClean="0"/>
              <a:t>The customers words are in </a:t>
            </a:r>
            <a:r>
              <a:rPr lang="en-GB" b="1" dirty="0" smtClean="0"/>
              <a:t>italics</a:t>
            </a:r>
            <a:r>
              <a:rPr lang="en-GB" dirty="0" smtClean="0"/>
              <a:t>: this has the effect of isolating the young couple from their (uninteresting?) lives</a:t>
            </a:r>
          </a:p>
          <a:p>
            <a:r>
              <a:rPr lang="en-GB" dirty="0" smtClean="0"/>
              <a:t>It also creates a refrain.</a:t>
            </a:r>
          </a:p>
          <a:p>
            <a:endParaRPr lang="en-GB" dirty="0" smtClean="0"/>
          </a:p>
          <a:p>
            <a:r>
              <a:rPr lang="en-GB" b="1" dirty="0" smtClean="0"/>
              <a:t>Why is Indian accent and dialect used here too? Is this the customer’s own voice or are they mimicking/mocking him?</a:t>
            </a:r>
            <a:endParaRPr lang="en-GB"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908720"/>
            <a:ext cx="4680705" cy="5016758"/>
          </a:xfrm>
          <a:prstGeom prst="rect">
            <a:avLst/>
          </a:prstGeom>
          <a:noFill/>
        </p:spPr>
        <p:txBody>
          <a:bodyPr wrap="none" rtlCol="0">
            <a:spAutoFit/>
          </a:bodyPr>
          <a:lstStyle/>
          <a:p>
            <a:r>
              <a:rPr lang="en-GB" sz="1600" dirty="0" smtClean="0">
                <a:solidFill>
                  <a:srgbClr val="C00000"/>
                </a:solidFill>
              </a:rPr>
              <a:t>Above my head high heel </a:t>
            </a:r>
            <a:r>
              <a:rPr lang="en-GB" sz="1600" b="1" dirty="0" smtClean="0">
                <a:solidFill>
                  <a:srgbClr val="C00000"/>
                </a:solidFill>
              </a:rPr>
              <a:t>tap</a:t>
            </a:r>
            <a:r>
              <a:rPr lang="en-GB" sz="1600" dirty="0" smtClean="0">
                <a:solidFill>
                  <a:srgbClr val="C00000"/>
                </a:solidFill>
              </a:rPr>
              <a:t> </a:t>
            </a:r>
            <a:r>
              <a:rPr lang="en-GB" sz="1600" dirty="0" err="1" smtClean="0">
                <a:solidFill>
                  <a:srgbClr val="C00000"/>
                </a:solidFill>
              </a:rPr>
              <a:t>di</a:t>
            </a:r>
            <a:r>
              <a:rPr lang="en-GB" sz="1600" dirty="0" smtClean="0">
                <a:solidFill>
                  <a:srgbClr val="C00000"/>
                </a:solidFill>
              </a:rPr>
              <a:t> ground</a:t>
            </a:r>
          </a:p>
          <a:p>
            <a:r>
              <a:rPr lang="en-GB" sz="1600" dirty="0" smtClean="0">
                <a:solidFill>
                  <a:srgbClr val="C00000"/>
                </a:solidFill>
              </a:rPr>
              <a:t>as my </a:t>
            </a:r>
            <a:r>
              <a:rPr lang="en-GB" sz="1600" dirty="0" err="1" smtClean="0">
                <a:solidFill>
                  <a:srgbClr val="C00000"/>
                </a:solidFill>
              </a:rPr>
              <a:t>vife</a:t>
            </a:r>
            <a:r>
              <a:rPr lang="en-GB" sz="1600" dirty="0" smtClean="0">
                <a:solidFill>
                  <a:srgbClr val="C00000"/>
                </a:solidFill>
              </a:rPr>
              <a:t> on </a:t>
            </a:r>
            <a:r>
              <a:rPr lang="en-GB" sz="1600" dirty="0" err="1" smtClean="0">
                <a:solidFill>
                  <a:srgbClr val="C00000"/>
                </a:solidFill>
              </a:rPr>
              <a:t>di</a:t>
            </a:r>
            <a:r>
              <a:rPr lang="en-GB" sz="1600" dirty="0" smtClean="0">
                <a:solidFill>
                  <a:srgbClr val="C00000"/>
                </a:solidFill>
              </a:rPr>
              <a:t> web is playing </a:t>
            </a:r>
            <a:r>
              <a:rPr lang="en-GB" sz="1600" dirty="0" err="1" smtClean="0">
                <a:solidFill>
                  <a:srgbClr val="C00000"/>
                </a:solidFill>
              </a:rPr>
              <a:t>wid</a:t>
            </a:r>
            <a:r>
              <a:rPr lang="en-GB" sz="1600" dirty="0" smtClean="0">
                <a:solidFill>
                  <a:srgbClr val="C00000"/>
                </a:solidFill>
              </a:rPr>
              <a:t> </a:t>
            </a:r>
            <a:r>
              <a:rPr lang="en-GB" sz="1600" dirty="0" err="1" smtClean="0">
                <a:solidFill>
                  <a:srgbClr val="C00000"/>
                </a:solidFill>
              </a:rPr>
              <a:t>di</a:t>
            </a:r>
            <a:r>
              <a:rPr lang="en-GB" sz="1600" dirty="0" smtClean="0">
                <a:solidFill>
                  <a:srgbClr val="C00000"/>
                </a:solidFill>
              </a:rPr>
              <a:t> mouse</a:t>
            </a:r>
          </a:p>
          <a:p>
            <a:r>
              <a:rPr lang="en-GB" sz="1600" dirty="0" err="1" smtClean="0">
                <a:solidFill>
                  <a:srgbClr val="C00000"/>
                </a:solidFill>
              </a:rPr>
              <a:t>ven</a:t>
            </a:r>
            <a:r>
              <a:rPr lang="en-GB" sz="1600" dirty="0" smtClean="0">
                <a:solidFill>
                  <a:srgbClr val="C00000"/>
                </a:solidFill>
              </a:rPr>
              <a:t> she netting two cat on her Sikh lover site</a:t>
            </a:r>
          </a:p>
          <a:p>
            <a:r>
              <a:rPr lang="en-GB" sz="1600" dirty="0" smtClean="0">
                <a:solidFill>
                  <a:srgbClr val="C00000"/>
                </a:solidFill>
              </a:rPr>
              <a:t>she book </a:t>
            </a:r>
            <a:r>
              <a:rPr lang="en-GB" sz="1600" dirty="0" err="1" smtClean="0">
                <a:solidFill>
                  <a:srgbClr val="C00000"/>
                </a:solidFill>
              </a:rPr>
              <a:t>dem</a:t>
            </a:r>
            <a:r>
              <a:rPr lang="en-GB" sz="1600" dirty="0" smtClean="0">
                <a:solidFill>
                  <a:srgbClr val="C00000"/>
                </a:solidFill>
              </a:rPr>
              <a:t> for </a:t>
            </a:r>
            <a:r>
              <a:rPr lang="en-GB" sz="1600" dirty="0" err="1" smtClean="0">
                <a:solidFill>
                  <a:srgbClr val="C00000"/>
                </a:solidFill>
              </a:rPr>
              <a:t>di</a:t>
            </a:r>
            <a:r>
              <a:rPr lang="en-GB" sz="1600" dirty="0" smtClean="0">
                <a:solidFill>
                  <a:srgbClr val="C00000"/>
                </a:solidFill>
              </a:rPr>
              <a:t> meat at </a:t>
            </a:r>
            <a:r>
              <a:rPr lang="en-GB" sz="1600" dirty="0" err="1" smtClean="0">
                <a:solidFill>
                  <a:srgbClr val="C00000"/>
                </a:solidFill>
              </a:rPr>
              <a:t>di</a:t>
            </a:r>
            <a:r>
              <a:rPr lang="en-GB" sz="1600" dirty="0" smtClean="0">
                <a:solidFill>
                  <a:srgbClr val="C00000"/>
                </a:solidFill>
              </a:rPr>
              <a:t> cheese </a:t>
            </a:r>
            <a:r>
              <a:rPr lang="en-GB" sz="1600" dirty="0" err="1" smtClean="0">
                <a:solidFill>
                  <a:srgbClr val="C00000"/>
                </a:solidFill>
              </a:rPr>
              <a:t>ov</a:t>
            </a:r>
            <a:r>
              <a:rPr lang="en-GB" sz="1600" dirty="0" smtClean="0">
                <a:solidFill>
                  <a:srgbClr val="C00000"/>
                </a:solidFill>
              </a:rPr>
              <a:t> her price –</a:t>
            </a:r>
          </a:p>
          <a:p>
            <a:endParaRPr lang="en-GB" sz="1600" dirty="0" smtClean="0">
              <a:solidFill>
                <a:srgbClr val="C00000"/>
              </a:solidFill>
            </a:endParaRPr>
          </a:p>
          <a:p>
            <a:r>
              <a:rPr lang="en-GB" sz="1600" dirty="0" smtClean="0">
                <a:solidFill>
                  <a:srgbClr val="C00000"/>
                </a:solidFill>
              </a:rPr>
              <a:t>my bride</a:t>
            </a:r>
          </a:p>
          <a:p>
            <a:r>
              <a:rPr lang="en-GB" sz="1600" dirty="0" smtClean="0">
                <a:solidFill>
                  <a:srgbClr val="C00000"/>
                </a:solidFill>
              </a:rPr>
              <a:t>she </a:t>
            </a:r>
            <a:r>
              <a:rPr lang="en-GB" sz="1600" dirty="0" err="1" smtClean="0">
                <a:solidFill>
                  <a:srgbClr val="C00000"/>
                </a:solidFill>
              </a:rPr>
              <a:t>effing</a:t>
            </a:r>
            <a:r>
              <a:rPr lang="en-GB" sz="1600" dirty="0" smtClean="0">
                <a:solidFill>
                  <a:srgbClr val="C00000"/>
                </a:solidFill>
              </a:rPr>
              <a:t> at my mum</a:t>
            </a:r>
          </a:p>
          <a:p>
            <a:r>
              <a:rPr lang="en-GB" sz="1600" dirty="0" smtClean="0">
                <a:solidFill>
                  <a:srgbClr val="C00000"/>
                </a:solidFill>
              </a:rPr>
              <a:t>in all </a:t>
            </a:r>
            <a:r>
              <a:rPr lang="en-GB" sz="1600" dirty="0" err="1" smtClean="0">
                <a:solidFill>
                  <a:srgbClr val="C00000"/>
                </a:solidFill>
              </a:rPr>
              <a:t>di</a:t>
            </a:r>
            <a:r>
              <a:rPr lang="en-GB" sz="1600" dirty="0" smtClean="0">
                <a:solidFill>
                  <a:srgbClr val="C00000"/>
                </a:solidFill>
              </a:rPr>
              <a:t> colours of </a:t>
            </a:r>
            <a:r>
              <a:rPr lang="en-GB" sz="1600" b="1" dirty="0" smtClean="0">
                <a:solidFill>
                  <a:srgbClr val="C00000"/>
                </a:solidFill>
              </a:rPr>
              <a:t>Punjabi</a:t>
            </a:r>
          </a:p>
          <a:p>
            <a:r>
              <a:rPr lang="en-GB" sz="1600" dirty="0" smtClean="0">
                <a:solidFill>
                  <a:srgbClr val="C00000"/>
                </a:solidFill>
              </a:rPr>
              <a:t>den stumble like a drunk</a:t>
            </a:r>
          </a:p>
          <a:p>
            <a:r>
              <a:rPr lang="en-GB" sz="1600" dirty="0" smtClean="0">
                <a:solidFill>
                  <a:srgbClr val="C00000"/>
                </a:solidFill>
              </a:rPr>
              <a:t>making fun at my </a:t>
            </a:r>
            <a:r>
              <a:rPr lang="en-GB" sz="1600" b="1" dirty="0" smtClean="0">
                <a:solidFill>
                  <a:srgbClr val="C00000"/>
                </a:solidFill>
              </a:rPr>
              <a:t>daddy</a:t>
            </a:r>
          </a:p>
          <a:p>
            <a:endParaRPr lang="en-GB" sz="1600" dirty="0" smtClean="0">
              <a:solidFill>
                <a:srgbClr val="C00000"/>
              </a:solidFill>
            </a:endParaRPr>
          </a:p>
          <a:p>
            <a:r>
              <a:rPr lang="en-GB" sz="1600" dirty="0" smtClean="0">
                <a:solidFill>
                  <a:srgbClr val="C00000"/>
                </a:solidFill>
              </a:rPr>
              <a:t>my bride</a:t>
            </a:r>
          </a:p>
          <a:p>
            <a:r>
              <a:rPr lang="en-GB" sz="1600" dirty="0" smtClean="0">
                <a:solidFill>
                  <a:srgbClr val="C00000"/>
                </a:solidFill>
              </a:rPr>
              <a:t>tiny eyes </a:t>
            </a:r>
            <a:r>
              <a:rPr lang="en-GB" sz="1600" dirty="0" err="1" smtClean="0">
                <a:solidFill>
                  <a:srgbClr val="C00000"/>
                </a:solidFill>
              </a:rPr>
              <a:t>ov</a:t>
            </a:r>
            <a:r>
              <a:rPr lang="en-GB" sz="1600" dirty="0" smtClean="0">
                <a:solidFill>
                  <a:srgbClr val="C00000"/>
                </a:solidFill>
              </a:rPr>
              <a:t> a gun</a:t>
            </a:r>
          </a:p>
          <a:p>
            <a:r>
              <a:rPr lang="en-GB" sz="1600" dirty="0" smtClean="0">
                <a:solidFill>
                  <a:srgbClr val="C00000"/>
                </a:solidFill>
              </a:rPr>
              <a:t>and </a:t>
            </a:r>
            <a:r>
              <a:rPr lang="en-GB" sz="1600" dirty="0" err="1" smtClean="0">
                <a:solidFill>
                  <a:srgbClr val="C00000"/>
                </a:solidFill>
              </a:rPr>
              <a:t>di</a:t>
            </a:r>
            <a:r>
              <a:rPr lang="en-GB" sz="1600" dirty="0" smtClean="0">
                <a:solidFill>
                  <a:srgbClr val="C00000"/>
                </a:solidFill>
              </a:rPr>
              <a:t> </a:t>
            </a:r>
            <a:r>
              <a:rPr lang="en-GB" sz="1600" b="1" dirty="0" smtClean="0">
                <a:solidFill>
                  <a:srgbClr val="C00000"/>
                </a:solidFill>
              </a:rPr>
              <a:t>t</a:t>
            </a:r>
            <a:r>
              <a:rPr lang="en-GB" sz="1600" dirty="0" smtClean="0">
                <a:solidFill>
                  <a:srgbClr val="C00000"/>
                </a:solidFill>
              </a:rPr>
              <a:t>ummy </a:t>
            </a:r>
            <a:r>
              <a:rPr lang="en-GB" sz="1600" dirty="0" err="1" smtClean="0">
                <a:solidFill>
                  <a:srgbClr val="C00000"/>
                </a:solidFill>
              </a:rPr>
              <a:t>ov</a:t>
            </a:r>
            <a:r>
              <a:rPr lang="en-GB" sz="1600" dirty="0" smtClean="0">
                <a:solidFill>
                  <a:srgbClr val="C00000"/>
                </a:solidFill>
              </a:rPr>
              <a:t> a </a:t>
            </a:r>
            <a:r>
              <a:rPr lang="en-GB" sz="1600" b="1" dirty="0" smtClean="0">
                <a:solidFill>
                  <a:srgbClr val="C00000"/>
                </a:solidFill>
              </a:rPr>
              <a:t>t</a:t>
            </a:r>
            <a:r>
              <a:rPr lang="en-GB" sz="1600" dirty="0" smtClean="0">
                <a:solidFill>
                  <a:srgbClr val="C00000"/>
                </a:solidFill>
              </a:rPr>
              <a:t>eddy</a:t>
            </a:r>
          </a:p>
          <a:p>
            <a:endParaRPr lang="en-GB" sz="1600" dirty="0" smtClean="0">
              <a:solidFill>
                <a:srgbClr val="C00000"/>
              </a:solidFill>
            </a:endParaRPr>
          </a:p>
          <a:p>
            <a:r>
              <a:rPr lang="en-GB" sz="1600" dirty="0" smtClean="0">
                <a:solidFill>
                  <a:srgbClr val="C00000"/>
                </a:solidFill>
              </a:rPr>
              <a:t>my bride</a:t>
            </a:r>
          </a:p>
          <a:p>
            <a:r>
              <a:rPr lang="en-GB" sz="1600" dirty="0" smtClean="0">
                <a:solidFill>
                  <a:srgbClr val="C00000"/>
                </a:solidFill>
              </a:rPr>
              <a:t>she </a:t>
            </a:r>
            <a:r>
              <a:rPr lang="en-GB" sz="1600" dirty="0" err="1" smtClean="0">
                <a:solidFill>
                  <a:srgbClr val="C00000"/>
                </a:solidFill>
              </a:rPr>
              <a:t>hav</a:t>
            </a:r>
            <a:r>
              <a:rPr lang="en-GB" sz="1600" dirty="0" smtClean="0">
                <a:solidFill>
                  <a:srgbClr val="C00000"/>
                </a:solidFill>
              </a:rPr>
              <a:t> a red crew cut</a:t>
            </a:r>
          </a:p>
          <a:p>
            <a:r>
              <a:rPr lang="en-GB" sz="1600" dirty="0" smtClean="0">
                <a:solidFill>
                  <a:srgbClr val="C00000"/>
                </a:solidFill>
              </a:rPr>
              <a:t>and she wear a Tartan </a:t>
            </a:r>
            <a:r>
              <a:rPr lang="en-GB" sz="1600" b="1" dirty="0" smtClean="0">
                <a:solidFill>
                  <a:srgbClr val="C00000"/>
                </a:solidFill>
              </a:rPr>
              <a:t>sari</a:t>
            </a:r>
          </a:p>
          <a:p>
            <a:r>
              <a:rPr lang="en-GB" sz="1600" dirty="0" smtClean="0">
                <a:solidFill>
                  <a:srgbClr val="C00000"/>
                </a:solidFill>
              </a:rPr>
              <a:t>a donkey jacket and some pumps</a:t>
            </a:r>
          </a:p>
          <a:p>
            <a:r>
              <a:rPr lang="en-GB" sz="1600" dirty="0" smtClean="0">
                <a:solidFill>
                  <a:srgbClr val="C00000"/>
                </a:solidFill>
              </a:rPr>
              <a:t>on </a:t>
            </a:r>
            <a:r>
              <a:rPr lang="en-GB" sz="1600" dirty="0" err="1" smtClean="0">
                <a:solidFill>
                  <a:srgbClr val="C00000"/>
                </a:solidFill>
              </a:rPr>
              <a:t>di</a:t>
            </a:r>
            <a:r>
              <a:rPr lang="en-GB" sz="1600" dirty="0" smtClean="0">
                <a:solidFill>
                  <a:srgbClr val="C00000"/>
                </a:solidFill>
              </a:rPr>
              <a:t> squeak </a:t>
            </a:r>
            <a:r>
              <a:rPr lang="en-GB" sz="1600" dirty="0" err="1" smtClean="0">
                <a:solidFill>
                  <a:srgbClr val="C00000"/>
                </a:solidFill>
              </a:rPr>
              <a:t>ov</a:t>
            </a:r>
            <a:r>
              <a:rPr lang="en-GB" sz="1600" dirty="0" smtClean="0">
                <a:solidFill>
                  <a:srgbClr val="C00000"/>
                </a:solidFill>
              </a:rPr>
              <a:t> </a:t>
            </a:r>
            <a:r>
              <a:rPr lang="en-GB" sz="1600" dirty="0" err="1" smtClean="0">
                <a:solidFill>
                  <a:srgbClr val="C00000"/>
                </a:solidFill>
              </a:rPr>
              <a:t>di</a:t>
            </a:r>
            <a:r>
              <a:rPr lang="en-GB" sz="1600" dirty="0" smtClean="0">
                <a:solidFill>
                  <a:srgbClr val="C00000"/>
                </a:solidFill>
              </a:rPr>
              <a:t> girls </a:t>
            </a:r>
            <a:r>
              <a:rPr lang="en-GB" sz="1600" dirty="0" err="1" smtClean="0">
                <a:solidFill>
                  <a:srgbClr val="C00000"/>
                </a:solidFill>
              </a:rPr>
              <a:t>dat</a:t>
            </a:r>
            <a:r>
              <a:rPr lang="en-GB" sz="1600" dirty="0" smtClean="0">
                <a:solidFill>
                  <a:srgbClr val="C00000"/>
                </a:solidFill>
              </a:rPr>
              <a:t> are pinching my </a:t>
            </a:r>
            <a:r>
              <a:rPr lang="en-GB" sz="1600" b="1" dirty="0" smtClean="0">
                <a:solidFill>
                  <a:srgbClr val="C00000"/>
                </a:solidFill>
              </a:rPr>
              <a:t>sweeties</a:t>
            </a:r>
            <a:r>
              <a:rPr lang="en-GB" sz="1600" dirty="0" smtClean="0">
                <a:solidFill>
                  <a:srgbClr val="C00000"/>
                </a:solidFill>
              </a:rPr>
              <a:t> –</a:t>
            </a:r>
            <a:endParaRPr lang="en-GB" dirty="0">
              <a:solidFill>
                <a:srgbClr val="C00000"/>
              </a:solidFill>
            </a:endParaRPr>
          </a:p>
        </p:txBody>
      </p:sp>
      <p:cxnSp>
        <p:nvCxnSpPr>
          <p:cNvPr id="4" name="Straight Connector 3"/>
          <p:cNvCxnSpPr>
            <a:stCxn id="2" idx="0"/>
          </p:cNvCxnSpPr>
          <p:nvPr/>
        </p:nvCxnSpPr>
        <p:spPr>
          <a:xfrm rot="5400000" flipH="1" flipV="1">
            <a:off x="4590048" y="422713"/>
            <a:ext cx="432048" cy="539967"/>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076056" y="116632"/>
            <a:ext cx="3888432" cy="646331"/>
          </a:xfrm>
          <a:prstGeom prst="rect">
            <a:avLst/>
          </a:prstGeom>
          <a:noFill/>
        </p:spPr>
        <p:txBody>
          <a:bodyPr wrap="square" rtlCol="0">
            <a:spAutoFit/>
          </a:bodyPr>
          <a:lstStyle/>
          <a:p>
            <a:r>
              <a:rPr lang="en-GB" dirty="0" smtClean="0"/>
              <a:t>Rhythm of the poem echoes tapping sound</a:t>
            </a:r>
            <a:endParaRPr lang="en-GB" dirty="0"/>
          </a:p>
        </p:txBody>
      </p:sp>
      <p:sp>
        <p:nvSpPr>
          <p:cNvPr id="6" name="TextBox 5"/>
          <p:cNvSpPr txBox="1"/>
          <p:nvPr/>
        </p:nvSpPr>
        <p:spPr>
          <a:xfrm>
            <a:off x="7020273" y="2420888"/>
            <a:ext cx="2016224" cy="1200329"/>
          </a:xfrm>
          <a:prstGeom prst="rect">
            <a:avLst/>
          </a:prstGeom>
          <a:noFill/>
        </p:spPr>
        <p:txBody>
          <a:bodyPr wrap="square" rtlCol="0">
            <a:spAutoFit/>
          </a:bodyPr>
          <a:lstStyle/>
          <a:p>
            <a:r>
              <a:rPr lang="en-GB" dirty="0" smtClean="0"/>
              <a:t>½ rhymes: sound childish, like ‘sweet talk’. He is besotted with his new bride.</a:t>
            </a:r>
            <a:endParaRPr lang="en-GB" dirty="0"/>
          </a:p>
        </p:txBody>
      </p:sp>
      <p:cxnSp>
        <p:nvCxnSpPr>
          <p:cNvPr id="8" name="Straight Connector 7"/>
          <p:cNvCxnSpPr/>
          <p:nvPr/>
        </p:nvCxnSpPr>
        <p:spPr>
          <a:xfrm>
            <a:off x="4499992" y="2780928"/>
            <a:ext cx="25202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5256076" y="3753036"/>
            <a:ext cx="2736304"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99992" y="3933056"/>
            <a:ext cx="2541658" cy="369332"/>
          </a:xfrm>
          <a:prstGeom prst="rect">
            <a:avLst/>
          </a:prstGeom>
          <a:noFill/>
        </p:spPr>
        <p:txBody>
          <a:bodyPr wrap="none" rtlCol="0">
            <a:spAutoFit/>
          </a:bodyPr>
          <a:lstStyle/>
          <a:p>
            <a:r>
              <a:rPr lang="en-GB" b="1" dirty="0" smtClean="0"/>
              <a:t>Alliteration: </a:t>
            </a:r>
            <a:r>
              <a:rPr lang="en-GB" dirty="0" smtClean="0"/>
              <a:t>child-like joy</a:t>
            </a:r>
            <a:endParaRPr lang="en-GB" dirty="0"/>
          </a:p>
        </p:txBody>
      </p:sp>
      <p:sp>
        <p:nvSpPr>
          <p:cNvPr id="12" name="TextBox 11"/>
          <p:cNvSpPr txBox="1"/>
          <p:nvPr/>
        </p:nvSpPr>
        <p:spPr>
          <a:xfrm>
            <a:off x="179512" y="188641"/>
            <a:ext cx="3816424" cy="646331"/>
          </a:xfrm>
          <a:prstGeom prst="rect">
            <a:avLst/>
          </a:prstGeom>
          <a:noFill/>
          <a:ln>
            <a:solidFill>
              <a:schemeClr val="tx1"/>
            </a:solidFill>
          </a:ln>
        </p:spPr>
        <p:txBody>
          <a:bodyPr wrap="square" rtlCol="0">
            <a:spAutoFit/>
          </a:bodyPr>
          <a:lstStyle/>
          <a:p>
            <a:r>
              <a:rPr lang="en-GB" dirty="0" smtClean="0"/>
              <a:t>Mr Singh’s wife is a non-traditional bride. </a:t>
            </a:r>
            <a:r>
              <a:rPr lang="en-GB" b="1" dirty="0" smtClean="0"/>
              <a:t>How/why?</a:t>
            </a:r>
            <a:endParaRPr lang="en-GB" dirty="0"/>
          </a:p>
        </p:txBody>
      </p:sp>
      <p:cxnSp>
        <p:nvCxnSpPr>
          <p:cNvPr id="14" name="Straight Connector 13"/>
          <p:cNvCxnSpPr/>
          <p:nvPr/>
        </p:nvCxnSpPr>
        <p:spPr>
          <a:xfrm>
            <a:off x="2915816" y="1700808"/>
            <a:ext cx="309634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1628800"/>
            <a:ext cx="2016224" cy="646331"/>
          </a:xfrm>
          <a:prstGeom prst="rect">
            <a:avLst/>
          </a:prstGeom>
          <a:noFill/>
        </p:spPr>
        <p:txBody>
          <a:bodyPr wrap="square" rtlCol="0">
            <a:spAutoFit/>
          </a:bodyPr>
          <a:lstStyle/>
          <a:p>
            <a:r>
              <a:rPr lang="en-GB" b="1" dirty="0" smtClean="0"/>
              <a:t>What does this mean?</a:t>
            </a:r>
            <a:endParaRPr lang="en-GB" b="1" dirty="0"/>
          </a:p>
        </p:txBody>
      </p:sp>
      <p:cxnSp>
        <p:nvCxnSpPr>
          <p:cNvPr id="17" name="Straight Connector 16"/>
          <p:cNvCxnSpPr/>
          <p:nvPr/>
        </p:nvCxnSpPr>
        <p:spPr>
          <a:xfrm rot="10800000" flipV="1">
            <a:off x="1835696" y="1628800"/>
            <a:ext cx="108012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2177375" y="2122251"/>
            <a:ext cx="980872" cy="319392"/>
          </a:xfrm>
          <a:custGeom>
            <a:avLst/>
            <a:gdLst>
              <a:gd name="connsiteX0" fmla="*/ 244812 w 980872"/>
              <a:gd name="connsiteY0" fmla="*/ 27562 h 319392"/>
              <a:gd name="connsiteX1" fmla="*/ 1621 w 980872"/>
              <a:gd name="connsiteY1" fmla="*/ 202660 h 319392"/>
              <a:gd name="connsiteX2" fmla="*/ 235085 w 980872"/>
              <a:gd name="connsiteY2" fmla="*/ 309664 h 319392"/>
              <a:gd name="connsiteX3" fmla="*/ 877110 w 980872"/>
              <a:gd name="connsiteY3" fmla="*/ 261026 h 319392"/>
              <a:gd name="connsiteX4" fmla="*/ 857655 w 980872"/>
              <a:gd name="connsiteY4" fmla="*/ 37289 h 319392"/>
              <a:gd name="connsiteX5" fmla="*/ 244812 w 980872"/>
              <a:gd name="connsiteY5" fmla="*/ 27562 h 3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0872" h="319392">
                <a:moveTo>
                  <a:pt x="244812" y="27562"/>
                </a:moveTo>
                <a:cubicBezTo>
                  <a:pt x="102140" y="55124"/>
                  <a:pt x="3242" y="155643"/>
                  <a:pt x="1621" y="202660"/>
                </a:cubicBezTo>
                <a:cubicBezTo>
                  <a:pt x="0" y="249677"/>
                  <a:pt x="89170" y="299936"/>
                  <a:pt x="235085" y="309664"/>
                </a:cubicBezTo>
                <a:cubicBezTo>
                  <a:pt x="381000" y="319392"/>
                  <a:pt x="773348" y="306422"/>
                  <a:pt x="877110" y="261026"/>
                </a:cubicBezTo>
                <a:cubicBezTo>
                  <a:pt x="980872" y="215630"/>
                  <a:pt x="967902" y="71336"/>
                  <a:pt x="857655" y="37289"/>
                </a:cubicBezTo>
                <a:cubicBezTo>
                  <a:pt x="747408" y="3242"/>
                  <a:pt x="387484" y="0"/>
                  <a:pt x="244812" y="2756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p:cNvCxnSpPr>
            <a:stCxn id="18" idx="1"/>
          </p:cNvCxnSpPr>
          <p:nvPr/>
        </p:nvCxnSpPr>
        <p:spPr>
          <a:xfrm flipH="1">
            <a:off x="827584" y="2324911"/>
            <a:ext cx="1351412" cy="67204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1520" y="2924944"/>
            <a:ext cx="1872208" cy="3693319"/>
          </a:xfrm>
          <a:prstGeom prst="rect">
            <a:avLst/>
          </a:prstGeom>
          <a:noFill/>
        </p:spPr>
        <p:txBody>
          <a:bodyPr wrap="square" rtlCol="0">
            <a:spAutoFit/>
          </a:bodyPr>
          <a:lstStyle/>
          <a:p>
            <a:pPr>
              <a:buFont typeface="Arial" pitchFamily="34" charset="0"/>
              <a:buChar char="•"/>
            </a:pPr>
            <a:r>
              <a:rPr lang="en-GB" b="1" dirty="0" smtClean="0"/>
              <a:t> What is the effect of starting this section of the poem this way? </a:t>
            </a:r>
          </a:p>
          <a:p>
            <a:pPr>
              <a:buFont typeface="Arial" pitchFamily="34" charset="0"/>
              <a:buChar char="•"/>
            </a:pPr>
            <a:r>
              <a:rPr lang="en-GB" b="1" dirty="0" smtClean="0"/>
              <a:t> Why is it repeated? </a:t>
            </a:r>
          </a:p>
          <a:p>
            <a:pPr>
              <a:buFont typeface="Arial" pitchFamily="34" charset="0"/>
              <a:buChar char="•"/>
            </a:pPr>
            <a:r>
              <a:rPr lang="en-GB" b="1" dirty="0" smtClean="0"/>
              <a:t> How does Mr Singh view his wife?</a:t>
            </a:r>
          </a:p>
          <a:p>
            <a:pPr>
              <a:buFont typeface="Arial" pitchFamily="34" charset="0"/>
              <a:buChar char="•"/>
            </a:pPr>
            <a:r>
              <a:rPr lang="en-GB" b="1" dirty="0" smtClean="0"/>
              <a:t> How might the local community view her?</a:t>
            </a:r>
            <a:endParaRPr lang="en-GB"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1844824"/>
            <a:ext cx="4922886" cy="2585323"/>
          </a:xfrm>
          <a:prstGeom prst="rect">
            <a:avLst/>
          </a:prstGeom>
          <a:noFill/>
        </p:spPr>
        <p:txBody>
          <a:bodyPr wrap="none" rtlCol="0">
            <a:spAutoFit/>
          </a:bodyPr>
          <a:lstStyle/>
          <a:p>
            <a:r>
              <a:rPr lang="en-GB" dirty="0" err="1" smtClean="0">
                <a:solidFill>
                  <a:srgbClr val="C00000"/>
                </a:solidFill>
              </a:rPr>
              <a:t>Ven</a:t>
            </a:r>
            <a:r>
              <a:rPr lang="en-GB" dirty="0" smtClean="0">
                <a:solidFill>
                  <a:srgbClr val="C00000"/>
                </a:solidFill>
              </a:rPr>
              <a:t> I return from </a:t>
            </a:r>
            <a:r>
              <a:rPr lang="en-GB" dirty="0" err="1" smtClean="0">
                <a:solidFill>
                  <a:srgbClr val="C00000"/>
                </a:solidFill>
              </a:rPr>
              <a:t>di</a:t>
            </a:r>
            <a:r>
              <a:rPr lang="en-GB" dirty="0" smtClean="0">
                <a:solidFill>
                  <a:srgbClr val="C00000"/>
                </a:solidFill>
              </a:rPr>
              <a:t> </a:t>
            </a:r>
            <a:r>
              <a:rPr lang="en-GB" b="1" dirty="0" smtClean="0">
                <a:solidFill>
                  <a:srgbClr val="C00000"/>
                </a:solidFill>
              </a:rPr>
              <a:t>tickle</a:t>
            </a:r>
            <a:r>
              <a:rPr lang="en-GB" dirty="0" smtClean="0">
                <a:solidFill>
                  <a:srgbClr val="C00000"/>
                </a:solidFill>
              </a:rPr>
              <a:t> </a:t>
            </a:r>
            <a:r>
              <a:rPr lang="en-GB" dirty="0" err="1" smtClean="0">
                <a:solidFill>
                  <a:srgbClr val="C00000"/>
                </a:solidFill>
              </a:rPr>
              <a:t>ov</a:t>
            </a:r>
            <a:r>
              <a:rPr lang="en-GB" dirty="0" smtClean="0">
                <a:solidFill>
                  <a:srgbClr val="C00000"/>
                </a:solidFill>
              </a:rPr>
              <a:t> my bride</a:t>
            </a:r>
          </a:p>
          <a:p>
            <a:r>
              <a:rPr lang="en-GB" dirty="0" err="1" smtClean="0">
                <a:solidFill>
                  <a:srgbClr val="C00000"/>
                </a:solidFill>
              </a:rPr>
              <a:t>di</a:t>
            </a:r>
            <a:r>
              <a:rPr lang="en-GB" dirty="0" smtClean="0">
                <a:solidFill>
                  <a:srgbClr val="C00000"/>
                </a:solidFill>
              </a:rPr>
              <a:t> shoppers always point and cry:</a:t>
            </a:r>
          </a:p>
          <a:p>
            <a:r>
              <a:rPr lang="en-GB" i="1" dirty="0" smtClean="0">
                <a:solidFill>
                  <a:srgbClr val="C00000"/>
                </a:solidFill>
              </a:rPr>
              <a:t>Hey Singh, </a:t>
            </a:r>
            <a:r>
              <a:rPr lang="en-GB" i="1" dirty="0" err="1" smtClean="0">
                <a:solidFill>
                  <a:srgbClr val="C00000"/>
                </a:solidFill>
              </a:rPr>
              <a:t>ver</a:t>
            </a:r>
            <a:r>
              <a:rPr lang="en-GB" i="1" dirty="0" smtClean="0">
                <a:solidFill>
                  <a:srgbClr val="C00000"/>
                </a:solidFill>
              </a:rPr>
              <a:t> </a:t>
            </a:r>
            <a:r>
              <a:rPr lang="en-GB" i="1" dirty="0" err="1" smtClean="0">
                <a:solidFill>
                  <a:srgbClr val="C00000"/>
                </a:solidFill>
              </a:rPr>
              <a:t>yoo</a:t>
            </a:r>
            <a:r>
              <a:rPr lang="en-GB" i="1" dirty="0" smtClean="0">
                <a:solidFill>
                  <a:srgbClr val="C00000"/>
                </a:solidFill>
              </a:rPr>
              <a:t> bin?</a:t>
            </a:r>
            <a:endParaRPr lang="en-GB" dirty="0" smtClean="0">
              <a:solidFill>
                <a:srgbClr val="C00000"/>
              </a:solidFill>
            </a:endParaRPr>
          </a:p>
          <a:p>
            <a:r>
              <a:rPr lang="en-GB" i="1" dirty="0" smtClean="0">
                <a:solidFill>
                  <a:srgbClr val="C00000"/>
                </a:solidFill>
              </a:rPr>
              <a:t>Di milk is out </a:t>
            </a:r>
            <a:r>
              <a:rPr lang="en-GB" i="1" dirty="0" err="1" smtClean="0">
                <a:solidFill>
                  <a:srgbClr val="C00000"/>
                </a:solidFill>
              </a:rPr>
              <a:t>ov</a:t>
            </a:r>
            <a:r>
              <a:rPr lang="en-GB" i="1" dirty="0" smtClean="0">
                <a:solidFill>
                  <a:srgbClr val="C00000"/>
                </a:solidFill>
              </a:rPr>
              <a:t> date</a:t>
            </a:r>
            <a:endParaRPr lang="en-GB" dirty="0" smtClean="0">
              <a:solidFill>
                <a:srgbClr val="C00000"/>
              </a:solidFill>
            </a:endParaRPr>
          </a:p>
          <a:p>
            <a:r>
              <a:rPr lang="en-GB" i="1" dirty="0" smtClean="0">
                <a:solidFill>
                  <a:srgbClr val="C00000"/>
                </a:solidFill>
              </a:rPr>
              <a:t>and </a:t>
            </a:r>
            <a:r>
              <a:rPr lang="en-GB" i="1" dirty="0" err="1" smtClean="0">
                <a:solidFill>
                  <a:srgbClr val="C00000"/>
                </a:solidFill>
              </a:rPr>
              <a:t>di</a:t>
            </a:r>
            <a:r>
              <a:rPr lang="en-GB" i="1" dirty="0" smtClean="0">
                <a:solidFill>
                  <a:srgbClr val="C00000"/>
                </a:solidFill>
              </a:rPr>
              <a:t> bread is </a:t>
            </a:r>
            <a:r>
              <a:rPr lang="en-GB" i="1" dirty="0" err="1" smtClean="0">
                <a:solidFill>
                  <a:srgbClr val="C00000"/>
                </a:solidFill>
              </a:rPr>
              <a:t>alvays</a:t>
            </a:r>
            <a:r>
              <a:rPr lang="en-GB" i="1" dirty="0" smtClean="0">
                <a:solidFill>
                  <a:srgbClr val="C00000"/>
                </a:solidFill>
              </a:rPr>
              <a:t> stale,</a:t>
            </a:r>
            <a:endParaRPr lang="en-GB" dirty="0" smtClean="0">
              <a:solidFill>
                <a:srgbClr val="C00000"/>
              </a:solidFill>
            </a:endParaRPr>
          </a:p>
          <a:p>
            <a:r>
              <a:rPr lang="en-GB" i="1" dirty="0" err="1" smtClean="0">
                <a:solidFill>
                  <a:srgbClr val="C00000"/>
                </a:solidFill>
              </a:rPr>
              <a:t>di</a:t>
            </a:r>
            <a:r>
              <a:rPr lang="en-GB" i="1" dirty="0" smtClean="0">
                <a:solidFill>
                  <a:srgbClr val="C00000"/>
                </a:solidFill>
              </a:rPr>
              <a:t> tings </a:t>
            </a:r>
            <a:r>
              <a:rPr lang="en-GB" i="1" dirty="0" err="1" smtClean="0">
                <a:solidFill>
                  <a:srgbClr val="C00000"/>
                </a:solidFill>
              </a:rPr>
              <a:t>yoo</a:t>
            </a:r>
            <a:r>
              <a:rPr lang="en-GB" i="1" dirty="0" smtClean="0">
                <a:solidFill>
                  <a:srgbClr val="C00000"/>
                </a:solidFill>
              </a:rPr>
              <a:t> </a:t>
            </a:r>
            <a:r>
              <a:rPr lang="en-GB" i="1" dirty="0" err="1" smtClean="0">
                <a:solidFill>
                  <a:srgbClr val="C00000"/>
                </a:solidFill>
              </a:rPr>
              <a:t>hav</a:t>
            </a:r>
            <a:r>
              <a:rPr lang="en-GB" i="1" dirty="0" smtClean="0">
                <a:solidFill>
                  <a:srgbClr val="C00000"/>
                </a:solidFill>
              </a:rPr>
              <a:t> on offer </a:t>
            </a:r>
            <a:r>
              <a:rPr lang="en-GB" i="1" dirty="0" err="1" smtClean="0">
                <a:solidFill>
                  <a:srgbClr val="C00000"/>
                </a:solidFill>
              </a:rPr>
              <a:t>yoo</a:t>
            </a:r>
            <a:r>
              <a:rPr lang="en-GB" i="1" dirty="0" smtClean="0">
                <a:solidFill>
                  <a:srgbClr val="C00000"/>
                </a:solidFill>
              </a:rPr>
              <a:t> </a:t>
            </a:r>
            <a:r>
              <a:rPr lang="en-GB" i="1" dirty="0" err="1" smtClean="0">
                <a:solidFill>
                  <a:srgbClr val="C00000"/>
                </a:solidFill>
              </a:rPr>
              <a:t>hav</a:t>
            </a:r>
            <a:r>
              <a:rPr lang="en-GB" i="1" dirty="0" smtClean="0">
                <a:solidFill>
                  <a:srgbClr val="C00000"/>
                </a:solidFill>
              </a:rPr>
              <a:t> never got in stock</a:t>
            </a:r>
            <a:endParaRPr lang="en-GB" dirty="0" smtClean="0">
              <a:solidFill>
                <a:srgbClr val="C00000"/>
              </a:solidFill>
            </a:endParaRPr>
          </a:p>
          <a:p>
            <a:r>
              <a:rPr lang="en-GB" i="1" dirty="0" smtClean="0">
                <a:solidFill>
                  <a:srgbClr val="C00000"/>
                </a:solidFill>
              </a:rPr>
              <a:t>in </a:t>
            </a:r>
            <a:r>
              <a:rPr lang="en-GB" i="1" dirty="0" err="1" smtClean="0">
                <a:solidFill>
                  <a:srgbClr val="C00000"/>
                </a:solidFill>
              </a:rPr>
              <a:t>di</a:t>
            </a:r>
            <a:r>
              <a:rPr lang="en-GB" i="1" dirty="0" smtClean="0">
                <a:solidFill>
                  <a:srgbClr val="C00000"/>
                </a:solidFill>
              </a:rPr>
              <a:t> worst Indian shop</a:t>
            </a:r>
            <a:endParaRPr lang="en-GB" dirty="0" smtClean="0">
              <a:solidFill>
                <a:srgbClr val="C00000"/>
              </a:solidFill>
            </a:endParaRPr>
          </a:p>
          <a:p>
            <a:r>
              <a:rPr lang="en-GB" i="1" dirty="0" smtClean="0">
                <a:solidFill>
                  <a:srgbClr val="C00000"/>
                </a:solidFill>
              </a:rPr>
              <a:t>on </a:t>
            </a:r>
            <a:r>
              <a:rPr lang="en-GB" i="1" dirty="0" err="1" smtClean="0">
                <a:solidFill>
                  <a:srgbClr val="C00000"/>
                </a:solidFill>
              </a:rPr>
              <a:t>di</a:t>
            </a:r>
            <a:r>
              <a:rPr lang="en-GB" i="1" dirty="0" smtClean="0">
                <a:solidFill>
                  <a:srgbClr val="C00000"/>
                </a:solidFill>
              </a:rPr>
              <a:t> whole Indian road –</a:t>
            </a:r>
            <a:endParaRPr lang="en-GB" dirty="0" smtClean="0">
              <a:solidFill>
                <a:srgbClr val="C00000"/>
              </a:solidFill>
            </a:endParaRPr>
          </a:p>
          <a:p>
            <a:endParaRPr lang="en-GB" dirty="0"/>
          </a:p>
        </p:txBody>
      </p:sp>
      <p:cxnSp>
        <p:nvCxnSpPr>
          <p:cNvPr id="4" name="Straight Connector 3"/>
          <p:cNvCxnSpPr/>
          <p:nvPr/>
        </p:nvCxnSpPr>
        <p:spPr>
          <a:xfrm rot="10800000">
            <a:off x="1835696" y="1412776"/>
            <a:ext cx="2952328"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3528" y="908720"/>
            <a:ext cx="1656184" cy="923330"/>
          </a:xfrm>
          <a:prstGeom prst="rect">
            <a:avLst/>
          </a:prstGeom>
          <a:noFill/>
        </p:spPr>
        <p:txBody>
          <a:bodyPr wrap="square" rtlCol="0">
            <a:spAutoFit/>
          </a:bodyPr>
          <a:lstStyle/>
          <a:p>
            <a:r>
              <a:rPr lang="en-GB" b="1" dirty="0" smtClean="0"/>
              <a:t>What does the noun ‘tickle’ connote?</a:t>
            </a:r>
            <a:endParaRPr lang="en-GB" b="1" dirty="0"/>
          </a:p>
        </p:txBody>
      </p:sp>
      <p:sp>
        <p:nvSpPr>
          <p:cNvPr id="7" name="TextBox 6"/>
          <p:cNvSpPr txBox="1"/>
          <p:nvPr/>
        </p:nvSpPr>
        <p:spPr>
          <a:xfrm>
            <a:off x="395536" y="4869160"/>
            <a:ext cx="8172174" cy="369332"/>
          </a:xfrm>
          <a:prstGeom prst="rect">
            <a:avLst/>
          </a:prstGeom>
          <a:noFill/>
        </p:spPr>
        <p:txBody>
          <a:bodyPr wrap="none" rtlCol="0">
            <a:spAutoFit/>
          </a:bodyPr>
          <a:lstStyle/>
          <a:p>
            <a:r>
              <a:rPr lang="en-GB" b="1" dirty="0" smtClean="0"/>
              <a:t>Exaggerated</a:t>
            </a:r>
            <a:r>
              <a:rPr lang="en-GB" dirty="0" smtClean="0"/>
              <a:t> complaints suggest humour: are the customers really angry at Mr Singh?</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1988840"/>
            <a:ext cx="4304768" cy="2585323"/>
          </a:xfrm>
          <a:prstGeom prst="rect">
            <a:avLst/>
          </a:prstGeom>
          <a:noFill/>
        </p:spPr>
        <p:txBody>
          <a:bodyPr wrap="none" rtlCol="0">
            <a:spAutoFit/>
          </a:bodyPr>
          <a:lstStyle/>
          <a:p>
            <a:r>
              <a:rPr lang="en-GB" dirty="0" smtClean="0">
                <a:solidFill>
                  <a:srgbClr val="C00000"/>
                </a:solidFill>
              </a:rPr>
              <a:t>Late in </a:t>
            </a:r>
            <a:r>
              <a:rPr lang="en-GB" dirty="0" err="1" smtClean="0">
                <a:solidFill>
                  <a:srgbClr val="C00000"/>
                </a:solidFill>
              </a:rPr>
              <a:t>di</a:t>
            </a:r>
            <a:r>
              <a:rPr lang="en-GB" dirty="0" smtClean="0">
                <a:solidFill>
                  <a:srgbClr val="C00000"/>
                </a:solidFill>
              </a:rPr>
              <a:t> midnight hour</a:t>
            </a:r>
          </a:p>
          <a:p>
            <a:r>
              <a:rPr lang="en-GB" dirty="0" err="1" smtClean="0">
                <a:solidFill>
                  <a:srgbClr val="C00000"/>
                </a:solidFill>
              </a:rPr>
              <a:t>ven</a:t>
            </a:r>
            <a:r>
              <a:rPr lang="en-GB" dirty="0" smtClean="0">
                <a:solidFill>
                  <a:srgbClr val="C00000"/>
                </a:solidFill>
              </a:rPr>
              <a:t> </a:t>
            </a:r>
            <a:r>
              <a:rPr lang="en-GB" dirty="0" err="1" smtClean="0">
                <a:solidFill>
                  <a:srgbClr val="C00000"/>
                </a:solidFill>
              </a:rPr>
              <a:t>yoo</a:t>
            </a:r>
            <a:r>
              <a:rPr lang="en-GB" dirty="0" smtClean="0">
                <a:solidFill>
                  <a:srgbClr val="C00000"/>
                </a:solidFill>
              </a:rPr>
              <a:t> shoppers are wrap up quiet</a:t>
            </a:r>
          </a:p>
          <a:p>
            <a:r>
              <a:rPr lang="en-GB" dirty="0" err="1" smtClean="0">
                <a:solidFill>
                  <a:srgbClr val="C00000"/>
                </a:solidFill>
              </a:rPr>
              <a:t>ven</a:t>
            </a:r>
            <a:r>
              <a:rPr lang="en-GB" dirty="0" smtClean="0">
                <a:solidFill>
                  <a:srgbClr val="C00000"/>
                </a:solidFill>
              </a:rPr>
              <a:t> </a:t>
            </a:r>
            <a:r>
              <a:rPr lang="en-GB" dirty="0" err="1" smtClean="0">
                <a:solidFill>
                  <a:srgbClr val="C00000"/>
                </a:solidFill>
              </a:rPr>
              <a:t>di</a:t>
            </a:r>
            <a:r>
              <a:rPr lang="en-GB" dirty="0" smtClean="0">
                <a:solidFill>
                  <a:srgbClr val="C00000"/>
                </a:solidFill>
              </a:rPr>
              <a:t> precinct is </a:t>
            </a:r>
            <a:r>
              <a:rPr lang="en-GB" b="1" dirty="0" smtClean="0">
                <a:solidFill>
                  <a:srgbClr val="C00000"/>
                </a:solidFill>
              </a:rPr>
              <a:t>c</a:t>
            </a:r>
            <a:r>
              <a:rPr lang="en-GB" dirty="0" smtClean="0">
                <a:solidFill>
                  <a:srgbClr val="C00000"/>
                </a:solidFill>
              </a:rPr>
              <a:t>oncrete-</a:t>
            </a:r>
            <a:r>
              <a:rPr lang="en-GB" b="1" dirty="0" smtClean="0">
                <a:solidFill>
                  <a:srgbClr val="C00000"/>
                </a:solidFill>
              </a:rPr>
              <a:t>cool</a:t>
            </a:r>
          </a:p>
          <a:p>
            <a:r>
              <a:rPr lang="en-GB" dirty="0" err="1" smtClean="0">
                <a:solidFill>
                  <a:srgbClr val="C00000"/>
                </a:solidFill>
              </a:rPr>
              <a:t>vee</a:t>
            </a:r>
            <a:r>
              <a:rPr lang="en-GB" dirty="0" smtClean="0">
                <a:solidFill>
                  <a:srgbClr val="C00000"/>
                </a:solidFill>
              </a:rPr>
              <a:t> cum down whispering stairs</a:t>
            </a:r>
          </a:p>
          <a:p>
            <a:r>
              <a:rPr lang="en-GB" dirty="0" smtClean="0">
                <a:solidFill>
                  <a:srgbClr val="C00000"/>
                </a:solidFill>
              </a:rPr>
              <a:t>and sit on my silver </a:t>
            </a:r>
            <a:r>
              <a:rPr lang="en-GB" b="1" dirty="0" smtClean="0">
                <a:solidFill>
                  <a:srgbClr val="C00000"/>
                </a:solidFill>
              </a:rPr>
              <a:t>stool</a:t>
            </a:r>
            <a:r>
              <a:rPr lang="en-GB" dirty="0" smtClean="0">
                <a:solidFill>
                  <a:srgbClr val="C00000"/>
                </a:solidFill>
              </a:rPr>
              <a:t>,</a:t>
            </a:r>
          </a:p>
          <a:p>
            <a:r>
              <a:rPr lang="en-GB" dirty="0" smtClean="0">
                <a:solidFill>
                  <a:srgbClr val="C00000"/>
                </a:solidFill>
              </a:rPr>
              <a:t>from behind </a:t>
            </a:r>
            <a:r>
              <a:rPr lang="en-GB" dirty="0" err="1" smtClean="0">
                <a:solidFill>
                  <a:srgbClr val="C00000"/>
                </a:solidFill>
              </a:rPr>
              <a:t>di</a:t>
            </a:r>
            <a:r>
              <a:rPr lang="en-GB" dirty="0" smtClean="0">
                <a:solidFill>
                  <a:srgbClr val="C00000"/>
                </a:solidFill>
              </a:rPr>
              <a:t> chocolate bars</a:t>
            </a:r>
          </a:p>
          <a:p>
            <a:r>
              <a:rPr lang="en-GB" dirty="0" err="1" smtClean="0">
                <a:solidFill>
                  <a:srgbClr val="C00000"/>
                </a:solidFill>
              </a:rPr>
              <a:t>vee</a:t>
            </a:r>
            <a:r>
              <a:rPr lang="en-GB" dirty="0" smtClean="0">
                <a:solidFill>
                  <a:srgbClr val="C00000"/>
                </a:solidFill>
              </a:rPr>
              <a:t> stare past </a:t>
            </a:r>
            <a:r>
              <a:rPr lang="en-GB" dirty="0" err="1" smtClean="0">
                <a:solidFill>
                  <a:srgbClr val="C00000"/>
                </a:solidFill>
              </a:rPr>
              <a:t>di</a:t>
            </a:r>
            <a:r>
              <a:rPr lang="en-GB" dirty="0" smtClean="0">
                <a:solidFill>
                  <a:srgbClr val="C00000"/>
                </a:solidFill>
              </a:rPr>
              <a:t> half-price window signs</a:t>
            </a:r>
          </a:p>
          <a:p>
            <a:r>
              <a:rPr lang="en-GB" dirty="0" smtClean="0">
                <a:solidFill>
                  <a:srgbClr val="C00000"/>
                </a:solidFill>
              </a:rPr>
              <a:t>at </a:t>
            </a:r>
            <a:r>
              <a:rPr lang="en-GB" dirty="0" err="1" smtClean="0">
                <a:solidFill>
                  <a:srgbClr val="C00000"/>
                </a:solidFill>
              </a:rPr>
              <a:t>di</a:t>
            </a:r>
            <a:r>
              <a:rPr lang="en-GB" dirty="0" smtClean="0">
                <a:solidFill>
                  <a:srgbClr val="C00000"/>
                </a:solidFill>
              </a:rPr>
              <a:t> beaches </a:t>
            </a:r>
            <a:r>
              <a:rPr lang="en-GB" dirty="0" err="1" smtClean="0">
                <a:solidFill>
                  <a:srgbClr val="C00000"/>
                </a:solidFill>
              </a:rPr>
              <a:t>ov</a:t>
            </a:r>
            <a:r>
              <a:rPr lang="en-GB" dirty="0" smtClean="0">
                <a:solidFill>
                  <a:srgbClr val="C00000"/>
                </a:solidFill>
              </a:rPr>
              <a:t> </a:t>
            </a:r>
            <a:r>
              <a:rPr lang="en-GB" dirty="0" err="1" smtClean="0">
                <a:solidFill>
                  <a:srgbClr val="C00000"/>
                </a:solidFill>
              </a:rPr>
              <a:t>di</a:t>
            </a:r>
            <a:r>
              <a:rPr lang="en-GB" dirty="0" smtClean="0">
                <a:solidFill>
                  <a:srgbClr val="C00000"/>
                </a:solidFill>
              </a:rPr>
              <a:t> UK in </a:t>
            </a:r>
            <a:r>
              <a:rPr lang="en-GB" dirty="0" err="1" smtClean="0">
                <a:solidFill>
                  <a:srgbClr val="C00000"/>
                </a:solidFill>
              </a:rPr>
              <a:t>di</a:t>
            </a:r>
            <a:r>
              <a:rPr lang="en-GB" dirty="0" smtClean="0">
                <a:solidFill>
                  <a:srgbClr val="C00000"/>
                </a:solidFill>
              </a:rPr>
              <a:t> </a:t>
            </a:r>
            <a:r>
              <a:rPr lang="en-GB" dirty="0" err="1" smtClean="0">
                <a:solidFill>
                  <a:srgbClr val="C00000"/>
                </a:solidFill>
              </a:rPr>
              <a:t>brightey</a:t>
            </a:r>
            <a:r>
              <a:rPr lang="en-GB" dirty="0" smtClean="0">
                <a:solidFill>
                  <a:srgbClr val="C00000"/>
                </a:solidFill>
              </a:rPr>
              <a:t> moon –</a:t>
            </a:r>
          </a:p>
          <a:p>
            <a:endParaRPr lang="en-GB" dirty="0">
              <a:solidFill>
                <a:srgbClr val="C00000"/>
              </a:solidFill>
            </a:endParaRPr>
          </a:p>
        </p:txBody>
      </p:sp>
      <p:cxnSp>
        <p:nvCxnSpPr>
          <p:cNvPr id="4" name="Straight Connector 3"/>
          <p:cNvCxnSpPr/>
          <p:nvPr/>
        </p:nvCxnSpPr>
        <p:spPr>
          <a:xfrm>
            <a:off x="5868144" y="2708920"/>
            <a:ext cx="165618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364088" y="2924944"/>
            <a:ext cx="216024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524328" y="2420888"/>
            <a:ext cx="1440160" cy="923330"/>
          </a:xfrm>
          <a:prstGeom prst="rect">
            <a:avLst/>
          </a:prstGeom>
          <a:noFill/>
        </p:spPr>
        <p:txBody>
          <a:bodyPr wrap="square" rtlCol="0">
            <a:spAutoFit/>
          </a:bodyPr>
          <a:lstStyle/>
          <a:p>
            <a:r>
              <a:rPr lang="en-GB" dirty="0" smtClean="0"/>
              <a:t>Perfect rhyme = perfect life</a:t>
            </a:r>
            <a:endParaRPr lang="en-GB" dirty="0"/>
          </a:p>
        </p:txBody>
      </p:sp>
      <p:cxnSp>
        <p:nvCxnSpPr>
          <p:cNvPr id="9" name="Straight Connector 8"/>
          <p:cNvCxnSpPr/>
          <p:nvPr/>
        </p:nvCxnSpPr>
        <p:spPr>
          <a:xfrm>
            <a:off x="4572000" y="2852936"/>
            <a:ext cx="12241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724128" y="1268760"/>
            <a:ext cx="144016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08104" y="404664"/>
            <a:ext cx="3456384" cy="923330"/>
          </a:xfrm>
          <a:prstGeom prst="rect">
            <a:avLst/>
          </a:prstGeom>
          <a:noFill/>
        </p:spPr>
        <p:txBody>
          <a:bodyPr wrap="square" rtlCol="0">
            <a:spAutoFit/>
          </a:bodyPr>
          <a:lstStyle/>
          <a:p>
            <a:r>
              <a:rPr lang="en-GB" b="1" dirty="0" smtClean="0"/>
              <a:t>Alliteration: </a:t>
            </a:r>
            <a:r>
              <a:rPr lang="en-GB" dirty="0" smtClean="0"/>
              <a:t>The hard ‘c’ sound contrasts with the warmth indoors/ their relationship</a:t>
            </a:r>
            <a:endParaRPr lang="en-GB" dirty="0"/>
          </a:p>
        </p:txBody>
      </p:sp>
      <p:sp>
        <p:nvSpPr>
          <p:cNvPr id="13" name="Freeform 12"/>
          <p:cNvSpPr/>
          <p:nvPr/>
        </p:nvSpPr>
        <p:spPr>
          <a:xfrm>
            <a:off x="4189379" y="2861554"/>
            <a:ext cx="1391055" cy="314527"/>
          </a:xfrm>
          <a:custGeom>
            <a:avLst/>
            <a:gdLst>
              <a:gd name="connsiteX0" fmla="*/ 1199744 w 1391055"/>
              <a:gd name="connsiteY0" fmla="*/ 47016 h 314527"/>
              <a:gd name="connsiteX1" fmla="*/ 149157 w 1391055"/>
              <a:gd name="connsiteY1" fmla="*/ 47016 h 314527"/>
              <a:gd name="connsiteX2" fmla="*/ 304800 w 1391055"/>
              <a:gd name="connsiteY2" fmla="*/ 280480 h 314527"/>
              <a:gd name="connsiteX3" fmla="*/ 1258110 w 1391055"/>
              <a:gd name="connsiteY3" fmla="*/ 251297 h 314527"/>
              <a:gd name="connsiteX4" fmla="*/ 1102468 w 1391055"/>
              <a:gd name="connsiteY4" fmla="*/ 37289 h 314527"/>
              <a:gd name="connsiteX5" fmla="*/ 1112195 w 1391055"/>
              <a:gd name="connsiteY5" fmla="*/ 27561 h 314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055" h="314527">
                <a:moveTo>
                  <a:pt x="1199744" y="47016"/>
                </a:moveTo>
                <a:cubicBezTo>
                  <a:pt x="749029" y="27560"/>
                  <a:pt x="298314" y="8105"/>
                  <a:pt x="149157" y="47016"/>
                </a:cubicBezTo>
                <a:cubicBezTo>
                  <a:pt x="0" y="85927"/>
                  <a:pt x="119975" y="246433"/>
                  <a:pt x="304800" y="280480"/>
                </a:cubicBezTo>
                <a:cubicBezTo>
                  <a:pt x="489625" y="314527"/>
                  <a:pt x="1125165" y="291829"/>
                  <a:pt x="1258110" y="251297"/>
                </a:cubicBezTo>
                <a:cubicBezTo>
                  <a:pt x="1391055" y="210765"/>
                  <a:pt x="1126787" y="74578"/>
                  <a:pt x="1102468" y="37289"/>
                </a:cubicBezTo>
                <a:cubicBezTo>
                  <a:pt x="1078149" y="0"/>
                  <a:pt x="1095172" y="13780"/>
                  <a:pt x="1112195" y="2756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5" name="Straight Connector 14"/>
          <p:cNvCxnSpPr/>
          <p:nvPr/>
        </p:nvCxnSpPr>
        <p:spPr>
          <a:xfrm rot="10800000" flipV="1">
            <a:off x="1331640" y="3068960"/>
            <a:ext cx="3024336"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1521" y="3284984"/>
            <a:ext cx="2088232" cy="936104"/>
          </a:xfrm>
          <a:prstGeom prst="rect">
            <a:avLst/>
          </a:prstGeom>
          <a:noFill/>
        </p:spPr>
        <p:txBody>
          <a:bodyPr wrap="square" rtlCol="0">
            <a:spAutoFit/>
          </a:bodyPr>
          <a:lstStyle/>
          <a:p>
            <a:r>
              <a:rPr lang="en-GB" b="1" dirty="0" smtClean="0"/>
              <a:t>Personification: </a:t>
            </a:r>
            <a:r>
              <a:rPr lang="en-GB" dirty="0" smtClean="0"/>
              <a:t>the stairs share in their secret/condone it</a:t>
            </a:r>
            <a:endParaRPr lang="en-GB" dirty="0"/>
          </a:p>
        </p:txBody>
      </p:sp>
      <p:cxnSp>
        <p:nvCxnSpPr>
          <p:cNvPr id="18" name="Straight Connector 17"/>
          <p:cNvCxnSpPr/>
          <p:nvPr/>
        </p:nvCxnSpPr>
        <p:spPr>
          <a:xfrm>
            <a:off x="3203848" y="4221088"/>
            <a:ext cx="10081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79912" y="4221088"/>
            <a:ext cx="432048"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5576" y="4581128"/>
            <a:ext cx="4267963" cy="369332"/>
          </a:xfrm>
          <a:prstGeom prst="rect">
            <a:avLst/>
          </a:prstGeom>
          <a:noFill/>
        </p:spPr>
        <p:txBody>
          <a:bodyPr wrap="none" rtlCol="0">
            <a:spAutoFit/>
          </a:bodyPr>
          <a:lstStyle/>
          <a:p>
            <a:r>
              <a:rPr lang="en-GB" b="1" dirty="0" smtClean="0"/>
              <a:t>Metaphor: </a:t>
            </a:r>
            <a:r>
              <a:rPr lang="en-GB" dirty="0" smtClean="0"/>
              <a:t>why is the precinct like a beach?</a:t>
            </a:r>
            <a:endParaRPr lang="en-GB" dirty="0"/>
          </a:p>
        </p:txBody>
      </p:sp>
      <p:sp>
        <p:nvSpPr>
          <p:cNvPr id="22" name="TextBox 21"/>
          <p:cNvSpPr txBox="1"/>
          <p:nvPr/>
        </p:nvSpPr>
        <p:spPr>
          <a:xfrm>
            <a:off x="5796137" y="4725144"/>
            <a:ext cx="3168352" cy="1477328"/>
          </a:xfrm>
          <a:prstGeom prst="rect">
            <a:avLst/>
          </a:prstGeom>
          <a:noFill/>
        </p:spPr>
        <p:txBody>
          <a:bodyPr wrap="square" rtlCol="0">
            <a:spAutoFit/>
          </a:bodyPr>
          <a:lstStyle/>
          <a:p>
            <a:r>
              <a:rPr lang="en-GB" dirty="0" smtClean="0"/>
              <a:t>The Indian word for Britain is ‘</a:t>
            </a:r>
            <a:r>
              <a:rPr lang="en-GB" dirty="0" err="1" smtClean="0"/>
              <a:t>Blighty</a:t>
            </a:r>
            <a:r>
              <a:rPr lang="en-GB" dirty="0" smtClean="0"/>
              <a:t>’. </a:t>
            </a:r>
            <a:r>
              <a:rPr lang="en-GB" b="1" dirty="0" smtClean="0"/>
              <a:t>Do you see any words which rhyme with this? Why do you think the poet has done this?</a:t>
            </a:r>
            <a:endParaRPr lang="en-GB"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1916832"/>
            <a:ext cx="4451540" cy="3416320"/>
          </a:xfrm>
          <a:prstGeom prst="rect">
            <a:avLst/>
          </a:prstGeom>
          <a:noFill/>
        </p:spPr>
        <p:txBody>
          <a:bodyPr wrap="none" rtlCol="0">
            <a:spAutoFit/>
          </a:bodyPr>
          <a:lstStyle/>
          <a:p>
            <a:r>
              <a:rPr lang="en-GB" dirty="0" smtClean="0">
                <a:solidFill>
                  <a:srgbClr val="C00000"/>
                </a:solidFill>
              </a:rPr>
              <a:t>from </a:t>
            </a:r>
            <a:r>
              <a:rPr lang="en-GB" dirty="0" err="1" smtClean="0">
                <a:solidFill>
                  <a:srgbClr val="C00000"/>
                </a:solidFill>
              </a:rPr>
              <a:t>di</a:t>
            </a:r>
            <a:r>
              <a:rPr lang="en-GB" dirty="0" smtClean="0">
                <a:solidFill>
                  <a:srgbClr val="C00000"/>
                </a:solidFill>
              </a:rPr>
              <a:t> stool each night she say,</a:t>
            </a:r>
          </a:p>
          <a:p>
            <a:r>
              <a:rPr lang="en-GB" i="1" dirty="0" smtClean="0">
                <a:solidFill>
                  <a:srgbClr val="C00000"/>
                </a:solidFill>
              </a:rPr>
              <a:t>How much do </a:t>
            </a:r>
            <a:r>
              <a:rPr lang="en-GB" i="1" dirty="0" err="1" smtClean="0">
                <a:solidFill>
                  <a:srgbClr val="C00000"/>
                </a:solidFill>
              </a:rPr>
              <a:t>yoo</a:t>
            </a:r>
            <a:r>
              <a:rPr lang="en-GB" i="1" dirty="0" smtClean="0">
                <a:solidFill>
                  <a:srgbClr val="C00000"/>
                </a:solidFill>
              </a:rPr>
              <a:t> charge for </a:t>
            </a:r>
            <a:r>
              <a:rPr lang="en-GB" i="1" dirty="0" err="1" smtClean="0">
                <a:solidFill>
                  <a:srgbClr val="C00000"/>
                </a:solidFill>
              </a:rPr>
              <a:t>dat</a:t>
            </a:r>
            <a:r>
              <a:rPr lang="en-GB" i="1" dirty="0" smtClean="0">
                <a:solidFill>
                  <a:srgbClr val="C00000"/>
                </a:solidFill>
              </a:rPr>
              <a:t> moon baby?</a:t>
            </a:r>
            <a:endParaRPr lang="en-GB" dirty="0" smtClean="0">
              <a:solidFill>
                <a:srgbClr val="C00000"/>
              </a:solidFill>
            </a:endParaRPr>
          </a:p>
          <a:p>
            <a:r>
              <a:rPr lang="en-GB" dirty="0" smtClean="0">
                <a:solidFill>
                  <a:srgbClr val="C00000"/>
                </a:solidFill>
              </a:rPr>
              <a:t> </a:t>
            </a:r>
          </a:p>
          <a:p>
            <a:r>
              <a:rPr lang="en-GB" dirty="0" smtClean="0">
                <a:solidFill>
                  <a:srgbClr val="C00000"/>
                </a:solidFill>
              </a:rPr>
              <a:t>from </a:t>
            </a:r>
            <a:r>
              <a:rPr lang="en-GB" dirty="0" err="1" smtClean="0">
                <a:solidFill>
                  <a:srgbClr val="C00000"/>
                </a:solidFill>
              </a:rPr>
              <a:t>di</a:t>
            </a:r>
            <a:r>
              <a:rPr lang="en-GB" dirty="0" smtClean="0">
                <a:solidFill>
                  <a:srgbClr val="C00000"/>
                </a:solidFill>
              </a:rPr>
              <a:t> stool each night I say,</a:t>
            </a:r>
          </a:p>
          <a:p>
            <a:r>
              <a:rPr lang="en-GB" i="1" dirty="0" smtClean="0">
                <a:solidFill>
                  <a:srgbClr val="C00000"/>
                </a:solidFill>
              </a:rPr>
              <a:t>Is half </a:t>
            </a:r>
            <a:r>
              <a:rPr lang="en-GB" i="1" dirty="0" err="1" smtClean="0">
                <a:solidFill>
                  <a:srgbClr val="C00000"/>
                </a:solidFill>
              </a:rPr>
              <a:t>di</a:t>
            </a:r>
            <a:r>
              <a:rPr lang="en-GB" i="1" dirty="0" smtClean="0">
                <a:solidFill>
                  <a:srgbClr val="C00000"/>
                </a:solidFill>
              </a:rPr>
              <a:t> cost </a:t>
            </a:r>
            <a:r>
              <a:rPr lang="en-GB" i="1" dirty="0" err="1" smtClean="0">
                <a:solidFill>
                  <a:srgbClr val="C00000"/>
                </a:solidFill>
              </a:rPr>
              <a:t>ov</a:t>
            </a:r>
            <a:r>
              <a:rPr lang="en-GB" i="1" dirty="0" smtClean="0">
                <a:solidFill>
                  <a:srgbClr val="C00000"/>
                </a:solidFill>
              </a:rPr>
              <a:t> </a:t>
            </a:r>
            <a:r>
              <a:rPr lang="en-GB" i="1" dirty="0" err="1" smtClean="0">
                <a:solidFill>
                  <a:srgbClr val="C00000"/>
                </a:solidFill>
              </a:rPr>
              <a:t>yoo</a:t>
            </a:r>
            <a:r>
              <a:rPr lang="en-GB" i="1" dirty="0" smtClean="0">
                <a:solidFill>
                  <a:srgbClr val="C00000"/>
                </a:solidFill>
              </a:rPr>
              <a:t> baby,</a:t>
            </a:r>
            <a:endParaRPr lang="en-GB" dirty="0" smtClean="0">
              <a:solidFill>
                <a:srgbClr val="C00000"/>
              </a:solidFill>
            </a:endParaRPr>
          </a:p>
          <a:p>
            <a:r>
              <a:rPr lang="en-GB" dirty="0" smtClean="0">
                <a:solidFill>
                  <a:srgbClr val="C00000"/>
                </a:solidFill>
              </a:rPr>
              <a:t> </a:t>
            </a:r>
          </a:p>
          <a:p>
            <a:r>
              <a:rPr lang="en-GB" dirty="0" smtClean="0">
                <a:solidFill>
                  <a:srgbClr val="C00000"/>
                </a:solidFill>
              </a:rPr>
              <a:t>from </a:t>
            </a:r>
            <a:r>
              <a:rPr lang="en-GB" dirty="0" err="1" smtClean="0">
                <a:solidFill>
                  <a:srgbClr val="C00000"/>
                </a:solidFill>
              </a:rPr>
              <a:t>di</a:t>
            </a:r>
            <a:r>
              <a:rPr lang="en-GB" dirty="0" smtClean="0">
                <a:solidFill>
                  <a:srgbClr val="C00000"/>
                </a:solidFill>
              </a:rPr>
              <a:t> stool each night she say,</a:t>
            </a:r>
          </a:p>
          <a:p>
            <a:r>
              <a:rPr lang="en-GB" i="1" dirty="0" smtClean="0">
                <a:solidFill>
                  <a:srgbClr val="C00000"/>
                </a:solidFill>
              </a:rPr>
              <a:t>How much does </a:t>
            </a:r>
            <a:r>
              <a:rPr lang="en-GB" i="1" dirty="0" err="1" smtClean="0">
                <a:solidFill>
                  <a:srgbClr val="C00000"/>
                </a:solidFill>
              </a:rPr>
              <a:t>dat</a:t>
            </a:r>
            <a:r>
              <a:rPr lang="en-GB" i="1" dirty="0" smtClean="0">
                <a:solidFill>
                  <a:srgbClr val="C00000"/>
                </a:solidFill>
              </a:rPr>
              <a:t> come to baby?</a:t>
            </a:r>
            <a:endParaRPr lang="en-GB" dirty="0" smtClean="0">
              <a:solidFill>
                <a:srgbClr val="C00000"/>
              </a:solidFill>
            </a:endParaRPr>
          </a:p>
          <a:p>
            <a:r>
              <a:rPr lang="en-GB" dirty="0" smtClean="0">
                <a:solidFill>
                  <a:srgbClr val="C00000"/>
                </a:solidFill>
              </a:rPr>
              <a:t> </a:t>
            </a:r>
          </a:p>
          <a:p>
            <a:r>
              <a:rPr lang="en-GB" dirty="0" smtClean="0">
                <a:solidFill>
                  <a:srgbClr val="C00000"/>
                </a:solidFill>
              </a:rPr>
              <a:t>from </a:t>
            </a:r>
            <a:r>
              <a:rPr lang="en-GB" dirty="0" err="1" smtClean="0">
                <a:solidFill>
                  <a:srgbClr val="C00000"/>
                </a:solidFill>
              </a:rPr>
              <a:t>di</a:t>
            </a:r>
            <a:r>
              <a:rPr lang="en-GB" dirty="0" smtClean="0">
                <a:solidFill>
                  <a:srgbClr val="C00000"/>
                </a:solidFill>
              </a:rPr>
              <a:t> stool each night I say,</a:t>
            </a:r>
          </a:p>
          <a:p>
            <a:r>
              <a:rPr lang="en-GB" b="1" i="1" dirty="0" smtClean="0">
                <a:solidFill>
                  <a:srgbClr val="C00000"/>
                </a:solidFill>
              </a:rPr>
              <a:t>Is priceless baby </a:t>
            </a:r>
            <a:r>
              <a:rPr lang="en-GB" i="1" dirty="0" smtClean="0">
                <a:solidFill>
                  <a:srgbClr val="C00000"/>
                </a:solidFill>
              </a:rPr>
              <a:t>–</a:t>
            </a:r>
            <a:endParaRPr lang="en-GB" dirty="0" smtClean="0">
              <a:solidFill>
                <a:srgbClr val="C00000"/>
              </a:solidFill>
            </a:endParaRPr>
          </a:p>
          <a:p>
            <a:endParaRPr lang="en-GB" dirty="0"/>
          </a:p>
        </p:txBody>
      </p:sp>
      <p:sp>
        <p:nvSpPr>
          <p:cNvPr id="3" name="Freeform 2"/>
          <p:cNvSpPr/>
          <p:nvPr/>
        </p:nvSpPr>
        <p:spPr>
          <a:xfrm>
            <a:off x="3995936" y="4725144"/>
            <a:ext cx="298450" cy="292100"/>
          </a:xfrm>
          <a:custGeom>
            <a:avLst/>
            <a:gdLst>
              <a:gd name="connsiteX0" fmla="*/ 219075 w 298450"/>
              <a:gd name="connsiteY0" fmla="*/ 12700 h 292100"/>
              <a:gd name="connsiteX1" fmla="*/ 19050 w 298450"/>
              <a:gd name="connsiteY1" fmla="*/ 117475 h 292100"/>
              <a:gd name="connsiteX2" fmla="*/ 104775 w 298450"/>
              <a:gd name="connsiteY2" fmla="*/ 279400 h 292100"/>
              <a:gd name="connsiteX3" fmla="*/ 285750 w 298450"/>
              <a:gd name="connsiteY3" fmla="*/ 193675 h 292100"/>
              <a:gd name="connsiteX4" fmla="*/ 219075 w 298450"/>
              <a:gd name="connsiteY4" fmla="*/ 12700 h 29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450" h="292100">
                <a:moveTo>
                  <a:pt x="219075" y="12700"/>
                </a:moveTo>
                <a:cubicBezTo>
                  <a:pt x="174625" y="0"/>
                  <a:pt x="38100" y="73025"/>
                  <a:pt x="19050" y="117475"/>
                </a:cubicBezTo>
                <a:cubicBezTo>
                  <a:pt x="0" y="161925"/>
                  <a:pt x="60325" y="266700"/>
                  <a:pt x="104775" y="279400"/>
                </a:cubicBezTo>
                <a:cubicBezTo>
                  <a:pt x="149225" y="292100"/>
                  <a:pt x="273050" y="236538"/>
                  <a:pt x="285750" y="193675"/>
                </a:cubicBezTo>
                <a:cubicBezTo>
                  <a:pt x="298450" y="150813"/>
                  <a:pt x="263525" y="25400"/>
                  <a:pt x="219075" y="1270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a:stCxn id="3" idx="3"/>
          </p:cNvCxnSpPr>
          <p:nvPr/>
        </p:nvCxnSpPr>
        <p:spPr>
          <a:xfrm>
            <a:off x="4281686" y="4918819"/>
            <a:ext cx="1115938" cy="376783"/>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92080" y="5157192"/>
            <a:ext cx="2661370" cy="369332"/>
          </a:xfrm>
          <a:prstGeom prst="rect">
            <a:avLst/>
          </a:prstGeom>
          <a:noFill/>
        </p:spPr>
        <p:txBody>
          <a:bodyPr wrap="none" rtlCol="0">
            <a:spAutoFit/>
          </a:bodyPr>
          <a:lstStyle/>
          <a:p>
            <a:r>
              <a:rPr lang="en-GB" dirty="0" smtClean="0"/>
              <a:t>This happy state will go on</a:t>
            </a:r>
            <a:endParaRPr lang="en-GB" dirty="0"/>
          </a:p>
        </p:txBody>
      </p:sp>
      <p:sp>
        <p:nvSpPr>
          <p:cNvPr id="7" name="TextBox 6"/>
          <p:cNvSpPr txBox="1"/>
          <p:nvPr/>
        </p:nvSpPr>
        <p:spPr>
          <a:xfrm>
            <a:off x="323528" y="188640"/>
            <a:ext cx="8064896" cy="646331"/>
          </a:xfrm>
          <a:prstGeom prst="rect">
            <a:avLst/>
          </a:prstGeom>
          <a:noFill/>
        </p:spPr>
        <p:txBody>
          <a:bodyPr wrap="square" rtlCol="0">
            <a:spAutoFit/>
          </a:bodyPr>
          <a:lstStyle/>
          <a:p>
            <a:r>
              <a:rPr lang="en-GB" dirty="0" smtClean="0"/>
              <a:t>4 x (almost) rhyming couplets: the structure of the poem is broken down to suggest they have the whole night together</a:t>
            </a:r>
            <a:endParaRPr lang="en-GB" dirty="0"/>
          </a:p>
        </p:txBody>
      </p:sp>
      <p:sp>
        <p:nvSpPr>
          <p:cNvPr id="8" name="TextBox 7"/>
          <p:cNvSpPr txBox="1"/>
          <p:nvPr/>
        </p:nvSpPr>
        <p:spPr>
          <a:xfrm>
            <a:off x="179512" y="5373216"/>
            <a:ext cx="3442737" cy="923330"/>
          </a:xfrm>
          <a:prstGeom prst="rect">
            <a:avLst/>
          </a:prstGeom>
          <a:noFill/>
        </p:spPr>
        <p:txBody>
          <a:bodyPr wrap="none" rtlCol="0">
            <a:spAutoFit/>
          </a:bodyPr>
          <a:lstStyle/>
          <a:p>
            <a:r>
              <a:rPr lang="en-GB" dirty="0" smtClean="0"/>
              <a:t>What is the effect of this phrase?</a:t>
            </a:r>
          </a:p>
          <a:p>
            <a:endParaRPr lang="en-GB" dirty="0" smtClean="0"/>
          </a:p>
          <a:p>
            <a:r>
              <a:rPr lang="en-GB" b="1" dirty="0" smtClean="0"/>
              <a:t>How does Mr Singh view his wife?</a:t>
            </a:r>
            <a:endParaRPr lang="en-GB" b="1" dirty="0"/>
          </a:p>
        </p:txBody>
      </p:sp>
      <p:cxnSp>
        <p:nvCxnSpPr>
          <p:cNvPr id="10" name="Straight Connector 9"/>
          <p:cNvCxnSpPr>
            <a:endCxn id="8" idx="0"/>
          </p:cNvCxnSpPr>
          <p:nvPr/>
        </p:nvCxnSpPr>
        <p:spPr>
          <a:xfrm rot="10800000" flipV="1">
            <a:off x="1900882" y="4941168"/>
            <a:ext cx="798911"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7544" y="980728"/>
            <a:ext cx="8136904" cy="646331"/>
          </a:xfrm>
          <a:prstGeom prst="rect">
            <a:avLst/>
          </a:prstGeom>
          <a:noFill/>
        </p:spPr>
        <p:txBody>
          <a:bodyPr wrap="square" rtlCol="0">
            <a:spAutoFit/>
          </a:bodyPr>
          <a:lstStyle/>
          <a:p>
            <a:r>
              <a:rPr lang="en-GB" dirty="0" smtClean="0"/>
              <a:t>Their conversation is balanced and equal, reflecting their unity. It is playful and romantic but not overly sentimental.</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457200"/>
          </a:xfrm>
          <a:prstGeom prst="rect">
            <a:avLst/>
          </a:prstGeom>
          <a:solidFill>
            <a:srgbClr val="BAE8D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Unorthodox or not? </a:t>
            </a:r>
            <a:r>
              <a:rPr kumimoji="0" lang="en-GB" sz="20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‘Singh Song!’</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07504" y="548680"/>
            <a:ext cx="2304256" cy="3754874"/>
          </a:xfrm>
          <a:prstGeom prst="rect">
            <a:avLst/>
          </a:prstGeom>
          <a:noFill/>
        </p:spPr>
        <p:txBody>
          <a:bodyPr wrap="square" rtlCol="0">
            <a:spAutoFit/>
          </a:bodyPr>
          <a:lstStyle/>
          <a:p>
            <a:r>
              <a:rPr lang="en-GB" sz="2000" dirty="0" smtClean="0"/>
              <a:t>In ‘Singh Song!’, the speaker mentions nine things about his bride. </a:t>
            </a:r>
          </a:p>
          <a:p>
            <a:r>
              <a:rPr lang="en-GB" sz="2000" dirty="0" smtClean="0"/>
              <a:t> </a:t>
            </a:r>
          </a:p>
          <a:p>
            <a:r>
              <a:rPr lang="en-GB" sz="2000" dirty="0" smtClean="0"/>
              <a:t>Rank her features 1–9, where the most unorthodox characteristic is 1 and the least unorthodox is 9.</a:t>
            </a:r>
          </a:p>
          <a:p>
            <a:endParaRPr lang="en-GB" dirty="0"/>
          </a:p>
        </p:txBody>
      </p:sp>
      <p:pic>
        <p:nvPicPr>
          <p:cNvPr id="30722" name="Picture 2"/>
          <p:cNvPicPr>
            <a:picLocks noChangeAspect="1" noChangeArrowheads="1"/>
          </p:cNvPicPr>
          <p:nvPr/>
        </p:nvPicPr>
        <p:blipFill>
          <a:blip r:embed="rId2" cstate="print"/>
          <a:srcRect l="10332" t="21650" r="50688" b="14301"/>
          <a:stretch>
            <a:fillRect/>
          </a:stretch>
        </p:blipFill>
        <p:spPr bwMode="auto">
          <a:xfrm>
            <a:off x="2317523" y="548680"/>
            <a:ext cx="6826477" cy="630932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p:cNvPicPr>
            <a:picLocks noChangeAspect="1" noChangeArrowheads="1"/>
          </p:cNvPicPr>
          <p:nvPr/>
        </p:nvPicPr>
        <p:blipFill>
          <a:blip r:embed="rId2" cstate="print"/>
          <a:srcRect l="17419" t="21650" r="32378" b="16401"/>
          <a:stretch>
            <a:fillRect/>
          </a:stretch>
        </p:blipFill>
        <p:spPr bwMode="auto">
          <a:xfrm rot="21389681">
            <a:off x="611560" y="836712"/>
            <a:ext cx="6120680" cy="4248472"/>
          </a:xfrm>
          <a:prstGeom prst="rect">
            <a:avLst/>
          </a:prstGeom>
          <a:noFill/>
          <a:ln w="9525">
            <a:noFill/>
            <a:miter lim="800000"/>
            <a:headEnd/>
            <a:tailEnd/>
          </a:ln>
          <a:effectLst>
            <a:outerShdw blurRad="50800" dist="38100" dir="5400000" algn="t" rotWithShape="0">
              <a:schemeClr val="tx1">
                <a:lumMod val="65000"/>
                <a:lumOff val="35000"/>
                <a:alpha val="40000"/>
              </a:schemeClr>
            </a:outerShdw>
          </a:effectLst>
        </p:spPr>
      </p:pic>
      <p:sp>
        <p:nvSpPr>
          <p:cNvPr id="5" name="TextBox 4"/>
          <p:cNvSpPr txBox="1"/>
          <p:nvPr/>
        </p:nvSpPr>
        <p:spPr>
          <a:xfrm>
            <a:off x="2411760" y="5517232"/>
            <a:ext cx="5976664" cy="430887"/>
          </a:xfrm>
          <a:prstGeom prst="rect">
            <a:avLst/>
          </a:prstGeom>
          <a:noFill/>
        </p:spPr>
        <p:txBody>
          <a:bodyPr wrap="square" rtlCol="0">
            <a:spAutoFit/>
          </a:bodyPr>
          <a:lstStyle/>
          <a:p>
            <a:r>
              <a:rPr lang="en-GB" sz="2200" b="1" dirty="0" smtClean="0"/>
              <a:t>Complete your language techniques worksheet.</a:t>
            </a:r>
            <a:endParaRPr lang="en-GB" sz="2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How does Mr Singh feel about his wife? About his father? About the customers?</a:t>
            </a:r>
          </a:p>
          <a:p>
            <a:r>
              <a:rPr lang="en-GB" dirty="0" smtClean="0"/>
              <a:t>What is the significance of the title of the poem?</a:t>
            </a:r>
          </a:p>
          <a:p>
            <a:endParaRPr lang="en-GB" dirty="0" smtClean="0"/>
          </a:p>
          <a:p>
            <a:pPr>
              <a:buNone/>
            </a:pPr>
            <a:r>
              <a:rPr lang="en-GB" dirty="0" smtClean="0"/>
              <a:t>	Discuss </a:t>
            </a:r>
            <a:r>
              <a:rPr lang="en-GB" smtClean="0"/>
              <a:t>your ideas on your tables.</a:t>
            </a:r>
            <a:endParaRPr lang="en-GB" dirty="0"/>
          </a:p>
        </p:txBody>
      </p:sp>
      <p:sp>
        <p:nvSpPr>
          <p:cNvPr id="5" name="Title 1"/>
          <p:cNvSpPr>
            <a:spLocks noGrp="1"/>
          </p:cNvSpPr>
          <p:nvPr>
            <p:ph type="title"/>
          </p:nvPr>
        </p:nvSpPr>
        <p:spPr>
          <a:xfrm>
            <a:off x="1619672" y="260648"/>
            <a:ext cx="5688632" cy="936104"/>
          </a:xfrm>
          <a:ln>
            <a:solidFill>
              <a:schemeClr val="tx1"/>
            </a:solidFill>
          </a:ln>
        </p:spPr>
        <p:txBody>
          <a:bodyPr/>
          <a:lstStyle/>
          <a:p>
            <a:r>
              <a:rPr lang="en-GB" b="1" dirty="0" smtClean="0"/>
              <a:t>Discussion Time!</a:t>
            </a:r>
            <a:endParaRPr lang="en-GB"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49" name="Group 1"/>
          <p:cNvGrpSpPr>
            <a:grpSpLocks/>
          </p:cNvGrpSpPr>
          <p:nvPr/>
        </p:nvGrpSpPr>
        <p:grpSpPr bwMode="auto">
          <a:xfrm>
            <a:off x="107504" y="404664"/>
            <a:ext cx="8856984" cy="6048672"/>
            <a:chOff x="567" y="6327"/>
            <a:chExt cx="10080" cy="5940"/>
          </a:xfrm>
        </p:grpSpPr>
        <p:sp>
          <p:nvSpPr>
            <p:cNvPr id="2069" name="WordArt 21"/>
            <p:cNvSpPr>
              <a:spLocks noChangeArrowheads="1" noChangeShapeType="1" noTextEdit="1"/>
            </p:cNvSpPr>
            <p:nvPr/>
          </p:nvSpPr>
          <p:spPr bwMode="auto">
            <a:xfrm rot="4153202">
              <a:off x="1437" y="7617"/>
              <a:ext cx="19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shoppers</a:t>
              </a:r>
              <a:endParaRPr lang="en-GB" sz="2000" b="1" kern="10" spc="0">
                <a:ln w="9525">
                  <a:solidFill>
                    <a:srgbClr val="000000"/>
                  </a:solidFill>
                  <a:round/>
                  <a:headEnd/>
                  <a:tailEnd/>
                </a:ln>
                <a:solidFill>
                  <a:srgbClr val="000000"/>
                </a:solidFill>
                <a:effectLst/>
                <a:latin typeface="Arial"/>
                <a:cs typeface="Arial"/>
              </a:endParaRPr>
            </a:p>
          </p:txBody>
        </p:sp>
        <p:sp>
          <p:nvSpPr>
            <p:cNvPr id="2068" name="WordArt 20"/>
            <p:cNvSpPr>
              <a:spLocks noChangeArrowheads="1" noChangeShapeType="1" noTextEdit="1"/>
            </p:cNvSpPr>
            <p:nvPr/>
          </p:nvSpPr>
          <p:spPr bwMode="auto">
            <a:xfrm>
              <a:off x="2547" y="6507"/>
              <a:ext cx="10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quiet</a:t>
              </a:r>
              <a:endParaRPr lang="en-GB" sz="2000" b="1" kern="10" spc="0">
                <a:ln w="9525">
                  <a:solidFill>
                    <a:srgbClr val="000000"/>
                  </a:solidFill>
                  <a:round/>
                  <a:headEnd/>
                  <a:tailEnd/>
                </a:ln>
                <a:solidFill>
                  <a:srgbClr val="000000"/>
                </a:solidFill>
                <a:effectLst/>
                <a:latin typeface="Arial"/>
                <a:cs typeface="Arial"/>
              </a:endParaRPr>
            </a:p>
          </p:txBody>
        </p:sp>
        <p:sp>
          <p:nvSpPr>
            <p:cNvPr id="2067" name="WordArt 19"/>
            <p:cNvSpPr>
              <a:spLocks noChangeArrowheads="1" noChangeShapeType="1" noTextEdit="1"/>
            </p:cNvSpPr>
            <p:nvPr/>
          </p:nvSpPr>
          <p:spPr bwMode="auto">
            <a:xfrm>
              <a:off x="1107" y="8847"/>
              <a:ext cx="2880" cy="48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808080"/>
                  </a:solidFill>
                  <a:effectLst/>
                  <a:latin typeface="Arial"/>
                  <a:cs typeface="Arial"/>
                </a:rPr>
                <a:t>daddy’s shops</a:t>
              </a:r>
              <a:endParaRPr lang="en-GB" sz="2000" b="1" kern="10" spc="0">
                <a:ln w="9525">
                  <a:noFill/>
                  <a:round/>
                  <a:headEnd/>
                  <a:tailEnd/>
                </a:ln>
                <a:solidFill>
                  <a:srgbClr val="808080"/>
                </a:solidFill>
                <a:effectLst/>
                <a:latin typeface="Arial"/>
                <a:cs typeface="Arial"/>
              </a:endParaRPr>
            </a:p>
          </p:txBody>
        </p:sp>
        <p:sp>
          <p:nvSpPr>
            <p:cNvPr id="2066" name="WordArt 18"/>
            <p:cNvSpPr>
              <a:spLocks noChangeArrowheads="1" noChangeShapeType="1" noTextEdit="1"/>
            </p:cNvSpPr>
            <p:nvPr/>
          </p:nvSpPr>
          <p:spPr bwMode="auto">
            <a:xfrm rot="-1160660">
              <a:off x="3627" y="7563"/>
              <a:ext cx="900" cy="397"/>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4D4D4D"/>
                  </a:solidFill>
                  <a:effectLst/>
                  <a:latin typeface="Arial"/>
                  <a:cs typeface="Arial"/>
                </a:rPr>
                <a:t>web</a:t>
              </a:r>
              <a:endParaRPr lang="en-GB" sz="2000" b="1" kern="10" spc="0">
                <a:ln w="9525">
                  <a:noFill/>
                  <a:round/>
                  <a:headEnd/>
                  <a:tailEnd/>
                </a:ln>
                <a:solidFill>
                  <a:srgbClr val="4D4D4D"/>
                </a:solidFill>
                <a:effectLst/>
                <a:latin typeface="Arial"/>
                <a:cs typeface="Arial"/>
              </a:endParaRPr>
            </a:p>
          </p:txBody>
        </p:sp>
        <p:sp>
          <p:nvSpPr>
            <p:cNvPr id="2065" name="WordArt 17"/>
            <p:cNvSpPr>
              <a:spLocks noChangeArrowheads="1" noChangeShapeType="1" noTextEdit="1"/>
            </p:cNvSpPr>
            <p:nvPr/>
          </p:nvSpPr>
          <p:spPr bwMode="auto">
            <a:xfrm>
              <a:off x="4707" y="7587"/>
              <a:ext cx="1440" cy="36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mouse</a:t>
              </a:r>
              <a:endParaRPr lang="en-GB" sz="2000" b="1" kern="10" spc="0">
                <a:ln w="9525">
                  <a:solidFill>
                    <a:srgbClr val="000000"/>
                  </a:solidFill>
                  <a:round/>
                  <a:headEnd/>
                  <a:tailEnd/>
                </a:ln>
                <a:solidFill>
                  <a:srgbClr val="000000"/>
                </a:solidFill>
                <a:effectLst/>
                <a:latin typeface="Arial"/>
                <a:cs typeface="Arial"/>
              </a:endParaRPr>
            </a:p>
          </p:txBody>
        </p:sp>
        <p:sp>
          <p:nvSpPr>
            <p:cNvPr id="2064" name="WordArt 16"/>
            <p:cNvSpPr>
              <a:spLocks noChangeArrowheads="1" noChangeShapeType="1" noTextEdit="1"/>
            </p:cNvSpPr>
            <p:nvPr/>
          </p:nvSpPr>
          <p:spPr bwMode="auto">
            <a:xfrm rot="1844721">
              <a:off x="4167" y="6507"/>
              <a:ext cx="1440" cy="54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effing</a:t>
              </a:r>
              <a:endParaRPr lang="en-GB" sz="2000" b="1" kern="10" spc="0">
                <a:ln w="9525">
                  <a:solidFill>
                    <a:srgbClr val="000000"/>
                  </a:solidFill>
                  <a:round/>
                  <a:headEnd/>
                  <a:tailEnd/>
                </a:ln>
                <a:solidFill>
                  <a:srgbClr val="000000"/>
                </a:solidFill>
                <a:effectLst/>
                <a:latin typeface="Arial"/>
                <a:cs typeface="Arial"/>
              </a:endParaRPr>
            </a:p>
          </p:txBody>
        </p:sp>
        <p:sp>
          <p:nvSpPr>
            <p:cNvPr id="2063" name="WordArt 15"/>
            <p:cNvSpPr>
              <a:spLocks noChangeArrowheads="1" noChangeShapeType="1" noTextEdit="1"/>
            </p:cNvSpPr>
            <p:nvPr/>
          </p:nvSpPr>
          <p:spPr bwMode="auto">
            <a:xfrm rot="1841471">
              <a:off x="6327" y="7587"/>
              <a:ext cx="1080" cy="36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mum</a:t>
              </a:r>
              <a:endParaRPr lang="en-GB" sz="2000" b="1" kern="10" spc="0">
                <a:ln w="9525">
                  <a:solidFill>
                    <a:srgbClr val="000000"/>
                  </a:solidFill>
                  <a:round/>
                  <a:headEnd/>
                  <a:tailEnd/>
                </a:ln>
                <a:solidFill>
                  <a:srgbClr val="000000"/>
                </a:solidFill>
                <a:effectLst/>
                <a:latin typeface="Arial"/>
                <a:cs typeface="Arial"/>
              </a:endParaRPr>
            </a:p>
          </p:txBody>
        </p:sp>
        <p:sp>
          <p:nvSpPr>
            <p:cNvPr id="2062" name="WordArt 14"/>
            <p:cNvSpPr>
              <a:spLocks noChangeArrowheads="1" noChangeShapeType="1" noTextEdit="1"/>
            </p:cNvSpPr>
            <p:nvPr/>
          </p:nvSpPr>
          <p:spPr bwMode="auto">
            <a:xfrm>
              <a:off x="5967" y="6507"/>
              <a:ext cx="900" cy="36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808080"/>
                  </a:solidFill>
                  <a:effectLst/>
                  <a:latin typeface="Arial"/>
                  <a:cs typeface="Arial"/>
                </a:rPr>
                <a:t>cry</a:t>
              </a:r>
              <a:endParaRPr lang="en-GB" sz="2000" b="1" kern="10" spc="0">
                <a:ln w="9525">
                  <a:noFill/>
                  <a:round/>
                  <a:headEnd/>
                  <a:tailEnd/>
                </a:ln>
                <a:solidFill>
                  <a:srgbClr val="808080"/>
                </a:solidFill>
                <a:effectLst/>
                <a:latin typeface="Arial"/>
                <a:cs typeface="Arial"/>
              </a:endParaRPr>
            </a:p>
          </p:txBody>
        </p:sp>
        <p:sp>
          <p:nvSpPr>
            <p:cNvPr id="2061" name="WordArt 13"/>
            <p:cNvSpPr>
              <a:spLocks noChangeArrowheads="1" noChangeShapeType="1" noTextEdit="1"/>
            </p:cNvSpPr>
            <p:nvPr/>
          </p:nvSpPr>
          <p:spPr bwMode="auto">
            <a:xfrm rot="4153202">
              <a:off x="1887" y="10587"/>
              <a:ext cx="28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midnight hour</a:t>
              </a:r>
              <a:endParaRPr lang="en-GB" sz="2000" b="1" kern="10" spc="0">
                <a:ln w="9525">
                  <a:solidFill>
                    <a:srgbClr val="000000"/>
                  </a:solidFill>
                  <a:round/>
                  <a:headEnd/>
                  <a:tailEnd/>
                </a:ln>
                <a:solidFill>
                  <a:srgbClr val="000000"/>
                </a:solidFill>
                <a:effectLst/>
                <a:latin typeface="Arial"/>
                <a:cs typeface="Arial"/>
              </a:endParaRPr>
            </a:p>
          </p:txBody>
        </p:sp>
        <p:sp>
          <p:nvSpPr>
            <p:cNvPr id="2060" name="WordArt 12"/>
            <p:cNvSpPr>
              <a:spLocks noChangeArrowheads="1" noChangeShapeType="1" noTextEdit="1"/>
            </p:cNvSpPr>
            <p:nvPr/>
          </p:nvSpPr>
          <p:spPr bwMode="auto">
            <a:xfrm rot="1850454">
              <a:off x="567" y="10467"/>
              <a:ext cx="234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moon baby</a:t>
              </a:r>
              <a:endParaRPr lang="en-GB" sz="2000" b="1" kern="10" spc="0">
                <a:ln w="9525">
                  <a:solidFill>
                    <a:srgbClr val="000000"/>
                  </a:solidFill>
                  <a:round/>
                  <a:headEnd/>
                  <a:tailEnd/>
                </a:ln>
                <a:solidFill>
                  <a:srgbClr val="000000"/>
                </a:solidFill>
                <a:effectLst/>
                <a:latin typeface="Arial"/>
                <a:cs typeface="Arial"/>
              </a:endParaRPr>
            </a:p>
          </p:txBody>
        </p:sp>
        <p:sp>
          <p:nvSpPr>
            <p:cNvPr id="2059" name="WordArt 11"/>
            <p:cNvSpPr>
              <a:spLocks noChangeArrowheads="1" noChangeShapeType="1" noTextEdit="1"/>
            </p:cNvSpPr>
            <p:nvPr/>
          </p:nvSpPr>
          <p:spPr bwMode="auto">
            <a:xfrm rot="1850454">
              <a:off x="8667" y="7587"/>
              <a:ext cx="19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crew cut</a:t>
              </a:r>
              <a:endParaRPr lang="en-GB" sz="2000" b="1" kern="10" spc="0">
                <a:ln w="9525">
                  <a:solidFill>
                    <a:srgbClr val="000000"/>
                  </a:solidFill>
                  <a:round/>
                  <a:headEnd/>
                  <a:tailEnd/>
                </a:ln>
                <a:solidFill>
                  <a:srgbClr val="000000"/>
                </a:solidFill>
                <a:effectLst/>
                <a:latin typeface="Arial"/>
                <a:cs typeface="Arial"/>
              </a:endParaRPr>
            </a:p>
          </p:txBody>
        </p:sp>
        <p:sp>
          <p:nvSpPr>
            <p:cNvPr id="2058" name="WordArt 10"/>
            <p:cNvSpPr>
              <a:spLocks noChangeArrowheads="1" noChangeShapeType="1" noTextEdit="1"/>
            </p:cNvSpPr>
            <p:nvPr/>
          </p:nvSpPr>
          <p:spPr bwMode="auto">
            <a:xfrm rot="-2393154">
              <a:off x="927" y="6327"/>
              <a:ext cx="10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milk</a:t>
              </a:r>
              <a:endParaRPr lang="en-GB" sz="2000" b="1" kern="10" spc="0">
                <a:ln w="9525">
                  <a:solidFill>
                    <a:srgbClr val="000000"/>
                  </a:solidFill>
                  <a:round/>
                  <a:headEnd/>
                  <a:tailEnd/>
                </a:ln>
                <a:solidFill>
                  <a:srgbClr val="000000"/>
                </a:solidFill>
                <a:effectLst/>
                <a:latin typeface="Arial"/>
                <a:cs typeface="Arial"/>
              </a:endParaRPr>
            </a:p>
          </p:txBody>
        </p:sp>
        <p:sp>
          <p:nvSpPr>
            <p:cNvPr id="2057" name="WordArt 9"/>
            <p:cNvSpPr>
              <a:spLocks noChangeArrowheads="1" noChangeShapeType="1" noTextEdit="1"/>
            </p:cNvSpPr>
            <p:nvPr/>
          </p:nvSpPr>
          <p:spPr bwMode="auto">
            <a:xfrm rot="4646191">
              <a:off x="7227" y="6687"/>
              <a:ext cx="1080" cy="36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bride</a:t>
              </a:r>
              <a:endParaRPr lang="en-GB" sz="2000" b="1" kern="10" spc="0">
                <a:ln w="9525">
                  <a:solidFill>
                    <a:srgbClr val="000000"/>
                  </a:solidFill>
                  <a:round/>
                  <a:headEnd/>
                  <a:tailEnd/>
                </a:ln>
                <a:solidFill>
                  <a:srgbClr val="000000"/>
                </a:solidFill>
                <a:effectLst/>
                <a:latin typeface="Arial"/>
                <a:cs typeface="Arial"/>
              </a:endParaRPr>
            </a:p>
          </p:txBody>
        </p:sp>
        <p:sp>
          <p:nvSpPr>
            <p:cNvPr id="2056" name="WordArt 8"/>
            <p:cNvSpPr>
              <a:spLocks noChangeArrowheads="1" noChangeShapeType="1" noTextEdit="1"/>
            </p:cNvSpPr>
            <p:nvPr/>
          </p:nvSpPr>
          <p:spPr bwMode="auto">
            <a:xfrm>
              <a:off x="8847" y="6327"/>
              <a:ext cx="900" cy="397"/>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mop</a:t>
              </a:r>
              <a:endParaRPr lang="en-GB" sz="2000" b="1" kern="10" spc="0">
                <a:ln w="9525">
                  <a:solidFill>
                    <a:srgbClr val="000000"/>
                  </a:solidFill>
                  <a:round/>
                  <a:headEnd/>
                  <a:tailEnd/>
                </a:ln>
                <a:solidFill>
                  <a:srgbClr val="000000"/>
                </a:solidFill>
                <a:effectLst/>
                <a:latin typeface="Arial"/>
                <a:cs typeface="Arial"/>
              </a:endParaRPr>
            </a:p>
          </p:txBody>
        </p:sp>
        <p:sp>
          <p:nvSpPr>
            <p:cNvPr id="2055" name="WordArt 7"/>
            <p:cNvSpPr>
              <a:spLocks noChangeArrowheads="1" noChangeShapeType="1" noTextEdit="1"/>
            </p:cNvSpPr>
            <p:nvPr/>
          </p:nvSpPr>
          <p:spPr bwMode="auto">
            <a:xfrm rot="-1164817">
              <a:off x="6147" y="10647"/>
              <a:ext cx="1980" cy="480"/>
            </a:xfrm>
            <a:prstGeom prst="rect">
              <a:avLst/>
            </a:prstGeom>
          </p:spPr>
          <p:txBody>
            <a:bodyPr wrap="none" fromWordArt="1">
              <a:prstTxWarp prst="textPlain">
                <a:avLst>
                  <a:gd name="adj" fmla="val 50000"/>
                </a:avLst>
              </a:prstTxWarp>
            </a:bodyPr>
            <a:lstStyle/>
            <a:p>
              <a:pPr algn="ctr" rtl="0"/>
              <a:r>
                <a:rPr lang="en-GB" sz="2000" b="1" kern="10" spc="0" smtClean="0">
                  <a:ln w="9525">
                    <a:solidFill>
                      <a:srgbClr val="000000"/>
                    </a:solidFill>
                    <a:round/>
                    <a:headEnd/>
                    <a:tailEnd/>
                  </a:ln>
                  <a:solidFill>
                    <a:srgbClr val="000000"/>
                  </a:solidFill>
                  <a:effectLst/>
                  <a:latin typeface="Arial"/>
                  <a:cs typeface="Arial"/>
                </a:rPr>
                <a:t>chapatti</a:t>
              </a:r>
              <a:endParaRPr lang="en-GB" sz="2000" b="1" kern="10" spc="0">
                <a:ln w="9525">
                  <a:solidFill>
                    <a:srgbClr val="000000"/>
                  </a:solidFill>
                  <a:round/>
                  <a:headEnd/>
                  <a:tailEnd/>
                </a:ln>
                <a:solidFill>
                  <a:srgbClr val="000000"/>
                </a:solidFill>
                <a:effectLst/>
                <a:latin typeface="Arial"/>
                <a:cs typeface="Arial"/>
              </a:endParaRPr>
            </a:p>
          </p:txBody>
        </p:sp>
        <p:sp>
          <p:nvSpPr>
            <p:cNvPr id="2054" name="WordArt 6"/>
            <p:cNvSpPr>
              <a:spLocks noChangeArrowheads="1" noChangeShapeType="1" noTextEdit="1"/>
            </p:cNvSpPr>
            <p:nvPr/>
          </p:nvSpPr>
          <p:spPr bwMode="auto">
            <a:xfrm>
              <a:off x="8487" y="10107"/>
              <a:ext cx="2160" cy="36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4D4D4D"/>
                  </a:solidFill>
                  <a:effectLst/>
                  <a:latin typeface="Arial"/>
                  <a:cs typeface="Arial"/>
                </a:rPr>
                <a:t>made luv</a:t>
              </a:r>
              <a:endParaRPr lang="en-GB" sz="2000" b="1" kern="10" spc="0">
                <a:ln w="9525">
                  <a:noFill/>
                  <a:round/>
                  <a:headEnd/>
                  <a:tailEnd/>
                </a:ln>
                <a:solidFill>
                  <a:srgbClr val="4D4D4D"/>
                </a:solidFill>
                <a:effectLst/>
                <a:latin typeface="Arial"/>
                <a:cs typeface="Arial"/>
              </a:endParaRPr>
            </a:p>
          </p:txBody>
        </p:sp>
        <p:sp>
          <p:nvSpPr>
            <p:cNvPr id="2053" name="WordArt 5"/>
            <p:cNvSpPr>
              <a:spLocks noChangeArrowheads="1" noChangeShapeType="1" noTextEdit="1"/>
            </p:cNvSpPr>
            <p:nvPr/>
          </p:nvSpPr>
          <p:spPr bwMode="auto">
            <a:xfrm rot="-1164817">
              <a:off x="7587" y="9567"/>
              <a:ext cx="1440" cy="48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808080"/>
                  </a:solidFill>
                  <a:effectLst/>
                  <a:latin typeface="Arial"/>
                  <a:cs typeface="Arial"/>
                </a:rPr>
                <a:t>Singh</a:t>
              </a:r>
              <a:endParaRPr lang="en-GB" sz="2000" b="1" kern="10" spc="0">
                <a:ln w="9525">
                  <a:noFill/>
                  <a:round/>
                  <a:headEnd/>
                  <a:tailEnd/>
                </a:ln>
                <a:solidFill>
                  <a:srgbClr val="808080"/>
                </a:solidFill>
                <a:effectLst/>
                <a:latin typeface="Arial"/>
                <a:cs typeface="Arial"/>
              </a:endParaRPr>
            </a:p>
          </p:txBody>
        </p:sp>
        <p:sp>
          <p:nvSpPr>
            <p:cNvPr id="2052" name="WordArt 4"/>
            <p:cNvSpPr>
              <a:spLocks noChangeArrowheads="1" noChangeShapeType="1" noTextEdit="1"/>
            </p:cNvSpPr>
            <p:nvPr/>
          </p:nvSpPr>
          <p:spPr bwMode="auto">
            <a:xfrm rot="1850454">
              <a:off x="5247" y="9207"/>
              <a:ext cx="1980" cy="48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4D4D4D"/>
                  </a:solidFill>
                  <a:effectLst/>
                  <a:latin typeface="Arial"/>
                  <a:cs typeface="Arial"/>
                </a:rPr>
                <a:t>precinct</a:t>
              </a:r>
              <a:endParaRPr lang="en-GB" sz="2000" b="1" kern="10" spc="0">
                <a:ln w="9525">
                  <a:noFill/>
                  <a:round/>
                  <a:headEnd/>
                  <a:tailEnd/>
                </a:ln>
                <a:solidFill>
                  <a:srgbClr val="4D4D4D"/>
                </a:solidFill>
                <a:effectLst/>
                <a:latin typeface="Arial"/>
                <a:cs typeface="Arial"/>
              </a:endParaRPr>
            </a:p>
          </p:txBody>
        </p:sp>
        <p:sp>
          <p:nvSpPr>
            <p:cNvPr id="2051" name="WordArt 3"/>
            <p:cNvSpPr>
              <a:spLocks noChangeArrowheads="1" noChangeShapeType="1" noTextEdit="1"/>
            </p:cNvSpPr>
            <p:nvPr/>
          </p:nvSpPr>
          <p:spPr bwMode="auto">
            <a:xfrm rot="4153202">
              <a:off x="3417" y="9777"/>
              <a:ext cx="3420" cy="480"/>
            </a:xfrm>
            <a:prstGeom prst="rect">
              <a:avLst/>
            </a:prstGeom>
          </p:spPr>
          <p:txBody>
            <a:bodyPr wrap="none" fromWordArt="1">
              <a:prstTxWarp prst="textPlain">
                <a:avLst>
                  <a:gd name="adj" fmla="val 50000"/>
                </a:avLst>
              </a:prstTxWarp>
            </a:bodyPr>
            <a:lstStyle/>
            <a:p>
              <a:pPr algn="ctr" rtl="0"/>
              <a:r>
                <a:rPr lang="en-GB" sz="2000" b="1" kern="10" spc="0" dirty="0" smtClean="0">
                  <a:ln w="9525">
                    <a:solidFill>
                      <a:srgbClr val="000000"/>
                    </a:solidFill>
                    <a:round/>
                    <a:headEnd/>
                    <a:tailEnd/>
                  </a:ln>
                  <a:solidFill>
                    <a:srgbClr val="000000"/>
                  </a:solidFill>
                  <a:effectLst/>
                  <a:latin typeface="Arial"/>
                  <a:cs typeface="Arial"/>
                </a:rPr>
                <a:t>chocolate bars</a:t>
              </a:r>
              <a:endParaRPr lang="en-GB" sz="2000" b="1" kern="10" spc="0" dirty="0">
                <a:ln w="9525">
                  <a:solidFill>
                    <a:srgbClr val="000000"/>
                  </a:solidFill>
                  <a:round/>
                  <a:headEnd/>
                  <a:tailEnd/>
                </a:ln>
                <a:solidFill>
                  <a:srgbClr val="000000"/>
                </a:solidFill>
                <a:effectLst/>
                <a:latin typeface="Arial"/>
                <a:cs typeface="Arial"/>
              </a:endParaRPr>
            </a:p>
          </p:txBody>
        </p:sp>
        <p:sp>
          <p:nvSpPr>
            <p:cNvPr id="2050" name="WordArt 2"/>
            <p:cNvSpPr>
              <a:spLocks noChangeArrowheads="1" noChangeShapeType="1" noTextEdit="1"/>
            </p:cNvSpPr>
            <p:nvPr/>
          </p:nvSpPr>
          <p:spPr bwMode="auto">
            <a:xfrm>
              <a:off x="6867" y="8487"/>
              <a:ext cx="3060" cy="480"/>
            </a:xfrm>
            <a:prstGeom prst="rect">
              <a:avLst/>
            </a:prstGeom>
          </p:spPr>
          <p:txBody>
            <a:bodyPr wrap="none" fromWordArt="1">
              <a:prstTxWarp prst="textPlain">
                <a:avLst>
                  <a:gd name="adj" fmla="val 50000"/>
                </a:avLst>
              </a:prstTxWarp>
            </a:bodyPr>
            <a:lstStyle/>
            <a:p>
              <a:pPr algn="ctr" rtl="0"/>
              <a:r>
                <a:rPr lang="en-GB" sz="2000" b="1" kern="10" spc="0" smtClean="0">
                  <a:ln w="9525">
                    <a:noFill/>
                    <a:round/>
                    <a:headEnd/>
                    <a:tailEnd/>
                  </a:ln>
                  <a:solidFill>
                    <a:srgbClr val="4D4D4D"/>
                  </a:solidFill>
                  <a:effectLst/>
                  <a:latin typeface="Arial"/>
                  <a:cs typeface="Arial"/>
                </a:rPr>
                <a:t>like a drunk</a:t>
              </a:r>
              <a:endParaRPr lang="en-GB" sz="2000" b="1" kern="10" spc="0">
                <a:ln w="9525">
                  <a:noFill/>
                  <a:round/>
                  <a:headEnd/>
                  <a:tailEnd/>
                </a:ln>
                <a:solidFill>
                  <a:srgbClr val="4D4D4D"/>
                </a:solidFill>
                <a:effectLst/>
                <a:latin typeface="Arial"/>
                <a:cs typeface="Arial"/>
              </a:endParaRPr>
            </a:p>
          </p:txBody>
        </p:sp>
      </p:grpSp>
      <p:sp>
        <p:nvSpPr>
          <p:cNvPr id="2071" name="Rectangle 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Box 24"/>
          <p:cNvSpPr txBox="1"/>
          <p:nvPr/>
        </p:nvSpPr>
        <p:spPr>
          <a:xfrm>
            <a:off x="5580112" y="5805264"/>
            <a:ext cx="3312368" cy="707886"/>
          </a:xfrm>
          <a:prstGeom prst="rect">
            <a:avLst/>
          </a:prstGeom>
          <a:noFill/>
          <a:ln>
            <a:solidFill>
              <a:schemeClr val="tx1"/>
            </a:solidFill>
          </a:ln>
        </p:spPr>
        <p:txBody>
          <a:bodyPr wrap="square" rtlCol="0">
            <a:spAutoFit/>
          </a:bodyPr>
          <a:lstStyle/>
          <a:p>
            <a:pPr algn="ctr"/>
            <a:r>
              <a:rPr lang="en-GB" sz="2000" b="1" dirty="0" smtClean="0">
                <a:solidFill>
                  <a:srgbClr val="FF0000"/>
                </a:solidFill>
              </a:rPr>
              <a:t>What might the poem be about? </a:t>
            </a:r>
            <a:endParaRPr lang="en-GB" sz="20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16216" y="116632"/>
            <a:ext cx="2411760" cy="2664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9575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5685"/>
            <a:ext cx="8568952" cy="6924973"/>
          </a:xfrm>
          <a:prstGeom prst="rect">
            <a:avLst/>
          </a:prstGeom>
          <a:noFill/>
        </p:spPr>
        <p:txBody>
          <a:bodyPr wrap="square" rtlCol="0">
            <a:spAutoFit/>
          </a:bodyPr>
          <a:lstStyle/>
          <a:p>
            <a:r>
              <a:rPr lang="en-GB" sz="2400" b="1" dirty="0"/>
              <a:t>‘Singh Song!’</a:t>
            </a:r>
            <a:endParaRPr lang="en-GB" sz="2400" dirty="0"/>
          </a:p>
          <a:p>
            <a:r>
              <a:rPr lang="en-GB" sz="2400" dirty="0"/>
              <a:t> </a:t>
            </a:r>
          </a:p>
          <a:p>
            <a:r>
              <a:rPr lang="en-GB" sz="2400" b="1" dirty="0" smtClean="0"/>
              <a:t>Why is the title of this poem a pun?</a:t>
            </a:r>
            <a:endParaRPr lang="en-GB" sz="2400" b="1" dirty="0"/>
          </a:p>
          <a:p>
            <a:r>
              <a:rPr lang="en-GB" sz="2400" dirty="0"/>
              <a:t> </a:t>
            </a:r>
          </a:p>
          <a:p>
            <a:r>
              <a:rPr lang="en-GB" sz="2400" dirty="0"/>
              <a:t>Having a sing-song voice is a characteristic of speakers who are influenced by another language and have carried the ‘tune’ of that language over into English. They speak English words, but the tune is close to that of another language.</a:t>
            </a:r>
          </a:p>
          <a:p>
            <a:r>
              <a:rPr lang="en-GB" sz="2400" dirty="0"/>
              <a:t> </a:t>
            </a:r>
          </a:p>
          <a:p>
            <a:r>
              <a:rPr lang="en-GB" sz="2400" dirty="0"/>
              <a:t>Examples include: Welsh speakers of English, influenced by the mellifluous intonation of the Welsh language; Italian speakers of English; Indian and Pakistani speakers of English. </a:t>
            </a:r>
            <a:r>
              <a:rPr lang="en-GB" sz="2400" dirty="0" err="1"/>
              <a:t>Nagra</a:t>
            </a:r>
            <a:r>
              <a:rPr lang="en-GB" sz="2400" dirty="0"/>
              <a:t> himself hints that the ‘sing song’ is influenced by Punjabi – and slips in the pun on Singh, a common Sikh name. </a:t>
            </a:r>
          </a:p>
          <a:p>
            <a:r>
              <a:rPr lang="en-GB" sz="2400" dirty="0"/>
              <a:t> </a:t>
            </a:r>
          </a:p>
          <a:p>
            <a:r>
              <a:rPr lang="en-GB" sz="2400" dirty="0"/>
              <a:t>The other pun is in the word ‘song’ – which can refer to singing, and a poem. In this case it does both.</a:t>
            </a:r>
          </a:p>
          <a:p>
            <a:r>
              <a:rPr lang="en-GB" dirty="0"/>
              <a:t> </a:t>
            </a:r>
          </a:p>
          <a:p>
            <a:r>
              <a:rPr lang="en-GB"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0"/>
            <a:ext cx="3748847" cy="7109639"/>
          </a:xfrm>
          <a:prstGeom prst="rect">
            <a:avLst/>
          </a:prstGeom>
          <a:noFill/>
        </p:spPr>
        <p:txBody>
          <a:bodyPr wrap="none" rtlCol="0">
            <a:spAutoFit/>
          </a:bodyPr>
          <a:lstStyle/>
          <a:p>
            <a:r>
              <a:rPr lang="en-GB" sz="1250" dirty="0" smtClean="0"/>
              <a:t>I run just one </a:t>
            </a:r>
            <a:r>
              <a:rPr lang="en-GB" sz="1250" dirty="0" err="1" smtClean="0"/>
              <a:t>ov</a:t>
            </a:r>
            <a:r>
              <a:rPr lang="en-GB" sz="1250" dirty="0" smtClean="0"/>
              <a:t> my daddy’s shops</a:t>
            </a:r>
          </a:p>
          <a:p>
            <a:r>
              <a:rPr lang="en-GB" sz="1250" dirty="0" smtClean="0"/>
              <a:t>from 9 o’clock to 9 o’clock</a:t>
            </a:r>
          </a:p>
          <a:p>
            <a:r>
              <a:rPr lang="en-GB" sz="1250" dirty="0" smtClean="0"/>
              <a:t>and he </a:t>
            </a:r>
            <a:r>
              <a:rPr lang="en-GB" sz="1250" dirty="0" err="1" smtClean="0"/>
              <a:t>vunt</a:t>
            </a:r>
            <a:r>
              <a:rPr lang="en-GB" sz="1250" dirty="0" smtClean="0"/>
              <a:t> me not to </a:t>
            </a:r>
            <a:r>
              <a:rPr lang="en-GB" sz="1250" dirty="0" err="1" smtClean="0"/>
              <a:t>hav</a:t>
            </a:r>
            <a:r>
              <a:rPr lang="en-GB" sz="1250" dirty="0" smtClean="0"/>
              <a:t> a break</a:t>
            </a:r>
          </a:p>
          <a:p>
            <a:r>
              <a:rPr lang="en-GB" sz="1250" dirty="0" smtClean="0"/>
              <a:t>but </a:t>
            </a:r>
            <a:r>
              <a:rPr lang="en-GB" sz="1250" dirty="0" err="1" smtClean="0"/>
              <a:t>ven</a:t>
            </a:r>
            <a:r>
              <a:rPr lang="en-GB" sz="1250" dirty="0" smtClean="0"/>
              <a:t> nobody in, I do </a:t>
            </a:r>
            <a:r>
              <a:rPr lang="en-GB" sz="1250" dirty="0" err="1" smtClean="0"/>
              <a:t>di</a:t>
            </a:r>
            <a:r>
              <a:rPr lang="en-GB" sz="1250" dirty="0" smtClean="0"/>
              <a:t> lock –</a:t>
            </a:r>
          </a:p>
          <a:p>
            <a:r>
              <a:rPr lang="en-GB" sz="1250" dirty="0" smtClean="0"/>
              <a:t> </a:t>
            </a:r>
          </a:p>
          <a:p>
            <a:r>
              <a:rPr lang="en-GB" sz="1250" dirty="0" err="1" smtClean="0"/>
              <a:t>cos</a:t>
            </a:r>
            <a:r>
              <a:rPr lang="en-GB" sz="1250" dirty="0" smtClean="0"/>
              <a:t> up </a:t>
            </a:r>
            <a:r>
              <a:rPr lang="en-GB" sz="1250" dirty="0" err="1" smtClean="0"/>
              <a:t>di</a:t>
            </a:r>
            <a:r>
              <a:rPr lang="en-GB" sz="1250" dirty="0" smtClean="0"/>
              <a:t> stairs is my newly bride</a:t>
            </a:r>
          </a:p>
          <a:p>
            <a:r>
              <a:rPr lang="en-GB" sz="1250" dirty="0" err="1" smtClean="0"/>
              <a:t>vee</a:t>
            </a:r>
            <a:r>
              <a:rPr lang="en-GB" sz="1250" dirty="0" smtClean="0"/>
              <a:t> share in chapatti</a:t>
            </a:r>
          </a:p>
          <a:p>
            <a:r>
              <a:rPr lang="en-GB" sz="1250" dirty="0" err="1" smtClean="0"/>
              <a:t>vee</a:t>
            </a:r>
            <a:r>
              <a:rPr lang="en-GB" sz="1250" dirty="0" smtClean="0"/>
              <a:t> share in </a:t>
            </a:r>
            <a:r>
              <a:rPr lang="en-GB" sz="1250" dirty="0" err="1" smtClean="0"/>
              <a:t>di</a:t>
            </a:r>
            <a:r>
              <a:rPr lang="en-GB" sz="1250" dirty="0" smtClean="0"/>
              <a:t> chutney</a:t>
            </a:r>
          </a:p>
          <a:p>
            <a:r>
              <a:rPr lang="en-GB" sz="1250" dirty="0" smtClean="0"/>
              <a:t>after </a:t>
            </a:r>
            <a:r>
              <a:rPr lang="en-GB" sz="1250" dirty="0" err="1" smtClean="0"/>
              <a:t>vee</a:t>
            </a:r>
            <a:r>
              <a:rPr lang="en-GB" sz="1250" dirty="0" smtClean="0"/>
              <a:t> </a:t>
            </a:r>
            <a:r>
              <a:rPr lang="en-GB" sz="1250" dirty="0" err="1" smtClean="0"/>
              <a:t>hav</a:t>
            </a:r>
            <a:r>
              <a:rPr lang="en-GB" sz="1250" dirty="0" smtClean="0"/>
              <a:t> made </a:t>
            </a:r>
            <a:r>
              <a:rPr lang="en-GB" sz="1250" dirty="0" err="1" smtClean="0"/>
              <a:t>luv</a:t>
            </a:r>
            <a:endParaRPr lang="en-GB" sz="1250" dirty="0" smtClean="0"/>
          </a:p>
          <a:p>
            <a:r>
              <a:rPr lang="en-GB" sz="1250" dirty="0" smtClean="0"/>
              <a:t>like </a:t>
            </a:r>
            <a:r>
              <a:rPr lang="en-GB" sz="1250" dirty="0" err="1" smtClean="0"/>
              <a:t>vee</a:t>
            </a:r>
            <a:r>
              <a:rPr lang="en-GB" sz="1250" dirty="0" smtClean="0"/>
              <a:t> rowing through Putney –</a:t>
            </a:r>
          </a:p>
          <a:p>
            <a:r>
              <a:rPr lang="en-GB" sz="1250" dirty="0" smtClean="0"/>
              <a:t> </a:t>
            </a:r>
          </a:p>
          <a:p>
            <a:r>
              <a:rPr lang="en-GB" sz="1250" dirty="0" err="1" smtClean="0"/>
              <a:t>Ven</a:t>
            </a:r>
            <a:r>
              <a:rPr lang="en-GB" sz="1250" dirty="0" smtClean="0"/>
              <a:t> I return </a:t>
            </a:r>
            <a:r>
              <a:rPr lang="en-GB" sz="1250" dirty="0" err="1" smtClean="0"/>
              <a:t>vid</a:t>
            </a:r>
            <a:r>
              <a:rPr lang="en-GB" sz="1250" dirty="0" smtClean="0"/>
              <a:t> my </a:t>
            </a:r>
            <a:r>
              <a:rPr lang="en-GB" sz="1250" dirty="0" err="1" smtClean="0"/>
              <a:t>pinnie</a:t>
            </a:r>
            <a:r>
              <a:rPr lang="en-GB" sz="1250" dirty="0" smtClean="0"/>
              <a:t> untied</a:t>
            </a:r>
          </a:p>
          <a:p>
            <a:r>
              <a:rPr lang="en-GB" sz="1250" dirty="0" err="1" smtClean="0"/>
              <a:t>di</a:t>
            </a:r>
            <a:r>
              <a:rPr lang="en-GB" sz="1250" dirty="0" smtClean="0"/>
              <a:t> shoppers always point and cry:</a:t>
            </a:r>
          </a:p>
          <a:p>
            <a:r>
              <a:rPr lang="en-GB" sz="1250" i="1" dirty="0" smtClean="0"/>
              <a:t>Hey Singh, </a:t>
            </a:r>
            <a:r>
              <a:rPr lang="en-GB" sz="1250" i="1" dirty="0" err="1" smtClean="0"/>
              <a:t>ver</a:t>
            </a:r>
            <a:r>
              <a:rPr lang="en-GB" sz="1250" i="1" dirty="0" smtClean="0"/>
              <a:t> </a:t>
            </a:r>
            <a:r>
              <a:rPr lang="en-GB" sz="1250" i="1" dirty="0" err="1" smtClean="0"/>
              <a:t>yoo</a:t>
            </a:r>
            <a:r>
              <a:rPr lang="en-GB" sz="1250" i="1" dirty="0" smtClean="0"/>
              <a:t> bin?</a:t>
            </a:r>
            <a:endParaRPr lang="en-GB" sz="1250" dirty="0" smtClean="0"/>
          </a:p>
          <a:p>
            <a:r>
              <a:rPr lang="en-GB" sz="1250" i="1" dirty="0" err="1" smtClean="0"/>
              <a:t>Yor</a:t>
            </a:r>
            <a:r>
              <a:rPr lang="en-GB" sz="1250" i="1" dirty="0" smtClean="0"/>
              <a:t> lemons are limes</a:t>
            </a:r>
            <a:endParaRPr lang="en-GB" sz="1250" dirty="0" smtClean="0"/>
          </a:p>
          <a:p>
            <a:r>
              <a:rPr lang="en-GB" sz="1250" i="1" dirty="0" err="1" smtClean="0"/>
              <a:t>yor</a:t>
            </a:r>
            <a:r>
              <a:rPr lang="en-GB" sz="1250" i="1" dirty="0" smtClean="0"/>
              <a:t> bananas are plantain,</a:t>
            </a:r>
            <a:endParaRPr lang="en-GB" sz="1250" dirty="0" smtClean="0"/>
          </a:p>
          <a:p>
            <a:r>
              <a:rPr lang="en-GB" sz="1250" i="1" dirty="0" err="1" smtClean="0"/>
              <a:t>dis</a:t>
            </a:r>
            <a:r>
              <a:rPr lang="en-GB" sz="1250" i="1" dirty="0" smtClean="0"/>
              <a:t> dirty little floor need a little bit of mop</a:t>
            </a:r>
            <a:endParaRPr lang="en-GB" sz="1250" dirty="0" smtClean="0"/>
          </a:p>
          <a:p>
            <a:r>
              <a:rPr lang="en-GB" sz="1250" i="1" dirty="0" smtClean="0"/>
              <a:t>in </a:t>
            </a:r>
            <a:r>
              <a:rPr lang="en-GB" sz="1250" i="1" dirty="0" err="1" smtClean="0"/>
              <a:t>di</a:t>
            </a:r>
            <a:r>
              <a:rPr lang="en-GB" sz="1250" i="1" dirty="0" smtClean="0"/>
              <a:t> worst Indian shop</a:t>
            </a:r>
            <a:endParaRPr lang="en-GB" sz="1250" dirty="0" smtClean="0"/>
          </a:p>
          <a:p>
            <a:r>
              <a:rPr lang="en-GB" sz="1250" i="1" dirty="0" smtClean="0"/>
              <a:t>on </a:t>
            </a:r>
            <a:r>
              <a:rPr lang="en-GB" sz="1250" i="1" dirty="0" err="1" smtClean="0"/>
              <a:t>di</a:t>
            </a:r>
            <a:r>
              <a:rPr lang="en-GB" sz="1250" i="1" dirty="0" smtClean="0"/>
              <a:t> whole Indian road –</a:t>
            </a:r>
            <a:endParaRPr lang="en-GB" sz="1250" dirty="0" smtClean="0"/>
          </a:p>
          <a:p>
            <a:r>
              <a:rPr lang="en-GB" sz="1250" dirty="0" smtClean="0"/>
              <a:t> </a:t>
            </a:r>
          </a:p>
          <a:p>
            <a:r>
              <a:rPr lang="en-GB" sz="1250" dirty="0" smtClean="0"/>
              <a:t>Above my head high heel tap </a:t>
            </a:r>
            <a:r>
              <a:rPr lang="en-GB" sz="1250" dirty="0" err="1" smtClean="0"/>
              <a:t>di</a:t>
            </a:r>
            <a:r>
              <a:rPr lang="en-GB" sz="1250" dirty="0" smtClean="0"/>
              <a:t> ground</a:t>
            </a:r>
          </a:p>
          <a:p>
            <a:r>
              <a:rPr lang="en-GB" sz="1250" dirty="0" smtClean="0"/>
              <a:t>as my </a:t>
            </a:r>
            <a:r>
              <a:rPr lang="en-GB" sz="1250" dirty="0" err="1" smtClean="0"/>
              <a:t>vife</a:t>
            </a:r>
            <a:r>
              <a:rPr lang="en-GB" sz="1250" dirty="0" smtClean="0"/>
              <a:t> on </a:t>
            </a:r>
            <a:r>
              <a:rPr lang="en-GB" sz="1250" dirty="0" err="1" smtClean="0"/>
              <a:t>di</a:t>
            </a:r>
            <a:r>
              <a:rPr lang="en-GB" sz="1250" dirty="0" smtClean="0"/>
              <a:t> web is playing </a:t>
            </a:r>
            <a:r>
              <a:rPr lang="en-GB" sz="1250" dirty="0" err="1" smtClean="0"/>
              <a:t>wid</a:t>
            </a:r>
            <a:r>
              <a:rPr lang="en-GB" sz="1250" dirty="0" smtClean="0"/>
              <a:t> </a:t>
            </a:r>
            <a:r>
              <a:rPr lang="en-GB" sz="1250" dirty="0" err="1" smtClean="0"/>
              <a:t>di</a:t>
            </a:r>
            <a:r>
              <a:rPr lang="en-GB" sz="1250" dirty="0" smtClean="0"/>
              <a:t> mouse</a:t>
            </a:r>
          </a:p>
          <a:p>
            <a:r>
              <a:rPr lang="en-GB" sz="1250" dirty="0" err="1" smtClean="0"/>
              <a:t>ven</a:t>
            </a:r>
            <a:r>
              <a:rPr lang="en-GB" sz="1250" dirty="0" smtClean="0"/>
              <a:t> she netting two cat on her Sikh lover site</a:t>
            </a:r>
          </a:p>
          <a:p>
            <a:r>
              <a:rPr lang="en-GB" sz="1250" dirty="0" smtClean="0"/>
              <a:t>she book </a:t>
            </a:r>
            <a:r>
              <a:rPr lang="en-GB" sz="1250" dirty="0" err="1" smtClean="0"/>
              <a:t>dem</a:t>
            </a:r>
            <a:r>
              <a:rPr lang="en-GB" sz="1250" dirty="0" smtClean="0"/>
              <a:t> for </a:t>
            </a:r>
            <a:r>
              <a:rPr lang="en-GB" sz="1250" dirty="0" err="1" smtClean="0"/>
              <a:t>di</a:t>
            </a:r>
            <a:r>
              <a:rPr lang="en-GB" sz="1250" dirty="0" smtClean="0"/>
              <a:t> meat at </a:t>
            </a:r>
            <a:r>
              <a:rPr lang="en-GB" sz="1250" dirty="0" err="1" smtClean="0"/>
              <a:t>di</a:t>
            </a:r>
            <a:r>
              <a:rPr lang="en-GB" sz="1250" dirty="0" smtClean="0"/>
              <a:t> cheese </a:t>
            </a:r>
            <a:r>
              <a:rPr lang="en-GB" sz="1250" dirty="0" err="1" smtClean="0"/>
              <a:t>ov</a:t>
            </a:r>
            <a:r>
              <a:rPr lang="en-GB" sz="1250" dirty="0" smtClean="0"/>
              <a:t> her price –</a:t>
            </a:r>
          </a:p>
          <a:p>
            <a:endParaRPr lang="en-GB" sz="1250" dirty="0" smtClean="0"/>
          </a:p>
          <a:p>
            <a:r>
              <a:rPr lang="en-GB" sz="1250" dirty="0" smtClean="0"/>
              <a:t>my bride</a:t>
            </a:r>
          </a:p>
          <a:p>
            <a:r>
              <a:rPr lang="en-GB" sz="1250" dirty="0" smtClean="0"/>
              <a:t>she </a:t>
            </a:r>
            <a:r>
              <a:rPr lang="en-GB" sz="1250" dirty="0" err="1" smtClean="0"/>
              <a:t>effing</a:t>
            </a:r>
            <a:r>
              <a:rPr lang="en-GB" sz="1250" dirty="0" smtClean="0"/>
              <a:t> at my mum</a:t>
            </a:r>
          </a:p>
          <a:p>
            <a:r>
              <a:rPr lang="en-GB" sz="1250" dirty="0" smtClean="0"/>
              <a:t>in all </a:t>
            </a:r>
            <a:r>
              <a:rPr lang="en-GB" sz="1250" dirty="0" err="1" smtClean="0"/>
              <a:t>di</a:t>
            </a:r>
            <a:r>
              <a:rPr lang="en-GB" sz="1250" dirty="0" smtClean="0"/>
              <a:t> colours of Punjabi</a:t>
            </a:r>
          </a:p>
          <a:p>
            <a:r>
              <a:rPr lang="en-GB" sz="1250" dirty="0" smtClean="0"/>
              <a:t>den stumble like a drunk</a:t>
            </a:r>
          </a:p>
          <a:p>
            <a:r>
              <a:rPr lang="en-GB" sz="1250" dirty="0" smtClean="0"/>
              <a:t>making fun at my daddy</a:t>
            </a:r>
          </a:p>
          <a:p>
            <a:endParaRPr lang="en-GB" sz="1250" dirty="0" smtClean="0"/>
          </a:p>
          <a:p>
            <a:r>
              <a:rPr lang="en-GB" sz="1250" dirty="0" smtClean="0"/>
              <a:t>my bride</a:t>
            </a:r>
          </a:p>
          <a:p>
            <a:r>
              <a:rPr lang="en-GB" sz="1250" dirty="0" smtClean="0"/>
              <a:t>tiny eyes </a:t>
            </a:r>
            <a:r>
              <a:rPr lang="en-GB" sz="1250" dirty="0" err="1" smtClean="0"/>
              <a:t>ov</a:t>
            </a:r>
            <a:r>
              <a:rPr lang="en-GB" sz="1250" dirty="0" smtClean="0"/>
              <a:t> a gun</a:t>
            </a:r>
          </a:p>
          <a:p>
            <a:r>
              <a:rPr lang="en-GB" sz="1250" dirty="0" smtClean="0"/>
              <a:t>and </a:t>
            </a:r>
            <a:r>
              <a:rPr lang="en-GB" sz="1250" dirty="0" err="1" smtClean="0"/>
              <a:t>di</a:t>
            </a:r>
            <a:r>
              <a:rPr lang="en-GB" sz="1250" dirty="0" smtClean="0"/>
              <a:t> tummy </a:t>
            </a:r>
            <a:r>
              <a:rPr lang="en-GB" sz="1250" dirty="0" err="1" smtClean="0"/>
              <a:t>ov</a:t>
            </a:r>
            <a:r>
              <a:rPr lang="en-GB" sz="1250" dirty="0" smtClean="0"/>
              <a:t> a teddy</a:t>
            </a:r>
          </a:p>
          <a:p>
            <a:endParaRPr lang="en-GB" sz="1400" dirty="0"/>
          </a:p>
        </p:txBody>
      </p:sp>
      <p:sp>
        <p:nvSpPr>
          <p:cNvPr id="5" name="TextBox 4"/>
          <p:cNvSpPr txBox="1"/>
          <p:nvPr/>
        </p:nvSpPr>
        <p:spPr>
          <a:xfrm>
            <a:off x="4572000" y="0"/>
            <a:ext cx="3860865" cy="7371249"/>
          </a:xfrm>
          <a:prstGeom prst="rect">
            <a:avLst/>
          </a:prstGeom>
          <a:noFill/>
        </p:spPr>
        <p:txBody>
          <a:bodyPr wrap="none" rtlCol="0">
            <a:spAutoFit/>
          </a:bodyPr>
          <a:lstStyle/>
          <a:p>
            <a:r>
              <a:rPr lang="en-GB" sz="1250" dirty="0" smtClean="0"/>
              <a:t>my bride</a:t>
            </a:r>
          </a:p>
          <a:p>
            <a:r>
              <a:rPr lang="en-GB" sz="1250" dirty="0" smtClean="0"/>
              <a:t>she </a:t>
            </a:r>
            <a:r>
              <a:rPr lang="en-GB" sz="1250" dirty="0" err="1" smtClean="0"/>
              <a:t>hav</a:t>
            </a:r>
            <a:r>
              <a:rPr lang="en-GB" sz="1250" dirty="0" smtClean="0"/>
              <a:t> a red crew cut</a:t>
            </a:r>
          </a:p>
          <a:p>
            <a:r>
              <a:rPr lang="en-GB" sz="1250" dirty="0" smtClean="0"/>
              <a:t>and she wear a Tartan sari</a:t>
            </a:r>
          </a:p>
          <a:p>
            <a:r>
              <a:rPr lang="en-GB" sz="1250" dirty="0" smtClean="0"/>
              <a:t>a donkey jacket and some pumps</a:t>
            </a:r>
          </a:p>
          <a:p>
            <a:r>
              <a:rPr lang="en-GB" sz="1250" dirty="0" smtClean="0"/>
              <a:t>on </a:t>
            </a:r>
            <a:r>
              <a:rPr lang="en-GB" sz="1250" dirty="0" err="1" smtClean="0"/>
              <a:t>di</a:t>
            </a:r>
            <a:r>
              <a:rPr lang="en-GB" sz="1250" dirty="0" smtClean="0"/>
              <a:t> squeak </a:t>
            </a:r>
            <a:r>
              <a:rPr lang="en-GB" sz="1250" dirty="0" err="1" smtClean="0"/>
              <a:t>ov</a:t>
            </a:r>
            <a:r>
              <a:rPr lang="en-GB" sz="1250" dirty="0" smtClean="0"/>
              <a:t> </a:t>
            </a:r>
            <a:r>
              <a:rPr lang="en-GB" sz="1250" dirty="0" err="1" smtClean="0"/>
              <a:t>di</a:t>
            </a:r>
            <a:r>
              <a:rPr lang="en-GB" sz="1250" dirty="0" smtClean="0"/>
              <a:t> girls </a:t>
            </a:r>
            <a:r>
              <a:rPr lang="en-GB" sz="1250" dirty="0" err="1" smtClean="0"/>
              <a:t>dat</a:t>
            </a:r>
            <a:r>
              <a:rPr lang="en-GB" sz="1250" dirty="0" smtClean="0"/>
              <a:t> are pinching my sweeties –</a:t>
            </a:r>
          </a:p>
          <a:p>
            <a:r>
              <a:rPr lang="en-GB" sz="1250" dirty="0" smtClean="0"/>
              <a:t> </a:t>
            </a:r>
          </a:p>
          <a:p>
            <a:r>
              <a:rPr lang="en-GB" sz="1250" dirty="0" err="1" smtClean="0"/>
              <a:t>Ven</a:t>
            </a:r>
            <a:r>
              <a:rPr lang="en-GB" sz="1250" dirty="0" smtClean="0"/>
              <a:t> I return from </a:t>
            </a:r>
            <a:r>
              <a:rPr lang="en-GB" sz="1250" dirty="0" err="1" smtClean="0"/>
              <a:t>di</a:t>
            </a:r>
            <a:r>
              <a:rPr lang="en-GB" sz="1250" dirty="0" smtClean="0"/>
              <a:t> tickle </a:t>
            </a:r>
            <a:r>
              <a:rPr lang="en-GB" sz="1250" dirty="0" err="1" smtClean="0"/>
              <a:t>ov</a:t>
            </a:r>
            <a:r>
              <a:rPr lang="en-GB" sz="1250" dirty="0" smtClean="0"/>
              <a:t> my bride</a:t>
            </a:r>
          </a:p>
          <a:p>
            <a:r>
              <a:rPr lang="en-GB" sz="1250" dirty="0" err="1" smtClean="0"/>
              <a:t>di</a:t>
            </a:r>
            <a:r>
              <a:rPr lang="en-GB" sz="1250" dirty="0" smtClean="0"/>
              <a:t> shoppers always point and cry:</a:t>
            </a:r>
          </a:p>
          <a:p>
            <a:r>
              <a:rPr lang="en-GB" sz="1250" i="1" dirty="0" smtClean="0"/>
              <a:t>Hey Singh, </a:t>
            </a:r>
            <a:r>
              <a:rPr lang="en-GB" sz="1250" i="1" dirty="0" err="1" smtClean="0"/>
              <a:t>ver</a:t>
            </a:r>
            <a:r>
              <a:rPr lang="en-GB" sz="1250" i="1" dirty="0" smtClean="0"/>
              <a:t> </a:t>
            </a:r>
            <a:r>
              <a:rPr lang="en-GB" sz="1250" i="1" dirty="0" err="1" smtClean="0"/>
              <a:t>yoo</a:t>
            </a:r>
            <a:r>
              <a:rPr lang="en-GB" sz="1250" i="1" dirty="0" smtClean="0"/>
              <a:t> bin?</a:t>
            </a:r>
            <a:endParaRPr lang="en-GB" sz="1250" dirty="0" smtClean="0"/>
          </a:p>
          <a:p>
            <a:r>
              <a:rPr lang="en-GB" sz="1250" i="1" dirty="0" smtClean="0"/>
              <a:t>Di milk is out </a:t>
            </a:r>
            <a:r>
              <a:rPr lang="en-GB" sz="1250" i="1" dirty="0" err="1" smtClean="0"/>
              <a:t>ov</a:t>
            </a:r>
            <a:r>
              <a:rPr lang="en-GB" sz="1250" i="1" dirty="0" smtClean="0"/>
              <a:t> date</a:t>
            </a:r>
            <a:endParaRPr lang="en-GB" sz="1250" dirty="0" smtClean="0"/>
          </a:p>
          <a:p>
            <a:r>
              <a:rPr lang="en-GB" sz="1250" i="1" dirty="0" smtClean="0"/>
              <a:t>and </a:t>
            </a:r>
            <a:r>
              <a:rPr lang="en-GB" sz="1250" i="1" dirty="0" err="1" smtClean="0"/>
              <a:t>di</a:t>
            </a:r>
            <a:r>
              <a:rPr lang="en-GB" sz="1250" i="1" dirty="0" smtClean="0"/>
              <a:t> bread is </a:t>
            </a:r>
            <a:r>
              <a:rPr lang="en-GB" sz="1250" i="1" dirty="0" err="1" smtClean="0"/>
              <a:t>alvays</a:t>
            </a:r>
            <a:r>
              <a:rPr lang="en-GB" sz="1250" i="1" dirty="0" smtClean="0"/>
              <a:t> stale,</a:t>
            </a:r>
            <a:endParaRPr lang="en-GB" sz="1250" dirty="0" smtClean="0"/>
          </a:p>
          <a:p>
            <a:r>
              <a:rPr lang="en-GB" sz="1250" i="1" dirty="0" err="1" smtClean="0"/>
              <a:t>di</a:t>
            </a:r>
            <a:r>
              <a:rPr lang="en-GB" sz="1250" i="1" dirty="0" smtClean="0"/>
              <a:t> tings </a:t>
            </a:r>
            <a:r>
              <a:rPr lang="en-GB" sz="1250" i="1" dirty="0" err="1" smtClean="0"/>
              <a:t>yoo</a:t>
            </a:r>
            <a:r>
              <a:rPr lang="en-GB" sz="1250" i="1" dirty="0" smtClean="0"/>
              <a:t> </a:t>
            </a:r>
            <a:r>
              <a:rPr lang="en-GB" sz="1250" i="1" dirty="0" err="1" smtClean="0"/>
              <a:t>hav</a:t>
            </a:r>
            <a:r>
              <a:rPr lang="en-GB" sz="1250" i="1" dirty="0" smtClean="0"/>
              <a:t> on offer </a:t>
            </a:r>
            <a:r>
              <a:rPr lang="en-GB" sz="1250" i="1" dirty="0" err="1" smtClean="0"/>
              <a:t>yoo</a:t>
            </a:r>
            <a:r>
              <a:rPr lang="en-GB" sz="1250" i="1" dirty="0" smtClean="0"/>
              <a:t> </a:t>
            </a:r>
            <a:r>
              <a:rPr lang="en-GB" sz="1250" i="1" dirty="0" err="1" smtClean="0"/>
              <a:t>hav</a:t>
            </a:r>
            <a:r>
              <a:rPr lang="en-GB" sz="1250" i="1" dirty="0" smtClean="0"/>
              <a:t> never got in stock</a:t>
            </a:r>
            <a:endParaRPr lang="en-GB" sz="1250" dirty="0" smtClean="0"/>
          </a:p>
          <a:p>
            <a:r>
              <a:rPr lang="en-GB" sz="1250" i="1" dirty="0" smtClean="0"/>
              <a:t>in </a:t>
            </a:r>
            <a:r>
              <a:rPr lang="en-GB" sz="1250" i="1" dirty="0" err="1" smtClean="0"/>
              <a:t>di</a:t>
            </a:r>
            <a:r>
              <a:rPr lang="en-GB" sz="1250" i="1" dirty="0" smtClean="0"/>
              <a:t> worst Indian shop</a:t>
            </a:r>
            <a:endParaRPr lang="en-GB" sz="1250" dirty="0" smtClean="0"/>
          </a:p>
          <a:p>
            <a:r>
              <a:rPr lang="en-GB" sz="1250" i="1" dirty="0" smtClean="0"/>
              <a:t>on </a:t>
            </a:r>
            <a:r>
              <a:rPr lang="en-GB" sz="1250" i="1" dirty="0" err="1" smtClean="0"/>
              <a:t>di</a:t>
            </a:r>
            <a:r>
              <a:rPr lang="en-GB" sz="1250" i="1" dirty="0" smtClean="0"/>
              <a:t> whole Indian road –</a:t>
            </a:r>
            <a:endParaRPr lang="en-GB" sz="1250" dirty="0" smtClean="0"/>
          </a:p>
          <a:p>
            <a:r>
              <a:rPr lang="en-GB" sz="1250" dirty="0" smtClean="0"/>
              <a:t> </a:t>
            </a:r>
          </a:p>
          <a:p>
            <a:r>
              <a:rPr lang="en-GB" sz="1250" dirty="0" smtClean="0"/>
              <a:t>Late in </a:t>
            </a:r>
            <a:r>
              <a:rPr lang="en-GB" sz="1250" dirty="0" err="1" smtClean="0"/>
              <a:t>di</a:t>
            </a:r>
            <a:r>
              <a:rPr lang="en-GB" sz="1250" dirty="0" smtClean="0"/>
              <a:t> midnight hour</a:t>
            </a:r>
          </a:p>
          <a:p>
            <a:r>
              <a:rPr lang="en-GB" sz="1250" dirty="0" err="1" smtClean="0"/>
              <a:t>ven</a:t>
            </a:r>
            <a:r>
              <a:rPr lang="en-GB" sz="1250" dirty="0" smtClean="0"/>
              <a:t> </a:t>
            </a:r>
            <a:r>
              <a:rPr lang="en-GB" sz="1250" dirty="0" err="1" smtClean="0"/>
              <a:t>yoo</a:t>
            </a:r>
            <a:r>
              <a:rPr lang="en-GB" sz="1250" dirty="0" smtClean="0"/>
              <a:t> shoppers are wrap up quiet</a:t>
            </a:r>
          </a:p>
          <a:p>
            <a:r>
              <a:rPr lang="en-GB" sz="1250" dirty="0" err="1" smtClean="0"/>
              <a:t>ven</a:t>
            </a:r>
            <a:r>
              <a:rPr lang="en-GB" sz="1250" dirty="0" smtClean="0"/>
              <a:t> </a:t>
            </a:r>
            <a:r>
              <a:rPr lang="en-GB" sz="1250" dirty="0" err="1" smtClean="0"/>
              <a:t>di</a:t>
            </a:r>
            <a:r>
              <a:rPr lang="en-GB" sz="1250" dirty="0" smtClean="0"/>
              <a:t> precinct is concrete-cool</a:t>
            </a:r>
          </a:p>
          <a:p>
            <a:r>
              <a:rPr lang="en-GB" sz="1250" dirty="0" err="1" smtClean="0"/>
              <a:t>vee</a:t>
            </a:r>
            <a:r>
              <a:rPr lang="en-GB" sz="1250" dirty="0" smtClean="0"/>
              <a:t> cum down whispering stairs</a:t>
            </a:r>
          </a:p>
          <a:p>
            <a:r>
              <a:rPr lang="en-GB" sz="1250" dirty="0" smtClean="0"/>
              <a:t>and sit on my silver stool,</a:t>
            </a:r>
          </a:p>
          <a:p>
            <a:r>
              <a:rPr lang="en-GB" sz="1250" dirty="0" smtClean="0"/>
              <a:t>from behind </a:t>
            </a:r>
            <a:r>
              <a:rPr lang="en-GB" sz="1250" dirty="0" err="1" smtClean="0"/>
              <a:t>di</a:t>
            </a:r>
            <a:r>
              <a:rPr lang="en-GB" sz="1250" dirty="0" smtClean="0"/>
              <a:t> chocolate bars</a:t>
            </a:r>
          </a:p>
          <a:p>
            <a:r>
              <a:rPr lang="en-GB" sz="1250" dirty="0" err="1" smtClean="0"/>
              <a:t>vee</a:t>
            </a:r>
            <a:r>
              <a:rPr lang="en-GB" sz="1250" dirty="0" smtClean="0"/>
              <a:t> stare past </a:t>
            </a:r>
            <a:r>
              <a:rPr lang="en-GB" sz="1250" dirty="0" err="1" smtClean="0"/>
              <a:t>di</a:t>
            </a:r>
            <a:r>
              <a:rPr lang="en-GB" sz="1250" dirty="0" smtClean="0"/>
              <a:t> half-price window signs</a:t>
            </a:r>
          </a:p>
          <a:p>
            <a:r>
              <a:rPr lang="en-GB" sz="1250" dirty="0" smtClean="0"/>
              <a:t>at </a:t>
            </a:r>
            <a:r>
              <a:rPr lang="en-GB" sz="1250" dirty="0" err="1" smtClean="0"/>
              <a:t>di</a:t>
            </a:r>
            <a:r>
              <a:rPr lang="en-GB" sz="1250" dirty="0" smtClean="0"/>
              <a:t> beaches </a:t>
            </a:r>
            <a:r>
              <a:rPr lang="en-GB" sz="1250" dirty="0" err="1" smtClean="0"/>
              <a:t>ov</a:t>
            </a:r>
            <a:r>
              <a:rPr lang="en-GB" sz="1250" dirty="0" smtClean="0"/>
              <a:t> </a:t>
            </a:r>
            <a:r>
              <a:rPr lang="en-GB" sz="1250" dirty="0" err="1" smtClean="0"/>
              <a:t>di</a:t>
            </a:r>
            <a:r>
              <a:rPr lang="en-GB" sz="1250" dirty="0" smtClean="0"/>
              <a:t> UK in </a:t>
            </a:r>
            <a:r>
              <a:rPr lang="en-GB" sz="1250" dirty="0" err="1" smtClean="0"/>
              <a:t>di</a:t>
            </a:r>
            <a:r>
              <a:rPr lang="en-GB" sz="1250" dirty="0" smtClean="0"/>
              <a:t> </a:t>
            </a:r>
            <a:r>
              <a:rPr lang="en-GB" sz="1250" dirty="0" err="1" smtClean="0"/>
              <a:t>brightey</a:t>
            </a:r>
            <a:r>
              <a:rPr lang="en-GB" sz="1250" dirty="0" smtClean="0"/>
              <a:t> moon –</a:t>
            </a:r>
          </a:p>
          <a:p>
            <a:r>
              <a:rPr lang="en-GB" sz="1250" dirty="0" smtClean="0"/>
              <a:t> </a:t>
            </a:r>
          </a:p>
          <a:p>
            <a:r>
              <a:rPr lang="en-GB" sz="1250" dirty="0" smtClean="0"/>
              <a:t>from </a:t>
            </a:r>
            <a:r>
              <a:rPr lang="en-GB" sz="1250" dirty="0" err="1" smtClean="0"/>
              <a:t>di</a:t>
            </a:r>
            <a:r>
              <a:rPr lang="en-GB" sz="1250" dirty="0" smtClean="0"/>
              <a:t> stool each night she say,</a:t>
            </a:r>
          </a:p>
          <a:p>
            <a:r>
              <a:rPr lang="en-GB" sz="1250" i="1" dirty="0" smtClean="0"/>
              <a:t>How much do </a:t>
            </a:r>
            <a:r>
              <a:rPr lang="en-GB" sz="1250" i="1" dirty="0" err="1" smtClean="0"/>
              <a:t>yoo</a:t>
            </a:r>
            <a:r>
              <a:rPr lang="en-GB" sz="1250" i="1" dirty="0" smtClean="0"/>
              <a:t> charge for </a:t>
            </a:r>
            <a:r>
              <a:rPr lang="en-GB" sz="1250" i="1" dirty="0" err="1" smtClean="0"/>
              <a:t>dat</a:t>
            </a:r>
            <a:r>
              <a:rPr lang="en-GB" sz="1250" i="1" dirty="0" smtClean="0"/>
              <a:t> moon baby?</a:t>
            </a:r>
            <a:endParaRPr lang="en-GB" sz="1250" dirty="0" smtClean="0"/>
          </a:p>
          <a:p>
            <a:r>
              <a:rPr lang="en-GB" sz="1250" dirty="0" smtClean="0"/>
              <a:t> </a:t>
            </a:r>
          </a:p>
          <a:p>
            <a:r>
              <a:rPr lang="en-GB" sz="1250" dirty="0" smtClean="0"/>
              <a:t>from </a:t>
            </a:r>
            <a:r>
              <a:rPr lang="en-GB" sz="1250" dirty="0" err="1" smtClean="0"/>
              <a:t>di</a:t>
            </a:r>
            <a:r>
              <a:rPr lang="en-GB" sz="1250" dirty="0" smtClean="0"/>
              <a:t> stool each night I say,</a:t>
            </a:r>
          </a:p>
          <a:p>
            <a:r>
              <a:rPr lang="en-GB" sz="1250" i="1" dirty="0" smtClean="0"/>
              <a:t>Is half </a:t>
            </a:r>
            <a:r>
              <a:rPr lang="en-GB" sz="1250" i="1" dirty="0" err="1" smtClean="0"/>
              <a:t>di</a:t>
            </a:r>
            <a:r>
              <a:rPr lang="en-GB" sz="1250" i="1" dirty="0" smtClean="0"/>
              <a:t> cost </a:t>
            </a:r>
            <a:r>
              <a:rPr lang="en-GB" sz="1250" i="1" dirty="0" err="1" smtClean="0"/>
              <a:t>ov</a:t>
            </a:r>
            <a:r>
              <a:rPr lang="en-GB" sz="1250" i="1" dirty="0" smtClean="0"/>
              <a:t> </a:t>
            </a:r>
            <a:r>
              <a:rPr lang="en-GB" sz="1250" i="1" dirty="0" err="1" smtClean="0"/>
              <a:t>yoo</a:t>
            </a:r>
            <a:r>
              <a:rPr lang="en-GB" sz="1250" i="1" dirty="0" smtClean="0"/>
              <a:t> baby,</a:t>
            </a:r>
            <a:endParaRPr lang="en-GB" sz="1250" dirty="0" smtClean="0"/>
          </a:p>
          <a:p>
            <a:r>
              <a:rPr lang="en-GB" sz="1250" dirty="0" smtClean="0"/>
              <a:t> </a:t>
            </a:r>
          </a:p>
          <a:p>
            <a:r>
              <a:rPr lang="en-GB" sz="1250" dirty="0" smtClean="0"/>
              <a:t>from </a:t>
            </a:r>
            <a:r>
              <a:rPr lang="en-GB" sz="1250" dirty="0" err="1" smtClean="0"/>
              <a:t>di</a:t>
            </a:r>
            <a:r>
              <a:rPr lang="en-GB" sz="1250" dirty="0" smtClean="0"/>
              <a:t> stool each night she say,</a:t>
            </a:r>
          </a:p>
          <a:p>
            <a:r>
              <a:rPr lang="en-GB" sz="1250" i="1" dirty="0" smtClean="0"/>
              <a:t>How much does </a:t>
            </a:r>
            <a:r>
              <a:rPr lang="en-GB" sz="1250" i="1" dirty="0" err="1" smtClean="0"/>
              <a:t>dat</a:t>
            </a:r>
            <a:r>
              <a:rPr lang="en-GB" sz="1250" i="1" dirty="0" smtClean="0"/>
              <a:t> come to baby?</a:t>
            </a:r>
            <a:endParaRPr lang="en-GB" sz="1250" dirty="0" smtClean="0"/>
          </a:p>
          <a:p>
            <a:r>
              <a:rPr lang="en-GB" sz="1250" dirty="0" smtClean="0"/>
              <a:t> </a:t>
            </a:r>
          </a:p>
          <a:p>
            <a:r>
              <a:rPr lang="en-GB" sz="1250" dirty="0" smtClean="0"/>
              <a:t>from </a:t>
            </a:r>
            <a:r>
              <a:rPr lang="en-GB" sz="1250" dirty="0" err="1" smtClean="0"/>
              <a:t>di</a:t>
            </a:r>
            <a:r>
              <a:rPr lang="en-GB" sz="1250" dirty="0" smtClean="0"/>
              <a:t> stool each night I say,</a:t>
            </a:r>
          </a:p>
          <a:p>
            <a:r>
              <a:rPr lang="en-GB" sz="1250" i="1" dirty="0" smtClean="0"/>
              <a:t>Is priceless baby –</a:t>
            </a:r>
            <a:endParaRPr lang="en-GB" sz="1250" dirty="0" smtClean="0"/>
          </a:p>
          <a:p>
            <a:endParaRPr lang="en-GB" dirty="0"/>
          </a:p>
        </p:txBody>
      </p:sp>
      <p:sp>
        <p:nvSpPr>
          <p:cNvPr id="7" name="Rectangle 6"/>
          <p:cNvSpPr/>
          <p:nvPr/>
        </p:nvSpPr>
        <p:spPr>
          <a:xfrm>
            <a:off x="6983760" y="5229200"/>
            <a:ext cx="2160240" cy="1169551"/>
          </a:xfrm>
          <a:prstGeom prst="rect">
            <a:avLst/>
          </a:prstGeom>
        </p:spPr>
        <p:txBody>
          <a:bodyPr wrap="square">
            <a:spAutoFit/>
          </a:bodyPr>
          <a:lstStyle/>
          <a:p>
            <a:r>
              <a:rPr lang="en-GB" sz="1400" dirty="0" smtClean="0">
                <a:hlinkClick r:id="rId2"/>
              </a:rPr>
              <a:t>http://</a:t>
            </a:r>
            <a:r>
              <a:rPr lang="en-GB" sz="1400" dirty="0" smtClean="0">
                <a:hlinkClick r:id="rId2"/>
              </a:rPr>
              <a:t>www.bbc.co.uk/learningzone/clips/daljit-nagra-singh-song-poem-only/12251.html</a:t>
            </a:r>
            <a:endParaRPr lang="en-GB" sz="1400" dirty="0" smtClean="0"/>
          </a:p>
          <a:p>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136904" cy="2123658"/>
          </a:xfrm>
          <a:prstGeom prst="rect">
            <a:avLst/>
          </a:prstGeom>
          <a:noFill/>
        </p:spPr>
        <p:txBody>
          <a:bodyPr wrap="square" rtlCol="0">
            <a:spAutoFit/>
          </a:bodyPr>
          <a:lstStyle/>
          <a:p>
            <a:r>
              <a:rPr lang="en-GB" sz="2400" b="1" dirty="0" smtClean="0"/>
              <a:t>What are your first impressions of the tone and meaning of the poem?</a:t>
            </a:r>
          </a:p>
          <a:p>
            <a:endParaRPr lang="en-GB" sz="2400" b="1" dirty="0" smtClean="0"/>
          </a:p>
          <a:p>
            <a:r>
              <a:rPr lang="en-GB" sz="2400" b="1" dirty="0" smtClean="0"/>
              <a:t>How do you think the speaker is feeling?</a:t>
            </a:r>
          </a:p>
          <a:p>
            <a:endParaRPr lang="en-GB" dirty="0" smtClean="0"/>
          </a:p>
          <a:p>
            <a:endParaRPr lang="en-GB" dirty="0"/>
          </a:p>
        </p:txBody>
      </p:sp>
      <p:graphicFrame>
        <p:nvGraphicFramePr>
          <p:cNvPr id="3" name="Table 2"/>
          <p:cNvGraphicFramePr>
            <a:graphicFrameLocks noGrp="1"/>
          </p:cNvGraphicFramePr>
          <p:nvPr/>
        </p:nvGraphicFramePr>
        <p:xfrm>
          <a:off x="611560" y="3429000"/>
          <a:ext cx="7704856" cy="2781672"/>
        </p:xfrm>
        <a:graphic>
          <a:graphicData uri="http://schemas.openxmlformats.org/drawingml/2006/table">
            <a:tbl>
              <a:tblPr/>
              <a:tblGrid>
                <a:gridCol w="2654887"/>
                <a:gridCol w="2302166"/>
                <a:gridCol w="2747803"/>
              </a:tblGrid>
              <a:tr h="2781672">
                <a:tc>
                  <a:txBody>
                    <a:bodyPr/>
                    <a:lstStyle/>
                    <a:p>
                      <a:pPr algn="r">
                        <a:lnSpc>
                          <a:spcPct val="150000"/>
                        </a:lnSpc>
                        <a:spcBef>
                          <a:spcPts val="600"/>
                        </a:spcBef>
                        <a:spcAft>
                          <a:spcPts val="0"/>
                        </a:spcAft>
                      </a:pPr>
                      <a:r>
                        <a:rPr lang="en-GB" sz="2000" b="0" dirty="0" smtClean="0">
                          <a:latin typeface="Arial"/>
                          <a:ea typeface="Times New Roman"/>
                          <a:cs typeface="Arial"/>
                        </a:rPr>
                        <a:t>‘chapatti’ </a:t>
                      </a:r>
                      <a:r>
                        <a:rPr lang="en-GB" sz="2000" b="0" dirty="0">
                          <a:latin typeface="Arial"/>
                          <a:ea typeface="Times New Roman"/>
                          <a:cs typeface="Arial"/>
                          <a:sym typeface="Wingdings"/>
                        </a:rPr>
                        <a:t></a:t>
                      </a:r>
                      <a:endParaRPr lang="en-GB" sz="2000" b="1" dirty="0">
                        <a:latin typeface="Arial"/>
                        <a:ea typeface="Times New Roman"/>
                        <a:cs typeface="Times New Roman"/>
                      </a:endParaRPr>
                    </a:p>
                    <a:p>
                      <a:pPr algn="r">
                        <a:lnSpc>
                          <a:spcPct val="150000"/>
                        </a:lnSpc>
                        <a:spcBef>
                          <a:spcPts val="600"/>
                        </a:spcBef>
                        <a:spcAft>
                          <a:spcPts val="0"/>
                        </a:spcAft>
                      </a:pPr>
                      <a:r>
                        <a:rPr lang="en-GB" sz="2000" b="0" dirty="0" smtClean="0">
                          <a:latin typeface="Arial"/>
                          <a:ea typeface="Times New Roman"/>
                          <a:cs typeface="Arial"/>
                        </a:rPr>
                        <a:t>‘plantain’ </a:t>
                      </a:r>
                      <a:r>
                        <a:rPr lang="en-GB" sz="2000" b="0" dirty="0" smtClean="0">
                          <a:latin typeface="Arial"/>
                          <a:ea typeface="Times New Roman"/>
                          <a:cs typeface="Arial"/>
                          <a:sym typeface="Wingdings"/>
                        </a:rPr>
                        <a:t></a:t>
                      </a:r>
                    </a:p>
                    <a:p>
                      <a:pPr algn="r">
                        <a:lnSpc>
                          <a:spcPct val="150000"/>
                        </a:lnSpc>
                        <a:spcBef>
                          <a:spcPts val="600"/>
                        </a:spcBef>
                        <a:spcAft>
                          <a:spcPts val="0"/>
                        </a:spcAft>
                      </a:pPr>
                      <a:endParaRPr lang="en-GB" sz="2000" b="1" dirty="0" smtClean="0">
                        <a:latin typeface="Arial"/>
                        <a:ea typeface="Times New Roman"/>
                        <a:cs typeface="Times New Roman"/>
                        <a:sym typeface="Wingdings"/>
                      </a:endParaRPr>
                    </a:p>
                    <a:p>
                      <a:pPr algn="r">
                        <a:lnSpc>
                          <a:spcPct val="150000"/>
                        </a:lnSpc>
                        <a:spcBef>
                          <a:spcPts val="600"/>
                        </a:spcBef>
                        <a:spcAft>
                          <a:spcPts val="0"/>
                        </a:spcAft>
                      </a:pPr>
                      <a:r>
                        <a:rPr lang="en-GB" sz="2000" b="0" dirty="0" smtClean="0">
                          <a:latin typeface="Arial"/>
                          <a:ea typeface="Times New Roman"/>
                          <a:cs typeface="Arial"/>
                        </a:rPr>
                        <a:t>‘Sikh’ </a:t>
                      </a:r>
                      <a:r>
                        <a:rPr lang="en-GB" sz="2000" b="1" dirty="0" smtClean="0">
                          <a:latin typeface="Arial"/>
                          <a:ea typeface="Times New Roman"/>
                          <a:cs typeface="Arial"/>
                          <a:sym typeface="Wingdings"/>
                        </a:rPr>
                        <a:t></a:t>
                      </a:r>
                    </a:p>
                    <a:p>
                      <a:pPr algn="r">
                        <a:lnSpc>
                          <a:spcPct val="150000"/>
                        </a:lnSpc>
                        <a:spcBef>
                          <a:spcPts val="600"/>
                        </a:spcBef>
                        <a:spcAft>
                          <a:spcPts val="0"/>
                        </a:spcAft>
                      </a:pPr>
                      <a:r>
                        <a:rPr lang="en-GB" sz="2000" b="0" dirty="0" smtClean="0">
                          <a:latin typeface="Arial"/>
                          <a:ea typeface="Times New Roman"/>
                          <a:cs typeface="Arial"/>
                          <a:sym typeface="Wingdings"/>
                        </a:rPr>
                        <a:t>‘Punjabi’</a:t>
                      </a:r>
                      <a:r>
                        <a:rPr lang="en-GB" sz="2000" b="0" baseline="0" dirty="0" smtClean="0">
                          <a:latin typeface="Arial"/>
                          <a:ea typeface="Times New Roman"/>
                          <a:cs typeface="Arial"/>
                          <a:sym typeface="Wingdings"/>
                        </a:rPr>
                        <a:t> </a:t>
                      </a:r>
                      <a:r>
                        <a:rPr lang="en-GB" sz="2000" b="0" dirty="0" smtClean="0">
                          <a:latin typeface="Arial"/>
                          <a:ea typeface="Times New Roman"/>
                          <a:cs typeface="Arial"/>
                        </a:rPr>
                        <a:t> </a:t>
                      </a:r>
                      <a:r>
                        <a:rPr lang="en-GB" sz="2000" b="1" dirty="0" smtClean="0">
                          <a:latin typeface="Arial"/>
                          <a:ea typeface="Times New Roman"/>
                          <a:cs typeface="Arial"/>
                          <a:sym typeface="Wingdings"/>
                        </a:rPr>
                        <a:t></a:t>
                      </a:r>
                      <a:endParaRPr lang="en-GB" sz="2000" b="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n-GB" sz="2000" b="1">
                          <a:latin typeface="Arial"/>
                          <a:ea typeface="Times New Roman"/>
                          <a:cs typeface="Times New Roman"/>
                        </a:rPr>
                        <a:t>Translator</a:t>
                      </a:r>
                      <a:endParaRPr lang="en-GB" sz="1200" b="1">
                        <a:latin typeface="Arial"/>
                        <a:ea typeface="Times New Roman"/>
                        <a:cs typeface="Times New Roman"/>
                      </a:endParaRPr>
                    </a:p>
                    <a:p>
                      <a:pPr algn="ctr">
                        <a:spcAft>
                          <a:spcPts val="0"/>
                        </a:spcAft>
                      </a:pPr>
                      <a:r>
                        <a:rPr lang="en-GB" sz="11000" b="0">
                          <a:latin typeface="Arial"/>
                          <a:ea typeface="Times New Roman"/>
                          <a:cs typeface="Arial"/>
                          <a:sym typeface="Wingdings"/>
                        </a:rPr>
                        <a:t></a:t>
                      </a:r>
                      <a:endParaRPr lang="en-GB" sz="1200" b="1">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GB" sz="1600" b="1" dirty="0" smtClean="0">
                          <a:latin typeface="Arial"/>
                          <a:ea typeface="Times New Roman"/>
                          <a:cs typeface="Times New Roman"/>
                        </a:rPr>
                        <a:t>A flat Indian bread</a:t>
                      </a:r>
                    </a:p>
                    <a:p>
                      <a:pPr>
                        <a:lnSpc>
                          <a:spcPct val="150000"/>
                        </a:lnSpc>
                        <a:spcBef>
                          <a:spcPts val="600"/>
                        </a:spcBef>
                        <a:spcAft>
                          <a:spcPts val="0"/>
                        </a:spcAft>
                      </a:pPr>
                      <a:r>
                        <a:rPr lang="en-GB" sz="1600" b="1" dirty="0" smtClean="0">
                          <a:latin typeface="Arial"/>
                          <a:ea typeface="Times New Roman"/>
                          <a:cs typeface="Times New Roman"/>
                        </a:rPr>
                        <a:t>A fruit that</a:t>
                      </a:r>
                      <a:r>
                        <a:rPr lang="en-GB" sz="1600" b="1" baseline="0" dirty="0" smtClean="0">
                          <a:latin typeface="Arial"/>
                          <a:ea typeface="Times New Roman"/>
                          <a:cs typeface="Times New Roman"/>
                        </a:rPr>
                        <a:t> resembles a banana</a:t>
                      </a:r>
                    </a:p>
                    <a:p>
                      <a:pPr>
                        <a:lnSpc>
                          <a:spcPct val="150000"/>
                        </a:lnSpc>
                        <a:spcBef>
                          <a:spcPts val="600"/>
                        </a:spcBef>
                        <a:spcAft>
                          <a:spcPts val="0"/>
                        </a:spcAft>
                      </a:pPr>
                      <a:endParaRPr lang="en-GB" sz="800" b="1" baseline="0" dirty="0" smtClean="0">
                        <a:latin typeface="Arial"/>
                        <a:ea typeface="Times New Roman"/>
                        <a:cs typeface="Times New Roman"/>
                      </a:endParaRPr>
                    </a:p>
                    <a:p>
                      <a:pPr>
                        <a:lnSpc>
                          <a:spcPct val="150000"/>
                        </a:lnSpc>
                        <a:spcBef>
                          <a:spcPts val="600"/>
                        </a:spcBef>
                        <a:spcAft>
                          <a:spcPts val="0"/>
                        </a:spcAft>
                      </a:pPr>
                      <a:r>
                        <a:rPr lang="en-GB" sz="1600" b="1" baseline="0" dirty="0" smtClean="0">
                          <a:latin typeface="Arial"/>
                          <a:ea typeface="Times New Roman"/>
                          <a:cs typeface="Times New Roman"/>
                        </a:rPr>
                        <a:t>A religious sect commonly found in India</a:t>
                      </a:r>
                    </a:p>
                    <a:p>
                      <a:pPr>
                        <a:lnSpc>
                          <a:spcPct val="150000"/>
                        </a:lnSpc>
                        <a:spcBef>
                          <a:spcPts val="600"/>
                        </a:spcBef>
                        <a:spcAft>
                          <a:spcPts val="0"/>
                        </a:spcAft>
                      </a:pPr>
                      <a:r>
                        <a:rPr lang="en-GB" sz="1600" b="1" baseline="0" dirty="0" smtClean="0">
                          <a:latin typeface="Arial"/>
                          <a:ea typeface="Times New Roman"/>
                          <a:cs typeface="Times New Roman"/>
                        </a:rPr>
                        <a:t>One of India’s languages</a:t>
                      </a:r>
                      <a:endParaRPr lang="en-GB" sz="1600" b="1" dirty="0">
                        <a:latin typeface="Arial"/>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340768"/>
            <a:ext cx="8784976" cy="2677656"/>
          </a:xfrm>
          <a:prstGeom prst="rect">
            <a:avLst/>
          </a:prstGeom>
          <a:noFill/>
        </p:spPr>
        <p:txBody>
          <a:bodyPr wrap="square" rtlCol="0">
            <a:spAutoFit/>
          </a:bodyPr>
          <a:lstStyle/>
          <a:p>
            <a:r>
              <a:rPr lang="en-GB" sz="2800" b="1" dirty="0" smtClean="0"/>
              <a:t>Read the biographical information on your sheet.</a:t>
            </a:r>
          </a:p>
          <a:p>
            <a:endParaRPr lang="en-GB" sz="2800" dirty="0" smtClean="0"/>
          </a:p>
          <a:p>
            <a:r>
              <a:rPr lang="en-GB" sz="2800" dirty="0" smtClean="0"/>
              <a:t>The voice of the poem is a young second-generation British-born Asian (Mr Singh). It is not the poet himself, although he may be using some of his own experiences to create the character. </a:t>
            </a:r>
            <a:endParaRPr lang="en-GB" sz="2800" dirty="0"/>
          </a:p>
        </p:txBody>
      </p:sp>
      <p:sp>
        <p:nvSpPr>
          <p:cNvPr id="3" name="Action Button: Movie 2">
            <a:hlinkClick r:id="rId2" action="ppaction://hlinkfile" highlightClick="1"/>
          </p:cNvPr>
          <p:cNvSpPr/>
          <p:nvPr/>
        </p:nvSpPr>
        <p:spPr>
          <a:xfrm>
            <a:off x="827584" y="4725144"/>
            <a:ext cx="2376264" cy="1584176"/>
          </a:xfrm>
          <a:prstGeom prst="actionButtonMovie">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12968" cy="5940088"/>
          </a:xfrm>
          <a:prstGeom prst="rect">
            <a:avLst/>
          </a:prstGeom>
          <a:noFill/>
        </p:spPr>
        <p:txBody>
          <a:bodyPr wrap="square" rtlCol="0">
            <a:spAutoFit/>
          </a:bodyPr>
          <a:lstStyle/>
          <a:p>
            <a:r>
              <a:rPr lang="en-GB" sz="2200" b="1" dirty="0" smtClean="0"/>
              <a:t>Spelling and grammar</a:t>
            </a:r>
            <a:endParaRPr lang="en-GB" sz="2200" dirty="0" smtClean="0"/>
          </a:p>
          <a:p>
            <a:r>
              <a:rPr lang="en-GB" sz="2200" dirty="0" smtClean="0"/>
              <a:t> </a:t>
            </a:r>
          </a:p>
          <a:p>
            <a:r>
              <a:rPr lang="en-GB" sz="2200" dirty="0" smtClean="0"/>
              <a:t>The first thing that strikes you when reading ‘Singh Song!’ is the use of unorthodox spelling and grammar. </a:t>
            </a:r>
            <a:r>
              <a:rPr lang="en-GB" sz="2400" b="1" dirty="0" smtClean="0"/>
              <a:t>Mark where the text diverges from orthodoxy, noting spelling that indicates a distinct pronunciation, omission of words, inclusion of Punjabi words, etc.</a:t>
            </a:r>
          </a:p>
          <a:p>
            <a:endParaRPr lang="en-GB" sz="2200" dirty="0" smtClean="0"/>
          </a:p>
          <a:p>
            <a:r>
              <a:rPr lang="en-GB" sz="2200" dirty="0" smtClean="0"/>
              <a:t>This suggests: a) English is not the speaker’s first language; b) the speaker does not concern himself too much with rules.</a:t>
            </a:r>
          </a:p>
          <a:p>
            <a:endParaRPr lang="en-GB" sz="2200" dirty="0" smtClean="0"/>
          </a:p>
          <a:p>
            <a:r>
              <a:rPr lang="en-GB" sz="2200" b="1" dirty="0" smtClean="0"/>
              <a:t>Use of humour</a:t>
            </a:r>
          </a:p>
          <a:p>
            <a:endParaRPr lang="en-GB" sz="2200" b="1" dirty="0" smtClean="0"/>
          </a:p>
          <a:p>
            <a:r>
              <a:rPr lang="en-GB" sz="2200" dirty="0" smtClean="0"/>
              <a:t>Highlights the speaker’s affectionate and playful relationship with his wife. It also suggests he does not take himself too seriously and helps the reader identify with him.</a:t>
            </a:r>
          </a:p>
          <a:p>
            <a:endParaRPr lang="en-GB" sz="2200" dirty="0" smtClean="0"/>
          </a:p>
          <a:p>
            <a:endParaRPr lang="en-GB"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35901"/>
            <a:ext cx="8208912" cy="4093428"/>
          </a:xfrm>
          <a:prstGeom prst="rect">
            <a:avLst/>
          </a:prstGeom>
        </p:spPr>
        <p:txBody>
          <a:bodyPr wrap="square">
            <a:spAutoFit/>
          </a:bodyPr>
          <a:lstStyle/>
          <a:p>
            <a:r>
              <a:rPr lang="en-GB" sz="2200" b="1" dirty="0" smtClean="0"/>
              <a:t>Structure and form</a:t>
            </a:r>
          </a:p>
          <a:p>
            <a:endParaRPr lang="en-GB" sz="2200" dirty="0" smtClean="0"/>
          </a:p>
          <a:p>
            <a:pPr lvl="1">
              <a:buFont typeface="Arial" pitchFamily="34" charset="0"/>
              <a:buChar char="•"/>
            </a:pPr>
            <a:r>
              <a:rPr lang="en-US" sz="2200" dirty="0" smtClean="0"/>
              <a:t> end dashes at the end of stanzas</a:t>
            </a:r>
            <a:endParaRPr lang="en-GB" sz="2200" dirty="0" smtClean="0"/>
          </a:p>
          <a:p>
            <a:pPr lvl="1">
              <a:buFont typeface="Arial" pitchFamily="34" charset="0"/>
              <a:buChar char="•"/>
            </a:pPr>
            <a:r>
              <a:rPr lang="en-US" sz="2200" dirty="0" smtClean="0"/>
              <a:t> similarities in stanza length – couplets at the end of the poem, and verse lengths in the rest of the poem</a:t>
            </a:r>
            <a:endParaRPr lang="en-GB" sz="2200" dirty="0" smtClean="0"/>
          </a:p>
          <a:p>
            <a:pPr lvl="1">
              <a:buFont typeface="Arial" pitchFamily="34" charset="0"/>
              <a:buChar char="•"/>
            </a:pPr>
            <a:r>
              <a:rPr lang="en-US" sz="2200" dirty="0" smtClean="0"/>
              <a:t> couplets all have the same end words (‘I say’/’she say’ and ‘baby’)</a:t>
            </a:r>
            <a:endParaRPr lang="en-GB" sz="2200" dirty="0" smtClean="0"/>
          </a:p>
          <a:p>
            <a:pPr lvl="1">
              <a:buFont typeface="Arial" pitchFamily="34" charset="0"/>
              <a:buChar char="•"/>
            </a:pPr>
            <a:r>
              <a:rPr lang="en-US" sz="2200" dirty="0" smtClean="0"/>
              <a:t> similarities in the rhyme scheme of stanzas of the same length (for example, stanzas 3 and 8, and the couplets).  </a:t>
            </a:r>
          </a:p>
          <a:p>
            <a:pPr lvl="1">
              <a:buFont typeface="Arial" pitchFamily="34" charset="0"/>
              <a:buChar char="•"/>
            </a:pPr>
            <a:r>
              <a:rPr lang="en-US" sz="2200" dirty="0" smtClean="0"/>
              <a:t> lively rhythm – the language and structure of this poem express </a:t>
            </a:r>
            <a:r>
              <a:rPr lang="en-US" sz="2200" b="1" dirty="0" smtClean="0"/>
              <a:t>joy</a:t>
            </a:r>
            <a:r>
              <a:rPr lang="en-US" sz="2200" dirty="0" smtClean="0"/>
              <a:t> and </a:t>
            </a:r>
            <a:r>
              <a:rPr lang="en-US" sz="2200" dirty="0" err="1" smtClean="0"/>
              <a:t>humour</a:t>
            </a:r>
            <a:r>
              <a:rPr lang="en-US" sz="2200" dirty="0" smtClean="0"/>
              <a:t>   </a:t>
            </a:r>
            <a:endParaRPr lang="en-GB" sz="2200"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2348880"/>
            <a:ext cx="3411511" cy="1477328"/>
          </a:xfrm>
          <a:prstGeom prst="rect">
            <a:avLst/>
          </a:prstGeom>
          <a:noFill/>
        </p:spPr>
        <p:txBody>
          <a:bodyPr wrap="none" rtlCol="0">
            <a:spAutoFit/>
          </a:bodyPr>
          <a:lstStyle/>
          <a:p>
            <a:r>
              <a:rPr lang="en-GB" dirty="0" smtClean="0">
                <a:solidFill>
                  <a:srgbClr val="C00000"/>
                </a:solidFill>
              </a:rPr>
              <a:t>I run just one </a:t>
            </a:r>
            <a:r>
              <a:rPr lang="en-GB" dirty="0" err="1" smtClean="0">
                <a:solidFill>
                  <a:srgbClr val="C00000"/>
                </a:solidFill>
              </a:rPr>
              <a:t>ov</a:t>
            </a:r>
            <a:r>
              <a:rPr lang="en-GB" dirty="0" smtClean="0">
                <a:solidFill>
                  <a:srgbClr val="C00000"/>
                </a:solidFill>
              </a:rPr>
              <a:t> my daddy’s shops</a:t>
            </a:r>
          </a:p>
          <a:p>
            <a:r>
              <a:rPr lang="en-GB" dirty="0" smtClean="0">
                <a:solidFill>
                  <a:srgbClr val="C00000"/>
                </a:solidFill>
              </a:rPr>
              <a:t>from 9 o’clock to 9 </a:t>
            </a:r>
            <a:r>
              <a:rPr lang="en-GB" b="1" dirty="0" smtClean="0">
                <a:solidFill>
                  <a:srgbClr val="C00000"/>
                </a:solidFill>
              </a:rPr>
              <a:t>o’clock</a:t>
            </a:r>
          </a:p>
          <a:p>
            <a:r>
              <a:rPr lang="en-GB" dirty="0" smtClean="0">
                <a:solidFill>
                  <a:srgbClr val="C00000"/>
                </a:solidFill>
              </a:rPr>
              <a:t>and he </a:t>
            </a:r>
            <a:r>
              <a:rPr lang="en-GB" dirty="0" err="1" smtClean="0">
                <a:solidFill>
                  <a:srgbClr val="C00000"/>
                </a:solidFill>
              </a:rPr>
              <a:t>vunt</a:t>
            </a:r>
            <a:r>
              <a:rPr lang="en-GB" dirty="0" smtClean="0">
                <a:solidFill>
                  <a:srgbClr val="C00000"/>
                </a:solidFill>
              </a:rPr>
              <a:t> me not to </a:t>
            </a:r>
            <a:r>
              <a:rPr lang="en-GB" dirty="0" err="1" smtClean="0">
                <a:solidFill>
                  <a:srgbClr val="C00000"/>
                </a:solidFill>
              </a:rPr>
              <a:t>hav</a:t>
            </a:r>
            <a:r>
              <a:rPr lang="en-GB" dirty="0" smtClean="0">
                <a:solidFill>
                  <a:srgbClr val="C00000"/>
                </a:solidFill>
              </a:rPr>
              <a:t> a break</a:t>
            </a:r>
          </a:p>
          <a:p>
            <a:r>
              <a:rPr lang="en-GB" dirty="0" smtClean="0">
                <a:solidFill>
                  <a:srgbClr val="C00000"/>
                </a:solidFill>
              </a:rPr>
              <a:t>but </a:t>
            </a:r>
            <a:r>
              <a:rPr lang="en-GB" dirty="0" err="1" smtClean="0">
                <a:solidFill>
                  <a:srgbClr val="C00000"/>
                </a:solidFill>
              </a:rPr>
              <a:t>ven</a:t>
            </a:r>
            <a:r>
              <a:rPr lang="en-GB" dirty="0" smtClean="0">
                <a:solidFill>
                  <a:srgbClr val="C00000"/>
                </a:solidFill>
              </a:rPr>
              <a:t> nobody in, I do </a:t>
            </a:r>
            <a:r>
              <a:rPr lang="en-GB" b="1" dirty="0" err="1" smtClean="0">
                <a:solidFill>
                  <a:srgbClr val="C00000"/>
                </a:solidFill>
              </a:rPr>
              <a:t>di</a:t>
            </a:r>
            <a:r>
              <a:rPr lang="en-GB" b="1" dirty="0" smtClean="0">
                <a:solidFill>
                  <a:srgbClr val="C00000"/>
                </a:solidFill>
              </a:rPr>
              <a:t> lock </a:t>
            </a:r>
            <a:r>
              <a:rPr lang="en-GB" dirty="0" smtClean="0">
                <a:solidFill>
                  <a:srgbClr val="C00000"/>
                </a:solidFill>
              </a:rPr>
              <a:t>–</a:t>
            </a:r>
          </a:p>
          <a:p>
            <a:endParaRPr lang="en-GB" dirty="0"/>
          </a:p>
        </p:txBody>
      </p:sp>
      <p:cxnSp>
        <p:nvCxnSpPr>
          <p:cNvPr id="4" name="Straight Connector 3"/>
          <p:cNvCxnSpPr/>
          <p:nvPr/>
        </p:nvCxnSpPr>
        <p:spPr>
          <a:xfrm flipV="1">
            <a:off x="5652120" y="2636912"/>
            <a:ext cx="72008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444209" y="2636912"/>
            <a:ext cx="2088232" cy="1200329"/>
          </a:xfrm>
          <a:prstGeom prst="rect">
            <a:avLst/>
          </a:prstGeom>
          <a:noFill/>
        </p:spPr>
        <p:txBody>
          <a:bodyPr wrap="square" rtlCol="0">
            <a:spAutoFit/>
          </a:bodyPr>
          <a:lstStyle/>
          <a:p>
            <a:r>
              <a:rPr lang="en-GB" dirty="0" smtClean="0"/>
              <a:t>This rhyme prepares the reader for the saucy goings on in the next stanza!</a:t>
            </a:r>
            <a:endParaRPr lang="en-GB" dirty="0"/>
          </a:p>
        </p:txBody>
      </p:sp>
      <p:cxnSp>
        <p:nvCxnSpPr>
          <p:cNvPr id="7" name="Straight Connector 6"/>
          <p:cNvCxnSpPr/>
          <p:nvPr/>
        </p:nvCxnSpPr>
        <p:spPr>
          <a:xfrm>
            <a:off x="4932040" y="3501008"/>
            <a:ext cx="1224136"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56176" y="4509120"/>
            <a:ext cx="2987824" cy="923330"/>
          </a:xfrm>
          <a:prstGeom prst="rect">
            <a:avLst/>
          </a:prstGeom>
          <a:noFill/>
        </p:spPr>
        <p:txBody>
          <a:bodyPr wrap="square" rtlCol="0">
            <a:spAutoFit/>
          </a:bodyPr>
          <a:lstStyle/>
          <a:p>
            <a:r>
              <a:rPr lang="en-GB" dirty="0" smtClean="0"/>
              <a:t>When he performs this verse, the poet often makes a ‘click’ noise – why?</a:t>
            </a:r>
            <a:endParaRPr lang="en-GB" dirty="0"/>
          </a:p>
        </p:txBody>
      </p:sp>
      <p:sp>
        <p:nvSpPr>
          <p:cNvPr id="9" name="TextBox 8"/>
          <p:cNvSpPr txBox="1"/>
          <p:nvPr/>
        </p:nvSpPr>
        <p:spPr>
          <a:xfrm>
            <a:off x="395536" y="548680"/>
            <a:ext cx="6870855" cy="646331"/>
          </a:xfrm>
          <a:prstGeom prst="rect">
            <a:avLst/>
          </a:prstGeom>
          <a:noFill/>
        </p:spPr>
        <p:txBody>
          <a:bodyPr wrap="none" rtlCol="0">
            <a:spAutoFit/>
          </a:bodyPr>
          <a:lstStyle/>
          <a:p>
            <a:r>
              <a:rPr lang="en-GB" b="1" dirty="0" smtClean="0"/>
              <a:t>How is the father/son relationship represented in the first three lines?</a:t>
            </a:r>
          </a:p>
          <a:p>
            <a:r>
              <a:rPr lang="en-GB" b="1" dirty="0" smtClean="0"/>
              <a:t>What can we infer about the Indian work ethic?</a:t>
            </a:r>
            <a:endParaRPr lang="en-GB" b="1" dirty="0"/>
          </a:p>
        </p:txBody>
      </p:sp>
      <p:sp>
        <p:nvSpPr>
          <p:cNvPr id="10" name="Freeform 9"/>
          <p:cNvSpPr/>
          <p:nvPr/>
        </p:nvSpPr>
        <p:spPr>
          <a:xfrm>
            <a:off x="2335213" y="2943225"/>
            <a:ext cx="608012" cy="285750"/>
          </a:xfrm>
          <a:custGeom>
            <a:avLst/>
            <a:gdLst>
              <a:gd name="connsiteX0" fmla="*/ 522287 w 608012"/>
              <a:gd name="connsiteY0" fmla="*/ 9525 h 285750"/>
              <a:gd name="connsiteX1" fmla="*/ 46037 w 608012"/>
              <a:gd name="connsiteY1" fmla="*/ 85725 h 285750"/>
              <a:gd name="connsiteX2" fmla="*/ 246062 w 608012"/>
              <a:gd name="connsiteY2" fmla="*/ 276225 h 285750"/>
              <a:gd name="connsiteX3" fmla="*/ 560387 w 608012"/>
              <a:gd name="connsiteY3" fmla="*/ 142875 h 285750"/>
              <a:gd name="connsiteX4" fmla="*/ 522287 w 608012"/>
              <a:gd name="connsiteY4" fmla="*/ 9525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8012" h="285750">
                <a:moveTo>
                  <a:pt x="522287" y="9525"/>
                </a:moveTo>
                <a:cubicBezTo>
                  <a:pt x="436562" y="0"/>
                  <a:pt x="92074" y="41275"/>
                  <a:pt x="46037" y="85725"/>
                </a:cubicBezTo>
                <a:cubicBezTo>
                  <a:pt x="0" y="130175"/>
                  <a:pt x="160337" y="266700"/>
                  <a:pt x="246062" y="276225"/>
                </a:cubicBezTo>
                <a:cubicBezTo>
                  <a:pt x="331787" y="285750"/>
                  <a:pt x="515937" y="187325"/>
                  <a:pt x="560387" y="142875"/>
                </a:cubicBezTo>
                <a:cubicBezTo>
                  <a:pt x="604837" y="98425"/>
                  <a:pt x="608012" y="19050"/>
                  <a:pt x="522287" y="9525"/>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stCxn id="10" idx="1"/>
            <a:endCxn id="13" idx="3"/>
          </p:cNvCxnSpPr>
          <p:nvPr/>
        </p:nvCxnSpPr>
        <p:spPr>
          <a:xfrm flipH="1">
            <a:off x="1619672" y="3028950"/>
            <a:ext cx="761578" cy="76212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3528" y="2636912"/>
            <a:ext cx="1296144" cy="2308324"/>
          </a:xfrm>
          <a:prstGeom prst="rect">
            <a:avLst/>
          </a:prstGeom>
          <a:noFill/>
        </p:spPr>
        <p:txBody>
          <a:bodyPr wrap="square" rtlCol="0">
            <a:spAutoFit/>
          </a:bodyPr>
          <a:lstStyle/>
          <a:p>
            <a:r>
              <a:rPr lang="en-GB" dirty="0" smtClean="0"/>
              <a:t>Emphasises the father’s hard-working attitude and strict role as father</a:t>
            </a:r>
            <a:endParaRPr lang="en-GB" dirty="0"/>
          </a:p>
        </p:txBody>
      </p:sp>
      <p:sp>
        <p:nvSpPr>
          <p:cNvPr id="15" name="Freeform 14"/>
          <p:cNvSpPr/>
          <p:nvPr/>
        </p:nvSpPr>
        <p:spPr>
          <a:xfrm>
            <a:off x="2397125" y="3240088"/>
            <a:ext cx="530225" cy="293687"/>
          </a:xfrm>
          <a:custGeom>
            <a:avLst/>
            <a:gdLst>
              <a:gd name="connsiteX0" fmla="*/ 488950 w 530225"/>
              <a:gd name="connsiteY0" fmla="*/ 46037 h 293687"/>
              <a:gd name="connsiteX1" fmla="*/ 117475 w 530225"/>
              <a:gd name="connsiteY1" fmla="*/ 26987 h 293687"/>
              <a:gd name="connsiteX2" fmla="*/ 41275 w 530225"/>
              <a:gd name="connsiteY2" fmla="*/ 207962 h 293687"/>
              <a:gd name="connsiteX3" fmla="*/ 365125 w 530225"/>
              <a:gd name="connsiteY3" fmla="*/ 265112 h 293687"/>
              <a:gd name="connsiteX4" fmla="*/ 488950 w 530225"/>
              <a:gd name="connsiteY4" fmla="*/ 46037 h 293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225" h="293687">
                <a:moveTo>
                  <a:pt x="488950" y="46037"/>
                </a:moveTo>
                <a:cubicBezTo>
                  <a:pt x="447675" y="6350"/>
                  <a:pt x="192088" y="0"/>
                  <a:pt x="117475" y="26987"/>
                </a:cubicBezTo>
                <a:cubicBezTo>
                  <a:pt x="42863" y="53975"/>
                  <a:pt x="0" y="168275"/>
                  <a:pt x="41275" y="207962"/>
                </a:cubicBezTo>
                <a:cubicBezTo>
                  <a:pt x="82550" y="247649"/>
                  <a:pt x="290513" y="293687"/>
                  <a:pt x="365125" y="265112"/>
                </a:cubicBezTo>
                <a:cubicBezTo>
                  <a:pt x="439737" y="236537"/>
                  <a:pt x="530225" y="85724"/>
                  <a:pt x="488950" y="46037"/>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a:stCxn id="15" idx="2"/>
          </p:cNvCxnSpPr>
          <p:nvPr/>
        </p:nvCxnSpPr>
        <p:spPr>
          <a:xfrm flipH="1">
            <a:off x="1979712" y="3448050"/>
            <a:ext cx="458688" cy="1349102"/>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331640" y="4797152"/>
            <a:ext cx="2592288" cy="646331"/>
          </a:xfrm>
          <a:prstGeom prst="rect">
            <a:avLst/>
          </a:prstGeom>
          <a:noFill/>
        </p:spPr>
        <p:txBody>
          <a:bodyPr wrap="square" rtlCol="0">
            <a:spAutoFit/>
          </a:bodyPr>
          <a:lstStyle/>
          <a:p>
            <a:r>
              <a:rPr lang="en-GB" dirty="0" smtClean="0"/>
              <a:t>Compare this to ‘and’. What does it signify?</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1247</Words>
  <Application>Microsoft Office PowerPoint</Application>
  <PresentationFormat>On-screen Show (4:3)</PresentationFormat>
  <Paragraphs>274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Singh Song!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Discussion Time!</vt:lpstr>
      <vt:lpstr>Slide 19</vt:lpstr>
      <vt:lpstr>Poetry VITALS…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Singh Song!</dc:title>
  <dc:creator>Vicki</dc:creator>
  <cp:lastModifiedBy>Vicki</cp:lastModifiedBy>
  <cp:revision>34</cp:revision>
  <dcterms:created xsi:type="dcterms:W3CDTF">2012-04-14T22:44:00Z</dcterms:created>
  <dcterms:modified xsi:type="dcterms:W3CDTF">2014-08-17T22:40:38Z</dcterms:modified>
</cp:coreProperties>
</file>