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69" r:id="rId4"/>
    <p:sldId id="270" r:id="rId5"/>
    <p:sldId id="271" r:id="rId6"/>
    <p:sldId id="272" r:id="rId7"/>
    <p:sldId id="273" r:id="rId8"/>
    <p:sldId id="274" r:id="rId9"/>
    <p:sldId id="275" r:id="rId10"/>
    <p:sldId id="276" r:id="rId11"/>
    <p:sldId id="278" r:id="rId12"/>
    <p:sldId id="279" r:id="rId13"/>
    <p:sldId id="267" r:id="rId14"/>
    <p:sldId id="280" r:id="rId15"/>
    <p:sldId id="268" r:id="rId16"/>
    <p:sldId id="259" r:id="rId17"/>
    <p:sldId id="263" r:id="rId18"/>
    <p:sldId id="264" r:id="rId19"/>
    <p:sldId id="265" r:id="rId20"/>
    <p:sldId id="266" r:id="rId21"/>
    <p:sldId id="281" r:id="rId22"/>
    <p:sldId id="282" r:id="rId23"/>
    <p:sldId id="283" r:id="rId24"/>
    <p:sldId id="285" r:id="rId25"/>
    <p:sldId id="284" r:id="rId26"/>
    <p:sldId id="286" r:id="rId27"/>
    <p:sldId id="287" r:id="rId28"/>
    <p:sldId id="288" r:id="rId29"/>
    <p:sldId id="289" r:id="rId30"/>
    <p:sldId id="290" r:id="rId31"/>
    <p:sldId id="291" r:id="rId32"/>
    <p:sldId id="292" r:id="rId33"/>
    <p:sldId id="293" r:id="rId34"/>
    <p:sldId id="260" r:id="rId35"/>
    <p:sldId id="261" r:id="rId36"/>
    <p:sldId id="26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70" d="100"/>
          <a:sy n="70" d="100"/>
        </p:scale>
        <p:origin x="723"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E6715-5928-4785-8B1B-59D82DF5B587}" type="datetimeFigureOut">
              <a:rPr lang="en-GB" smtClean="0"/>
              <a:t>28/08/2015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1AA0A-4725-4ED2-9C71-47A3AD8B40D1}" type="slidenum">
              <a:rPr lang="en-GB" smtClean="0"/>
              <a:t>‹#›</a:t>
            </a:fld>
            <a:endParaRPr lang="en-GB"/>
          </a:p>
        </p:txBody>
      </p:sp>
    </p:spTree>
    <p:extLst>
      <p:ext uri="{BB962C8B-B14F-4D97-AF65-F5344CB8AC3E}">
        <p14:creationId xmlns:p14="http://schemas.microsoft.com/office/powerpoint/2010/main" val="128084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36</a:t>
            </a:fld>
            <a:endParaRPr lang="en-GB"/>
          </a:p>
        </p:txBody>
      </p:sp>
    </p:spTree>
    <p:extLst>
      <p:ext uri="{BB962C8B-B14F-4D97-AF65-F5344CB8AC3E}">
        <p14:creationId xmlns:p14="http://schemas.microsoft.com/office/powerpoint/2010/main" val="278170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008A28-F7B7-41EF-AB15-E11DB7FE8AE4}"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0DBD69-1409-4760-BA1B-BEA7BDC096ED}" type="slidenum">
              <a:rPr lang="en-GB" smtClean="0"/>
              <a:t>‹#›</a:t>
            </a:fld>
            <a:endParaRPr lang="en-GB"/>
          </a:p>
        </p:txBody>
      </p:sp>
    </p:spTree>
    <p:extLst>
      <p:ext uri="{BB962C8B-B14F-4D97-AF65-F5344CB8AC3E}">
        <p14:creationId xmlns:p14="http://schemas.microsoft.com/office/powerpoint/2010/main" val="364156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008A28-F7B7-41EF-AB15-E11DB7FE8AE4}"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0DBD69-1409-4760-BA1B-BEA7BDC096ED}" type="slidenum">
              <a:rPr lang="en-GB" smtClean="0"/>
              <a:t>‹#›</a:t>
            </a:fld>
            <a:endParaRPr lang="en-GB"/>
          </a:p>
        </p:txBody>
      </p:sp>
    </p:spTree>
    <p:extLst>
      <p:ext uri="{BB962C8B-B14F-4D97-AF65-F5344CB8AC3E}">
        <p14:creationId xmlns:p14="http://schemas.microsoft.com/office/powerpoint/2010/main" val="207133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008A28-F7B7-41EF-AB15-E11DB7FE8AE4}"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0DBD69-1409-4760-BA1B-BEA7BDC096ED}" type="slidenum">
              <a:rPr lang="en-GB" smtClean="0"/>
              <a:t>‹#›</a:t>
            </a:fld>
            <a:endParaRPr lang="en-GB"/>
          </a:p>
        </p:txBody>
      </p:sp>
    </p:spTree>
    <p:extLst>
      <p:ext uri="{BB962C8B-B14F-4D97-AF65-F5344CB8AC3E}">
        <p14:creationId xmlns:p14="http://schemas.microsoft.com/office/powerpoint/2010/main" val="132048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008A28-F7B7-41EF-AB15-E11DB7FE8AE4}"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0DBD69-1409-4760-BA1B-BEA7BDC096ED}" type="slidenum">
              <a:rPr lang="en-GB" smtClean="0"/>
              <a:t>‹#›</a:t>
            </a:fld>
            <a:endParaRPr lang="en-GB"/>
          </a:p>
        </p:txBody>
      </p:sp>
    </p:spTree>
    <p:extLst>
      <p:ext uri="{BB962C8B-B14F-4D97-AF65-F5344CB8AC3E}">
        <p14:creationId xmlns:p14="http://schemas.microsoft.com/office/powerpoint/2010/main" val="60751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08A28-F7B7-41EF-AB15-E11DB7FE8AE4}"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0DBD69-1409-4760-BA1B-BEA7BDC096ED}" type="slidenum">
              <a:rPr lang="en-GB" smtClean="0"/>
              <a:t>‹#›</a:t>
            </a:fld>
            <a:endParaRPr lang="en-GB"/>
          </a:p>
        </p:txBody>
      </p:sp>
    </p:spTree>
    <p:extLst>
      <p:ext uri="{BB962C8B-B14F-4D97-AF65-F5344CB8AC3E}">
        <p14:creationId xmlns:p14="http://schemas.microsoft.com/office/powerpoint/2010/main" val="192304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008A28-F7B7-41EF-AB15-E11DB7FE8AE4}"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0DBD69-1409-4760-BA1B-BEA7BDC096ED}" type="slidenum">
              <a:rPr lang="en-GB" smtClean="0"/>
              <a:t>‹#›</a:t>
            </a:fld>
            <a:endParaRPr lang="en-GB"/>
          </a:p>
        </p:txBody>
      </p:sp>
    </p:spTree>
    <p:extLst>
      <p:ext uri="{BB962C8B-B14F-4D97-AF65-F5344CB8AC3E}">
        <p14:creationId xmlns:p14="http://schemas.microsoft.com/office/powerpoint/2010/main" val="58150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008A28-F7B7-41EF-AB15-E11DB7FE8AE4}" type="datetimeFigureOut">
              <a:rPr lang="en-GB" smtClean="0"/>
              <a:t>28/08/2015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0DBD69-1409-4760-BA1B-BEA7BDC096ED}" type="slidenum">
              <a:rPr lang="en-GB" smtClean="0"/>
              <a:t>‹#›</a:t>
            </a:fld>
            <a:endParaRPr lang="en-GB"/>
          </a:p>
        </p:txBody>
      </p:sp>
    </p:spTree>
    <p:extLst>
      <p:ext uri="{BB962C8B-B14F-4D97-AF65-F5344CB8AC3E}">
        <p14:creationId xmlns:p14="http://schemas.microsoft.com/office/powerpoint/2010/main" val="62006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008A28-F7B7-41EF-AB15-E11DB7FE8AE4}" type="datetimeFigureOut">
              <a:rPr lang="en-GB" smtClean="0"/>
              <a:t>28/08/2015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0DBD69-1409-4760-BA1B-BEA7BDC096ED}" type="slidenum">
              <a:rPr lang="en-GB" smtClean="0"/>
              <a:t>‹#›</a:t>
            </a:fld>
            <a:endParaRPr lang="en-GB"/>
          </a:p>
        </p:txBody>
      </p:sp>
    </p:spTree>
    <p:extLst>
      <p:ext uri="{BB962C8B-B14F-4D97-AF65-F5344CB8AC3E}">
        <p14:creationId xmlns:p14="http://schemas.microsoft.com/office/powerpoint/2010/main" val="405396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08A28-F7B7-41EF-AB15-E11DB7FE8AE4}" type="datetimeFigureOut">
              <a:rPr lang="en-GB" smtClean="0"/>
              <a:t>28/08/2015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0DBD69-1409-4760-BA1B-BEA7BDC096ED}" type="slidenum">
              <a:rPr lang="en-GB" smtClean="0"/>
              <a:t>‹#›</a:t>
            </a:fld>
            <a:endParaRPr lang="en-GB"/>
          </a:p>
        </p:txBody>
      </p:sp>
    </p:spTree>
    <p:extLst>
      <p:ext uri="{BB962C8B-B14F-4D97-AF65-F5344CB8AC3E}">
        <p14:creationId xmlns:p14="http://schemas.microsoft.com/office/powerpoint/2010/main" val="2889860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08A28-F7B7-41EF-AB15-E11DB7FE8AE4}"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0DBD69-1409-4760-BA1B-BEA7BDC096ED}" type="slidenum">
              <a:rPr lang="en-GB" smtClean="0"/>
              <a:t>‹#›</a:t>
            </a:fld>
            <a:endParaRPr lang="en-GB"/>
          </a:p>
        </p:txBody>
      </p:sp>
    </p:spTree>
    <p:extLst>
      <p:ext uri="{BB962C8B-B14F-4D97-AF65-F5344CB8AC3E}">
        <p14:creationId xmlns:p14="http://schemas.microsoft.com/office/powerpoint/2010/main" val="284567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08A28-F7B7-41EF-AB15-E11DB7FE8AE4}"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0DBD69-1409-4760-BA1B-BEA7BDC096ED}" type="slidenum">
              <a:rPr lang="en-GB" smtClean="0"/>
              <a:t>‹#›</a:t>
            </a:fld>
            <a:endParaRPr lang="en-GB"/>
          </a:p>
        </p:txBody>
      </p:sp>
    </p:spTree>
    <p:extLst>
      <p:ext uri="{BB962C8B-B14F-4D97-AF65-F5344CB8AC3E}">
        <p14:creationId xmlns:p14="http://schemas.microsoft.com/office/powerpoint/2010/main" val="32467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08A28-F7B7-41EF-AB15-E11DB7FE8AE4}" type="datetimeFigureOut">
              <a:rPr lang="en-GB" smtClean="0"/>
              <a:t>28/08/2015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DBD69-1409-4760-BA1B-BEA7BDC096ED}" type="slidenum">
              <a:rPr lang="en-GB" smtClean="0"/>
              <a:t>‹#›</a:t>
            </a:fld>
            <a:endParaRPr lang="en-GB"/>
          </a:p>
        </p:txBody>
      </p:sp>
    </p:spTree>
    <p:extLst>
      <p:ext uri="{BB962C8B-B14F-4D97-AF65-F5344CB8AC3E}">
        <p14:creationId xmlns:p14="http://schemas.microsoft.com/office/powerpoint/2010/main" val="3812455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World_War_II_casualti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lpjCfRVeAw"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timesonline.co.uk/tol/news/world/iraq/article3522202.e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uardian.co.uk/news/datablog/2009/sep/17/afghanistan-casualties-dead-wounded-british-dat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289" y="-220663"/>
            <a:ext cx="7772400" cy="1470025"/>
          </a:xfrm>
        </p:spPr>
        <p:txBody>
          <a:bodyPr>
            <a:normAutofit/>
          </a:bodyPr>
          <a:lstStyle/>
          <a:p>
            <a:r>
              <a:rPr lang="en-GB" dirty="0" smtClean="0"/>
              <a:t>Poppies</a:t>
            </a:r>
            <a:endParaRPr lang="en-GB" dirty="0"/>
          </a:p>
        </p:txBody>
      </p:sp>
      <p:sp>
        <p:nvSpPr>
          <p:cNvPr id="3" name="Subtitle 2"/>
          <p:cNvSpPr>
            <a:spLocks noGrp="1"/>
          </p:cNvSpPr>
          <p:nvPr>
            <p:ph type="subTitle" idx="1"/>
          </p:nvPr>
        </p:nvSpPr>
        <p:spPr>
          <a:xfrm>
            <a:off x="1371600" y="1173999"/>
            <a:ext cx="6400800" cy="1752600"/>
          </a:xfrm>
        </p:spPr>
        <p:txBody>
          <a:bodyPr/>
          <a:lstStyle/>
          <a:p>
            <a:r>
              <a:rPr lang="en-GB" dirty="0" smtClean="0"/>
              <a:t>By </a:t>
            </a:r>
            <a:r>
              <a:rPr lang="en-GB" dirty="0" smtClean="0"/>
              <a:t>Jane Weir</a:t>
            </a:r>
            <a:endParaRPr lang="en-GB" dirty="0"/>
          </a:p>
        </p:txBody>
      </p:sp>
      <p:pic>
        <p:nvPicPr>
          <p:cNvPr id="1026" name="Picture 2" descr="http://jakewade.co.uk/wp-content/uploads/2014/02/popp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8" y="1771649"/>
            <a:ext cx="9127022" cy="465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64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981075"/>
            <a:ext cx="8229600" cy="1439863"/>
          </a:xfrm>
        </p:spPr>
        <p:txBody>
          <a:bodyPr>
            <a:noAutofit/>
          </a:bodyPr>
          <a:lstStyle/>
          <a:p>
            <a:r>
              <a:rPr lang="en-US" altLang="en-US" sz="11500" b="1" dirty="0"/>
              <a:t>50–70 million</a:t>
            </a:r>
          </a:p>
        </p:txBody>
      </p:sp>
      <p:sp>
        <p:nvSpPr>
          <p:cNvPr id="10243" name="Rectangle 3"/>
          <p:cNvSpPr>
            <a:spLocks noGrp="1" noChangeArrowheads="1"/>
          </p:cNvSpPr>
          <p:nvPr>
            <p:ph type="body" idx="1"/>
          </p:nvPr>
        </p:nvSpPr>
        <p:spPr>
          <a:xfrm>
            <a:off x="468313" y="3068638"/>
            <a:ext cx="8229600" cy="1757362"/>
          </a:xfrm>
        </p:spPr>
        <p:txBody>
          <a:bodyPr/>
          <a:lstStyle/>
          <a:p>
            <a:pPr>
              <a:buClr>
                <a:srgbClr val="33CCCC"/>
              </a:buClr>
            </a:pPr>
            <a:r>
              <a:rPr lang="en-US" altLang="en-US"/>
              <a:t>Total estimated dead as a consequence of World War Two</a:t>
            </a:r>
          </a:p>
          <a:p>
            <a:pPr lvl="1">
              <a:spcBef>
                <a:spcPct val="50000"/>
              </a:spcBef>
              <a:buFontTx/>
              <a:buNone/>
            </a:pPr>
            <a:r>
              <a:rPr lang="en-US" altLang="en-US" sz="2400"/>
              <a:t>Source: </a:t>
            </a:r>
            <a:r>
              <a:rPr lang="en-US" altLang="en-US" sz="2400" u="sng">
                <a:solidFill>
                  <a:srgbClr val="0000FF"/>
                </a:solidFill>
                <a:hlinkClick r:id="rId2"/>
              </a:rPr>
              <a:t>en.wikipedia.org/wiki/World_War_II_casualties</a:t>
            </a:r>
            <a:endParaRPr lang="en-US" altLang="en-US"/>
          </a:p>
          <a:p>
            <a:endParaRPr lang="en-US" altLang="en-US" sz="1200"/>
          </a:p>
        </p:txBody>
      </p:sp>
      <p:sp>
        <p:nvSpPr>
          <p:cNvPr id="10249" name="Text Box 9"/>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1200">
                <a:cs typeface="Arial" panose="020B0604020202020204" pitchFamily="34" charset="0"/>
              </a:rPr>
              <a:t>9</a:t>
            </a:r>
            <a:endParaRPr lang="en-US" altLang="en-US" sz="1200">
              <a:cs typeface="Arial" panose="020B0604020202020204" pitchFamily="34" charset="0"/>
            </a:endParaRPr>
          </a:p>
        </p:txBody>
      </p:sp>
    </p:spTree>
    <p:extLst>
      <p:ext uri="{BB962C8B-B14F-4D97-AF65-F5344CB8AC3E}">
        <p14:creationId xmlns:p14="http://schemas.microsoft.com/office/powerpoint/2010/main" val="249542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Left)">
                                      <p:cBhvr>
                                        <p:cTn id="7" dur="1000"/>
                                        <p:tgtEl>
                                          <p:spTgt spid="10243">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slide(fromLeft)">
                                      <p:cBhvr>
                                        <p:cTn id="10" dur="1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4"/>
            <a:ext cx="3762375" cy="58578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599" y="556736"/>
            <a:ext cx="5172075" cy="3108543"/>
          </a:xfrm>
          <a:prstGeom prst="rect">
            <a:avLst/>
          </a:prstGeom>
        </p:spPr>
        <p:txBody>
          <a:bodyPr wrap="square">
            <a:spAutoFit/>
          </a:bodyPr>
          <a:lstStyle/>
          <a:p>
            <a:r>
              <a:rPr lang="en-GB" sz="2800" b="1" dirty="0" smtClean="0"/>
              <a:t>What</a:t>
            </a:r>
            <a:r>
              <a:rPr lang="en-GB" sz="2800" dirty="0" smtClean="0"/>
              <a:t> AND </a:t>
            </a:r>
            <a:r>
              <a:rPr lang="en-GB" sz="2800" b="1" dirty="0" smtClean="0"/>
              <a:t>who </a:t>
            </a:r>
            <a:r>
              <a:rPr lang="en-GB" sz="2800" dirty="0" smtClean="0"/>
              <a:t>is represented by the poppy?</a:t>
            </a:r>
          </a:p>
          <a:p>
            <a:endParaRPr lang="en-GB" sz="2800" b="1" dirty="0" smtClean="0"/>
          </a:p>
          <a:p>
            <a:r>
              <a:rPr lang="en-GB" sz="2800" dirty="0" smtClean="0"/>
              <a:t>Based on your understanding of the poppy and its </a:t>
            </a:r>
            <a:r>
              <a:rPr lang="en-GB" sz="2800" b="1" u="sng" dirty="0" smtClean="0"/>
              <a:t>connotations</a:t>
            </a:r>
            <a:r>
              <a:rPr lang="en-GB" sz="2800" b="1" dirty="0" smtClean="0"/>
              <a:t>, </a:t>
            </a:r>
            <a:r>
              <a:rPr lang="en-GB" sz="2800" dirty="0" smtClean="0"/>
              <a:t>w</a:t>
            </a:r>
            <a:r>
              <a:rPr lang="en-GB" sz="2800" dirty="0" smtClean="0"/>
              <a:t>hat do you anticipate this poem will be about?</a:t>
            </a:r>
            <a:endParaRPr lang="en-GB" sz="2800" dirty="0" smtClean="0"/>
          </a:p>
        </p:txBody>
      </p:sp>
    </p:spTree>
    <p:extLst>
      <p:ext uri="{BB962C8B-B14F-4D97-AF65-F5344CB8AC3E}">
        <p14:creationId xmlns:p14="http://schemas.microsoft.com/office/powerpoint/2010/main" val="3276208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4"/>
            <a:ext cx="3762375" cy="58578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599" y="556736"/>
            <a:ext cx="5172075" cy="3046988"/>
          </a:xfrm>
          <a:prstGeom prst="rect">
            <a:avLst/>
          </a:prstGeom>
        </p:spPr>
        <p:txBody>
          <a:bodyPr wrap="square">
            <a:spAutoFit/>
          </a:bodyPr>
          <a:lstStyle/>
          <a:p>
            <a:r>
              <a:rPr lang="en-GB" sz="3200" dirty="0" smtClean="0"/>
              <a:t>This poem is about the human cost of conflict.</a:t>
            </a:r>
          </a:p>
          <a:p>
            <a:endParaRPr lang="en-GB" sz="3200" dirty="0"/>
          </a:p>
          <a:p>
            <a:r>
              <a:rPr lang="en-GB" sz="3200" dirty="0" smtClean="0"/>
              <a:t>As we read, listen out for any words which convey a sense of loss or pain.</a:t>
            </a:r>
            <a:endParaRPr lang="en-GB" sz="3200" dirty="0" smtClean="0"/>
          </a:p>
        </p:txBody>
      </p:sp>
      <p:sp>
        <p:nvSpPr>
          <p:cNvPr id="3" name="Action Button: Movie 2">
            <a:hlinkClick r:id="rId3" highlightClick="1"/>
          </p:cNvPr>
          <p:cNvSpPr/>
          <p:nvPr/>
        </p:nvSpPr>
        <p:spPr>
          <a:xfrm>
            <a:off x="5724525" y="4905375"/>
            <a:ext cx="2838450" cy="1590675"/>
          </a:xfrm>
          <a:prstGeom prst="actionButtonMovie">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8439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4167" y="347850"/>
            <a:ext cx="4959150" cy="5878532"/>
          </a:xfrm>
          <a:prstGeom prst="rect">
            <a:avLst/>
          </a:prstGeom>
        </p:spPr>
        <p:txBody>
          <a:bodyPr wrap="square">
            <a:spAutoFit/>
          </a:bodyPr>
          <a:lstStyle/>
          <a:p>
            <a:pP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Weir’s poem ‘Poppies’ was commissioned as part of a collection of ten contemporary war poems which were published in the</a:t>
            </a:r>
            <a:r>
              <a:rPr lang="en-GB" sz="2000" i="1" dirty="0" smtClean="0">
                <a:effectLst/>
                <a:latin typeface="Arial" panose="020B0604020202020204" pitchFamily="34" charset="0"/>
                <a:ea typeface="Times New Roman" panose="02020603050405020304" pitchFamily="18" charset="0"/>
                <a:cs typeface="Arial" panose="020B0604020202020204" pitchFamily="34" charset="0"/>
              </a:rPr>
              <a:t> Guardian </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in 2009, as part of a response to the escalating conflict in Afghanistan and the Iraq inquiry. </a:t>
            </a:r>
            <a:endParaRPr lang="en-GB"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 </a:t>
            </a:r>
            <a:endParaRPr lang="en-GB"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Weir describes being surprised by the ‘overwhelming response’ she had from readers across Europe to ‘Poppies’. Many of the readers who contacted her were mothers of soldiers killed in action in recent conflicts. She commented in an interview that, ‘I wrote the piece from a woman's perspective, which is quite rare, as most poets who write about war have been men. As the mother of two teenage boys, I tried to put across how I might feel if they were fighting in a war zone.’</a:t>
            </a:r>
            <a:endParaRPr lang="en-GB" sz="1400" dirty="0" smtClean="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4"/>
            <a:ext cx="3762375" cy="585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021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4211" t="27473" r="33895" b="32527"/>
          <a:stretch/>
        </p:blipFill>
        <p:spPr>
          <a:xfrm>
            <a:off x="192504" y="368487"/>
            <a:ext cx="8783053" cy="6195967"/>
          </a:xfrm>
          <a:prstGeom prst="rect">
            <a:avLst/>
          </a:prstGeom>
        </p:spPr>
      </p:pic>
    </p:spTree>
    <p:extLst>
      <p:ext uri="{BB962C8B-B14F-4D97-AF65-F5344CB8AC3E}">
        <p14:creationId xmlns:p14="http://schemas.microsoft.com/office/powerpoint/2010/main" val="4015853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12" y="381794"/>
            <a:ext cx="4142072"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rot="399903">
            <a:off x="5046734" y="2891827"/>
            <a:ext cx="2808312" cy="738664"/>
          </a:xfrm>
          <a:prstGeom prst="rect">
            <a:avLst/>
          </a:prstGeom>
        </p:spPr>
        <p:txBody>
          <a:bodyPr wrap="square">
            <a:spAutoFit/>
          </a:bodyPr>
          <a:lstStyle/>
          <a:p>
            <a:pPr marL="90170" algn="ctr">
              <a:spcAft>
                <a:spcPts val="0"/>
              </a:spcAft>
            </a:pP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pinned</a:t>
            </a:r>
            <a:r>
              <a:rPr lang="en-GB" sz="1400" spc="5" dirty="0" smtClean="0">
                <a:effectLst/>
                <a:ea typeface="Times New Roman"/>
              </a:rPr>
              <a:t> </a:t>
            </a:r>
            <a:r>
              <a:rPr lang="en-GB" sz="1400" dirty="0" smtClean="0">
                <a:effectLst/>
                <a:ea typeface="Times New Roman"/>
              </a:rPr>
              <a:t>one</a:t>
            </a:r>
            <a:r>
              <a:rPr lang="en-GB" sz="1400" spc="5" dirty="0" smtClean="0">
                <a:effectLst/>
                <a:ea typeface="Times New Roman"/>
              </a:rPr>
              <a:t> </a:t>
            </a:r>
            <a:r>
              <a:rPr lang="en-GB" sz="1400" dirty="0" smtClean="0">
                <a:effectLst/>
                <a:ea typeface="Times New Roman"/>
              </a:rPr>
              <a:t>onto</a:t>
            </a:r>
            <a:r>
              <a:rPr lang="en-GB" sz="1400" spc="5" dirty="0" smtClean="0">
                <a:effectLst/>
                <a:ea typeface="Times New Roman"/>
              </a:rPr>
              <a:t> </a:t>
            </a:r>
            <a:r>
              <a:rPr lang="en-GB" sz="1400" dirty="0" smtClean="0">
                <a:effectLst/>
                <a:ea typeface="Times New Roman"/>
              </a:rPr>
              <a:t>your</a:t>
            </a:r>
            <a:r>
              <a:rPr lang="en-GB" sz="1400" spc="5" dirty="0" smtClean="0">
                <a:effectLst/>
                <a:ea typeface="Times New Roman"/>
              </a:rPr>
              <a:t> </a:t>
            </a:r>
            <a:r>
              <a:rPr lang="en-GB" sz="1400" dirty="0" smtClean="0">
                <a:effectLst/>
                <a:ea typeface="Times New Roman"/>
              </a:rPr>
              <a:t>lapel,</a:t>
            </a:r>
            <a:r>
              <a:rPr lang="en-GB" sz="1400" spc="5" dirty="0" smtClean="0">
                <a:effectLst/>
                <a:ea typeface="Times New Roman"/>
              </a:rPr>
              <a:t> </a:t>
            </a:r>
            <a:r>
              <a:rPr lang="en-GB" sz="1400" dirty="0" smtClean="0">
                <a:effectLst/>
                <a:ea typeface="Times New Roman"/>
              </a:rPr>
              <a:t>crimped</a:t>
            </a:r>
            <a:r>
              <a:rPr lang="en-GB" sz="1400" spc="5" dirty="0" smtClean="0">
                <a:effectLst/>
                <a:ea typeface="Times New Roman"/>
              </a:rPr>
              <a:t> </a:t>
            </a:r>
            <a:r>
              <a:rPr lang="en-GB" sz="1400" dirty="0" smtClean="0">
                <a:effectLst/>
                <a:ea typeface="Times New Roman"/>
              </a:rPr>
              <a:t>petals,</a:t>
            </a:r>
          </a:p>
          <a:p>
            <a:pPr marL="90170" algn="ctr">
              <a:spcAft>
                <a:spcPts val="0"/>
              </a:spcAft>
            </a:pPr>
            <a:r>
              <a:rPr lang="en-GB" sz="1400" dirty="0" smtClean="0">
                <a:effectLst/>
                <a:ea typeface="Times New Roman"/>
              </a:rPr>
              <a:t>spasms</a:t>
            </a:r>
            <a:r>
              <a:rPr lang="en-GB" sz="1400" spc="5" dirty="0" smtClean="0">
                <a:effectLst/>
                <a:ea typeface="Times New Roman"/>
              </a:rPr>
              <a:t> </a:t>
            </a:r>
            <a:r>
              <a:rPr lang="en-GB" sz="1400" dirty="0" smtClean="0">
                <a:effectLst/>
                <a:ea typeface="Times New Roman"/>
              </a:rPr>
              <a:t>of</a:t>
            </a:r>
            <a:r>
              <a:rPr lang="en-GB" sz="1400" spc="5" dirty="0" smtClean="0">
                <a:effectLst/>
                <a:ea typeface="Times New Roman"/>
              </a:rPr>
              <a:t> </a:t>
            </a:r>
            <a:r>
              <a:rPr lang="en-GB" sz="1400" dirty="0" smtClean="0">
                <a:effectLst/>
                <a:ea typeface="Times New Roman"/>
              </a:rPr>
              <a:t>paper</a:t>
            </a:r>
            <a:r>
              <a:rPr lang="en-GB" sz="1400" spc="5" dirty="0" smtClean="0">
                <a:effectLst/>
                <a:ea typeface="Times New Roman"/>
              </a:rPr>
              <a:t> </a:t>
            </a:r>
            <a:r>
              <a:rPr lang="en-GB" sz="1400" dirty="0" smtClean="0">
                <a:effectLst/>
                <a:ea typeface="Times New Roman"/>
              </a:rPr>
              <a:t>red</a:t>
            </a:r>
            <a:endParaRPr lang="en-GB" sz="1400" dirty="0"/>
          </a:p>
        </p:txBody>
      </p:sp>
      <p:sp>
        <p:nvSpPr>
          <p:cNvPr id="3" name="Rectangle 2"/>
          <p:cNvSpPr/>
          <p:nvPr/>
        </p:nvSpPr>
        <p:spPr>
          <a:xfrm rot="21405470">
            <a:off x="4644008" y="3789040"/>
            <a:ext cx="3395239" cy="1169551"/>
          </a:xfrm>
          <a:prstGeom prst="rect">
            <a:avLst/>
          </a:prstGeom>
        </p:spPr>
        <p:txBody>
          <a:bodyPr wrap="square">
            <a:spAutoFit/>
          </a:bodyPr>
          <a:lstStyle/>
          <a:p>
            <a:pPr marL="90170" algn="ctr">
              <a:spcAft>
                <a:spcPts val="0"/>
              </a:spcAft>
            </a:pPr>
            <a:r>
              <a:rPr lang="en-GB" sz="1400" dirty="0" err="1" smtClean="0">
                <a:effectLst/>
                <a:ea typeface="Times New Roman"/>
              </a:rPr>
              <a:t>Sellotape</a:t>
            </a:r>
            <a:r>
              <a:rPr lang="en-GB" sz="1400" spc="5" dirty="0" smtClean="0">
                <a:effectLst/>
                <a:ea typeface="Times New Roman"/>
              </a:rPr>
              <a:t> </a:t>
            </a:r>
            <a:r>
              <a:rPr lang="en-GB" sz="1400" dirty="0" smtClean="0">
                <a:effectLst/>
                <a:ea typeface="Times New Roman"/>
              </a:rPr>
              <a:t>bandaged</a:t>
            </a:r>
            <a:r>
              <a:rPr lang="en-GB" sz="1400" spc="5" dirty="0" smtClean="0">
                <a:effectLst/>
                <a:ea typeface="Times New Roman"/>
              </a:rPr>
              <a:t> </a:t>
            </a:r>
            <a:r>
              <a:rPr lang="en-GB" sz="1400" dirty="0" smtClean="0">
                <a:effectLst/>
                <a:ea typeface="Times New Roman"/>
              </a:rPr>
              <a:t>around</a:t>
            </a:r>
            <a:r>
              <a:rPr lang="en-GB" sz="1400" spc="5" dirty="0" smtClean="0">
                <a:effectLst/>
                <a:ea typeface="Times New Roman"/>
              </a:rPr>
              <a:t> </a:t>
            </a:r>
            <a:r>
              <a:rPr lang="en-GB" sz="1400" dirty="0" smtClean="0">
                <a:effectLst/>
                <a:ea typeface="Times New Roman"/>
              </a:rPr>
              <a:t>my</a:t>
            </a:r>
            <a:r>
              <a:rPr lang="en-GB" sz="1400" spc="5" dirty="0" smtClean="0">
                <a:effectLst/>
                <a:ea typeface="Times New Roman"/>
              </a:rPr>
              <a:t> </a:t>
            </a:r>
            <a:r>
              <a:rPr lang="en-GB" sz="1400" dirty="0" smtClean="0">
                <a:effectLst/>
                <a:ea typeface="Times New Roman"/>
              </a:rPr>
              <a:t>hand,</a:t>
            </a:r>
          </a:p>
          <a:p>
            <a:pPr marL="90170" algn="ctr">
              <a:spcAft>
                <a:spcPts val="0"/>
              </a:spcAft>
            </a:pP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rounded</a:t>
            </a:r>
            <a:r>
              <a:rPr lang="en-GB" sz="1400" spc="5" dirty="0" smtClean="0">
                <a:effectLst/>
                <a:ea typeface="Times New Roman"/>
              </a:rPr>
              <a:t> </a:t>
            </a:r>
            <a:r>
              <a:rPr lang="en-GB" sz="1400" dirty="0" smtClean="0">
                <a:effectLst/>
                <a:ea typeface="Times New Roman"/>
              </a:rPr>
              <a:t>up</a:t>
            </a:r>
            <a:r>
              <a:rPr lang="en-GB" sz="1400" spc="5" dirty="0" smtClean="0">
                <a:effectLst/>
                <a:ea typeface="Times New Roman"/>
              </a:rPr>
              <a:t> </a:t>
            </a:r>
            <a:r>
              <a:rPr lang="en-GB" sz="1400" dirty="0" smtClean="0">
                <a:effectLst/>
                <a:ea typeface="Times New Roman"/>
              </a:rPr>
              <a:t>as</a:t>
            </a:r>
            <a:r>
              <a:rPr lang="en-GB" sz="1400" spc="5" dirty="0" smtClean="0">
                <a:effectLst/>
                <a:ea typeface="Times New Roman"/>
              </a:rPr>
              <a:t> </a:t>
            </a:r>
            <a:r>
              <a:rPr lang="en-GB" sz="1400" dirty="0" smtClean="0">
                <a:effectLst/>
                <a:ea typeface="Times New Roman"/>
              </a:rPr>
              <a:t>many</a:t>
            </a:r>
            <a:r>
              <a:rPr lang="en-GB" sz="1400" spc="5" dirty="0" smtClean="0">
                <a:effectLst/>
                <a:ea typeface="Times New Roman"/>
              </a:rPr>
              <a:t> </a:t>
            </a:r>
            <a:r>
              <a:rPr lang="en-GB" sz="1400" dirty="0" smtClean="0">
                <a:effectLst/>
                <a:ea typeface="Times New Roman"/>
              </a:rPr>
              <a:t>white</a:t>
            </a:r>
            <a:r>
              <a:rPr lang="en-GB" sz="1400" spc="5" dirty="0" smtClean="0">
                <a:effectLst/>
                <a:ea typeface="Times New Roman"/>
              </a:rPr>
              <a:t> </a:t>
            </a:r>
            <a:r>
              <a:rPr lang="en-GB" sz="1400" dirty="0" smtClean="0">
                <a:effectLst/>
                <a:ea typeface="Times New Roman"/>
              </a:rPr>
              <a:t>cat</a:t>
            </a:r>
            <a:r>
              <a:rPr lang="en-GB" sz="1400" spc="5" dirty="0" smtClean="0">
                <a:effectLst/>
                <a:ea typeface="Times New Roman"/>
              </a:rPr>
              <a:t> </a:t>
            </a:r>
            <a:r>
              <a:rPr lang="en-GB" sz="1400" dirty="0" smtClean="0">
                <a:effectLst/>
                <a:ea typeface="Times New Roman"/>
              </a:rPr>
              <a:t>hairs</a:t>
            </a:r>
          </a:p>
          <a:p>
            <a:pPr marL="90170" algn="ctr">
              <a:spcAft>
                <a:spcPts val="0"/>
              </a:spcAft>
            </a:pPr>
            <a:r>
              <a:rPr lang="en-GB" sz="1400" dirty="0" smtClean="0">
                <a:effectLst/>
                <a:ea typeface="Times New Roman"/>
              </a:rPr>
              <a:t>as</a:t>
            </a:r>
            <a:r>
              <a:rPr lang="en-GB" sz="1400" spc="5" dirty="0" smtClean="0">
                <a:effectLst/>
                <a:ea typeface="Times New Roman"/>
              </a:rPr>
              <a:t> </a:t>
            </a: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could,</a:t>
            </a:r>
            <a:r>
              <a:rPr lang="en-GB" sz="1400" spc="5" dirty="0" smtClean="0">
                <a:effectLst/>
                <a:ea typeface="Times New Roman"/>
              </a:rPr>
              <a:t> </a:t>
            </a:r>
            <a:r>
              <a:rPr lang="en-GB" sz="1400" dirty="0" smtClean="0">
                <a:effectLst/>
                <a:ea typeface="Times New Roman"/>
              </a:rPr>
              <a:t>smoothed</a:t>
            </a:r>
            <a:r>
              <a:rPr lang="en-GB" sz="1400" spc="5" dirty="0" smtClean="0">
                <a:effectLst/>
                <a:ea typeface="Times New Roman"/>
              </a:rPr>
              <a:t> </a:t>
            </a:r>
            <a:r>
              <a:rPr lang="en-GB" sz="1400" dirty="0" smtClean="0">
                <a:effectLst/>
                <a:ea typeface="Times New Roman"/>
              </a:rPr>
              <a:t>down</a:t>
            </a:r>
            <a:r>
              <a:rPr lang="en-GB" sz="1400" spc="5" dirty="0" smtClean="0">
                <a:effectLst/>
                <a:ea typeface="Times New Roman"/>
              </a:rPr>
              <a:t> </a:t>
            </a:r>
            <a:r>
              <a:rPr lang="en-GB" sz="1400" dirty="0" smtClean="0">
                <a:effectLst/>
                <a:ea typeface="Times New Roman"/>
              </a:rPr>
              <a:t>your</a:t>
            </a:r>
            <a:r>
              <a:rPr lang="en-GB" sz="1400" spc="5" dirty="0" smtClean="0">
                <a:effectLst/>
                <a:ea typeface="Times New Roman"/>
              </a:rPr>
              <a:t> </a:t>
            </a:r>
            <a:r>
              <a:rPr lang="en-GB" sz="1400" dirty="0" smtClean="0">
                <a:effectLst/>
                <a:ea typeface="Times New Roman"/>
              </a:rPr>
              <a:t>shirt</a:t>
            </a:r>
            <a:r>
              <a:rPr lang="en-GB" sz="1400" spc="-20" dirty="0" smtClean="0">
                <a:effectLst/>
                <a:ea typeface="Times New Roman"/>
              </a:rPr>
              <a:t>’</a:t>
            </a:r>
            <a:r>
              <a:rPr lang="en-GB" sz="1400" dirty="0" smtClean="0">
                <a:effectLst/>
                <a:ea typeface="Times New Roman"/>
              </a:rPr>
              <a:t>s</a:t>
            </a:r>
          </a:p>
          <a:p>
            <a:pPr marL="90170" algn="ctr">
              <a:spcAft>
                <a:spcPts val="0"/>
              </a:spcAft>
            </a:pPr>
            <a:r>
              <a:rPr lang="en-GB" sz="1400" dirty="0" smtClean="0">
                <a:effectLst/>
                <a:ea typeface="Times New Roman"/>
              </a:rPr>
              <a:t>upturned</a:t>
            </a:r>
            <a:r>
              <a:rPr lang="en-GB" sz="1400" spc="5" dirty="0" smtClean="0">
                <a:effectLst/>
                <a:ea typeface="Times New Roman"/>
              </a:rPr>
              <a:t> </a:t>
            </a:r>
            <a:r>
              <a:rPr lang="en-GB" sz="1400" dirty="0" smtClean="0">
                <a:effectLst/>
                <a:ea typeface="Times New Roman"/>
              </a:rPr>
              <a:t>colla</a:t>
            </a:r>
            <a:r>
              <a:rPr lang="en-GB" sz="1400" spc="-60" dirty="0" smtClean="0">
                <a:effectLst/>
                <a:ea typeface="Times New Roman"/>
              </a:rPr>
              <a:t>r</a:t>
            </a:r>
            <a:r>
              <a:rPr lang="en-GB" sz="1400" dirty="0" smtClean="0">
                <a:effectLst/>
                <a:ea typeface="Times New Roman"/>
              </a:rPr>
              <a:t>,</a:t>
            </a:r>
            <a:r>
              <a:rPr lang="en-GB" sz="1400" spc="5" dirty="0" smtClean="0">
                <a:effectLst/>
                <a:ea typeface="Times New Roman"/>
              </a:rPr>
              <a:t> </a:t>
            </a:r>
            <a:r>
              <a:rPr lang="en-GB" sz="1400" dirty="0" smtClean="0">
                <a:effectLst/>
                <a:ea typeface="Times New Roman"/>
              </a:rPr>
              <a:t>steeled</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softening</a:t>
            </a:r>
          </a:p>
          <a:p>
            <a:pPr marL="90170" algn="ctr">
              <a:spcAft>
                <a:spcPts val="0"/>
              </a:spcAft>
            </a:pPr>
            <a:r>
              <a:rPr lang="en-GB" sz="1400" dirty="0" smtClean="0">
                <a:effectLst/>
                <a:ea typeface="Times New Roman"/>
              </a:rPr>
              <a:t>of my</a:t>
            </a:r>
            <a:r>
              <a:rPr lang="en-GB" sz="1400" spc="5" dirty="0" smtClean="0">
                <a:effectLst/>
                <a:ea typeface="Times New Roman"/>
              </a:rPr>
              <a:t> </a:t>
            </a:r>
            <a:r>
              <a:rPr lang="en-GB" sz="1400" dirty="0" smtClean="0">
                <a:effectLst/>
                <a:ea typeface="Times New Roman"/>
              </a:rPr>
              <a:t>face.</a:t>
            </a:r>
            <a:endParaRPr lang="en-GB" sz="1400" dirty="0"/>
          </a:p>
        </p:txBody>
      </p:sp>
      <p:sp>
        <p:nvSpPr>
          <p:cNvPr id="4" name="Rectangle 3"/>
          <p:cNvSpPr/>
          <p:nvPr/>
        </p:nvSpPr>
        <p:spPr>
          <a:xfrm rot="21274511">
            <a:off x="4883719" y="575595"/>
            <a:ext cx="2915816" cy="954107"/>
          </a:xfrm>
          <a:prstGeom prst="rect">
            <a:avLst/>
          </a:prstGeom>
        </p:spPr>
        <p:txBody>
          <a:bodyPr wrap="square">
            <a:spAutoFit/>
          </a:bodyPr>
          <a:lstStyle/>
          <a:p>
            <a:pPr marL="90170" algn="ctr">
              <a:spcAft>
                <a:spcPts val="0"/>
              </a:spcAft>
            </a:pP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wanted</a:t>
            </a:r>
            <a:r>
              <a:rPr lang="en-GB" sz="1400" spc="5" dirty="0" smtClean="0">
                <a:effectLst/>
                <a:ea typeface="Times New Roman"/>
              </a:rPr>
              <a:t> </a:t>
            </a:r>
            <a:r>
              <a:rPr lang="en-GB" sz="1400" dirty="0" smtClean="0">
                <a:effectLst/>
                <a:ea typeface="Times New Roman"/>
              </a:rPr>
              <a:t>to</a:t>
            </a:r>
            <a:r>
              <a:rPr lang="en-GB" sz="1400" spc="5" dirty="0" smtClean="0">
                <a:effectLst/>
                <a:ea typeface="Times New Roman"/>
              </a:rPr>
              <a:t> </a:t>
            </a:r>
            <a:r>
              <a:rPr lang="en-GB" sz="1400" dirty="0" smtClean="0">
                <a:effectLst/>
                <a:ea typeface="Times New Roman"/>
              </a:rPr>
              <a:t>graze</a:t>
            </a:r>
            <a:r>
              <a:rPr lang="en-GB" sz="1400" spc="5" dirty="0" smtClean="0">
                <a:effectLst/>
                <a:ea typeface="Times New Roman"/>
              </a:rPr>
              <a:t> </a:t>
            </a:r>
            <a:r>
              <a:rPr lang="en-GB" sz="1400" dirty="0" smtClean="0">
                <a:effectLst/>
                <a:ea typeface="Times New Roman"/>
              </a:rPr>
              <a:t>my</a:t>
            </a:r>
            <a:r>
              <a:rPr lang="en-GB" sz="1400" spc="5" dirty="0" smtClean="0">
                <a:effectLst/>
                <a:ea typeface="Times New Roman"/>
              </a:rPr>
              <a:t> </a:t>
            </a:r>
            <a:r>
              <a:rPr lang="en-GB" sz="1400" dirty="0" smtClean="0">
                <a:effectLst/>
                <a:ea typeface="Times New Roman"/>
              </a:rPr>
              <a:t>nose</a:t>
            </a:r>
          </a:p>
          <a:p>
            <a:pPr marL="90170" algn="ctr">
              <a:spcAft>
                <a:spcPts val="0"/>
              </a:spcAft>
            </a:pPr>
            <a:r>
              <a:rPr lang="en-GB" sz="1400" dirty="0" smtClean="0">
                <a:effectLst/>
                <a:ea typeface="Times New Roman"/>
              </a:rPr>
              <a:t>across</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tip</a:t>
            </a:r>
            <a:r>
              <a:rPr lang="en-GB" sz="1400" spc="5" dirty="0" smtClean="0">
                <a:effectLst/>
                <a:ea typeface="Times New Roman"/>
              </a:rPr>
              <a:t> </a:t>
            </a:r>
            <a:r>
              <a:rPr lang="en-GB" sz="1400" dirty="0" smtClean="0">
                <a:effectLst/>
                <a:ea typeface="Times New Roman"/>
              </a:rPr>
              <a:t>of</a:t>
            </a:r>
            <a:r>
              <a:rPr lang="en-GB" sz="1400" spc="5" dirty="0" smtClean="0">
                <a:effectLst/>
                <a:ea typeface="Times New Roman"/>
              </a:rPr>
              <a:t> </a:t>
            </a:r>
            <a:r>
              <a:rPr lang="en-GB" sz="1400" dirty="0" smtClean="0">
                <a:effectLst/>
                <a:ea typeface="Times New Roman"/>
              </a:rPr>
              <a:t>your</a:t>
            </a:r>
            <a:r>
              <a:rPr lang="en-GB" sz="1400" spc="5" dirty="0" smtClean="0">
                <a:effectLst/>
                <a:ea typeface="Times New Roman"/>
              </a:rPr>
              <a:t> </a:t>
            </a:r>
            <a:r>
              <a:rPr lang="en-GB" sz="1400" dirty="0" smtClean="0">
                <a:effectLst/>
                <a:ea typeface="Times New Roman"/>
              </a:rPr>
              <a:t>nose,</a:t>
            </a:r>
            <a:r>
              <a:rPr lang="en-GB" sz="1400" spc="5" dirty="0" smtClean="0">
                <a:effectLst/>
                <a:ea typeface="Times New Roman"/>
              </a:rPr>
              <a:t> </a:t>
            </a:r>
            <a:r>
              <a:rPr lang="en-GB" sz="1400" dirty="0" smtClean="0">
                <a:effectLst/>
                <a:ea typeface="Times New Roman"/>
              </a:rPr>
              <a:t>play</a:t>
            </a:r>
            <a:r>
              <a:rPr lang="en-GB" sz="1400" spc="5" dirty="0" smtClean="0">
                <a:effectLst/>
                <a:ea typeface="Times New Roman"/>
              </a:rPr>
              <a:t> </a:t>
            </a:r>
            <a:r>
              <a:rPr lang="en-GB" sz="1400" dirty="0" smtClean="0">
                <a:effectLst/>
                <a:ea typeface="Times New Roman"/>
              </a:rPr>
              <a:t>at</a:t>
            </a:r>
          </a:p>
          <a:p>
            <a:pPr marL="90170" algn="ctr">
              <a:spcAft>
                <a:spcPts val="0"/>
              </a:spcAft>
            </a:pPr>
            <a:r>
              <a:rPr lang="en-GB" sz="1400" dirty="0" smtClean="0">
                <a:effectLst/>
                <a:ea typeface="Times New Roman"/>
              </a:rPr>
              <a:t>being</a:t>
            </a:r>
            <a:r>
              <a:rPr lang="en-GB" sz="1400" spc="5" dirty="0" smtClean="0">
                <a:effectLst/>
                <a:ea typeface="Times New Roman"/>
              </a:rPr>
              <a:t> </a:t>
            </a:r>
            <a:r>
              <a:rPr lang="en-GB" sz="1400" dirty="0" smtClean="0">
                <a:effectLst/>
                <a:ea typeface="Times New Roman"/>
              </a:rPr>
              <a:t>Eskimos</a:t>
            </a:r>
            <a:r>
              <a:rPr lang="en-GB" sz="1400" spc="5" dirty="0" smtClean="0">
                <a:effectLst/>
                <a:ea typeface="Times New Roman"/>
              </a:rPr>
              <a:t> </a:t>
            </a:r>
            <a:r>
              <a:rPr lang="en-GB" sz="1400" dirty="0" smtClean="0">
                <a:effectLst/>
                <a:ea typeface="Times New Roman"/>
              </a:rPr>
              <a:t>like</a:t>
            </a:r>
            <a:r>
              <a:rPr lang="en-GB" sz="1400" spc="5" dirty="0" smtClean="0">
                <a:effectLst/>
                <a:ea typeface="Times New Roman"/>
              </a:rPr>
              <a:t> </a:t>
            </a:r>
            <a:r>
              <a:rPr lang="en-GB" sz="1400" dirty="0" smtClean="0">
                <a:effectLst/>
                <a:ea typeface="Times New Roman"/>
              </a:rPr>
              <a:t>we</a:t>
            </a:r>
            <a:r>
              <a:rPr lang="en-GB" sz="1400" spc="5" dirty="0" smtClean="0">
                <a:effectLst/>
                <a:ea typeface="Times New Roman"/>
              </a:rPr>
              <a:t> </a:t>
            </a:r>
            <a:r>
              <a:rPr lang="en-GB" sz="1400" dirty="0" smtClean="0">
                <a:effectLst/>
                <a:ea typeface="Times New Roman"/>
              </a:rPr>
              <a:t>did</a:t>
            </a:r>
            <a:r>
              <a:rPr lang="en-GB" sz="1400" spc="5" dirty="0" smtClean="0">
                <a:effectLst/>
                <a:ea typeface="Times New Roman"/>
              </a:rPr>
              <a:t> </a:t>
            </a:r>
            <a:r>
              <a:rPr lang="en-GB" sz="1400" dirty="0" smtClean="0">
                <a:effectLst/>
                <a:ea typeface="Times New Roman"/>
              </a:rPr>
              <a:t>when</a:t>
            </a:r>
          </a:p>
          <a:p>
            <a:pPr marL="90170" algn="ctr">
              <a:spcAft>
                <a:spcPts val="0"/>
              </a:spcAft>
            </a:pPr>
            <a:r>
              <a:rPr lang="en-GB" sz="1400" dirty="0" smtClean="0">
                <a:effectLst/>
                <a:ea typeface="Times New Roman"/>
              </a:rPr>
              <a:t>you</a:t>
            </a:r>
            <a:r>
              <a:rPr lang="en-GB" sz="1400" spc="5" dirty="0" smtClean="0">
                <a:effectLst/>
                <a:ea typeface="Times New Roman"/>
              </a:rPr>
              <a:t> </a:t>
            </a:r>
            <a:r>
              <a:rPr lang="en-GB" sz="1400" dirty="0" smtClean="0">
                <a:effectLst/>
                <a:ea typeface="Times New Roman"/>
              </a:rPr>
              <a:t>were</a:t>
            </a:r>
            <a:r>
              <a:rPr lang="en-GB" sz="1400" spc="5" dirty="0" smtClean="0">
                <a:effectLst/>
                <a:ea typeface="Times New Roman"/>
              </a:rPr>
              <a:t> </a:t>
            </a:r>
            <a:r>
              <a:rPr lang="en-GB" sz="1400" dirty="0" smtClean="0">
                <a:effectLst/>
                <a:ea typeface="Times New Roman"/>
              </a:rPr>
              <a:t>little.</a:t>
            </a:r>
            <a:r>
              <a:rPr lang="en-GB" sz="1400" spc="5" dirty="0" smtClean="0">
                <a:effectLst/>
                <a:ea typeface="Times New Roman"/>
              </a:rPr>
              <a:t> </a:t>
            </a:r>
            <a:endParaRPr lang="en-GB" sz="1400" dirty="0"/>
          </a:p>
        </p:txBody>
      </p:sp>
      <p:sp>
        <p:nvSpPr>
          <p:cNvPr id="5" name="Rectangle 4"/>
          <p:cNvSpPr/>
          <p:nvPr/>
        </p:nvSpPr>
        <p:spPr>
          <a:xfrm rot="307979">
            <a:off x="3923928" y="4958591"/>
            <a:ext cx="4572000" cy="738664"/>
          </a:xfrm>
          <a:prstGeom prst="rect">
            <a:avLst/>
          </a:prstGeom>
        </p:spPr>
        <p:txBody>
          <a:bodyPr>
            <a:spAutoFit/>
          </a:bodyPr>
          <a:lstStyle/>
          <a:p>
            <a:pPr marL="90170" algn="ctr">
              <a:spcAft>
                <a:spcPts val="0"/>
              </a:spcAft>
            </a:pP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resisted</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impulse</a:t>
            </a:r>
          </a:p>
          <a:p>
            <a:pPr marL="90170" algn="ctr">
              <a:spcAft>
                <a:spcPts val="0"/>
              </a:spcAft>
            </a:pPr>
            <a:r>
              <a:rPr lang="en-GB" sz="1400" dirty="0" smtClean="0">
                <a:effectLst/>
                <a:ea typeface="Times New Roman"/>
              </a:rPr>
              <a:t>to</a:t>
            </a:r>
            <a:r>
              <a:rPr lang="en-GB" sz="1400" spc="5" dirty="0" smtClean="0">
                <a:effectLst/>
                <a:ea typeface="Times New Roman"/>
              </a:rPr>
              <a:t> </a:t>
            </a:r>
            <a:r>
              <a:rPr lang="en-GB" sz="1400" dirty="0" smtClean="0">
                <a:effectLst/>
                <a:ea typeface="Times New Roman"/>
              </a:rPr>
              <a:t>run</a:t>
            </a:r>
            <a:r>
              <a:rPr lang="en-GB" sz="1400" spc="5" dirty="0" smtClean="0">
                <a:effectLst/>
                <a:ea typeface="Times New Roman"/>
              </a:rPr>
              <a:t> </a:t>
            </a:r>
            <a:r>
              <a:rPr lang="en-GB" sz="1400" dirty="0" smtClean="0">
                <a:effectLst/>
                <a:ea typeface="Times New Roman"/>
              </a:rPr>
              <a:t>my</a:t>
            </a:r>
            <a:r>
              <a:rPr lang="en-GB" sz="1400" spc="5" dirty="0" smtClean="0">
                <a:effectLst/>
                <a:ea typeface="Times New Roman"/>
              </a:rPr>
              <a:t> </a:t>
            </a:r>
            <a:r>
              <a:rPr lang="en-GB" sz="1400" dirty="0" smtClean="0">
                <a:effectLst/>
                <a:ea typeface="Times New Roman"/>
              </a:rPr>
              <a:t>fingers</a:t>
            </a:r>
            <a:r>
              <a:rPr lang="en-GB" sz="1400" spc="5" dirty="0" smtClean="0">
                <a:effectLst/>
                <a:ea typeface="Times New Roman"/>
              </a:rPr>
              <a:t> </a:t>
            </a:r>
            <a:r>
              <a:rPr lang="en-GB" sz="1400" dirty="0" smtClean="0">
                <a:effectLst/>
                <a:ea typeface="Times New Roman"/>
              </a:rPr>
              <a:t>through</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gelled</a:t>
            </a:r>
          </a:p>
          <a:p>
            <a:pPr marL="90170" algn="ctr">
              <a:spcAft>
                <a:spcPts val="0"/>
              </a:spcAft>
            </a:pPr>
            <a:r>
              <a:rPr lang="en-GB" sz="1400" dirty="0" smtClean="0">
                <a:effectLst/>
                <a:ea typeface="Times New Roman"/>
              </a:rPr>
              <a:t>blackthorns</a:t>
            </a:r>
            <a:r>
              <a:rPr lang="en-GB" sz="1400" spc="5" dirty="0" smtClean="0">
                <a:effectLst/>
                <a:ea typeface="Times New Roman"/>
              </a:rPr>
              <a:t> </a:t>
            </a:r>
            <a:r>
              <a:rPr lang="en-GB" sz="1400" dirty="0" smtClean="0">
                <a:effectLst/>
                <a:ea typeface="Times New Roman"/>
              </a:rPr>
              <a:t>of</a:t>
            </a:r>
            <a:r>
              <a:rPr lang="en-GB" sz="1400" spc="5" dirty="0" smtClean="0">
                <a:effectLst/>
                <a:ea typeface="Times New Roman"/>
              </a:rPr>
              <a:t> </a:t>
            </a:r>
            <a:r>
              <a:rPr lang="en-GB" sz="1400" dirty="0" smtClean="0">
                <a:effectLst/>
                <a:ea typeface="Times New Roman"/>
              </a:rPr>
              <a:t>your</a:t>
            </a:r>
            <a:r>
              <a:rPr lang="en-GB" sz="1400" spc="5" dirty="0" smtClean="0">
                <a:effectLst/>
                <a:ea typeface="Times New Roman"/>
              </a:rPr>
              <a:t> </a:t>
            </a:r>
            <a:r>
              <a:rPr lang="en-GB" sz="1400" dirty="0" smtClean="0">
                <a:effectLst/>
                <a:ea typeface="Times New Roman"/>
              </a:rPr>
              <a:t>hai</a:t>
            </a:r>
            <a:r>
              <a:rPr lang="en-GB" sz="1400" spc="-60" dirty="0" smtClean="0">
                <a:effectLst/>
                <a:ea typeface="Times New Roman"/>
              </a:rPr>
              <a:t>r</a:t>
            </a:r>
            <a:r>
              <a:rPr lang="en-GB" sz="1400" dirty="0" smtClean="0">
                <a:effectLst/>
                <a:ea typeface="Times New Roman"/>
              </a:rPr>
              <a:t>.</a:t>
            </a:r>
            <a:r>
              <a:rPr lang="en-GB" sz="1400" spc="-55" dirty="0" smtClean="0">
                <a:effectLst/>
                <a:ea typeface="Times New Roman"/>
              </a:rPr>
              <a:t> </a:t>
            </a:r>
            <a:endParaRPr lang="en-GB" sz="1400" dirty="0"/>
          </a:p>
        </p:txBody>
      </p:sp>
      <p:sp>
        <p:nvSpPr>
          <p:cNvPr id="6" name="Rectangle 5"/>
          <p:cNvSpPr/>
          <p:nvPr/>
        </p:nvSpPr>
        <p:spPr>
          <a:xfrm rot="301853">
            <a:off x="1359576" y="3364087"/>
            <a:ext cx="2646040" cy="523220"/>
          </a:xfrm>
          <a:prstGeom prst="rect">
            <a:avLst/>
          </a:prstGeom>
        </p:spPr>
        <p:txBody>
          <a:bodyPr wrap="square">
            <a:spAutoFit/>
          </a:bodyPr>
          <a:lstStyle/>
          <a:p>
            <a:pPr marL="90170" algn="ctr">
              <a:spcAft>
                <a:spcPts val="0"/>
              </a:spcAft>
            </a:pPr>
            <a:r>
              <a:rPr lang="en-GB" sz="1400" dirty="0" smtClean="0">
                <a:solidFill>
                  <a:srgbClr val="FF0000"/>
                </a:solidFill>
                <a:effectLst/>
                <a:ea typeface="Times New Roman"/>
              </a:rPr>
              <a:t>my</a:t>
            </a:r>
            <a:r>
              <a:rPr lang="en-GB" sz="1400" spc="5" dirty="0" smtClean="0">
                <a:solidFill>
                  <a:srgbClr val="FF0000"/>
                </a:solidFill>
                <a:effectLst/>
                <a:ea typeface="Times New Roman"/>
              </a:rPr>
              <a:t> </a:t>
            </a:r>
            <a:r>
              <a:rPr lang="en-GB" sz="1400" dirty="0" smtClean="0">
                <a:solidFill>
                  <a:srgbClr val="FF0000"/>
                </a:solidFill>
                <a:effectLst/>
                <a:ea typeface="Times New Roman"/>
              </a:rPr>
              <a:t>stomach</a:t>
            </a:r>
            <a:r>
              <a:rPr lang="en-GB" sz="1400" spc="5" dirty="0" smtClean="0">
                <a:solidFill>
                  <a:srgbClr val="FF0000"/>
                </a:solidFill>
                <a:effectLst/>
                <a:ea typeface="Times New Roman"/>
              </a:rPr>
              <a:t> </a:t>
            </a:r>
            <a:r>
              <a:rPr lang="en-GB" sz="1400" dirty="0" smtClean="0">
                <a:solidFill>
                  <a:srgbClr val="FF0000"/>
                </a:solidFill>
                <a:effectLst/>
                <a:ea typeface="Times New Roman"/>
              </a:rPr>
              <a:t>busy</a:t>
            </a:r>
          </a:p>
          <a:p>
            <a:pPr marL="90170" algn="ctr">
              <a:spcAft>
                <a:spcPts val="0"/>
              </a:spcAft>
            </a:pPr>
            <a:r>
              <a:rPr lang="en-GB" sz="1400" dirty="0" smtClean="0">
                <a:solidFill>
                  <a:srgbClr val="FF0000"/>
                </a:solidFill>
                <a:effectLst/>
                <a:ea typeface="Times New Roman"/>
              </a:rPr>
              <a:t>making</a:t>
            </a:r>
            <a:r>
              <a:rPr lang="en-GB" sz="1400" spc="5" dirty="0" smtClean="0">
                <a:solidFill>
                  <a:srgbClr val="FF0000"/>
                </a:solidFill>
                <a:effectLst/>
                <a:ea typeface="Times New Roman"/>
              </a:rPr>
              <a:t> </a:t>
            </a:r>
            <a:r>
              <a:rPr lang="en-GB" sz="1400" dirty="0" smtClean="0">
                <a:solidFill>
                  <a:srgbClr val="FF0000"/>
                </a:solidFill>
                <a:effectLst/>
                <a:ea typeface="Times New Roman"/>
              </a:rPr>
              <a:t>tucks,</a:t>
            </a:r>
            <a:r>
              <a:rPr lang="en-GB" sz="1400" spc="5" dirty="0" smtClean="0">
                <a:solidFill>
                  <a:srgbClr val="FF0000"/>
                </a:solidFill>
                <a:effectLst/>
                <a:ea typeface="Times New Roman"/>
              </a:rPr>
              <a:t> </a:t>
            </a:r>
            <a:r>
              <a:rPr lang="en-GB" sz="1400" dirty="0" smtClean="0">
                <a:solidFill>
                  <a:srgbClr val="FF0000"/>
                </a:solidFill>
                <a:effectLst/>
                <a:ea typeface="Times New Roman"/>
              </a:rPr>
              <a:t>darts,</a:t>
            </a:r>
            <a:r>
              <a:rPr lang="en-GB" sz="1400" spc="5" dirty="0" smtClean="0">
                <a:solidFill>
                  <a:srgbClr val="FF0000"/>
                </a:solidFill>
                <a:effectLst/>
                <a:ea typeface="Times New Roman"/>
              </a:rPr>
              <a:t> </a:t>
            </a:r>
            <a:r>
              <a:rPr lang="en-GB" sz="1400" dirty="0" smtClean="0">
                <a:solidFill>
                  <a:srgbClr val="FF0000"/>
                </a:solidFill>
                <a:effectLst/>
                <a:ea typeface="Times New Roman"/>
              </a:rPr>
              <a:t>pleats</a:t>
            </a:r>
            <a:endParaRPr lang="en-GB" sz="1400" dirty="0">
              <a:solidFill>
                <a:srgbClr val="FF0000"/>
              </a:solidFill>
            </a:endParaRPr>
          </a:p>
        </p:txBody>
      </p:sp>
      <p:sp>
        <p:nvSpPr>
          <p:cNvPr id="7" name="Rectangle 6"/>
          <p:cNvSpPr/>
          <p:nvPr/>
        </p:nvSpPr>
        <p:spPr>
          <a:xfrm rot="21251838">
            <a:off x="1046677" y="2130220"/>
            <a:ext cx="3271837" cy="738664"/>
          </a:xfrm>
          <a:prstGeom prst="rect">
            <a:avLst/>
          </a:prstGeom>
        </p:spPr>
        <p:txBody>
          <a:bodyPr wrap="square">
            <a:spAutoFit/>
          </a:bodyPr>
          <a:lstStyle/>
          <a:p>
            <a:pPr marL="90170" algn="ctr">
              <a:spcAft>
                <a:spcPts val="0"/>
              </a:spcAft>
            </a:pPr>
            <a:r>
              <a:rPr lang="en-GB" sz="1400" dirty="0" smtClean="0">
                <a:solidFill>
                  <a:srgbClr val="FF0000"/>
                </a:solidFill>
                <a:effectLst/>
                <a:ea typeface="Times New Roman"/>
              </a:rPr>
              <a:t>hat-less,</a:t>
            </a:r>
            <a:r>
              <a:rPr lang="en-GB" sz="1400" spc="5" dirty="0" smtClean="0">
                <a:solidFill>
                  <a:srgbClr val="FF0000"/>
                </a:solidFill>
                <a:effectLst/>
                <a:ea typeface="Times New Roman"/>
              </a:rPr>
              <a:t> </a:t>
            </a:r>
            <a:r>
              <a:rPr lang="en-GB" sz="1400" dirty="0" smtClean="0">
                <a:solidFill>
                  <a:srgbClr val="FF0000"/>
                </a:solidFill>
                <a:effectLst/>
                <a:ea typeface="Times New Roman"/>
              </a:rPr>
              <a:t>without</a:t>
            </a:r>
          </a:p>
          <a:p>
            <a:pPr marL="90170" algn="ctr">
              <a:spcAft>
                <a:spcPts val="0"/>
              </a:spcAft>
            </a:pPr>
            <a:r>
              <a:rPr lang="en-GB" sz="1400" dirty="0" smtClean="0">
                <a:solidFill>
                  <a:srgbClr val="FF0000"/>
                </a:solidFill>
                <a:effectLst/>
                <a:ea typeface="Times New Roman"/>
              </a:rPr>
              <a:t>a</a:t>
            </a:r>
            <a:r>
              <a:rPr lang="en-GB" sz="1400" spc="5" dirty="0" smtClean="0">
                <a:solidFill>
                  <a:srgbClr val="FF0000"/>
                </a:solidFill>
                <a:effectLst/>
                <a:ea typeface="Times New Roman"/>
              </a:rPr>
              <a:t> </a:t>
            </a:r>
            <a:r>
              <a:rPr lang="en-GB" sz="1400" dirty="0" smtClean="0">
                <a:solidFill>
                  <a:srgbClr val="FF0000"/>
                </a:solidFill>
                <a:effectLst/>
                <a:ea typeface="Times New Roman"/>
              </a:rPr>
              <a:t>winter</a:t>
            </a:r>
            <a:r>
              <a:rPr lang="en-GB" sz="1400" spc="5" dirty="0" smtClean="0">
                <a:solidFill>
                  <a:srgbClr val="FF0000"/>
                </a:solidFill>
                <a:effectLst/>
                <a:ea typeface="Times New Roman"/>
              </a:rPr>
              <a:t> </a:t>
            </a:r>
            <a:r>
              <a:rPr lang="en-GB" sz="1400" dirty="0" smtClean="0">
                <a:solidFill>
                  <a:srgbClr val="FF0000"/>
                </a:solidFill>
                <a:effectLst/>
                <a:ea typeface="Times New Roman"/>
              </a:rPr>
              <a:t>coat</a:t>
            </a:r>
            <a:r>
              <a:rPr lang="en-GB" sz="1400" spc="5" dirty="0" smtClean="0">
                <a:solidFill>
                  <a:srgbClr val="FF0000"/>
                </a:solidFill>
                <a:effectLst/>
                <a:ea typeface="Times New Roman"/>
              </a:rPr>
              <a:t> </a:t>
            </a:r>
            <a:r>
              <a:rPr lang="en-GB" sz="1400" dirty="0" smtClean="0">
                <a:solidFill>
                  <a:srgbClr val="FF0000"/>
                </a:solidFill>
                <a:effectLst/>
                <a:ea typeface="Times New Roman"/>
              </a:rPr>
              <a:t>or</a:t>
            </a:r>
            <a:r>
              <a:rPr lang="en-GB" sz="1400" spc="5" dirty="0" smtClean="0">
                <a:solidFill>
                  <a:srgbClr val="FF0000"/>
                </a:solidFill>
                <a:effectLst/>
                <a:ea typeface="Times New Roman"/>
              </a:rPr>
              <a:t> </a:t>
            </a:r>
            <a:r>
              <a:rPr lang="en-GB" sz="1400" dirty="0" smtClean="0">
                <a:solidFill>
                  <a:srgbClr val="FF0000"/>
                </a:solidFill>
                <a:effectLst/>
                <a:ea typeface="Times New Roman"/>
              </a:rPr>
              <a:t>reinforcements</a:t>
            </a:r>
            <a:r>
              <a:rPr lang="en-GB" sz="1400" spc="5" dirty="0" smtClean="0">
                <a:solidFill>
                  <a:srgbClr val="FF0000"/>
                </a:solidFill>
                <a:effectLst/>
                <a:ea typeface="Times New Roman"/>
              </a:rPr>
              <a:t> </a:t>
            </a:r>
            <a:r>
              <a:rPr lang="en-GB" sz="1400" dirty="0" smtClean="0">
                <a:solidFill>
                  <a:srgbClr val="FF0000"/>
                </a:solidFill>
                <a:effectLst/>
                <a:ea typeface="Times New Roman"/>
              </a:rPr>
              <a:t>of</a:t>
            </a:r>
            <a:r>
              <a:rPr lang="en-GB" sz="1400" spc="5" dirty="0" smtClean="0">
                <a:solidFill>
                  <a:srgbClr val="FF0000"/>
                </a:solidFill>
                <a:effectLst/>
                <a:ea typeface="Times New Roman"/>
              </a:rPr>
              <a:t> </a:t>
            </a:r>
            <a:r>
              <a:rPr lang="en-GB" sz="1400" dirty="0" smtClean="0">
                <a:solidFill>
                  <a:srgbClr val="FF0000"/>
                </a:solidFill>
                <a:effectLst/>
                <a:ea typeface="Times New Roman"/>
              </a:rPr>
              <a:t>scarf,</a:t>
            </a:r>
            <a:r>
              <a:rPr lang="en-GB" sz="1400" spc="5" dirty="0" smtClean="0">
                <a:solidFill>
                  <a:srgbClr val="FF0000"/>
                </a:solidFill>
                <a:effectLst/>
                <a:ea typeface="Times New Roman"/>
              </a:rPr>
              <a:t> </a:t>
            </a:r>
            <a:r>
              <a:rPr lang="en-GB" sz="1400" dirty="0" smtClean="0">
                <a:solidFill>
                  <a:srgbClr val="FF0000"/>
                </a:solidFill>
                <a:effectLst/>
                <a:ea typeface="Times New Roman"/>
              </a:rPr>
              <a:t>gloves</a:t>
            </a:r>
            <a:endParaRPr lang="en-GB" sz="1400" dirty="0">
              <a:solidFill>
                <a:srgbClr val="FF0000"/>
              </a:solidFill>
            </a:endParaRPr>
          </a:p>
        </p:txBody>
      </p:sp>
      <p:sp>
        <p:nvSpPr>
          <p:cNvPr id="8" name="Rectangle 7"/>
          <p:cNvSpPr/>
          <p:nvPr/>
        </p:nvSpPr>
        <p:spPr>
          <a:xfrm rot="419819">
            <a:off x="875924" y="914147"/>
            <a:ext cx="3658448" cy="523220"/>
          </a:xfrm>
          <a:prstGeom prst="rect">
            <a:avLst/>
          </a:prstGeom>
        </p:spPr>
        <p:txBody>
          <a:bodyPr wrap="square">
            <a:spAutoFit/>
          </a:bodyPr>
          <a:lstStyle/>
          <a:p>
            <a:pPr marL="90170" algn="ctr">
              <a:spcAft>
                <a:spcPts val="0"/>
              </a:spcAft>
            </a:pPr>
            <a:r>
              <a:rPr lang="en-GB" sz="1400" dirty="0" smtClean="0">
                <a:solidFill>
                  <a:srgbClr val="FF0000"/>
                </a:solidFill>
                <a:effectLst/>
                <a:ea typeface="Times New Roman"/>
              </a:rPr>
              <a:t>I</a:t>
            </a:r>
            <a:r>
              <a:rPr lang="en-GB" sz="1400" spc="5" dirty="0" smtClean="0">
                <a:solidFill>
                  <a:srgbClr val="FF0000"/>
                </a:solidFill>
                <a:effectLst/>
                <a:ea typeface="Times New Roman"/>
              </a:rPr>
              <a:t> </a:t>
            </a:r>
            <a:r>
              <a:rPr lang="en-GB" sz="1400" dirty="0" smtClean="0">
                <a:solidFill>
                  <a:srgbClr val="FF0000"/>
                </a:solidFill>
                <a:effectLst/>
                <a:ea typeface="Times New Roman"/>
              </a:rPr>
              <a:t>listened,</a:t>
            </a:r>
            <a:r>
              <a:rPr lang="en-GB" sz="1400" spc="5" dirty="0" smtClean="0">
                <a:solidFill>
                  <a:srgbClr val="FF0000"/>
                </a:solidFill>
                <a:effectLst/>
                <a:ea typeface="Times New Roman"/>
              </a:rPr>
              <a:t> </a:t>
            </a:r>
            <a:r>
              <a:rPr lang="en-GB" sz="1400" dirty="0" smtClean="0">
                <a:solidFill>
                  <a:srgbClr val="FF0000"/>
                </a:solidFill>
                <a:effectLst/>
                <a:ea typeface="Times New Roman"/>
              </a:rPr>
              <a:t>hoping</a:t>
            </a:r>
            <a:r>
              <a:rPr lang="en-GB" sz="1400" spc="5" dirty="0" smtClean="0">
                <a:solidFill>
                  <a:srgbClr val="FF0000"/>
                </a:solidFill>
                <a:effectLst/>
                <a:ea typeface="Times New Roman"/>
              </a:rPr>
              <a:t> </a:t>
            </a:r>
            <a:r>
              <a:rPr lang="en-GB" sz="1400" dirty="0" smtClean="0">
                <a:solidFill>
                  <a:srgbClr val="FF0000"/>
                </a:solidFill>
                <a:effectLst/>
                <a:ea typeface="Times New Roman"/>
              </a:rPr>
              <a:t>to</a:t>
            </a:r>
            <a:r>
              <a:rPr lang="en-GB" sz="1400" spc="5" dirty="0" smtClean="0">
                <a:solidFill>
                  <a:srgbClr val="FF0000"/>
                </a:solidFill>
                <a:effectLst/>
                <a:ea typeface="Times New Roman"/>
              </a:rPr>
              <a:t> </a:t>
            </a:r>
            <a:r>
              <a:rPr lang="en-GB" sz="1400" dirty="0" smtClean="0">
                <a:solidFill>
                  <a:srgbClr val="FF0000"/>
                </a:solidFill>
                <a:effectLst/>
                <a:ea typeface="Times New Roman"/>
              </a:rPr>
              <a:t>hear</a:t>
            </a:r>
          </a:p>
          <a:p>
            <a:pPr marL="90170" algn="ctr">
              <a:spcAft>
                <a:spcPts val="0"/>
              </a:spcAft>
            </a:pPr>
            <a:r>
              <a:rPr lang="en-GB" sz="1400" dirty="0" smtClean="0">
                <a:solidFill>
                  <a:srgbClr val="FF0000"/>
                </a:solidFill>
                <a:effectLst/>
                <a:ea typeface="Times New Roman"/>
              </a:rPr>
              <a:t>your</a:t>
            </a:r>
            <a:r>
              <a:rPr lang="en-GB" sz="1400" spc="5" dirty="0" smtClean="0">
                <a:solidFill>
                  <a:srgbClr val="FF0000"/>
                </a:solidFill>
                <a:effectLst/>
                <a:ea typeface="Times New Roman"/>
              </a:rPr>
              <a:t> </a:t>
            </a:r>
            <a:r>
              <a:rPr lang="en-GB" sz="1400" dirty="0" smtClean="0">
                <a:solidFill>
                  <a:srgbClr val="FF0000"/>
                </a:solidFill>
                <a:effectLst/>
                <a:ea typeface="Times New Roman"/>
              </a:rPr>
              <a:t>playground</a:t>
            </a:r>
            <a:r>
              <a:rPr lang="en-GB" sz="1400" spc="5" dirty="0" smtClean="0">
                <a:solidFill>
                  <a:srgbClr val="FF0000"/>
                </a:solidFill>
                <a:effectLst/>
                <a:ea typeface="Times New Roman"/>
              </a:rPr>
              <a:t> </a:t>
            </a:r>
            <a:r>
              <a:rPr lang="en-GB" sz="1400" dirty="0" smtClean="0">
                <a:solidFill>
                  <a:srgbClr val="FF0000"/>
                </a:solidFill>
                <a:effectLst/>
                <a:ea typeface="Times New Roman"/>
              </a:rPr>
              <a:t>voice</a:t>
            </a:r>
            <a:r>
              <a:rPr lang="en-GB" sz="1400" spc="5" dirty="0" smtClean="0">
                <a:solidFill>
                  <a:srgbClr val="FF0000"/>
                </a:solidFill>
                <a:effectLst/>
                <a:ea typeface="Times New Roman"/>
              </a:rPr>
              <a:t> </a:t>
            </a:r>
            <a:r>
              <a:rPr lang="en-GB" sz="1400" dirty="0" smtClean="0">
                <a:solidFill>
                  <a:srgbClr val="FF0000"/>
                </a:solidFill>
                <a:effectLst/>
                <a:ea typeface="Times New Roman"/>
              </a:rPr>
              <a:t>catching</a:t>
            </a:r>
            <a:r>
              <a:rPr lang="en-GB" sz="1400" spc="5" dirty="0" smtClean="0">
                <a:solidFill>
                  <a:srgbClr val="FF0000"/>
                </a:solidFill>
                <a:effectLst/>
                <a:ea typeface="Times New Roman"/>
              </a:rPr>
              <a:t> </a:t>
            </a:r>
            <a:r>
              <a:rPr lang="en-GB" sz="1400" dirty="0" smtClean="0">
                <a:solidFill>
                  <a:srgbClr val="FF0000"/>
                </a:solidFill>
                <a:effectLst/>
                <a:ea typeface="Times New Roman"/>
              </a:rPr>
              <a:t>on</a:t>
            </a:r>
            <a:r>
              <a:rPr lang="en-GB" sz="1400" spc="5" dirty="0" smtClean="0">
                <a:solidFill>
                  <a:srgbClr val="FF0000"/>
                </a:solidFill>
                <a:effectLst/>
                <a:ea typeface="Times New Roman"/>
              </a:rPr>
              <a:t> </a:t>
            </a:r>
            <a:r>
              <a:rPr lang="en-GB" sz="1400" dirty="0" smtClean="0">
                <a:solidFill>
                  <a:srgbClr val="FF0000"/>
                </a:solidFill>
                <a:effectLst/>
                <a:ea typeface="Times New Roman"/>
              </a:rPr>
              <a:t>the</a:t>
            </a:r>
            <a:r>
              <a:rPr lang="en-GB" sz="1400" spc="5" dirty="0" smtClean="0">
                <a:solidFill>
                  <a:srgbClr val="FF0000"/>
                </a:solidFill>
                <a:effectLst/>
                <a:ea typeface="Times New Roman"/>
              </a:rPr>
              <a:t> </a:t>
            </a:r>
            <a:r>
              <a:rPr lang="en-GB" sz="1400" dirty="0" smtClean="0">
                <a:solidFill>
                  <a:srgbClr val="FF0000"/>
                </a:solidFill>
                <a:effectLst/>
                <a:ea typeface="Times New Roman"/>
              </a:rPr>
              <a:t>wind.</a:t>
            </a:r>
          </a:p>
        </p:txBody>
      </p:sp>
      <p:sp>
        <p:nvSpPr>
          <p:cNvPr id="9" name="Rectangle 8"/>
          <p:cNvSpPr/>
          <p:nvPr/>
        </p:nvSpPr>
        <p:spPr>
          <a:xfrm>
            <a:off x="122831" y="5746128"/>
            <a:ext cx="8884692" cy="1047979"/>
          </a:xfrm>
          <a:prstGeom prst="rect">
            <a:avLst/>
          </a:prstGeom>
          <a:solidFill>
            <a:schemeClr val="bg1"/>
          </a:solidFill>
          <a:ln>
            <a:solidFill>
              <a:schemeClr val="tx1"/>
            </a:solidFill>
          </a:ln>
        </p:spPr>
        <p:txBody>
          <a:bodyPr wrap="square">
            <a:spAutoFit/>
          </a:bodyPr>
          <a:lstStyle/>
          <a:p>
            <a:pPr>
              <a:lnSpc>
                <a:spcPct val="115000"/>
              </a:lnSpc>
              <a:spcAft>
                <a:spcPts val="10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This poem is about the mother’s emotions, shown through sensory details and other images…</a:t>
            </a:r>
            <a:br>
              <a:rPr lang="en-GB" dirty="0" smtClean="0">
                <a:effectLst/>
                <a:latin typeface="Calibri" panose="020F0502020204030204" pitchFamily="34" charset="0"/>
                <a:ea typeface="Calibri" panose="020F0502020204030204" pitchFamily="34" charset="0"/>
                <a:cs typeface="Times New Roman" panose="02020603050405020304" pitchFamily="18" charset="0"/>
              </a:rPr>
            </a:br>
            <a:r>
              <a:rPr lang="en-GB" dirty="0" smtClean="0">
                <a:effectLst/>
                <a:latin typeface="Calibri" panose="020F0502020204030204" pitchFamily="34" charset="0"/>
                <a:ea typeface="Calibri" panose="020F0502020204030204" pitchFamily="34" charset="0"/>
                <a:cs typeface="Times New Roman" panose="02020603050405020304" pitchFamily="18" charset="0"/>
              </a:rPr>
              <a:t>What does each detail or image represent?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6706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2463752"/>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To explore how the writer uses theme, language and structure to present war.</a:t>
            </a:r>
            <a:br>
              <a:rPr lang="en-GB" dirty="0" smtClean="0">
                <a:solidFill>
                  <a:schemeClr val="bg1"/>
                </a:solidFill>
                <a:latin typeface="Comic Sans MS" pitchFamily="66" charset="0"/>
              </a:rPr>
            </a:br>
            <a:endParaRPr lang="en-US" dirty="0">
              <a:solidFill>
                <a:schemeClr val="bg1"/>
              </a:solidFill>
              <a:latin typeface="Comic Sans MS" pitchFamily="66" charset="0"/>
            </a:endParaRPr>
          </a:p>
        </p:txBody>
      </p:sp>
    </p:spTree>
    <p:extLst>
      <p:ext uri="{BB962C8B-B14F-4D97-AF65-F5344CB8AC3E}">
        <p14:creationId xmlns:p14="http://schemas.microsoft.com/office/powerpoint/2010/main" val="1667581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743" y="3503898"/>
            <a:ext cx="7772400" cy="2387600"/>
          </a:xfrm>
        </p:spPr>
        <p:txBody>
          <a:bodyPr>
            <a:normAutofit fontScale="90000"/>
          </a:bodyPr>
          <a:lstStyle/>
          <a:p>
            <a:r>
              <a:rPr lang="en-GB" dirty="0" smtClean="0"/>
              <a:t>Re-read </a:t>
            </a:r>
            <a:r>
              <a:rPr lang="en-GB" dirty="0" smtClean="0"/>
              <a:t>the poem, matching lines to the images…</a:t>
            </a:r>
            <a:endParaRPr lang="en-GB" dirty="0"/>
          </a:p>
        </p:txBody>
      </p:sp>
      <p:sp>
        <p:nvSpPr>
          <p:cNvPr id="4" name="Rectangle 3"/>
          <p:cNvSpPr/>
          <p:nvPr/>
        </p:nvSpPr>
        <p:spPr>
          <a:xfrm>
            <a:off x="225187" y="354043"/>
            <a:ext cx="8625385" cy="2554545"/>
          </a:xfrm>
          <a:prstGeom prst="rect">
            <a:avLst/>
          </a:prstGeom>
          <a:ln>
            <a:solidFill>
              <a:schemeClr val="tx1"/>
            </a:solidFill>
          </a:ln>
        </p:spPr>
        <p:txBody>
          <a:bodyPr wrap="square">
            <a:spAutoFit/>
          </a:bodyPr>
          <a:lstStyle/>
          <a:p>
            <a:pPr algn="just">
              <a:spcAft>
                <a:spcPts val="0"/>
              </a:spcAft>
            </a:pPr>
            <a:r>
              <a:rPr lang="en-GB" sz="2000" dirty="0">
                <a:latin typeface="Calibri" panose="020F0502020204030204" pitchFamily="34" charset="0"/>
                <a:ea typeface="Times New Roman" panose="02020603050405020304" pitchFamily="18" charset="0"/>
                <a:cs typeface="Arial" panose="020B0604020202020204" pitchFamily="34" charset="0"/>
              </a:rPr>
              <a:t>‘I applied the technique of felt making to this poem because it seemed apt to the process of grief.  The slow remembrance of layering, the think wadding, which over time creates a density that’s almost impenetrable, the muffled deadness of the texture of felt and its ability to denote dumbness, padding and the impossibility of the open expression of grief, how the felt merges and melts, and how if one is to grieve one has to, at some point, allow this to dissolve. And the poem does this; it breaks when the mother goes into her son’s empty bedroom.’ (Jane Weir) </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4320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tock_000000276107X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10710">
            <a:off x="851447" y="752583"/>
            <a:ext cx="2281386" cy="151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Stock_000007583729X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2390">
            <a:off x="6070531" y="748758"/>
            <a:ext cx="2281386" cy="15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Stock_000002025469X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50065">
            <a:off x="3187770" y="884262"/>
            <a:ext cx="2281386" cy="149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iStock_000001169208X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4938">
            <a:off x="6070531" y="2996952"/>
            <a:ext cx="2281386" cy="15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iStock_000010494341X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68739">
            <a:off x="2795480" y="1920494"/>
            <a:ext cx="1453182" cy="18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iStock_000009956484X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83066">
            <a:off x="368964" y="3331767"/>
            <a:ext cx="2281386" cy="15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iStock_000000445119XSm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195599">
            <a:off x="441530" y="4957104"/>
            <a:ext cx="2045381" cy="135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iStock_000000217286X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18991">
            <a:off x="7400195" y="1903546"/>
            <a:ext cx="1418218" cy="189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iStock_000008595338X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843872">
            <a:off x="3077207" y="4820211"/>
            <a:ext cx="1888044" cy="15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iStock_000001341259XSm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45634">
            <a:off x="4890469" y="2235425"/>
            <a:ext cx="1414940" cy="18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iStock_000004867490X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45531">
            <a:off x="2766085" y="3482690"/>
            <a:ext cx="2124049" cy="1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319592">
            <a:off x="650180" y="1955469"/>
            <a:ext cx="1431603" cy="143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descr="iStock_000005942493X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19020">
            <a:off x="6433746" y="5032765"/>
            <a:ext cx="2281386" cy="151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iStock_000009051904XSm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705999">
            <a:off x="5477483" y="4222302"/>
            <a:ext cx="1888044" cy="141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1391969">
            <a:off x="4716841" y="5227153"/>
            <a:ext cx="1403078" cy="1403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191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1" y="332656"/>
            <a:ext cx="8338317" cy="7478970"/>
          </a:xfrm>
          <a:prstGeom prst="rect">
            <a:avLst/>
          </a:prstGeom>
        </p:spPr>
        <p:txBody>
          <a:bodyPr wrap="square" numCol="2">
            <a:spAutoFit/>
          </a:bodyPr>
          <a:lstStyle/>
          <a:p>
            <a:pPr marL="90170">
              <a:spcAft>
                <a:spcPts val="0"/>
              </a:spcAft>
            </a:pPr>
            <a:r>
              <a:rPr lang="en-GB" sz="1600" b="1" dirty="0" smtClean="0">
                <a:effectLst/>
                <a:ea typeface="Times New Roman"/>
              </a:rPr>
              <a:t>Poppies</a:t>
            </a:r>
            <a:endParaRPr lang="en-GB" sz="1600" dirty="0" smtClean="0">
              <a:effectLst/>
              <a:ea typeface="Times New Roman"/>
            </a:endParaRPr>
          </a:p>
          <a:p>
            <a:pPr marL="90170">
              <a:spcAft>
                <a:spcPts val="0"/>
              </a:spcAft>
            </a:pPr>
            <a:r>
              <a:rPr lang="en-GB" sz="1600" dirty="0" smtClean="0">
                <a:effectLst/>
                <a:ea typeface="Times New Roman"/>
              </a:rPr>
              <a:t> </a:t>
            </a:r>
          </a:p>
          <a:p>
            <a:pPr marL="90170">
              <a:spcAft>
                <a:spcPts val="0"/>
              </a:spcAft>
            </a:pPr>
            <a:r>
              <a:rPr lang="en-GB" sz="1600" dirty="0" smtClean="0">
                <a:effectLst/>
                <a:ea typeface="Times New Roman"/>
              </a:rPr>
              <a:t>Three</a:t>
            </a:r>
            <a:r>
              <a:rPr lang="en-GB" sz="1600" spc="5" dirty="0" smtClean="0">
                <a:effectLst/>
                <a:ea typeface="Times New Roman"/>
              </a:rPr>
              <a:t> </a:t>
            </a:r>
            <a:r>
              <a:rPr lang="en-GB" sz="1600" dirty="0" smtClean="0">
                <a:effectLst/>
                <a:ea typeface="Times New Roman"/>
              </a:rPr>
              <a:t>days</a:t>
            </a:r>
            <a:r>
              <a:rPr lang="en-GB" sz="1600" spc="5" dirty="0" smtClean="0">
                <a:effectLst/>
                <a:ea typeface="Times New Roman"/>
              </a:rPr>
              <a:t> </a:t>
            </a:r>
            <a:r>
              <a:rPr lang="en-GB" sz="1600" dirty="0" smtClean="0">
                <a:effectLst/>
                <a:ea typeface="Times New Roman"/>
              </a:rPr>
              <a:t>before</a:t>
            </a:r>
            <a:r>
              <a:rPr lang="en-GB" sz="1600" spc="-55" dirty="0" smtClean="0">
                <a:effectLst/>
                <a:ea typeface="Times New Roman"/>
              </a:rPr>
              <a:t> </a:t>
            </a:r>
            <a:r>
              <a:rPr lang="en-GB" sz="1600" dirty="0" smtClean="0">
                <a:effectLst/>
                <a:ea typeface="Times New Roman"/>
              </a:rPr>
              <a:t>Armistice</a:t>
            </a:r>
            <a:r>
              <a:rPr lang="en-GB" sz="1600" spc="5" dirty="0" smtClean="0">
                <a:effectLst/>
                <a:ea typeface="Times New Roman"/>
              </a:rPr>
              <a:t> </a:t>
            </a:r>
            <a:r>
              <a:rPr lang="en-GB" sz="1600" dirty="0" smtClean="0">
                <a:effectLst/>
                <a:ea typeface="Times New Roman"/>
              </a:rPr>
              <a:t>Sunday</a:t>
            </a:r>
          </a:p>
          <a:p>
            <a:pPr marL="90170">
              <a:spcAft>
                <a:spcPts val="0"/>
              </a:spcAft>
            </a:pPr>
            <a:r>
              <a:rPr lang="en-GB" sz="1600" dirty="0" smtClean="0">
                <a:effectLst/>
                <a:ea typeface="Times New Roman"/>
              </a:rPr>
              <a:t>and</a:t>
            </a:r>
            <a:r>
              <a:rPr lang="en-GB" sz="1600" spc="5" dirty="0" smtClean="0">
                <a:effectLst/>
                <a:ea typeface="Times New Roman"/>
              </a:rPr>
              <a:t> </a:t>
            </a:r>
            <a:r>
              <a:rPr lang="en-GB" sz="1600" dirty="0" smtClean="0">
                <a:effectLst/>
                <a:ea typeface="Times New Roman"/>
              </a:rPr>
              <a:t>poppies</a:t>
            </a:r>
            <a:r>
              <a:rPr lang="en-GB" sz="1600" spc="5" dirty="0" smtClean="0">
                <a:effectLst/>
                <a:ea typeface="Times New Roman"/>
              </a:rPr>
              <a:t> </a:t>
            </a:r>
            <a:r>
              <a:rPr lang="en-GB" sz="1600" dirty="0" smtClean="0">
                <a:effectLst/>
                <a:ea typeface="Times New Roman"/>
              </a:rPr>
              <a:t>had</a:t>
            </a:r>
            <a:r>
              <a:rPr lang="en-GB" sz="1600" spc="5" dirty="0" smtClean="0">
                <a:effectLst/>
                <a:ea typeface="Times New Roman"/>
              </a:rPr>
              <a:t> </a:t>
            </a:r>
            <a:r>
              <a:rPr lang="en-GB" sz="1600" dirty="0" smtClean="0">
                <a:effectLst/>
                <a:ea typeface="Times New Roman"/>
              </a:rPr>
              <a:t>already</a:t>
            </a:r>
            <a:r>
              <a:rPr lang="en-GB" sz="1600" spc="5" dirty="0" smtClean="0">
                <a:effectLst/>
                <a:ea typeface="Times New Roman"/>
              </a:rPr>
              <a:t> </a:t>
            </a:r>
            <a:r>
              <a:rPr lang="en-GB" sz="1600" dirty="0" smtClean="0">
                <a:effectLst/>
                <a:ea typeface="Times New Roman"/>
              </a:rPr>
              <a:t>been</a:t>
            </a:r>
            <a:r>
              <a:rPr lang="en-GB" sz="1600" spc="5" dirty="0" smtClean="0">
                <a:effectLst/>
                <a:ea typeface="Times New Roman"/>
              </a:rPr>
              <a:t> </a:t>
            </a:r>
            <a:r>
              <a:rPr lang="en-GB" sz="1600" dirty="0" smtClean="0">
                <a:effectLst/>
                <a:ea typeface="Times New Roman"/>
              </a:rPr>
              <a:t>placed</a:t>
            </a:r>
          </a:p>
          <a:p>
            <a:pPr marL="90170">
              <a:spcAft>
                <a:spcPts val="0"/>
              </a:spcAft>
            </a:pPr>
            <a:r>
              <a:rPr lang="en-GB" sz="1600" dirty="0" smtClean="0">
                <a:effectLst/>
                <a:ea typeface="Times New Roman"/>
              </a:rPr>
              <a:t>on</a:t>
            </a:r>
            <a:r>
              <a:rPr lang="en-GB" sz="1600" spc="5" dirty="0" smtClean="0">
                <a:effectLst/>
                <a:ea typeface="Times New Roman"/>
              </a:rPr>
              <a:t> </a:t>
            </a:r>
            <a:r>
              <a:rPr lang="en-GB" sz="1600" dirty="0" smtClean="0">
                <a:effectLst/>
                <a:ea typeface="Times New Roman"/>
              </a:rPr>
              <a:t>individual</a:t>
            </a:r>
            <a:r>
              <a:rPr lang="en-GB" sz="1600" spc="5" dirty="0" smtClean="0">
                <a:effectLst/>
                <a:ea typeface="Times New Roman"/>
              </a:rPr>
              <a:t> </a:t>
            </a:r>
            <a:r>
              <a:rPr lang="en-GB" sz="1600" dirty="0" smtClean="0">
                <a:effectLst/>
                <a:ea typeface="Times New Roman"/>
              </a:rPr>
              <a:t>war</a:t>
            </a:r>
            <a:r>
              <a:rPr lang="en-GB" sz="1600" spc="5" dirty="0" smtClean="0">
                <a:effectLst/>
                <a:ea typeface="Times New Roman"/>
              </a:rPr>
              <a:t> </a:t>
            </a:r>
            <a:r>
              <a:rPr lang="en-GB" sz="1600" dirty="0" smtClean="0">
                <a:effectLst/>
                <a:ea typeface="Times New Roman"/>
              </a:rPr>
              <a:t>graves.</a:t>
            </a:r>
            <a:r>
              <a:rPr lang="en-GB" sz="1600" spc="5" dirty="0" smtClean="0">
                <a:effectLst/>
                <a:ea typeface="Times New Roman"/>
              </a:rPr>
              <a:t> </a:t>
            </a:r>
            <a:r>
              <a:rPr lang="en-GB" sz="1600" dirty="0" smtClean="0">
                <a:effectLst/>
                <a:ea typeface="Times New Roman"/>
              </a:rPr>
              <a:t>Before</a:t>
            </a:r>
            <a:r>
              <a:rPr lang="en-GB" sz="1600" spc="5" dirty="0" smtClean="0">
                <a:effectLst/>
                <a:ea typeface="Times New Roman"/>
              </a:rPr>
              <a:t> </a:t>
            </a:r>
            <a:r>
              <a:rPr lang="en-GB" sz="1600" dirty="0" smtClean="0">
                <a:effectLst/>
                <a:ea typeface="Times New Roman"/>
              </a:rPr>
              <a:t>you</a:t>
            </a:r>
            <a:r>
              <a:rPr lang="en-GB" sz="1600" spc="5" dirty="0" smtClean="0">
                <a:effectLst/>
                <a:ea typeface="Times New Roman"/>
              </a:rPr>
              <a:t> </a:t>
            </a:r>
            <a:r>
              <a:rPr lang="en-GB" sz="1600" dirty="0" smtClean="0">
                <a:effectLst/>
                <a:ea typeface="Times New Roman"/>
              </a:rPr>
              <a:t>left,</a:t>
            </a:r>
          </a:p>
          <a:p>
            <a:pPr marL="90170">
              <a:spcAft>
                <a:spcPts val="0"/>
              </a:spcAft>
            </a:pPr>
            <a:r>
              <a:rPr lang="en-GB" sz="1600" dirty="0" smtClean="0">
                <a:effectLst/>
                <a:ea typeface="Times New Roman"/>
              </a:rPr>
              <a:t>I</a:t>
            </a:r>
            <a:r>
              <a:rPr lang="en-GB" sz="1600" spc="5" dirty="0" smtClean="0">
                <a:effectLst/>
                <a:ea typeface="Times New Roman"/>
              </a:rPr>
              <a:t> </a:t>
            </a:r>
            <a:r>
              <a:rPr lang="en-GB" sz="1600" dirty="0" smtClean="0">
                <a:effectLst/>
                <a:ea typeface="Times New Roman"/>
              </a:rPr>
              <a:t>pinned</a:t>
            </a:r>
            <a:r>
              <a:rPr lang="en-GB" sz="1600" spc="5" dirty="0" smtClean="0">
                <a:effectLst/>
                <a:ea typeface="Times New Roman"/>
              </a:rPr>
              <a:t> </a:t>
            </a:r>
            <a:r>
              <a:rPr lang="en-GB" sz="1600" dirty="0" smtClean="0">
                <a:effectLst/>
                <a:ea typeface="Times New Roman"/>
              </a:rPr>
              <a:t>one</a:t>
            </a:r>
            <a:r>
              <a:rPr lang="en-GB" sz="1600" spc="5" dirty="0" smtClean="0">
                <a:effectLst/>
                <a:ea typeface="Times New Roman"/>
              </a:rPr>
              <a:t> </a:t>
            </a:r>
            <a:r>
              <a:rPr lang="en-GB" sz="1600" dirty="0" smtClean="0">
                <a:effectLst/>
                <a:ea typeface="Times New Roman"/>
              </a:rPr>
              <a:t>onto</a:t>
            </a:r>
            <a:r>
              <a:rPr lang="en-GB" sz="1600" spc="5" dirty="0" smtClean="0">
                <a:effectLst/>
                <a:ea typeface="Times New Roman"/>
              </a:rPr>
              <a:t> </a:t>
            </a:r>
            <a:r>
              <a:rPr lang="en-GB" sz="1600" dirty="0" smtClean="0">
                <a:effectLst/>
                <a:ea typeface="Times New Roman"/>
              </a:rPr>
              <a:t>your</a:t>
            </a:r>
            <a:r>
              <a:rPr lang="en-GB" sz="1600" spc="5" dirty="0" smtClean="0">
                <a:effectLst/>
                <a:ea typeface="Times New Roman"/>
              </a:rPr>
              <a:t> </a:t>
            </a:r>
            <a:r>
              <a:rPr lang="en-GB" sz="1600" dirty="0" smtClean="0">
                <a:effectLst/>
                <a:ea typeface="Times New Roman"/>
              </a:rPr>
              <a:t>lapel,</a:t>
            </a:r>
            <a:r>
              <a:rPr lang="en-GB" sz="1600" spc="5" dirty="0" smtClean="0">
                <a:effectLst/>
                <a:ea typeface="Times New Roman"/>
              </a:rPr>
              <a:t> </a:t>
            </a:r>
            <a:r>
              <a:rPr lang="en-GB" sz="1600" dirty="0" smtClean="0">
                <a:effectLst/>
                <a:ea typeface="Times New Roman"/>
              </a:rPr>
              <a:t>crimped</a:t>
            </a:r>
            <a:r>
              <a:rPr lang="en-GB" sz="1600" spc="5" dirty="0" smtClean="0">
                <a:effectLst/>
                <a:ea typeface="Times New Roman"/>
              </a:rPr>
              <a:t> </a:t>
            </a:r>
            <a:r>
              <a:rPr lang="en-GB" sz="1600" dirty="0" smtClean="0">
                <a:effectLst/>
                <a:ea typeface="Times New Roman"/>
              </a:rPr>
              <a:t>petals,</a:t>
            </a:r>
          </a:p>
          <a:p>
            <a:pPr marL="90170">
              <a:spcAft>
                <a:spcPts val="0"/>
              </a:spcAft>
            </a:pPr>
            <a:r>
              <a:rPr lang="en-GB" sz="1600" dirty="0" smtClean="0">
                <a:effectLst/>
                <a:ea typeface="Times New Roman"/>
              </a:rPr>
              <a:t>spasms</a:t>
            </a:r>
            <a:r>
              <a:rPr lang="en-GB" sz="1600" spc="5" dirty="0" smtClean="0">
                <a:effectLst/>
                <a:ea typeface="Times New Roman"/>
              </a:rPr>
              <a:t> </a:t>
            </a:r>
            <a:r>
              <a:rPr lang="en-GB" sz="1600" dirty="0" smtClean="0">
                <a:effectLst/>
                <a:ea typeface="Times New Roman"/>
              </a:rPr>
              <a:t>of</a:t>
            </a:r>
            <a:r>
              <a:rPr lang="en-GB" sz="1600" spc="5" dirty="0" smtClean="0">
                <a:effectLst/>
                <a:ea typeface="Times New Roman"/>
              </a:rPr>
              <a:t> </a:t>
            </a:r>
            <a:r>
              <a:rPr lang="en-GB" sz="1600" dirty="0" smtClean="0">
                <a:effectLst/>
                <a:ea typeface="Times New Roman"/>
              </a:rPr>
              <a:t>paper</a:t>
            </a:r>
            <a:r>
              <a:rPr lang="en-GB" sz="1600" spc="5" dirty="0" smtClean="0">
                <a:effectLst/>
                <a:ea typeface="Times New Roman"/>
              </a:rPr>
              <a:t> </a:t>
            </a:r>
            <a:r>
              <a:rPr lang="en-GB" sz="1600" dirty="0" smtClean="0">
                <a:effectLst/>
                <a:ea typeface="Times New Roman"/>
              </a:rPr>
              <a:t>red,</a:t>
            </a:r>
            <a:r>
              <a:rPr lang="en-GB" sz="1600" spc="5" dirty="0" smtClean="0">
                <a:effectLst/>
                <a:ea typeface="Times New Roman"/>
              </a:rPr>
              <a:t> </a:t>
            </a:r>
            <a:r>
              <a:rPr lang="en-GB" sz="1600" dirty="0" smtClean="0">
                <a:effectLst/>
                <a:ea typeface="Times New Roman"/>
              </a:rPr>
              <a:t>disrupting</a:t>
            </a:r>
            <a:r>
              <a:rPr lang="en-GB" sz="1600" spc="5" dirty="0" smtClean="0">
                <a:effectLst/>
                <a:ea typeface="Times New Roman"/>
              </a:rPr>
              <a:t> </a:t>
            </a:r>
            <a:r>
              <a:rPr lang="en-GB" sz="1600" dirty="0" smtClean="0">
                <a:effectLst/>
                <a:ea typeface="Times New Roman"/>
              </a:rPr>
              <a:t>a</a:t>
            </a:r>
            <a:r>
              <a:rPr lang="en-GB" sz="1600" spc="5" dirty="0" smtClean="0">
                <a:effectLst/>
                <a:ea typeface="Times New Roman"/>
              </a:rPr>
              <a:t> </a:t>
            </a:r>
            <a:r>
              <a:rPr lang="en-GB" sz="1600" dirty="0" smtClean="0">
                <a:effectLst/>
                <a:ea typeface="Times New Roman"/>
              </a:rPr>
              <a:t>blockade</a:t>
            </a:r>
          </a:p>
          <a:p>
            <a:pPr marL="90170">
              <a:spcAft>
                <a:spcPts val="0"/>
              </a:spcAft>
            </a:pPr>
            <a:r>
              <a:rPr lang="en-GB" sz="1600" dirty="0" smtClean="0">
                <a:effectLst/>
                <a:ea typeface="Times New Roman"/>
              </a:rPr>
              <a:t>of</a:t>
            </a:r>
            <a:r>
              <a:rPr lang="en-GB" sz="1600" spc="5" dirty="0" smtClean="0">
                <a:effectLst/>
                <a:ea typeface="Times New Roman"/>
              </a:rPr>
              <a:t> </a:t>
            </a:r>
            <a:r>
              <a:rPr lang="en-GB" sz="1600" dirty="0" smtClean="0">
                <a:effectLst/>
                <a:ea typeface="Times New Roman"/>
              </a:rPr>
              <a:t>yellow</a:t>
            </a:r>
            <a:r>
              <a:rPr lang="en-GB" sz="1600" spc="5" dirty="0" smtClean="0">
                <a:effectLst/>
                <a:ea typeface="Times New Roman"/>
              </a:rPr>
              <a:t> </a:t>
            </a:r>
            <a:r>
              <a:rPr lang="en-GB" sz="1600" dirty="0" smtClean="0">
                <a:effectLst/>
                <a:ea typeface="Times New Roman"/>
              </a:rPr>
              <a:t>bias</a:t>
            </a:r>
            <a:r>
              <a:rPr lang="en-GB" sz="1600" spc="5" dirty="0" smtClean="0">
                <a:effectLst/>
                <a:ea typeface="Times New Roman"/>
              </a:rPr>
              <a:t> </a:t>
            </a:r>
            <a:r>
              <a:rPr lang="en-GB" sz="1600" dirty="0" smtClean="0">
                <a:effectLst/>
                <a:ea typeface="Times New Roman"/>
              </a:rPr>
              <a:t>binding</a:t>
            </a:r>
            <a:r>
              <a:rPr lang="en-GB" sz="1600" spc="5" dirty="0" smtClean="0">
                <a:effectLst/>
                <a:ea typeface="Times New Roman"/>
              </a:rPr>
              <a:t> </a:t>
            </a:r>
            <a:r>
              <a:rPr lang="en-GB" sz="1600" dirty="0" smtClean="0">
                <a:effectLst/>
                <a:ea typeface="Times New Roman"/>
              </a:rPr>
              <a:t>around</a:t>
            </a:r>
            <a:r>
              <a:rPr lang="en-GB" sz="1600" spc="5" dirty="0" smtClean="0">
                <a:effectLst/>
                <a:ea typeface="Times New Roman"/>
              </a:rPr>
              <a:t> </a:t>
            </a:r>
            <a:r>
              <a:rPr lang="en-GB" sz="1600" dirty="0" smtClean="0">
                <a:effectLst/>
                <a:ea typeface="Times New Roman"/>
              </a:rPr>
              <a:t>your</a:t>
            </a:r>
            <a:r>
              <a:rPr lang="en-GB" sz="1600" spc="5" dirty="0" smtClean="0">
                <a:effectLst/>
                <a:ea typeface="Times New Roman"/>
              </a:rPr>
              <a:t> </a:t>
            </a:r>
            <a:r>
              <a:rPr lang="en-GB" sz="1600" dirty="0" smtClean="0">
                <a:effectLst/>
                <a:ea typeface="Times New Roman"/>
              </a:rPr>
              <a:t>blaze</a:t>
            </a:r>
            <a:r>
              <a:rPr lang="en-GB" sz="1600" spc="-60" dirty="0" smtClean="0">
                <a:effectLst/>
                <a:ea typeface="Times New Roman"/>
              </a:rPr>
              <a:t>r</a:t>
            </a:r>
            <a:r>
              <a:rPr lang="en-GB" sz="1600" dirty="0" smtClean="0">
                <a:effectLst/>
                <a:ea typeface="Times New Roman"/>
              </a:rPr>
              <a:t>.</a:t>
            </a:r>
          </a:p>
          <a:p>
            <a:pPr marL="90170">
              <a:spcAft>
                <a:spcPts val="0"/>
              </a:spcAft>
            </a:pPr>
            <a:r>
              <a:rPr lang="en-GB" sz="1600" dirty="0" smtClean="0">
                <a:effectLst/>
                <a:ea typeface="Times New Roman"/>
              </a:rPr>
              <a:t> </a:t>
            </a:r>
          </a:p>
          <a:p>
            <a:pPr marL="90170">
              <a:spcAft>
                <a:spcPts val="0"/>
              </a:spcAft>
            </a:pPr>
            <a:r>
              <a:rPr lang="en-GB" sz="1600" dirty="0" err="1" smtClean="0">
                <a:effectLst/>
                <a:ea typeface="Times New Roman"/>
              </a:rPr>
              <a:t>Sellotape</a:t>
            </a:r>
            <a:r>
              <a:rPr lang="en-GB" sz="1600" spc="5" dirty="0" smtClean="0">
                <a:effectLst/>
                <a:ea typeface="Times New Roman"/>
              </a:rPr>
              <a:t> </a:t>
            </a:r>
            <a:r>
              <a:rPr lang="en-GB" sz="1600" dirty="0" smtClean="0">
                <a:effectLst/>
                <a:ea typeface="Times New Roman"/>
              </a:rPr>
              <a:t>bandaged</a:t>
            </a:r>
            <a:r>
              <a:rPr lang="en-GB" sz="1600" spc="5" dirty="0" smtClean="0">
                <a:effectLst/>
                <a:ea typeface="Times New Roman"/>
              </a:rPr>
              <a:t> </a:t>
            </a:r>
            <a:r>
              <a:rPr lang="en-GB" sz="1600" dirty="0" smtClean="0">
                <a:effectLst/>
                <a:ea typeface="Times New Roman"/>
              </a:rPr>
              <a:t>around</a:t>
            </a:r>
            <a:r>
              <a:rPr lang="en-GB" sz="1600" spc="5" dirty="0" smtClean="0">
                <a:effectLst/>
                <a:ea typeface="Times New Roman"/>
              </a:rPr>
              <a:t> </a:t>
            </a:r>
            <a:r>
              <a:rPr lang="en-GB" sz="1600" dirty="0" smtClean="0">
                <a:effectLst/>
                <a:ea typeface="Times New Roman"/>
              </a:rPr>
              <a:t>my</a:t>
            </a:r>
            <a:r>
              <a:rPr lang="en-GB" sz="1600" spc="5" dirty="0" smtClean="0">
                <a:effectLst/>
                <a:ea typeface="Times New Roman"/>
              </a:rPr>
              <a:t> </a:t>
            </a:r>
            <a:r>
              <a:rPr lang="en-GB" sz="1600" dirty="0" smtClean="0">
                <a:effectLst/>
                <a:ea typeface="Times New Roman"/>
              </a:rPr>
              <a:t>hand,</a:t>
            </a:r>
          </a:p>
          <a:p>
            <a:pPr marL="90170">
              <a:spcAft>
                <a:spcPts val="0"/>
              </a:spcAft>
            </a:pPr>
            <a:r>
              <a:rPr lang="en-GB" sz="1600" dirty="0" smtClean="0">
                <a:effectLst/>
                <a:ea typeface="Times New Roman"/>
              </a:rPr>
              <a:t>I</a:t>
            </a:r>
            <a:r>
              <a:rPr lang="en-GB" sz="1600" spc="5" dirty="0" smtClean="0">
                <a:effectLst/>
                <a:ea typeface="Times New Roman"/>
              </a:rPr>
              <a:t> </a:t>
            </a:r>
            <a:r>
              <a:rPr lang="en-GB" sz="1600" dirty="0" smtClean="0">
                <a:effectLst/>
                <a:ea typeface="Times New Roman"/>
              </a:rPr>
              <a:t>rounded</a:t>
            </a:r>
            <a:r>
              <a:rPr lang="en-GB" sz="1600" spc="5" dirty="0" smtClean="0">
                <a:effectLst/>
                <a:ea typeface="Times New Roman"/>
              </a:rPr>
              <a:t> </a:t>
            </a:r>
            <a:r>
              <a:rPr lang="en-GB" sz="1600" dirty="0" smtClean="0">
                <a:effectLst/>
                <a:ea typeface="Times New Roman"/>
              </a:rPr>
              <a:t>up</a:t>
            </a:r>
            <a:r>
              <a:rPr lang="en-GB" sz="1600" spc="5" dirty="0" smtClean="0">
                <a:effectLst/>
                <a:ea typeface="Times New Roman"/>
              </a:rPr>
              <a:t> </a:t>
            </a:r>
            <a:r>
              <a:rPr lang="en-GB" sz="1600" dirty="0" smtClean="0">
                <a:effectLst/>
                <a:ea typeface="Times New Roman"/>
              </a:rPr>
              <a:t>as</a:t>
            </a:r>
            <a:r>
              <a:rPr lang="en-GB" sz="1600" spc="5" dirty="0" smtClean="0">
                <a:effectLst/>
                <a:ea typeface="Times New Roman"/>
              </a:rPr>
              <a:t> </a:t>
            </a:r>
            <a:r>
              <a:rPr lang="en-GB" sz="1600" dirty="0" smtClean="0">
                <a:effectLst/>
                <a:ea typeface="Times New Roman"/>
              </a:rPr>
              <a:t>many</a:t>
            </a:r>
            <a:r>
              <a:rPr lang="en-GB" sz="1600" spc="5" dirty="0" smtClean="0">
                <a:effectLst/>
                <a:ea typeface="Times New Roman"/>
              </a:rPr>
              <a:t> </a:t>
            </a:r>
            <a:r>
              <a:rPr lang="en-GB" sz="1600" dirty="0" smtClean="0">
                <a:effectLst/>
                <a:ea typeface="Times New Roman"/>
              </a:rPr>
              <a:t>white</a:t>
            </a:r>
            <a:r>
              <a:rPr lang="en-GB" sz="1600" spc="5" dirty="0" smtClean="0">
                <a:effectLst/>
                <a:ea typeface="Times New Roman"/>
              </a:rPr>
              <a:t> </a:t>
            </a:r>
            <a:r>
              <a:rPr lang="en-GB" sz="1600" dirty="0" smtClean="0">
                <a:effectLst/>
                <a:ea typeface="Times New Roman"/>
              </a:rPr>
              <a:t>cat</a:t>
            </a:r>
            <a:r>
              <a:rPr lang="en-GB" sz="1600" spc="5" dirty="0" smtClean="0">
                <a:effectLst/>
                <a:ea typeface="Times New Roman"/>
              </a:rPr>
              <a:t> </a:t>
            </a:r>
            <a:r>
              <a:rPr lang="en-GB" sz="1600" dirty="0" smtClean="0">
                <a:effectLst/>
                <a:ea typeface="Times New Roman"/>
              </a:rPr>
              <a:t>hairs</a:t>
            </a:r>
          </a:p>
          <a:p>
            <a:pPr marL="90170">
              <a:spcAft>
                <a:spcPts val="0"/>
              </a:spcAft>
            </a:pPr>
            <a:r>
              <a:rPr lang="en-GB" sz="1600" dirty="0" smtClean="0">
                <a:effectLst/>
                <a:ea typeface="Times New Roman"/>
              </a:rPr>
              <a:t>as</a:t>
            </a:r>
            <a:r>
              <a:rPr lang="en-GB" sz="1600" spc="5" dirty="0" smtClean="0">
                <a:effectLst/>
                <a:ea typeface="Times New Roman"/>
              </a:rPr>
              <a:t> </a:t>
            </a:r>
            <a:r>
              <a:rPr lang="en-GB" sz="1600" dirty="0" smtClean="0">
                <a:effectLst/>
                <a:ea typeface="Times New Roman"/>
              </a:rPr>
              <a:t>I</a:t>
            </a:r>
            <a:r>
              <a:rPr lang="en-GB" sz="1600" spc="5" dirty="0" smtClean="0">
                <a:effectLst/>
                <a:ea typeface="Times New Roman"/>
              </a:rPr>
              <a:t> </a:t>
            </a:r>
            <a:r>
              <a:rPr lang="en-GB" sz="1600" dirty="0" smtClean="0">
                <a:effectLst/>
                <a:ea typeface="Times New Roman"/>
              </a:rPr>
              <a:t>could,</a:t>
            </a:r>
            <a:r>
              <a:rPr lang="en-GB" sz="1600" spc="5" dirty="0" smtClean="0">
                <a:effectLst/>
                <a:ea typeface="Times New Roman"/>
              </a:rPr>
              <a:t> </a:t>
            </a:r>
            <a:r>
              <a:rPr lang="en-GB" sz="1600" dirty="0" smtClean="0">
                <a:effectLst/>
                <a:ea typeface="Times New Roman"/>
              </a:rPr>
              <a:t>smoothed</a:t>
            </a:r>
            <a:r>
              <a:rPr lang="en-GB" sz="1600" spc="5" dirty="0" smtClean="0">
                <a:effectLst/>
                <a:ea typeface="Times New Roman"/>
              </a:rPr>
              <a:t> </a:t>
            </a:r>
            <a:r>
              <a:rPr lang="en-GB" sz="1600" dirty="0" smtClean="0">
                <a:effectLst/>
                <a:ea typeface="Times New Roman"/>
              </a:rPr>
              <a:t>down</a:t>
            </a:r>
            <a:r>
              <a:rPr lang="en-GB" sz="1600" spc="5" dirty="0" smtClean="0">
                <a:effectLst/>
                <a:ea typeface="Times New Roman"/>
              </a:rPr>
              <a:t> </a:t>
            </a:r>
            <a:r>
              <a:rPr lang="en-GB" sz="1600" dirty="0" smtClean="0">
                <a:effectLst/>
                <a:ea typeface="Times New Roman"/>
              </a:rPr>
              <a:t>your</a:t>
            </a:r>
            <a:r>
              <a:rPr lang="en-GB" sz="1600" spc="5" dirty="0" smtClean="0">
                <a:effectLst/>
                <a:ea typeface="Times New Roman"/>
              </a:rPr>
              <a:t> </a:t>
            </a:r>
            <a:r>
              <a:rPr lang="en-GB" sz="1600" dirty="0" smtClean="0">
                <a:effectLst/>
                <a:ea typeface="Times New Roman"/>
              </a:rPr>
              <a:t>shirt</a:t>
            </a:r>
            <a:r>
              <a:rPr lang="en-GB" sz="1600" spc="-20" dirty="0" smtClean="0">
                <a:effectLst/>
                <a:ea typeface="Times New Roman"/>
              </a:rPr>
              <a:t>’</a:t>
            </a:r>
            <a:r>
              <a:rPr lang="en-GB" sz="1600" dirty="0" smtClean="0">
                <a:effectLst/>
                <a:ea typeface="Times New Roman"/>
              </a:rPr>
              <a:t>s</a:t>
            </a:r>
          </a:p>
          <a:p>
            <a:pPr marL="90170">
              <a:spcAft>
                <a:spcPts val="0"/>
              </a:spcAft>
            </a:pPr>
            <a:r>
              <a:rPr lang="en-GB" sz="1600" dirty="0" smtClean="0">
                <a:effectLst/>
                <a:ea typeface="Times New Roman"/>
              </a:rPr>
              <a:t>upturned</a:t>
            </a:r>
            <a:r>
              <a:rPr lang="en-GB" sz="1600" spc="5" dirty="0" smtClean="0">
                <a:effectLst/>
                <a:ea typeface="Times New Roman"/>
              </a:rPr>
              <a:t> </a:t>
            </a:r>
            <a:r>
              <a:rPr lang="en-GB" sz="1600" dirty="0" smtClean="0">
                <a:effectLst/>
                <a:ea typeface="Times New Roman"/>
              </a:rPr>
              <a:t>colla</a:t>
            </a:r>
            <a:r>
              <a:rPr lang="en-GB" sz="1600" spc="-60" dirty="0" smtClean="0">
                <a:effectLst/>
                <a:ea typeface="Times New Roman"/>
              </a:rPr>
              <a:t>r</a:t>
            </a:r>
            <a:r>
              <a:rPr lang="en-GB" sz="1600" dirty="0" smtClean="0">
                <a:effectLst/>
                <a:ea typeface="Times New Roman"/>
              </a:rPr>
              <a:t>,</a:t>
            </a:r>
            <a:r>
              <a:rPr lang="en-GB" sz="1600" spc="5" dirty="0" smtClean="0">
                <a:effectLst/>
                <a:ea typeface="Times New Roman"/>
              </a:rPr>
              <a:t> </a:t>
            </a:r>
            <a:r>
              <a:rPr lang="en-GB" sz="1600" dirty="0" smtClean="0">
                <a:effectLst/>
                <a:ea typeface="Times New Roman"/>
              </a:rPr>
              <a:t>steeled</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softening</a:t>
            </a:r>
          </a:p>
          <a:p>
            <a:pPr marL="90170">
              <a:spcAft>
                <a:spcPts val="0"/>
              </a:spcAft>
            </a:pPr>
            <a:r>
              <a:rPr lang="en-GB" sz="1600" dirty="0" smtClean="0">
                <a:effectLst/>
                <a:ea typeface="Times New Roman"/>
              </a:rPr>
              <a:t>of my</a:t>
            </a:r>
            <a:r>
              <a:rPr lang="en-GB" sz="1600" spc="5" dirty="0" smtClean="0">
                <a:effectLst/>
                <a:ea typeface="Times New Roman"/>
              </a:rPr>
              <a:t> </a:t>
            </a:r>
            <a:r>
              <a:rPr lang="en-GB" sz="1600" dirty="0" smtClean="0">
                <a:effectLst/>
                <a:ea typeface="Times New Roman"/>
              </a:rPr>
              <a:t>face.</a:t>
            </a:r>
            <a:r>
              <a:rPr lang="en-GB" sz="1600" spc="5" dirty="0" smtClean="0">
                <a:effectLst/>
                <a:ea typeface="Times New Roman"/>
              </a:rPr>
              <a:t> </a:t>
            </a:r>
            <a:r>
              <a:rPr lang="en-GB" sz="1600" dirty="0" smtClean="0">
                <a:effectLst/>
                <a:ea typeface="Times New Roman"/>
              </a:rPr>
              <a:t>I</a:t>
            </a:r>
            <a:r>
              <a:rPr lang="en-GB" sz="1600" spc="5" dirty="0" smtClean="0">
                <a:effectLst/>
                <a:ea typeface="Times New Roman"/>
              </a:rPr>
              <a:t> </a:t>
            </a:r>
            <a:r>
              <a:rPr lang="en-GB" sz="1600" dirty="0" smtClean="0">
                <a:effectLst/>
                <a:ea typeface="Times New Roman"/>
              </a:rPr>
              <a:t>wanted</a:t>
            </a:r>
            <a:r>
              <a:rPr lang="en-GB" sz="1600" spc="5" dirty="0" smtClean="0">
                <a:effectLst/>
                <a:ea typeface="Times New Roman"/>
              </a:rPr>
              <a:t> </a:t>
            </a:r>
            <a:r>
              <a:rPr lang="en-GB" sz="1600" dirty="0" smtClean="0">
                <a:effectLst/>
                <a:ea typeface="Times New Roman"/>
              </a:rPr>
              <a:t>to</a:t>
            </a:r>
            <a:r>
              <a:rPr lang="en-GB" sz="1600" spc="5" dirty="0" smtClean="0">
                <a:effectLst/>
                <a:ea typeface="Times New Roman"/>
              </a:rPr>
              <a:t> </a:t>
            </a:r>
            <a:r>
              <a:rPr lang="en-GB" sz="1600" dirty="0" smtClean="0">
                <a:effectLst/>
                <a:ea typeface="Times New Roman"/>
              </a:rPr>
              <a:t>graze</a:t>
            </a:r>
            <a:r>
              <a:rPr lang="en-GB" sz="1600" spc="5" dirty="0" smtClean="0">
                <a:effectLst/>
                <a:ea typeface="Times New Roman"/>
              </a:rPr>
              <a:t> </a:t>
            </a:r>
            <a:r>
              <a:rPr lang="en-GB" sz="1600" dirty="0" smtClean="0">
                <a:effectLst/>
                <a:ea typeface="Times New Roman"/>
              </a:rPr>
              <a:t>my</a:t>
            </a:r>
            <a:r>
              <a:rPr lang="en-GB" sz="1600" spc="5" dirty="0" smtClean="0">
                <a:effectLst/>
                <a:ea typeface="Times New Roman"/>
              </a:rPr>
              <a:t> </a:t>
            </a:r>
            <a:r>
              <a:rPr lang="en-GB" sz="1600" dirty="0" smtClean="0">
                <a:effectLst/>
                <a:ea typeface="Times New Roman"/>
              </a:rPr>
              <a:t>nose</a:t>
            </a:r>
          </a:p>
          <a:p>
            <a:pPr marL="90170">
              <a:spcAft>
                <a:spcPts val="0"/>
              </a:spcAft>
            </a:pPr>
            <a:r>
              <a:rPr lang="en-GB" sz="1600" dirty="0" smtClean="0">
                <a:effectLst/>
                <a:ea typeface="Times New Roman"/>
              </a:rPr>
              <a:t>across</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tip</a:t>
            </a:r>
            <a:r>
              <a:rPr lang="en-GB" sz="1600" spc="5" dirty="0" smtClean="0">
                <a:effectLst/>
                <a:ea typeface="Times New Roman"/>
              </a:rPr>
              <a:t> </a:t>
            </a:r>
            <a:r>
              <a:rPr lang="en-GB" sz="1600" dirty="0" smtClean="0">
                <a:effectLst/>
                <a:ea typeface="Times New Roman"/>
              </a:rPr>
              <a:t>of</a:t>
            </a:r>
            <a:r>
              <a:rPr lang="en-GB" sz="1600" spc="5" dirty="0" smtClean="0">
                <a:effectLst/>
                <a:ea typeface="Times New Roman"/>
              </a:rPr>
              <a:t> </a:t>
            </a:r>
            <a:r>
              <a:rPr lang="en-GB" sz="1600" dirty="0" smtClean="0">
                <a:effectLst/>
                <a:ea typeface="Times New Roman"/>
              </a:rPr>
              <a:t>your</a:t>
            </a:r>
            <a:r>
              <a:rPr lang="en-GB" sz="1600" spc="5" dirty="0" smtClean="0">
                <a:effectLst/>
                <a:ea typeface="Times New Roman"/>
              </a:rPr>
              <a:t> </a:t>
            </a:r>
            <a:r>
              <a:rPr lang="en-GB" sz="1600" dirty="0" smtClean="0">
                <a:effectLst/>
                <a:ea typeface="Times New Roman"/>
              </a:rPr>
              <a:t>nose,</a:t>
            </a:r>
            <a:r>
              <a:rPr lang="en-GB" sz="1600" spc="5" dirty="0" smtClean="0">
                <a:effectLst/>
                <a:ea typeface="Times New Roman"/>
              </a:rPr>
              <a:t> </a:t>
            </a:r>
            <a:r>
              <a:rPr lang="en-GB" sz="1600" dirty="0" smtClean="0">
                <a:effectLst/>
                <a:ea typeface="Times New Roman"/>
              </a:rPr>
              <a:t>play</a:t>
            </a:r>
            <a:r>
              <a:rPr lang="en-GB" sz="1600" spc="5" dirty="0" smtClean="0">
                <a:effectLst/>
                <a:ea typeface="Times New Roman"/>
              </a:rPr>
              <a:t> </a:t>
            </a:r>
            <a:r>
              <a:rPr lang="en-GB" sz="1600" dirty="0" smtClean="0">
                <a:effectLst/>
                <a:ea typeface="Times New Roman"/>
              </a:rPr>
              <a:t>at</a:t>
            </a:r>
          </a:p>
          <a:p>
            <a:pPr marL="90170">
              <a:spcAft>
                <a:spcPts val="0"/>
              </a:spcAft>
            </a:pPr>
            <a:r>
              <a:rPr lang="en-GB" sz="1600" dirty="0" smtClean="0">
                <a:effectLst/>
                <a:ea typeface="Times New Roman"/>
              </a:rPr>
              <a:t>being</a:t>
            </a:r>
            <a:r>
              <a:rPr lang="en-GB" sz="1600" spc="5" dirty="0" smtClean="0">
                <a:effectLst/>
                <a:ea typeface="Times New Roman"/>
              </a:rPr>
              <a:t> </a:t>
            </a:r>
            <a:r>
              <a:rPr lang="en-GB" sz="1600" dirty="0" smtClean="0">
                <a:effectLst/>
                <a:ea typeface="Times New Roman"/>
              </a:rPr>
              <a:t>Eskimos</a:t>
            </a:r>
            <a:r>
              <a:rPr lang="en-GB" sz="1600" spc="5" dirty="0" smtClean="0">
                <a:effectLst/>
                <a:ea typeface="Times New Roman"/>
              </a:rPr>
              <a:t> </a:t>
            </a:r>
            <a:r>
              <a:rPr lang="en-GB" sz="1600" dirty="0" smtClean="0">
                <a:effectLst/>
                <a:ea typeface="Times New Roman"/>
              </a:rPr>
              <a:t>like</a:t>
            </a:r>
            <a:r>
              <a:rPr lang="en-GB" sz="1600" spc="5" dirty="0" smtClean="0">
                <a:effectLst/>
                <a:ea typeface="Times New Roman"/>
              </a:rPr>
              <a:t> </a:t>
            </a:r>
            <a:r>
              <a:rPr lang="en-GB" sz="1600" dirty="0" smtClean="0">
                <a:effectLst/>
                <a:ea typeface="Times New Roman"/>
              </a:rPr>
              <a:t>we</a:t>
            </a:r>
            <a:r>
              <a:rPr lang="en-GB" sz="1600" spc="5" dirty="0" smtClean="0">
                <a:effectLst/>
                <a:ea typeface="Times New Roman"/>
              </a:rPr>
              <a:t> </a:t>
            </a:r>
            <a:r>
              <a:rPr lang="en-GB" sz="1600" dirty="0" smtClean="0">
                <a:effectLst/>
                <a:ea typeface="Times New Roman"/>
              </a:rPr>
              <a:t>did</a:t>
            </a:r>
            <a:r>
              <a:rPr lang="en-GB" sz="1600" spc="5" dirty="0" smtClean="0">
                <a:effectLst/>
                <a:ea typeface="Times New Roman"/>
              </a:rPr>
              <a:t> </a:t>
            </a:r>
            <a:r>
              <a:rPr lang="en-GB" sz="1600" dirty="0" smtClean="0">
                <a:effectLst/>
                <a:ea typeface="Times New Roman"/>
              </a:rPr>
              <a:t>when</a:t>
            </a:r>
          </a:p>
          <a:p>
            <a:pPr marL="90170">
              <a:spcAft>
                <a:spcPts val="0"/>
              </a:spcAft>
            </a:pPr>
            <a:r>
              <a:rPr lang="en-GB" sz="1600" dirty="0" smtClean="0">
                <a:effectLst/>
                <a:ea typeface="Times New Roman"/>
              </a:rPr>
              <a:t>you</a:t>
            </a:r>
            <a:r>
              <a:rPr lang="en-GB" sz="1600" spc="5" dirty="0" smtClean="0">
                <a:effectLst/>
                <a:ea typeface="Times New Roman"/>
              </a:rPr>
              <a:t> </a:t>
            </a:r>
            <a:r>
              <a:rPr lang="en-GB" sz="1600" dirty="0" smtClean="0">
                <a:effectLst/>
                <a:ea typeface="Times New Roman"/>
              </a:rPr>
              <a:t>were</a:t>
            </a:r>
            <a:r>
              <a:rPr lang="en-GB" sz="1600" spc="5" dirty="0" smtClean="0">
                <a:effectLst/>
                <a:ea typeface="Times New Roman"/>
              </a:rPr>
              <a:t> </a:t>
            </a:r>
            <a:r>
              <a:rPr lang="en-GB" sz="1600" dirty="0" smtClean="0">
                <a:effectLst/>
                <a:ea typeface="Times New Roman"/>
              </a:rPr>
              <a:t>little.</a:t>
            </a:r>
            <a:r>
              <a:rPr lang="en-GB" sz="1600" spc="5" dirty="0" smtClean="0">
                <a:effectLst/>
                <a:ea typeface="Times New Roman"/>
              </a:rPr>
              <a:t> </a:t>
            </a:r>
            <a:r>
              <a:rPr lang="en-GB" sz="1600" dirty="0" smtClean="0">
                <a:effectLst/>
                <a:ea typeface="Times New Roman"/>
              </a:rPr>
              <a:t>I</a:t>
            </a:r>
            <a:r>
              <a:rPr lang="en-GB" sz="1600" spc="5" dirty="0" smtClean="0">
                <a:effectLst/>
                <a:ea typeface="Times New Roman"/>
              </a:rPr>
              <a:t> </a:t>
            </a:r>
            <a:r>
              <a:rPr lang="en-GB" sz="1600" dirty="0" smtClean="0">
                <a:effectLst/>
                <a:ea typeface="Times New Roman"/>
              </a:rPr>
              <a:t>resisted</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impulse</a:t>
            </a:r>
          </a:p>
          <a:p>
            <a:pPr marL="90170">
              <a:spcAft>
                <a:spcPts val="0"/>
              </a:spcAft>
            </a:pPr>
            <a:r>
              <a:rPr lang="en-GB" sz="1600" dirty="0" smtClean="0">
                <a:effectLst/>
                <a:ea typeface="Times New Roman"/>
              </a:rPr>
              <a:t>to</a:t>
            </a:r>
            <a:r>
              <a:rPr lang="en-GB" sz="1600" spc="5" dirty="0" smtClean="0">
                <a:effectLst/>
                <a:ea typeface="Times New Roman"/>
              </a:rPr>
              <a:t> </a:t>
            </a:r>
            <a:r>
              <a:rPr lang="en-GB" sz="1600" dirty="0" smtClean="0">
                <a:effectLst/>
                <a:ea typeface="Times New Roman"/>
              </a:rPr>
              <a:t>run</a:t>
            </a:r>
            <a:r>
              <a:rPr lang="en-GB" sz="1600" spc="5" dirty="0" smtClean="0">
                <a:effectLst/>
                <a:ea typeface="Times New Roman"/>
              </a:rPr>
              <a:t> </a:t>
            </a:r>
            <a:r>
              <a:rPr lang="en-GB" sz="1600" dirty="0" smtClean="0">
                <a:effectLst/>
                <a:ea typeface="Times New Roman"/>
              </a:rPr>
              <a:t>my</a:t>
            </a:r>
            <a:r>
              <a:rPr lang="en-GB" sz="1600" spc="5" dirty="0" smtClean="0">
                <a:effectLst/>
                <a:ea typeface="Times New Roman"/>
              </a:rPr>
              <a:t> </a:t>
            </a:r>
            <a:r>
              <a:rPr lang="en-GB" sz="1600" dirty="0" smtClean="0">
                <a:effectLst/>
                <a:ea typeface="Times New Roman"/>
              </a:rPr>
              <a:t>fingers</a:t>
            </a:r>
            <a:r>
              <a:rPr lang="en-GB" sz="1600" spc="5" dirty="0" smtClean="0">
                <a:effectLst/>
                <a:ea typeface="Times New Roman"/>
              </a:rPr>
              <a:t> </a:t>
            </a:r>
            <a:r>
              <a:rPr lang="en-GB" sz="1600" dirty="0" smtClean="0">
                <a:effectLst/>
                <a:ea typeface="Times New Roman"/>
              </a:rPr>
              <a:t>through</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gelled</a:t>
            </a:r>
          </a:p>
          <a:p>
            <a:pPr marL="90170">
              <a:spcAft>
                <a:spcPts val="0"/>
              </a:spcAft>
            </a:pPr>
            <a:r>
              <a:rPr lang="en-GB" sz="1600" dirty="0" smtClean="0">
                <a:effectLst/>
                <a:ea typeface="Times New Roman"/>
              </a:rPr>
              <a:t>blackthorns</a:t>
            </a:r>
            <a:r>
              <a:rPr lang="en-GB" sz="1600" spc="5" dirty="0" smtClean="0">
                <a:effectLst/>
                <a:ea typeface="Times New Roman"/>
              </a:rPr>
              <a:t> </a:t>
            </a:r>
            <a:r>
              <a:rPr lang="en-GB" sz="1600" dirty="0" smtClean="0">
                <a:effectLst/>
                <a:ea typeface="Times New Roman"/>
              </a:rPr>
              <a:t>of</a:t>
            </a:r>
            <a:r>
              <a:rPr lang="en-GB" sz="1600" spc="5" dirty="0" smtClean="0">
                <a:effectLst/>
                <a:ea typeface="Times New Roman"/>
              </a:rPr>
              <a:t> </a:t>
            </a:r>
            <a:r>
              <a:rPr lang="en-GB" sz="1600" dirty="0" smtClean="0">
                <a:effectLst/>
                <a:ea typeface="Times New Roman"/>
              </a:rPr>
              <a:t>your</a:t>
            </a:r>
            <a:r>
              <a:rPr lang="en-GB" sz="1600" spc="5" dirty="0" smtClean="0">
                <a:effectLst/>
                <a:ea typeface="Times New Roman"/>
              </a:rPr>
              <a:t> </a:t>
            </a:r>
            <a:r>
              <a:rPr lang="en-GB" sz="1600" dirty="0" smtClean="0">
                <a:effectLst/>
                <a:ea typeface="Times New Roman"/>
              </a:rPr>
              <a:t>hai</a:t>
            </a:r>
            <a:r>
              <a:rPr lang="en-GB" sz="1600" spc="-60" dirty="0" smtClean="0">
                <a:effectLst/>
                <a:ea typeface="Times New Roman"/>
              </a:rPr>
              <a:t>r</a:t>
            </a:r>
            <a:r>
              <a:rPr lang="en-GB" sz="1600" dirty="0" smtClean="0">
                <a:effectLst/>
                <a:ea typeface="Times New Roman"/>
              </a:rPr>
              <a:t>.</a:t>
            </a:r>
            <a:r>
              <a:rPr lang="en-GB" sz="1600" spc="-55" dirty="0" smtClean="0">
                <a:effectLst/>
                <a:ea typeface="Times New Roman"/>
              </a:rPr>
              <a:t> </a:t>
            </a:r>
            <a:r>
              <a:rPr lang="en-GB" sz="1600" dirty="0" smtClean="0">
                <a:effectLst/>
                <a:ea typeface="Times New Roman"/>
              </a:rPr>
              <a:t>All</a:t>
            </a:r>
            <a:r>
              <a:rPr lang="en-GB" sz="1600" spc="5" dirty="0" smtClean="0">
                <a:effectLst/>
                <a:ea typeface="Times New Roman"/>
              </a:rPr>
              <a:t> </a:t>
            </a:r>
            <a:r>
              <a:rPr lang="en-GB" sz="1600" dirty="0" smtClean="0">
                <a:effectLst/>
                <a:ea typeface="Times New Roman"/>
              </a:rPr>
              <a:t>my</a:t>
            </a:r>
            <a:r>
              <a:rPr lang="en-GB" sz="1600" spc="5" dirty="0" smtClean="0">
                <a:effectLst/>
                <a:ea typeface="Times New Roman"/>
              </a:rPr>
              <a:t> </a:t>
            </a:r>
            <a:r>
              <a:rPr lang="en-GB" sz="1600" dirty="0" smtClean="0">
                <a:effectLst/>
                <a:ea typeface="Times New Roman"/>
              </a:rPr>
              <a:t>words</a:t>
            </a:r>
          </a:p>
          <a:p>
            <a:pPr marL="90170">
              <a:spcAft>
                <a:spcPts val="0"/>
              </a:spcAft>
            </a:pPr>
            <a:r>
              <a:rPr lang="en-GB" sz="1600" dirty="0" smtClean="0">
                <a:effectLst/>
                <a:ea typeface="Times New Roman"/>
              </a:rPr>
              <a:t>flattened,</a:t>
            </a:r>
            <a:r>
              <a:rPr lang="en-GB" sz="1600" spc="5" dirty="0" smtClean="0">
                <a:effectLst/>
                <a:ea typeface="Times New Roman"/>
              </a:rPr>
              <a:t> </a:t>
            </a:r>
            <a:r>
              <a:rPr lang="en-GB" sz="1600" dirty="0" smtClean="0">
                <a:effectLst/>
                <a:ea typeface="Times New Roman"/>
              </a:rPr>
              <a:t>rolled,</a:t>
            </a:r>
            <a:r>
              <a:rPr lang="en-GB" sz="1600" spc="5" dirty="0" smtClean="0">
                <a:effectLst/>
                <a:ea typeface="Times New Roman"/>
              </a:rPr>
              <a:t> </a:t>
            </a:r>
            <a:r>
              <a:rPr lang="en-GB" sz="1600" dirty="0" smtClean="0">
                <a:effectLst/>
                <a:ea typeface="Times New Roman"/>
              </a:rPr>
              <a:t>turned</a:t>
            </a:r>
            <a:r>
              <a:rPr lang="en-GB" sz="1600" spc="5" dirty="0" smtClean="0">
                <a:effectLst/>
                <a:ea typeface="Times New Roman"/>
              </a:rPr>
              <a:t> </a:t>
            </a:r>
            <a:r>
              <a:rPr lang="en-GB" sz="1600" dirty="0" smtClean="0">
                <a:effectLst/>
                <a:ea typeface="Times New Roman"/>
              </a:rPr>
              <a:t>into</a:t>
            </a:r>
            <a:r>
              <a:rPr lang="en-GB" sz="1600" spc="5" dirty="0" smtClean="0">
                <a:effectLst/>
                <a:ea typeface="Times New Roman"/>
              </a:rPr>
              <a:t> </a:t>
            </a:r>
            <a:r>
              <a:rPr lang="en-GB" sz="1600" dirty="0" smtClean="0">
                <a:effectLst/>
                <a:ea typeface="Times New Roman"/>
              </a:rPr>
              <a:t>felt,</a:t>
            </a:r>
          </a:p>
          <a:p>
            <a:pPr marL="90170">
              <a:spcAft>
                <a:spcPts val="0"/>
              </a:spcAft>
            </a:pPr>
            <a:r>
              <a:rPr lang="en-GB" sz="1600" dirty="0" smtClean="0">
                <a:effectLst/>
                <a:ea typeface="Times New Roman"/>
              </a:rPr>
              <a:t> </a:t>
            </a:r>
          </a:p>
          <a:p>
            <a:pPr marL="90170">
              <a:spcAft>
                <a:spcPts val="0"/>
              </a:spcAft>
            </a:pPr>
            <a:endParaRPr lang="en-GB" sz="1600" dirty="0" smtClean="0">
              <a:effectLst/>
              <a:ea typeface="Times New Roman"/>
            </a:endParaRPr>
          </a:p>
          <a:p>
            <a:pPr marL="90170">
              <a:spcAft>
                <a:spcPts val="0"/>
              </a:spcAft>
            </a:pPr>
            <a:endParaRPr lang="en-GB" sz="1600" dirty="0">
              <a:ea typeface="Times New Roman"/>
            </a:endParaRPr>
          </a:p>
          <a:p>
            <a:pPr marL="90170">
              <a:spcAft>
                <a:spcPts val="0"/>
              </a:spcAft>
            </a:pPr>
            <a:endParaRPr lang="en-GB" sz="1600" dirty="0" smtClean="0">
              <a:effectLst/>
              <a:ea typeface="Times New Roman"/>
            </a:endParaRPr>
          </a:p>
          <a:p>
            <a:pPr marL="90170">
              <a:spcAft>
                <a:spcPts val="0"/>
              </a:spcAft>
            </a:pPr>
            <a:endParaRPr lang="en-GB" sz="1600" dirty="0">
              <a:ea typeface="Times New Roman"/>
            </a:endParaRPr>
          </a:p>
          <a:p>
            <a:pPr marL="90170">
              <a:spcAft>
                <a:spcPts val="0"/>
              </a:spcAft>
            </a:pPr>
            <a:endParaRPr lang="en-GB" sz="1600" dirty="0" smtClean="0">
              <a:effectLst/>
              <a:ea typeface="Times New Roman"/>
            </a:endParaRPr>
          </a:p>
          <a:p>
            <a:pPr marL="90170">
              <a:spcAft>
                <a:spcPts val="0"/>
              </a:spcAft>
            </a:pPr>
            <a:endParaRPr lang="en-GB" sz="1600" dirty="0">
              <a:ea typeface="Times New Roman"/>
            </a:endParaRPr>
          </a:p>
          <a:p>
            <a:pPr marL="90170">
              <a:spcAft>
                <a:spcPts val="0"/>
              </a:spcAft>
            </a:pPr>
            <a:endParaRPr lang="en-GB" sz="1600" dirty="0" smtClean="0">
              <a:effectLst/>
              <a:ea typeface="Times New Roman"/>
            </a:endParaRPr>
          </a:p>
          <a:p>
            <a:pPr marL="90170">
              <a:spcAft>
                <a:spcPts val="0"/>
              </a:spcAft>
            </a:pPr>
            <a:endParaRPr lang="en-GB" sz="1600" dirty="0">
              <a:ea typeface="Times New Roman"/>
            </a:endParaRPr>
          </a:p>
          <a:p>
            <a:pPr marL="90170">
              <a:spcAft>
                <a:spcPts val="0"/>
              </a:spcAft>
            </a:pPr>
            <a:endParaRPr lang="en-GB" sz="1600" dirty="0" smtClean="0">
              <a:effectLst/>
              <a:ea typeface="Times New Roman"/>
            </a:endParaRPr>
          </a:p>
          <a:p>
            <a:pPr marL="90170">
              <a:spcAft>
                <a:spcPts val="0"/>
              </a:spcAft>
            </a:pPr>
            <a:endParaRPr lang="en-GB" sz="1600" dirty="0">
              <a:ea typeface="Times New Roman"/>
            </a:endParaRPr>
          </a:p>
          <a:p>
            <a:pPr marL="90170">
              <a:spcAft>
                <a:spcPts val="0"/>
              </a:spcAft>
            </a:pPr>
            <a:endParaRPr lang="en-GB" sz="1600" dirty="0" smtClean="0">
              <a:effectLst/>
              <a:ea typeface="Times New Roman"/>
            </a:endParaRPr>
          </a:p>
          <a:p>
            <a:pPr marL="90170">
              <a:spcAft>
                <a:spcPts val="0"/>
              </a:spcAft>
            </a:pPr>
            <a:r>
              <a:rPr lang="en-GB" sz="1600" dirty="0" smtClean="0">
                <a:effectLst/>
                <a:ea typeface="Times New Roman"/>
              </a:rPr>
              <a:t>slowly</a:t>
            </a:r>
            <a:r>
              <a:rPr lang="en-GB" sz="1600" spc="5" dirty="0" smtClean="0">
                <a:effectLst/>
                <a:ea typeface="Times New Roman"/>
              </a:rPr>
              <a:t> </a:t>
            </a:r>
            <a:r>
              <a:rPr lang="en-GB" sz="1600" dirty="0" smtClean="0">
                <a:effectLst/>
                <a:ea typeface="Times New Roman"/>
              </a:rPr>
              <a:t>melting.</a:t>
            </a:r>
            <a:r>
              <a:rPr lang="en-GB" sz="1600" spc="5" dirty="0" smtClean="0">
                <a:effectLst/>
                <a:ea typeface="Times New Roman"/>
              </a:rPr>
              <a:t> </a:t>
            </a:r>
            <a:r>
              <a:rPr lang="en-GB" sz="1600" dirty="0" smtClean="0">
                <a:effectLst/>
                <a:ea typeface="Times New Roman"/>
              </a:rPr>
              <a:t>I</a:t>
            </a:r>
            <a:r>
              <a:rPr lang="en-GB" sz="1600" spc="5" dirty="0" smtClean="0">
                <a:effectLst/>
                <a:ea typeface="Times New Roman"/>
              </a:rPr>
              <a:t> </a:t>
            </a:r>
            <a:r>
              <a:rPr lang="en-GB" sz="1600" dirty="0" smtClean="0">
                <a:effectLst/>
                <a:ea typeface="Times New Roman"/>
              </a:rPr>
              <a:t>was</a:t>
            </a:r>
            <a:r>
              <a:rPr lang="en-GB" sz="1600" spc="5" dirty="0" smtClean="0">
                <a:effectLst/>
                <a:ea typeface="Times New Roman"/>
              </a:rPr>
              <a:t> </a:t>
            </a:r>
            <a:r>
              <a:rPr lang="en-GB" sz="1600" dirty="0" smtClean="0">
                <a:effectLst/>
                <a:ea typeface="Times New Roman"/>
              </a:rPr>
              <a:t>brave,</a:t>
            </a:r>
            <a:r>
              <a:rPr lang="en-GB" sz="1600" spc="5" dirty="0" smtClean="0">
                <a:effectLst/>
                <a:ea typeface="Times New Roman"/>
              </a:rPr>
              <a:t> </a:t>
            </a:r>
            <a:r>
              <a:rPr lang="en-GB" sz="1600" dirty="0" smtClean="0">
                <a:effectLst/>
                <a:ea typeface="Times New Roman"/>
              </a:rPr>
              <a:t>as</a:t>
            </a:r>
            <a:r>
              <a:rPr lang="en-GB" sz="1600" spc="5" dirty="0" smtClean="0">
                <a:effectLst/>
                <a:ea typeface="Times New Roman"/>
              </a:rPr>
              <a:t> </a:t>
            </a:r>
            <a:r>
              <a:rPr lang="en-GB" sz="1600" dirty="0" smtClean="0">
                <a:effectLst/>
                <a:ea typeface="Times New Roman"/>
              </a:rPr>
              <a:t>I</a:t>
            </a:r>
            <a:r>
              <a:rPr lang="en-GB" sz="1600" spc="5" dirty="0" smtClean="0">
                <a:effectLst/>
                <a:ea typeface="Times New Roman"/>
              </a:rPr>
              <a:t> </a:t>
            </a:r>
            <a:r>
              <a:rPr lang="en-GB" sz="1600" dirty="0" smtClean="0">
                <a:effectLst/>
                <a:ea typeface="Times New Roman"/>
              </a:rPr>
              <a:t>walked</a:t>
            </a:r>
          </a:p>
          <a:p>
            <a:pPr marL="90170">
              <a:spcAft>
                <a:spcPts val="0"/>
              </a:spcAft>
            </a:pPr>
            <a:r>
              <a:rPr lang="en-GB" sz="1600" dirty="0" smtClean="0">
                <a:effectLst/>
                <a:ea typeface="Times New Roman"/>
              </a:rPr>
              <a:t>with</a:t>
            </a:r>
            <a:r>
              <a:rPr lang="en-GB" sz="1600" spc="5" dirty="0" smtClean="0">
                <a:effectLst/>
                <a:ea typeface="Times New Roman"/>
              </a:rPr>
              <a:t> </a:t>
            </a:r>
            <a:r>
              <a:rPr lang="en-GB" sz="1600" dirty="0" smtClean="0">
                <a:effectLst/>
                <a:ea typeface="Times New Roman"/>
              </a:rPr>
              <a:t>you,</a:t>
            </a:r>
            <a:r>
              <a:rPr lang="en-GB" sz="1600" spc="5" dirty="0" smtClean="0">
                <a:effectLst/>
                <a:ea typeface="Times New Roman"/>
              </a:rPr>
              <a:t> </a:t>
            </a:r>
            <a:r>
              <a:rPr lang="en-GB" sz="1600" dirty="0" smtClean="0">
                <a:effectLst/>
                <a:ea typeface="Times New Roman"/>
              </a:rPr>
              <a:t>to</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front</a:t>
            </a:r>
            <a:r>
              <a:rPr lang="en-GB" sz="1600" spc="5" dirty="0" smtClean="0">
                <a:effectLst/>
                <a:ea typeface="Times New Roman"/>
              </a:rPr>
              <a:t> </a:t>
            </a:r>
            <a:r>
              <a:rPr lang="en-GB" sz="1600" dirty="0" smtClean="0">
                <a:effectLst/>
                <a:ea typeface="Times New Roman"/>
              </a:rPr>
              <a:t>doo</a:t>
            </a:r>
            <a:r>
              <a:rPr lang="en-GB" sz="1600" spc="-60" dirty="0" smtClean="0">
                <a:effectLst/>
                <a:ea typeface="Times New Roman"/>
              </a:rPr>
              <a:t>r</a:t>
            </a:r>
            <a:r>
              <a:rPr lang="en-GB" sz="1600" dirty="0" smtClean="0">
                <a:effectLst/>
                <a:ea typeface="Times New Roman"/>
              </a:rPr>
              <a:t>,</a:t>
            </a:r>
            <a:r>
              <a:rPr lang="en-GB" sz="1600" spc="5" dirty="0" smtClean="0">
                <a:effectLst/>
                <a:ea typeface="Times New Roman"/>
              </a:rPr>
              <a:t> </a:t>
            </a:r>
            <a:r>
              <a:rPr lang="en-GB" sz="1600" dirty="0" smtClean="0">
                <a:effectLst/>
                <a:ea typeface="Times New Roman"/>
              </a:rPr>
              <a:t>threw</a:t>
            </a:r>
          </a:p>
          <a:p>
            <a:pPr marL="90170">
              <a:spcAft>
                <a:spcPts val="0"/>
              </a:spcAft>
            </a:pPr>
            <a:r>
              <a:rPr lang="en-GB" sz="1600" dirty="0" smtClean="0">
                <a:effectLst/>
                <a:ea typeface="Times New Roman"/>
              </a:rPr>
              <a:t>it</a:t>
            </a:r>
            <a:r>
              <a:rPr lang="en-GB" sz="1600" spc="5" dirty="0" smtClean="0">
                <a:effectLst/>
                <a:ea typeface="Times New Roman"/>
              </a:rPr>
              <a:t> </a:t>
            </a:r>
            <a:r>
              <a:rPr lang="en-GB" sz="1600" dirty="0" smtClean="0">
                <a:effectLst/>
                <a:ea typeface="Times New Roman"/>
              </a:rPr>
              <a:t>open,</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world</a:t>
            </a:r>
            <a:r>
              <a:rPr lang="en-GB" sz="1600" spc="5" dirty="0" smtClean="0">
                <a:effectLst/>
                <a:ea typeface="Times New Roman"/>
              </a:rPr>
              <a:t> </a:t>
            </a:r>
            <a:r>
              <a:rPr lang="en-GB" sz="1600" dirty="0" smtClean="0">
                <a:effectLst/>
                <a:ea typeface="Times New Roman"/>
              </a:rPr>
              <a:t>overflowing</a:t>
            </a:r>
          </a:p>
          <a:p>
            <a:pPr marL="90170">
              <a:spcAft>
                <a:spcPts val="0"/>
              </a:spcAft>
            </a:pPr>
            <a:r>
              <a:rPr lang="en-GB" sz="1600" dirty="0" smtClean="0">
                <a:effectLst/>
                <a:ea typeface="Times New Roman"/>
              </a:rPr>
              <a:t>like</a:t>
            </a:r>
            <a:r>
              <a:rPr lang="en-GB" sz="1600" spc="5" dirty="0" smtClean="0">
                <a:effectLst/>
                <a:ea typeface="Times New Roman"/>
              </a:rPr>
              <a:t> </a:t>
            </a:r>
            <a:r>
              <a:rPr lang="en-GB" sz="1600" dirty="0" smtClean="0">
                <a:effectLst/>
                <a:ea typeface="Times New Roman"/>
              </a:rPr>
              <a:t>a</a:t>
            </a:r>
            <a:r>
              <a:rPr lang="en-GB" sz="1600" spc="5" dirty="0" smtClean="0">
                <a:effectLst/>
                <a:ea typeface="Times New Roman"/>
              </a:rPr>
              <a:t> </a:t>
            </a:r>
            <a:r>
              <a:rPr lang="en-GB" sz="1600" dirty="0" smtClean="0">
                <a:effectLst/>
                <a:ea typeface="Times New Roman"/>
              </a:rPr>
              <a:t>treasure</a:t>
            </a:r>
            <a:r>
              <a:rPr lang="en-GB" sz="1600" spc="5" dirty="0" smtClean="0">
                <a:effectLst/>
                <a:ea typeface="Times New Roman"/>
              </a:rPr>
              <a:t> </a:t>
            </a:r>
            <a:r>
              <a:rPr lang="en-GB" sz="1600" dirty="0" smtClean="0">
                <a:effectLst/>
                <a:ea typeface="Times New Roman"/>
              </a:rPr>
              <a:t>chest.</a:t>
            </a:r>
            <a:r>
              <a:rPr lang="en-GB" sz="1600" spc="-55" dirty="0" smtClean="0">
                <a:effectLst/>
                <a:ea typeface="Times New Roman"/>
              </a:rPr>
              <a:t> </a:t>
            </a:r>
            <a:r>
              <a:rPr lang="en-GB" sz="1600" dirty="0" smtClean="0">
                <a:effectLst/>
                <a:ea typeface="Times New Roman"/>
              </a:rPr>
              <a:t>A</a:t>
            </a:r>
            <a:r>
              <a:rPr lang="en-GB" sz="1600" spc="-55" dirty="0" smtClean="0">
                <a:effectLst/>
                <a:ea typeface="Times New Roman"/>
              </a:rPr>
              <a:t> </a:t>
            </a:r>
            <a:r>
              <a:rPr lang="en-GB" sz="1600" dirty="0" smtClean="0">
                <a:effectLst/>
                <a:ea typeface="Times New Roman"/>
              </a:rPr>
              <a:t>split</a:t>
            </a:r>
            <a:r>
              <a:rPr lang="en-GB" sz="1600" spc="5" dirty="0" smtClean="0">
                <a:effectLst/>
                <a:ea typeface="Times New Roman"/>
              </a:rPr>
              <a:t> </a:t>
            </a:r>
            <a:r>
              <a:rPr lang="en-GB" sz="1600" dirty="0" smtClean="0">
                <a:effectLst/>
                <a:ea typeface="Times New Roman"/>
              </a:rPr>
              <a:t>second</a:t>
            </a:r>
          </a:p>
          <a:p>
            <a:pPr marL="90170">
              <a:spcAft>
                <a:spcPts val="0"/>
              </a:spcAft>
            </a:pPr>
            <a:r>
              <a:rPr lang="en-GB" sz="1600" dirty="0" smtClean="0">
                <a:effectLst/>
                <a:ea typeface="Times New Roman"/>
              </a:rPr>
              <a:t>and</a:t>
            </a:r>
            <a:r>
              <a:rPr lang="en-GB" sz="1600" spc="5" dirty="0" smtClean="0">
                <a:effectLst/>
                <a:ea typeface="Times New Roman"/>
              </a:rPr>
              <a:t> </a:t>
            </a:r>
            <a:r>
              <a:rPr lang="en-GB" sz="1600" dirty="0" smtClean="0">
                <a:effectLst/>
                <a:ea typeface="Times New Roman"/>
              </a:rPr>
              <a:t>you</a:t>
            </a:r>
            <a:r>
              <a:rPr lang="en-GB" sz="1600" spc="5" dirty="0" smtClean="0">
                <a:effectLst/>
                <a:ea typeface="Times New Roman"/>
              </a:rPr>
              <a:t> </a:t>
            </a:r>
            <a:r>
              <a:rPr lang="en-GB" sz="1600" dirty="0" smtClean="0">
                <a:effectLst/>
                <a:ea typeface="Times New Roman"/>
              </a:rPr>
              <a:t>were</a:t>
            </a:r>
            <a:r>
              <a:rPr lang="en-GB" sz="1600" spc="5" dirty="0" smtClean="0">
                <a:effectLst/>
                <a:ea typeface="Times New Roman"/>
              </a:rPr>
              <a:t> </a:t>
            </a:r>
            <a:r>
              <a:rPr lang="en-GB" sz="1600" dirty="0" smtClean="0">
                <a:effectLst/>
                <a:ea typeface="Times New Roman"/>
              </a:rPr>
              <a:t>awa</a:t>
            </a:r>
            <a:r>
              <a:rPr lang="en-GB" sz="1600" spc="-80" dirty="0" smtClean="0">
                <a:effectLst/>
                <a:ea typeface="Times New Roman"/>
              </a:rPr>
              <a:t>y</a:t>
            </a:r>
            <a:r>
              <a:rPr lang="en-GB" sz="1600" dirty="0" smtClean="0">
                <a:effectLst/>
                <a:ea typeface="Times New Roman"/>
              </a:rPr>
              <a:t>,</a:t>
            </a:r>
            <a:r>
              <a:rPr lang="en-GB" sz="1600" spc="5" dirty="0" smtClean="0">
                <a:effectLst/>
                <a:ea typeface="Times New Roman"/>
              </a:rPr>
              <a:t> </a:t>
            </a:r>
            <a:r>
              <a:rPr lang="en-GB" sz="1600" dirty="0" smtClean="0">
                <a:effectLst/>
                <a:ea typeface="Times New Roman"/>
              </a:rPr>
              <a:t>intoxicated.</a:t>
            </a:r>
          </a:p>
          <a:p>
            <a:pPr marL="90170">
              <a:spcAft>
                <a:spcPts val="0"/>
              </a:spcAft>
            </a:pPr>
            <a:r>
              <a:rPr lang="en-GB" sz="1600" dirty="0" smtClean="0">
                <a:effectLst/>
                <a:ea typeface="Times New Roman"/>
              </a:rPr>
              <a:t>After</a:t>
            </a:r>
            <a:r>
              <a:rPr lang="en-GB" sz="1600" spc="5" dirty="0" smtClean="0">
                <a:effectLst/>
                <a:ea typeface="Times New Roman"/>
              </a:rPr>
              <a:t> </a:t>
            </a:r>
            <a:r>
              <a:rPr lang="en-GB" sz="1600" dirty="0" smtClean="0">
                <a:effectLst/>
                <a:ea typeface="Times New Roman"/>
              </a:rPr>
              <a:t>you’d</a:t>
            </a:r>
            <a:r>
              <a:rPr lang="en-GB" sz="1600" spc="5" dirty="0" smtClean="0">
                <a:effectLst/>
                <a:ea typeface="Times New Roman"/>
              </a:rPr>
              <a:t> </a:t>
            </a:r>
            <a:r>
              <a:rPr lang="en-GB" sz="1600" dirty="0" smtClean="0">
                <a:effectLst/>
                <a:ea typeface="Times New Roman"/>
              </a:rPr>
              <a:t>gone</a:t>
            </a:r>
            <a:r>
              <a:rPr lang="en-GB" sz="1600" spc="5" dirty="0" smtClean="0">
                <a:effectLst/>
                <a:ea typeface="Times New Roman"/>
              </a:rPr>
              <a:t> </a:t>
            </a:r>
            <a:r>
              <a:rPr lang="en-GB" sz="1600" dirty="0" smtClean="0">
                <a:effectLst/>
                <a:ea typeface="Times New Roman"/>
              </a:rPr>
              <a:t>I</a:t>
            </a:r>
            <a:r>
              <a:rPr lang="en-GB" sz="1600" spc="5" dirty="0" smtClean="0">
                <a:effectLst/>
                <a:ea typeface="Times New Roman"/>
              </a:rPr>
              <a:t> </a:t>
            </a:r>
            <a:r>
              <a:rPr lang="en-GB" sz="1600" dirty="0" smtClean="0">
                <a:effectLst/>
                <a:ea typeface="Times New Roman"/>
              </a:rPr>
              <a:t>went</a:t>
            </a:r>
            <a:r>
              <a:rPr lang="en-GB" sz="1600" spc="5" dirty="0" smtClean="0">
                <a:effectLst/>
                <a:ea typeface="Times New Roman"/>
              </a:rPr>
              <a:t> </a:t>
            </a:r>
            <a:r>
              <a:rPr lang="en-GB" sz="1600" dirty="0" smtClean="0">
                <a:effectLst/>
                <a:ea typeface="Times New Roman"/>
              </a:rPr>
              <a:t>into</a:t>
            </a:r>
            <a:r>
              <a:rPr lang="en-GB" sz="1600" spc="5" dirty="0" smtClean="0">
                <a:effectLst/>
                <a:ea typeface="Times New Roman"/>
              </a:rPr>
              <a:t> </a:t>
            </a:r>
            <a:r>
              <a:rPr lang="en-GB" sz="1600" dirty="0" smtClean="0">
                <a:effectLst/>
                <a:ea typeface="Times New Roman"/>
              </a:rPr>
              <a:t>your</a:t>
            </a:r>
            <a:r>
              <a:rPr lang="en-GB" sz="1600" spc="5" dirty="0" smtClean="0">
                <a:effectLst/>
                <a:ea typeface="Times New Roman"/>
              </a:rPr>
              <a:t> </a:t>
            </a:r>
            <a:r>
              <a:rPr lang="en-GB" sz="1600" dirty="0" smtClean="0">
                <a:effectLst/>
                <a:ea typeface="Times New Roman"/>
              </a:rPr>
              <a:t>bedroom,</a:t>
            </a:r>
          </a:p>
          <a:p>
            <a:pPr marL="90170">
              <a:spcAft>
                <a:spcPts val="0"/>
              </a:spcAft>
            </a:pPr>
            <a:r>
              <a:rPr lang="en-GB" sz="1600" dirty="0" smtClean="0">
                <a:effectLst/>
                <a:ea typeface="Times New Roman"/>
              </a:rPr>
              <a:t>released</a:t>
            </a:r>
            <a:r>
              <a:rPr lang="en-GB" sz="1600" spc="5" dirty="0" smtClean="0">
                <a:effectLst/>
                <a:ea typeface="Times New Roman"/>
              </a:rPr>
              <a:t> </a:t>
            </a:r>
            <a:r>
              <a:rPr lang="en-GB" sz="1600" dirty="0" smtClean="0">
                <a:effectLst/>
                <a:ea typeface="Times New Roman"/>
              </a:rPr>
              <a:t>a</a:t>
            </a:r>
            <a:r>
              <a:rPr lang="en-GB" sz="1600" spc="5" dirty="0" smtClean="0">
                <a:effectLst/>
                <a:ea typeface="Times New Roman"/>
              </a:rPr>
              <a:t> </a:t>
            </a:r>
            <a:r>
              <a:rPr lang="en-GB" sz="1600" dirty="0" smtClean="0">
                <a:effectLst/>
                <a:ea typeface="Times New Roman"/>
              </a:rPr>
              <a:t>song</a:t>
            </a:r>
            <a:r>
              <a:rPr lang="en-GB" sz="1600" spc="5" dirty="0" smtClean="0">
                <a:effectLst/>
                <a:ea typeface="Times New Roman"/>
              </a:rPr>
              <a:t> </a:t>
            </a:r>
            <a:r>
              <a:rPr lang="en-GB" sz="1600" dirty="0" smtClean="0">
                <a:effectLst/>
                <a:ea typeface="Times New Roman"/>
              </a:rPr>
              <a:t>bird</a:t>
            </a:r>
            <a:r>
              <a:rPr lang="en-GB" sz="1600" spc="5" dirty="0" smtClean="0">
                <a:effectLst/>
                <a:ea typeface="Times New Roman"/>
              </a:rPr>
              <a:t> </a:t>
            </a:r>
            <a:r>
              <a:rPr lang="en-GB" sz="1600" dirty="0" smtClean="0">
                <a:effectLst/>
                <a:ea typeface="Times New Roman"/>
              </a:rPr>
              <a:t>from</a:t>
            </a:r>
            <a:r>
              <a:rPr lang="en-GB" sz="1600" spc="5" dirty="0" smtClean="0">
                <a:effectLst/>
                <a:ea typeface="Times New Roman"/>
              </a:rPr>
              <a:t> </a:t>
            </a:r>
            <a:r>
              <a:rPr lang="en-GB" sz="1600" dirty="0" smtClean="0">
                <a:effectLst/>
                <a:ea typeface="Times New Roman"/>
              </a:rPr>
              <a:t>its</a:t>
            </a:r>
            <a:r>
              <a:rPr lang="en-GB" sz="1600" spc="5" dirty="0" smtClean="0">
                <a:effectLst/>
                <a:ea typeface="Times New Roman"/>
              </a:rPr>
              <a:t> </a:t>
            </a:r>
            <a:r>
              <a:rPr lang="en-GB" sz="1600" dirty="0" smtClean="0">
                <a:effectLst/>
                <a:ea typeface="Times New Roman"/>
              </a:rPr>
              <a:t>cage.</a:t>
            </a:r>
          </a:p>
          <a:p>
            <a:pPr marL="90170">
              <a:spcAft>
                <a:spcPts val="0"/>
              </a:spcAft>
            </a:pPr>
            <a:r>
              <a:rPr lang="en-GB" sz="1600" dirty="0" smtClean="0">
                <a:effectLst/>
                <a:ea typeface="Times New Roman"/>
              </a:rPr>
              <a:t>Later</a:t>
            </a:r>
            <a:r>
              <a:rPr lang="en-GB" sz="1600" spc="5" dirty="0" smtClean="0">
                <a:effectLst/>
                <a:ea typeface="Times New Roman"/>
              </a:rPr>
              <a:t> </a:t>
            </a:r>
            <a:r>
              <a:rPr lang="en-GB" sz="1600" dirty="0" smtClean="0">
                <a:effectLst/>
                <a:ea typeface="Times New Roman"/>
              </a:rPr>
              <a:t>a</a:t>
            </a:r>
            <a:r>
              <a:rPr lang="en-GB" sz="1600" spc="5" dirty="0" smtClean="0">
                <a:effectLst/>
                <a:ea typeface="Times New Roman"/>
              </a:rPr>
              <a:t> </a:t>
            </a:r>
            <a:r>
              <a:rPr lang="en-GB" sz="1600" dirty="0" smtClean="0">
                <a:effectLst/>
                <a:ea typeface="Times New Roman"/>
              </a:rPr>
              <a:t>single</a:t>
            </a:r>
            <a:r>
              <a:rPr lang="en-GB" sz="1600" spc="5" dirty="0" smtClean="0">
                <a:effectLst/>
                <a:ea typeface="Times New Roman"/>
              </a:rPr>
              <a:t> </a:t>
            </a:r>
            <a:r>
              <a:rPr lang="en-GB" sz="1600" dirty="0" smtClean="0">
                <a:effectLst/>
                <a:ea typeface="Times New Roman"/>
              </a:rPr>
              <a:t>dove</a:t>
            </a:r>
            <a:r>
              <a:rPr lang="en-GB" sz="1600" spc="5" dirty="0" smtClean="0">
                <a:effectLst/>
                <a:ea typeface="Times New Roman"/>
              </a:rPr>
              <a:t> </a:t>
            </a:r>
            <a:r>
              <a:rPr lang="en-GB" sz="1600" dirty="0" smtClean="0">
                <a:effectLst/>
                <a:ea typeface="Times New Roman"/>
              </a:rPr>
              <a:t>flew</a:t>
            </a:r>
            <a:r>
              <a:rPr lang="en-GB" sz="1600" spc="5" dirty="0" smtClean="0">
                <a:effectLst/>
                <a:ea typeface="Times New Roman"/>
              </a:rPr>
              <a:t> </a:t>
            </a:r>
            <a:r>
              <a:rPr lang="en-GB" sz="1600" dirty="0" smtClean="0">
                <a:effectLst/>
                <a:ea typeface="Times New Roman"/>
              </a:rPr>
              <a:t>from</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pear</a:t>
            </a:r>
            <a:r>
              <a:rPr lang="en-GB" sz="1600" spc="5" dirty="0" smtClean="0">
                <a:effectLst/>
                <a:ea typeface="Times New Roman"/>
              </a:rPr>
              <a:t> </a:t>
            </a:r>
            <a:r>
              <a:rPr lang="en-GB" sz="1600" dirty="0" smtClean="0">
                <a:effectLst/>
                <a:ea typeface="Times New Roman"/>
              </a:rPr>
              <a:t>tree,</a:t>
            </a:r>
          </a:p>
          <a:p>
            <a:pPr marL="90170">
              <a:spcAft>
                <a:spcPts val="0"/>
              </a:spcAft>
            </a:pPr>
            <a:r>
              <a:rPr lang="en-GB" sz="1600" dirty="0" smtClean="0">
                <a:effectLst/>
                <a:ea typeface="Times New Roman"/>
              </a:rPr>
              <a:t>and</a:t>
            </a:r>
            <a:r>
              <a:rPr lang="en-GB" sz="1600" spc="5" dirty="0" smtClean="0">
                <a:effectLst/>
                <a:ea typeface="Times New Roman"/>
              </a:rPr>
              <a:t> </a:t>
            </a:r>
            <a:r>
              <a:rPr lang="en-GB" sz="1600" dirty="0" smtClean="0">
                <a:effectLst/>
                <a:ea typeface="Times New Roman"/>
              </a:rPr>
              <a:t>this</a:t>
            </a:r>
            <a:r>
              <a:rPr lang="en-GB" sz="1600" spc="5" dirty="0" smtClean="0">
                <a:effectLst/>
                <a:ea typeface="Times New Roman"/>
              </a:rPr>
              <a:t> </a:t>
            </a:r>
            <a:r>
              <a:rPr lang="en-GB" sz="1600" dirty="0" smtClean="0">
                <a:effectLst/>
                <a:ea typeface="Times New Roman"/>
              </a:rPr>
              <a:t>is</a:t>
            </a:r>
            <a:r>
              <a:rPr lang="en-GB" sz="1600" spc="5" dirty="0" smtClean="0">
                <a:effectLst/>
                <a:ea typeface="Times New Roman"/>
              </a:rPr>
              <a:t> </a:t>
            </a:r>
            <a:r>
              <a:rPr lang="en-GB" sz="1600" dirty="0" smtClean="0">
                <a:effectLst/>
                <a:ea typeface="Times New Roman"/>
              </a:rPr>
              <a:t>where</a:t>
            </a:r>
            <a:r>
              <a:rPr lang="en-GB" sz="1600" spc="5" dirty="0" smtClean="0">
                <a:effectLst/>
                <a:ea typeface="Times New Roman"/>
              </a:rPr>
              <a:t> </a:t>
            </a:r>
            <a:r>
              <a:rPr lang="en-GB" sz="1600" dirty="0" smtClean="0">
                <a:effectLst/>
                <a:ea typeface="Times New Roman"/>
              </a:rPr>
              <a:t>it</a:t>
            </a:r>
            <a:r>
              <a:rPr lang="en-GB" sz="1600" spc="5" dirty="0" smtClean="0">
                <a:effectLst/>
                <a:ea typeface="Times New Roman"/>
              </a:rPr>
              <a:t> </a:t>
            </a:r>
            <a:r>
              <a:rPr lang="en-GB" sz="1600" dirty="0" smtClean="0">
                <a:effectLst/>
                <a:ea typeface="Times New Roman"/>
              </a:rPr>
              <a:t>has</a:t>
            </a:r>
            <a:r>
              <a:rPr lang="en-GB" sz="1600" spc="5" dirty="0" smtClean="0">
                <a:effectLst/>
                <a:ea typeface="Times New Roman"/>
              </a:rPr>
              <a:t> </a:t>
            </a:r>
            <a:r>
              <a:rPr lang="en-GB" sz="1600" dirty="0" smtClean="0">
                <a:effectLst/>
                <a:ea typeface="Times New Roman"/>
              </a:rPr>
              <a:t>led</a:t>
            </a:r>
            <a:r>
              <a:rPr lang="en-GB" sz="1600" spc="5" dirty="0" smtClean="0">
                <a:effectLst/>
                <a:ea typeface="Times New Roman"/>
              </a:rPr>
              <a:t> </a:t>
            </a:r>
            <a:r>
              <a:rPr lang="en-GB" sz="1600" dirty="0" smtClean="0">
                <a:effectLst/>
                <a:ea typeface="Times New Roman"/>
              </a:rPr>
              <a:t>me,</a:t>
            </a:r>
          </a:p>
          <a:p>
            <a:pPr marL="90170">
              <a:spcAft>
                <a:spcPts val="0"/>
              </a:spcAft>
            </a:pPr>
            <a:r>
              <a:rPr lang="en-GB" sz="1600" dirty="0" smtClean="0">
                <a:effectLst/>
                <a:ea typeface="Times New Roman"/>
              </a:rPr>
              <a:t>skirting</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church</a:t>
            </a:r>
            <a:r>
              <a:rPr lang="en-GB" sz="1600" spc="5" dirty="0" smtClean="0">
                <a:effectLst/>
                <a:ea typeface="Times New Roman"/>
              </a:rPr>
              <a:t> </a:t>
            </a:r>
            <a:r>
              <a:rPr lang="en-GB" sz="1600" dirty="0" smtClean="0">
                <a:effectLst/>
                <a:ea typeface="Times New Roman"/>
              </a:rPr>
              <a:t>yard</a:t>
            </a:r>
            <a:r>
              <a:rPr lang="en-GB" sz="1600" spc="5" dirty="0" smtClean="0">
                <a:effectLst/>
                <a:ea typeface="Times New Roman"/>
              </a:rPr>
              <a:t> </a:t>
            </a:r>
            <a:r>
              <a:rPr lang="en-GB" sz="1600" dirty="0" smtClean="0">
                <a:effectLst/>
                <a:ea typeface="Times New Roman"/>
              </a:rPr>
              <a:t>walls,</a:t>
            </a:r>
            <a:r>
              <a:rPr lang="en-GB" sz="1600" spc="5" dirty="0" smtClean="0">
                <a:effectLst/>
                <a:ea typeface="Times New Roman"/>
              </a:rPr>
              <a:t> </a:t>
            </a:r>
            <a:r>
              <a:rPr lang="en-GB" sz="1600" dirty="0" smtClean="0">
                <a:effectLst/>
                <a:ea typeface="Times New Roman"/>
              </a:rPr>
              <a:t>my</a:t>
            </a:r>
            <a:r>
              <a:rPr lang="en-GB" sz="1600" spc="5" dirty="0" smtClean="0">
                <a:effectLst/>
                <a:ea typeface="Times New Roman"/>
              </a:rPr>
              <a:t> </a:t>
            </a:r>
            <a:r>
              <a:rPr lang="en-GB" sz="1600" dirty="0" smtClean="0">
                <a:effectLst/>
                <a:ea typeface="Times New Roman"/>
              </a:rPr>
              <a:t>stomach</a:t>
            </a:r>
            <a:r>
              <a:rPr lang="en-GB" sz="1600" spc="5" dirty="0" smtClean="0">
                <a:effectLst/>
                <a:ea typeface="Times New Roman"/>
              </a:rPr>
              <a:t> </a:t>
            </a:r>
            <a:r>
              <a:rPr lang="en-GB" sz="1600" dirty="0" smtClean="0">
                <a:effectLst/>
                <a:ea typeface="Times New Roman"/>
              </a:rPr>
              <a:t>busy</a:t>
            </a:r>
          </a:p>
          <a:p>
            <a:pPr marL="90170">
              <a:spcAft>
                <a:spcPts val="0"/>
              </a:spcAft>
            </a:pPr>
            <a:r>
              <a:rPr lang="en-GB" sz="1600" dirty="0" smtClean="0">
                <a:effectLst/>
                <a:ea typeface="Times New Roman"/>
              </a:rPr>
              <a:t>making</a:t>
            </a:r>
            <a:r>
              <a:rPr lang="en-GB" sz="1600" spc="5" dirty="0" smtClean="0">
                <a:effectLst/>
                <a:ea typeface="Times New Roman"/>
              </a:rPr>
              <a:t> </a:t>
            </a:r>
            <a:r>
              <a:rPr lang="en-GB" sz="1600" dirty="0" smtClean="0">
                <a:effectLst/>
                <a:ea typeface="Times New Roman"/>
              </a:rPr>
              <a:t>tucks,</a:t>
            </a:r>
            <a:r>
              <a:rPr lang="en-GB" sz="1600" spc="5" dirty="0" smtClean="0">
                <a:effectLst/>
                <a:ea typeface="Times New Roman"/>
              </a:rPr>
              <a:t> </a:t>
            </a:r>
            <a:r>
              <a:rPr lang="en-GB" sz="1600" dirty="0" smtClean="0">
                <a:effectLst/>
                <a:ea typeface="Times New Roman"/>
              </a:rPr>
              <a:t>darts,</a:t>
            </a:r>
            <a:r>
              <a:rPr lang="en-GB" sz="1600" spc="5" dirty="0" smtClean="0">
                <a:effectLst/>
                <a:ea typeface="Times New Roman"/>
              </a:rPr>
              <a:t> </a:t>
            </a:r>
            <a:r>
              <a:rPr lang="en-GB" sz="1600" dirty="0" smtClean="0">
                <a:effectLst/>
                <a:ea typeface="Times New Roman"/>
              </a:rPr>
              <a:t>pleats,</a:t>
            </a:r>
            <a:r>
              <a:rPr lang="en-GB" sz="1600" spc="5" dirty="0" smtClean="0">
                <a:effectLst/>
                <a:ea typeface="Times New Roman"/>
              </a:rPr>
              <a:t> </a:t>
            </a:r>
            <a:r>
              <a:rPr lang="en-GB" sz="1600" dirty="0" smtClean="0">
                <a:effectLst/>
                <a:ea typeface="Times New Roman"/>
              </a:rPr>
              <a:t>hat-less,</a:t>
            </a:r>
            <a:r>
              <a:rPr lang="en-GB" sz="1600" spc="5" dirty="0" smtClean="0">
                <a:effectLst/>
                <a:ea typeface="Times New Roman"/>
              </a:rPr>
              <a:t> </a:t>
            </a:r>
            <a:r>
              <a:rPr lang="en-GB" sz="1600" dirty="0" smtClean="0">
                <a:effectLst/>
                <a:ea typeface="Times New Roman"/>
              </a:rPr>
              <a:t>without</a:t>
            </a:r>
          </a:p>
          <a:p>
            <a:pPr marL="90170">
              <a:spcAft>
                <a:spcPts val="0"/>
              </a:spcAft>
            </a:pPr>
            <a:r>
              <a:rPr lang="en-GB" sz="1600" dirty="0" smtClean="0">
                <a:effectLst/>
                <a:ea typeface="Times New Roman"/>
              </a:rPr>
              <a:t>a</a:t>
            </a:r>
            <a:r>
              <a:rPr lang="en-GB" sz="1600" spc="5" dirty="0" smtClean="0">
                <a:effectLst/>
                <a:ea typeface="Times New Roman"/>
              </a:rPr>
              <a:t> </a:t>
            </a:r>
            <a:r>
              <a:rPr lang="en-GB" sz="1600" dirty="0" smtClean="0">
                <a:effectLst/>
                <a:ea typeface="Times New Roman"/>
              </a:rPr>
              <a:t>winter</a:t>
            </a:r>
            <a:r>
              <a:rPr lang="en-GB" sz="1600" spc="5" dirty="0" smtClean="0">
                <a:effectLst/>
                <a:ea typeface="Times New Roman"/>
              </a:rPr>
              <a:t> </a:t>
            </a:r>
            <a:r>
              <a:rPr lang="en-GB" sz="1600" dirty="0" smtClean="0">
                <a:effectLst/>
                <a:ea typeface="Times New Roman"/>
              </a:rPr>
              <a:t>coat</a:t>
            </a:r>
            <a:r>
              <a:rPr lang="en-GB" sz="1600" spc="5" dirty="0" smtClean="0">
                <a:effectLst/>
                <a:ea typeface="Times New Roman"/>
              </a:rPr>
              <a:t> </a:t>
            </a:r>
            <a:r>
              <a:rPr lang="en-GB" sz="1600" dirty="0" smtClean="0">
                <a:effectLst/>
                <a:ea typeface="Times New Roman"/>
              </a:rPr>
              <a:t>or</a:t>
            </a:r>
            <a:r>
              <a:rPr lang="en-GB" sz="1600" spc="5" dirty="0" smtClean="0">
                <a:effectLst/>
                <a:ea typeface="Times New Roman"/>
              </a:rPr>
              <a:t> </a:t>
            </a:r>
            <a:r>
              <a:rPr lang="en-GB" sz="1600" dirty="0" smtClean="0">
                <a:effectLst/>
                <a:ea typeface="Times New Roman"/>
              </a:rPr>
              <a:t>reinforcements</a:t>
            </a:r>
            <a:r>
              <a:rPr lang="en-GB" sz="1600" spc="5" dirty="0" smtClean="0">
                <a:effectLst/>
                <a:ea typeface="Times New Roman"/>
              </a:rPr>
              <a:t> </a:t>
            </a:r>
            <a:r>
              <a:rPr lang="en-GB" sz="1600" dirty="0" smtClean="0">
                <a:effectLst/>
                <a:ea typeface="Times New Roman"/>
              </a:rPr>
              <a:t>of</a:t>
            </a:r>
            <a:r>
              <a:rPr lang="en-GB" sz="1600" spc="5" dirty="0" smtClean="0">
                <a:effectLst/>
                <a:ea typeface="Times New Roman"/>
              </a:rPr>
              <a:t> </a:t>
            </a:r>
            <a:r>
              <a:rPr lang="en-GB" sz="1600" dirty="0" smtClean="0">
                <a:effectLst/>
                <a:ea typeface="Times New Roman"/>
              </a:rPr>
              <a:t>scarf,</a:t>
            </a:r>
            <a:r>
              <a:rPr lang="en-GB" sz="1600" spc="5" dirty="0" smtClean="0">
                <a:effectLst/>
                <a:ea typeface="Times New Roman"/>
              </a:rPr>
              <a:t> </a:t>
            </a:r>
            <a:r>
              <a:rPr lang="en-GB" sz="1600" dirty="0" smtClean="0">
                <a:effectLst/>
                <a:ea typeface="Times New Roman"/>
              </a:rPr>
              <a:t>gloves.</a:t>
            </a:r>
          </a:p>
          <a:p>
            <a:pPr marL="90170">
              <a:spcAft>
                <a:spcPts val="0"/>
              </a:spcAft>
            </a:pPr>
            <a:r>
              <a:rPr lang="en-GB" sz="1600" dirty="0" smtClean="0">
                <a:effectLst/>
                <a:ea typeface="Times New Roman"/>
              </a:rPr>
              <a:t> </a:t>
            </a:r>
          </a:p>
          <a:p>
            <a:pPr marL="90170">
              <a:spcAft>
                <a:spcPts val="0"/>
              </a:spcAft>
            </a:pPr>
            <a:r>
              <a:rPr lang="en-GB" sz="1600" dirty="0" smtClean="0">
                <a:effectLst/>
                <a:ea typeface="Times New Roman"/>
              </a:rPr>
              <a:t>On</a:t>
            </a:r>
            <a:r>
              <a:rPr lang="en-GB" sz="1600" spc="5" dirty="0" smtClean="0">
                <a:effectLst/>
                <a:ea typeface="Times New Roman"/>
              </a:rPr>
              <a:t> </a:t>
            </a:r>
            <a:r>
              <a:rPr lang="en-GB" sz="1600" dirty="0" smtClean="0">
                <a:effectLst/>
                <a:ea typeface="Times New Roman"/>
              </a:rPr>
              <a:t>reaching</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top</a:t>
            </a:r>
            <a:r>
              <a:rPr lang="en-GB" sz="1600" spc="5" dirty="0" smtClean="0">
                <a:effectLst/>
                <a:ea typeface="Times New Roman"/>
              </a:rPr>
              <a:t> </a:t>
            </a:r>
            <a:r>
              <a:rPr lang="en-GB" sz="1600" dirty="0" smtClean="0">
                <a:effectLst/>
                <a:ea typeface="Times New Roman"/>
              </a:rPr>
              <a:t>of</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hill</a:t>
            </a:r>
            <a:r>
              <a:rPr lang="en-GB" sz="1600" spc="5" dirty="0" smtClean="0">
                <a:effectLst/>
                <a:ea typeface="Times New Roman"/>
              </a:rPr>
              <a:t> </a:t>
            </a:r>
            <a:r>
              <a:rPr lang="en-GB" sz="1600" dirty="0" smtClean="0">
                <a:effectLst/>
                <a:ea typeface="Times New Roman"/>
              </a:rPr>
              <a:t>I</a:t>
            </a:r>
            <a:r>
              <a:rPr lang="en-GB" sz="1600" spc="5" dirty="0" smtClean="0">
                <a:effectLst/>
                <a:ea typeface="Times New Roman"/>
              </a:rPr>
              <a:t> </a:t>
            </a:r>
            <a:r>
              <a:rPr lang="en-GB" sz="1600" dirty="0" smtClean="0">
                <a:effectLst/>
                <a:ea typeface="Times New Roman"/>
              </a:rPr>
              <a:t>traced</a:t>
            </a:r>
          </a:p>
          <a:p>
            <a:pPr marL="90170">
              <a:spcAft>
                <a:spcPts val="0"/>
              </a:spcAft>
            </a:pP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inscriptions</a:t>
            </a:r>
            <a:r>
              <a:rPr lang="en-GB" sz="1600" spc="5" dirty="0" smtClean="0">
                <a:effectLst/>
                <a:ea typeface="Times New Roman"/>
              </a:rPr>
              <a:t> </a:t>
            </a:r>
            <a:r>
              <a:rPr lang="en-GB" sz="1600" dirty="0" smtClean="0">
                <a:effectLst/>
                <a:ea typeface="Times New Roman"/>
              </a:rPr>
              <a:t>on</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war</a:t>
            </a:r>
            <a:r>
              <a:rPr lang="en-GB" sz="1600" spc="5" dirty="0" smtClean="0">
                <a:effectLst/>
                <a:ea typeface="Times New Roman"/>
              </a:rPr>
              <a:t> </a:t>
            </a:r>
            <a:r>
              <a:rPr lang="en-GB" sz="1600" dirty="0" smtClean="0">
                <a:effectLst/>
                <a:ea typeface="Times New Roman"/>
              </a:rPr>
              <a:t>memorial,</a:t>
            </a:r>
          </a:p>
          <a:p>
            <a:pPr marL="90170">
              <a:spcAft>
                <a:spcPts val="0"/>
              </a:spcAft>
            </a:pPr>
            <a:r>
              <a:rPr lang="en-GB" sz="1600" dirty="0" smtClean="0">
                <a:effectLst/>
                <a:ea typeface="Times New Roman"/>
              </a:rPr>
              <a:t>leaned</a:t>
            </a:r>
            <a:r>
              <a:rPr lang="en-GB" sz="1600" spc="5" dirty="0" smtClean="0">
                <a:effectLst/>
                <a:ea typeface="Times New Roman"/>
              </a:rPr>
              <a:t> </a:t>
            </a:r>
            <a:r>
              <a:rPr lang="en-GB" sz="1600" dirty="0" smtClean="0">
                <a:effectLst/>
                <a:ea typeface="Times New Roman"/>
              </a:rPr>
              <a:t>against</a:t>
            </a:r>
            <a:r>
              <a:rPr lang="en-GB" sz="1600" spc="5" dirty="0" smtClean="0">
                <a:effectLst/>
                <a:ea typeface="Times New Roman"/>
              </a:rPr>
              <a:t> </a:t>
            </a:r>
            <a:r>
              <a:rPr lang="en-GB" sz="1600" dirty="0" smtClean="0">
                <a:effectLst/>
                <a:ea typeface="Times New Roman"/>
              </a:rPr>
              <a:t>it</a:t>
            </a:r>
            <a:r>
              <a:rPr lang="en-GB" sz="1600" spc="5" dirty="0" smtClean="0">
                <a:effectLst/>
                <a:ea typeface="Times New Roman"/>
              </a:rPr>
              <a:t> </a:t>
            </a:r>
            <a:r>
              <a:rPr lang="en-GB" sz="1600" dirty="0" smtClean="0">
                <a:effectLst/>
                <a:ea typeface="Times New Roman"/>
              </a:rPr>
              <a:t>like</a:t>
            </a:r>
            <a:r>
              <a:rPr lang="en-GB" sz="1600" spc="5" dirty="0" smtClean="0">
                <a:effectLst/>
                <a:ea typeface="Times New Roman"/>
              </a:rPr>
              <a:t> </a:t>
            </a:r>
            <a:r>
              <a:rPr lang="en-GB" sz="1600" dirty="0" smtClean="0">
                <a:effectLst/>
                <a:ea typeface="Times New Roman"/>
              </a:rPr>
              <a:t>a</a:t>
            </a:r>
            <a:r>
              <a:rPr lang="en-GB" sz="1600" spc="5" dirty="0" smtClean="0">
                <a:effectLst/>
                <a:ea typeface="Times New Roman"/>
              </a:rPr>
              <a:t> </a:t>
            </a:r>
            <a:r>
              <a:rPr lang="en-GB" sz="1600" dirty="0" smtClean="0">
                <a:effectLst/>
                <a:ea typeface="Times New Roman"/>
              </a:rPr>
              <a:t>wishbone.</a:t>
            </a:r>
          </a:p>
          <a:p>
            <a:pPr marL="90170">
              <a:spcAft>
                <a:spcPts val="0"/>
              </a:spcAft>
            </a:pP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dove</a:t>
            </a:r>
            <a:r>
              <a:rPr lang="en-GB" sz="1600" spc="5" dirty="0" smtClean="0">
                <a:effectLst/>
                <a:ea typeface="Times New Roman"/>
              </a:rPr>
              <a:t> </a:t>
            </a:r>
            <a:r>
              <a:rPr lang="en-GB" sz="1600" dirty="0" smtClean="0">
                <a:effectLst/>
                <a:ea typeface="Times New Roman"/>
              </a:rPr>
              <a:t>pulled</a:t>
            </a:r>
            <a:r>
              <a:rPr lang="en-GB" sz="1600" spc="5" dirty="0" smtClean="0">
                <a:effectLst/>
                <a:ea typeface="Times New Roman"/>
              </a:rPr>
              <a:t> </a:t>
            </a:r>
            <a:r>
              <a:rPr lang="en-GB" sz="1600" dirty="0" smtClean="0">
                <a:effectLst/>
                <a:ea typeface="Times New Roman"/>
              </a:rPr>
              <a:t>freely</a:t>
            </a:r>
            <a:r>
              <a:rPr lang="en-GB" sz="1600" spc="5" dirty="0" smtClean="0">
                <a:effectLst/>
                <a:ea typeface="Times New Roman"/>
              </a:rPr>
              <a:t> </a:t>
            </a:r>
            <a:r>
              <a:rPr lang="en-GB" sz="1600" dirty="0" smtClean="0">
                <a:effectLst/>
                <a:ea typeface="Times New Roman"/>
              </a:rPr>
              <a:t>against</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sk</a:t>
            </a:r>
            <a:r>
              <a:rPr lang="en-GB" sz="1600" spc="-80" dirty="0" smtClean="0">
                <a:effectLst/>
                <a:ea typeface="Times New Roman"/>
              </a:rPr>
              <a:t>y</a:t>
            </a:r>
            <a:r>
              <a:rPr lang="en-GB" sz="1600" dirty="0" smtClean="0">
                <a:effectLst/>
                <a:ea typeface="Times New Roman"/>
              </a:rPr>
              <a:t>,</a:t>
            </a:r>
          </a:p>
          <a:p>
            <a:pPr marL="90170">
              <a:spcAft>
                <a:spcPts val="0"/>
              </a:spcAft>
            </a:pPr>
            <a:r>
              <a:rPr lang="en-GB" sz="1600" dirty="0" smtClean="0">
                <a:effectLst/>
                <a:ea typeface="Times New Roman"/>
              </a:rPr>
              <a:t>an</a:t>
            </a:r>
            <a:r>
              <a:rPr lang="en-GB" sz="1600" spc="5" dirty="0" smtClean="0">
                <a:effectLst/>
                <a:ea typeface="Times New Roman"/>
              </a:rPr>
              <a:t> </a:t>
            </a:r>
            <a:r>
              <a:rPr lang="en-GB" sz="1600" dirty="0" smtClean="0">
                <a:effectLst/>
                <a:ea typeface="Times New Roman"/>
              </a:rPr>
              <a:t>ornamental</a:t>
            </a:r>
            <a:r>
              <a:rPr lang="en-GB" sz="1600" spc="5" dirty="0" smtClean="0">
                <a:effectLst/>
                <a:ea typeface="Times New Roman"/>
              </a:rPr>
              <a:t> </a:t>
            </a:r>
            <a:r>
              <a:rPr lang="en-GB" sz="1600" dirty="0" smtClean="0">
                <a:effectLst/>
                <a:ea typeface="Times New Roman"/>
              </a:rPr>
              <a:t>stitch.</a:t>
            </a:r>
            <a:r>
              <a:rPr lang="en-GB" sz="1600" spc="5" dirty="0" smtClean="0">
                <a:effectLst/>
                <a:ea typeface="Times New Roman"/>
              </a:rPr>
              <a:t> </a:t>
            </a:r>
            <a:r>
              <a:rPr lang="en-GB" sz="1600" dirty="0" smtClean="0">
                <a:effectLst/>
                <a:ea typeface="Times New Roman"/>
              </a:rPr>
              <a:t>I</a:t>
            </a:r>
            <a:r>
              <a:rPr lang="en-GB" sz="1600" spc="5" dirty="0" smtClean="0">
                <a:effectLst/>
                <a:ea typeface="Times New Roman"/>
              </a:rPr>
              <a:t> </a:t>
            </a:r>
            <a:r>
              <a:rPr lang="en-GB" sz="1600" dirty="0" smtClean="0">
                <a:effectLst/>
                <a:ea typeface="Times New Roman"/>
              </a:rPr>
              <a:t>listened,</a:t>
            </a:r>
            <a:r>
              <a:rPr lang="en-GB" sz="1600" spc="5" dirty="0" smtClean="0">
                <a:effectLst/>
                <a:ea typeface="Times New Roman"/>
              </a:rPr>
              <a:t> </a:t>
            </a:r>
            <a:r>
              <a:rPr lang="en-GB" sz="1600" dirty="0" smtClean="0">
                <a:effectLst/>
                <a:ea typeface="Times New Roman"/>
              </a:rPr>
              <a:t>hoping</a:t>
            </a:r>
            <a:r>
              <a:rPr lang="en-GB" sz="1600" spc="5" dirty="0" smtClean="0">
                <a:effectLst/>
                <a:ea typeface="Times New Roman"/>
              </a:rPr>
              <a:t> </a:t>
            </a:r>
            <a:r>
              <a:rPr lang="en-GB" sz="1600" dirty="0" smtClean="0">
                <a:effectLst/>
                <a:ea typeface="Times New Roman"/>
              </a:rPr>
              <a:t>to</a:t>
            </a:r>
            <a:r>
              <a:rPr lang="en-GB" sz="1600" spc="5" dirty="0" smtClean="0">
                <a:effectLst/>
                <a:ea typeface="Times New Roman"/>
              </a:rPr>
              <a:t> </a:t>
            </a:r>
            <a:r>
              <a:rPr lang="en-GB" sz="1600" dirty="0" smtClean="0">
                <a:effectLst/>
                <a:ea typeface="Times New Roman"/>
              </a:rPr>
              <a:t>hear</a:t>
            </a:r>
          </a:p>
          <a:p>
            <a:pPr marL="90170">
              <a:spcAft>
                <a:spcPts val="0"/>
              </a:spcAft>
            </a:pPr>
            <a:r>
              <a:rPr lang="en-GB" sz="1600" dirty="0" smtClean="0">
                <a:effectLst/>
                <a:ea typeface="Times New Roman"/>
              </a:rPr>
              <a:t>your</a:t>
            </a:r>
            <a:r>
              <a:rPr lang="en-GB" sz="1600" spc="5" dirty="0" smtClean="0">
                <a:effectLst/>
                <a:ea typeface="Times New Roman"/>
              </a:rPr>
              <a:t> </a:t>
            </a:r>
            <a:r>
              <a:rPr lang="en-GB" sz="1600" dirty="0" smtClean="0">
                <a:effectLst/>
                <a:ea typeface="Times New Roman"/>
              </a:rPr>
              <a:t>playground</a:t>
            </a:r>
            <a:r>
              <a:rPr lang="en-GB" sz="1600" spc="5" dirty="0" smtClean="0">
                <a:effectLst/>
                <a:ea typeface="Times New Roman"/>
              </a:rPr>
              <a:t> </a:t>
            </a:r>
            <a:r>
              <a:rPr lang="en-GB" sz="1600" dirty="0" smtClean="0">
                <a:effectLst/>
                <a:ea typeface="Times New Roman"/>
              </a:rPr>
              <a:t>voice</a:t>
            </a:r>
            <a:r>
              <a:rPr lang="en-GB" sz="1600" spc="5" dirty="0" smtClean="0">
                <a:effectLst/>
                <a:ea typeface="Times New Roman"/>
              </a:rPr>
              <a:t> </a:t>
            </a:r>
            <a:r>
              <a:rPr lang="en-GB" sz="1600" dirty="0" smtClean="0">
                <a:effectLst/>
                <a:ea typeface="Times New Roman"/>
              </a:rPr>
              <a:t>catching</a:t>
            </a:r>
            <a:r>
              <a:rPr lang="en-GB" sz="1600" spc="5" dirty="0" smtClean="0">
                <a:effectLst/>
                <a:ea typeface="Times New Roman"/>
              </a:rPr>
              <a:t> </a:t>
            </a:r>
            <a:r>
              <a:rPr lang="en-GB" sz="1600" dirty="0" smtClean="0">
                <a:effectLst/>
                <a:ea typeface="Times New Roman"/>
              </a:rPr>
              <a:t>on</a:t>
            </a:r>
            <a:r>
              <a:rPr lang="en-GB" sz="1600" spc="5" dirty="0" smtClean="0">
                <a:effectLst/>
                <a:ea typeface="Times New Roman"/>
              </a:rPr>
              <a:t> </a:t>
            </a:r>
            <a:r>
              <a:rPr lang="en-GB" sz="1600" dirty="0" smtClean="0">
                <a:effectLst/>
                <a:ea typeface="Times New Roman"/>
              </a:rPr>
              <a:t>the</a:t>
            </a:r>
            <a:r>
              <a:rPr lang="en-GB" sz="1600" spc="5" dirty="0" smtClean="0">
                <a:effectLst/>
                <a:ea typeface="Times New Roman"/>
              </a:rPr>
              <a:t> </a:t>
            </a:r>
            <a:r>
              <a:rPr lang="en-GB" sz="1600" dirty="0" smtClean="0">
                <a:effectLst/>
                <a:ea typeface="Times New Roman"/>
              </a:rPr>
              <a:t>wind.</a:t>
            </a:r>
          </a:p>
          <a:p>
            <a:pPr marL="90170">
              <a:spcAft>
                <a:spcPts val="0"/>
              </a:spcAft>
            </a:pPr>
            <a:r>
              <a:rPr lang="en-GB" sz="1600" dirty="0" smtClean="0">
                <a:effectLst/>
                <a:ea typeface="Times New Roman"/>
              </a:rPr>
              <a:t> </a:t>
            </a:r>
          </a:p>
          <a:p>
            <a:pPr marL="90170">
              <a:spcAft>
                <a:spcPts val="0"/>
              </a:spcAft>
            </a:pPr>
            <a:r>
              <a:rPr lang="en-GB" sz="1600" dirty="0" smtClean="0">
                <a:effectLst/>
                <a:ea typeface="Times New Roman"/>
              </a:rPr>
              <a:t> </a:t>
            </a:r>
          </a:p>
          <a:p>
            <a:pPr marL="90170">
              <a:spcAft>
                <a:spcPts val="0"/>
              </a:spcAft>
            </a:pPr>
            <a:r>
              <a:rPr lang="en-GB" sz="1600" dirty="0" smtClean="0">
                <a:effectLst/>
                <a:ea typeface="Times New Roman"/>
              </a:rPr>
              <a:t>JANE</a:t>
            </a:r>
            <a:r>
              <a:rPr lang="en-GB" sz="1600" spc="125" dirty="0" smtClean="0">
                <a:effectLst/>
                <a:ea typeface="Times New Roman"/>
              </a:rPr>
              <a:t> </a:t>
            </a:r>
            <a:r>
              <a:rPr lang="en-GB" sz="1600" dirty="0" smtClean="0">
                <a:effectLst/>
                <a:ea typeface="Times New Roman"/>
              </a:rPr>
              <a:t>WEIR</a:t>
            </a:r>
            <a:endParaRPr lang="en-GB" sz="1600" dirty="0">
              <a:effectLst/>
              <a:ea typeface="Times New Roman"/>
            </a:endParaRPr>
          </a:p>
        </p:txBody>
      </p:sp>
    </p:spTree>
    <p:extLst>
      <p:ext uri="{BB962C8B-B14F-4D97-AF65-F5344CB8AC3E}">
        <p14:creationId xmlns:p14="http://schemas.microsoft.com/office/powerpoint/2010/main" val="179010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the context and subject matter of the poem.</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411727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208912" cy="7371249"/>
          </a:xfrm>
          <a:prstGeom prst="rect">
            <a:avLst/>
          </a:prstGeom>
        </p:spPr>
        <p:txBody>
          <a:bodyPr wrap="square" numCol="2">
            <a:spAutoFit/>
          </a:bodyPr>
          <a:lstStyle/>
          <a:p>
            <a:pPr marL="90170">
              <a:spcAft>
                <a:spcPts val="0"/>
              </a:spcAft>
            </a:pPr>
            <a:r>
              <a:rPr lang="en-GB" sz="1400" b="1" dirty="0" smtClean="0">
                <a:effectLst/>
                <a:ea typeface="Times New Roman"/>
              </a:rPr>
              <a:t>Poppies</a:t>
            </a:r>
            <a:endParaRPr lang="en-GB" sz="1400" dirty="0" smtClean="0">
              <a:effectLst/>
              <a:ea typeface="Times New Roman"/>
            </a:endParaRPr>
          </a:p>
          <a:p>
            <a:pPr marL="90170">
              <a:spcAft>
                <a:spcPts val="0"/>
              </a:spcAft>
            </a:pPr>
            <a:r>
              <a:rPr lang="en-GB" sz="1400" dirty="0" smtClean="0">
                <a:effectLst/>
                <a:ea typeface="Times New Roman"/>
              </a:rPr>
              <a:t> </a:t>
            </a:r>
          </a:p>
          <a:p>
            <a:pPr marL="90170">
              <a:spcAft>
                <a:spcPts val="0"/>
              </a:spcAft>
            </a:pPr>
            <a:r>
              <a:rPr lang="en-GB" sz="1400" dirty="0" smtClean="0">
                <a:effectLst/>
                <a:ea typeface="Times New Roman"/>
              </a:rPr>
              <a:t>Three</a:t>
            </a:r>
            <a:r>
              <a:rPr lang="en-GB" sz="1400" spc="5" dirty="0" smtClean="0">
                <a:effectLst/>
                <a:ea typeface="Times New Roman"/>
              </a:rPr>
              <a:t> </a:t>
            </a:r>
            <a:r>
              <a:rPr lang="en-GB" sz="1400" dirty="0" smtClean="0">
                <a:effectLst/>
                <a:ea typeface="Times New Roman"/>
              </a:rPr>
              <a:t>days</a:t>
            </a:r>
            <a:r>
              <a:rPr lang="en-GB" sz="1400" spc="5" dirty="0" smtClean="0">
                <a:effectLst/>
                <a:ea typeface="Times New Roman"/>
              </a:rPr>
              <a:t> </a:t>
            </a:r>
            <a:r>
              <a:rPr lang="en-GB" sz="1400" dirty="0" smtClean="0">
                <a:effectLst/>
                <a:ea typeface="Times New Roman"/>
              </a:rPr>
              <a:t>before</a:t>
            </a:r>
            <a:r>
              <a:rPr lang="en-GB" sz="1400" spc="-55" dirty="0" smtClean="0">
                <a:effectLst/>
                <a:ea typeface="Times New Roman"/>
              </a:rPr>
              <a:t> </a:t>
            </a:r>
            <a:r>
              <a:rPr lang="en-GB" sz="1400" dirty="0" smtClean="0">
                <a:effectLst/>
                <a:ea typeface="Times New Roman"/>
              </a:rPr>
              <a:t>Armistice</a:t>
            </a:r>
            <a:r>
              <a:rPr lang="en-GB" sz="1400" spc="5" dirty="0" smtClean="0">
                <a:effectLst/>
                <a:ea typeface="Times New Roman"/>
              </a:rPr>
              <a:t> </a:t>
            </a:r>
            <a:r>
              <a:rPr lang="en-GB" sz="1400" dirty="0" smtClean="0">
                <a:effectLst/>
                <a:ea typeface="Times New Roman"/>
              </a:rPr>
              <a:t>Sunday</a:t>
            </a:r>
          </a:p>
          <a:p>
            <a:pPr marL="90170">
              <a:spcAft>
                <a:spcPts val="0"/>
              </a:spcAft>
            </a:pPr>
            <a:r>
              <a:rPr lang="en-GB" sz="1400" dirty="0" smtClean="0">
                <a:effectLst/>
                <a:ea typeface="Times New Roman"/>
              </a:rPr>
              <a:t>and</a:t>
            </a:r>
            <a:r>
              <a:rPr lang="en-GB" sz="1400" spc="5" dirty="0" smtClean="0">
                <a:effectLst/>
                <a:ea typeface="Times New Roman"/>
              </a:rPr>
              <a:t> </a:t>
            </a:r>
            <a:r>
              <a:rPr lang="en-GB" sz="1400" dirty="0" smtClean="0">
                <a:effectLst/>
                <a:ea typeface="Times New Roman"/>
              </a:rPr>
              <a:t>poppies</a:t>
            </a:r>
            <a:r>
              <a:rPr lang="en-GB" sz="1400" spc="5" dirty="0" smtClean="0">
                <a:effectLst/>
                <a:ea typeface="Times New Roman"/>
              </a:rPr>
              <a:t> </a:t>
            </a:r>
            <a:r>
              <a:rPr lang="en-GB" sz="1400" dirty="0" smtClean="0">
                <a:effectLst/>
                <a:ea typeface="Times New Roman"/>
              </a:rPr>
              <a:t>had</a:t>
            </a:r>
            <a:r>
              <a:rPr lang="en-GB" sz="1400" spc="5" dirty="0" smtClean="0">
                <a:effectLst/>
                <a:ea typeface="Times New Roman"/>
              </a:rPr>
              <a:t> </a:t>
            </a:r>
            <a:r>
              <a:rPr lang="en-GB" sz="1400" dirty="0" smtClean="0">
                <a:effectLst/>
                <a:ea typeface="Times New Roman"/>
              </a:rPr>
              <a:t>already</a:t>
            </a:r>
            <a:r>
              <a:rPr lang="en-GB" sz="1400" spc="5" dirty="0" smtClean="0">
                <a:effectLst/>
                <a:ea typeface="Times New Roman"/>
              </a:rPr>
              <a:t> </a:t>
            </a:r>
            <a:r>
              <a:rPr lang="en-GB" sz="1400" dirty="0" smtClean="0">
                <a:effectLst/>
                <a:ea typeface="Times New Roman"/>
              </a:rPr>
              <a:t>been</a:t>
            </a:r>
            <a:r>
              <a:rPr lang="en-GB" sz="1400" spc="5" dirty="0" smtClean="0">
                <a:effectLst/>
                <a:ea typeface="Times New Roman"/>
              </a:rPr>
              <a:t> </a:t>
            </a:r>
            <a:r>
              <a:rPr lang="en-GB" sz="1400" dirty="0" smtClean="0">
                <a:effectLst/>
                <a:ea typeface="Times New Roman"/>
              </a:rPr>
              <a:t>placed</a:t>
            </a:r>
          </a:p>
          <a:p>
            <a:pPr marL="90170">
              <a:spcAft>
                <a:spcPts val="0"/>
              </a:spcAft>
            </a:pPr>
            <a:r>
              <a:rPr lang="en-GB" sz="1400" dirty="0" smtClean="0">
                <a:effectLst/>
                <a:ea typeface="Times New Roman"/>
              </a:rPr>
              <a:t>on</a:t>
            </a:r>
            <a:r>
              <a:rPr lang="en-GB" sz="1400" spc="5" dirty="0" smtClean="0">
                <a:effectLst/>
                <a:ea typeface="Times New Roman"/>
              </a:rPr>
              <a:t> </a:t>
            </a:r>
            <a:r>
              <a:rPr lang="en-GB" sz="1400" dirty="0" smtClean="0">
                <a:effectLst/>
                <a:ea typeface="Times New Roman"/>
              </a:rPr>
              <a:t>individual</a:t>
            </a:r>
            <a:r>
              <a:rPr lang="en-GB" sz="1400" spc="5" dirty="0" smtClean="0">
                <a:effectLst/>
                <a:ea typeface="Times New Roman"/>
              </a:rPr>
              <a:t> </a:t>
            </a:r>
            <a:r>
              <a:rPr lang="en-GB" sz="1400" dirty="0" smtClean="0">
                <a:effectLst/>
                <a:ea typeface="Times New Roman"/>
              </a:rPr>
              <a:t>war</a:t>
            </a:r>
            <a:r>
              <a:rPr lang="en-GB" sz="1400" spc="5" dirty="0" smtClean="0">
                <a:effectLst/>
                <a:ea typeface="Times New Roman"/>
              </a:rPr>
              <a:t> </a:t>
            </a:r>
            <a:r>
              <a:rPr lang="en-GB" sz="1400" dirty="0" smtClean="0">
                <a:effectLst/>
                <a:ea typeface="Times New Roman"/>
              </a:rPr>
              <a:t>graves.</a:t>
            </a:r>
            <a:r>
              <a:rPr lang="en-GB" sz="1400" spc="5" dirty="0" smtClean="0">
                <a:effectLst/>
                <a:ea typeface="Times New Roman"/>
              </a:rPr>
              <a:t> </a:t>
            </a:r>
            <a:r>
              <a:rPr lang="en-GB" sz="1400" dirty="0" smtClean="0">
                <a:effectLst/>
                <a:ea typeface="Times New Roman"/>
              </a:rPr>
              <a:t>Before</a:t>
            </a:r>
            <a:r>
              <a:rPr lang="en-GB" sz="1400" spc="5" dirty="0" smtClean="0">
                <a:effectLst/>
                <a:ea typeface="Times New Roman"/>
              </a:rPr>
              <a:t> </a:t>
            </a:r>
            <a:r>
              <a:rPr lang="en-GB" sz="1400" dirty="0" smtClean="0">
                <a:effectLst/>
                <a:ea typeface="Times New Roman"/>
              </a:rPr>
              <a:t>you</a:t>
            </a:r>
            <a:r>
              <a:rPr lang="en-GB" sz="1400" spc="5" dirty="0" smtClean="0">
                <a:effectLst/>
                <a:ea typeface="Times New Roman"/>
              </a:rPr>
              <a:t> </a:t>
            </a:r>
            <a:r>
              <a:rPr lang="en-GB" sz="1400" dirty="0" smtClean="0">
                <a:effectLst/>
                <a:ea typeface="Times New Roman"/>
              </a:rPr>
              <a:t>left,</a:t>
            </a:r>
          </a:p>
          <a:p>
            <a:pPr marL="90170">
              <a:spcAft>
                <a:spcPts val="0"/>
              </a:spcAft>
            </a:pP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pinned</a:t>
            </a:r>
            <a:r>
              <a:rPr lang="en-GB" sz="1400" spc="5" dirty="0" smtClean="0">
                <a:effectLst/>
                <a:ea typeface="Times New Roman"/>
              </a:rPr>
              <a:t> </a:t>
            </a:r>
            <a:r>
              <a:rPr lang="en-GB" sz="1400" dirty="0" smtClean="0">
                <a:effectLst/>
                <a:ea typeface="Times New Roman"/>
              </a:rPr>
              <a:t>one</a:t>
            </a:r>
            <a:r>
              <a:rPr lang="en-GB" sz="1400" spc="5" dirty="0" smtClean="0">
                <a:effectLst/>
                <a:ea typeface="Times New Roman"/>
              </a:rPr>
              <a:t> </a:t>
            </a:r>
            <a:r>
              <a:rPr lang="en-GB" sz="1400" dirty="0" smtClean="0">
                <a:effectLst/>
                <a:ea typeface="Times New Roman"/>
              </a:rPr>
              <a:t>onto</a:t>
            </a:r>
            <a:r>
              <a:rPr lang="en-GB" sz="1400" spc="5" dirty="0" smtClean="0">
                <a:effectLst/>
                <a:ea typeface="Times New Roman"/>
              </a:rPr>
              <a:t> </a:t>
            </a:r>
            <a:r>
              <a:rPr lang="en-GB" sz="1400" dirty="0" smtClean="0">
                <a:effectLst/>
                <a:ea typeface="Times New Roman"/>
              </a:rPr>
              <a:t>your</a:t>
            </a:r>
            <a:r>
              <a:rPr lang="en-GB" sz="1400" spc="5" dirty="0" smtClean="0">
                <a:effectLst/>
                <a:ea typeface="Times New Roman"/>
              </a:rPr>
              <a:t> </a:t>
            </a:r>
            <a:r>
              <a:rPr lang="en-GB" sz="1400" dirty="0" smtClean="0">
                <a:effectLst/>
                <a:ea typeface="Times New Roman"/>
              </a:rPr>
              <a:t>lapel,</a:t>
            </a:r>
            <a:r>
              <a:rPr lang="en-GB" sz="1400" spc="5" dirty="0" smtClean="0">
                <a:effectLst/>
                <a:ea typeface="Times New Roman"/>
              </a:rPr>
              <a:t> </a:t>
            </a:r>
            <a:r>
              <a:rPr lang="en-GB" sz="1400" dirty="0" smtClean="0">
                <a:effectLst/>
                <a:ea typeface="Times New Roman"/>
              </a:rPr>
              <a:t>crimped</a:t>
            </a:r>
            <a:r>
              <a:rPr lang="en-GB" sz="1400" spc="5" dirty="0" smtClean="0">
                <a:effectLst/>
                <a:ea typeface="Times New Roman"/>
              </a:rPr>
              <a:t> </a:t>
            </a:r>
            <a:r>
              <a:rPr lang="en-GB" sz="1400" dirty="0" smtClean="0">
                <a:effectLst/>
                <a:ea typeface="Times New Roman"/>
              </a:rPr>
              <a:t>petals,</a:t>
            </a:r>
          </a:p>
          <a:p>
            <a:pPr marL="90170">
              <a:spcAft>
                <a:spcPts val="0"/>
              </a:spcAft>
            </a:pPr>
            <a:r>
              <a:rPr lang="en-GB" sz="1400" dirty="0" smtClean="0">
                <a:effectLst/>
                <a:ea typeface="Times New Roman"/>
              </a:rPr>
              <a:t>spasms</a:t>
            </a:r>
            <a:r>
              <a:rPr lang="en-GB" sz="1400" spc="5" dirty="0" smtClean="0">
                <a:effectLst/>
                <a:ea typeface="Times New Roman"/>
              </a:rPr>
              <a:t> </a:t>
            </a:r>
            <a:r>
              <a:rPr lang="en-GB" sz="1400" dirty="0" smtClean="0">
                <a:effectLst/>
                <a:ea typeface="Times New Roman"/>
              </a:rPr>
              <a:t>of</a:t>
            </a:r>
            <a:r>
              <a:rPr lang="en-GB" sz="1400" spc="5" dirty="0" smtClean="0">
                <a:effectLst/>
                <a:ea typeface="Times New Roman"/>
              </a:rPr>
              <a:t> </a:t>
            </a:r>
            <a:r>
              <a:rPr lang="en-GB" sz="1400" dirty="0" smtClean="0">
                <a:effectLst/>
                <a:ea typeface="Times New Roman"/>
              </a:rPr>
              <a:t>paper</a:t>
            </a:r>
            <a:r>
              <a:rPr lang="en-GB" sz="1400" spc="5" dirty="0" smtClean="0">
                <a:effectLst/>
                <a:ea typeface="Times New Roman"/>
              </a:rPr>
              <a:t> </a:t>
            </a:r>
            <a:r>
              <a:rPr lang="en-GB" sz="1400" dirty="0" smtClean="0">
                <a:effectLst/>
                <a:ea typeface="Times New Roman"/>
              </a:rPr>
              <a:t>red,</a:t>
            </a:r>
            <a:r>
              <a:rPr lang="en-GB" sz="1400" spc="5" dirty="0" smtClean="0">
                <a:effectLst/>
                <a:ea typeface="Times New Roman"/>
              </a:rPr>
              <a:t> </a:t>
            </a:r>
            <a:r>
              <a:rPr lang="en-GB" sz="1400" dirty="0" smtClean="0">
                <a:effectLst/>
                <a:ea typeface="Times New Roman"/>
              </a:rPr>
              <a:t>disrupting</a:t>
            </a:r>
            <a:r>
              <a:rPr lang="en-GB" sz="1400" spc="5" dirty="0" smtClean="0">
                <a:effectLst/>
                <a:ea typeface="Times New Roman"/>
              </a:rPr>
              <a:t> </a:t>
            </a:r>
            <a:r>
              <a:rPr lang="en-GB" sz="1400" dirty="0" smtClean="0">
                <a:effectLst/>
                <a:ea typeface="Times New Roman"/>
              </a:rPr>
              <a:t>a</a:t>
            </a:r>
            <a:r>
              <a:rPr lang="en-GB" sz="1400" spc="5" dirty="0" smtClean="0">
                <a:effectLst/>
                <a:ea typeface="Times New Roman"/>
              </a:rPr>
              <a:t> </a:t>
            </a:r>
            <a:r>
              <a:rPr lang="en-GB" sz="1400" dirty="0" smtClean="0">
                <a:effectLst/>
                <a:ea typeface="Times New Roman"/>
              </a:rPr>
              <a:t>blockade</a:t>
            </a:r>
          </a:p>
          <a:p>
            <a:pPr marL="90170">
              <a:spcAft>
                <a:spcPts val="0"/>
              </a:spcAft>
            </a:pPr>
            <a:r>
              <a:rPr lang="en-GB" sz="1400" dirty="0" smtClean="0">
                <a:effectLst/>
                <a:ea typeface="Times New Roman"/>
              </a:rPr>
              <a:t>of</a:t>
            </a:r>
            <a:r>
              <a:rPr lang="en-GB" sz="1400" spc="5" dirty="0" smtClean="0">
                <a:effectLst/>
                <a:ea typeface="Times New Roman"/>
              </a:rPr>
              <a:t> </a:t>
            </a:r>
            <a:r>
              <a:rPr lang="en-GB" sz="1400" dirty="0" smtClean="0">
                <a:effectLst/>
                <a:ea typeface="Times New Roman"/>
              </a:rPr>
              <a:t>yellow</a:t>
            </a:r>
            <a:r>
              <a:rPr lang="en-GB" sz="1400" spc="5" dirty="0" smtClean="0">
                <a:effectLst/>
                <a:ea typeface="Times New Roman"/>
              </a:rPr>
              <a:t> </a:t>
            </a:r>
            <a:r>
              <a:rPr lang="en-GB" sz="1400" dirty="0" smtClean="0">
                <a:effectLst/>
                <a:ea typeface="Times New Roman"/>
              </a:rPr>
              <a:t>bias</a:t>
            </a:r>
            <a:r>
              <a:rPr lang="en-GB" sz="1400" spc="5" dirty="0" smtClean="0">
                <a:effectLst/>
                <a:ea typeface="Times New Roman"/>
              </a:rPr>
              <a:t> </a:t>
            </a:r>
            <a:r>
              <a:rPr lang="en-GB" sz="1400" dirty="0" smtClean="0">
                <a:effectLst/>
                <a:ea typeface="Times New Roman"/>
              </a:rPr>
              <a:t>binding</a:t>
            </a:r>
            <a:r>
              <a:rPr lang="en-GB" sz="1400" spc="5" dirty="0" smtClean="0">
                <a:effectLst/>
                <a:ea typeface="Times New Roman"/>
              </a:rPr>
              <a:t> </a:t>
            </a:r>
            <a:r>
              <a:rPr lang="en-GB" sz="1400" dirty="0" smtClean="0">
                <a:effectLst/>
                <a:ea typeface="Times New Roman"/>
              </a:rPr>
              <a:t>around</a:t>
            </a:r>
            <a:r>
              <a:rPr lang="en-GB" sz="1400" spc="5" dirty="0" smtClean="0">
                <a:effectLst/>
                <a:ea typeface="Times New Roman"/>
              </a:rPr>
              <a:t> </a:t>
            </a:r>
            <a:r>
              <a:rPr lang="en-GB" sz="1400" dirty="0" smtClean="0">
                <a:effectLst/>
                <a:ea typeface="Times New Roman"/>
              </a:rPr>
              <a:t>your</a:t>
            </a:r>
            <a:r>
              <a:rPr lang="en-GB" sz="1400" spc="5" dirty="0" smtClean="0">
                <a:effectLst/>
                <a:ea typeface="Times New Roman"/>
              </a:rPr>
              <a:t> </a:t>
            </a:r>
            <a:r>
              <a:rPr lang="en-GB" sz="1400" dirty="0" smtClean="0">
                <a:effectLst/>
                <a:ea typeface="Times New Roman"/>
              </a:rPr>
              <a:t>blaze</a:t>
            </a:r>
            <a:r>
              <a:rPr lang="en-GB" sz="1400" spc="-60" dirty="0" smtClean="0">
                <a:effectLst/>
                <a:ea typeface="Times New Roman"/>
              </a:rPr>
              <a:t>r</a:t>
            </a:r>
            <a:r>
              <a:rPr lang="en-GB" sz="1400" dirty="0" smtClean="0">
                <a:effectLst/>
                <a:ea typeface="Times New Roman"/>
              </a:rPr>
              <a:t>.</a:t>
            </a:r>
          </a:p>
          <a:p>
            <a:pPr marL="90170">
              <a:spcAft>
                <a:spcPts val="0"/>
              </a:spcAft>
            </a:pPr>
            <a:r>
              <a:rPr lang="en-GB" sz="1400" dirty="0" smtClean="0">
                <a:effectLst/>
                <a:ea typeface="Times New Roman"/>
              </a:rPr>
              <a:t> </a:t>
            </a:r>
          </a:p>
          <a:p>
            <a:pPr marL="90170">
              <a:spcAft>
                <a:spcPts val="0"/>
              </a:spcAft>
            </a:pPr>
            <a:r>
              <a:rPr lang="en-GB" sz="1400" dirty="0" err="1" smtClean="0">
                <a:effectLst/>
                <a:ea typeface="Times New Roman"/>
              </a:rPr>
              <a:t>Sellotape</a:t>
            </a:r>
            <a:r>
              <a:rPr lang="en-GB" sz="1400" spc="5" dirty="0" smtClean="0">
                <a:effectLst/>
                <a:ea typeface="Times New Roman"/>
              </a:rPr>
              <a:t> </a:t>
            </a:r>
            <a:r>
              <a:rPr lang="en-GB" sz="1400" dirty="0" smtClean="0">
                <a:effectLst/>
                <a:ea typeface="Times New Roman"/>
              </a:rPr>
              <a:t>bandaged</a:t>
            </a:r>
            <a:r>
              <a:rPr lang="en-GB" sz="1400" spc="5" dirty="0" smtClean="0">
                <a:effectLst/>
                <a:ea typeface="Times New Roman"/>
              </a:rPr>
              <a:t> </a:t>
            </a:r>
            <a:r>
              <a:rPr lang="en-GB" sz="1400" dirty="0" smtClean="0">
                <a:effectLst/>
                <a:ea typeface="Times New Roman"/>
              </a:rPr>
              <a:t>around</a:t>
            </a:r>
            <a:r>
              <a:rPr lang="en-GB" sz="1400" spc="5" dirty="0" smtClean="0">
                <a:effectLst/>
                <a:ea typeface="Times New Roman"/>
              </a:rPr>
              <a:t> </a:t>
            </a:r>
            <a:r>
              <a:rPr lang="en-GB" sz="1400" dirty="0" smtClean="0">
                <a:effectLst/>
                <a:ea typeface="Times New Roman"/>
              </a:rPr>
              <a:t>my</a:t>
            </a:r>
            <a:r>
              <a:rPr lang="en-GB" sz="1400" spc="5" dirty="0" smtClean="0">
                <a:effectLst/>
                <a:ea typeface="Times New Roman"/>
              </a:rPr>
              <a:t> </a:t>
            </a:r>
            <a:r>
              <a:rPr lang="en-GB" sz="1400" dirty="0" smtClean="0">
                <a:effectLst/>
                <a:ea typeface="Times New Roman"/>
              </a:rPr>
              <a:t>hand,</a:t>
            </a:r>
          </a:p>
          <a:p>
            <a:pPr marL="90170">
              <a:spcAft>
                <a:spcPts val="0"/>
              </a:spcAft>
            </a:pP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rounded</a:t>
            </a:r>
            <a:r>
              <a:rPr lang="en-GB" sz="1400" spc="5" dirty="0" smtClean="0">
                <a:effectLst/>
                <a:ea typeface="Times New Roman"/>
              </a:rPr>
              <a:t> </a:t>
            </a:r>
            <a:r>
              <a:rPr lang="en-GB" sz="1400" dirty="0" smtClean="0">
                <a:effectLst/>
                <a:ea typeface="Times New Roman"/>
              </a:rPr>
              <a:t>up</a:t>
            </a:r>
            <a:r>
              <a:rPr lang="en-GB" sz="1400" spc="5" dirty="0" smtClean="0">
                <a:effectLst/>
                <a:ea typeface="Times New Roman"/>
              </a:rPr>
              <a:t> </a:t>
            </a:r>
            <a:r>
              <a:rPr lang="en-GB" sz="1400" dirty="0" smtClean="0">
                <a:effectLst/>
                <a:ea typeface="Times New Roman"/>
              </a:rPr>
              <a:t>as</a:t>
            </a:r>
            <a:r>
              <a:rPr lang="en-GB" sz="1400" spc="5" dirty="0" smtClean="0">
                <a:effectLst/>
                <a:ea typeface="Times New Roman"/>
              </a:rPr>
              <a:t> </a:t>
            </a:r>
            <a:r>
              <a:rPr lang="en-GB" sz="1400" dirty="0" smtClean="0">
                <a:effectLst/>
                <a:ea typeface="Times New Roman"/>
              </a:rPr>
              <a:t>many</a:t>
            </a:r>
            <a:r>
              <a:rPr lang="en-GB" sz="1400" spc="5" dirty="0" smtClean="0">
                <a:effectLst/>
                <a:ea typeface="Times New Roman"/>
              </a:rPr>
              <a:t> </a:t>
            </a:r>
            <a:r>
              <a:rPr lang="en-GB" sz="1400" dirty="0" smtClean="0">
                <a:effectLst/>
                <a:ea typeface="Times New Roman"/>
              </a:rPr>
              <a:t>white</a:t>
            </a:r>
            <a:r>
              <a:rPr lang="en-GB" sz="1400" spc="5" dirty="0" smtClean="0">
                <a:effectLst/>
                <a:ea typeface="Times New Roman"/>
              </a:rPr>
              <a:t> </a:t>
            </a:r>
            <a:r>
              <a:rPr lang="en-GB" sz="1400" dirty="0" smtClean="0">
                <a:effectLst/>
                <a:ea typeface="Times New Roman"/>
              </a:rPr>
              <a:t>cat</a:t>
            </a:r>
            <a:r>
              <a:rPr lang="en-GB" sz="1400" spc="5" dirty="0" smtClean="0">
                <a:effectLst/>
                <a:ea typeface="Times New Roman"/>
              </a:rPr>
              <a:t> </a:t>
            </a:r>
            <a:r>
              <a:rPr lang="en-GB" sz="1400" dirty="0" smtClean="0">
                <a:effectLst/>
                <a:ea typeface="Times New Roman"/>
              </a:rPr>
              <a:t>hairs</a:t>
            </a:r>
          </a:p>
          <a:p>
            <a:pPr marL="90170">
              <a:spcAft>
                <a:spcPts val="0"/>
              </a:spcAft>
            </a:pPr>
            <a:r>
              <a:rPr lang="en-GB" sz="1400" dirty="0" smtClean="0">
                <a:effectLst/>
                <a:ea typeface="Times New Roman"/>
              </a:rPr>
              <a:t>as</a:t>
            </a:r>
            <a:r>
              <a:rPr lang="en-GB" sz="1400" spc="5" dirty="0" smtClean="0">
                <a:effectLst/>
                <a:ea typeface="Times New Roman"/>
              </a:rPr>
              <a:t> </a:t>
            </a: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could,</a:t>
            </a:r>
            <a:r>
              <a:rPr lang="en-GB" sz="1400" spc="5" dirty="0" smtClean="0">
                <a:effectLst/>
                <a:ea typeface="Times New Roman"/>
              </a:rPr>
              <a:t> </a:t>
            </a:r>
            <a:r>
              <a:rPr lang="en-GB" sz="1400" dirty="0" smtClean="0">
                <a:effectLst/>
                <a:ea typeface="Times New Roman"/>
              </a:rPr>
              <a:t>smoothed</a:t>
            </a:r>
            <a:r>
              <a:rPr lang="en-GB" sz="1400" spc="5" dirty="0" smtClean="0">
                <a:effectLst/>
                <a:ea typeface="Times New Roman"/>
              </a:rPr>
              <a:t> </a:t>
            </a:r>
            <a:r>
              <a:rPr lang="en-GB" sz="1400" dirty="0" smtClean="0">
                <a:effectLst/>
                <a:ea typeface="Times New Roman"/>
              </a:rPr>
              <a:t>down</a:t>
            </a:r>
            <a:r>
              <a:rPr lang="en-GB" sz="1400" spc="5" dirty="0" smtClean="0">
                <a:effectLst/>
                <a:ea typeface="Times New Roman"/>
              </a:rPr>
              <a:t> </a:t>
            </a:r>
            <a:r>
              <a:rPr lang="en-GB" sz="1400" dirty="0" smtClean="0">
                <a:effectLst/>
                <a:ea typeface="Times New Roman"/>
              </a:rPr>
              <a:t>your</a:t>
            </a:r>
            <a:r>
              <a:rPr lang="en-GB" sz="1400" spc="5" dirty="0" smtClean="0">
                <a:effectLst/>
                <a:ea typeface="Times New Roman"/>
              </a:rPr>
              <a:t> </a:t>
            </a:r>
            <a:r>
              <a:rPr lang="en-GB" sz="1400" dirty="0" smtClean="0">
                <a:effectLst/>
                <a:ea typeface="Times New Roman"/>
              </a:rPr>
              <a:t>shirt</a:t>
            </a:r>
            <a:r>
              <a:rPr lang="en-GB" sz="1400" spc="-20" dirty="0" smtClean="0">
                <a:effectLst/>
                <a:ea typeface="Times New Roman"/>
              </a:rPr>
              <a:t>’</a:t>
            </a:r>
            <a:r>
              <a:rPr lang="en-GB" sz="1400" dirty="0" smtClean="0">
                <a:effectLst/>
                <a:ea typeface="Times New Roman"/>
              </a:rPr>
              <a:t>s</a:t>
            </a:r>
          </a:p>
          <a:p>
            <a:pPr marL="90170">
              <a:spcAft>
                <a:spcPts val="0"/>
              </a:spcAft>
            </a:pPr>
            <a:r>
              <a:rPr lang="en-GB" sz="1400" dirty="0" smtClean="0">
                <a:effectLst/>
                <a:ea typeface="Times New Roman"/>
              </a:rPr>
              <a:t>upturned</a:t>
            </a:r>
            <a:r>
              <a:rPr lang="en-GB" sz="1400" spc="5" dirty="0" smtClean="0">
                <a:effectLst/>
                <a:ea typeface="Times New Roman"/>
              </a:rPr>
              <a:t> </a:t>
            </a:r>
            <a:r>
              <a:rPr lang="en-GB" sz="1400" dirty="0" smtClean="0">
                <a:effectLst/>
                <a:ea typeface="Times New Roman"/>
              </a:rPr>
              <a:t>colla</a:t>
            </a:r>
            <a:r>
              <a:rPr lang="en-GB" sz="1400" spc="-60" dirty="0" smtClean="0">
                <a:effectLst/>
                <a:ea typeface="Times New Roman"/>
              </a:rPr>
              <a:t>r</a:t>
            </a:r>
            <a:r>
              <a:rPr lang="en-GB" sz="1400" dirty="0" smtClean="0">
                <a:effectLst/>
                <a:ea typeface="Times New Roman"/>
              </a:rPr>
              <a:t>,</a:t>
            </a:r>
            <a:r>
              <a:rPr lang="en-GB" sz="1400" spc="5" dirty="0" smtClean="0">
                <a:effectLst/>
                <a:ea typeface="Times New Roman"/>
              </a:rPr>
              <a:t> </a:t>
            </a:r>
            <a:r>
              <a:rPr lang="en-GB" sz="1400" dirty="0" smtClean="0">
                <a:effectLst/>
                <a:ea typeface="Times New Roman"/>
              </a:rPr>
              <a:t>steeled</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softening</a:t>
            </a:r>
          </a:p>
          <a:p>
            <a:pPr marL="90170">
              <a:spcAft>
                <a:spcPts val="0"/>
              </a:spcAft>
            </a:pPr>
            <a:r>
              <a:rPr lang="en-GB" sz="1400" dirty="0" smtClean="0">
                <a:effectLst/>
                <a:ea typeface="Times New Roman"/>
              </a:rPr>
              <a:t>of my</a:t>
            </a:r>
            <a:r>
              <a:rPr lang="en-GB" sz="1400" spc="5" dirty="0" smtClean="0">
                <a:effectLst/>
                <a:ea typeface="Times New Roman"/>
              </a:rPr>
              <a:t> </a:t>
            </a:r>
            <a:r>
              <a:rPr lang="en-GB" sz="1400" dirty="0" smtClean="0">
                <a:effectLst/>
                <a:ea typeface="Times New Roman"/>
              </a:rPr>
              <a:t>face.</a:t>
            </a:r>
            <a:r>
              <a:rPr lang="en-GB" sz="1400" spc="5" dirty="0" smtClean="0">
                <a:effectLst/>
                <a:ea typeface="Times New Roman"/>
              </a:rPr>
              <a:t> </a:t>
            </a: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wanted</a:t>
            </a:r>
            <a:r>
              <a:rPr lang="en-GB" sz="1400" spc="5" dirty="0" smtClean="0">
                <a:effectLst/>
                <a:ea typeface="Times New Roman"/>
              </a:rPr>
              <a:t> </a:t>
            </a:r>
            <a:r>
              <a:rPr lang="en-GB" sz="1400" dirty="0" smtClean="0">
                <a:effectLst/>
                <a:ea typeface="Times New Roman"/>
              </a:rPr>
              <a:t>to</a:t>
            </a:r>
            <a:r>
              <a:rPr lang="en-GB" sz="1400" spc="5" dirty="0" smtClean="0">
                <a:effectLst/>
                <a:ea typeface="Times New Roman"/>
              </a:rPr>
              <a:t> </a:t>
            </a:r>
            <a:r>
              <a:rPr lang="en-GB" sz="1400" dirty="0" smtClean="0">
                <a:effectLst/>
                <a:ea typeface="Times New Roman"/>
              </a:rPr>
              <a:t>graze</a:t>
            </a:r>
            <a:r>
              <a:rPr lang="en-GB" sz="1400" spc="5" dirty="0" smtClean="0">
                <a:effectLst/>
                <a:ea typeface="Times New Roman"/>
              </a:rPr>
              <a:t> </a:t>
            </a:r>
            <a:r>
              <a:rPr lang="en-GB" sz="1400" dirty="0" smtClean="0">
                <a:effectLst/>
                <a:ea typeface="Times New Roman"/>
              </a:rPr>
              <a:t>my</a:t>
            </a:r>
            <a:r>
              <a:rPr lang="en-GB" sz="1400" spc="5" dirty="0" smtClean="0">
                <a:effectLst/>
                <a:ea typeface="Times New Roman"/>
              </a:rPr>
              <a:t> </a:t>
            </a:r>
            <a:r>
              <a:rPr lang="en-GB" sz="1400" dirty="0" smtClean="0">
                <a:effectLst/>
                <a:ea typeface="Times New Roman"/>
              </a:rPr>
              <a:t>nose</a:t>
            </a:r>
          </a:p>
          <a:p>
            <a:pPr marL="90170">
              <a:spcAft>
                <a:spcPts val="0"/>
              </a:spcAft>
            </a:pPr>
            <a:r>
              <a:rPr lang="en-GB" sz="1400" dirty="0" smtClean="0">
                <a:effectLst/>
                <a:ea typeface="Times New Roman"/>
              </a:rPr>
              <a:t>across</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tip</a:t>
            </a:r>
            <a:r>
              <a:rPr lang="en-GB" sz="1400" spc="5" dirty="0" smtClean="0">
                <a:effectLst/>
                <a:ea typeface="Times New Roman"/>
              </a:rPr>
              <a:t> </a:t>
            </a:r>
            <a:r>
              <a:rPr lang="en-GB" sz="1400" dirty="0" smtClean="0">
                <a:effectLst/>
                <a:ea typeface="Times New Roman"/>
              </a:rPr>
              <a:t>of</a:t>
            </a:r>
            <a:r>
              <a:rPr lang="en-GB" sz="1400" spc="5" dirty="0" smtClean="0">
                <a:effectLst/>
                <a:ea typeface="Times New Roman"/>
              </a:rPr>
              <a:t> </a:t>
            </a:r>
            <a:r>
              <a:rPr lang="en-GB" sz="1400" dirty="0" smtClean="0">
                <a:effectLst/>
                <a:ea typeface="Times New Roman"/>
              </a:rPr>
              <a:t>your</a:t>
            </a:r>
            <a:r>
              <a:rPr lang="en-GB" sz="1400" spc="5" dirty="0" smtClean="0">
                <a:effectLst/>
                <a:ea typeface="Times New Roman"/>
              </a:rPr>
              <a:t> </a:t>
            </a:r>
            <a:r>
              <a:rPr lang="en-GB" sz="1400" dirty="0" smtClean="0">
                <a:effectLst/>
                <a:ea typeface="Times New Roman"/>
              </a:rPr>
              <a:t>nose,</a:t>
            </a:r>
            <a:r>
              <a:rPr lang="en-GB" sz="1400" spc="5" dirty="0" smtClean="0">
                <a:effectLst/>
                <a:ea typeface="Times New Roman"/>
              </a:rPr>
              <a:t> </a:t>
            </a:r>
            <a:r>
              <a:rPr lang="en-GB" sz="1400" dirty="0" smtClean="0">
                <a:effectLst/>
                <a:ea typeface="Times New Roman"/>
              </a:rPr>
              <a:t>play</a:t>
            </a:r>
            <a:r>
              <a:rPr lang="en-GB" sz="1400" spc="5" dirty="0" smtClean="0">
                <a:effectLst/>
                <a:ea typeface="Times New Roman"/>
              </a:rPr>
              <a:t> </a:t>
            </a:r>
            <a:r>
              <a:rPr lang="en-GB" sz="1400" dirty="0" smtClean="0">
                <a:effectLst/>
                <a:ea typeface="Times New Roman"/>
              </a:rPr>
              <a:t>at</a:t>
            </a:r>
          </a:p>
          <a:p>
            <a:pPr marL="90170">
              <a:spcAft>
                <a:spcPts val="0"/>
              </a:spcAft>
            </a:pPr>
            <a:r>
              <a:rPr lang="en-GB" sz="1400" dirty="0" smtClean="0">
                <a:effectLst/>
                <a:ea typeface="Times New Roman"/>
              </a:rPr>
              <a:t>being</a:t>
            </a:r>
            <a:r>
              <a:rPr lang="en-GB" sz="1400" spc="5" dirty="0" smtClean="0">
                <a:effectLst/>
                <a:ea typeface="Times New Roman"/>
              </a:rPr>
              <a:t> </a:t>
            </a:r>
            <a:r>
              <a:rPr lang="en-GB" sz="1400" dirty="0" smtClean="0">
                <a:effectLst/>
                <a:ea typeface="Times New Roman"/>
              </a:rPr>
              <a:t>Eskimos</a:t>
            </a:r>
            <a:r>
              <a:rPr lang="en-GB" sz="1400" spc="5" dirty="0" smtClean="0">
                <a:effectLst/>
                <a:ea typeface="Times New Roman"/>
              </a:rPr>
              <a:t> </a:t>
            </a:r>
            <a:r>
              <a:rPr lang="en-GB" sz="1400" dirty="0" smtClean="0">
                <a:effectLst/>
                <a:ea typeface="Times New Roman"/>
              </a:rPr>
              <a:t>like</a:t>
            </a:r>
            <a:r>
              <a:rPr lang="en-GB" sz="1400" spc="5" dirty="0" smtClean="0">
                <a:effectLst/>
                <a:ea typeface="Times New Roman"/>
              </a:rPr>
              <a:t> </a:t>
            </a:r>
            <a:r>
              <a:rPr lang="en-GB" sz="1400" dirty="0" smtClean="0">
                <a:effectLst/>
                <a:ea typeface="Times New Roman"/>
              </a:rPr>
              <a:t>we</a:t>
            </a:r>
            <a:r>
              <a:rPr lang="en-GB" sz="1400" spc="5" dirty="0" smtClean="0">
                <a:effectLst/>
                <a:ea typeface="Times New Roman"/>
              </a:rPr>
              <a:t> </a:t>
            </a:r>
            <a:r>
              <a:rPr lang="en-GB" sz="1400" dirty="0" smtClean="0">
                <a:effectLst/>
                <a:ea typeface="Times New Roman"/>
              </a:rPr>
              <a:t>did</a:t>
            </a:r>
            <a:r>
              <a:rPr lang="en-GB" sz="1400" spc="5" dirty="0" smtClean="0">
                <a:effectLst/>
                <a:ea typeface="Times New Roman"/>
              </a:rPr>
              <a:t> </a:t>
            </a:r>
            <a:r>
              <a:rPr lang="en-GB" sz="1400" dirty="0" smtClean="0">
                <a:effectLst/>
                <a:ea typeface="Times New Roman"/>
              </a:rPr>
              <a:t>when</a:t>
            </a:r>
          </a:p>
          <a:p>
            <a:pPr marL="90170">
              <a:spcAft>
                <a:spcPts val="0"/>
              </a:spcAft>
            </a:pPr>
            <a:r>
              <a:rPr lang="en-GB" sz="1400" dirty="0" smtClean="0">
                <a:effectLst/>
                <a:ea typeface="Times New Roman"/>
              </a:rPr>
              <a:t>you</a:t>
            </a:r>
            <a:r>
              <a:rPr lang="en-GB" sz="1400" spc="5" dirty="0" smtClean="0">
                <a:effectLst/>
                <a:ea typeface="Times New Roman"/>
              </a:rPr>
              <a:t> </a:t>
            </a:r>
            <a:r>
              <a:rPr lang="en-GB" sz="1400" dirty="0" smtClean="0">
                <a:effectLst/>
                <a:ea typeface="Times New Roman"/>
              </a:rPr>
              <a:t>were</a:t>
            </a:r>
            <a:r>
              <a:rPr lang="en-GB" sz="1400" spc="5" dirty="0" smtClean="0">
                <a:effectLst/>
                <a:ea typeface="Times New Roman"/>
              </a:rPr>
              <a:t> </a:t>
            </a:r>
            <a:r>
              <a:rPr lang="en-GB" sz="1400" dirty="0" smtClean="0">
                <a:effectLst/>
                <a:ea typeface="Times New Roman"/>
              </a:rPr>
              <a:t>little.</a:t>
            </a:r>
            <a:r>
              <a:rPr lang="en-GB" sz="1400" spc="5" dirty="0" smtClean="0">
                <a:effectLst/>
                <a:ea typeface="Times New Roman"/>
              </a:rPr>
              <a:t> </a:t>
            </a: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resisted</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impulse</a:t>
            </a:r>
          </a:p>
          <a:p>
            <a:pPr marL="90170">
              <a:spcAft>
                <a:spcPts val="0"/>
              </a:spcAft>
            </a:pPr>
            <a:r>
              <a:rPr lang="en-GB" sz="1400" dirty="0" smtClean="0">
                <a:effectLst/>
                <a:ea typeface="Times New Roman"/>
              </a:rPr>
              <a:t>to</a:t>
            </a:r>
            <a:r>
              <a:rPr lang="en-GB" sz="1400" spc="5" dirty="0" smtClean="0">
                <a:effectLst/>
                <a:ea typeface="Times New Roman"/>
              </a:rPr>
              <a:t> </a:t>
            </a:r>
            <a:r>
              <a:rPr lang="en-GB" sz="1400" dirty="0" smtClean="0">
                <a:effectLst/>
                <a:ea typeface="Times New Roman"/>
              </a:rPr>
              <a:t>run</a:t>
            </a:r>
            <a:r>
              <a:rPr lang="en-GB" sz="1400" spc="5" dirty="0" smtClean="0">
                <a:effectLst/>
                <a:ea typeface="Times New Roman"/>
              </a:rPr>
              <a:t> </a:t>
            </a:r>
            <a:r>
              <a:rPr lang="en-GB" sz="1400" dirty="0" smtClean="0">
                <a:effectLst/>
                <a:ea typeface="Times New Roman"/>
              </a:rPr>
              <a:t>my</a:t>
            </a:r>
            <a:r>
              <a:rPr lang="en-GB" sz="1400" spc="5" dirty="0" smtClean="0">
                <a:effectLst/>
                <a:ea typeface="Times New Roman"/>
              </a:rPr>
              <a:t> </a:t>
            </a:r>
            <a:r>
              <a:rPr lang="en-GB" sz="1400" dirty="0" smtClean="0">
                <a:effectLst/>
                <a:ea typeface="Times New Roman"/>
              </a:rPr>
              <a:t>fingers</a:t>
            </a:r>
            <a:r>
              <a:rPr lang="en-GB" sz="1400" spc="5" dirty="0" smtClean="0">
                <a:effectLst/>
                <a:ea typeface="Times New Roman"/>
              </a:rPr>
              <a:t> </a:t>
            </a:r>
            <a:r>
              <a:rPr lang="en-GB" sz="1400" dirty="0" smtClean="0">
                <a:effectLst/>
                <a:ea typeface="Times New Roman"/>
              </a:rPr>
              <a:t>through</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gelled</a:t>
            </a:r>
          </a:p>
          <a:p>
            <a:pPr marL="90170">
              <a:spcAft>
                <a:spcPts val="0"/>
              </a:spcAft>
            </a:pPr>
            <a:r>
              <a:rPr lang="en-GB" sz="1400" dirty="0" smtClean="0">
                <a:effectLst/>
                <a:ea typeface="Times New Roman"/>
              </a:rPr>
              <a:t>blackthorns</a:t>
            </a:r>
            <a:r>
              <a:rPr lang="en-GB" sz="1400" spc="5" dirty="0" smtClean="0">
                <a:effectLst/>
                <a:ea typeface="Times New Roman"/>
              </a:rPr>
              <a:t> </a:t>
            </a:r>
            <a:r>
              <a:rPr lang="en-GB" sz="1400" dirty="0" smtClean="0">
                <a:effectLst/>
                <a:ea typeface="Times New Roman"/>
              </a:rPr>
              <a:t>of</a:t>
            </a:r>
            <a:r>
              <a:rPr lang="en-GB" sz="1400" spc="5" dirty="0" smtClean="0">
                <a:effectLst/>
                <a:ea typeface="Times New Roman"/>
              </a:rPr>
              <a:t> </a:t>
            </a:r>
            <a:r>
              <a:rPr lang="en-GB" sz="1400" dirty="0" smtClean="0">
                <a:effectLst/>
                <a:ea typeface="Times New Roman"/>
              </a:rPr>
              <a:t>your</a:t>
            </a:r>
            <a:r>
              <a:rPr lang="en-GB" sz="1400" spc="5" dirty="0" smtClean="0">
                <a:effectLst/>
                <a:ea typeface="Times New Roman"/>
              </a:rPr>
              <a:t> </a:t>
            </a:r>
            <a:r>
              <a:rPr lang="en-GB" sz="1400" dirty="0" smtClean="0">
                <a:effectLst/>
                <a:ea typeface="Times New Roman"/>
              </a:rPr>
              <a:t>hai</a:t>
            </a:r>
            <a:r>
              <a:rPr lang="en-GB" sz="1400" spc="-60" dirty="0" smtClean="0">
                <a:effectLst/>
                <a:ea typeface="Times New Roman"/>
              </a:rPr>
              <a:t>r</a:t>
            </a:r>
            <a:r>
              <a:rPr lang="en-GB" sz="1400" dirty="0" smtClean="0">
                <a:effectLst/>
                <a:ea typeface="Times New Roman"/>
              </a:rPr>
              <a:t>.</a:t>
            </a:r>
            <a:r>
              <a:rPr lang="en-GB" sz="1400" spc="-55" dirty="0" smtClean="0">
                <a:effectLst/>
                <a:ea typeface="Times New Roman"/>
              </a:rPr>
              <a:t> </a:t>
            </a:r>
            <a:r>
              <a:rPr lang="en-GB" sz="1400" dirty="0" smtClean="0">
                <a:effectLst/>
                <a:ea typeface="Times New Roman"/>
              </a:rPr>
              <a:t>All</a:t>
            </a:r>
            <a:r>
              <a:rPr lang="en-GB" sz="1400" spc="5" dirty="0" smtClean="0">
                <a:effectLst/>
                <a:ea typeface="Times New Roman"/>
              </a:rPr>
              <a:t> </a:t>
            </a:r>
            <a:r>
              <a:rPr lang="en-GB" sz="1400" dirty="0" smtClean="0">
                <a:effectLst/>
                <a:ea typeface="Times New Roman"/>
              </a:rPr>
              <a:t>my</a:t>
            </a:r>
            <a:r>
              <a:rPr lang="en-GB" sz="1400" spc="5" dirty="0" smtClean="0">
                <a:effectLst/>
                <a:ea typeface="Times New Roman"/>
              </a:rPr>
              <a:t> </a:t>
            </a:r>
            <a:r>
              <a:rPr lang="en-GB" sz="1400" dirty="0" smtClean="0">
                <a:effectLst/>
                <a:ea typeface="Times New Roman"/>
              </a:rPr>
              <a:t>words</a:t>
            </a:r>
          </a:p>
          <a:p>
            <a:pPr marL="90170">
              <a:spcAft>
                <a:spcPts val="0"/>
              </a:spcAft>
            </a:pPr>
            <a:r>
              <a:rPr lang="en-GB" sz="1400" dirty="0" smtClean="0">
                <a:effectLst/>
                <a:ea typeface="Times New Roman"/>
              </a:rPr>
              <a:t>flattened,</a:t>
            </a:r>
            <a:r>
              <a:rPr lang="en-GB" sz="1400" spc="5" dirty="0" smtClean="0">
                <a:effectLst/>
                <a:ea typeface="Times New Roman"/>
              </a:rPr>
              <a:t> </a:t>
            </a:r>
            <a:r>
              <a:rPr lang="en-GB" sz="1400" dirty="0" smtClean="0">
                <a:effectLst/>
                <a:ea typeface="Times New Roman"/>
              </a:rPr>
              <a:t>rolled,</a:t>
            </a:r>
            <a:r>
              <a:rPr lang="en-GB" sz="1400" spc="5" dirty="0" smtClean="0">
                <a:effectLst/>
                <a:ea typeface="Times New Roman"/>
              </a:rPr>
              <a:t> </a:t>
            </a:r>
            <a:r>
              <a:rPr lang="en-GB" sz="1400" dirty="0" smtClean="0">
                <a:effectLst/>
                <a:ea typeface="Times New Roman"/>
              </a:rPr>
              <a:t>turned</a:t>
            </a:r>
            <a:r>
              <a:rPr lang="en-GB" sz="1400" spc="5" dirty="0" smtClean="0">
                <a:effectLst/>
                <a:ea typeface="Times New Roman"/>
              </a:rPr>
              <a:t> </a:t>
            </a:r>
            <a:r>
              <a:rPr lang="en-GB" sz="1400" dirty="0" smtClean="0">
                <a:effectLst/>
                <a:ea typeface="Times New Roman"/>
              </a:rPr>
              <a:t>into</a:t>
            </a:r>
            <a:r>
              <a:rPr lang="en-GB" sz="1400" spc="5" dirty="0" smtClean="0">
                <a:effectLst/>
                <a:ea typeface="Times New Roman"/>
              </a:rPr>
              <a:t> </a:t>
            </a:r>
            <a:r>
              <a:rPr lang="en-GB" sz="1400" dirty="0" smtClean="0">
                <a:effectLst/>
                <a:ea typeface="Times New Roman"/>
              </a:rPr>
              <a:t>felt,</a:t>
            </a:r>
          </a:p>
          <a:p>
            <a:pPr marL="90170">
              <a:spcAft>
                <a:spcPts val="0"/>
              </a:spcAft>
            </a:pPr>
            <a:r>
              <a:rPr lang="en-GB" sz="1400" dirty="0" smtClean="0">
                <a:effectLst/>
                <a:ea typeface="Times New Roman"/>
              </a:rPr>
              <a:t> </a:t>
            </a:r>
          </a:p>
          <a:p>
            <a:pPr marL="90170">
              <a:spcAft>
                <a:spcPts val="0"/>
              </a:spcAft>
            </a:pPr>
            <a:endParaRPr lang="en-GB" sz="1400" dirty="0" smtClean="0">
              <a:effectLst/>
              <a:ea typeface="Times New Roman"/>
            </a:endParaRPr>
          </a:p>
          <a:p>
            <a:pPr marL="90170">
              <a:spcAft>
                <a:spcPts val="0"/>
              </a:spcAft>
            </a:pPr>
            <a:endParaRPr lang="en-GB" sz="1400" dirty="0">
              <a:ea typeface="Times New Roman"/>
            </a:endParaRPr>
          </a:p>
          <a:p>
            <a:pPr marL="90170">
              <a:spcAft>
                <a:spcPts val="0"/>
              </a:spcAft>
            </a:pPr>
            <a:endParaRPr lang="en-GB" sz="1400" dirty="0" smtClean="0">
              <a:effectLst/>
              <a:ea typeface="Times New Roman"/>
            </a:endParaRPr>
          </a:p>
          <a:p>
            <a:pPr marL="90170">
              <a:spcAft>
                <a:spcPts val="0"/>
              </a:spcAft>
            </a:pPr>
            <a:endParaRPr lang="en-GB" sz="1400" dirty="0">
              <a:ea typeface="Times New Roman"/>
            </a:endParaRPr>
          </a:p>
          <a:p>
            <a:pPr marL="90170">
              <a:spcAft>
                <a:spcPts val="0"/>
              </a:spcAft>
            </a:pPr>
            <a:endParaRPr lang="en-GB" sz="1400" dirty="0" smtClean="0">
              <a:effectLst/>
              <a:ea typeface="Times New Roman"/>
            </a:endParaRPr>
          </a:p>
          <a:p>
            <a:pPr marL="90170">
              <a:spcAft>
                <a:spcPts val="0"/>
              </a:spcAft>
            </a:pPr>
            <a:endParaRPr lang="en-GB" sz="1400" dirty="0">
              <a:ea typeface="Times New Roman"/>
            </a:endParaRPr>
          </a:p>
          <a:p>
            <a:pPr marL="90170">
              <a:spcAft>
                <a:spcPts val="0"/>
              </a:spcAft>
            </a:pPr>
            <a:endParaRPr lang="en-GB" sz="1400" dirty="0" smtClean="0">
              <a:effectLst/>
              <a:ea typeface="Times New Roman"/>
            </a:endParaRPr>
          </a:p>
          <a:p>
            <a:pPr marL="90170">
              <a:spcAft>
                <a:spcPts val="0"/>
              </a:spcAft>
            </a:pPr>
            <a:endParaRPr lang="en-GB" sz="1400" dirty="0">
              <a:ea typeface="Times New Roman"/>
            </a:endParaRPr>
          </a:p>
          <a:p>
            <a:pPr marL="90170">
              <a:spcAft>
                <a:spcPts val="0"/>
              </a:spcAft>
            </a:pPr>
            <a:endParaRPr lang="en-GB" sz="1400" dirty="0" smtClean="0">
              <a:effectLst/>
              <a:ea typeface="Times New Roman"/>
            </a:endParaRPr>
          </a:p>
          <a:p>
            <a:pPr marL="90170">
              <a:spcAft>
                <a:spcPts val="0"/>
              </a:spcAft>
            </a:pPr>
            <a:endParaRPr lang="en-GB" sz="1400" dirty="0">
              <a:ea typeface="Times New Roman"/>
            </a:endParaRPr>
          </a:p>
          <a:p>
            <a:pPr marL="90170">
              <a:spcAft>
                <a:spcPts val="0"/>
              </a:spcAft>
            </a:pPr>
            <a:endParaRPr lang="en-GB" sz="1400" dirty="0" smtClean="0">
              <a:effectLst/>
              <a:ea typeface="Times New Roman"/>
            </a:endParaRPr>
          </a:p>
          <a:p>
            <a:pPr marL="90170">
              <a:spcAft>
                <a:spcPts val="0"/>
              </a:spcAft>
            </a:pPr>
            <a:endParaRPr lang="en-GB" sz="1400" dirty="0">
              <a:ea typeface="Times New Roman"/>
            </a:endParaRPr>
          </a:p>
          <a:p>
            <a:pPr marL="90170">
              <a:spcAft>
                <a:spcPts val="0"/>
              </a:spcAft>
            </a:pPr>
            <a:endParaRPr lang="en-GB" sz="1400" dirty="0" smtClean="0">
              <a:effectLst/>
              <a:ea typeface="Times New Roman"/>
            </a:endParaRPr>
          </a:p>
          <a:p>
            <a:pPr marL="90170">
              <a:spcAft>
                <a:spcPts val="0"/>
              </a:spcAft>
            </a:pPr>
            <a:endParaRPr lang="en-GB" sz="1400" dirty="0">
              <a:ea typeface="Times New Roman"/>
            </a:endParaRPr>
          </a:p>
          <a:p>
            <a:pPr marL="90170">
              <a:spcAft>
                <a:spcPts val="0"/>
              </a:spcAft>
            </a:pPr>
            <a:endParaRPr lang="en-GB" sz="1400" dirty="0">
              <a:ea typeface="Times New Roman"/>
            </a:endParaRPr>
          </a:p>
          <a:p>
            <a:pPr marL="90170">
              <a:spcAft>
                <a:spcPts val="0"/>
              </a:spcAft>
            </a:pPr>
            <a:r>
              <a:rPr lang="en-GB" sz="1400" dirty="0" smtClean="0">
                <a:effectLst/>
                <a:ea typeface="Times New Roman"/>
              </a:rPr>
              <a:t>slowly</a:t>
            </a:r>
            <a:r>
              <a:rPr lang="en-GB" sz="1400" spc="5" dirty="0" smtClean="0">
                <a:effectLst/>
                <a:ea typeface="Times New Roman"/>
              </a:rPr>
              <a:t> </a:t>
            </a:r>
            <a:r>
              <a:rPr lang="en-GB" sz="1400" dirty="0" smtClean="0">
                <a:effectLst/>
                <a:ea typeface="Times New Roman"/>
              </a:rPr>
              <a:t>melting.</a:t>
            </a:r>
            <a:r>
              <a:rPr lang="en-GB" sz="1400" spc="5" dirty="0" smtClean="0">
                <a:effectLst/>
                <a:ea typeface="Times New Roman"/>
              </a:rPr>
              <a:t> </a:t>
            </a: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was</a:t>
            </a:r>
            <a:r>
              <a:rPr lang="en-GB" sz="1400" spc="5" dirty="0" smtClean="0">
                <a:effectLst/>
                <a:ea typeface="Times New Roman"/>
              </a:rPr>
              <a:t> </a:t>
            </a:r>
            <a:r>
              <a:rPr lang="en-GB" sz="1400" dirty="0" smtClean="0">
                <a:effectLst/>
                <a:ea typeface="Times New Roman"/>
              </a:rPr>
              <a:t>brave,</a:t>
            </a:r>
            <a:r>
              <a:rPr lang="en-GB" sz="1400" spc="5" dirty="0" smtClean="0">
                <a:effectLst/>
                <a:ea typeface="Times New Roman"/>
              </a:rPr>
              <a:t> </a:t>
            </a:r>
            <a:r>
              <a:rPr lang="en-GB" sz="1400" dirty="0" smtClean="0">
                <a:effectLst/>
                <a:ea typeface="Times New Roman"/>
              </a:rPr>
              <a:t>as</a:t>
            </a:r>
            <a:r>
              <a:rPr lang="en-GB" sz="1400" spc="5" dirty="0" smtClean="0">
                <a:effectLst/>
                <a:ea typeface="Times New Roman"/>
              </a:rPr>
              <a:t> </a:t>
            </a: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walked</a:t>
            </a:r>
          </a:p>
          <a:p>
            <a:pPr marL="90170">
              <a:spcAft>
                <a:spcPts val="0"/>
              </a:spcAft>
            </a:pPr>
            <a:r>
              <a:rPr lang="en-GB" sz="1400" dirty="0" smtClean="0">
                <a:effectLst/>
                <a:ea typeface="Times New Roman"/>
              </a:rPr>
              <a:t>with</a:t>
            </a:r>
            <a:r>
              <a:rPr lang="en-GB" sz="1400" spc="5" dirty="0" smtClean="0">
                <a:effectLst/>
                <a:ea typeface="Times New Roman"/>
              </a:rPr>
              <a:t> </a:t>
            </a:r>
            <a:r>
              <a:rPr lang="en-GB" sz="1400" dirty="0" smtClean="0">
                <a:effectLst/>
                <a:ea typeface="Times New Roman"/>
              </a:rPr>
              <a:t>you,</a:t>
            </a:r>
            <a:r>
              <a:rPr lang="en-GB" sz="1400" spc="5" dirty="0" smtClean="0">
                <a:effectLst/>
                <a:ea typeface="Times New Roman"/>
              </a:rPr>
              <a:t> </a:t>
            </a:r>
            <a:r>
              <a:rPr lang="en-GB" sz="1400" dirty="0" smtClean="0">
                <a:effectLst/>
                <a:ea typeface="Times New Roman"/>
              </a:rPr>
              <a:t>to</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front</a:t>
            </a:r>
            <a:r>
              <a:rPr lang="en-GB" sz="1400" spc="5" dirty="0" smtClean="0">
                <a:effectLst/>
                <a:ea typeface="Times New Roman"/>
              </a:rPr>
              <a:t> </a:t>
            </a:r>
            <a:r>
              <a:rPr lang="en-GB" sz="1400" dirty="0" smtClean="0">
                <a:effectLst/>
                <a:ea typeface="Times New Roman"/>
              </a:rPr>
              <a:t>doo</a:t>
            </a:r>
            <a:r>
              <a:rPr lang="en-GB" sz="1400" spc="-60" dirty="0" smtClean="0">
                <a:effectLst/>
                <a:ea typeface="Times New Roman"/>
              </a:rPr>
              <a:t>r</a:t>
            </a:r>
            <a:r>
              <a:rPr lang="en-GB" sz="1400" dirty="0" smtClean="0">
                <a:effectLst/>
                <a:ea typeface="Times New Roman"/>
              </a:rPr>
              <a:t>,</a:t>
            </a:r>
            <a:r>
              <a:rPr lang="en-GB" sz="1400" spc="5" dirty="0" smtClean="0">
                <a:effectLst/>
                <a:ea typeface="Times New Roman"/>
              </a:rPr>
              <a:t> </a:t>
            </a:r>
            <a:r>
              <a:rPr lang="en-GB" sz="1400" dirty="0" smtClean="0">
                <a:effectLst/>
                <a:ea typeface="Times New Roman"/>
              </a:rPr>
              <a:t>threw</a:t>
            </a:r>
          </a:p>
          <a:p>
            <a:pPr marL="90170">
              <a:spcAft>
                <a:spcPts val="0"/>
              </a:spcAft>
            </a:pPr>
            <a:r>
              <a:rPr lang="en-GB" sz="1400" dirty="0" smtClean="0">
                <a:effectLst/>
                <a:ea typeface="Times New Roman"/>
              </a:rPr>
              <a:t>it</a:t>
            </a:r>
            <a:r>
              <a:rPr lang="en-GB" sz="1400" spc="5" dirty="0" smtClean="0">
                <a:effectLst/>
                <a:ea typeface="Times New Roman"/>
              </a:rPr>
              <a:t> </a:t>
            </a:r>
            <a:r>
              <a:rPr lang="en-GB" sz="1400" dirty="0" smtClean="0">
                <a:effectLst/>
                <a:ea typeface="Times New Roman"/>
              </a:rPr>
              <a:t>open,</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world</a:t>
            </a:r>
            <a:r>
              <a:rPr lang="en-GB" sz="1400" spc="5" dirty="0" smtClean="0">
                <a:effectLst/>
                <a:ea typeface="Times New Roman"/>
              </a:rPr>
              <a:t> </a:t>
            </a:r>
            <a:r>
              <a:rPr lang="en-GB" sz="1400" dirty="0" smtClean="0">
                <a:effectLst/>
                <a:ea typeface="Times New Roman"/>
              </a:rPr>
              <a:t>overflowing</a:t>
            </a:r>
          </a:p>
          <a:p>
            <a:pPr marL="90170">
              <a:spcAft>
                <a:spcPts val="0"/>
              </a:spcAft>
            </a:pPr>
            <a:r>
              <a:rPr lang="en-GB" sz="1400" dirty="0" smtClean="0">
                <a:effectLst/>
                <a:ea typeface="Times New Roman"/>
              </a:rPr>
              <a:t>like</a:t>
            </a:r>
            <a:r>
              <a:rPr lang="en-GB" sz="1400" spc="5" dirty="0" smtClean="0">
                <a:effectLst/>
                <a:ea typeface="Times New Roman"/>
              </a:rPr>
              <a:t> </a:t>
            </a:r>
            <a:r>
              <a:rPr lang="en-GB" sz="1400" dirty="0" smtClean="0">
                <a:effectLst/>
                <a:ea typeface="Times New Roman"/>
              </a:rPr>
              <a:t>a</a:t>
            </a:r>
            <a:r>
              <a:rPr lang="en-GB" sz="1400" spc="5" dirty="0" smtClean="0">
                <a:effectLst/>
                <a:ea typeface="Times New Roman"/>
              </a:rPr>
              <a:t> </a:t>
            </a:r>
            <a:r>
              <a:rPr lang="en-GB" sz="1400" dirty="0" smtClean="0">
                <a:effectLst/>
                <a:ea typeface="Times New Roman"/>
              </a:rPr>
              <a:t>treasure</a:t>
            </a:r>
            <a:r>
              <a:rPr lang="en-GB" sz="1400" spc="5" dirty="0" smtClean="0">
                <a:effectLst/>
                <a:ea typeface="Times New Roman"/>
              </a:rPr>
              <a:t> </a:t>
            </a:r>
            <a:r>
              <a:rPr lang="en-GB" sz="1400" dirty="0" smtClean="0">
                <a:effectLst/>
                <a:ea typeface="Times New Roman"/>
              </a:rPr>
              <a:t>chest.</a:t>
            </a:r>
            <a:r>
              <a:rPr lang="en-GB" sz="1400" spc="-55" dirty="0" smtClean="0">
                <a:effectLst/>
                <a:ea typeface="Times New Roman"/>
              </a:rPr>
              <a:t> </a:t>
            </a:r>
            <a:r>
              <a:rPr lang="en-GB" sz="1400" dirty="0" smtClean="0">
                <a:effectLst/>
                <a:ea typeface="Times New Roman"/>
              </a:rPr>
              <a:t>A</a:t>
            </a:r>
            <a:r>
              <a:rPr lang="en-GB" sz="1400" spc="-55" dirty="0" smtClean="0">
                <a:effectLst/>
                <a:ea typeface="Times New Roman"/>
              </a:rPr>
              <a:t> </a:t>
            </a:r>
            <a:r>
              <a:rPr lang="en-GB" sz="1400" dirty="0" smtClean="0">
                <a:effectLst/>
                <a:ea typeface="Times New Roman"/>
              </a:rPr>
              <a:t>split</a:t>
            </a:r>
            <a:r>
              <a:rPr lang="en-GB" sz="1400" spc="5" dirty="0" smtClean="0">
                <a:effectLst/>
                <a:ea typeface="Times New Roman"/>
              </a:rPr>
              <a:t> </a:t>
            </a:r>
            <a:r>
              <a:rPr lang="en-GB" sz="1400" dirty="0" smtClean="0">
                <a:effectLst/>
                <a:ea typeface="Times New Roman"/>
              </a:rPr>
              <a:t>second</a:t>
            </a:r>
          </a:p>
          <a:p>
            <a:pPr marL="90170">
              <a:spcAft>
                <a:spcPts val="0"/>
              </a:spcAft>
            </a:pPr>
            <a:r>
              <a:rPr lang="en-GB" sz="1400" dirty="0" smtClean="0">
                <a:effectLst/>
                <a:ea typeface="Times New Roman"/>
              </a:rPr>
              <a:t>and</a:t>
            </a:r>
            <a:r>
              <a:rPr lang="en-GB" sz="1400" spc="5" dirty="0" smtClean="0">
                <a:effectLst/>
                <a:ea typeface="Times New Roman"/>
              </a:rPr>
              <a:t> </a:t>
            </a:r>
            <a:r>
              <a:rPr lang="en-GB" sz="1400" dirty="0" smtClean="0">
                <a:effectLst/>
                <a:ea typeface="Times New Roman"/>
              </a:rPr>
              <a:t>you</a:t>
            </a:r>
            <a:r>
              <a:rPr lang="en-GB" sz="1400" spc="5" dirty="0" smtClean="0">
                <a:effectLst/>
                <a:ea typeface="Times New Roman"/>
              </a:rPr>
              <a:t> </a:t>
            </a:r>
            <a:r>
              <a:rPr lang="en-GB" sz="1400" dirty="0" smtClean="0">
                <a:effectLst/>
                <a:ea typeface="Times New Roman"/>
              </a:rPr>
              <a:t>were</a:t>
            </a:r>
            <a:r>
              <a:rPr lang="en-GB" sz="1400" spc="5" dirty="0" smtClean="0">
                <a:effectLst/>
                <a:ea typeface="Times New Roman"/>
              </a:rPr>
              <a:t> </a:t>
            </a:r>
            <a:r>
              <a:rPr lang="en-GB" sz="1400" dirty="0" smtClean="0">
                <a:effectLst/>
                <a:ea typeface="Times New Roman"/>
              </a:rPr>
              <a:t>awa</a:t>
            </a:r>
            <a:r>
              <a:rPr lang="en-GB" sz="1400" spc="-80" dirty="0" smtClean="0">
                <a:effectLst/>
                <a:ea typeface="Times New Roman"/>
              </a:rPr>
              <a:t>y</a:t>
            </a:r>
            <a:r>
              <a:rPr lang="en-GB" sz="1400" dirty="0" smtClean="0">
                <a:effectLst/>
                <a:ea typeface="Times New Roman"/>
              </a:rPr>
              <a:t>,</a:t>
            </a:r>
            <a:r>
              <a:rPr lang="en-GB" sz="1400" spc="5" dirty="0" smtClean="0">
                <a:effectLst/>
                <a:ea typeface="Times New Roman"/>
              </a:rPr>
              <a:t> </a:t>
            </a:r>
            <a:r>
              <a:rPr lang="en-GB" sz="1400" dirty="0" smtClean="0">
                <a:effectLst/>
                <a:ea typeface="Times New Roman"/>
              </a:rPr>
              <a:t>intoxicated.</a:t>
            </a:r>
          </a:p>
          <a:p>
            <a:pPr marL="90170">
              <a:spcAft>
                <a:spcPts val="0"/>
              </a:spcAft>
            </a:pPr>
            <a:r>
              <a:rPr lang="en-GB" sz="1400" dirty="0" smtClean="0">
                <a:effectLst/>
                <a:ea typeface="Times New Roman"/>
              </a:rPr>
              <a:t>After</a:t>
            </a:r>
            <a:r>
              <a:rPr lang="en-GB" sz="1400" spc="5" dirty="0" smtClean="0">
                <a:effectLst/>
                <a:ea typeface="Times New Roman"/>
              </a:rPr>
              <a:t> </a:t>
            </a:r>
            <a:r>
              <a:rPr lang="en-GB" sz="1400" dirty="0" smtClean="0">
                <a:effectLst/>
                <a:ea typeface="Times New Roman"/>
              </a:rPr>
              <a:t>you’d</a:t>
            </a:r>
            <a:r>
              <a:rPr lang="en-GB" sz="1400" spc="5" dirty="0" smtClean="0">
                <a:effectLst/>
                <a:ea typeface="Times New Roman"/>
              </a:rPr>
              <a:t> </a:t>
            </a:r>
            <a:r>
              <a:rPr lang="en-GB" sz="1400" dirty="0" smtClean="0">
                <a:effectLst/>
                <a:ea typeface="Times New Roman"/>
              </a:rPr>
              <a:t>gone</a:t>
            </a:r>
            <a:r>
              <a:rPr lang="en-GB" sz="1400" spc="5" dirty="0" smtClean="0">
                <a:effectLst/>
                <a:ea typeface="Times New Roman"/>
              </a:rPr>
              <a:t> </a:t>
            </a: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went</a:t>
            </a:r>
            <a:r>
              <a:rPr lang="en-GB" sz="1400" spc="5" dirty="0" smtClean="0">
                <a:effectLst/>
                <a:ea typeface="Times New Roman"/>
              </a:rPr>
              <a:t> </a:t>
            </a:r>
            <a:r>
              <a:rPr lang="en-GB" sz="1400" dirty="0" smtClean="0">
                <a:effectLst/>
                <a:ea typeface="Times New Roman"/>
              </a:rPr>
              <a:t>into</a:t>
            </a:r>
            <a:r>
              <a:rPr lang="en-GB" sz="1400" spc="5" dirty="0" smtClean="0">
                <a:effectLst/>
                <a:ea typeface="Times New Roman"/>
              </a:rPr>
              <a:t> </a:t>
            </a:r>
            <a:r>
              <a:rPr lang="en-GB" sz="1400" dirty="0" smtClean="0">
                <a:effectLst/>
                <a:ea typeface="Times New Roman"/>
              </a:rPr>
              <a:t>your</a:t>
            </a:r>
            <a:r>
              <a:rPr lang="en-GB" sz="1400" spc="5" dirty="0" smtClean="0">
                <a:effectLst/>
                <a:ea typeface="Times New Roman"/>
              </a:rPr>
              <a:t> </a:t>
            </a:r>
            <a:r>
              <a:rPr lang="en-GB" sz="1400" dirty="0" smtClean="0">
                <a:effectLst/>
                <a:ea typeface="Times New Roman"/>
              </a:rPr>
              <a:t>bedroom,</a:t>
            </a:r>
          </a:p>
          <a:p>
            <a:pPr marL="90170">
              <a:spcAft>
                <a:spcPts val="0"/>
              </a:spcAft>
            </a:pPr>
            <a:r>
              <a:rPr lang="en-GB" sz="1400" dirty="0" smtClean="0">
                <a:effectLst/>
                <a:ea typeface="Times New Roman"/>
              </a:rPr>
              <a:t>released</a:t>
            </a:r>
            <a:r>
              <a:rPr lang="en-GB" sz="1400" spc="5" dirty="0" smtClean="0">
                <a:effectLst/>
                <a:ea typeface="Times New Roman"/>
              </a:rPr>
              <a:t> </a:t>
            </a:r>
            <a:r>
              <a:rPr lang="en-GB" sz="1400" dirty="0" smtClean="0">
                <a:effectLst/>
                <a:ea typeface="Times New Roman"/>
              </a:rPr>
              <a:t>a</a:t>
            </a:r>
            <a:r>
              <a:rPr lang="en-GB" sz="1400" spc="5" dirty="0" smtClean="0">
                <a:effectLst/>
                <a:ea typeface="Times New Roman"/>
              </a:rPr>
              <a:t> </a:t>
            </a:r>
            <a:r>
              <a:rPr lang="en-GB" sz="1400" dirty="0" smtClean="0">
                <a:effectLst/>
                <a:ea typeface="Times New Roman"/>
              </a:rPr>
              <a:t>song</a:t>
            </a:r>
            <a:r>
              <a:rPr lang="en-GB" sz="1400" spc="5" dirty="0" smtClean="0">
                <a:effectLst/>
                <a:ea typeface="Times New Roman"/>
              </a:rPr>
              <a:t> </a:t>
            </a:r>
            <a:r>
              <a:rPr lang="en-GB" sz="1400" dirty="0" smtClean="0">
                <a:effectLst/>
                <a:ea typeface="Times New Roman"/>
              </a:rPr>
              <a:t>bird</a:t>
            </a:r>
            <a:r>
              <a:rPr lang="en-GB" sz="1400" spc="5" dirty="0" smtClean="0">
                <a:effectLst/>
                <a:ea typeface="Times New Roman"/>
              </a:rPr>
              <a:t> </a:t>
            </a:r>
            <a:r>
              <a:rPr lang="en-GB" sz="1400" dirty="0" smtClean="0">
                <a:effectLst/>
                <a:ea typeface="Times New Roman"/>
              </a:rPr>
              <a:t>from</a:t>
            </a:r>
            <a:r>
              <a:rPr lang="en-GB" sz="1400" spc="5" dirty="0" smtClean="0">
                <a:effectLst/>
                <a:ea typeface="Times New Roman"/>
              </a:rPr>
              <a:t> </a:t>
            </a:r>
            <a:r>
              <a:rPr lang="en-GB" sz="1400" dirty="0" smtClean="0">
                <a:effectLst/>
                <a:ea typeface="Times New Roman"/>
              </a:rPr>
              <a:t>its</a:t>
            </a:r>
            <a:r>
              <a:rPr lang="en-GB" sz="1400" spc="5" dirty="0" smtClean="0">
                <a:effectLst/>
                <a:ea typeface="Times New Roman"/>
              </a:rPr>
              <a:t> </a:t>
            </a:r>
            <a:r>
              <a:rPr lang="en-GB" sz="1400" dirty="0" smtClean="0">
                <a:effectLst/>
                <a:ea typeface="Times New Roman"/>
              </a:rPr>
              <a:t>cage.</a:t>
            </a:r>
          </a:p>
          <a:p>
            <a:pPr marL="90170">
              <a:spcAft>
                <a:spcPts val="0"/>
              </a:spcAft>
            </a:pPr>
            <a:r>
              <a:rPr lang="en-GB" sz="1400" dirty="0" smtClean="0">
                <a:effectLst/>
                <a:ea typeface="Times New Roman"/>
              </a:rPr>
              <a:t>Later</a:t>
            </a:r>
            <a:r>
              <a:rPr lang="en-GB" sz="1400" spc="5" dirty="0" smtClean="0">
                <a:effectLst/>
                <a:ea typeface="Times New Roman"/>
              </a:rPr>
              <a:t> </a:t>
            </a:r>
            <a:r>
              <a:rPr lang="en-GB" sz="1400" dirty="0" smtClean="0">
                <a:effectLst/>
                <a:ea typeface="Times New Roman"/>
              </a:rPr>
              <a:t>a</a:t>
            </a:r>
            <a:r>
              <a:rPr lang="en-GB" sz="1400" spc="5" dirty="0" smtClean="0">
                <a:effectLst/>
                <a:ea typeface="Times New Roman"/>
              </a:rPr>
              <a:t> </a:t>
            </a:r>
            <a:r>
              <a:rPr lang="en-GB" sz="1400" dirty="0" smtClean="0">
                <a:effectLst/>
                <a:ea typeface="Times New Roman"/>
              </a:rPr>
              <a:t>single</a:t>
            </a:r>
            <a:r>
              <a:rPr lang="en-GB" sz="1400" spc="5" dirty="0" smtClean="0">
                <a:effectLst/>
                <a:ea typeface="Times New Roman"/>
              </a:rPr>
              <a:t> </a:t>
            </a:r>
            <a:r>
              <a:rPr lang="en-GB" sz="1400" dirty="0" smtClean="0">
                <a:effectLst/>
                <a:ea typeface="Times New Roman"/>
              </a:rPr>
              <a:t>dove</a:t>
            </a:r>
            <a:r>
              <a:rPr lang="en-GB" sz="1400" spc="5" dirty="0" smtClean="0">
                <a:effectLst/>
                <a:ea typeface="Times New Roman"/>
              </a:rPr>
              <a:t> </a:t>
            </a:r>
            <a:r>
              <a:rPr lang="en-GB" sz="1400" dirty="0" smtClean="0">
                <a:effectLst/>
                <a:ea typeface="Times New Roman"/>
              </a:rPr>
              <a:t>flew</a:t>
            </a:r>
            <a:r>
              <a:rPr lang="en-GB" sz="1400" spc="5" dirty="0" smtClean="0">
                <a:effectLst/>
                <a:ea typeface="Times New Roman"/>
              </a:rPr>
              <a:t> </a:t>
            </a:r>
            <a:r>
              <a:rPr lang="en-GB" sz="1400" dirty="0" smtClean="0">
                <a:effectLst/>
                <a:ea typeface="Times New Roman"/>
              </a:rPr>
              <a:t>from</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pear</a:t>
            </a:r>
            <a:r>
              <a:rPr lang="en-GB" sz="1400" spc="5" dirty="0" smtClean="0">
                <a:effectLst/>
                <a:ea typeface="Times New Roman"/>
              </a:rPr>
              <a:t> </a:t>
            </a:r>
            <a:r>
              <a:rPr lang="en-GB" sz="1400" dirty="0" smtClean="0">
                <a:effectLst/>
                <a:ea typeface="Times New Roman"/>
              </a:rPr>
              <a:t>tree,</a:t>
            </a:r>
          </a:p>
          <a:p>
            <a:pPr marL="90170">
              <a:spcAft>
                <a:spcPts val="0"/>
              </a:spcAft>
            </a:pPr>
            <a:r>
              <a:rPr lang="en-GB" sz="1400" dirty="0" smtClean="0">
                <a:effectLst/>
                <a:ea typeface="Times New Roman"/>
              </a:rPr>
              <a:t>and</a:t>
            </a:r>
            <a:r>
              <a:rPr lang="en-GB" sz="1400" spc="5" dirty="0" smtClean="0">
                <a:effectLst/>
                <a:ea typeface="Times New Roman"/>
              </a:rPr>
              <a:t> </a:t>
            </a:r>
            <a:r>
              <a:rPr lang="en-GB" sz="1400" dirty="0" smtClean="0">
                <a:effectLst/>
                <a:ea typeface="Times New Roman"/>
              </a:rPr>
              <a:t>this</a:t>
            </a:r>
            <a:r>
              <a:rPr lang="en-GB" sz="1400" spc="5" dirty="0" smtClean="0">
                <a:effectLst/>
                <a:ea typeface="Times New Roman"/>
              </a:rPr>
              <a:t> </a:t>
            </a:r>
            <a:r>
              <a:rPr lang="en-GB" sz="1400" dirty="0" smtClean="0">
                <a:effectLst/>
                <a:ea typeface="Times New Roman"/>
              </a:rPr>
              <a:t>is</a:t>
            </a:r>
            <a:r>
              <a:rPr lang="en-GB" sz="1400" spc="5" dirty="0" smtClean="0">
                <a:effectLst/>
                <a:ea typeface="Times New Roman"/>
              </a:rPr>
              <a:t> </a:t>
            </a:r>
            <a:r>
              <a:rPr lang="en-GB" sz="1400" dirty="0" smtClean="0">
                <a:effectLst/>
                <a:ea typeface="Times New Roman"/>
              </a:rPr>
              <a:t>where</a:t>
            </a:r>
            <a:r>
              <a:rPr lang="en-GB" sz="1400" spc="5" dirty="0" smtClean="0">
                <a:effectLst/>
                <a:ea typeface="Times New Roman"/>
              </a:rPr>
              <a:t> </a:t>
            </a:r>
            <a:r>
              <a:rPr lang="en-GB" sz="1400" dirty="0" smtClean="0">
                <a:effectLst/>
                <a:ea typeface="Times New Roman"/>
              </a:rPr>
              <a:t>it</a:t>
            </a:r>
            <a:r>
              <a:rPr lang="en-GB" sz="1400" spc="5" dirty="0" smtClean="0">
                <a:effectLst/>
                <a:ea typeface="Times New Roman"/>
              </a:rPr>
              <a:t> </a:t>
            </a:r>
            <a:r>
              <a:rPr lang="en-GB" sz="1400" dirty="0" smtClean="0">
                <a:effectLst/>
                <a:ea typeface="Times New Roman"/>
              </a:rPr>
              <a:t>has</a:t>
            </a:r>
            <a:r>
              <a:rPr lang="en-GB" sz="1400" spc="5" dirty="0" smtClean="0">
                <a:effectLst/>
                <a:ea typeface="Times New Roman"/>
              </a:rPr>
              <a:t> </a:t>
            </a:r>
            <a:r>
              <a:rPr lang="en-GB" sz="1400" dirty="0" smtClean="0">
                <a:effectLst/>
                <a:ea typeface="Times New Roman"/>
              </a:rPr>
              <a:t>led</a:t>
            </a:r>
            <a:r>
              <a:rPr lang="en-GB" sz="1400" spc="5" dirty="0" smtClean="0">
                <a:effectLst/>
                <a:ea typeface="Times New Roman"/>
              </a:rPr>
              <a:t> </a:t>
            </a:r>
            <a:r>
              <a:rPr lang="en-GB" sz="1400" dirty="0" smtClean="0">
                <a:effectLst/>
                <a:ea typeface="Times New Roman"/>
              </a:rPr>
              <a:t>me,</a:t>
            </a:r>
          </a:p>
          <a:p>
            <a:pPr marL="90170">
              <a:spcAft>
                <a:spcPts val="0"/>
              </a:spcAft>
            </a:pPr>
            <a:r>
              <a:rPr lang="en-GB" sz="1400" dirty="0" smtClean="0">
                <a:effectLst/>
                <a:ea typeface="Times New Roman"/>
              </a:rPr>
              <a:t>skirting</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church</a:t>
            </a:r>
            <a:r>
              <a:rPr lang="en-GB" sz="1400" spc="5" dirty="0" smtClean="0">
                <a:effectLst/>
                <a:ea typeface="Times New Roman"/>
              </a:rPr>
              <a:t> </a:t>
            </a:r>
            <a:r>
              <a:rPr lang="en-GB" sz="1400" dirty="0" smtClean="0">
                <a:effectLst/>
                <a:ea typeface="Times New Roman"/>
              </a:rPr>
              <a:t>yard</a:t>
            </a:r>
            <a:r>
              <a:rPr lang="en-GB" sz="1400" spc="5" dirty="0" smtClean="0">
                <a:effectLst/>
                <a:ea typeface="Times New Roman"/>
              </a:rPr>
              <a:t> </a:t>
            </a:r>
            <a:r>
              <a:rPr lang="en-GB" sz="1400" dirty="0" smtClean="0">
                <a:effectLst/>
                <a:ea typeface="Times New Roman"/>
              </a:rPr>
              <a:t>walls,</a:t>
            </a:r>
            <a:r>
              <a:rPr lang="en-GB" sz="1400" spc="5" dirty="0" smtClean="0">
                <a:effectLst/>
                <a:ea typeface="Times New Roman"/>
              </a:rPr>
              <a:t> </a:t>
            </a:r>
            <a:r>
              <a:rPr lang="en-GB" sz="1400" dirty="0" smtClean="0">
                <a:effectLst/>
                <a:ea typeface="Times New Roman"/>
              </a:rPr>
              <a:t>my</a:t>
            </a:r>
            <a:r>
              <a:rPr lang="en-GB" sz="1400" spc="5" dirty="0" smtClean="0">
                <a:effectLst/>
                <a:ea typeface="Times New Roman"/>
              </a:rPr>
              <a:t> </a:t>
            </a:r>
            <a:r>
              <a:rPr lang="en-GB" sz="1400" dirty="0" smtClean="0">
                <a:effectLst/>
                <a:ea typeface="Times New Roman"/>
              </a:rPr>
              <a:t>stomach</a:t>
            </a:r>
            <a:r>
              <a:rPr lang="en-GB" sz="1400" spc="5" dirty="0" smtClean="0">
                <a:effectLst/>
                <a:ea typeface="Times New Roman"/>
              </a:rPr>
              <a:t> </a:t>
            </a:r>
            <a:r>
              <a:rPr lang="en-GB" sz="1400" dirty="0" smtClean="0">
                <a:effectLst/>
                <a:ea typeface="Times New Roman"/>
              </a:rPr>
              <a:t>busy</a:t>
            </a:r>
          </a:p>
          <a:p>
            <a:pPr marL="90170">
              <a:spcAft>
                <a:spcPts val="0"/>
              </a:spcAft>
            </a:pPr>
            <a:r>
              <a:rPr lang="en-GB" sz="1400" dirty="0" smtClean="0">
                <a:effectLst/>
                <a:ea typeface="Times New Roman"/>
              </a:rPr>
              <a:t>making</a:t>
            </a:r>
            <a:r>
              <a:rPr lang="en-GB" sz="1400" spc="5" dirty="0" smtClean="0">
                <a:effectLst/>
                <a:ea typeface="Times New Roman"/>
              </a:rPr>
              <a:t> </a:t>
            </a:r>
            <a:r>
              <a:rPr lang="en-GB" sz="1400" dirty="0" smtClean="0">
                <a:effectLst/>
                <a:ea typeface="Times New Roman"/>
              </a:rPr>
              <a:t>tucks,</a:t>
            </a:r>
            <a:r>
              <a:rPr lang="en-GB" sz="1400" spc="5" dirty="0" smtClean="0">
                <a:effectLst/>
                <a:ea typeface="Times New Roman"/>
              </a:rPr>
              <a:t> </a:t>
            </a:r>
            <a:r>
              <a:rPr lang="en-GB" sz="1400" dirty="0" smtClean="0">
                <a:effectLst/>
                <a:ea typeface="Times New Roman"/>
              </a:rPr>
              <a:t>darts,</a:t>
            </a:r>
            <a:r>
              <a:rPr lang="en-GB" sz="1400" spc="5" dirty="0" smtClean="0">
                <a:effectLst/>
                <a:ea typeface="Times New Roman"/>
              </a:rPr>
              <a:t> </a:t>
            </a:r>
            <a:r>
              <a:rPr lang="en-GB" sz="1400" dirty="0" smtClean="0">
                <a:effectLst/>
                <a:ea typeface="Times New Roman"/>
              </a:rPr>
              <a:t>pleats,</a:t>
            </a:r>
            <a:r>
              <a:rPr lang="en-GB" sz="1400" spc="5" dirty="0" smtClean="0">
                <a:effectLst/>
                <a:ea typeface="Times New Roman"/>
              </a:rPr>
              <a:t> </a:t>
            </a:r>
            <a:r>
              <a:rPr lang="en-GB" sz="1400" dirty="0" smtClean="0">
                <a:effectLst/>
                <a:ea typeface="Times New Roman"/>
              </a:rPr>
              <a:t>hat-less,</a:t>
            </a:r>
            <a:r>
              <a:rPr lang="en-GB" sz="1400" spc="5" dirty="0" smtClean="0">
                <a:effectLst/>
                <a:ea typeface="Times New Roman"/>
              </a:rPr>
              <a:t> </a:t>
            </a:r>
            <a:r>
              <a:rPr lang="en-GB" sz="1400" dirty="0" smtClean="0">
                <a:effectLst/>
                <a:ea typeface="Times New Roman"/>
              </a:rPr>
              <a:t>without</a:t>
            </a:r>
          </a:p>
          <a:p>
            <a:pPr marL="90170">
              <a:spcAft>
                <a:spcPts val="0"/>
              </a:spcAft>
            </a:pPr>
            <a:r>
              <a:rPr lang="en-GB" sz="1400" dirty="0" smtClean="0">
                <a:effectLst/>
                <a:ea typeface="Times New Roman"/>
              </a:rPr>
              <a:t>a</a:t>
            </a:r>
            <a:r>
              <a:rPr lang="en-GB" sz="1400" spc="5" dirty="0" smtClean="0">
                <a:effectLst/>
                <a:ea typeface="Times New Roman"/>
              </a:rPr>
              <a:t> </a:t>
            </a:r>
            <a:r>
              <a:rPr lang="en-GB" sz="1400" dirty="0" smtClean="0">
                <a:effectLst/>
                <a:ea typeface="Times New Roman"/>
              </a:rPr>
              <a:t>winter</a:t>
            </a:r>
            <a:r>
              <a:rPr lang="en-GB" sz="1400" spc="5" dirty="0" smtClean="0">
                <a:effectLst/>
                <a:ea typeface="Times New Roman"/>
              </a:rPr>
              <a:t> </a:t>
            </a:r>
            <a:r>
              <a:rPr lang="en-GB" sz="1400" dirty="0" smtClean="0">
                <a:effectLst/>
                <a:ea typeface="Times New Roman"/>
              </a:rPr>
              <a:t>coat</a:t>
            </a:r>
            <a:r>
              <a:rPr lang="en-GB" sz="1400" spc="5" dirty="0" smtClean="0">
                <a:effectLst/>
                <a:ea typeface="Times New Roman"/>
              </a:rPr>
              <a:t> </a:t>
            </a:r>
            <a:r>
              <a:rPr lang="en-GB" sz="1400" dirty="0" smtClean="0">
                <a:effectLst/>
                <a:ea typeface="Times New Roman"/>
              </a:rPr>
              <a:t>or</a:t>
            </a:r>
            <a:r>
              <a:rPr lang="en-GB" sz="1400" spc="5" dirty="0" smtClean="0">
                <a:effectLst/>
                <a:ea typeface="Times New Roman"/>
              </a:rPr>
              <a:t> </a:t>
            </a:r>
            <a:r>
              <a:rPr lang="en-GB" sz="1400" dirty="0" smtClean="0">
                <a:effectLst/>
                <a:ea typeface="Times New Roman"/>
              </a:rPr>
              <a:t>reinforcements</a:t>
            </a:r>
            <a:r>
              <a:rPr lang="en-GB" sz="1400" spc="5" dirty="0" smtClean="0">
                <a:effectLst/>
                <a:ea typeface="Times New Roman"/>
              </a:rPr>
              <a:t> </a:t>
            </a:r>
            <a:r>
              <a:rPr lang="en-GB" sz="1400" dirty="0" smtClean="0">
                <a:effectLst/>
                <a:ea typeface="Times New Roman"/>
              </a:rPr>
              <a:t>of</a:t>
            </a:r>
            <a:r>
              <a:rPr lang="en-GB" sz="1400" spc="5" dirty="0" smtClean="0">
                <a:effectLst/>
                <a:ea typeface="Times New Roman"/>
              </a:rPr>
              <a:t> </a:t>
            </a:r>
            <a:r>
              <a:rPr lang="en-GB" sz="1400" dirty="0" smtClean="0">
                <a:effectLst/>
                <a:ea typeface="Times New Roman"/>
              </a:rPr>
              <a:t>scarf,</a:t>
            </a:r>
            <a:r>
              <a:rPr lang="en-GB" sz="1400" spc="5" dirty="0" smtClean="0">
                <a:effectLst/>
                <a:ea typeface="Times New Roman"/>
              </a:rPr>
              <a:t> </a:t>
            </a:r>
            <a:r>
              <a:rPr lang="en-GB" sz="1400" dirty="0" smtClean="0">
                <a:effectLst/>
                <a:ea typeface="Times New Roman"/>
              </a:rPr>
              <a:t>gloves.</a:t>
            </a:r>
          </a:p>
          <a:p>
            <a:pPr marL="90170">
              <a:spcAft>
                <a:spcPts val="0"/>
              </a:spcAft>
            </a:pPr>
            <a:r>
              <a:rPr lang="en-GB" sz="1400" dirty="0" smtClean="0">
                <a:effectLst/>
                <a:ea typeface="Times New Roman"/>
              </a:rPr>
              <a:t> </a:t>
            </a:r>
          </a:p>
          <a:p>
            <a:pPr marL="90170">
              <a:spcAft>
                <a:spcPts val="0"/>
              </a:spcAft>
            </a:pPr>
            <a:r>
              <a:rPr lang="en-GB" sz="1400" dirty="0" smtClean="0">
                <a:effectLst/>
                <a:ea typeface="Times New Roman"/>
              </a:rPr>
              <a:t>On</a:t>
            </a:r>
            <a:r>
              <a:rPr lang="en-GB" sz="1400" spc="5" dirty="0" smtClean="0">
                <a:effectLst/>
                <a:ea typeface="Times New Roman"/>
              </a:rPr>
              <a:t> </a:t>
            </a:r>
            <a:r>
              <a:rPr lang="en-GB" sz="1400" dirty="0" smtClean="0">
                <a:effectLst/>
                <a:ea typeface="Times New Roman"/>
              </a:rPr>
              <a:t>reaching</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top</a:t>
            </a:r>
            <a:r>
              <a:rPr lang="en-GB" sz="1400" spc="5" dirty="0" smtClean="0">
                <a:effectLst/>
                <a:ea typeface="Times New Roman"/>
              </a:rPr>
              <a:t> </a:t>
            </a:r>
            <a:r>
              <a:rPr lang="en-GB" sz="1400" dirty="0" smtClean="0">
                <a:effectLst/>
                <a:ea typeface="Times New Roman"/>
              </a:rPr>
              <a:t>of</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hill</a:t>
            </a:r>
            <a:r>
              <a:rPr lang="en-GB" sz="1400" spc="5" dirty="0" smtClean="0">
                <a:effectLst/>
                <a:ea typeface="Times New Roman"/>
              </a:rPr>
              <a:t> </a:t>
            </a: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traced</a:t>
            </a:r>
          </a:p>
          <a:p>
            <a:pPr marL="90170">
              <a:spcAft>
                <a:spcPts val="0"/>
              </a:spcAft>
            </a:pP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inscriptions</a:t>
            </a:r>
            <a:r>
              <a:rPr lang="en-GB" sz="1400" spc="5" dirty="0" smtClean="0">
                <a:effectLst/>
                <a:ea typeface="Times New Roman"/>
              </a:rPr>
              <a:t> </a:t>
            </a:r>
            <a:r>
              <a:rPr lang="en-GB" sz="1400" dirty="0" smtClean="0">
                <a:effectLst/>
                <a:ea typeface="Times New Roman"/>
              </a:rPr>
              <a:t>on</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war</a:t>
            </a:r>
            <a:r>
              <a:rPr lang="en-GB" sz="1400" spc="5" dirty="0" smtClean="0">
                <a:effectLst/>
                <a:ea typeface="Times New Roman"/>
              </a:rPr>
              <a:t> </a:t>
            </a:r>
            <a:r>
              <a:rPr lang="en-GB" sz="1400" dirty="0" smtClean="0">
                <a:effectLst/>
                <a:ea typeface="Times New Roman"/>
              </a:rPr>
              <a:t>memorial,</a:t>
            </a:r>
          </a:p>
          <a:p>
            <a:pPr marL="90170">
              <a:spcAft>
                <a:spcPts val="0"/>
              </a:spcAft>
            </a:pPr>
            <a:r>
              <a:rPr lang="en-GB" sz="1400" dirty="0" smtClean="0">
                <a:effectLst/>
                <a:ea typeface="Times New Roman"/>
              </a:rPr>
              <a:t>leaned</a:t>
            </a:r>
            <a:r>
              <a:rPr lang="en-GB" sz="1400" spc="5" dirty="0" smtClean="0">
                <a:effectLst/>
                <a:ea typeface="Times New Roman"/>
              </a:rPr>
              <a:t> </a:t>
            </a:r>
            <a:r>
              <a:rPr lang="en-GB" sz="1400" dirty="0" smtClean="0">
                <a:effectLst/>
                <a:ea typeface="Times New Roman"/>
              </a:rPr>
              <a:t>against</a:t>
            </a:r>
            <a:r>
              <a:rPr lang="en-GB" sz="1400" spc="5" dirty="0" smtClean="0">
                <a:effectLst/>
                <a:ea typeface="Times New Roman"/>
              </a:rPr>
              <a:t> </a:t>
            </a:r>
            <a:r>
              <a:rPr lang="en-GB" sz="1400" dirty="0" smtClean="0">
                <a:effectLst/>
                <a:ea typeface="Times New Roman"/>
              </a:rPr>
              <a:t>it</a:t>
            </a:r>
            <a:r>
              <a:rPr lang="en-GB" sz="1400" spc="5" dirty="0" smtClean="0">
                <a:effectLst/>
                <a:ea typeface="Times New Roman"/>
              </a:rPr>
              <a:t> </a:t>
            </a:r>
            <a:r>
              <a:rPr lang="en-GB" sz="1400" dirty="0" smtClean="0">
                <a:effectLst/>
                <a:ea typeface="Times New Roman"/>
              </a:rPr>
              <a:t>like</a:t>
            </a:r>
            <a:r>
              <a:rPr lang="en-GB" sz="1400" spc="5" dirty="0" smtClean="0">
                <a:effectLst/>
                <a:ea typeface="Times New Roman"/>
              </a:rPr>
              <a:t> </a:t>
            </a:r>
            <a:r>
              <a:rPr lang="en-GB" sz="1400" dirty="0" smtClean="0">
                <a:effectLst/>
                <a:ea typeface="Times New Roman"/>
              </a:rPr>
              <a:t>a</a:t>
            </a:r>
            <a:r>
              <a:rPr lang="en-GB" sz="1400" spc="5" dirty="0" smtClean="0">
                <a:effectLst/>
                <a:ea typeface="Times New Roman"/>
              </a:rPr>
              <a:t> </a:t>
            </a:r>
            <a:r>
              <a:rPr lang="en-GB" sz="1400" dirty="0" smtClean="0">
                <a:effectLst/>
                <a:ea typeface="Times New Roman"/>
              </a:rPr>
              <a:t>wishbone.</a:t>
            </a:r>
          </a:p>
          <a:p>
            <a:pPr marL="90170">
              <a:spcAft>
                <a:spcPts val="0"/>
              </a:spcAft>
            </a:pP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dove</a:t>
            </a:r>
            <a:r>
              <a:rPr lang="en-GB" sz="1400" spc="5" dirty="0" smtClean="0">
                <a:effectLst/>
                <a:ea typeface="Times New Roman"/>
              </a:rPr>
              <a:t> </a:t>
            </a:r>
            <a:r>
              <a:rPr lang="en-GB" sz="1400" dirty="0" smtClean="0">
                <a:effectLst/>
                <a:ea typeface="Times New Roman"/>
              </a:rPr>
              <a:t>pulled</a:t>
            </a:r>
            <a:r>
              <a:rPr lang="en-GB" sz="1400" spc="5" dirty="0" smtClean="0">
                <a:effectLst/>
                <a:ea typeface="Times New Roman"/>
              </a:rPr>
              <a:t> </a:t>
            </a:r>
            <a:r>
              <a:rPr lang="en-GB" sz="1400" dirty="0" smtClean="0">
                <a:effectLst/>
                <a:ea typeface="Times New Roman"/>
              </a:rPr>
              <a:t>freely</a:t>
            </a:r>
            <a:r>
              <a:rPr lang="en-GB" sz="1400" spc="5" dirty="0" smtClean="0">
                <a:effectLst/>
                <a:ea typeface="Times New Roman"/>
              </a:rPr>
              <a:t> </a:t>
            </a:r>
            <a:r>
              <a:rPr lang="en-GB" sz="1400" dirty="0" smtClean="0">
                <a:effectLst/>
                <a:ea typeface="Times New Roman"/>
              </a:rPr>
              <a:t>against</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sk</a:t>
            </a:r>
            <a:r>
              <a:rPr lang="en-GB" sz="1400" spc="-80" dirty="0" smtClean="0">
                <a:effectLst/>
                <a:ea typeface="Times New Roman"/>
              </a:rPr>
              <a:t>y</a:t>
            </a:r>
            <a:r>
              <a:rPr lang="en-GB" sz="1400" dirty="0" smtClean="0">
                <a:effectLst/>
                <a:ea typeface="Times New Roman"/>
              </a:rPr>
              <a:t>,</a:t>
            </a:r>
          </a:p>
          <a:p>
            <a:pPr marL="90170">
              <a:spcAft>
                <a:spcPts val="0"/>
              </a:spcAft>
            </a:pPr>
            <a:r>
              <a:rPr lang="en-GB" sz="1400" dirty="0" smtClean="0">
                <a:effectLst/>
                <a:ea typeface="Times New Roman"/>
              </a:rPr>
              <a:t>an</a:t>
            </a:r>
            <a:r>
              <a:rPr lang="en-GB" sz="1400" spc="5" dirty="0" smtClean="0">
                <a:effectLst/>
                <a:ea typeface="Times New Roman"/>
              </a:rPr>
              <a:t> </a:t>
            </a:r>
            <a:r>
              <a:rPr lang="en-GB" sz="1400" dirty="0" smtClean="0">
                <a:effectLst/>
                <a:ea typeface="Times New Roman"/>
              </a:rPr>
              <a:t>ornamental</a:t>
            </a:r>
            <a:r>
              <a:rPr lang="en-GB" sz="1400" spc="5" dirty="0" smtClean="0">
                <a:effectLst/>
                <a:ea typeface="Times New Roman"/>
              </a:rPr>
              <a:t> </a:t>
            </a:r>
            <a:r>
              <a:rPr lang="en-GB" sz="1400" dirty="0" smtClean="0">
                <a:effectLst/>
                <a:ea typeface="Times New Roman"/>
              </a:rPr>
              <a:t>stitch.</a:t>
            </a:r>
            <a:r>
              <a:rPr lang="en-GB" sz="1400" spc="5" dirty="0" smtClean="0">
                <a:effectLst/>
                <a:ea typeface="Times New Roman"/>
              </a:rPr>
              <a:t> </a:t>
            </a:r>
            <a:r>
              <a:rPr lang="en-GB" sz="1400" dirty="0" smtClean="0">
                <a:effectLst/>
                <a:ea typeface="Times New Roman"/>
              </a:rPr>
              <a:t>I</a:t>
            </a:r>
            <a:r>
              <a:rPr lang="en-GB" sz="1400" spc="5" dirty="0" smtClean="0">
                <a:effectLst/>
                <a:ea typeface="Times New Roman"/>
              </a:rPr>
              <a:t> </a:t>
            </a:r>
            <a:r>
              <a:rPr lang="en-GB" sz="1400" dirty="0" smtClean="0">
                <a:effectLst/>
                <a:ea typeface="Times New Roman"/>
              </a:rPr>
              <a:t>listened,</a:t>
            </a:r>
            <a:r>
              <a:rPr lang="en-GB" sz="1400" spc="5" dirty="0" smtClean="0">
                <a:effectLst/>
                <a:ea typeface="Times New Roman"/>
              </a:rPr>
              <a:t> </a:t>
            </a:r>
            <a:r>
              <a:rPr lang="en-GB" sz="1400" dirty="0" smtClean="0">
                <a:effectLst/>
                <a:ea typeface="Times New Roman"/>
              </a:rPr>
              <a:t>hoping</a:t>
            </a:r>
            <a:r>
              <a:rPr lang="en-GB" sz="1400" spc="5" dirty="0" smtClean="0">
                <a:effectLst/>
                <a:ea typeface="Times New Roman"/>
              </a:rPr>
              <a:t> </a:t>
            </a:r>
            <a:r>
              <a:rPr lang="en-GB" sz="1400" dirty="0" smtClean="0">
                <a:effectLst/>
                <a:ea typeface="Times New Roman"/>
              </a:rPr>
              <a:t>to</a:t>
            </a:r>
            <a:r>
              <a:rPr lang="en-GB" sz="1400" spc="5" dirty="0" smtClean="0">
                <a:effectLst/>
                <a:ea typeface="Times New Roman"/>
              </a:rPr>
              <a:t> </a:t>
            </a:r>
            <a:r>
              <a:rPr lang="en-GB" sz="1400" dirty="0" smtClean="0">
                <a:effectLst/>
                <a:ea typeface="Times New Roman"/>
              </a:rPr>
              <a:t>hear</a:t>
            </a:r>
          </a:p>
          <a:p>
            <a:pPr marL="90170">
              <a:spcAft>
                <a:spcPts val="0"/>
              </a:spcAft>
            </a:pPr>
            <a:r>
              <a:rPr lang="en-GB" sz="1400" dirty="0" smtClean="0">
                <a:effectLst/>
                <a:ea typeface="Times New Roman"/>
              </a:rPr>
              <a:t>your</a:t>
            </a:r>
            <a:r>
              <a:rPr lang="en-GB" sz="1400" spc="5" dirty="0" smtClean="0">
                <a:effectLst/>
                <a:ea typeface="Times New Roman"/>
              </a:rPr>
              <a:t> </a:t>
            </a:r>
            <a:r>
              <a:rPr lang="en-GB" sz="1400" dirty="0" smtClean="0">
                <a:effectLst/>
                <a:ea typeface="Times New Roman"/>
              </a:rPr>
              <a:t>playground</a:t>
            </a:r>
            <a:r>
              <a:rPr lang="en-GB" sz="1400" spc="5" dirty="0" smtClean="0">
                <a:effectLst/>
                <a:ea typeface="Times New Roman"/>
              </a:rPr>
              <a:t> </a:t>
            </a:r>
            <a:r>
              <a:rPr lang="en-GB" sz="1400" dirty="0" smtClean="0">
                <a:effectLst/>
                <a:ea typeface="Times New Roman"/>
              </a:rPr>
              <a:t>voice</a:t>
            </a:r>
            <a:r>
              <a:rPr lang="en-GB" sz="1400" spc="5" dirty="0" smtClean="0">
                <a:effectLst/>
                <a:ea typeface="Times New Roman"/>
              </a:rPr>
              <a:t> </a:t>
            </a:r>
            <a:r>
              <a:rPr lang="en-GB" sz="1400" dirty="0" smtClean="0">
                <a:effectLst/>
                <a:ea typeface="Times New Roman"/>
              </a:rPr>
              <a:t>catching</a:t>
            </a:r>
            <a:r>
              <a:rPr lang="en-GB" sz="1400" spc="5" dirty="0" smtClean="0">
                <a:effectLst/>
                <a:ea typeface="Times New Roman"/>
              </a:rPr>
              <a:t> </a:t>
            </a:r>
            <a:r>
              <a:rPr lang="en-GB" sz="1400" dirty="0" smtClean="0">
                <a:effectLst/>
                <a:ea typeface="Times New Roman"/>
              </a:rPr>
              <a:t>on</a:t>
            </a:r>
            <a:r>
              <a:rPr lang="en-GB" sz="1400" spc="5" dirty="0" smtClean="0">
                <a:effectLst/>
                <a:ea typeface="Times New Roman"/>
              </a:rPr>
              <a:t> </a:t>
            </a:r>
            <a:r>
              <a:rPr lang="en-GB" sz="1400" dirty="0" smtClean="0">
                <a:effectLst/>
                <a:ea typeface="Times New Roman"/>
              </a:rPr>
              <a:t>the</a:t>
            </a:r>
            <a:r>
              <a:rPr lang="en-GB" sz="1400" spc="5" dirty="0" smtClean="0">
                <a:effectLst/>
                <a:ea typeface="Times New Roman"/>
              </a:rPr>
              <a:t> </a:t>
            </a:r>
            <a:r>
              <a:rPr lang="en-GB" sz="1400" dirty="0" smtClean="0">
                <a:effectLst/>
                <a:ea typeface="Times New Roman"/>
              </a:rPr>
              <a:t>wind.</a:t>
            </a:r>
          </a:p>
          <a:p>
            <a:pPr marL="90170">
              <a:spcAft>
                <a:spcPts val="0"/>
              </a:spcAft>
            </a:pPr>
            <a:r>
              <a:rPr lang="en-GB" sz="1400" dirty="0" smtClean="0">
                <a:effectLst/>
                <a:ea typeface="Times New Roman"/>
              </a:rPr>
              <a:t> </a:t>
            </a:r>
          </a:p>
          <a:p>
            <a:pPr marL="90170">
              <a:spcAft>
                <a:spcPts val="0"/>
              </a:spcAft>
            </a:pPr>
            <a:r>
              <a:rPr lang="en-GB" sz="1400" dirty="0" smtClean="0">
                <a:effectLst/>
                <a:ea typeface="Times New Roman"/>
              </a:rPr>
              <a:t> </a:t>
            </a:r>
          </a:p>
          <a:p>
            <a:pPr marL="90170">
              <a:spcAft>
                <a:spcPts val="0"/>
              </a:spcAft>
            </a:pPr>
            <a:r>
              <a:rPr lang="en-GB" sz="1400" dirty="0" smtClean="0">
                <a:effectLst/>
                <a:ea typeface="Times New Roman"/>
              </a:rPr>
              <a:t>JANE</a:t>
            </a:r>
            <a:r>
              <a:rPr lang="en-GB" sz="1400" spc="125" dirty="0" smtClean="0">
                <a:effectLst/>
                <a:ea typeface="Times New Roman"/>
              </a:rPr>
              <a:t> </a:t>
            </a:r>
            <a:r>
              <a:rPr lang="en-GB" sz="1400" dirty="0" smtClean="0">
                <a:effectLst/>
                <a:ea typeface="Times New Roman"/>
              </a:rPr>
              <a:t>WEIR</a:t>
            </a:r>
            <a:endParaRPr lang="en-GB" sz="1400" dirty="0">
              <a:effectLst/>
              <a:ea typeface="Times New Roman"/>
            </a:endParaRPr>
          </a:p>
        </p:txBody>
      </p:sp>
      <p:sp>
        <p:nvSpPr>
          <p:cNvPr id="3" name="AutoShape 2"/>
          <p:cNvSpPr>
            <a:spLocks noChangeArrowheads="1"/>
          </p:cNvSpPr>
          <p:nvPr/>
        </p:nvSpPr>
        <p:spPr bwMode="auto">
          <a:xfrm rot="21256917">
            <a:off x="6244057" y="4998721"/>
            <a:ext cx="2695575" cy="1898724"/>
          </a:xfrm>
          <a:prstGeom prst="foldedCorner">
            <a:avLst>
              <a:gd name="adj" fmla="val 12500"/>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GB" altLang="en-US" b="0" i="0" u="none" strike="noStrike" cap="none" normalizeH="0" baseline="0" dirty="0" smtClean="0">
                <a:ln>
                  <a:noFill/>
                </a:ln>
                <a:effectLst/>
                <a:latin typeface="Calibri" pitchFamily="34" charset="0"/>
                <a:cs typeface="Arial" pitchFamily="34" charset="0"/>
              </a:rPr>
              <a:t>Highlight words linked to…</a:t>
            </a:r>
          </a:p>
          <a:p>
            <a:pPr marL="0" marR="0" lvl="0" indent="0" algn="l" defTabSz="914400" rtl="0" eaLnBrk="1" fontAlgn="base" latinLnBrk="0" hangingPunct="1">
              <a:lnSpc>
                <a:spcPct val="100000"/>
              </a:lnSpc>
              <a:spcBef>
                <a:spcPct val="0"/>
              </a:spcBef>
              <a:buClrTx/>
              <a:buSzTx/>
              <a:buFontTx/>
              <a:buNone/>
              <a:tabLst/>
            </a:pPr>
            <a:r>
              <a:rPr kumimoji="0" lang="en-GB" altLang="en-US" b="0" i="0" u="none" strike="noStrike" cap="none" normalizeH="0" baseline="0" dirty="0" smtClean="0">
                <a:ln>
                  <a:noFill/>
                </a:ln>
                <a:effectLst/>
                <a:latin typeface="Times New Roman" pitchFamily="18" charset="0"/>
                <a:cs typeface="Arial" pitchFamily="34" charset="0"/>
                <a:sym typeface="Wingdings" pitchFamily="2" charset="2"/>
              </a:rPr>
              <a:t></a:t>
            </a:r>
            <a:r>
              <a:rPr kumimoji="0" lang="en-GB" altLang="en-US" b="0" i="0" u="none" strike="noStrike" cap="none" normalizeH="0" baseline="0" dirty="0" smtClean="0">
                <a:ln>
                  <a:noFill/>
                </a:ln>
                <a:effectLst/>
                <a:latin typeface="Calibri" pitchFamily="34" charset="0"/>
                <a:cs typeface="Arial" pitchFamily="34" charset="0"/>
              </a:rPr>
              <a:t> Sewing</a:t>
            </a:r>
          </a:p>
          <a:p>
            <a:pPr marL="0" marR="0" lvl="0" indent="0" algn="l" defTabSz="914400" rtl="0" eaLnBrk="1" fontAlgn="base" latinLnBrk="0" hangingPunct="1">
              <a:lnSpc>
                <a:spcPct val="100000"/>
              </a:lnSpc>
              <a:spcBef>
                <a:spcPct val="0"/>
              </a:spcBef>
              <a:buClrTx/>
              <a:buSzTx/>
              <a:buFontTx/>
              <a:buNone/>
              <a:tabLst/>
            </a:pPr>
            <a:r>
              <a:rPr kumimoji="0" lang="en-GB" altLang="en-US" b="0" i="0" u="none" strike="noStrike" cap="none" normalizeH="0" baseline="0" dirty="0" smtClean="0">
                <a:ln>
                  <a:noFill/>
                </a:ln>
                <a:effectLst/>
                <a:latin typeface="Times New Roman" pitchFamily="18" charset="0"/>
                <a:cs typeface="Arial" pitchFamily="34" charset="0"/>
                <a:sym typeface="Wingdings" pitchFamily="2" charset="2"/>
              </a:rPr>
              <a:t></a:t>
            </a:r>
            <a:r>
              <a:rPr kumimoji="0" lang="en-GB" altLang="en-US" b="0" i="0" u="none" strike="noStrike" cap="none" normalizeH="0" baseline="0" dirty="0" smtClean="0">
                <a:ln>
                  <a:noFill/>
                </a:ln>
                <a:effectLst/>
                <a:latin typeface="Calibri" pitchFamily="34" charset="0"/>
                <a:cs typeface="Arial" pitchFamily="34" charset="0"/>
              </a:rPr>
              <a:t> Clothes</a:t>
            </a:r>
          </a:p>
          <a:p>
            <a:pPr marL="0" marR="0" lvl="0" indent="0" algn="l" defTabSz="914400" rtl="0" eaLnBrk="1" fontAlgn="base" latinLnBrk="0" hangingPunct="1">
              <a:lnSpc>
                <a:spcPct val="100000"/>
              </a:lnSpc>
              <a:spcBef>
                <a:spcPct val="0"/>
              </a:spcBef>
              <a:buClrTx/>
              <a:buSzTx/>
              <a:buFontTx/>
              <a:buNone/>
              <a:tabLst/>
            </a:pPr>
            <a:r>
              <a:rPr kumimoji="0" lang="en-GB" altLang="en-US" b="0" i="0" u="none" strike="noStrike" cap="none" normalizeH="0" baseline="0" dirty="0" smtClean="0">
                <a:ln>
                  <a:noFill/>
                </a:ln>
                <a:effectLst/>
                <a:latin typeface="Times New Roman" pitchFamily="18" charset="0"/>
                <a:cs typeface="Arial" pitchFamily="34" charset="0"/>
                <a:sym typeface="Wingdings" pitchFamily="2" charset="2"/>
              </a:rPr>
              <a:t></a:t>
            </a:r>
            <a:r>
              <a:rPr kumimoji="0" lang="en-GB" altLang="en-US" b="0" i="0" u="none" strike="noStrike" cap="none" normalizeH="0" baseline="0" dirty="0" smtClean="0">
                <a:ln>
                  <a:noFill/>
                </a:ln>
                <a:effectLst/>
                <a:latin typeface="Calibri" pitchFamily="34" charset="0"/>
                <a:cs typeface="Arial" pitchFamily="34" charset="0"/>
              </a:rPr>
              <a:t> Injury</a:t>
            </a:r>
          </a:p>
          <a:p>
            <a:pPr marL="0" marR="0" lvl="0" indent="0" algn="l" defTabSz="914400" rtl="0" eaLnBrk="1" fontAlgn="base" latinLnBrk="0" hangingPunct="1">
              <a:lnSpc>
                <a:spcPct val="100000"/>
              </a:lnSpc>
              <a:spcBef>
                <a:spcPct val="0"/>
              </a:spcBef>
              <a:buClrTx/>
              <a:buSzTx/>
              <a:buFontTx/>
              <a:buNone/>
              <a:tabLst/>
            </a:pPr>
            <a:r>
              <a:rPr kumimoji="0" lang="en-GB" altLang="en-US" b="0" i="0" u="none" strike="noStrike" cap="none" normalizeH="0" baseline="0" dirty="0" smtClean="0">
                <a:ln>
                  <a:noFill/>
                </a:ln>
                <a:effectLst/>
                <a:latin typeface="Times New Roman" pitchFamily="18" charset="0"/>
                <a:cs typeface="Arial" pitchFamily="34" charset="0"/>
                <a:sym typeface="Wingdings" pitchFamily="2" charset="2"/>
              </a:rPr>
              <a:t></a:t>
            </a:r>
            <a:r>
              <a:rPr kumimoji="0" lang="en-GB" altLang="en-US" b="0" i="0" u="none" strike="noStrike" cap="none" normalizeH="0" baseline="0" dirty="0" smtClean="0">
                <a:ln>
                  <a:noFill/>
                </a:ln>
                <a:effectLst/>
                <a:latin typeface="Calibri" pitchFamily="34" charset="0"/>
                <a:cs typeface="Arial" pitchFamily="34" charset="0"/>
              </a:rPr>
              <a:t> Childhood</a:t>
            </a:r>
          </a:p>
          <a:p>
            <a:pPr marL="0" marR="0" lvl="0" indent="0" algn="l" defTabSz="914400" rtl="0" eaLnBrk="1" fontAlgn="base" latinLnBrk="0" hangingPunct="1">
              <a:lnSpc>
                <a:spcPct val="100000"/>
              </a:lnSpc>
              <a:spcBef>
                <a:spcPct val="0"/>
              </a:spcBef>
              <a:buClrTx/>
              <a:buSzTx/>
              <a:buFontTx/>
              <a:buNone/>
              <a:tabLst/>
            </a:pPr>
            <a:r>
              <a:rPr kumimoji="0" lang="en-GB" altLang="en-US" b="0" i="0" u="none" strike="noStrike" cap="none" normalizeH="0" baseline="0" dirty="0" smtClean="0">
                <a:ln>
                  <a:noFill/>
                </a:ln>
                <a:effectLst/>
                <a:latin typeface="Times New Roman" pitchFamily="18" charset="0"/>
                <a:cs typeface="Arial" pitchFamily="34" charset="0"/>
                <a:sym typeface="Wingdings" pitchFamily="2" charset="2"/>
              </a:rPr>
              <a:t></a:t>
            </a:r>
            <a:r>
              <a:rPr kumimoji="0" lang="en-GB" altLang="en-US" b="0" i="0" u="none" strike="noStrike" cap="none" normalizeH="0" baseline="0" dirty="0" smtClean="0">
                <a:ln>
                  <a:noFill/>
                </a:ln>
                <a:effectLst/>
                <a:latin typeface="Calibri" pitchFamily="34" charset="0"/>
                <a:cs typeface="Arial" pitchFamily="34" charset="0"/>
              </a:rPr>
              <a:t> War</a:t>
            </a:r>
            <a:endParaRPr kumimoji="0" lang="en-US" altLang="en-US" sz="14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48526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5182" y="1964983"/>
            <a:ext cx="4572000" cy="1754326"/>
          </a:xfrm>
          <a:prstGeom prst="rect">
            <a:avLst/>
          </a:prstGeom>
        </p:spPr>
        <p:txBody>
          <a:bodyPr>
            <a:spAutoFit/>
          </a:bodyPr>
          <a:lstStyle/>
          <a:p>
            <a:pPr marL="90170">
              <a:spcAft>
                <a:spcPts val="0"/>
              </a:spcAft>
            </a:pPr>
            <a:r>
              <a:rPr lang="en-GB" dirty="0" smtClean="0">
                <a:effectLst/>
                <a:ea typeface="Times New Roman"/>
              </a:rPr>
              <a:t>Three</a:t>
            </a:r>
            <a:r>
              <a:rPr lang="en-GB" spc="5" dirty="0" smtClean="0">
                <a:effectLst/>
                <a:ea typeface="Times New Roman"/>
              </a:rPr>
              <a:t> </a:t>
            </a:r>
            <a:r>
              <a:rPr lang="en-GB" dirty="0" smtClean="0">
                <a:effectLst/>
                <a:ea typeface="Times New Roman"/>
              </a:rPr>
              <a:t>days</a:t>
            </a:r>
            <a:r>
              <a:rPr lang="en-GB" spc="5" dirty="0" smtClean="0">
                <a:effectLst/>
                <a:ea typeface="Times New Roman"/>
              </a:rPr>
              <a:t> </a:t>
            </a:r>
            <a:r>
              <a:rPr lang="en-GB" b="1" dirty="0" smtClean="0">
                <a:effectLst/>
                <a:ea typeface="Times New Roman"/>
              </a:rPr>
              <a:t>before</a:t>
            </a:r>
            <a:r>
              <a:rPr lang="en-GB" spc="-55" dirty="0" smtClean="0">
                <a:effectLst/>
                <a:ea typeface="Times New Roman"/>
              </a:rPr>
              <a:t> </a:t>
            </a:r>
            <a:r>
              <a:rPr lang="en-GB" dirty="0" smtClean="0">
                <a:effectLst/>
                <a:ea typeface="Times New Roman"/>
              </a:rPr>
              <a:t>Armistice</a:t>
            </a:r>
            <a:r>
              <a:rPr lang="en-GB" spc="5" dirty="0" smtClean="0">
                <a:effectLst/>
                <a:ea typeface="Times New Roman"/>
              </a:rPr>
              <a:t> </a:t>
            </a:r>
            <a:r>
              <a:rPr lang="en-GB" dirty="0" smtClean="0">
                <a:effectLst/>
                <a:ea typeface="Times New Roman"/>
              </a:rPr>
              <a:t>Sunday</a:t>
            </a:r>
          </a:p>
          <a:p>
            <a:pPr marL="90170">
              <a:spcAft>
                <a:spcPts val="0"/>
              </a:spcAft>
            </a:pPr>
            <a:r>
              <a:rPr lang="en-GB" dirty="0" smtClean="0">
                <a:effectLst/>
                <a:ea typeface="Times New Roman"/>
              </a:rPr>
              <a:t>and</a:t>
            </a:r>
            <a:r>
              <a:rPr lang="en-GB" spc="5" dirty="0" smtClean="0">
                <a:effectLst/>
                <a:ea typeface="Times New Roman"/>
              </a:rPr>
              <a:t> </a:t>
            </a:r>
            <a:r>
              <a:rPr lang="en-GB" dirty="0" smtClean="0">
                <a:effectLst/>
                <a:ea typeface="Times New Roman"/>
              </a:rPr>
              <a:t>poppies</a:t>
            </a:r>
            <a:r>
              <a:rPr lang="en-GB" spc="5" dirty="0" smtClean="0">
                <a:effectLst/>
                <a:ea typeface="Times New Roman"/>
              </a:rPr>
              <a:t> </a:t>
            </a:r>
            <a:r>
              <a:rPr lang="en-GB" dirty="0" smtClean="0">
                <a:effectLst/>
                <a:ea typeface="Times New Roman"/>
              </a:rPr>
              <a:t>had</a:t>
            </a:r>
            <a:r>
              <a:rPr lang="en-GB" spc="5" dirty="0" smtClean="0">
                <a:effectLst/>
                <a:ea typeface="Times New Roman"/>
              </a:rPr>
              <a:t> </a:t>
            </a:r>
            <a:r>
              <a:rPr lang="en-GB" dirty="0" smtClean="0">
                <a:effectLst/>
                <a:ea typeface="Times New Roman"/>
              </a:rPr>
              <a:t>already</a:t>
            </a:r>
            <a:r>
              <a:rPr lang="en-GB" spc="5" dirty="0" smtClean="0">
                <a:effectLst/>
                <a:ea typeface="Times New Roman"/>
              </a:rPr>
              <a:t> </a:t>
            </a:r>
            <a:r>
              <a:rPr lang="en-GB" dirty="0" smtClean="0">
                <a:effectLst/>
                <a:ea typeface="Times New Roman"/>
              </a:rPr>
              <a:t>been</a:t>
            </a:r>
            <a:r>
              <a:rPr lang="en-GB" spc="5" dirty="0" smtClean="0">
                <a:effectLst/>
                <a:ea typeface="Times New Roman"/>
              </a:rPr>
              <a:t> </a:t>
            </a:r>
            <a:r>
              <a:rPr lang="en-GB" dirty="0" smtClean="0">
                <a:effectLst/>
                <a:ea typeface="Times New Roman"/>
              </a:rPr>
              <a:t>placed</a:t>
            </a:r>
          </a:p>
          <a:p>
            <a:pPr marL="90170">
              <a:spcAft>
                <a:spcPts val="0"/>
              </a:spcAft>
            </a:pPr>
            <a:r>
              <a:rPr lang="en-GB" dirty="0" smtClean="0">
                <a:effectLst/>
                <a:ea typeface="Times New Roman"/>
              </a:rPr>
              <a:t>on</a:t>
            </a:r>
            <a:r>
              <a:rPr lang="en-GB" spc="5" dirty="0" smtClean="0">
                <a:effectLst/>
                <a:ea typeface="Times New Roman"/>
              </a:rPr>
              <a:t> </a:t>
            </a:r>
            <a:r>
              <a:rPr lang="en-GB" dirty="0" smtClean="0">
                <a:effectLst/>
                <a:ea typeface="Times New Roman"/>
              </a:rPr>
              <a:t>individual</a:t>
            </a:r>
            <a:r>
              <a:rPr lang="en-GB" spc="5" dirty="0" smtClean="0">
                <a:effectLst/>
                <a:ea typeface="Times New Roman"/>
              </a:rPr>
              <a:t> </a:t>
            </a:r>
            <a:r>
              <a:rPr lang="en-GB" dirty="0" smtClean="0">
                <a:effectLst/>
                <a:ea typeface="Times New Roman"/>
              </a:rPr>
              <a:t>war</a:t>
            </a:r>
            <a:r>
              <a:rPr lang="en-GB" spc="5" dirty="0" smtClean="0">
                <a:effectLst/>
                <a:ea typeface="Times New Roman"/>
              </a:rPr>
              <a:t> </a:t>
            </a:r>
            <a:r>
              <a:rPr lang="en-GB" dirty="0" smtClean="0">
                <a:effectLst/>
                <a:ea typeface="Times New Roman"/>
              </a:rPr>
              <a:t>graves.</a:t>
            </a:r>
            <a:r>
              <a:rPr lang="en-GB" spc="5" dirty="0" smtClean="0">
                <a:effectLst/>
                <a:ea typeface="Times New Roman"/>
              </a:rPr>
              <a:t> </a:t>
            </a:r>
            <a:r>
              <a:rPr lang="en-GB" b="1" dirty="0" smtClean="0">
                <a:effectLst/>
                <a:ea typeface="Times New Roman"/>
              </a:rPr>
              <a:t>Before</a:t>
            </a:r>
            <a:r>
              <a:rPr lang="en-GB" spc="5" dirty="0" smtClean="0">
                <a:effectLst/>
                <a:ea typeface="Times New Roman"/>
              </a:rPr>
              <a:t> </a:t>
            </a:r>
            <a:r>
              <a:rPr lang="en-GB" dirty="0" smtClean="0">
                <a:effectLst/>
                <a:ea typeface="Times New Roman"/>
              </a:rPr>
              <a:t>you</a:t>
            </a:r>
            <a:r>
              <a:rPr lang="en-GB" spc="5" dirty="0" smtClean="0">
                <a:effectLst/>
                <a:ea typeface="Times New Roman"/>
              </a:rPr>
              <a:t> </a:t>
            </a:r>
            <a:r>
              <a:rPr lang="en-GB" dirty="0" smtClean="0">
                <a:effectLst/>
                <a:ea typeface="Times New Roman"/>
              </a:rPr>
              <a:t>left,</a:t>
            </a:r>
          </a:p>
          <a:p>
            <a:pPr marL="90170">
              <a:spcAft>
                <a:spcPts val="0"/>
              </a:spcAft>
            </a:pPr>
            <a:r>
              <a:rPr lang="en-GB" dirty="0" smtClean="0">
                <a:effectLst/>
                <a:ea typeface="Times New Roman"/>
              </a:rPr>
              <a:t>I</a:t>
            </a:r>
            <a:r>
              <a:rPr lang="en-GB" spc="5" dirty="0" smtClean="0">
                <a:effectLst/>
                <a:ea typeface="Times New Roman"/>
              </a:rPr>
              <a:t> </a:t>
            </a:r>
            <a:r>
              <a:rPr lang="en-GB" dirty="0" smtClean="0">
                <a:effectLst/>
                <a:ea typeface="Times New Roman"/>
              </a:rPr>
              <a:t>pinned</a:t>
            </a:r>
            <a:r>
              <a:rPr lang="en-GB" spc="5" dirty="0" smtClean="0">
                <a:effectLst/>
                <a:ea typeface="Times New Roman"/>
              </a:rPr>
              <a:t> </a:t>
            </a:r>
            <a:r>
              <a:rPr lang="en-GB" dirty="0" smtClean="0">
                <a:effectLst/>
                <a:ea typeface="Times New Roman"/>
              </a:rPr>
              <a:t>one</a:t>
            </a:r>
            <a:r>
              <a:rPr lang="en-GB" spc="5" dirty="0" smtClean="0">
                <a:effectLst/>
                <a:ea typeface="Times New Roman"/>
              </a:rPr>
              <a:t> </a:t>
            </a:r>
            <a:r>
              <a:rPr lang="en-GB" dirty="0" smtClean="0">
                <a:effectLst/>
                <a:ea typeface="Times New Roman"/>
              </a:rPr>
              <a:t>onto</a:t>
            </a:r>
            <a:r>
              <a:rPr lang="en-GB" spc="5" dirty="0" smtClean="0">
                <a:effectLst/>
                <a:ea typeface="Times New Roman"/>
              </a:rPr>
              <a:t> </a:t>
            </a:r>
            <a:r>
              <a:rPr lang="en-GB" dirty="0" smtClean="0">
                <a:effectLst/>
                <a:ea typeface="Times New Roman"/>
              </a:rPr>
              <a:t>your</a:t>
            </a:r>
            <a:r>
              <a:rPr lang="en-GB" spc="5" dirty="0" smtClean="0">
                <a:effectLst/>
                <a:ea typeface="Times New Roman"/>
              </a:rPr>
              <a:t> </a:t>
            </a:r>
            <a:r>
              <a:rPr lang="en-GB" dirty="0" smtClean="0">
                <a:effectLst/>
                <a:ea typeface="Times New Roman"/>
              </a:rPr>
              <a:t>lapel,</a:t>
            </a:r>
            <a:r>
              <a:rPr lang="en-GB" spc="5" dirty="0" smtClean="0">
                <a:effectLst/>
                <a:ea typeface="Times New Roman"/>
              </a:rPr>
              <a:t> </a:t>
            </a:r>
            <a:r>
              <a:rPr lang="en-GB" dirty="0" smtClean="0">
                <a:effectLst/>
                <a:ea typeface="Times New Roman"/>
              </a:rPr>
              <a:t>crimped</a:t>
            </a:r>
            <a:r>
              <a:rPr lang="en-GB" spc="5" dirty="0" smtClean="0">
                <a:effectLst/>
                <a:ea typeface="Times New Roman"/>
              </a:rPr>
              <a:t> </a:t>
            </a:r>
            <a:r>
              <a:rPr lang="en-GB" dirty="0" smtClean="0">
                <a:effectLst/>
                <a:ea typeface="Times New Roman"/>
              </a:rPr>
              <a:t>petals,</a:t>
            </a:r>
          </a:p>
          <a:p>
            <a:pPr marL="90170">
              <a:spcAft>
                <a:spcPts val="0"/>
              </a:spcAft>
            </a:pPr>
            <a:r>
              <a:rPr lang="en-GB" i="1" dirty="0" smtClean="0">
                <a:effectLst/>
                <a:ea typeface="Times New Roman"/>
              </a:rPr>
              <a:t>spasms</a:t>
            </a:r>
            <a:r>
              <a:rPr lang="en-GB" spc="5" dirty="0" smtClean="0">
                <a:effectLst/>
                <a:ea typeface="Times New Roman"/>
              </a:rPr>
              <a:t> </a:t>
            </a:r>
            <a:r>
              <a:rPr lang="en-GB" dirty="0" smtClean="0">
                <a:effectLst/>
                <a:ea typeface="Times New Roman"/>
              </a:rPr>
              <a:t>of</a:t>
            </a:r>
            <a:r>
              <a:rPr lang="en-GB" spc="5" dirty="0" smtClean="0">
                <a:effectLst/>
                <a:ea typeface="Times New Roman"/>
              </a:rPr>
              <a:t> </a:t>
            </a:r>
            <a:r>
              <a:rPr lang="en-GB" dirty="0" smtClean="0">
                <a:effectLst/>
                <a:ea typeface="Times New Roman"/>
              </a:rPr>
              <a:t>paper</a:t>
            </a:r>
            <a:r>
              <a:rPr lang="en-GB" spc="5" dirty="0" smtClean="0">
                <a:effectLst/>
                <a:ea typeface="Times New Roman"/>
              </a:rPr>
              <a:t> </a:t>
            </a:r>
            <a:r>
              <a:rPr lang="en-GB" dirty="0" smtClean="0">
                <a:effectLst/>
                <a:ea typeface="Times New Roman"/>
              </a:rPr>
              <a:t>red,</a:t>
            </a:r>
            <a:r>
              <a:rPr lang="en-GB" spc="5" dirty="0" smtClean="0">
                <a:effectLst/>
                <a:ea typeface="Times New Roman"/>
              </a:rPr>
              <a:t> </a:t>
            </a:r>
            <a:r>
              <a:rPr lang="en-GB" dirty="0" smtClean="0">
                <a:effectLst/>
                <a:ea typeface="Times New Roman"/>
              </a:rPr>
              <a:t>disrupting</a:t>
            </a:r>
            <a:r>
              <a:rPr lang="en-GB" spc="5" dirty="0" smtClean="0">
                <a:effectLst/>
                <a:ea typeface="Times New Roman"/>
              </a:rPr>
              <a:t> </a:t>
            </a:r>
            <a:r>
              <a:rPr lang="en-GB" dirty="0" smtClean="0">
                <a:effectLst/>
                <a:ea typeface="Times New Roman"/>
              </a:rPr>
              <a:t>a</a:t>
            </a:r>
            <a:r>
              <a:rPr lang="en-GB" spc="5" dirty="0" smtClean="0">
                <a:effectLst/>
                <a:ea typeface="Times New Roman"/>
              </a:rPr>
              <a:t> </a:t>
            </a:r>
            <a:r>
              <a:rPr lang="en-GB" i="1" dirty="0" smtClean="0">
                <a:effectLst/>
                <a:ea typeface="Times New Roman"/>
              </a:rPr>
              <a:t>blockade</a:t>
            </a:r>
          </a:p>
          <a:p>
            <a:pPr marL="90170">
              <a:spcAft>
                <a:spcPts val="0"/>
              </a:spcAft>
            </a:pPr>
            <a:r>
              <a:rPr lang="en-GB" dirty="0" smtClean="0">
                <a:effectLst/>
                <a:ea typeface="Times New Roman"/>
              </a:rPr>
              <a:t>of</a:t>
            </a:r>
            <a:r>
              <a:rPr lang="en-GB" spc="5" dirty="0" smtClean="0">
                <a:effectLst/>
                <a:ea typeface="Times New Roman"/>
              </a:rPr>
              <a:t> </a:t>
            </a:r>
            <a:r>
              <a:rPr lang="en-GB" dirty="0" smtClean="0">
                <a:effectLst/>
                <a:ea typeface="Times New Roman"/>
              </a:rPr>
              <a:t>yellow</a:t>
            </a:r>
            <a:r>
              <a:rPr lang="en-GB" spc="5" dirty="0" smtClean="0">
                <a:effectLst/>
                <a:ea typeface="Times New Roman"/>
              </a:rPr>
              <a:t> </a:t>
            </a:r>
            <a:r>
              <a:rPr lang="en-GB" dirty="0" smtClean="0">
                <a:effectLst/>
                <a:ea typeface="Times New Roman"/>
              </a:rPr>
              <a:t>bias</a:t>
            </a:r>
            <a:r>
              <a:rPr lang="en-GB" spc="5" dirty="0" smtClean="0">
                <a:effectLst/>
                <a:ea typeface="Times New Roman"/>
              </a:rPr>
              <a:t> </a:t>
            </a:r>
            <a:r>
              <a:rPr lang="en-GB" dirty="0" smtClean="0">
                <a:effectLst/>
                <a:ea typeface="Times New Roman"/>
              </a:rPr>
              <a:t>binding</a:t>
            </a:r>
            <a:r>
              <a:rPr lang="en-GB" spc="5" dirty="0" smtClean="0">
                <a:effectLst/>
                <a:ea typeface="Times New Roman"/>
              </a:rPr>
              <a:t> </a:t>
            </a:r>
            <a:r>
              <a:rPr lang="en-GB" dirty="0" smtClean="0">
                <a:effectLst/>
                <a:ea typeface="Times New Roman"/>
              </a:rPr>
              <a:t>around</a:t>
            </a:r>
            <a:r>
              <a:rPr lang="en-GB" spc="5" dirty="0" smtClean="0">
                <a:effectLst/>
                <a:ea typeface="Times New Roman"/>
              </a:rPr>
              <a:t> </a:t>
            </a:r>
            <a:r>
              <a:rPr lang="en-GB" dirty="0" smtClean="0">
                <a:effectLst/>
                <a:ea typeface="Times New Roman"/>
              </a:rPr>
              <a:t>your</a:t>
            </a:r>
            <a:r>
              <a:rPr lang="en-GB" spc="5" dirty="0" smtClean="0">
                <a:effectLst/>
                <a:ea typeface="Times New Roman"/>
              </a:rPr>
              <a:t> </a:t>
            </a:r>
            <a:r>
              <a:rPr lang="en-GB" dirty="0" smtClean="0">
                <a:effectLst/>
                <a:ea typeface="Times New Roman"/>
              </a:rPr>
              <a:t>blaze</a:t>
            </a:r>
            <a:r>
              <a:rPr lang="en-GB" spc="-60" dirty="0" smtClean="0">
                <a:effectLst/>
                <a:ea typeface="Times New Roman"/>
              </a:rPr>
              <a:t>r</a:t>
            </a:r>
            <a:r>
              <a:rPr lang="en-GB" dirty="0" smtClean="0">
                <a:effectLst/>
                <a:ea typeface="Times New Roman"/>
              </a:rPr>
              <a:t>.</a:t>
            </a:r>
            <a:endParaRPr lang="en-GB" dirty="0" smtClean="0">
              <a:effectLst/>
              <a:ea typeface="Times New Roman"/>
            </a:endParaRPr>
          </a:p>
        </p:txBody>
      </p:sp>
      <p:sp>
        <p:nvSpPr>
          <p:cNvPr id="3" name="TextBox 2"/>
          <p:cNvSpPr txBox="1"/>
          <p:nvPr/>
        </p:nvSpPr>
        <p:spPr>
          <a:xfrm>
            <a:off x="6400800" y="825690"/>
            <a:ext cx="2490716" cy="1477328"/>
          </a:xfrm>
          <a:prstGeom prst="rect">
            <a:avLst/>
          </a:prstGeom>
          <a:noFill/>
        </p:spPr>
        <p:txBody>
          <a:bodyPr wrap="square" rtlCol="0">
            <a:spAutoFit/>
          </a:bodyPr>
          <a:lstStyle/>
          <a:p>
            <a:r>
              <a:rPr lang="en-GB" b="1" dirty="0" smtClean="0">
                <a:solidFill>
                  <a:srgbClr val="FF0000"/>
                </a:solidFill>
              </a:rPr>
              <a:t>Repetition: </a:t>
            </a:r>
            <a:r>
              <a:rPr lang="en-GB" dirty="0" smtClean="0">
                <a:solidFill>
                  <a:srgbClr val="FF0000"/>
                </a:solidFill>
              </a:rPr>
              <a:t>emphasises the parallel between national and personal mourning and remembrance. </a:t>
            </a:r>
            <a:endParaRPr lang="en-GB" dirty="0">
              <a:solidFill>
                <a:srgbClr val="FF0000"/>
              </a:solidFill>
            </a:endParaRPr>
          </a:p>
        </p:txBody>
      </p:sp>
      <p:cxnSp>
        <p:nvCxnSpPr>
          <p:cNvPr id="5" name="Straight Arrow Connector 4"/>
          <p:cNvCxnSpPr>
            <a:endCxn id="3" idx="1"/>
          </p:cNvCxnSpPr>
          <p:nvPr/>
        </p:nvCxnSpPr>
        <p:spPr>
          <a:xfrm flipV="1">
            <a:off x="4128448" y="1564354"/>
            <a:ext cx="2272352" cy="496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581934" y="1733266"/>
            <a:ext cx="818866" cy="955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45558" y="2811439"/>
            <a:ext cx="2040341" cy="6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760561" y="1842448"/>
            <a:ext cx="996287" cy="846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4245" y="1091821"/>
            <a:ext cx="1535373" cy="1477328"/>
          </a:xfrm>
          <a:prstGeom prst="rect">
            <a:avLst/>
          </a:prstGeom>
          <a:noFill/>
        </p:spPr>
        <p:txBody>
          <a:bodyPr wrap="square" rtlCol="0">
            <a:spAutoFit/>
          </a:bodyPr>
          <a:lstStyle/>
          <a:p>
            <a:r>
              <a:rPr lang="en-GB" b="1" dirty="0" smtClean="0"/>
              <a:t>What does this image remind us of regarding war? </a:t>
            </a:r>
            <a:endParaRPr lang="en-GB" b="1" dirty="0"/>
          </a:p>
        </p:txBody>
      </p:sp>
      <p:cxnSp>
        <p:nvCxnSpPr>
          <p:cNvPr id="15" name="Straight Arrow Connector 14"/>
          <p:cNvCxnSpPr/>
          <p:nvPr/>
        </p:nvCxnSpPr>
        <p:spPr>
          <a:xfrm flipH="1">
            <a:off x="1508078" y="3275463"/>
            <a:ext cx="1009934" cy="1084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45" y="4469642"/>
            <a:ext cx="2504364" cy="1200329"/>
          </a:xfrm>
          <a:prstGeom prst="rect">
            <a:avLst/>
          </a:prstGeom>
          <a:noFill/>
        </p:spPr>
        <p:txBody>
          <a:bodyPr wrap="square" rtlCol="0">
            <a:spAutoFit/>
          </a:bodyPr>
          <a:lstStyle/>
          <a:p>
            <a:r>
              <a:rPr lang="en-GB" b="1" dirty="0" smtClean="0"/>
              <a:t>What connotations does the word ‘spasms’ hold?</a:t>
            </a:r>
          </a:p>
          <a:p>
            <a:r>
              <a:rPr lang="en-GB" b="1" dirty="0" smtClean="0"/>
              <a:t>What might this </a:t>
            </a:r>
            <a:r>
              <a:rPr lang="en-GB" b="1" dirty="0" smtClean="0">
                <a:solidFill>
                  <a:srgbClr val="FF0000"/>
                </a:solidFill>
              </a:rPr>
              <a:t>foreshadow</a:t>
            </a:r>
            <a:r>
              <a:rPr lang="en-GB" b="1" dirty="0" smtClean="0"/>
              <a:t>? </a:t>
            </a:r>
            <a:endParaRPr lang="en-GB" b="1" dirty="0"/>
          </a:p>
        </p:txBody>
      </p:sp>
      <p:cxnSp>
        <p:nvCxnSpPr>
          <p:cNvPr id="18" name="Straight Arrow Connector 17"/>
          <p:cNvCxnSpPr/>
          <p:nvPr/>
        </p:nvCxnSpPr>
        <p:spPr>
          <a:xfrm>
            <a:off x="6625988" y="3275463"/>
            <a:ext cx="743803" cy="491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64573" y="3841844"/>
            <a:ext cx="2326943" cy="1477328"/>
          </a:xfrm>
          <a:prstGeom prst="rect">
            <a:avLst/>
          </a:prstGeom>
          <a:noFill/>
        </p:spPr>
        <p:txBody>
          <a:bodyPr wrap="square" rtlCol="0">
            <a:spAutoFit/>
          </a:bodyPr>
          <a:lstStyle/>
          <a:p>
            <a:r>
              <a:rPr lang="en-GB" b="1" dirty="0" smtClean="0"/>
              <a:t>What does this word suggest about the mother’s involvement in the son’s decision to leave?</a:t>
            </a:r>
            <a:endParaRPr lang="en-GB" b="1" dirty="0"/>
          </a:p>
        </p:txBody>
      </p:sp>
      <p:sp>
        <p:nvSpPr>
          <p:cNvPr id="20" name="TextBox 19"/>
          <p:cNvSpPr txBox="1"/>
          <p:nvPr/>
        </p:nvSpPr>
        <p:spPr>
          <a:xfrm>
            <a:off x="3138985" y="5319172"/>
            <a:ext cx="3828197" cy="1477328"/>
          </a:xfrm>
          <a:prstGeom prst="rect">
            <a:avLst/>
          </a:prstGeom>
          <a:noFill/>
        </p:spPr>
        <p:txBody>
          <a:bodyPr wrap="square" rtlCol="0">
            <a:spAutoFit/>
          </a:bodyPr>
          <a:lstStyle/>
          <a:p>
            <a:r>
              <a:rPr lang="en-GB" b="1" dirty="0" smtClean="0"/>
              <a:t>Under what circumstances could the son be wearing a blazer? Could there be more than one? What does this suggest about the mother’s view of her son?</a:t>
            </a:r>
            <a:endParaRPr lang="en-GB" b="1" dirty="0"/>
          </a:p>
        </p:txBody>
      </p:sp>
      <p:cxnSp>
        <p:nvCxnSpPr>
          <p:cNvPr id="22" name="Straight Arrow Connector 21"/>
          <p:cNvCxnSpPr/>
          <p:nvPr/>
        </p:nvCxnSpPr>
        <p:spPr>
          <a:xfrm flipH="1">
            <a:off x="4831307" y="3664720"/>
            <a:ext cx="1160060" cy="1654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7546" y="136688"/>
            <a:ext cx="8338782" cy="646331"/>
          </a:xfrm>
          <a:prstGeom prst="rect">
            <a:avLst/>
          </a:prstGeom>
          <a:noFill/>
          <a:ln>
            <a:solidFill>
              <a:srgbClr val="FF0000"/>
            </a:solidFill>
          </a:ln>
        </p:spPr>
        <p:txBody>
          <a:bodyPr wrap="square" rtlCol="0">
            <a:spAutoFit/>
          </a:bodyPr>
          <a:lstStyle/>
          <a:p>
            <a:r>
              <a:rPr lang="en-GB" dirty="0" smtClean="0"/>
              <a:t>Armistice Day/Remembrance Sunday is traditionally linked to WWI, but this is a poem set in modern day. Why might the poet evoke such imagery? </a:t>
            </a:r>
            <a:endParaRPr lang="en-GB" dirty="0"/>
          </a:p>
        </p:txBody>
      </p:sp>
    </p:spTree>
    <p:extLst>
      <p:ext uri="{BB962C8B-B14F-4D97-AF65-F5344CB8AC3E}">
        <p14:creationId xmlns:p14="http://schemas.microsoft.com/office/powerpoint/2010/main" val="1575133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597" y="1313430"/>
            <a:ext cx="4572000" cy="3139321"/>
          </a:xfrm>
          <a:prstGeom prst="rect">
            <a:avLst/>
          </a:prstGeom>
        </p:spPr>
        <p:txBody>
          <a:bodyPr>
            <a:spAutoFit/>
          </a:bodyPr>
          <a:lstStyle/>
          <a:p>
            <a:pPr marL="90170">
              <a:spcAft>
                <a:spcPts val="0"/>
              </a:spcAft>
            </a:pPr>
            <a:r>
              <a:rPr lang="en-GB" dirty="0" err="1" smtClean="0">
                <a:effectLst/>
                <a:ea typeface="Times New Roman"/>
              </a:rPr>
              <a:t>Sellotape</a:t>
            </a:r>
            <a:r>
              <a:rPr lang="en-GB" spc="5" dirty="0" smtClean="0">
                <a:effectLst/>
                <a:ea typeface="Times New Roman"/>
              </a:rPr>
              <a:t> </a:t>
            </a:r>
            <a:r>
              <a:rPr lang="en-GB" b="1" dirty="0" smtClean="0">
                <a:effectLst/>
                <a:ea typeface="Times New Roman"/>
              </a:rPr>
              <a:t>bandaged</a:t>
            </a:r>
            <a:r>
              <a:rPr lang="en-GB" spc="5" dirty="0" smtClean="0">
                <a:effectLst/>
                <a:ea typeface="Times New Roman"/>
              </a:rPr>
              <a:t> </a:t>
            </a:r>
            <a:r>
              <a:rPr lang="en-GB" dirty="0" smtClean="0">
                <a:effectLst/>
                <a:ea typeface="Times New Roman"/>
              </a:rPr>
              <a:t>around</a:t>
            </a:r>
            <a:r>
              <a:rPr lang="en-GB" spc="5" dirty="0" smtClean="0">
                <a:effectLst/>
                <a:ea typeface="Times New Roman"/>
              </a:rPr>
              <a:t> </a:t>
            </a:r>
            <a:r>
              <a:rPr lang="en-GB" dirty="0" smtClean="0">
                <a:effectLst/>
                <a:ea typeface="Times New Roman"/>
              </a:rPr>
              <a:t>my</a:t>
            </a:r>
            <a:r>
              <a:rPr lang="en-GB" spc="5" dirty="0" smtClean="0">
                <a:effectLst/>
                <a:ea typeface="Times New Roman"/>
              </a:rPr>
              <a:t> </a:t>
            </a:r>
            <a:r>
              <a:rPr lang="en-GB" dirty="0" smtClean="0">
                <a:effectLst/>
                <a:ea typeface="Times New Roman"/>
              </a:rPr>
              <a:t>hand,</a:t>
            </a:r>
          </a:p>
          <a:p>
            <a:pPr marL="90170">
              <a:spcAft>
                <a:spcPts val="0"/>
              </a:spcAft>
            </a:pPr>
            <a:r>
              <a:rPr lang="en-GB" dirty="0" smtClean="0">
                <a:effectLst/>
                <a:ea typeface="Times New Roman"/>
              </a:rPr>
              <a:t>I</a:t>
            </a:r>
            <a:r>
              <a:rPr lang="en-GB" spc="5" dirty="0" smtClean="0">
                <a:effectLst/>
                <a:ea typeface="Times New Roman"/>
              </a:rPr>
              <a:t> </a:t>
            </a:r>
            <a:r>
              <a:rPr lang="en-GB" dirty="0" smtClean="0">
                <a:effectLst/>
                <a:ea typeface="Times New Roman"/>
              </a:rPr>
              <a:t>rounded</a:t>
            </a:r>
            <a:r>
              <a:rPr lang="en-GB" spc="5" dirty="0" smtClean="0">
                <a:effectLst/>
                <a:ea typeface="Times New Roman"/>
              </a:rPr>
              <a:t> </a:t>
            </a:r>
            <a:r>
              <a:rPr lang="en-GB" dirty="0" smtClean="0">
                <a:effectLst/>
                <a:ea typeface="Times New Roman"/>
              </a:rPr>
              <a:t>up</a:t>
            </a:r>
            <a:r>
              <a:rPr lang="en-GB" spc="5" dirty="0" smtClean="0">
                <a:effectLst/>
                <a:ea typeface="Times New Roman"/>
              </a:rPr>
              <a:t> </a:t>
            </a:r>
            <a:r>
              <a:rPr lang="en-GB" dirty="0" smtClean="0">
                <a:effectLst/>
                <a:ea typeface="Times New Roman"/>
              </a:rPr>
              <a:t>as</a:t>
            </a:r>
            <a:r>
              <a:rPr lang="en-GB" spc="5" dirty="0" smtClean="0">
                <a:effectLst/>
                <a:ea typeface="Times New Roman"/>
              </a:rPr>
              <a:t> </a:t>
            </a:r>
            <a:r>
              <a:rPr lang="en-GB" dirty="0" smtClean="0">
                <a:effectLst/>
                <a:ea typeface="Times New Roman"/>
              </a:rPr>
              <a:t>many</a:t>
            </a:r>
            <a:r>
              <a:rPr lang="en-GB" spc="5" dirty="0" smtClean="0">
                <a:effectLst/>
                <a:ea typeface="Times New Roman"/>
              </a:rPr>
              <a:t> </a:t>
            </a:r>
            <a:r>
              <a:rPr lang="en-GB" dirty="0" smtClean="0">
                <a:effectLst/>
                <a:ea typeface="Times New Roman"/>
              </a:rPr>
              <a:t>white</a:t>
            </a:r>
            <a:r>
              <a:rPr lang="en-GB" spc="5" dirty="0" smtClean="0">
                <a:effectLst/>
                <a:ea typeface="Times New Roman"/>
              </a:rPr>
              <a:t> </a:t>
            </a:r>
            <a:r>
              <a:rPr lang="en-GB" dirty="0" smtClean="0">
                <a:effectLst/>
                <a:ea typeface="Times New Roman"/>
              </a:rPr>
              <a:t>cat</a:t>
            </a:r>
            <a:r>
              <a:rPr lang="en-GB" spc="5" dirty="0" smtClean="0">
                <a:effectLst/>
                <a:ea typeface="Times New Roman"/>
              </a:rPr>
              <a:t> </a:t>
            </a:r>
            <a:r>
              <a:rPr lang="en-GB" dirty="0" smtClean="0">
                <a:effectLst/>
                <a:ea typeface="Times New Roman"/>
              </a:rPr>
              <a:t>hairs</a:t>
            </a:r>
          </a:p>
          <a:p>
            <a:pPr marL="90170">
              <a:spcAft>
                <a:spcPts val="0"/>
              </a:spcAft>
            </a:pPr>
            <a:r>
              <a:rPr lang="en-GB" dirty="0" smtClean="0">
                <a:effectLst/>
                <a:ea typeface="Times New Roman"/>
              </a:rPr>
              <a:t>as</a:t>
            </a:r>
            <a:r>
              <a:rPr lang="en-GB" spc="5" dirty="0" smtClean="0">
                <a:effectLst/>
                <a:ea typeface="Times New Roman"/>
              </a:rPr>
              <a:t> </a:t>
            </a:r>
            <a:r>
              <a:rPr lang="en-GB" dirty="0" smtClean="0">
                <a:effectLst/>
                <a:ea typeface="Times New Roman"/>
              </a:rPr>
              <a:t>I</a:t>
            </a:r>
            <a:r>
              <a:rPr lang="en-GB" spc="5" dirty="0" smtClean="0">
                <a:effectLst/>
                <a:ea typeface="Times New Roman"/>
              </a:rPr>
              <a:t> </a:t>
            </a:r>
            <a:r>
              <a:rPr lang="en-GB" dirty="0" smtClean="0">
                <a:effectLst/>
                <a:ea typeface="Times New Roman"/>
              </a:rPr>
              <a:t>could,</a:t>
            </a:r>
            <a:r>
              <a:rPr lang="en-GB" spc="5" dirty="0" smtClean="0">
                <a:effectLst/>
                <a:ea typeface="Times New Roman"/>
              </a:rPr>
              <a:t> </a:t>
            </a:r>
            <a:r>
              <a:rPr lang="en-GB" dirty="0" smtClean="0">
                <a:effectLst/>
                <a:ea typeface="Times New Roman"/>
              </a:rPr>
              <a:t>smoothed</a:t>
            </a:r>
            <a:r>
              <a:rPr lang="en-GB" spc="5" dirty="0" smtClean="0">
                <a:effectLst/>
                <a:ea typeface="Times New Roman"/>
              </a:rPr>
              <a:t> </a:t>
            </a:r>
            <a:r>
              <a:rPr lang="en-GB" dirty="0" smtClean="0">
                <a:effectLst/>
                <a:ea typeface="Times New Roman"/>
              </a:rPr>
              <a:t>down</a:t>
            </a:r>
            <a:r>
              <a:rPr lang="en-GB" spc="5" dirty="0" smtClean="0">
                <a:effectLst/>
                <a:ea typeface="Times New Roman"/>
              </a:rPr>
              <a:t> </a:t>
            </a:r>
            <a:r>
              <a:rPr lang="en-GB" dirty="0" smtClean="0">
                <a:effectLst/>
                <a:ea typeface="Times New Roman"/>
              </a:rPr>
              <a:t>your</a:t>
            </a:r>
            <a:r>
              <a:rPr lang="en-GB" spc="5" dirty="0" smtClean="0">
                <a:effectLst/>
                <a:ea typeface="Times New Roman"/>
              </a:rPr>
              <a:t> </a:t>
            </a:r>
            <a:r>
              <a:rPr lang="en-GB" dirty="0" smtClean="0">
                <a:effectLst/>
                <a:ea typeface="Times New Roman"/>
              </a:rPr>
              <a:t>shirt</a:t>
            </a:r>
            <a:r>
              <a:rPr lang="en-GB" spc="-20" dirty="0" smtClean="0">
                <a:effectLst/>
                <a:ea typeface="Times New Roman"/>
              </a:rPr>
              <a:t>’</a:t>
            </a:r>
            <a:r>
              <a:rPr lang="en-GB" dirty="0" smtClean="0">
                <a:effectLst/>
                <a:ea typeface="Times New Roman"/>
              </a:rPr>
              <a:t>s</a:t>
            </a:r>
          </a:p>
          <a:p>
            <a:pPr marL="90170">
              <a:spcAft>
                <a:spcPts val="0"/>
              </a:spcAft>
            </a:pPr>
            <a:r>
              <a:rPr lang="en-GB" dirty="0" smtClean="0">
                <a:effectLst/>
                <a:ea typeface="Times New Roman"/>
              </a:rPr>
              <a:t>upturned</a:t>
            </a:r>
            <a:r>
              <a:rPr lang="en-GB" spc="5" dirty="0" smtClean="0">
                <a:effectLst/>
                <a:ea typeface="Times New Roman"/>
              </a:rPr>
              <a:t> </a:t>
            </a:r>
            <a:r>
              <a:rPr lang="en-GB" dirty="0" smtClean="0">
                <a:effectLst/>
                <a:ea typeface="Times New Roman"/>
              </a:rPr>
              <a:t>colla</a:t>
            </a:r>
            <a:r>
              <a:rPr lang="en-GB" spc="-60" dirty="0" smtClean="0">
                <a:effectLst/>
                <a:ea typeface="Times New Roman"/>
              </a:rPr>
              <a:t>r</a:t>
            </a:r>
            <a:r>
              <a:rPr lang="en-GB" dirty="0" smtClean="0">
                <a:effectLst/>
                <a:ea typeface="Times New Roman"/>
              </a:rPr>
              <a:t>,</a:t>
            </a:r>
            <a:r>
              <a:rPr lang="en-GB" spc="5" dirty="0" smtClean="0">
                <a:effectLst/>
                <a:ea typeface="Times New Roman"/>
              </a:rPr>
              <a:t> </a:t>
            </a:r>
            <a:r>
              <a:rPr lang="en-GB" b="1" dirty="0" smtClean="0">
                <a:effectLst/>
                <a:ea typeface="Times New Roman"/>
              </a:rPr>
              <a:t>s</a:t>
            </a:r>
            <a:r>
              <a:rPr lang="en-GB" dirty="0" smtClean="0">
                <a:effectLst/>
                <a:ea typeface="Times New Roman"/>
              </a:rPr>
              <a:t>teeled</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b="1" dirty="0" smtClean="0">
                <a:effectLst/>
                <a:ea typeface="Times New Roman"/>
              </a:rPr>
              <a:t>s</a:t>
            </a:r>
            <a:r>
              <a:rPr lang="en-GB" dirty="0" smtClean="0">
                <a:effectLst/>
                <a:ea typeface="Times New Roman"/>
              </a:rPr>
              <a:t>oftening</a:t>
            </a:r>
          </a:p>
          <a:p>
            <a:pPr marL="90170">
              <a:spcAft>
                <a:spcPts val="0"/>
              </a:spcAft>
            </a:pPr>
            <a:r>
              <a:rPr lang="en-GB" dirty="0" smtClean="0">
                <a:effectLst/>
                <a:ea typeface="Times New Roman"/>
              </a:rPr>
              <a:t>of my</a:t>
            </a:r>
            <a:r>
              <a:rPr lang="en-GB" spc="5" dirty="0" smtClean="0">
                <a:effectLst/>
                <a:ea typeface="Times New Roman"/>
              </a:rPr>
              <a:t> </a:t>
            </a:r>
            <a:r>
              <a:rPr lang="en-GB" dirty="0" smtClean="0">
                <a:effectLst/>
                <a:ea typeface="Times New Roman"/>
              </a:rPr>
              <a:t>face.</a:t>
            </a:r>
            <a:r>
              <a:rPr lang="en-GB" spc="5" dirty="0" smtClean="0">
                <a:effectLst/>
                <a:ea typeface="Times New Roman"/>
              </a:rPr>
              <a:t> </a:t>
            </a:r>
            <a:r>
              <a:rPr lang="en-GB" dirty="0" smtClean="0">
                <a:effectLst/>
                <a:ea typeface="Times New Roman"/>
              </a:rPr>
              <a:t>I</a:t>
            </a:r>
            <a:r>
              <a:rPr lang="en-GB" spc="5" dirty="0" smtClean="0">
                <a:effectLst/>
                <a:ea typeface="Times New Roman"/>
              </a:rPr>
              <a:t> </a:t>
            </a:r>
            <a:r>
              <a:rPr lang="en-GB" dirty="0" smtClean="0">
                <a:effectLst/>
                <a:ea typeface="Times New Roman"/>
              </a:rPr>
              <a:t>wanted</a:t>
            </a:r>
            <a:r>
              <a:rPr lang="en-GB" spc="5" dirty="0" smtClean="0">
                <a:effectLst/>
                <a:ea typeface="Times New Roman"/>
              </a:rPr>
              <a:t> </a:t>
            </a:r>
            <a:r>
              <a:rPr lang="en-GB" dirty="0" smtClean="0">
                <a:effectLst/>
                <a:ea typeface="Times New Roman"/>
              </a:rPr>
              <a:t>to</a:t>
            </a:r>
            <a:r>
              <a:rPr lang="en-GB" spc="5" dirty="0" smtClean="0">
                <a:effectLst/>
                <a:ea typeface="Times New Roman"/>
              </a:rPr>
              <a:t> </a:t>
            </a:r>
            <a:r>
              <a:rPr lang="en-GB" i="1" dirty="0" smtClean="0">
                <a:effectLst/>
                <a:ea typeface="Times New Roman"/>
              </a:rPr>
              <a:t>graze</a:t>
            </a:r>
            <a:r>
              <a:rPr lang="en-GB" i="1" spc="5" dirty="0" smtClean="0">
                <a:effectLst/>
                <a:ea typeface="Times New Roman"/>
              </a:rPr>
              <a:t> </a:t>
            </a:r>
            <a:r>
              <a:rPr lang="en-GB" i="1" dirty="0" smtClean="0">
                <a:effectLst/>
                <a:ea typeface="Times New Roman"/>
              </a:rPr>
              <a:t>my</a:t>
            </a:r>
            <a:r>
              <a:rPr lang="en-GB" i="1" spc="5" dirty="0" smtClean="0">
                <a:effectLst/>
                <a:ea typeface="Times New Roman"/>
              </a:rPr>
              <a:t> </a:t>
            </a:r>
            <a:r>
              <a:rPr lang="en-GB" i="1" dirty="0" smtClean="0">
                <a:effectLst/>
                <a:ea typeface="Times New Roman"/>
              </a:rPr>
              <a:t>nose</a:t>
            </a:r>
          </a:p>
          <a:p>
            <a:pPr marL="90170">
              <a:spcAft>
                <a:spcPts val="0"/>
              </a:spcAft>
            </a:pPr>
            <a:r>
              <a:rPr lang="en-GB" dirty="0" smtClean="0">
                <a:effectLst/>
                <a:ea typeface="Times New Roman"/>
              </a:rPr>
              <a:t>across</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dirty="0" smtClean="0">
                <a:effectLst/>
                <a:ea typeface="Times New Roman"/>
              </a:rPr>
              <a:t>tip</a:t>
            </a:r>
            <a:r>
              <a:rPr lang="en-GB" spc="5" dirty="0" smtClean="0">
                <a:effectLst/>
                <a:ea typeface="Times New Roman"/>
              </a:rPr>
              <a:t> </a:t>
            </a:r>
            <a:r>
              <a:rPr lang="en-GB" dirty="0" smtClean="0">
                <a:effectLst/>
                <a:ea typeface="Times New Roman"/>
              </a:rPr>
              <a:t>of</a:t>
            </a:r>
            <a:r>
              <a:rPr lang="en-GB" spc="5" dirty="0" smtClean="0">
                <a:effectLst/>
                <a:ea typeface="Times New Roman"/>
              </a:rPr>
              <a:t> </a:t>
            </a:r>
            <a:r>
              <a:rPr lang="en-GB" dirty="0" smtClean="0">
                <a:effectLst/>
                <a:ea typeface="Times New Roman"/>
              </a:rPr>
              <a:t>your</a:t>
            </a:r>
            <a:r>
              <a:rPr lang="en-GB" spc="5" dirty="0" smtClean="0">
                <a:effectLst/>
                <a:ea typeface="Times New Roman"/>
              </a:rPr>
              <a:t> </a:t>
            </a:r>
            <a:r>
              <a:rPr lang="en-GB" dirty="0" smtClean="0">
                <a:effectLst/>
                <a:ea typeface="Times New Roman"/>
              </a:rPr>
              <a:t>nose,</a:t>
            </a:r>
            <a:r>
              <a:rPr lang="en-GB" spc="5" dirty="0" smtClean="0">
                <a:effectLst/>
                <a:ea typeface="Times New Roman"/>
              </a:rPr>
              <a:t> </a:t>
            </a:r>
            <a:r>
              <a:rPr lang="en-GB" dirty="0" smtClean="0">
                <a:effectLst/>
                <a:ea typeface="Times New Roman"/>
              </a:rPr>
              <a:t>play</a:t>
            </a:r>
            <a:r>
              <a:rPr lang="en-GB" spc="5" dirty="0" smtClean="0">
                <a:effectLst/>
                <a:ea typeface="Times New Roman"/>
              </a:rPr>
              <a:t> </a:t>
            </a:r>
            <a:r>
              <a:rPr lang="en-GB" dirty="0" smtClean="0">
                <a:effectLst/>
                <a:ea typeface="Times New Roman"/>
              </a:rPr>
              <a:t>at</a:t>
            </a:r>
          </a:p>
          <a:p>
            <a:pPr marL="90170">
              <a:spcAft>
                <a:spcPts val="0"/>
              </a:spcAft>
            </a:pPr>
            <a:r>
              <a:rPr lang="en-GB" dirty="0" smtClean="0">
                <a:effectLst/>
                <a:ea typeface="Times New Roman"/>
              </a:rPr>
              <a:t>being</a:t>
            </a:r>
            <a:r>
              <a:rPr lang="en-GB" spc="5" dirty="0" smtClean="0">
                <a:effectLst/>
                <a:ea typeface="Times New Roman"/>
              </a:rPr>
              <a:t> </a:t>
            </a:r>
            <a:r>
              <a:rPr lang="en-GB" dirty="0" smtClean="0">
                <a:effectLst/>
                <a:ea typeface="Times New Roman"/>
              </a:rPr>
              <a:t>Eskimos</a:t>
            </a:r>
            <a:r>
              <a:rPr lang="en-GB" spc="5" dirty="0" smtClean="0">
                <a:effectLst/>
                <a:ea typeface="Times New Roman"/>
              </a:rPr>
              <a:t> </a:t>
            </a:r>
            <a:r>
              <a:rPr lang="en-GB" dirty="0" smtClean="0">
                <a:effectLst/>
                <a:ea typeface="Times New Roman"/>
              </a:rPr>
              <a:t>like</a:t>
            </a:r>
            <a:r>
              <a:rPr lang="en-GB" spc="5" dirty="0" smtClean="0">
                <a:effectLst/>
                <a:ea typeface="Times New Roman"/>
              </a:rPr>
              <a:t> </a:t>
            </a:r>
            <a:r>
              <a:rPr lang="en-GB" dirty="0" smtClean="0">
                <a:effectLst/>
                <a:ea typeface="Times New Roman"/>
              </a:rPr>
              <a:t>we</a:t>
            </a:r>
            <a:r>
              <a:rPr lang="en-GB" spc="5" dirty="0" smtClean="0">
                <a:effectLst/>
                <a:ea typeface="Times New Roman"/>
              </a:rPr>
              <a:t> </a:t>
            </a:r>
            <a:r>
              <a:rPr lang="en-GB" dirty="0" smtClean="0">
                <a:effectLst/>
                <a:ea typeface="Times New Roman"/>
              </a:rPr>
              <a:t>did</a:t>
            </a:r>
            <a:r>
              <a:rPr lang="en-GB" spc="5" dirty="0" smtClean="0">
                <a:effectLst/>
                <a:ea typeface="Times New Roman"/>
              </a:rPr>
              <a:t> </a:t>
            </a:r>
            <a:r>
              <a:rPr lang="en-GB" dirty="0" smtClean="0">
                <a:effectLst/>
                <a:ea typeface="Times New Roman"/>
              </a:rPr>
              <a:t>when</a:t>
            </a:r>
          </a:p>
          <a:p>
            <a:pPr marL="90170">
              <a:spcAft>
                <a:spcPts val="0"/>
              </a:spcAft>
            </a:pPr>
            <a:r>
              <a:rPr lang="en-GB" dirty="0" smtClean="0">
                <a:effectLst/>
                <a:ea typeface="Times New Roman"/>
              </a:rPr>
              <a:t>you</a:t>
            </a:r>
            <a:r>
              <a:rPr lang="en-GB" spc="5" dirty="0" smtClean="0">
                <a:effectLst/>
                <a:ea typeface="Times New Roman"/>
              </a:rPr>
              <a:t> </a:t>
            </a:r>
            <a:r>
              <a:rPr lang="en-GB" dirty="0" smtClean="0">
                <a:effectLst/>
                <a:ea typeface="Times New Roman"/>
              </a:rPr>
              <a:t>were</a:t>
            </a:r>
            <a:r>
              <a:rPr lang="en-GB" spc="5" dirty="0" smtClean="0">
                <a:effectLst/>
                <a:ea typeface="Times New Roman"/>
              </a:rPr>
              <a:t> </a:t>
            </a:r>
            <a:r>
              <a:rPr lang="en-GB" dirty="0" smtClean="0">
                <a:effectLst/>
                <a:ea typeface="Times New Roman"/>
              </a:rPr>
              <a:t>little.</a:t>
            </a:r>
            <a:r>
              <a:rPr lang="en-GB" spc="5" dirty="0" smtClean="0">
                <a:effectLst/>
                <a:ea typeface="Times New Roman"/>
              </a:rPr>
              <a:t> </a:t>
            </a:r>
            <a:r>
              <a:rPr lang="en-GB" dirty="0" smtClean="0">
                <a:effectLst/>
                <a:ea typeface="Times New Roman"/>
              </a:rPr>
              <a:t>I</a:t>
            </a:r>
            <a:r>
              <a:rPr lang="en-GB" spc="5" dirty="0" smtClean="0">
                <a:effectLst/>
                <a:ea typeface="Times New Roman"/>
              </a:rPr>
              <a:t> </a:t>
            </a:r>
            <a:r>
              <a:rPr lang="en-GB" dirty="0" smtClean="0">
                <a:effectLst/>
                <a:ea typeface="Times New Roman"/>
              </a:rPr>
              <a:t>resisted</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dirty="0" smtClean="0">
                <a:effectLst/>
                <a:ea typeface="Times New Roman"/>
              </a:rPr>
              <a:t>impulse</a:t>
            </a:r>
          </a:p>
          <a:p>
            <a:pPr marL="90170">
              <a:spcAft>
                <a:spcPts val="0"/>
              </a:spcAft>
            </a:pPr>
            <a:r>
              <a:rPr lang="en-GB" dirty="0" smtClean="0">
                <a:effectLst/>
                <a:ea typeface="Times New Roman"/>
              </a:rPr>
              <a:t>to</a:t>
            </a:r>
            <a:r>
              <a:rPr lang="en-GB" spc="5" dirty="0" smtClean="0">
                <a:effectLst/>
                <a:ea typeface="Times New Roman"/>
              </a:rPr>
              <a:t> </a:t>
            </a:r>
            <a:r>
              <a:rPr lang="en-GB" dirty="0" smtClean="0">
                <a:effectLst/>
                <a:ea typeface="Times New Roman"/>
              </a:rPr>
              <a:t>run</a:t>
            </a:r>
            <a:r>
              <a:rPr lang="en-GB" spc="5" dirty="0" smtClean="0">
                <a:effectLst/>
                <a:ea typeface="Times New Roman"/>
              </a:rPr>
              <a:t> </a:t>
            </a:r>
            <a:r>
              <a:rPr lang="en-GB" dirty="0" smtClean="0">
                <a:effectLst/>
                <a:ea typeface="Times New Roman"/>
              </a:rPr>
              <a:t>my</a:t>
            </a:r>
            <a:r>
              <a:rPr lang="en-GB" spc="5" dirty="0" smtClean="0">
                <a:effectLst/>
                <a:ea typeface="Times New Roman"/>
              </a:rPr>
              <a:t> </a:t>
            </a:r>
            <a:r>
              <a:rPr lang="en-GB" dirty="0" smtClean="0">
                <a:effectLst/>
                <a:ea typeface="Times New Roman"/>
              </a:rPr>
              <a:t>fingers</a:t>
            </a:r>
            <a:r>
              <a:rPr lang="en-GB" spc="5" dirty="0" smtClean="0">
                <a:effectLst/>
                <a:ea typeface="Times New Roman"/>
              </a:rPr>
              <a:t> </a:t>
            </a:r>
            <a:r>
              <a:rPr lang="en-GB" dirty="0" smtClean="0">
                <a:effectLst/>
                <a:ea typeface="Times New Roman"/>
              </a:rPr>
              <a:t>through</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b="1" dirty="0" smtClean="0">
                <a:effectLst/>
                <a:ea typeface="Times New Roman"/>
              </a:rPr>
              <a:t>gelled</a:t>
            </a:r>
          </a:p>
          <a:p>
            <a:pPr marL="90170">
              <a:spcAft>
                <a:spcPts val="0"/>
              </a:spcAft>
            </a:pPr>
            <a:r>
              <a:rPr lang="en-GB" b="1" dirty="0" smtClean="0">
                <a:effectLst/>
                <a:ea typeface="Times New Roman"/>
              </a:rPr>
              <a:t>blackthorns</a:t>
            </a:r>
            <a:r>
              <a:rPr lang="en-GB" b="1" spc="5" dirty="0" smtClean="0">
                <a:effectLst/>
                <a:ea typeface="Times New Roman"/>
              </a:rPr>
              <a:t> </a:t>
            </a:r>
            <a:r>
              <a:rPr lang="en-GB" b="1" dirty="0" smtClean="0">
                <a:effectLst/>
                <a:ea typeface="Times New Roman"/>
              </a:rPr>
              <a:t>of</a:t>
            </a:r>
            <a:r>
              <a:rPr lang="en-GB" b="1" spc="5" dirty="0" smtClean="0">
                <a:effectLst/>
                <a:ea typeface="Times New Roman"/>
              </a:rPr>
              <a:t> </a:t>
            </a:r>
            <a:r>
              <a:rPr lang="en-GB" b="1" dirty="0" smtClean="0">
                <a:effectLst/>
                <a:ea typeface="Times New Roman"/>
              </a:rPr>
              <a:t>your</a:t>
            </a:r>
            <a:r>
              <a:rPr lang="en-GB" b="1" spc="5" dirty="0" smtClean="0">
                <a:effectLst/>
                <a:ea typeface="Times New Roman"/>
              </a:rPr>
              <a:t> </a:t>
            </a:r>
            <a:r>
              <a:rPr lang="en-GB" b="1" dirty="0" smtClean="0">
                <a:effectLst/>
                <a:ea typeface="Times New Roman"/>
              </a:rPr>
              <a:t>hai</a:t>
            </a:r>
            <a:r>
              <a:rPr lang="en-GB" b="1" spc="-60" dirty="0" smtClean="0">
                <a:effectLst/>
                <a:ea typeface="Times New Roman"/>
              </a:rPr>
              <a:t>r</a:t>
            </a:r>
            <a:r>
              <a:rPr lang="en-GB" dirty="0" smtClean="0">
                <a:effectLst/>
                <a:ea typeface="Times New Roman"/>
              </a:rPr>
              <a:t>.</a:t>
            </a:r>
            <a:r>
              <a:rPr lang="en-GB" spc="-55" dirty="0" smtClean="0">
                <a:effectLst/>
                <a:ea typeface="Times New Roman"/>
              </a:rPr>
              <a:t> </a:t>
            </a:r>
            <a:r>
              <a:rPr lang="en-GB" dirty="0" smtClean="0">
                <a:effectLst/>
                <a:ea typeface="Times New Roman"/>
              </a:rPr>
              <a:t>All</a:t>
            </a:r>
            <a:r>
              <a:rPr lang="en-GB" spc="5" dirty="0" smtClean="0">
                <a:effectLst/>
                <a:ea typeface="Times New Roman"/>
              </a:rPr>
              <a:t> </a:t>
            </a:r>
            <a:r>
              <a:rPr lang="en-GB" dirty="0" smtClean="0">
                <a:effectLst/>
                <a:ea typeface="Times New Roman"/>
              </a:rPr>
              <a:t>my</a:t>
            </a:r>
            <a:r>
              <a:rPr lang="en-GB" spc="5" dirty="0" smtClean="0">
                <a:effectLst/>
                <a:ea typeface="Times New Roman"/>
              </a:rPr>
              <a:t> </a:t>
            </a:r>
            <a:r>
              <a:rPr lang="en-GB" dirty="0" smtClean="0">
                <a:effectLst/>
                <a:ea typeface="Times New Roman"/>
              </a:rPr>
              <a:t>words</a:t>
            </a:r>
          </a:p>
          <a:p>
            <a:pPr marL="90170">
              <a:spcAft>
                <a:spcPts val="0"/>
              </a:spcAft>
            </a:pPr>
            <a:r>
              <a:rPr lang="en-GB" dirty="0" smtClean="0">
                <a:effectLst/>
                <a:ea typeface="Times New Roman"/>
              </a:rPr>
              <a:t>flattened,</a:t>
            </a:r>
            <a:r>
              <a:rPr lang="en-GB" spc="5" dirty="0" smtClean="0">
                <a:effectLst/>
                <a:ea typeface="Times New Roman"/>
              </a:rPr>
              <a:t> </a:t>
            </a:r>
            <a:r>
              <a:rPr lang="en-GB" dirty="0" smtClean="0">
                <a:effectLst/>
                <a:ea typeface="Times New Roman"/>
              </a:rPr>
              <a:t>rolled,</a:t>
            </a:r>
            <a:r>
              <a:rPr lang="en-GB" spc="5" dirty="0" smtClean="0">
                <a:effectLst/>
                <a:ea typeface="Times New Roman"/>
              </a:rPr>
              <a:t> </a:t>
            </a:r>
            <a:r>
              <a:rPr lang="en-GB" dirty="0" smtClean="0">
                <a:effectLst/>
                <a:ea typeface="Times New Roman"/>
              </a:rPr>
              <a:t>turned</a:t>
            </a:r>
            <a:r>
              <a:rPr lang="en-GB" spc="5" dirty="0" smtClean="0">
                <a:effectLst/>
                <a:ea typeface="Times New Roman"/>
              </a:rPr>
              <a:t> </a:t>
            </a:r>
            <a:r>
              <a:rPr lang="en-GB" dirty="0" smtClean="0">
                <a:effectLst/>
                <a:ea typeface="Times New Roman"/>
              </a:rPr>
              <a:t>into</a:t>
            </a:r>
            <a:r>
              <a:rPr lang="en-GB" spc="5" dirty="0" smtClean="0">
                <a:effectLst/>
                <a:ea typeface="Times New Roman"/>
              </a:rPr>
              <a:t> </a:t>
            </a:r>
            <a:r>
              <a:rPr lang="en-GB" dirty="0" smtClean="0">
                <a:effectLst/>
                <a:ea typeface="Times New Roman"/>
              </a:rPr>
              <a:t>felt,</a:t>
            </a:r>
            <a:endParaRPr lang="en-GB" dirty="0" smtClean="0">
              <a:effectLst/>
              <a:ea typeface="Times New Roman"/>
            </a:endParaRPr>
          </a:p>
        </p:txBody>
      </p:sp>
      <p:cxnSp>
        <p:nvCxnSpPr>
          <p:cNvPr id="4" name="Straight Arrow Connector 3"/>
          <p:cNvCxnSpPr/>
          <p:nvPr/>
        </p:nvCxnSpPr>
        <p:spPr>
          <a:xfrm flipV="1">
            <a:off x="3828197" y="832513"/>
            <a:ext cx="600502" cy="573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28699" y="202609"/>
            <a:ext cx="4435523" cy="923330"/>
          </a:xfrm>
          <a:prstGeom prst="rect">
            <a:avLst/>
          </a:prstGeom>
          <a:noFill/>
        </p:spPr>
        <p:txBody>
          <a:bodyPr wrap="square" rtlCol="0">
            <a:spAutoFit/>
          </a:bodyPr>
          <a:lstStyle/>
          <a:p>
            <a:r>
              <a:rPr lang="en-GB" b="1" dirty="0" smtClean="0"/>
              <a:t>Another image which allows </a:t>
            </a:r>
            <a:r>
              <a:rPr lang="en-GB" b="1" dirty="0" smtClean="0">
                <a:solidFill>
                  <a:srgbClr val="FF0000"/>
                </a:solidFill>
              </a:rPr>
              <a:t>foreshadowing</a:t>
            </a:r>
            <a:r>
              <a:rPr lang="en-GB" b="1" dirty="0" smtClean="0"/>
              <a:t> – of what? Who else might be wounded in this poem?</a:t>
            </a:r>
            <a:endParaRPr lang="en-GB" b="1" dirty="0"/>
          </a:p>
        </p:txBody>
      </p:sp>
      <p:cxnSp>
        <p:nvCxnSpPr>
          <p:cNvPr id="9" name="Straight Connector 8"/>
          <p:cNvCxnSpPr/>
          <p:nvPr/>
        </p:nvCxnSpPr>
        <p:spPr>
          <a:xfrm flipV="1">
            <a:off x="3657600" y="2149522"/>
            <a:ext cx="2511188" cy="204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55642" y="1480782"/>
            <a:ext cx="1965277" cy="646331"/>
          </a:xfrm>
          <a:prstGeom prst="rect">
            <a:avLst/>
          </a:prstGeom>
          <a:noFill/>
        </p:spPr>
        <p:txBody>
          <a:bodyPr wrap="square" rtlCol="0">
            <a:spAutoFit/>
          </a:bodyPr>
          <a:lstStyle/>
          <a:p>
            <a:r>
              <a:rPr lang="en-GB" dirty="0" smtClean="0">
                <a:solidFill>
                  <a:srgbClr val="FF0000"/>
                </a:solidFill>
              </a:rPr>
              <a:t>A domestic, motherly image.</a:t>
            </a:r>
            <a:endParaRPr lang="en-GB" dirty="0">
              <a:solidFill>
                <a:srgbClr val="FF0000"/>
              </a:solidFill>
            </a:endParaRPr>
          </a:p>
        </p:txBody>
      </p:sp>
      <p:cxnSp>
        <p:nvCxnSpPr>
          <p:cNvPr id="12" name="Straight Arrow Connector 11"/>
          <p:cNvCxnSpPr>
            <a:endCxn id="10" idx="1"/>
          </p:cNvCxnSpPr>
          <p:nvPr/>
        </p:nvCxnSpPr>
        <p:spPr>
          <a:xfrm flipV="1">
            <a:off x="6223379" y="1803948"/>
            <a:ext cx="532263" cy="270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55642" y="2374710"/>
            <a:ext cx="2292824" cy="646331"/>
          </a:xfrm>
          <a:prstGeom prst="rect">
            <a:avLst/>
          </a:prstGeom>
          <a:noFill/>
        </p:spPr>
        <p:txBody>
          <a:bodyPr wrap="square" rtlCol="0">
            <a:spAutoFit/>
          </a:bodyPr>
          <a:lstStyle/>
          <a:p>
            <a:r>
              <a:rPr lang="en-GB" b="1" dirty="0" smtClean="0">
                <a:solidFill>
                  <a:srgbClr val="FF0000"/>
                </a:solidFill>
              </a:rPr>
              <a:t>Alliteration</a:t>
            </a:r>
            <a:r>
              <a:rPr lang="en-GB" b="1" dirty="0" smtClean="0"/>
              <a:t>: what does this emphasise?</a:t>
            </a:r>
            <a:endParaRPr lang="en-GB" b="1" dirty="0"/>
          </a:p>
        </p:txBody>
      </p:sp>
      <p:cxnSp>
        <p:nvCxnSpPr>
          <p:cNvPr id="15" name="Straight Arrow Connector 14"/>
          <p:cNvCxnSpPr>
            <a:endCxn id="13" idx="1"/>
          </p:cNvCxnSpPr>
          <p:nvPr/>
        </p:nvCxnSpPr>
        <p:spPr>
          <a:xfrm>
            <a:off x="6168788" y="2314604"/>
            <a:ext cx="586854" cy="383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411940" y="2558910"/>
            <a:ext cx="363331" cy="259353"/>
          </a:xfrm>
          <a:custGeom>
            <a:avLst/>
            <a:gdLst>
              <a:gd name="connsiteX0" fmla="*/ 266132 w 363331"/>
              <a:gd name="connsiteY0" fmla="*/ 6869 h 259353"/>
              <a:gd name="connsiteX1" fmla="*/ 20472 w 363331"/>
              <a:gd name="connsiteY1" fmla="*/ 6869 h 259353"/>
              <a:gd name="connsiteX2" fmla="*/ 0 w 363331"/>
              <a:gd name="connsiteY2" fmla="*/ 47812 h 259353"/>
              <a:gd name="connsiteX3" fmla="*/ 6824 w 363331"/>
              <a:gd name="connsiteY3" fmla="*/ 143347 h 259353"/>
              <a:gd name="connsiteX4" fmla="*/ 20472 w 363331"/>
              <a:gd name="connsiteY4" fmla="*/ 163818 h 259353"/>
              <a:gd name="connsiteX5" fmla="*/ 47767 w 363331"/>
              <a:gd name="connsiteY5" fmla="*/ 197938 h 259353"/>
              <a:gd name="connsiteX6" fmla="*/ 88711 w 363331"/>
              <a:gd name="connsiteY6" fmla="*/ 238881 h 259353"/>
              <a:gd name="connsiteX7" fmla="*/ 163773 w 363331"/>
              <a:gd name="connsiteY7" fmla="*/ 259353 h 259353"/>
              <a:gd name="connsiteX8" fmla="*/ 272956 w 363331"/>
              <a:gd name="connsiteY8" fmla="*/ 252529 h 259353"/>
              <a:gd name="connsiteX9" fmla="*/ 293427 w 363331"/>
              <a:gd name="connsiteY9" fmla="*/ 245705 h 259353"/>
              <a:gd name="connsiteX10" fmla="*/ 334370 w 363331"/>
              <a:gd name="connsiteY10" fmla="*/ 177466 h 259353"/>
              <a:gd name="connsiteX11" fmla="*/ 348018 w 363331"/>
              <a:gd name="connsiteY11" fmla="*/ 156994 h 259353"/>
              <a:gd name="connsiteX12" fmla="*/ 354842 w 363331"/>
              <a:gd name="connsiteY12" fmla="*/ 40989 h 259353"/>
              <a:gd name="connsiteX13" fmla="*/ 334370 w 363331"/>
              <a:gd name="connsiteY13" fmla="*/ 34165 h 259353"/>
              <a:gd name="connsiteX14" fmla="*/ 177421 w 363331"/>
              <a:gd name="connsiteY14" fmla="*/ 20517 h 2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3331" h="259353">
                <a:moveTo>
                  <a:pt x="266132" y="6869"/>
                </a:moveTo>
                <a:cubicBezTo>
                  <a:pt x="256491" y="6483"/>
                  <a:pt x="70074" y="-8393"/>
                  <a:pt x="20472" y="6869"/>
                </a:cubicBezTo>
                <a:cubicBezTo>
                  <a:pt x="10646" y="9893"/>
                  <a:pt x="2567" y="40112"/>
                  <a:pt x="0" y="47812"/>
                </a:cubicBezTo>
                <a:cubicBezTo>
                  <a:pt x="2275" y="79657"/>
                  <a:pt x="1276" y="111907"/>
                  <a:pt x="6824" y="143347"/>
                </a:cubicBezTo>
                <a:cubicBezTo>
                  <a:pt x="8249" y="151423"/>
                  <a:pt x="16804" y="156483"/>
                  <a:pt x="20472" y="163818"/>
                </a:cubicBezTo>
                <a:cubicBezTo>
                  <a:pt x="43006" y="208885"/>
                  <a:pt x="6356" y="161128"/>
                  <a:pt x="47767" y="197938"/>
                </a:cubicBezTo>
                <a:cubicBezTo>
                  <a:pt x="62193" y="210761"/>
                  <a:pt x="69986" y="234200"/>
                  <a:pt x="88711" y="238881"/>
                </a:cubicBezTo>
                <a:cubicBezTo>
                  <a:pt x="150280" y="254274"/>
                  <a:pt x="125508" y="246597"/>
                  <a:pt x="163773" y="259353"/>
                </a:cubicBezTo>
                <a:cubicBezTo>
                  <a:pt x="200167" y="257078"/>
                  <a:pt x="236691" y="256346"/>
                  <a:pt x="272956" y="252529"/>
                </a:cubicBezTo>
                <a:cubicBezTo>
                  <a:pt x="280109" y="251776"/>
                  <a:pt x="288341" y="250791"/>
                  <a:pt x="293427" y="245705"/>
                </a:cubicBezTo>
                <a:cubicBezTo>
                  <a:pt x="315690" y="223442"/>
                  <a:pt x="320009" y="202599"/>
                  <a:pt x="334370" y="177466"/>
                </a:cubicBezTo>
                <a:cubicBezTo>
                  <a:pt x="338439" y="170345"/>
                  <a:pt x="343469" y="163818"/>
                  <a:pt x="348018" y="156994"/>
                </a:cubicBezTo>
                <a:cubicBezTo>
                  <a:pt x="358561" y="114822"/>
                  <a:pt x="372633" y="85465"/>
                  <a:pt x="354842" y="40989"/>
                </a:cubicBezTo>
                <a:cubicBezTo>
                  <a:pt x="352170" y="34310"/>
                  <a:pt x="341440" y="35491"/>
                  <a:pt x="334370" y="34165"/>
                </a:cubicBezTo>
                <a:cubicBezTo>
                  <a:pt x="243135" y="17058"/>
                  <a:pt x="260405" y="20517"/>
                  <a:pt x="177421" y="205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flipH="1" flipV="1">
            <a:off x="1705970" y="2314604"/>
            <a:ext cx="1733266" cy="336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7643" y="1241947"/>
            <a:ext cx="1862919" cy="2031325"/>
          </a:xfrm>
          <a:prstGeom prst="rect">
            <a:avLst/>
          </a:prstGeom>
          <a:noFill/>
        </p:spPr>
        <p:txBody>
          <a:bodyPr wrap="square" rtlCol="0">
            <a:spAutoFit/>
          </a:bodyPr>
          <a:lstStyle/>
          <a:p>
            <a:r>
              <a:rPr lang="en-GB" b="1" dirty="0" smtClean="0">
                <a:solidFill>
                  <a:srgbClr val="FF0000"/>
                </a:solidFill>
              </a:rPr>
              <a:t>Caesura: </a:t>
            </a:r>
            <a:r>
              <a:rPr lang="en-GB" dirty="0" smtClean="0">
                <a:solidFill>
                  <a:srgbClr val="FF0000"/>
                </a:solidFill>
              </a:rPr>
              <a:t>reflects the mother’s attempt to stay in control. She doesn’t let her emotions ‘run away’ with her.</a:t>
            </a:r>
            <a:endParaRPr lang="en-GB" dirty="0">
              <a:solidFill>
                <a:srgbClr val="FF0000"/>
              </a:solidFill>
            </a:endParaRPr>
          </a:p>
        </p:txBody>
      </p:sp>
      <p:cxnSp>
        <p:nvCxnSpPr>
          <p:cNvPr id="21" name="Straight Arrow Connector 20"/>
          <p:cNvCxnSpPr/>
          <p:nvPr/>
        </p:nvCxnSpPr>
        <p:spPr>
          <a:xfrm>
            <a:off x="5889009" y="2697875"/>
            <a:ext cx="1849271" cy="118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71397" y="3886621"/>
            <a:ext cx="2477069" cy="1477328"/>
          </a:xfrm>
          <a:prstGeom prst="rect">
            <a:avLst/>
          </a:prstGeom>
          <a:noFill/>
        </p:spPr>
        <p:txBody>
          <a:bodyPr wrap="square" rtlCol="0">
            <a:spAutoFit/>
          </a:bodyPr>
          <a:lstStyle/>
          <a:p>
            <a:r>
              <a:rPr lang="en-GB" b="1" dirty="0" smtClean="0"/>
              <a:t>What does this reference to the sense of touch suggest about the mother’s emotions? What does she long for? </a:t>
            </a:r>
            <a:endParaRPr lang="en-GB" b="1" dirty="0"/>
          </a:p>
        </p:txBody>
      </p:sp>
      <p:sp>
        <p:nvSpPr>
          <p:cNvPr id="23" name="TextBox 22"/>
          <p:cNvSpPr txBox="1"/>
          <p:nvPr/>
        </p:nvSpPr>
        <p:spPr>
          <a:xfrm>
            <a:off x="87045" y="4518752"/>
            <a:ext cx="3904924" cy="2308324"/>
          </a:xfrm>
          <a:prstGeom prst="rect">
            <a:avLst/>
          </a:prstGeom>
          <a:noFill/>
        </p:spPr>
        <p:txBody>
          <a:bodyPr wrap="square" rtlCol="0">
            <a:spAutoFit/>
          </a:bodyPr>
          <a:lstStyle/>
          <a:p>
            <a:r>
              <a:rPr lang="en-GB" dirty="0" smtClean="0">
                <a:solidFill>
                  <a:srgbClr val="FF0000"/>
                </a:solidFill>
              </a:rPr>
              <a:t>The ‘blackthorns’ </a:t>
            </a:r>
            <a:r>
              <a:rPr lang="en-GB" b="1" dirty="0" smtClean="0">
                <a:solidFill>
                  <a:srgbClr val="FF0000"/>
                </a:solidFill>
              </a:rPr>
              <a:t>allude</a:t>
            </a:r>
            <a:r>
              <a:rPr lang="en-GB" dirty="0" smtClean="0">
                <a:solidFill>
                  <a:srgbClr val="FF0000"/>
                </a:solidFill>
              </a:rPr>
              <a:t> to Jesus, who wore a crown of thorns when he was crucified as a sacrifice for the sins of humanity. </a:t>
            </a:r>
            <a:r>
              <a:rPr lang="en-GB" b="1" dirty="0" smtClean="0"/>
              <a:t>What does this suggest may happen to the son? </a:t>
            </a:r>
          </a:p>
          <a:p>
            <a:endParaRPr lang="en-GB" b="1" dirty="0"/>
          </a:p>
          <a:p>
            <a:r>
              <a:rPr lang="en-GB" b="1" dirty="0" smtClean="0"/>
              <a:t>What else might this hair suggest about the son? </a:t>
            </a:r>
            <a:endParaRPr lang="en-GB" b="1" dirty="0"/>
          </a:p>
        </p:txBody>
      </p:sp>
      <p:cxnSp>
        <p:nvCxnSpPr>
          <p:cNvPr id="25" name="Straight Arrow Connector 24"/>
          <p:cNvCxnSpPr>
            <a:endCxn id="23" idx="0"/>
          </p:cNvCxnSpPr>
          <p:nvPr/>
        </p:nvCxnSpPr>
        <p:spPr>
          <a:xfrm flipH="1">
            <a:off x="2039507" y="4017074"/>
            <a:ext cx="522028" cy="501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152030" y="4452751"/>
            <a:ext cx="327546" cy="999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91968" y="5547815"/>
            <a:ext cx="4872254" cy="1200329"/>
          </a:xfrm>
          <a:prstGeom prst="rect">
            <a:avLst/>
          </a:prstGeom>
          <a:noFill/>
        </p:spPr>
        <p:txBody>
          <a:bodyPr wrap="square" rtlCol="0">
            <a:spAutoFit/>
          </a:bodyPr>
          <a:lstStyle/>
          <a:p>
            <a:pPr marL="342900" indent="-342900">
              <a:buAutoNum type="alphaLcParenR"/>
            </a:pPr>
            <a:r>
              <a:rPr lang="en-GB" dirty="0" smtClean="0">
                <a:solidFill>
                  <a:srgbClr val="FF0000"/>
                </a:solidFill>
              </a:rPr>
              <a:t>Suggests she speaks softly</a:t>
            </a:r>
          </a:p>
          <a:p>
            <a:pPr marL="342900" indent="-342900">
              <a:buAutoNum type="alphaLcParenR"/>
            </a:pPr>
            <a:r>
              <a:rPr lang="en-GB" dirty="0" smtClean="0">
                <a:solidFill>
                  <a:srgbClr val="FF0000"/>
                </a:solidFill>
              </a:rPr>
              <a:t>Another domestic image</a:t>
            </a:r>
          </a:p>
          <a:p>
            <a:pPr marL="342900" indent="-342900">
              <a:buAutoNum type="alphaLcParenR"/>
            </a:pPr>
            <a:r>
              <a:rPr lang="en-GB" dirty="0" smtClean="0">
                <a:solidFill>
                  <a:srgbClr val="FF0000"/>
                </a:solidFill>
              </a:rPr>
              <a:t>A pun on the word ‘felt’, i.e. she must suppress her feelings until later</a:t>
            </a:r>
            <a:endParaRPr lang="en-GB" dirty="0">
              <a:solidFill>
                <a:srgbClr val="FF0000"/>
              </a:solidFill>
            </a:endParaRPr>
          </a:p>
        </p:txBody>
      </p:sp>
    </p:spTree>
    <p:extLst>
      <p:ext uri="{BB962C8B-B14F-4D97-AF65-F5344CB8AC3E}">
        <p14:creationId xmlns:p14="http://schemas.microsoft.com/office/powerpoint/2010/main" val="1187268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2824" y="1286892"/>
            <a:ext cx="5370394" cy="1477328"/>
          </a:xfrm>
          <a:prstGeom prst="rect">
            <a:avLst/>
          </a:prstGeom>
        </p:spPr>
        <p:txBody>
          <a:bodyPr wrap="square">
            <a:spAutoFit/>
          </a:bodyPr>
          <a:lstStyle/>
          <a:p>
            <a:pPr marL="90170">
              <a:spcAft>
                <a:spcPts val="0"/>
              </a:spcAft>
            </a:pPr>
            <a:r>
              <a:rPr lang="en-GB" b="1" dirty="0" smtClean="0">
                <a:effectLst/>
                <a:ea typeface="Times New Roman"/>
              </a:rPr>
              <a:t>slowly</a:t>
            </a:r>
            <a:r>
              <a:rPr lang="en-GB" b="1" spc="5" dirty="0" smtClean="0">
                <a:effectLst/>
                <a:ea typeface="Times New Roman"/>
              </a:rPr>
              <a:t> </a:t>
            </a:r>
            <a:r>
              <a:rPr lang="en-GB" b="1" dirty="0" smtClean="0">
                <a:effectLst/>
                <a:ea typeface="Times New Roman"/>
              </a:rPr>
              <a:t>melting.</a:t>
            </a:r>
            <a:r>
              <a:rPr lang="en-GB" b="1" spc="5" dirty="0" smtClean="0">
                <a:effectLst/>
                <a:ea typeface="Times New Roman"/>
              </a:rPr>
              <a:t> </a:t>
            </a:r>
            <a:r>
              <a:rPr lang="en-GB" dirty="0" smtClean="0">
                <a:effectLst/>
                <a:ea typeface="Times New Roman"/>
              </a:rPr>
              <a:t>I</a:t>
            </a:r>
            <a:r>
              <a:rPr lang="en-GB" spc="5" dirty="0" smtClean="0">
                <a:effectLst/>
                <a:ea typeface="Times New Roman"/>
              </a:rPr>
              <a:t> </a:t>
            </a:r>
            <a:r>
              <a:rPr lang="en-GB" dirty="0" smtClean="0">
                <a:effectLst/>
                <a:ea typeface="Times New Roman"/>
              </a:rPr>
              <a:t>was</a:t>
            </a:r>
            <a:r>
              <a:rPr lang="en-GB" spc="5" dirty="0" smtClean="0">
                <a:effectLst/>
                <a:ea typeface="Times New Roman"/>
              </a:rPr>
              <a:t> </a:t>
            </a:r>
            <a:r>
              <a:rPr lang="en-GB" dirty="0" smtClean="0">
                <a:effectLst/>
                <a:ea typeface="Times New Roman"/>
              </a:rPr>
              <a:t>brave,</a:t>
            </a:r>
            <a:r>
              <a:rPr lang="en-GB" spc="5" dirty="0" smtClean="0">
                <a:effectLst/>
                <a:ea typeface="Times New Roman"/>
              </a:rPr>
              <a:t> </a:t>
            </a:r>
            <a:r>
              <a:rPr lang="en-GB" dirty="0" smtClean="0">
                <a:effectLst/>
                <a:ea typeface="Times New Roman"/>
              </a:rPr>
              <a:t>as</a:t>
            </a:r>
            <a:r>
              <a:rPr lang="en-GB" spc="5" dirty="0" smtClean="0">
                <a:effectLst/>
                <a:ea typeface="Times New Roman"/>
              </a:rPr>
              <a:t> </a:t>
            </a:r>
            <a:r>
              <a:rPr lang="en-GB" dirty="0" smtClean="0">
                <a:effectLst/>
                <a:ea typeface="Times New Roman"/>
              </a:rPr>
              <a:t>I</a:t>
            </a:r>
            <a:r>
              <a:rPr lang="en-GB" spc="5" dirty="0" smtClean="0">
                <a:effectLst/>
                <a:ea typeface="Times New Roman"/>
              </a:rPr>
              <a:t> </a:t>
            </a:r>
            <a:r>
              <a:rPr lang="en-GB" dirty="0" smtClean="0">
                <a:effectLst/>
                <a:ea typeface="Times New Roman"/>
              </a:rPr>
              <a:t>walked</a:t>
            </a:r>
          </a:p>
          <a:p>
            <a:pPr marL="90170">
              <a:spcAft>
                <a:spcPts val="0"/>
              </a:spcAft>
            </a:pPr>
            <a:r>
              <a:rPr lang="en-GB" dirty="0" smtClean="0">
                <a:effectLst/>
                <a:ea typeface="Times New Roman"/>
              </a:rPr>
              <a:t>with</a:t>
            </a:r>
            <a:r>
              <a:rPr lang="en-GB" spc="5" dirty="0" smtClean="0">
                <a:effectLst/>
                <a:ea typeface="Times New Roman"/>
              </a:rPr>
              <a:t> </a:t>
            </a:r>
            <a:r>
              <a:rPr lang="en-GB" dirty="0" smtClean="0">
                <a:effectLst/>
                <a:ea typeface="Times New Roman"/>
              </a:rPr>
              <a:t>you,</a:t>
            </a:r>
            <a:r>
              <a:rPr lang="en-GB" spc="5" dirty="0" smtClean="0">
                <a:effectLst/>
                <a:ea typeface="Times New Roman"/>
              </a:rPr>
              <a:t> </a:t>
            </a:r>
            <a:r>
              <a:rPr lang="en-GB" dirty="0" smtClean="0">
                <a:effectLst/>
                <a:ea typeface="Times New Roman"/>
              </a:rPr>
              <a:t>to</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dirty="0" smtClean="0">
                <a:effectLst/>
                <a:ea typeface="Times New Roman"/>
              </a:rPr>
              <a:t>front</a:t>
            </a:r>
            <a:r>
              <a:rPr lang="en-GB" spc="5" dirty="0" smtClean="0">
                <a:effectLst/>
                <a:ea typeface="Times New Roman"/>
              </a:rPr>
              <a:t> </a:t>
            </a:r>
            <a:r>
              <a:rPr lang="en-GB" dirty="0" smtClean="0">
                <a:effectLst/>
                <a:ea typeface="Times New Roman"/>
              </a:rPr>
              <a:t>doo</a:t>
            </a:r>
            <a:r>
              <a:rPr lang="en-GB" spc="-60" dirty="0" smtClean="0">
                <a:effectLst/>
                <a:ea typeface="Times New Roman"/>
              </a:rPr>
              <a:t>r</a:t>
            </a:r>
            <a:r>
              <a:rPr lang="en-GB" dirty="0" smtClean="0">
                <a:effectLst/>
                <a:ea typeface="Times New Roman"/>
              </a:rPr>
              <a:t>,</a:t>
            </a:r>
            <a:r>
              <a:rPr lang="en-GB" spc="5" dirty="0" smtClean="0">
                <a:effectLst/>
                <a:ea typeface="Times New Roman"/>
              </a:rPr>
              <a:t> </a:t>
            </a:r>
            <a:r>
              <a:rPr lang="en-GB" i="1" dirty="0" smtClean="0">
                <a:effectLst/>
                <a:ea typeface="Times New Roman"/>
              </a:rPr>
              <a:t>threw</a:t>
            </a:r>
          </a:p>
          <a:p>
            <a:pPr marL="90170">
              <a:spcAft>
                <a:spcPts val="0"/>
              </a:spcAft>
            </a:pPr>
            <a:r>
              <a:rPr lang="en-GB" dirty="0" smtClean="0">
                <a:effectLst/>
                <a:ea typeface="Times New Roman"/>
              </a:rPr>
              <a:t>it</a:t>
            </a:r>
            <a:r>
              <a:rPr lang="en-GB" spc="5" dirty="0" smtClean="0">
                <a:effectLst/>
                <a:ea typeface="Times New Roman"/>
              </a:rPr>
              <a:t> </a:t>
            </a:r>
            <a:r>
              <a:rPr lang="en-GB" dirty="0" smtClean="0">
                <a:effectLst/>
                <a:ea typeface="Times New Roman"/>
              </a:rPr>
              <a:t>open,</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dirty="0" smtClean="0">
                <a:effectLst/>
                <a:ea typeface="Times New Roman"/>
              </a:rPr>
              <a:t>world</a:t>
            </a:r>
            <a:r>
              <a:rPr lang="en-GB" spc="5" dirty="0" smtClean="0">
                <a:effectLst/>
                <a:ea typeface="Times New Roman"/>
              </a:rPr>
              <a:t> </a:t>
            </a:r>
            <a:r>
              <a:rPr lang="en-GB" dirty="0" smtClean="0">
                <a:effectLst/>
                <a:ea typeface="Times New Roman"/>
              </a:rPr>
              <a:t>overflowing</a:t>
            </a:r>
          </a:p>
          <a:p>
            <a:pPr marL="90170">
              <a:spcAft>
                <a:spcPts val="0"/>
              </a:spcAft>
            </a:pPr>
            <a:r>
              <a:rPr lang="en-GB" dirty="0" smtClean="0">
                <a:effectLst/>
                <a:ea typeface="Times New Roman"/>
              </a:rPr>
              <a:t>like</a:t>
            </a:r>
            <a:r>
              <a:rPr lang="en-GB" spc="5" dirty="0" smtClean="0">
                <a:effectLst/>
                <a:ea typeface="Times New Roman"/>
              </a:rPr>
              <a:t> </a:t>
            </a:r>
            <a:r>
              <a:rPr lang="en-GB" dirty="0" smtClean="0">
                <a:effectLst/>
                <a:ea typeface="Times New Roman"/>
              </a:rPr>
              <a:t>a</a:t>
            </a:r>
            <a:r>
              <a:rPr lang="en-GB" spc="5" dirty="0" smtClean="0">
                <a:effectLst/>
                <a:ea typeface="Times New Roman"/>
              </a:rPr>
              <a:t> </a:t>
            </a:r>
            <a:r>
              <a:rPr lang="en-GB" dirty="0" smtClean="0">
                <a:effectLst/>
                <a:ea typeface="Times New Roman"/>
              </a:rPr>
              <a:t>treasure</a:t>
            </a:r>
            <a:r>
              <a:rPr lang="en-GB" spc="5" dirty="0" smtClean="0">
                <a:effectLst/>
                <a:ea typeface="Times New Roman"/>
              </a:rPr>
              <a:t> </a:t>
            </a:r>
            <a:r>
              <a:rPr lang="en-GB" dirty="0" smtClean="0">
                <a:effectLst/>
                <a:ea typeface="Times New Roman"/>
              </a:rPr>
              <a:t>chest.</a:t>
            </a:r>
            <a:r>
              <a:rPr lang="en-GB" spc="-55" dirty="0" smtClean="0">
                <a:effectLst/>
                <a:ea typeface="Times New Roman"/>
              </a:rPr>
              <a:t> </a:t>
            </a:r>
            <a:r>
              <a:rPr lang="en-GB" dirty="0" smtClean="0">
                <a:effectLst/>
                <a:ea typeface="Times New Roman"/>
              </a:rPr>
              <a:t>A</a:t>
            </a:r>
            <a:r>
              <a:rPr lang="en-GB" spc="-55" dirty="0" smtClean="0">
                <a:effectLst/>
                <a:ea typeface="Times New Roman"/>
              </a:rPr>
              <a:t> </a:t>
            </a:r>
            <a:r>
              <a:rPr lang="en-GB" dirty="0" smtClean="0">
                <a:effectLst/>
                <a:ea typeface="Times New Roman"/>
              </a:rPr>
              <a:t>split</a:t>
            </a:r>
            <a:r>
              <a:rPr lang="en-GB" spc="5" dirty="0" smtClean="0">
                <a:effectLst/>
                <a:ea typeface="Times New Roman"/>
              </a:rPr>
              <a:t> </a:t>
            </a:r>
            <a:r>
              <a:rPr lang="en-GB" dirty="0" smtClean="0">
                <a:effectLst/>
                <a:ea typeface="Times New Roman"/>
              </a:rPr>
              <a:t>second</a:t>
            </a:r>
          </a:p>
          <a:p>
            <a:pPr marL="90170">
              <a:spcAft>
                <a:spcPts val="0"/>
              </a:spcAft>
            </a:pPr>
            <a:r>
              <a:rPr lang="en-GB" dirty="0" smtClean="0">
                <a:effectLst/>
                <a:ea typeface="Times New Roman"/>
              </a:rPr>
              <a:t>and</a:t>
            </a:r>
            <a:r>
              <a:rPr lang="en-GB" spc="5" dirty="0" smtClean="0">
                <a:effectLst/>
                <a:ea typeface="Times New Roman"/>
              </a:rPr>
              <a:t> </a:t>
            </a:r>
            <a:r>
              <a:rPr lang="en-GB" dirty="0" smtClean="0">
                <a:effectLst/>
                <a:ea typeface="Times New Roman"/>
              </a:rPr>
              <a:t>you</a:t>
            </a:r>
            <a:r>
              <a:rPr lang="en-GB" spc="5" dirty="0" smtClean="0">
                <a:effectLst/>
                <a:ea typeface="Times New Roman"/>
              </a:rPr>
              <a:t> </a:t>
            </a:r>
            <a:r>
              <a:rPr lang="en-GB" dirty="0" smtClean="0">
                <a:effectLst/>
                <a:ea typeface="Times New Roman"/>
              </a:rPr>
              <a:t>were</a:t>
            </a:r>
            <a:r>
              <a:rPr lang="en-GB" spc="5" dirty="0" smtClean="0">
                <a:effectLst/>
                <a:ea typeface="Times New Roman"/>
              </a:rPr>
              <a:t> </a:t>
            </a:r>
            <a:r>
              <a:rPr lang="en-GB" dirty="0" smtClean="0">
                <a:effectLst/>
                <a:ea typeface="Times New Roman"/>
              </a:rPr>
              <a:t>awa</a:t>
            </a:r>
            <a:r>
              <a:rPr lang="en-GB" spc="-80" dirty="0" smtClean="0">
                <a:effectLst/>
                <a:ea typeface="Times New Roman"/>
              </a:rPr>
              <a:t>y</a:t>
            </a:r>
            <a:r>
              <a:rPr lang="en-GB" dirty="0" smtClean="0">
                <a:effectLst/>
                <a:ea typeface="Times New Roman"/>
              </a:rPr>
              <a:t>,</a:t>
            </a:r>
            <a:r>
              <a:rPr lang="en-GB" spc="5" dirty="0" smtClean="0">
                <a:effectLst/>
                <a:ea typeface="Times New Roman"/>
              </a:rPr>
              <a:t> </a:t>
            </a:r>
            <a:r>
              <a:rPr lang="en-GB" b="1" dirty="0" smtClean="0">
                <a:effectLst/>
                <a:ea typeface="Times New Roman"/>
              </a:rPr>
              <a:t>intoxicated</a:t>
            </a:r>
            <a:r>
              <a:rPr lang="en-GB" dirty="0" smtClean="0">
                <a:effectLst/>
                <a:ea typeface="Times New Roman"/>
              </a:rPr>
              <a:t>.</a:t>
            </a:r>
          </a:p>
        </p:txBody>
      </p:sp>
      <p:sp>
        <p:nvSpPr>
          <p:cNvPr id="3" name="TextBox 2"/>
          <p:cNvSpPr txBox="1"/>
          <p:nvPr/>
        </p:nvSpPr>
        <p:spPr>
          <a:xfrm>
            <a:off x="129654" y="170597"/>
            <a:ext cx="4374107" cy="1200329"/>
          </a:xfrm>
          <a:prstGeom prst="rect">
            <a:avLst/>
          </a:prstGeom>
          <a:noFill/>
        </p:spPr>
        <p:txBody>
          <a:bodyPr wrap="square" rtlCol="0">
            <a:spAutoFit/>
          </a:bodyPr>
          <a:lstStyle/>
          <a:p>
            <a:r>
              <a:rPr lang="en-GB" b="1" dirty="0" smtClean="0">
                <a:solidFill>
                  <a:srgbClr val="FF0000"/>
                </a:solidFill>
              </a:rPr>
              <a:t>Enjambment</a:t>
            </a:r>
            <a:r>
              <a:rPr lang="en-GB" dirty="0" smtClean="0">
                <a:solidFill>
                  <a:srgbClr val="FF0000"/>
                </a:solidFill>
              </a:rPr>
              <a:t> continues the idea of the mother’s composure disappearing with the ‘melting’ of her words. </a:t>
            </a:r>
            <a:r>
              <a:rPr lang="en-GB" b="1" dirty="0" smtClean="0"/>
              <a:t>What kind of emotions would melt? </a:t>
            </a:r>
            <a:endParaRPr lang="en-GB" b="1" dirty="0"/>
          </a:p>
        </p:txBody>
      </p:sp>
      <p:cxnSp>
        <p:nvCxnSpPr>
          <p:cNvPr id="5" name="Straight Arrow Connector 4"/>
          <p:cNvCxnSpPr/>
          <p:nvPr/>
        </p:nvCxnSpPr>
        <p:spPr>
          <a:xfrm flipH="1" flipV="1">
            <a:off x="2613546" y="1093927"/>
            <a:ext cx="491320" cy="27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3772129" y="1371600"/>
            <a:ext cx="219841" cy="272955"/>
          </a:xfrm>
          <a:custGeom>
            <a:avLst/>
            <a:gdLst>
              <a:gd name="connsiteX0" fmla="*/ 124307 w 219841"/>
              <a:gd name="connsiteY0" fmla="*/ 0 h 272955"/>
              <a:gd name="connsiteX1" fmla="*/ 172074 w 219841"/>
              <a:gd name="connsiteY1" fmla="*/ 245660 h 272955"/>
              <a:gd name="connsiteX2" fmla="*/ 199370 w 219841"/>
              <a:gd name="connsiteY2" fmla="*/ 225188 h 272955"/>
              <a:gd name="connsiteX3" fmla="*/ 206193 w 219841"/>
              <a:gd name="connsiteY3" fmla="*/ 204716 h 272955"/>
              <a:gd name="connsiteX4" fmla="*/ 206193 w 219841"/>
              <a:gd name="connsiteY4" fmla="*/ 95534 h 272955"/>
              <a:gd name="connsiteX5" fmla="*/ 185722 w 219841"/>
              <a:gd name="connsiteY5" fmla="*/ 88710 h 272955"/>
              <a:gd name="connsiteX6" fmla="*/ 165250 w 219841"/>
              <a:gd name="connsiteY6" fmla="*/ 75063 h 272955"/>
              <a:gd name="connsiteX7" fmla="*/ 137955 w 219841"/>
              <a:gd name="connsiteY7" fmla="*/ 68239 h 272955"/>
              <a:gd name="connsiteX8" fmla="*/ 117483 w 219841"/>
              <a:gd name="connsiteY8" fmla="*/ 61415 h 272955"/>
              <a:gd name="connsiteX9" fmla="*/ 56068 w 219841"/>
              <a:gd name="connsiteY9" fmla="*/ 68239 h 272955"/>
              <a:gd name="connsiteX10" fmla="*/ 21949 w 219841"/>
              <a:gd name="connsiteY10" fmla="*/ 109182 h 272955"/>
              <a:gd name="connsiteX11" fmla="*/ 1477 w 219841"/>
              <a:gd name="connsiteY11" fmla="*/ 150125 h 272955"/>
              <a:gd name="connsiteX12" fmla="*/ 42420 w 219841"/>
              <a:gd name="connsiteY12" fmla="*/ 259307 h 272955"/>
              <a:gd name="connsiteX13" fmla="*/ 62892 w 219841"/>
              <a:gd name="connsiteY13" fmla="*/ 272955 h 272955"/>
              <a:gd name="connsiteX14" fmla="*/ 158426 w 219841"/>
              <a:gd name="connsiteY14" fmla="*/ 266131 h 272955"/>
              <a:gd name="connsiteX15" fmla="*/ 199370 w 219841"/>
              <a:gd name="connsiteY15" fmla="*/ 252484 h 272955"/>
              <a:gd name="connsiteX16" fmla="*/ 219841 w 219841"/>
              <a:gd name="connsiteY16" fmla="*/ 245660 h 27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9841" h="272955">
                <a:moveTo>
                  <a:pt x="124307" y="0"/>
                </a:moveTo>
                <a:cubicBezTo>
                  <a:pt x="147874" y="223886"/>
                  <a:pt x="79717" y="311627"/>
                  <a:pt x="172074" y="245660"/>
                </a:cubicBezTo>
                <a:cubicBezTo>
                  <a:pt x="181329" y="239050"/>
                  <a:pt x="190271" y="232012"/>
                  <a:pt x="199370" y="225188"/>
                </a:cubicBezTo>
                <a:cubicBezTo>
                  <a:pt x="201644" y="218364"/>
                  <a:pt x="204217" y="211632"/>
                  <a:pt x="206193" y="204716"/>
                </a:cubicBezTo>
                <a:cubicBezTo>
                  <a:pt x="217283" y="165899"/>
                  <a:pt x="220739" y="142811"/>
                  <a:pt x="206193" y="95534"/>
                </a:cubicBezTo>
                <a:cubicBezTo>
                  <a:pt x="204078" y="88659"/>
                  <a:pt x="192155" y="91927"/>
                  <a:pt x="185722" y="88710"/>
                </a:cubicBezTo>
                <a:cubicBezTo>
                  <a:pt x="178387" y="85042"/>
                  <a:pt x="172788" y="78294"/>
                  <a:pt x="165250" y="75063"/>
                </a:cubicBezTo>
                <a:cubicBezTo>
                  <a:pt x="156630" y="71369"/>
                  <a:pt x="146973" y="70815"/>
                  <a:pt x="137955" y="68239"/>
                </a:cubicBezTo>
                <a:cubicBezTo>
                  <a:pt x="131039" y="66263"/>
                  <a:pt x="124307" y="63690"/>
                  <a:pt x="117483" y="61415"/>
                </a:cubicBezTo>
                <a:cubicBezTo>
                  <a:pt x="97011" y="63690"/>
                  <a:pt x="75755" y="62182"/>
                  <a:pt x="56068" y="68239"/>
                </a:cubicBezTo>
                <a:cubicBezTo>
                  <a:pt x="21917" y="78747"/>
                  <a:pt x="33064" y="86951"/>
                  <a:pt x="21949" y="109182"/>
                </a:cubicBezTo>
                <a:cubicBezTo>
                  <a:pt x="-4512" y="162106"/>
                  <a:pt x="18632" y="98661"/>
                  <a:pt x="1477" y="150125"/>
                </a:cubicBezTo>
                <a:cubicBezTo>
                  <a:pt x="11459" y="299859"/>
                  <a:pt x="-26040" y="233635"/>
                  <a:pt x="42420" y="259307"/>
                </a:cubicBezTo>
                <a:cubicBezTo>
                  <a:pt x="50099" y="262187"/>
                  <a:pt x="56068" y="268406"/>
                  <a:pt x="62892" y="272955"/>
                </a:cubicBezTo>
                <a:cubicBezTo>
                  <a:pt x="94737" y="270680"/>
                  <a:pt x="126853" y="270867"/>
                  <a:pt x="158426" y="266131"/>
                </a:cubicBezTo>
                <a:cubicBezTo>
                  <a:pt x="172653" y="263997"/>
                  <a:pt x="185722" y="257033"/>
                  <a:pt x="199370" y="252484"/>
                </a:cubicBezTo>
                <a:lnTo>
                  <a:pt x="219841" y="24566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stCxn id="6" idx="6"/>
          </p:cNvCxnSpPr>
          <p:nvPr/>
        </p:nvCxnSpPr>
        <p:spPr>
          <a:xfrm flipV="1">
            <a:off x="3937379" y="893928"/>
            <a:ext cx="736979" cy="55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69011" y="170597"/>
            <a:ext cx="3957851" cy="923330"/>
          </a:xfrm>
          <a:prstGeom prst="rect">
            <a:avLst/>
          </a:prstGeom>
          <a:noFill/>
        </p:spPr>
        <p:txBody>
          <a:bodyPr wrap="square" rtlCol="0">
            <a:spAutoFit/>
          </a:bodyPr>
          <a:lstStyle/>
          <a:p>
            <a:r>
              <a:rPr lang="en-GB" b="1" dirty="0" smtClean="0"/>
              <a:t>But this is followed by caesura: what does this suggest about the speaker? [Hint: look at the words which follow.]</a:t>
            </a:r>
            <a:endParaRPr lang="en-GB" b="1" dirty="0"/>
          </a:p>
        </p:txBody>
      </p:sp>
      <p:sp>
        <p:nvSpPr>
          <p:cNvPr id="10" name="TextBox 9"/>
          <p:cNvSpPr txBox="1"/>
          <p:nvPr/>
        </p:nvSpPr>
        <p:spPr>
          <a:xfrm>
            <a:off x="6647935" y="1446663"/>
            <a:ext cx="2325467" cy="646331"/>
          </a:xfrm>
          <a:prstGeom prst="rect">
            <a:avLst/>
          </a:prstGeom>
          <a:noFill/>
        </p:spPr>
        <p:txBody>
          <a:bodyPr wrap="square" rtlCol="0">
            <a:spAutoFit/>
          </a:bodyPr>
          <a:lstStyle/>
          <a:p>
            <a:r>
              <a:rPr lang="en-GB" b="1" dirty="0" smtClean="0"/>
              <a:t>What does this </a:t>
            </a:r>
            <a:r>
              <a:rPr lang="en-GB" b="1" dirty="0" smtClean="0">
                <a:solidFill>
                  <a:srgbClr val="FF0000"/>
                </a:solidFill>
              </a:rPr>
              <a:t>verb</a:t>
            </a:r>
            <a:r>
              <a:rPr lang="en-GB" b="1" dirty="0" smtClean="0"/>
              <a:t> suggest? </a:t>
            </a:r>
            <a:endParaRPr lang="en-GB" b="1" dirty="0"/>
          </a:p>
        </p:txBody>
      </p:sp>
      <p:cxnSp>
        <p:nvCxnSpPr>
          <p:cNvPr id="12" name="Straight Arrow Connector 11"/>
          <p:cNvCxnSpPr>
            <a:endCxn id="10" idx="1"/>
          </p:cNvCxnSpPr>
          <p:nvPr/>
        </p:nvCxnSpPr>
        <p:spPr>
          <a:xfrm>
            <a:off x="5636525" y="1733266"/>
            <a:ext cx="1011410" cy="36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88860" y="2367887"/>
            <a:ext cx="1364776" cy="682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9779" y="2169994"/>
            <a:ext cx="1903863" cy="1754326"/>
          </a:xfrm>
          <a:prstGeom prst="rect">
            <a:avLst/>
          </a:prstGeom>
          <a:noFill/>
        </p:spPr>
        <p:txBody>
          <a:bodyPr wrap="square" rtlCol="0">
            <a:spAutoFit/>
          </a:bodyPr>
          <a:lstStyle/>
          <a:p>
            <a:r>
              <a:rPr lang="en-GB" b="1" dirty="0" smtClean="0"/>
              <a:t>This</a:t>
            </a:r>
            <a:r>
              <a:rPr lang="en-GB" b="1" dirty="0" smtClean="0">
                <a:solidFill>
                  <a:srgbClr val="FF0000"/>
                </a:solidFill>
              </a:rPr>
              <a:t> simile </a:t>
            </a:r>
            <a:r>
              <a:rPr lang="en-GB" b="1" dirty="0" smtClean="0"/>
              <a:t>shows the world from the son’s perspective – what does it suggest? </a:t>
            </a:r>
            <a:endParaRPr lang="en-GB" b="1" dirty="0"/>
          </a:p>
        </p:txBody>
      </p:sp>
      <p:cxnSp>
        <p:nvCxnSpPr>
          <p:cNvPr id="17" name="Straight Arrow Connector 16"/>
          <p:cNvCxnSpPr/>
          <p:nvPr/>
        </p:nvCxnSpPr>
        <p:spPr>
          <a:xfrm flipH="1">
            <a:off x="1856096" y="2374710"/>
            <a:ext cx="934871" cy="55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49069" y="2545307"/>
            <a:ext cx="1862919" cy="923330"/>
          </a:xfrm>
          <a:prstGeom prst="rect">
            <a:avLst/>
          </a:prstGeom>
          <a:noFill/>
        </p:spPr>
        <p:txBody>
          <a:bodyPr wrap="square" rtlCol="0">
            <a:spAutoFit/>
          </a:bodyPr>
          <a:lstStyle/>
          <a:p>
            <a:r>
              <a:rPr lang="en-GB" b="1" dirty="0" smtClean="0"/>
              <a:t>What are the connotations of this word? </a:t>
            </a:r>
            <a:endParaRPr lang="en-GB" b="1" dirty="0"/>
          </a:p>
        </p:txBody>
      </p:sp>
      <p:cxnSp>
        <p:nvCxnSpPr>
          <p:cNvPr id="20" name="Straight Arrow Connector 19"/>
          <p:cNvCxnSpPr/>
          <p:nvPr/>
        </p:nvCxnSpPr>
        <p:spPr>
          <a:xfrm>
            <a:off x="5636525" y="2545307"/>
            <a:ext cx="1439839" cy="293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8741" y="5083791"/>
            <a:ext cx="7854287" cy="707886"/>
          </a:xfrm>
          <a:prstGeom prst="rect">
            <a:avLst/>
          </a:prstGeom>
          <a:noFill/>
          <a:ln>
            <a:solidFill>
              <a:srgbClr val="FF0000"/>
            </a:solidFill>
          </a:ln>
        </p:spPr>
        <p:txBody>
          <a:bodyPr wrap="square" rtlCol="0">
            <a:spAutoFit/>
          </a:bodyPr>
          <a:lstStyle/>
          <a:p>
            <a:r>
              <a:rPr lang="en-GB" sz="2000" dirty="0" smtClean="0"/>
              <a:t>How does Weir create a contrast between the mother and the son at their moment of parting? </a:t>
            </a:r>
            <a:endParaRPr lang="en-GB" sz="2000" dirty="0"/>
          </a:p>
        </p:txBody>
      </p:sp>
    </p:spTree>
    <p:extLst>
      <p:ext uri="{BB962C8B-B14F-4D97-AF65-F5344CB8AC3E}">
        <p14:creationId xmlns:p14="http://schemas.microsoft.com/office/powerpoint/2010/main" val="3542993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3170" y="1576781"/>
            <a:ext cx="5465928" cy="2031325"/>
          </a:xfrm>
          <a:prstGeom prst="rect">
            <a:avLst/>
          </a:prstGeom>
        </p:spPr>
        <p:txBody>
          <a:bodyPr wrap="square">
            <a:spAutoFit/>
          </a:bodyPr>
          <a:lstStyle/>
          <a:p>
            <a:pPr marL="90170">
              <a:spcAft>
                <a:spcPts val="0"/>
              </a:spcAft>
            </a:pPr>
            <a:r>
              <a:rPr lang="en-GB" dirty="0" smtClean="0">
                <a:effectLst/>
                <a:ea typeface="Times New Roman"/>
              </a:rPr>
              <a:t>After</a:t>
            </a:r>
            <a:r>
              <a:rPr lang="en-GB" spc="5" dirty="0" smtClean="0">
                <a:effectLst/>
                <a:ea typeface="Times New Roman"/>
              </a:rPr>
              <a:t> </a:t>
            </a:r>
            <a:r>
              <a:rPr lang="en-GB" dirty="0" smtClean="0">
                <a:effectLst/>
                <a:ea typeface="Times New Roman"/>
              </a:rPr>
              <a:t>you’d</a:t>
            </a:r>
            <a:r>
              <a:rPr lang="en-GB" spc="5" dirty="0" smtClean="0">
                <a:effectLst/>
                <a:ea typeface="Times New Roman"/>
              </a:rPr>
              <a:t> </a:t>
            </a:r>
            <a:r>
              <a:rPr lang="en-GB" dirty="0" smtClean="0">
                <a:effectLst/>
                <a:ea typeface="Times New Roman"/>
              </a:rPr>
              <a:t>gone</a:t>
            </a:r>
            <a:r>
              <a:rPr lang="en-GB" spc="5" dirty="0" smtClean="0">
                <a:effectLst/>
                <a:ea typeface="Times New Roman"/>
              </a:rPr>
              <a:t> </a:t>
            </a:r>
            <a:r>
              <a:rPr lang="en-GB" dirty="0" smtClean="0">
                <a:effectLst/>
                <a:ea typeface="Times New Roman"/>
              </a:rPr>
              <a:t>I</a:t>
            </a:r>
            <a:r>
              <a:rPr lang="en-GB" spc="5" dirty="0" smtClean="0">
                <a:effectLst/>
                <a:ea typeface="Times New Roman"/>
              </a:rPr>
              <a:t> </a:t>
            </a:r>
            <a:r>
              <a:rPr lang="en-GB" dirty="0" smtClean="0">
                <a:effectLst/>
                <a:ea typeface="Times New Roman"/>
              </a:rPr>
              <a:t>went</a:t>
            </a:r>
            <a:r>
              <a:rPr lang="en-GB" spc="5" dirty="0" smtClean="0">
                <a:effectLst/>
                <a:ea typeface="Times New Roman"/>
              </a:rPr>
              <a:t> </a:t>
            </a:r>
            <a:r>
              <a:rPr lang="en-GB" dirty="0" smtClean="0">
                <a:effectLst/>
                <a:ea typeface="Times New Roman"/>
              </a:rPr>
              <a:t>into</a:t>
            </a:r>
            <a:r>
              <a:rPr lang="en-GB" spc="5" dirty="0" smtClean="0">
                <a:effectLst/>
                <a:ea typeface="Times New Roman"/>
              </a:rPr>
              <a:t> </a:t>
            </a:r>
            <a:r>
              <a:rPr lang="en-GB" dirty="0" smtClean="0">
                <a:effectLst/>
                <a:ea typeface="Times New Roman"/>
              </a:rPr>
              <a:t>your</a:t>
            </a:r>
            <a:r>
              <a:rPr lang="en-GB" spc="5" dirty="0" smtClean="0">
                <a:effectLst/>
                <a:ea typeface="Times New Roman"/>
              </a:rPr>
              <a:t> </a:t>
            </a:r>
            <a:r>
              <a:rPr lang="en-GB" dirty="0" smtClean="0">
                <a:effectLst/>
                <a:ea typeface="Times New Roman"/>
              </a:rPr>
              <a:t>bedroom,</a:t>
            </a:r>
          </a:p>
          <a:p>
            <a:pPr marL="90170">
              <a:spcAft>
                <a:spcPts val="0"/>
              </a:spcAft>
            </a:pPr>
            <a:r>
              <a:rPr lang="en-GB" dirty="0" smtClean="0">
                <a:effectLst/>
                <a:ea typeface="Times New Roman"/>
              </a:rPr>
              <a:t>released</a:t>
            </a:r>
            <a:r>
              <a:rPr lang="en-GB" spc="5" dirty="0" smtClean="0">
                <a:effectLst/>
                <a:ea typeface="Times New Roman"/>
              </a:rPr>
              <a:t> </a:t>
            </a:r>
            <a:r>
              <a:rPr lang="en-GB" dirty="0" smtClean="0">
                <a:effectLst/>
                <a:ea typeface="Times New Roman"/>
              </a:rPr>
              <a:t>a</a:t>
            </a:r>
            <a:r>
              <a:rPr lang="en-GB" spc="5" dirty="0" smtClean="0">
                <a:effectLst/>
                <a:ea typeface="Times New Roman"/>
              </a:rPr>
              <a:t> </a:t>
            </a:r>
            <a:r>
              <a:rPr lang="en-GB" dirty="0" smtClean="0">
                <a:effectLst/>
                <a:ea typeface="Times New Roman"/>
              </a:rPr>
              <a:t>song</a:t>
            </a:r>
            <a:r>
              <a:rPr lang="en-GB" spc="5" dirty="0" smtClean="0">
                <a:effectLst/>
                <a:ea typeface="Times New Roman"/>
              </a:rPr>
              <a:t> </a:t>
            </a:r>
            <a:r>
              <a:rPr lang="en-GB" dirty="0" smtClean="0">
                <a:effectLst/>
                <a:ea typeface="Times New Roman"/>
              </a:rPr>
              <a:t>bird</a:t>
            </a:r>
            <a:r>
              <a:rPr lang="en-GB" spc="5" dirty="0" smtClean="0">
                <a:effectLst/>
                <a:ea typeface="Times New Roman"/>
              </a:rPr>
              <a:t> </a:t>
            </a:r>
            <a:r>
              <a:rPr lang="en-GB" dirty="0" smtClean="0">
                <a:effectLst/>
                <a:ea typeface="Times New Roman"/>
              </a:rPr>
              <a:t>from</a:t>
            </a:r>
            <a:r>
              <a:rPr lang="en-GB" spc="5" dirty="0" smtClean="0">
                <a:effectLst/>
                <a:ea typeface="Times New Roman"/>
              </a:rPr>
              <a:t> </a:t>
            </a:r>
            <a:r>
              <a:rPr lang="en-GB" dirty="0" smtClean="0">
                <a:effectLst/>
                <a:ea typeface="Times New Roman"/>
              </a:rPr>
              <a:t>its</a:t>
            </a:r>
            <a:r>
              <a:rPr lang="en-GB" spc="5" dirty="0" smtClean="0">
                <a:effectLst/>
                <a:ea typeface="Times New Roman"/>
              </a:rPr>
              <a:t> </a:t>
            </a:r>
            <a:r>
              <a:rPr lang="en-GB" dirty="0" smtClean="0">
                <a:effectLst/>
                <a:ea typeface="Times New Roman"/>
              </a:rPr>
              <a:t>cage.</a:t>
            </a:r>
          </a:p>
          <a:p>
            <a:pPr marL="90170">
              <a:spcAft>
                <a:spcPts val="0"/>
              </a:spcAft>
            </a:pPr>
            <a:r>
              <a:rPr lang="en-GB" dirty="0" smtClean="0">
                <a:effectLst/>
                <a:ea typeface="Times New Roman"/>
              </a:rPr>
              <a:t>Later</a:t>
            </a:r>
            <a:r>
              <a:rPr lang="en-GB" spc="5" dirty="0" smtClean="0">
                <a:effectLst/>
                <a:ea typeface="Times New Roman"/>
              </a:rPr>
              <a:t> </a:t>
            </a:r>
            <a:r>
              <a:rPr lang="en-GB" dirty="0" smtClean="0">
                <a:effectLst/>
                <a:ea typeface="Times New Roman"/>
              </a:rPr>
              <a:t>a</a:t>
            </a:r>
            <a:r>
              <a:rPr lang="en-GB" spc="5" dirty="0" smtClean="0">
                <a:effectLst/>
                <a:ea typeface="Times New Roman"/>
              </a:rPr>
              <a:t> </a:t>
            </a:r>
            <a:r>
              <a:rPr lang="en-GB" dirty="0" smtClean="0">
                <a:effectLst/>
                <a:ea typeface="Times New Roman"/>
              </a:rPr>
              <a:t>single</a:t>
            </a:r>
            <a:r>
              <a:rPr lang="en-GB" spc="5" dirty="0" smtClean="0">
                <a:effectLst/>
                <a:ea typeface="Times New Roman"/>
              </a:rPr>
              <a:t> </a:t>
            </a:r>
            <a:r>
              <a:rPr lang="en-GB" dirty="0" smtClean="0">
                <a:effectLst/>
                <a:ea typeface="Times New Roman"/>
              </a:rPr>
              <a:t>dove</a:t>
            </a:r>
            <a:r>
              <a:rPr lang="en-GB" spc="5" dirty="0" smtClean="0">
                <a:effectLst/>
                <a:ea typeface="Times New Roman"/>
              </a:rPr>
              <a:t> </a:t>
            </a:r>
            <a:r>
              <a:rPr lang="en-GB" dirty="0" smtClean="0">
                <a:effectLst/>
                <a:ea typeface="Times New Roman"/>
              </a:rPr>
              <a:t>flew</a:t>
            </a:r>
            <a:r>
              <a:rPr lang="en-GB" spc="5" dirty="0" smtClean="0">
                <a:effectLst/>
                <a:ea typeface="Times New Roman"/>
              </a:rPr>
              <a:t> </a:t>
            </a:r>
            <a:r>
              <a:rPr lang="en-GB" dirty="0" smtClean="0">
                <a:effectLst/>
                <a:ea typeface="Times New Roman"/>
              </a:rPr>
              <a:t>from</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dirty="0" smtClean="0">
                <a:effectLst/>
                <a:ea typeface="Times New Roman"/>
              </a:rPr>
              <a:t>pear</a:t>
            </a:r>
            <a:r>
              <a:rPr lang="en-GB" spc="5" dirty="0" smtClean="0">
                <a:effectLst/>
                <a:ea typeface="Times New Roman"/>
              </a:rPr>
              <a:t> </a:t>
            </a:r>
            <a:r>
              <a:rPr lang="en-GB" dirty="0" smtClean="0">
                <a:effectLst/>
                <a:ea typeface="Times New Roman"/>
              </a:rPr>
              <a:t>tree,</a:t>
            </a:r>
          </a:p>
          <a:p>
            <a:pPr marL="90170">
              <a:spcAft>
                <a:spcPts val="0"/>
              </a:spcAft>
            </a:pPr>
            <a:r>
              <a:rPr lang="en-GB" dirty="0" smtClean="0">
                <a:effectLst/>
                <a:ea typeface="Times New Roman"/>
              </a:rPr>
              <a:t>and</a:t>
            </a:r>
            <a:r>
              <a:rPr lang="en-GB" spc="5" dirty="0" smtClean="0">
                <a:effectLst/>
                <a:ea typeface="Times New Roman"/>
              </a:rPr>
              <a:t> </a:t>
            </a:r>
            <a:r>
              <a:rPr lang="en-GB" dirty="0" smtClean="0">
                <a:effectLst/>
                <a:ea typeface="Times New Roman"/>
              </a:rPr>
              <a:t>this</a:t>
            </a:r>
            <a:r>
              <a:rPr lang="en-GB" spc="5" dirty="0" smtClean="0">
                <a:effectLst/>
                <a:ea typeface="Times New Roman"/>
              </a:rPr>
              <a:t> </a:t>
            </a:r>
            <a:r>
              <a:rPr lang="en-GB" dirty="0" smtClean="0">
                <a:effectLst/>
                <a:ea typeface="Times New Roman"/>
              </a:rPr>
              <a:t>is</a:t>
            </a:r>
            <a:r>
              <a:rPr lang="en-GB" spc="5" dirty="0" smtClean="0">
                <a:effectLst/>
                <a:ea typeface="Times New Roman"/>
              </a:rPr>
              <a:t> </a:t>
            </a:r>
            <a:r>
              <a:rPr lang="en-GB" dirty="0" smtClean="0">
                <a:effectLst/>
                <a:ea typeface="Times New Roman"/>
              </a:rPr>
              <a:t>where</a:t>
            </a:r>
            <a:r>
              <a:rPr lang="en-GB" spc="5" dirty="0" smtClean="0">
                <a:effectLst/>
                <a:ea typeface="Times New Roman"/>
              </a:rPr>
              <a:t> </a:t>
            </a:r>
            <a:r>
              <a:rPr lang="en-GB" dirty="0" smtClean="0">
                <a:effectLst/>
                <a:ea typeface="Times New Roman"/>
              </a:rPr>
              <a:t>it</a:t>
            </a:r>
            <a:r>
              <a:rPr lang="en-GB" spc="5" dirty="0" smtClean="0">
                <a:effectLst/>
                <a:ea typeface="Times New Roman"/>
              </a:rPr>
              <a:t> </a:t>
            </a:r>
            <a:r>
              <a:rPr lang="en-GB" dirty="0" smtClean="0">
                <a:effectLst/>
                <a:ea typeface="Times New Roman"/>
              </a:rPr>
              <a:t>has</a:t>
            </a:r>
            <a:r>
              <a:rPr lang="en-GB" spc="5" dirty="0" smtClean="0">
                <a:effectLst/>
                <a:ea typeface="Times New Roman"/>
              </a:rPr>
              <a:t> </a:t>
            </a:r>
            <a:r>
              <a:rPr lang="en-GB" dirty="0" smtClean="0">
                <a:effectLst/>
                <a:ea typeface="Times New Roman"/>
              </a:rPr>
              <a:t>led</a:t>
            </a:r>
            <a:r>
              <a:rPr lang="en-GB" spc="5" dirty="0" smtClean="0">
                <a:effectLst/>
                <a:ea typeface="Times New Roman"/>
              </a:rPr>
              <a:t> </a:t>
            </a:r>
            <a:r>
              <a:rPr lang="en-GB" dirty="0" smtClean="0">
                <a:effectLst/>
                <a:ea typeface="Times New Roman"/>
              </a:rPr>
              <a:t>me,</a:t>
            </a:r>
          </a:p>
          <a:p>
            <a:pPr marL="90170">
              <a:spcAft>
                <a:spcPts val="0"/>
              </a:spcAft>
            </a:pPr>
            <a:r>
              <a:rPr lang="en-GB" dirty="0" smtClean="0">
                <a:effectLst/>
                <a:ea typeface="Times New Roman"/>
              </a:rPr>
              <a:t>skirting</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dirty="0" smtClean="0">
                <a:effectLst/>
                <a:ea typeface="Times New Roman"/>
              </a:rPr>
              <a:t>church</a:t>
            </a:r>
            <a:r>
              <a:rPr lang="en-GB" spc="5" dirty="0" smtClean="0">
                <a:effectLst/>
                <a:ea typeface="Times New Roman"/>
              </a:rPr>
              <a:t> </a:t>
            </a:r>
            <a:r>
              <a:rPr lang="en-GB" dirty="0" smtClean="0">
                <a:effectLst/>
                <a:ea typeface="Times New Roman"/>
              </a:rPr>
              <a:t>yard</a:t>
            </a:r>
            <a:r>
              <a:rPr lang="en-GB" spc="5" dirty="0" smtClean="0">
                <a:effectLst/>
                <a:ea typeface="Times New Roman"/>
              </a:rPr>
              <a:t> </a:t>
            </a:r>
            <a:r>
              <a:rPr lang="en-GB" dirty="0" smtClean="0">
                <a:effectLst/>
                <a:ea typeface="Times New Roman"/>
              </a:rPr>
              <a:t>walls,</a:t>
            </a:r>
            <a:r>
              <a:rPr lang="en-GB" spc="5" dirty="0" smtClean="0">
                <a:effectLst/>
                <a:ea typeface="Times New Roman"/>
              </a:rPr>
              <a:t> </a:t>
            </a:r>
            <a:r>
              <a:rPr lang="en-GB" i="1" dirty="0" smtClean="0">
                <a:effectLst/>
                <a:ea typeface="Times New Roman"/>
              </a:rPr>
              <a:t>my</a:t>
            </a:r>
            <a:r>
              <a:rPr lang="en-GB" i="1" spc="5" dirty="0" smtClean="0">
                <a:effectLst/>
                <a:ea typeface="Times New Roman"/>
              </a:rPr>
              <a:t> </a:t>
            </a:r>
            <a:r>
              <a:rPr lang="en-GB" i="1" dirty="0" smtClean="0">
                <a:effectLst/>
                <a:ea typeface="Times New Roman"/>
              </a:rPr>
              <a:t>stomach</a:t>
            </a:r>
            <a:r>
              <a:rPr lang="en-GB" i="1" spc="5" dirty="0" smtClean="0">
                <a:effectLst/>
                <a:ea typeface="Times New Roman"/>
              </a:rPr>
              <a:t> </a:t>
            </a:r>
            <a:r>
              <a:rPr lang="en-GB" i="1" dirty="0" smtClean="0">
                <a:effectLst/>
                <a:ea typeface="Times New Roman"/>
              </a:rPr>
              <a:t>busy</a:t>
            </a:r>
          </a:p>
          <a:p>
            <a:pPr marL="90170">
              <a:spcAft>
                <a:spcPts val="0"/>
              </a:spcAft>
            </a:pPr>
            <a:r>
              <a:rPr lang="en-GB" i="1" dirty="0" smtClean="0">
                <a:effectLst/>
                <a:ea typeface="Times New Roman"/>
              </a:rPr>
              <a:t>making</a:t>
            </a:r>
            <a:r>
              <a:rPr lang="en-GB" i="1" spc="5" dirty="0" smtClean="0">
                <a:effectLst/>
                <a:ea typeface="Times New Roman"/>
              </a:rPr>
              <a:t> </a:t>
            </a:r>
            <a:r>
              <a:rPr lang="en-GB" i="1" dirty="0" smtClean="0">
                <a:effectLst/>
                <a:ea typeface="Times New Roman"/>
              </a:rPr>
              <a:t>tucks,</a:t>
            </a:r>
            <a:r>
              <a:rPr lang="en-GB" i="1" spc="5" dirty="0" smtClean="0">
                <a:effectLst/>
                <a:ea typeface="Times New Roman"/>
              </a:rPr>
              <a:t> </a:t>
            </a:r>
            <a:r>
              <a:rPr lang="en-GB" i="1" dirty="0" smtClean="0">
                <a:effectLst/>
                <a:ea typeface="Times New Roman"/>
              </a:rPr>
              <a:t>darts,</a:t>
            </a:r>
            <a:r>
              <a:rPr lang="en-GB" i="1" spc="5" dirty="0" smtClean="0">
                <a:effectLst/>
                <a:ea typeface="Times New Roman"/>
              </a:rPr>
              <a:t> </a:t>
            </a:r>
            <a:r>
              <a:rPr lang="en-GB" i="1" dirty="0" smtClean="0">
                <a:effectLst/>
                <a:ea typeface="Times New Roman"/>
              </a:rPr>
              <a:t>pleats</a:t>
            </a:r>
            <a:r>
              <a:rPr lang="en-GB" dirty="0" smtClean="0">
                <a:effectLst/>
                <a:ea typeface="Times New Roman"/>
              </a:rPr>
              <a:t>,</a:t>
            </a:r>
            <a:r>
              <a:rPr lang="en-GB" spc="5" dirty="0" smtClean="0">
                <a:effectLst/>
                <a:ea typeface="Times New Roman"/>
              </a:rPr>
              <a:t> </a:t>
            </a:r>
            <a:r>
              <a:rPr lang="en-GB" dirty="0" smtClean="0">
                <a:effectLst/>
                <a:ea typeface="Times New Roman"/>
              </a:rPr>
              <a:t>hat-less,</a:t>
            </a:r>
            <a:r>
              <a:rPr lang="en-GB" spc="5" dirty="0" smtClean="0">
                <a:effectLst/>
                <a:ea typeface="Times New Roman"/>
              </a:rPr>
              <a:t> </a:t>
            </a:r>
            <a:r>
              <a:rPr lang="en-GB" dirty="0" smtClean="0">
                <a:effectLst/>
                <a:ea typeface="Times New Roman"/>
              </a:rPr>
              <a:t>without</a:t>
            </a:r>
          </a:p>
          <a:p>
            <a:pPr marL="90170">
              <a:spcAft>
                <a:spcPts val="0"/>
              </a:spcAft>
            </a:pPr>
            <a:r>
              <a:rPr lang="en-GB" dirty="0" smtClean="0">
                <a:effectLst/>
                <a:ea typeface="Times New Roman"/>
              </a:rPr>
              <a:t>a</a:t>
            </a:r>
            <a:r>
              <a:rPr lang="en-GB" spc="5" dirty="0" smtClean="0">
                <a:effectLst/>
                <a:ea typeface="Times New Roman"/>
              </a:rPr>
              <a:t> </a:t>
            </a:r>
            <a:r>
              <a:rPr lang="en-GB" b="1" dirty="0" smtClean="0">
                <a:effectLst/>
                <a:ea typeface="Times New Roman"/>
              </a:rPr>
              <a:t>winter</a:t>
            </a:r>
            <a:r>
              <a:rPr lang="en-GB" b="1" spc="5" dirty="0" smtClean="0">
                <a:effectLst/>
                <a:ea typeface="Times New Roman"/>
              </a:rPr>
              <a:t> </a:t>
            </a:r>
            <a:r>
              <a:rPr lang="en-GB" b="1" dirty="0" smtClean="0">
                <a:effectLst/>
                <a:ea typeface="Times New Roman"/>
              </a:rPr>
              <a:t>coat</a:t>
            </a:r>
            <a:r>
              <a:rPr lang="en-GB" b="1" spc="5" dirty="0" smtClean="0">
                <a:effectLst/>
                <a:ea typeface="Times New Roman"/>
              </a:rPr>
              <a:t> </a:t>
            </a:r>
            <a:r>
              <a:rPr lang="en-GB" dirty="0" smtClean="0">
                <a:effectLst/>
                <a:ea typeface="Times New Roman"/>
              </a:rPr>
              <a:t>or</a:t>
            </a:r>
            <a:r>
              <a:rPr lang="en-GB" spc="5" dirty="0" smtClean="0">
                <a:effectLst/>
                <a:ea typeface="Times New Roman"/>
              </a:rPr>
              <a:t> </a:t>
            </a:r>
            <a:r>
              <a:rPr lang="en-GB" b="1" dirty="0" smtClean="0">
                <a:effectLst/>
                <a:ea typeface="Times New Roman"/>
              </a:rPr>
              <a:t>reinforcements</a:t>
            </a:r>
            <a:r>
              <a:rPr lang="en-GB" b="1" spc="5" dirty="0" smtClean="0">
                <a:effectLst/>
                <a:ea typeface="Times New Roman"/>
              </a:rPr>
              <a:t> </a:t>
            </a:r>
            <a:r>
              <a:rPr lang="en-GB" dirty="0" smtClean="0">
                <a:effectLst/>
                <a:ea typeface="Times New Roman"/>
              </a:rPr>
              <a:t>of</a:t>
            </a:r>
            <a:r>
              <a:rPr lang="en-GB" spc="5" dirty="0" smtClean="0">
                <a:effectLst/>
                <a:ea typeface="Times New Roman"/>
              </a:rPr>
              <a:t> </a:t>
            </a:r>
            <a:r>
              <a:rPr lang="en-GB" dirty="0" smtClean="0">
                <a:effectLst/>
                <a:ea typeface="Times New Roman"/>
              </a:rPr>
              <a:t>scarf,</a:t>
            </a:r>
            <a:r>
              <a:rPr lang="en-GB" spc="5" dirty="0" smtClean="0">
                <a:effectLst/>
                <a:ea typeface="Times New Roman"/>
              </a:rPr>
              <a:t> </a:t>
            </a:r>
            <a:r>
              <a:rPr lang="en-GB" dirty="0" smtClean="0">
                <a:effectLst/>
                <a:ea typeface="Times New Roman"/>
              </a:rPr>
              <a:t>gloves.</a:t>
            </a:r>
            <a:endParaRPr lang="en-GB" dirty="0" smtClean="0">
              <a:effectLst/>
              <a:ea typeface="Times New Roman"/>
            </a:endParaRPr>
          </a:p>
        </p:txBody>
      </p:sp>
      <p:cxnSp>
        <p:nvCxnSpPr>
          <p:cNvPr id="4" name="Straight Connector 3"/>
          <p:cNvCxnSpPr/>
          <p:nvPr/>
        </p:nvCxnSpPr>
        <p:spPr>
          <a:xfrm flipV="1">
            <a:off x="2354239" y="2142699"/>
            <a:ext cx="3070746" cy="34119"/>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772701" y="757968"/>
            <a:ext cx="2518012" cy="646331"/>
          </a:xfrm>
          <a:prstGeom prst="rect">
            <a:avLst/>
          </a:prstGeom>
          <a:noFill/>
        </p:spPr>
        <p:txBody>
          <a:bodyPr wrap="square" rtlCol="0">
            <a:spAutoFit/>
          </a:bodyPr>
          <a:lstStyle/>
          <a:p>
            <a:r>
              <a:rPr lang="en-GB" b="1" dirty="0" smtClean="0"/>
              <a:t>What does this </a:t>
            </a:r>
            <a:r>
              <a:rPr lang="en-GB" b="1" dirty="0" smtClean="0">
                <a:solidFill>
                  <a:srgbClr val="FF0000"/>
                </a:solidFill>
              </a:rPr>
              <a:t>metaphor</a:t>
            </a:r>
            <a:r>
              <a:rPr lang="en-GB" b="1" dirty="0" smtClean="0"/>
              <a:t> symbolise? </a:t>
            </a:r>
            <a:endParaRPr lang="en-GB" b="1" dirty="0"/>
          </a:p>
        </p:txBody>
      </p:sp>
      <p:cxnSp>
        <p:nvCxnSpPr>
          <p:cNvPr id="7" name="Curved Connector 6"/>
          <p:cNvCxnSpPr/>
          <p:nvPr/>
        </p:nvCxnSpPr>
        <p:spPr>
          <a:xfrm flipV="1">
            <a:off x="5643349" y="1417430"/>
            <a:ext cx="2258705" cy="62291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23798" y="1878147"/>
            <a:ext cx="2518012" cy="369332"/>
          </a:xfrm>
          <a:prstGeom prst="rect">
            <a:avLst/>
          </a:prstGeom>
          <a:noFill/>
        </p:spPr>
        <p:txBody>
          <a:bodyPr wrap="square" rtlCol="0">
            <a:spAutoFit/>
          </a:bodyPr>
          <a:lstStyle/>
          <a:p>
            <a:r>
              <a:rPr lang="en-GB" b="1" dirty="0" smtClean="0"/>
              <a:t>And this one? </a:t>
            </a:r>
            <a:endParaRPr lang="en-GB" b="1" dirty="0"/>
          </a:p>
        </p:txBody>
      </p:sp>
      <p:cxnSp>
        <p:nvCxnSpPr>
          <p:cNvPr id="10" name="Straight Arrow Connector 9"/>
          <p:cNvCxnSpPr>
            <a:endCxn id="8" idx="1"/>
          </p:cNvCxnSpPr>
          <p:nvPr/>
        </p:nvCxnSpPr>
        <p:spPr>
          <a:xfrm flipV="1">
            <a:off x="6366681" y="2062813"/>
            <a:ext cx="357117" cy="136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354239" y="2422478"/>
            <a:ext cx="4012442" cy="3411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4008" y="248440"/>
            <a:ext cx="6192673" cy="923330"/>
          </a:xfrm>
          <a:prstGeom prst="rect">
            <a:avLst/>
          </a:prstGeom>
          <a:noFill/>
          <a:ln>
            <a:solidFill>
              <a:srgbClr val="FF0000"/>
            </a:solidFill>
          </a:ln>
        </p:spPr>
        <p:txBody>
          <a:bodyPr wrap="square" rtlCol="0">
            <a:spAutoFit/>
          </a:bodyPr>
          <a:lstStyle/>
          <a:p>
            <a:r>
              <a:rPr lang="en-GB" b="1" dirty="0" smtClean="0"/>
              <a:t>Symbolism hint: </a:t>
            </a:r>
            <a:r>
              <a:rPr lang="en-GB" dirty="0" smtClean="0"/>
              <a:t>Doves represent peace but also mourning.</a:t>
            </a:r>
          </a:p>
          <a:p>
            <a:endParaRPr lang="en-GB" dirty="0"/>
          </a:p>
          <a:p>
            <a:r>
              <a:rPr lang="en-GB" dirty="0" smtClean="0"/>
              <a:t>Pear trees are symbolic of human salvation and longevity of life.</a:t>
            </a:r>
            <a:endParaRPr lang="en-GB" dirty="0"/>
          </a:p>
        </p:txBody>
      </p:sp>
      <p:sp>
        <p:nvSpPr>
          <p:cNvPr id="14" name="TextBox 13"/>
          <p:cNvSpPr txBox="1"/>
          <p:nvPr/>
        </p:nvSpPr>
        <p:spPr>
          <a:xfrm>
            <a:off x="174008" y="2681785"/>
            <a:ext cx="1914099" cy="1200329"/>
          </a:xfrm>
          <a:prstGeom prst="rect">
            <a:avLst/>
          </a:prstGeom>
          <a:noFill/>
        </p:spPr>
        <p:txBody>
          <a:bodyPr wrap="square" rtlCol="0">
            <a:spAutoFit/>
          </a:bodyPr>
          <a:lstStyle/>
          <a:p>
            <a:r>
              <a:rPr lang="en-GB" b="1" dirty="0" smtClean="0"/>
              <a:t>Sewing </a:t>
            </a:r>
            <a:r>
              <a:rPr lang="en-GB" b="1" dirty="0" smtClean="0">
                <a:solidFill>
                  <a:srgbClr val="FF0000"/>
                </a:solidFill>
              </a:rPr>
              <a:t>imagery</a:t>
            </a:r>
            <a:r>
              <a:rPr lang="en-GB" b="1" dirty="0" smtClean="0"/>
              <a:t>: what does this suggest about her state of mind? </a:t>
            </a:r>
            <a:endParaRPr lang="en-GB" b="1" dirty="0"/>
          </a:p>
        </p:txBody>
      </p:sp>
      <p:sp>
        <p:nvSpPr>
          <p:cNvPr id="15" name="Left Brace 14"/>
          <p:cNvSpPr/>
          <p:nvPr/>
        </p:nvSpPr>
        <p:spPr>
          <a:xfrm>
            <a:off x="1972101" y="2777319"/>
            <a:ext cx="382138" cy="5117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2661313" y="4196687"/>
            <a:ext cx="4742597" cy="1477328"/>
          </a:xfrm>
          <a:prstGeom prst="rect">
            <a:avLst/>
          </a:prstGeom>
          <a:noFill/>
        </p:spPr>
        <p:txBody>
          <a:bodyPr wrap="square" rtlCol="0">
            <a:spAutoFit/>
          </a:bodyPr>
          <a:lstStyle/>
          <a:p>
            <a:r>
              <a:rPr lang="en-GB" b="1" dirty="0" smtClean="0"/>
              <a:t>These are images associated with war, again reminiscent of WWI. </a:t>
            </a:r>
          </a:p>
          <a:p>
            <a:endParaRPr lang="en-GB" b="1" dirty="0"/>
          </a:p>
          <a:p>
            <a:r>
              <a:rPr lang="en-GB" b="1" dirty="0" smtClean="0"/>
              <a:t>How does this battle </a:t>
            </a:r>
            <a:r>
              <a:rPr lang="en-GB" b="1" dirty="0" smtClean="0">
                <a:solidFill>
                  <a:srgbClr val="FF0000"/>
                </a:solidFill>
              </a:rPr>
              <a:t>imagery </a:t>
            </a:r>
            <a:r>
              <a:rPr lang="en-GB" b="1" dirty="0" smtClean="0"/>
              <a:t>make the mother seem? </a:t>
            </a:r>
            <a:endParaRPr lang="en-GB" b="1" dirty="0"/>
          </a:p>
        </p:txBody>
      </p:sp>
      <p:cxnSp>
        <p:nvCxnSpPr>
          <p:cNvPr id="18" name="Straight Arrow Connector 17"/>
          <p:cNvCxnSpPr/>
          <p:nvPr/>
        </p:nvCxnSpPr>
        <p:spPr>
          <a:xfrm>
            <a:off x="3316406" y="3555242"/>
            <a:ext cx="1023582" cy="600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626591" y="3507475"/>
            <a:ext cx="27296" cy="689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796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175" y="1669535"/>
            <a:ext cx="5083791" cy="1754326"/>
          </a:xfrm>
          <a:prstGeom prst="rect">
            <a:avLst/>
          </a:prstGeom>
        </p:spPr>
        <p:txBody>
          <a:bodyPr wrap="square">
            <a:spAutoFit/>
          </a:bodyPr>
          <a:lstStyle/>
          <a:p>
            <a:pPr marL="90170">
              <a:spcAft>
                <a:spcPts val="0"/>
              </a:spcAft>
            </a:pPr>
            <a:r>
              <a:rPr lang="en-GB" dirty="0" smtClean="0">
                <a:effectLst/>
                <a:ea typeface="Times New Roman"/>
              </a:rPr>
              <a:t>On</a:t>
            </a:r>
            <a:r>
              <a:rPr lang="en-GB" spc="5" dirty="0" smtClean="0">
                <a:effectLst/>
                <a:ea typeface="Times New Roman"/>
              </a:rPr>
              <a:t> </a:t>
            </a:r>
            <a:r>
              <a:rPr lang="en-GB" dirty="0" smtClean="0">
                <a:effectLst/>
                <a:ea typeface="Times New Roman"/>
              </a:rPr>
              <a:t>reaching</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dirty="0" smtClean="0">
                <a:effectLst/>
                <a:ea typeface="Times New Roman"/>
              </a:rPr>
              <a:t>top</a:t>
            </a:r>
            <a:r>
              <a:rPr lang="en-GB" spc="5" dirty="0" smtClean="0">
                <a:effectLst/>
                <a:ea typeface="Times New Roman"/>
              </a:rPr>
              <a:t> </a:t>
            </a:r>
            <a:r>
              <a:rPr lang="en-GB" dirty="0" smtClean="0">
                <a:effectLst/>
                <a:ea typeface="Times New Roman"/>
              </a:rPr>
              <a:t>of</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dirty="0" smtClean="0">
                <a:effectLst/>
                <a:ea typeface="Times New Roman"/>
              </a:rPr>
              <a:t>hill</a:t>
            </a:r>
            <a:r>
              <a:rPr lang="en-GB" spc="5" dirty="0" smtClean="0">
                <a:effectLst/>
                <a:ea typeface="Times New Roman"/>
              </a:rPr>
              <a:t> </a:t>
            </a:r>
            <a:r>
              <a:rPr lang="en-GB" b="1" dirty="0" smtClean="0">
                <a:effectLst/>
                <a:ea typeface="Times New Roman"/>
              </a:rPr>
              <a:t>I</a:t>
            </a:r>
            <a:r>
              <a:rPr lang="en-GB" b="1" spc="5" dirty="0" smtClean="0">
                <a:effectLst/>
                <a:ea typeface="Times New Roman"/>
              </a:rPr>
              <a:t> </a:t>
            </a:r>
            <a:r>
              <a:rPr lang="en-GB" b="1" dirty="0" smtClean="0">
                <a:effectLst/>
                <a:ea typeface="Times New Roman"/>
              </a:rPr>
              <a:t>traced</a:t>
            </a:r>
          </a:p>
          <a:p>
            <a:pPr marL="90170">
              <a:spcAft>
                <a:spcPts val="0"/>
              </a:spcAft>
            </a:pPr>
            <a:r>
              <a:rPr lang="en-GB" dirty="0" smtClean="0">
                <a:effectLst/>
                <a:ea typeface="Times New Roman"/>
              </a:rPr>
              <a:t>the</a:t>
            </a:r>
            <a:r>
              <a:rPr lang="en-GB" spc="5" dirty="0" smtClean="0">
                <a:effectLst/>
                <a:ea typeface="Times New Roman"/>
              </a:rPr>
              <a:t> </a:t>
            </a:r>
            <a:r>
              <a:rPr lang="en-GB" dirty="0" smtClean="0">
                <a:effectLst/>
                <a:ea typeface="Times New Roman"/>
              </a:rPr>
              <a:t>inscriptions</a:t>
            </a:r>
            <a:r>
              <a:rPr lang="en-GB" spc="5" dirty="0" smtClean="0">
                <a:effectLst/>
                <a:ea typeface="Times New Roman"/>
              </a:rPr>
              <a:t> </a:t>
            </a:r>
            <a:r>
              <a:rPr lang="en-GB" dirty="0" smtClean="0">
                <a:effectLst/>
                <a:ea typeface="Times New Roman"/>
              </a:rPr>
              <a:t>on</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dirty="0" smtClean="0">
                <a:effectLst/>
                <a:ea typeface="Times New Roman"/>
              </a:rPr>
              <a:t>war</a:t>
            </a:r>
            <a:r>
              <a:rPr lang="en-GB" spc="5" dirty="0" smtClean="0">
                <a:effectLst/>
                <a:ea typeface="Times New Roman"/>
              </a:rPr>
              <a:t> </a:t>
            </a:r>
            <a:r>
              <a:rPr lang="en-GB" dirty="0" smtClean="0">
                <a:effectLst/>
                <a:ea typeface="Times New Roman"/>
              </a:rPr>
              <a:t>memorial,</a:t>
            </a:r>
          </a:p>
          <a:p>
            <a:pPr marL="90170">
              <a:spcAft>
                <a:spcPts val="0"/>
              </a:spcAft>
            </a:pPr>
            <a:r>
              <a:rPr lang="en-GB" dirty="0" smtClean="0">
                <a:effectLst/>
                <a:ea typeface="Times New Roman"/>
              </a:rPr>
              <a:t>leaned</a:t>
            </a:r>
            <a:r>
              <a:rPr lang="en-GB" spc="5" dirty="0" smtClean="0">
                <a:effectLst/>
                <a:ea typeface="Times New Roman"/>
              </a:rPr>
              <a:t> </a:t>
            </a:r>
            <a:r>
              <a:rPr lang="en-GB" dirty="0" smtClean="0">
                <a:effectLst/>
                <a:ea typeface="Times New Roman"/>
              </a:rPr>
              <a:t>against</a:t>
            </a:r>
            <a:r>
              <a:rPr lang="en-GB" spc="5" dirty="0" smtClean="0">
                <a:effectLst/>
                <a:ea typeface="Times New Roman"/>
              </a:rPr>
              <a:t> </a:t>
            </a:r>
            <a:r>
              <a:rPr lang="en-GB" dirty="0" smtClean="0">
                <a:effectLst/>
                <a:ea typeface="Times New Roman"/>
              </a:rPr>
              <a:t>it</a:t>
            </a:r>
            <a:r>
              <a:rPr lang="en-GB" spc="5" dirty="0" smtClean="0">
                <a:effectLst/>
                <a:ea typeface="Times New Roman"/>
              </a:rPr>
              <a:t> </a:t>
            </a:r>
            <a:r>
              <a:rPr lang="en-GB" dirty="0" smtClean="0">
                <a:effectLst/>
                <a:ea typeface="Times New Roman"/>
              </a:rPr>
              <a:t>like</a:t>
            </a:r>
            <a:r>
              <a:rPr lang="en-GB" spc="5" dirty="0" smtClean="0">
                <a:effectLst/>
                <a:ea typeface="Times New Roman"/>
              </a:rPr>
              <a:t> </a:t>
            </a:r>
            <a:r>
              <a:rPr lang="en-GB" i="1" dirty="0" smtClean="0">
                <a:effectLst/>
                <a:ea typeface="Times New Roman"/>
              </a:rPr>
              <a:t>a</a:t>
            </a:r>
            <a:r>
              <a:rPr lang="en-GB" i="1" spc="5" dirty="0" smtClean="0">
                <a:effectLst/>
                <a:ea typeface="Times New Roman"/>
              </a:rPr>
              <a:t> </a:t>
            </a:r>
            <a:r>
              <a:rPr lang="en-GB" i="1" dirty="0" smtClean="0">
                <a:effectLst/>
                <a:ea typeface="Times New Roman"/>
              </a:rPr>
              <a:t>wishbone</a:t>
            </a:r>
            <a:r>
              <a:rPr lang="en-GB" dirty="0" smtClean="0">
                <a:effectLst/>
                <a:ea typeface="Times New Roman"/>
              </a:rPr>
              <a:t>.</a:t>
            </a:r>
          </a:p>
          <a:p>
            <a:pPr marL="90170">
              <a:spcAft>
                <a:spcPts val="0"/>
              </a:spcAft>
            </a:pPr>
            <a:r>
              <a:rPr lang="en-GB" dirty="0" smtClean="0">
                <a:effectLst/>
                <a:ea typeface="Times New Roman"/>
              </a:rPr>
              <a:t>The</a:t>
            </a:r>
            <a:r>
              <a:rPr lang="en-GB" spc="5" dirty="0" smtClean="0">
                <a:effectLst/>
                <a:ea typeface="Times New Roman"/>
              </a:rPr>
              <a:t> </a:t>
            </a:r>
            <a:r>
              <a:rPr lang="en-GB" dirty="0" smtClean="0">
                <a:effectLst/>
                <a:ea typeface="Times New Roman"/>
              </a:rPr>
              <a:t>dove</a:t>
            </a:r>
            <a:r>
              <a:rPr lang="en-GB" spc="5" dirty="0" smtClean="0">
                <a:effectLst/>
                <a:ea typeface="Times New Roman"/>
              </a:rPr>
              <a:t> </a:t>
            </a:r>
            <a:r>
              <a:rPr lang="en-GB" dirty="0" smtClean="0">
                <a:effectLst/>
                <a:ea typeface="Times New Roman"/>
              </a:rPr>
              <a:t>pulled</a:t>
            </a:r>
            <a:r>
              <a:rPr lang="en-GB" spc="5" dirty="0" smtClean="0">
                <a:effectLst/>
                <a:ea typeface="Times New Roman"/>
              </a:rPr>
              <a:t> </a:t>
            </a:r>
            <a:r>
              <a:rPr lang="en-GB" dirty="0" smtClean="0">
                <a:effectLst/>
                <a:ea typeface="Times New Roman"/>
              </a:rPr>
              <a:t>freely</a:t>
            </a:r>
            <a:r>
              <a:rPr lang="en-GB" spc="5" dirty="0" smtClean="0">
                <a:effectLst/>
                <a:ea typeface="Times New Roman"/>
              </a:rPr>
              <a:t> </a:t>
            </a:r>
            <a:r>
              <a:rPr lang="en-GB" dirty="0" smtClean="0">
                <a:effectLst/>
                <a:ea typeface="Times New Roman"/>
              </a:rPr>
              <a:t>against</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dirty="0" smtClean="0">
                <a:effectLst/>
                <a:ea typeface="Times New Roman"/>
              </a:rPr>
              <a:t>sk</a:t>
            </a:r>
            <a:r>
              <a:rPr lang="en-GB" spc="-80" dirty="0" smtClean="0">
                <a:effectLst/>
                <a:ea typeface="Times New Roman"/>
              </a:rPr>
              <a:t>y</a:t>
            </a:r>
            <a:r>
              <a:rPr lang="en-GB" dirty="0" smtClean="0">
                <a:effectLst/>
                <a:ea typeface="Times New Roman"/>
              </a:rPr>
              <a:t>,</a:t>
            </a:r>
          </a:p>
          <a:p>
            <a:pPr marL="90170">
              <a:spcAft>
                <a:spcPts val="0"/>
              </a:spcAft>
            </a:pPr>
            <a:r>
              <a:rPr lang="en-GB" dirty="0" smtClean="0">
                <a:effectLst/>
                <a:ea typeface="Times New Roman"/>
              </a:rPr>
              <a:t>an</a:t>
            </a:r>
            <a:r>
              <a:rPr lang="en-GB" spc="5" dirty="0" smtClean="0">
                <a:effectLst/>
                <a:ea typeface="Times New Roman"/>
              </a:rPr>
              <a:t> </a:t>
            </a:r>
            <a:r>
              <a:rPr lang="en-GB" dirty="0" smtClean="0">
                <a:effectLst/>
                <a:ea typeface="Times New Roman"/>
              </a:rPr>
              <a:t>ornamental</a:t>
            </a:r>
            <a:r>
              <a:rPr lang="en-GB" spc="5" dirty="0" smtClean="0">
                <a:effectLst/>
                <a:ea typeface="Times New Roman"/>
              </a:rPr>
              <a:t> </a:t>
            </a:r>
            <a:r>
              <a:rPr lang="en-GB" dirty="0" smtClean="0">
                <a:effectLst/>
                <a:ea typeface="Times New Roman"/>
              </a:rPr>
              <a:t>stitch.</a:t>
            </a:r>
            <a:r>
              <a:rPr lang="en-GB" spc="5" dirty="0" smtClean="0">
                <a:effectLst/>
                <a:ea typeface="Times New Roman"/>
              </a:rPr>
              <a:t> </a:t>
            </a:r>
            <a:r>
              <a:rPr lang="en-GB" dirty="0" smtClean="0">
                <a:effectLst/>
                <a:ea typeface="Times New Roman"/>
              </a:rPr>
              <a:t>I</a:t>
            </a:r>
            <a:r>
              <a:rPr lang="en-GB" spc="5" dirty="0" smtClean="0">
                <a:effectLst/>
                <a:ea typeface="Times New Roman"/>
              </a:rPr>
              <a:t> </a:t>
            </a:r>
            <a:r>
              <a:rPr lang="en-GB" dirty="0" smtClean="0">
                <a:effectLst/>
                <a:ea typeface="Times New Roman"/>
              </a:rPr>
              <a:t>listened,</a:t>
            </a:r>
            <a:r>
              <a:rPr lang="en-GB" spc="5" dirty="0" smtClean="0">
                <a:effectLst/>
                <a:ea typeface="Times New Roman"/>
              </a:rPr>
              <a:t> </a:t>
            </a:r>
            <a:r>
              <a:rPr lang="en-GB" b="1" dirty="0" smtClean="0">
                <a:effectLst/>
                <a:ea typeface="Times New Roman"/>
              </a:rPr>
              <a:t>h</a:t>
            </a:r>
            <a:r>
              <a:rPr lang="en-GB" dirty="0" smtClean="0">
                <a:effectLst/>
                <a:ea typeface="Times New Roman"/>
              </a:rPr>
              <a:t>oping</a:t>
            </a:r>
            <a:r>
              <a:rPr lang="en-GB" spc="5" dirty="0" smtClean="0">
                <a:effectLst/>
                <a:ea typeface="Times New Roman"/>
              </a:rPr>
              <a:t> </a:t>
            </a:r>
            <a:r>
              <a:rPr lang="en-GB" dirty="0" smtClean="0">
                <a:effectLst/>
                <a:ea typeface="Times New Roman"/>
              </a:rPr>
              <a:t>to</a:t>
            </a:r>
            <a:r>
              <a:rPr lang="en-GB" spc="5" dirty="0" smtClean="0">
                <a:effectLst/>
                <a:ea typeface="Times New Roman"/>
              </a:rPr>
              <a:t> </a:t>
            </a:r>
            <a:r>
              <a:rPr lang="en-GB" b="1" dirty="0" smtClean="0">
                <a:effectLst/>
                <a:ea typeface="Times New Roman"/>
              </a:rPr>
              <a:t>h</a:t>
            </a:r>
            <a:r>
              <a:rPr lang="en-GB" dirty="0" smtClean="0">
                <a:effectLst/>
                <a:ea typeface="Times New Roman"/>
              </a:rPr>
              <a:t>ear</a:t>
            </a:r>
          </a:p>
          <a:p>
            <a:pPr marL="90170">
              <a:spcAft>
                <a:spcPts val="0"/>
              </a:spcAft>
            </a:pPr>
            <a:r>
              <a:rPr lang="en-GB" dirty="0" smtClean="0">
                <a:effectLst/>
                <a:ea typeface="Times New Roman"/>
              </a:rPr>
              <a:t>your</a:t>
            </a:r>
            <a:r>
              <a:rPr lang="en-GB" spc="5" dirty="0" smtClean="0">
                <a:effectLst/>
                <a:ea typeface="Times New Roman"/>
              </a:rPr>
              <a:t> </a:t>
            </a:r>
            <a:r>
              <a:rPr lang="en-GB" dirty="0" smtClean="0">
                <a:effectLst/>
                <a:ea typeface="Times New Roman"/>
              </a:rPr>
              <a:t>playground</a:t>
            </a:r>
            <a:r>
              <a:rPr lang="en-GB" spc="5" dirty="0" smtClean="0">
                <a:effectLst/>
                <a:ea typeface="Times New Roman"/>
              </a:rPr>
              <a:t> </a:t>
            </a:r>
            <a:r>
              <a:rPr lang="en-GB" dirty="0" smtClean="0">
                <a:effectLst/>
                <a:ea typeface="Times New Roman"/>
              </a:rPr>
              <a:t>voice</a:t>
            </a:r>
            <a:r>
              <a:rPr lang="en-GB" spc="5" dirty="0" smtClean="0">
                <a:effectLst/>
                <a:ea typeface="Times New Roman"/>
              </a:rPr>
              <a:t> </a:t>
            </a:r>
            <a:r>
              <a:rPr lang="en-GB" dirty="0" smtClean="0">
                <a:effectLst/>
                <a:ea typeface="Times New Roman"/>
              </a:rPr>
              <a:t>catching</a:t>
            </a:r>
            <a:r>
              <a:rPr lang="en-GB" spc="5" dirty="0" smtClean="0">
                <a:effectLst/>
                <a:ea typeface="Times New Roman"/>
              </a:rPr>
              <a:t> </a:t>
            </a:r>
            <a:r>
              <a:rPr lang="en-GB" dirty="0" smtClean="0">
                <a:effectLst/>
                <a:ea typeface="Times New Roman"/>
              </a:rPr>
              <a:t>on</a:t>
            </a:r>
            <a:r>
              <a:rPr lang="en-GB" spc="5" dirty="0" smtClean="0">
                <a:effectLst/>
                <a:ea typeface="Times New Roman"/>
              </a:rPr>
              <a:t> </a:t>
            </a:r>
            <a:r>
              <a:rPr lang="en-GB" dirty="0" smtClean="0">
                <a:effectLst/>
                <a:ea typeface="Times New Roman"/>
              </a:rPr>
              <a:t>the</a:t>
            </a:r>
            <a:r>
              <a:rPr lang="en-GB" spc="5" dirty="0" smtClean="0">
                <a:effectLst/>
                <a:ea typeface="Times New Roman"/>
              </a:rPr>
              <a:t> </a:t>
            </a:r>
            <a:r>
              <a:rPr lang="en-GB" dirty="0" smtClean="0">
                <a:effectLst/>
                <a:ea typeface="Times New Roman"/>
              </a:rPr>
              <a:t>wind.</a:t>
            </a:r>
            <a:endParaRPr lang="en-GB" dirty="0" smtClean="0">
              <a:effectLst/>
              <a:ea typeface="Times New Roman"/>
            </a:endParaRPr>
          </a:p>
        </p:txBody>
      </p:sp>
      <p:sp>
        <p:nvSpPr>
          <p:cNvPr id="3" name="TextBox 2"/>
          <p:cNvSpPr txBox="1"/>
          <p:nvPr/>
        </p:nvSpPr>
        <p:spPr>
          <a:xfrm>
            <a:off x="5404513" y="443552"/>
            <a:ext cx="3405117" cy="923330"/>
          </a:xfrm>
          <a:prstGeom prst="rect">
            <a:avLst/>
          </a:prstGeom>
          <a:noFill/>
        </p:spPr>
        <p:txBody>
          <a:bodyPr wrap="square" rtlCol="0">
            <a:spAutoFit/>
          </a:bodyPr>
          <a:lstStyle/>
          <a:p>
            <a:r>
              <a:rPr lang="en-GB" dirty="0" smtClean="0">
                <a:solidFill>
                  <a:srgbClr val="FF0000"/>
                </a:solidFill>
              </a:rPr>
              <a:t>Another reference to touch. The memorial is a solid object, unlike her memories.</a:t>
            </a:r>
            <a:endParaRPr lang="en-GB" dirty="0">
              <a:solidFill>
                <a:srgbClr val="FF0000"/>
              </a:solidFill>
            </a:endParaRPr>
          </a:p>
        </p:txBody>
      </p:sp>
      <p:cxnSp>
        <p:nvCxnSpPr>
          <p:cNvPr id="5" name="Straight Arrow Connector 4"/>
          <p:cNvCxnSpPr/>
          <p:nvPr/>
        </p:nvCxnSpPr>
        <p:spPr>
          <a:xfrm flipV="1">
            <a:off x="5656997" y="1351128"/>
            <a:ext cx="525439" cy="318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497540" y="2238233"/>
            <a:ext cx="3422176" cy="1364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6006" y="443552"/>
            <a:ext cx="2163169" cy="1200329"/>
          </a:xfrm>
          <a:prstGeom prst="rect">
            <a:avLst/>
          </a:prstGeom>
          <a:noFill/>
        </p:spPr>
        <p:txBody>
          <a:bodyPr wrap="square" rtlCol="0">
            <a:spAutoFit/>
          </a:bodyPr>
          <a:lstStyle/>
          <a:p>
            <a:r>
              <a:rPr lang="en-GB" b="1" dirty="0" smtClean="0"/>
              <a:t>Another link to WWI: what does the memorial suggest to the mother? To us? </a:t>
            </a:r>
            <a:endParaRPr lang="en-GB" b="1" dirty="0"/>
          </a:p>
        </p:txBody>
      </p:sp>
      <p:cxnSp>
        <p:nvCxnSpPr>
          <p:cNvPr id="10" name="Straight Arrow Connector 9"/>
          <p:cNvCxnSpPr>
            <a:endCxn id="8" idx="2"/>
          </p:cNvCxnSpPr>
          <p:nvPr/>
        </p:nvCxnSpPr>
        <p:spPr>
          <a:xfrm flipH="1" flipV="1">
            <a:off x="1197591" y="1643881"/>
            <a:ext cx="1204415" cy="512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56997" y="2381534"/>
            <a:ext cx="1903863" cy="348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01803" y="2156346"/>
            <a:ext cx="1371600" cy="923330"/>
          </a:xfrm>
          <a:prstGeom prst="rect">
            <a:avLst/>
          </a:prstGeom>
          <a:noFill/>
        </p:spPr>
        <p:txBody>
          <a:bodyPr wrap="square" rtlCol="0">
            <a:spAutoFit/>
          </a:bodyPr>
          <a:lstStyle/>
          <a:p>
            <a:r>
              <a:rPr lang="en-GB" b="1" dirty="0" smtClean="0"/>
              <a:t>What does this </a:t>
            </a:r>
            <a:r>
              <a:rPr lang="en-GB" b="1" dirty="0" smtClean="0">
                <a:solidFill>
                  <a:srgbClr val="FF0000"/>
                </a:solidFill>
              </a:rPr>
              <a:t>simile </a:t>
            </a:r>
            <a:r>
              <a:rPr lang="en-GB" b="1" dirty="0" smtClean="0"/>
              <a:t>represent? </a:t>
            </a:r>
            <a:endParaRPr lang="en-GB" b="1" dirty="0"/>
          </a:p>
        </p:txBody>
      </p:sp>
      <p:sp>
        <p:nvSpPr>
          <p:cNvPr id="14" name="TextBox 13"/>
          <p:cNvSpPr txBox="1"/>
          <p:nvPr/>
        </p:nvSpPr>
        <p:spPr>
          <a:xfrm>
            <a:off x="382137" y="3691718"/>
            <a:ext cx="2524836" cy="1200329"/>
          </a:xfrm>
          <a:prstGeom prst="rect">
            <a:avLst/>
          </a:prstGeom>
          <a:noFill/>
        </p:spPr>
        <p:txBody>
          <a:bodyPr wrap="square" rtlCol="0">
            <a:spAutoFit/>
          </a:bodyPr>
          <a:lstStyle/>
          <a:p>
            <a:r>
              <a:rPr lang="en-GB" dirty="0" smtClean="0">
                <a:solidFill>
                  <a:srgbClr val="FF0000"/>
                </a:solidFill>
              </a:rPr>
              <a:t>A strong visual image of something small and beautiful in a vast space – represents her son.</a:t>
            </a:r>
            <a:endParaRPr lang="en-GB" dirty="0">
              <a:solidFill>
                <a:srgbClr val="FF0000"/>
              </a:solidFill>
            </a:endParaRPr>
          </a:p>
        </p:txBody>
      </p:sp>
      <p:cxnSp>
        <p:nvCxnSpPr>
          <p:cNvPr id="16" name="Straight Arrow Connector 15"/>
          <p:cNvCxnSpPr>
            <a:endCxn id="14" idx="0"/>
          </p:cNvCxnSpPr>
          <p:nvPr/>
        </p:nvCxnSpPr>
        <p:spPr>
          <a:xfrm flipH="1">
            <a:off x="1644555" y="2968388"/>
            <a:ext cx="757451" cy="723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97540" y="3079676"/>
            <a:ext cx="1856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16200000" flipH="1">
            <a:off x="6755642" y="3077570"/>
            <a:ext cx="1473958" cy="137842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43851" y="4612943"/>
            <a:ext cx="2729552" cy="646331"/>
          </a:xfrm>
          <a:prstGeom prst="rect">
            <a:avLst/>
          </a:prstGeom>
          <a:noFill/>
        </p:spPr>
        <p:txBody>
          <a:bodyPr wrap="square" rtlCol="0">
            <a:spAutoFit/>
          </a:bodyPr>
          <a:lstStyle/>
          <a:p>
            <a:r>
              <a:rPr lang="en-GB" b="1" dirty="0" smtClean="0"/>
              <a:t>What does the </a:t>
            </a:r>
            <a:r>
              <a:rPr lang="en-GB" b="1" dirty="0" smtClean="0">
                <a:solidFill>
                  <a:srgbClr val="FF0000"/>
                </a:solidFill>
              </a:rPr>
              <a:t>alliteration</a:t>
            </a:r>
            <a:r>
              <a:rPr lang="en-GB" b="1" dirty="0" smtClean="0"/>
              <a:t> suggest? </a:t>
            </a:r>
            <a:endParaRPr lang="en-GB" b="1" dirty="0"/>
          </a:p>
        </p:txBody>
      </p:sp>
      <p:sp>
        <p:nvSpPr>
          <p:cNvPr id="22" name="TextBox 21"/>
          <p:cNvSpPr txBox="1"/>
          <p:nvPr/>
        </p:nvSpPr>
        <p:spPr>
          <a:xfrm>
            <a:off x="518615" y="5718412"/>
            <a:ext cx="8209128" cy="369332"/>
          </a:xfrm>
          <a:prstGeom prst="rect">
            <a:avLst/>
          </a:prstGeom>
          <a:noFill/>
          <a:ln>
            <a:solidFill>
              <a:srgbClr val="FF0000"/>
            </a:solidFill>
          </a:ln>
        </p:spPr>
        <p:txBody>
          <a:bodyPr wrap="square" rtlCol="0">
            <a:spAutoFit/>
          </a:bodyPr>
          <a:lstStyle/>
          <a:p>
            <a:pPr algn="ctr"/>
            <a:r>
              <a:rPr lang="en-GB" dirty="0" smtClean="0"/>
              <a:t>“your playground voice” – what meanings might this last line have? </a:t>
            </a:r>
            <a:endParaRPr lang="en-GB" dirty="0"/>
          </a:p>
        </p:txBody>
      </p:sp>
    </p:spTree>
    <p:extLst>
      <p:ext uri="{BB962C8B-B14F-4D97-AF65-F5344CB8AC3E}">
        <p14:creationId xmlns:p14="http://schemas.microsoft.com/office/powerpoint/2010/main" val="1777011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661" y="122052"/>
            <a:ext cx="4326340" cy="6735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2735" y="2279176"/>
            <a:ext cx="4537881" cy="1815882"/>
          </a:xfrm>
          <a:prstGeom prst="rect">
            <a:avLst/>
          </a:prstGeom>
          <a:noFill/>
        </p:spPr>
        <p:txBody>
          <a:bodyPr wrap="square" rtlCol="0">
            <a:spAutoFit/>
          </a:bodyPr>
          <a:lstStyle/>
          <a:p>
            <a:r>
              <a:rPr lang="en-GB" sz="2800" dirty="0" smtClean="0"/>
              <a:t>You are going to work in groups to prepare a handout for the rest of the class on one aspect of the poem.</a:t>
            </a:r>
          </a:p>
        </p:txBody>
      </p:sp>
    </p:spTree>
    <p:extLst>
      <p:ext uri="{BB962C8B-B14F-4D97-AF65-F5344CB8AC3E}">
        <p14:creationId xmlns:p14="http://schemas.microsoft.com/office/powerpoint/2010/main" val="3803847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661" y="122052"/>
            <a:ext cx="4326340" cy="67359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66131" y="1702559"/>
            <a:ext cx="8652681" cy="4991668"/>
          </a:xfrm>
          <a:prstGeom prst="rect">
            <a:avLst/>
          </a:prstGeom>
          <a:solidFill>
            <a:schemeClr val="bg1">
              <a:alpha val="77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The poet explores the speaker’s </a:t>
            </a:r>
            <a:r>
              <a:rPr lang="en-GB" b="1" dirty="0" smtClean="0"/>
              <a:t>emotional journey</a:t>
            </a:r>
            <a:r>
              <a:rPr lang="en-GB" dirty="0" smtClean="0"/>
              <a:t>.</a:t>
            </a:r>
            <a:endParaRPr lang="en-GB" sz="1800" dirty="0" smtClean="0"/>
          </a:p>
          <a:p>
            <a:r>
              <a:rPr lang="en-GB" sz="800" b="1" dirty="0" smtClean="0"/>
              <a:t> </a:t>
            </a:r>
            <a:r>
              <a:rPr lang="en-GB" sz="800" dirty="0" smtClean="0"/>
              <a:t> </a:t>
            </a:r>
            <a:endParaRPr lang="en-GB" sz="4000" dirty="0" smtClean="0"/>
          </a:p>
          <a:p>
            <a:pPr marL="457200" indent="-457200"/>
            <a:r>
              <a:rPr lang="en-GB" dirty="0" smtClean="0"/>
              <a:t>Identify the different emotions of the speaker in the poem. Do these emotions change in different stanzas?</a:t>
            </a:r>
            <a:endParaRPr lang="en-GB" sz="2000" dirty="0" smtClean="0"/>
          </a:p>
          <a:p>
            <a:pPr marL="457200" indent="-457200"/>
            <a:r>
              <a:rPr lang="en-GB" dirty="0" smtClean="0"/>
              <a:t>Is there anything else in the poem that suggests the idea of a journey? </a:t>
            </a:r>
            <a:endParaRPr lang="en-GB" sz="2000" dirty="0" smtClean="0"/>
          </a:p>
          <a:p>
            <a:pPr marL="457200" indent="-457200"/>
            <a:r>
              <a:rPr lang="en-GB" dirty="0" smtClean="0"/>
              <a:t>Write a paragraph of analysis (using quotations) to explain your ideas.</a:t>
            </a:r>
            <a:endParaRPr lang="en-GB" sz="2000" dirty="0" smtClean="0"/>
          </a:p>
          <a:p>
            <a:pPr marL="0" indent="0">
              <a:buFont typeface="Arial" panose="020B0604020202020204" pitchFamily="34" charset="0"/>
              <a:buNone/>
            </a:pPr>
            <a:r>
              <a:rPr lang="en-GB" b="1" dirty="0" smtClean="0"/>
              <a:t>		Produce a handout for the class</a:t>
            </a:r>
          </a:p>
          <a:p>
            <a:pPr marL="0" indent="0">
              <a:buFont typeface="Arial" panose="020B0604020202020204" pitchFamily="34" charset="0"/>
              <a:buNone/>
            </a:pPr>
            <a:r>
              <a:rPr lang="en-GB" b="1" dirty="0" smtClean="0">
                <a:solidFill>
                  <a:srgbClr val="7030A0"/>
                </a:solidFill>
              </a:rPr>
              <a:t>Challenge: Link this to the themes of power and conflict</a:t>
            </a:r>
            <a:endParaRPr lang="en-GB" sz="2400" b="1" dirty="0" smtClean="0"/>
          </a:p>
          <a:p>
            <a:pPr marL="0" indent="0">
              <a:buFont typeface="Arial" panose="020B0604020202020204" pitchFamily="34" charset="0"/>
              <a:buNone/>
            </a:pPr>
            <a:endParaRPr lang="en-GB" dirty="0" smtClean="0">
              <a:solidFill>
                <a:srgbClr val="0070C0"/>
              </a:solidFill>
            </a:endParaRPr>
          </a:p>
        </p:txBody>
      </p:sp>
      <p:sp>
        <p:nvSpPr>
          <p:cNvPr id="5" name="TextBox 4"/>
          <p:cNvSpPr txBox="1"/>
          <p:nvPr/>
        </p:nvSpPr>
        <p:spPr>
          <a:xfrm>
            <a:off x="266131" y="245660"/>
            <a:ext cx="4278573" cy="1015663"/>
          </a:xfrm>
          <a:prstGeom prst="rect">
            <a:avLst/>
          </a:prstGeom>
          <a:noFill/>
        </p:spPr>
        <p:txBody>
          <a:bodyPr wrap="square" rtlCol="0">
            <a:spAutoFit/>
          </a:bodyPr>
          <a:lstStyle/>
          <a:p>
            <a:r>
              <a:rPr lang="en-GB" sz="6000" b="1" dirty="0" smtClean="0"/>
              <a:t>Group 1</a:t>
            </a:r>
            <a:endParaRPr lang="en-GB" sz="6000" b="1" dirty="0"/>
          </a:p>
        </p:txBody>
      </p:sp>
    </p:spTree>
    <p:extLst>
      <p:ext uri="{BB962C8B-B14F-4D97-AF65-F5344CB8AC3E}">
        <p14:creationId xmlns:p14="http://schemas.microsoft.com/office/powerpoint/2010/main" val="1357140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661" y="122052"/>
            <a:ext cx="4326340" cy="67359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66131" y="1702559"/>
            <a:ext cx="8652681" cy="4991668"/>
          </a:xfrm>
          <a:prstGeom prst="rect">
            <a:avLst/>
          </a:prstGeom>
          <a:solidFill>
            <a:schemeClr val="bg1">
              <a:alpha val="77000"/>
            </a:schemeClr>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The poet makes use of </a:t>
            </a:r>
            <a:r>
              <a:rPr lang="en-GB" sz="3200" b="1" dirty="0"/>
              <a:t>emotive and sensory imagery</a:t>
            </a:r>
            <a:r>
              <a:rPr lang="en-GB" sz="3200" dirty="0"/>
              <a:t>. </a:t>
            </a:r>
            <a:r>
              <a:rPr lang="en-GB" sz="3200" u="sng" dirty="0"/>
              <a:t>(Stanzas 1 and 2)</a:t>
            </a:r>
          </a:p>
          <a:p>
            <a:pPr marL="457200" lvl="0" indent="-457200"/>
            <a:r>
              <a:rPr lang="en-GB" dirty="0"/>
              <a:t>Make a list of all the metaphors and similes in the poem, and then group them according to whether they are related to emotions or senses. </a:t>
            </a:r>
          </a:p>
          <a:p>
            <a:pPr marL="457200" lvl="0" indent="-457200"/>
            <a:r>
              <a:rPr lang="en-GB" dirty="0"/>
              <a:t>Choose the metaphor or simile that you think is most effective, and explain why. (Its effect on the reader)</a:t>
            </a:r>
          </a:p>
          <a:p>
            <a:pPr marL="457200" lvl="0" indent="-457200"/>
            <a:r>
              <a:rPr lang="en-GB" dirty="0"/>
              <a:t>Write a paragraph of analysis (using quotations) to explain your ideas.</a:t>
            </a:r>
          </a:p>
          <a:p>
            <a:pPr marL="0" indent="0" algn="ctr">
              <a:buNone/>
            </a:pPr>
            <a:r>
              <a:rPr lang="en-GB" b="1" dirty="0"/>
              <a:t>Produce a handout for the class</a:t>
            </a:r>
          </a:p>
          <a:p>
            <a:pPr marL="0" indent="0" algn="ctr">
              <a:buNone/>
            </a:pPr>
            <a:r>
              <a:rPr lang="en-GB" b="1" dirty="0">
                <a:solidFill>
                  <a:srgbClr val="7030A0"/>
                </a:solidFill>
              </a:rPr>
              <a:t>Challenge: Link this to the themes of power and conflict</a:t>
            </a:r>
          </a:p>
          <a:p>
            <a:pPr marL="0" indent="0">
              <a:buFont typeface="Arial" panose="020B0604020202020204" pitchFamily="34" charset="0"/>
              <a:buNone/>
            </a:pPr>
            <a:endParaRPr lang="en-GB" dirty="0" smtClean="0">
              <a:solidFill>
                <a:srgbClr val="0070C0"/>
              </a:solidFill>
            </a:endParaRPr>
          </a:p>
        </p:txBody>
      </p:sp>
      <p:sp>
        <p:nvSpPr>
          <p:cNvPr id="5" name="TextBox 4"/>
          <p:cNvSpPr txBox="1"/>
          <p:nvPr/>
        </p:nvSpPr>
        <p:spPr>
          <a:xfrm>
            <a:off x="266131" y="245660"/>
            <a:ext cx="4278573" cy="1015663"/>
          </a:xfrm>
          <a:prstGeom prst="rect">
            <a:avLst/>
          </a:prstGeom>
          <a:noFill/>
        </p:spPr>
        <p:txBody>
          <a:bodyPr wrap="square" rtlCol="0">
            <a:spAutoFit/>
          </a:bodyPr>
          <a:lstStyle/>
          <a:p>
            <a:r>
              <a:rPr lang="en-GB" sz="6000" b="1" dirty="0" smtClean="0"/>
              <a:t>Group 2</a:t>
            </a:r>
            <a:endParaRPr lang="en-GB" sz="6000" b="1" dirty="0"/>
          </a:p>
        </p:txBody>
      </p:sp>
    </p:spTree>
    <p:extLst>
      <p:ext uri="{BB962C8B-B14F-4D97-AF65-F5344CB8AC3E}">
        <p14:creationId xmlns:p14="http://schemas.microsoft.com/office/powerpoint/2010/main" val="1385100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661" y="122052"/>
            <a:ext cx="4326340" cy="67359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66131" y="1702559"/>
            <a:ext cx="8652681" cy="4991668"/>
          </a:xfrm>
          <a:prstGeom prst="rect">
            <a:avLst/>
          </a:prstGeom>
          <a:solidFill>
            <a:schemeClr val="bg1">
              <a:alpha val="77000"/>
            </a:schemeClr>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t>The poet makes use of </a:t>
            </a:r>
            <a:r>
              <a:rPr lang="en-GB" sz="3200" b="1" dirty="0"/>
              <a:t>emotive and sensory imagery</a:t>
            </a:r>
            <a:r>
              <a:rPr lang="en-GB" sz="3200" dirty="0"/>
              <a:t>. </a:t>
            </a:r>
            <a:r>
              <a:rPr lang="en-GB" sz="3200" u="sng" dirty="0"/>
              <a:t>(Stanzas 3 and 4)</a:t>
            </a:r>
          </a:p>
          <a:p>
            <a:pPr marL="457200" lvl="0" indent="-457200"/>
            <a:r>
              <a:rPr lang="en-GB" dirty="0"/>
              <a:t>Make a list of all the metaphors and similes in the poem, and then group them according to whether they are related to emotions or senses. </a:t>
            </a:r>
          </a:p>
          <a:p>
            <a:pPr marL="457200" lvl="0" indent="-457200"/>
            <a:r>
              <a:rPr lang="en-GB" dirty="0"/>
              <a:t>Choose the metaphor or simile that you think is most effective, and explain why. (Its effect on the reader)</a:t>
            </a:r>
          </a:p>
          <a:p>
            <a:pPr marL="457200" lvl="0" indent="-457200"/>
            <a:r>
              <a:rPr lang="en-GB" dirty="0"/>
              <a:t>Write a paragraph of analysis (using quotations) to explain your ideas.</a:t>
            </a:r>
          </a:p>
          <a:p>
            <a:pPr marL="0" indent="0" algn="ctr">
              <a:buNone/>
            </a:pPr>
            <a:r>
              <a:rPr lang="en-GB" b="1" dirty="0"/>
              <a:t>Produce a handout for the class</a:t>
            </a:r>
          </a:p>
          <a:p>
            <a:pPr marL="0" indent="0">
              <a:buNone/>
            </a:pPr>
            <a:r>
              <a:rPr lang="en-GB" b="1" dirty="0">
                <a:solidFill>
                  <a:srgbClr val="7030A0"/>
                </a:solidFill>
              </a:rPr>
              <a:t>Challenge: Link this to the themes of power and conflict</a:t>
            </a:r>
          </a:p>
          <a:p>
            <a:pPr marL="0" indent="0">
              <a:buFont typeface="Arial" panose="020B0604020202020204" pitchFamily="34" charset="0"/>
              <a:buNone/>
            </a:pPr>
            <a:endParaRPr lang="en-GB" dirty="0" smtClean="0">
              <a:solidFill>
                <a:srgbClr val="0070C0"/>
              </a:solidFill>
            </a:endParaRPr>
          </a:p>
        </p:txBody>
      </p:sp>
      <p:sp>
        <p:nvSpPr>
          <p:cNvPr id="5" name="TextBox 4"/>
          <p:cNvSpPr txBox="1"/>
          <p:nvPr/>
        </p:nvSpPr>
        <p:spPr>
          <a:xfrm>
            <a:off x="266131" y="245660"/>
            <a:ext cx="4278573" cy="1015663"/>
          </a:xfrm>
          <a:prstGeom prst="rect">
            <a:avLst/>
          </a:prstGeom>
          <a:noFill/>
        </p:spPr>
        <p:txBody>
          <a:bodyPr wrap="square" rtlCol="0">
            <a:spAutoFit/>
          </a:bodyPr>
          <a:lstStyle/>
          <a:p>
            <a:r>
              <a:rPr lang="en-GB" sz="6000" b="1" dirty="0" smtClean="0"/>
              <a:t>Group 3</a:t>
            </a:r>
            <a:endParaRPr lang="en-GB" sz="6000" b="1" dirty="0"/>
          </a:p>
        </p:txBody>
      </p:sp>
    </p:spTree>
    <p:extLst>
      <p:ext uri="{BB962C8B-B14F-4D97-AF65-F5344CB8AC3E}">
        <p14:creationId xmlns:p14="http://schemas.microsoft.com/office/powerpoint/2010/main" val="1137717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tcmobile.com/wp-content/uploads/2015/06/2082431_Numbers-7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
            <a:ext cx="9140171" cy="5867400"/>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body" idx="1"/>
          </p:nvPr>
        </p:nvSpPr>
        <p:spPr>
          <a:xfrm>
            <a:off x="138113" y="5638800"/>
            <a:ext cx="9002057" cy="2881313"/>
          </a:xfrm>
        </p:spPr>
        <p:txBody>
          <a:bodyPr/>
          <a:lstStyle/>
          <a:p>
            <a:pPr marL="0" indent="0">
              <a:buClr>
                <a:srgbClr val="33CCCC"/>
              </a:buClr>
              <a:buNone/>
            </a:pPr>
            <a:r>
              <a:rPr lang="en-GB" altLang="en-US" dirty="0"/>
              <a:t>A series of numbers relating to recent conflicts will appear on the following slides</a:t>
            </a:r>
            <a:r>
              <a:rPr lang="en-GB" altLang="en-US" dirty="0" smtClean="0"/>
              <a:t>.</a:t>
            </a:r>
            <a:r>
              <a:rPr lang="en-GB" altLang="en-US" dirty="0"/>
              <a:t> Your task, as a group, is to suggest what you think the numbers might represent.</a:t>
            </a:r>
            <a:endParaRPr lang="en-US" altLang="en-US" dirty="0"/>
          </a:p>
          <a:p>
            <a:pPr marL="0" indent="0">
              <a:buClr>
                <a:srgbClr val="33CCCC"/>
              </a:buClr>
              <a:buNone/>
            </a:pPr>
            <a:endParaRPr lang="en-GB" altLang="en-US" dirty="0"/>
          </a:p>
        </p:txBody>
      </p:sp>
    </p:spTree>
    <p:extLst>
      <p:ext uri="{BB962C8B-B14F-4D97-AF65-F5344CB8AC3E}">
        <p14:creationId xmlns:p14="http://schemas.microsoft.com/office/powerpoint/2010/main" val="4024578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661" y="122052"/>
            <a:ext cx="4326340" cy="67359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66131" y="1702559"/>
            <a:ext cx="8734568" cy="4991668"/>
          </a:xfrm>
          <a:prstGeom prst="rect">
            <a:avLst/>
          </a:prstGeom>
          <a:solidFill>
            <a:schemeClr val="bg1">
              <a:alpha val="77000"/>
            </a:schemeClr>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poem is an </a:t>
            </a:r>
            <a:r>
              <a:rPr lang="en-GB" b="1" dirty="0"/>
              <a:t>elegy or lament</a:t>
            </a:r>
            <a:r>
              <a:rPr lang="en-GB" dirty="0"/>
              <a:t> (a poem of mourning, grief or regret, usually associated with the death of someone).</a:t>
            </a:r>
          </a:p>
          <a:p>
            <a:r>
              <a:rPr lang="en-GB" dirty="0"/>
              <a:t> What tense is the poem written in? How does this contribute to the elegiac tone?</a:t>
            </a:r>
          </a:p>
          <a:p>
            <a:pPr marL="457200" lvl="0" indent="-457200"/>
            <a:r>
              <a:rPr lang="en-GB" dirty="0"/>
              <a:t>Some of the symbols and references in the poem are associated with death – make a list of them. </a:t>
            </a:r>
          </a:p>
          <a:p>
            <a:pPr marL="457200" lvl="0" indent="-457200"/>
            <a:r>
              <a:rPr lang="en-GB" dirty="0"/>
              <a:t>Identify any words, phrases, lines or stanzas from the poem that you think are relevant.</a:t>
            </a:r>
          </a:p>
          <a:p>
            <a:pPr marL="457200" lvl="0" indent="-457200"/>
            <a:r>
              <a:rPr lang="en-GB" dirty="0"/>
              <a:t>Write a paragraph of analysis (using quotations) to explain your ideas.</a:t>
            </a:r>
          </a:p>
          <a:p>
            <a:pPr marL="0" indent="0" algn="ctr">
              <a:buNone/>
            </a:pPr>
            <a:r>
              <a:rPr lang="en-GB" b="1" dirty="0"/>
              <a:t>Produce a handout for the class</a:t>
            </a:r>
          </a:p>
          <a:p>
            <a:pPr marL="0" indent="0">
              <a:buNone/>
            </a:pPr>
            <a:r>
              <a:rPr lang="en-GB" b="1" dirty="0">
                <a:solidFill>
                  <a:srgbClr val="7030A0"/>
                </a:solidFill>
              </a:rPr>
              <a:t>Challenge: Link this to the themes of power and conflict</a:t>
            </a:r>
            <a:endParaRPr lang="en-GB" sz="2000" b="1" dirty="0"/>
          </a:p>
          <a:p>
            <a:pPr marL="0" indent="0">
              <a:buFont typeface="Arial" panose="020B0604020202020204" pitchFamily="34" charset="0"/>
              <a:buNone/>
            </a:pPr>
            <a:endParaRPr lang="en-GB" dirty="0" smtClean="0">
              <a:solidFill>
                <a:srgbClr val="0070C0"/>
              </a:solidFill>
            </a:endParaRPr>
          </a:p>
        </p:txBody>
      </p:sp>
      <p:sp>
        <p:nvSpPr>
          <p:cNvPr id="5" name="TextBox 4"/>
          <p:cNvSpPr txBox="1"/>
          <p:nvPr/>
        </p:nvSpPr>
        <p:spPr>
          <a:xfrm>
            <a:off x="266131" y="245660"/>
            <a:ext cx="4278573" cy="1015663"/>
          </a:xfrm>
          <a:prstGeom prst="rect">
            <a:avLst/>
          </a:prstGeom>
          <a:noFill/>
        </p:spPr>
        <p:txBody>
          <a:bodyPr wrap="square" rtlCol="0">
            <a:spAutoFit/>
          </a:bodyPr>
          <a:lstStyle/>
          <a:p>
            <a:r>
              <a:rPr lang="en-GB" sz="6000" b="1" dirty="0" smtClean="0"/>
              <a:t>Group 4</a:t>
            </a:r>
            <a:endParaRPr lang="en-GB" sz="6000" b="1" dirty="0"/>
          </a:p>
        </p:txBody>
      </p:sp>
    </p:spTree>
    <p:extLst>
      <p:ext uri="{BB962C8B-B14F-4D97-AF65-F5344CB8AC3E}">
        <p14:creationId xmlns:p14="http://schemas.microsoft.com/office/powerpoint/2010/main" val="669959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661" y="122052"/>
            <a:ext cx="4326340" cy="67359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66131" y="1702559"/>
            <a:ext cx="8741391" cy="4991668"/>
          </a:xfrm>
          <a:prstGeom prst="rect">
            <a:avLst/>
          </a:prstGeom>
          <a:solidFill>
            <a:schemeClr val="bg1">
              <a:alpha val="77000"/>
            </a:schemeClr>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t>The poet describes the poem as a </a:t>
            </a:r>
            <a:r>
              <a:rPr lang="en-GB" sz="3200" b="1" dirty="0"/>
              <a:t>narrative journey through memory</a:t>
            </a:r>
            <a:r>
              <a:rPr lang="en-GB" sz="3200" dirty="0"/>
              <a:t>, and the poem’s structure reflects this.</a:t>
            </a:r>
            <a:endParaRPr lang="en-GB" sz="2000" dirty="0"/>
          </a:p>
          <a:p>
            <a:r>
              <a:rPr lang="en-GB" sz="700" dirty="0"/>
              <a:t> </a:t>
            </a:r>
            <a:endParaRPr lang="en-GB" sz="3600" dirty="0"/>
          </a:p>
          <a:p>
            <a:pPr marL="457200" lvl="0" indent="-457200"/>
            <a:r>
              <a:rPr lang="en-GB" dirty="0"/>
              <a:t>Identify the different ‘memories’ the speaker refers to in the poem. Do these memories change in different stanzas?</a:t>
            </a:r>
            <a:endParaRPr lang="en-GB" sz="1800" dirty="0"/>
          </a:p>
          <a:p>
            <a:pPr marL="457200" lvl="0" indent="-457200"/>
            <a:r>
              <a:rPr lang="en-GB" dirty="0"/>
              <a:t>The poem is very much like a narrative or story. How does Weir achieve this effect? </a:t>
            </a:r>
            <a:endParaRPr lang="en-GB" sz="1800" dirty="0"/>
          </a:p>
          <a:p>
            <a:pPr marL="457200" lvl="0" indent="-457200"/>
            <a:r>
              <a:rPr lang="en-GB" dirty="0"/>
              <a:t>Write a paragraph of analysis (using quotations) to explain your ideas.</a:t>
            </a:r>
          </a:p>
          <a:p>
            <a:pPr marL="0" indent="0">
              <a:buNone/>
            </a:pPr>
            <a:r>
              <a:rPr lang="en-GB" sz="3200" b="1" dirty="0"/>
              <a:t>		Produce a handout for the class</a:t>
            </a:r>
          </a:p>
          <a:p>
            <a:pPr marL="0" indent="0">
              <a:buNone/>
            </a:pPr>
            <a:r>
              <a:rPr lang="en-GB" sz="3000" b="1" dirty="0">
                <a:solidFill>
                  <a:srgbClr val="7030A0"/>
                </a:solidFill>
              </a:rPr>
              <a:t>Challenge: Link this to the themes of power and conflict</a:t>
            </a:r>
            <a:endParaRPr lang="en-GB" sz="2200" b="1" dirty="0"/>
          </a:p>
          <a:p>
            <a:pPr marL="0" indent="0">
              <a:buFont typeface="Arial" panose="020B0604020202020204" pitchFamily="34" charset="0"/>
              <a:buNone/>
            </a:pPr>
            <a:endParaRPr lang="en-GB" dirty="0" smtClean="0">
              <a:solidFill>
                <a:srgbClr val="0070C0"/>
              </a:solidFill>
            </a:endParaRPr>
          </a:p>
        </p:txBody>
      </p:sp>
      <p:sp>
        <p:nvSpPr>
          <p:cNvPr id="5" name="TextBox 4"/>
          <p:cNvSpPr txBox="1"/>
          <p:nvPr/>
        </p:nvSpPr>
        <p:spPr>
          <a:xfrm>
            <a:off x="266131" y="245660"/>
            <a:ext cx="4278573" cy="1015663"/>
          </a:xfrm>
          <a:prstGeom prst="rect">
            <a:avLst/>
          </a:prstGeom>
          <a:noFill/>
        </p:spPr>
        <p:txBody>
          <a:bodyPr wrap="square" rtlCol="0">
            <a:spAutoFit/>
          </a:bodyPr>
          <a:lstStyle/>
          <a:p>
            <a:r>
              <a:rPr lang="en-GB" sz="6000" b="1" dirty="0" smtClean="0"/>
              <a:t>Group 5</a:t>
            </a:r>
            <a:endParaRPr lang="en-GB" sz="6000" b="1" dirty="0"/>
          </a:p>
        </p:txBody>
      </p:sp>
    </p:spTree>
    <p:extLst>
      <p:ext uri="{BB962C8B-B14F-4D97-AF65-F5344CB8AC3E}">
        <p14:creationId xmlns:p14="http://schemas.microsoft.com/office/powerpoint/2010/main" val="3152694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661" y="122052"/>
            <a:ext cx="4326340" cy="67359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66131" y="1702559"/>
            <a:ext cx="8652681" cy="4991668"/>
          </a:xfrm>
          <a:prstGeom prst="rect">
            <a:avLst/>
          </a:prstGeom>
          <a:solidFill>
            <a:schemeClr val="bg1">
              <a:alpha val="77000"/>
            </a:schemeClr>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poet makes effective use of </a:t>
            </a:r>
            <a:r>
              <a:rPr lang="en-GB" b="1" dirty="0"/>
              <a:t>enjambment and caesura</a:t>
            </a:r>
            <a:r>
              <a:rPr lang="en-GB" dirty="0"/>
              <a:t> (a pause that breaks up a line of verse) throughout the poem.</a:t>
            </a:r>
          </a:p>
          <a:p>
            <a:pPr marL="457200" lvl="0" indent="-457200"/>
            <a:r>
              <a:rPr lang="en-GB" dirty="0"/>
              <a:t>Now look at the line and stanza structure. Does the use of enjambment or caesura contribute to the idea of a journey, for example? Why are the stanzas of different lengths?</a:t>
            </a:r>
          </a:p>
          <a:p>
            <a:pPr marL="457200" lvl="0" indent="-457200"/>
            <a:r>
              <a:rPr lang="en-GB" dirty="0"/>
              <a:t>Look at the rhyme scheme. Can you find any rhyming patterns? What is the effect?</a:t>
            </a:r>
          </a:p>
          <a:p>
            <a:pPr marL="457200" lvl="0" indent="-457200"/>
            <a:r>
              <a:rPr lang="en-GB" dirty="0"/>
              <a:t>Write a paragraph of analysis (using quotations) to explain your ideas.</a:t>
            </a:r>
          </a:p>
          <a:p>
            <a:pPr marL="0" indent="0" algn="ctr">
              <a:buNone/>
            </a:pPr>
            <a:r>
              <a:rPr lang="en-GB" b="1" dirty="0" smtClean="0"/>
              <a:t>Produce a </a:t>
            </a:r>
            <a:r>
              <a:rPr lang="en-GB" b="1" dirty="0"/>
              <a:t>handout for the class</a:t>
            </a:r>
          </a:p>
          <a:p>
            <a:pPr marL="0" indent="0" algn="ctr">
              <a:buNone/>
            </a:pPr>
            <a:r>
              <a:rPr lang="en-GB" b="1" dirty="0">
                <a:solidFill>
                  <a:srgbClr val="7030A0"/>
                </a:solidFill>
              </a:rPr>
              <a:t>Challenge: Link this to the themes of power and conflict</a:t>
            </a:r>
            <a:endParaRPr lang="en-GB" b="1" dirty="0"/>
          </a:p>
          <a:p>
            <a:pPr marL="0" indent="0">
              <a:buFont typeface="Arial" panose="020B0604020202020204" pitchFamily="34" charset="0"/>
              <a:buNone/>
            </a:pPr>
            <a:endParaRPr lang="en-GB" dirty="0" smtClean="0">
              <a:solidFill>
                <a:srgbClr val="0070C0"/>
              </a:solidFill>
            </a:endParaRPr>
          </a:p>
        </p:txBody>
      </p:sp>
      <p:sp>
        <p:nvSpPr>
          <p:cNvPr id="5" name="TextBox 4"/>
          <p:cNvSpPr txBox="1"/>
          <p:nvPr/>
        </p:nvSpPr>
        <p:spPr>
          <a:xfrm>
            <a:off x="266131" y="245660"/>
            <a:ext cx="4278573" cy="1015663"/>
          </a:xfrm>
          <a:prstGeom prst="rect">
            <a:avLst/>
          </a:prstGeom>
          <a:noFill/>
        </p:spPr>
        <p:txBody>
          <a:bodyPr wrap="square" rtlCol="0">
            <a:spAutoFit/>
          </a:bodyPr>
          <a:lstStyle/>
          <a:p>
            <a:r>
              <a:rPr lang="en-GB" sz="6000" b="1" dirty="0" smtClean="0"/>
              <a:t>Group 6</a:t>
            </a:r>
            <a:endParaRPr lang="en-GB" sz="6000" b="1" dirty="0"/>
          </a:p>
        </p:txBody>
      </p:sp>
    </p:spTree>
    <p:extLst>
      <p:ext uri="{BB962C8B-B14F-4D97-AF65-F5344CB8AC3E}">
        <p14:creationId xmlns:p14="http://schemas.microsoft.com/office/powerpoint/2010/main" val="983347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661" y="122052"/>
            <a:ext cx="4326340" cy="67359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66131" y="1702559"/>
            <a:ext cx="8768687" cy="4991668"/>
          </a:xfrm>
          <a:prstGeom prst="rect">
            <a:avLst/>
          </a:prstGeom>
          <a:solidFill>
            <a:schemeClr val="bg1">
              <a:alpha val="77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smtClean="0"/>
              <a:t>Pick a spokesperson for your group.</a:t>
            </a:r>
          </a:p>
          <a:p>
            <a:pPr marL="0" indent="0">
              <a:buNone/>
            </a:pPr>
            <a:endParaRPr lang="en-GB" sz="4800" dirty="0"/>
          </a:p>
          <a:p>
            <a:pPr marL="0" indent="0">
              <a:buNone/>
            </a:pPr>
            <a:r>
              <a:rPr lang="en-GB" sz="4800" dirty="0" smtClean="0"/>
              <a:t>Tell us </a:t>
            </a:r>
            <a:r>
              <a:rPr lang="en-GB" sz="4800" b="1" dirty="0" smtClean="0"/>
              <a:t>one thing </a:t>
            </a:r>
            <a:r>
              <a:rPr lang="en-GB" sz="4800" dirty="0" smtClean="0"/>
              <a:t>you have included on your handout.</a:t>
            </a:r>
            <a:endParaRPr lang="en-GB" sz="4800" dirty="0"/>
          </a:p>
          <a:p>
            <a:pPr marL="0" indent="0">
              <a:buFont typeface="Arial" panose="020B0604020202020204" pitchFamily="34" charset="0"/>
              <a:buNone/>
            </a:pPr>
            <a:endParaRPr lang="en-GB" dirty="0" smtClean="0">
              <a:solidFill>
                <a:srgbClr val="0070C0"/>
              </a:solidFill>
            </a:endParaRPr>
          </a:p>
        </p:txBody>
      </p:sp>
      <p:sp>
        <p:nvSpPr>
          <p:cNvPr id="5" name="TextBox 4"/>
          <p:cNvSpPr txBox="1"/>
          <p:nvPr/>
        </p:nvSpPr>
        <p:spPr>
          <a:xfrm>
            <a:off x="266131" y="245660"/>
            <a:ext cx="4278573" cy="1015663"/>
          </a:xfrm>
          <a:prstGeom prst="rect">
            <a:avLst/>
          </a:prstGeom>
          <a:noFill/>
        </p:spPr>
        <p:txBody>
          <a:bodyPr wrap="square" rtlCol="0">
            <a:spAutoFit/>
          </a:bodyPr>
          <a:lstStyle/>
          <a:p>
            <a:r>
              <a:rPr lang="en-GB" sz="6000" b="1" dirty="0" smtClean="0"/>
              <a:t>Feedback</a:t>
            </a:r>
            <a:endParaRPr lang="en-GB" sz="6000" b="1" dirty="0"/>
          </a:p>
        </p:txBody>
      </p:sp>
    </p:spTree>
    <p:extLst>
      <p:ext uri="{BB962C8B-B14F-4D97-AF65-F5344CB8AC3E}">
        <p14:creationId xmlns:p14="http://schemas.microsoft.com/office/powerpoint/2010/main" val="1433194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7"/>
          </a:xfrm>
          <a:prstGeom prst="rect">
            <a:avLst/>
          </a:prstGeom>
          <a:solidFill>
            <a:schemeClr val="accent1">
              <a:lumMod val="40000"/>
              <a:lumOff val="6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a:t>Form, structure and tone: </a:t>
            </a:r>
            <a:r>
              <a:rPr lang="en-GB" sz="2800" dirty="0" smtClean="0"/>
              <a:t>‘Poppies’</a:t>
            </a:r>
            <a:endParaRPr lang="en-GB" sz="2800" dirty="0"/>
          </a:p>
        </p:txBody>
      </p:sp>
      <p:sp>
        <p:nvSpPr>
          <p:cNvPr id="3" name="TextBox 2"/>
          <p:cNvSpPr txBox="1"/>
          <p:nvPr/>
        </p:nvSpPr>
        <p:spPr>
          <a:xfrm>
            <a:off x="272955" y="798394"/>
            <a:ext cx="8577618" cy="5693866"/>
          </a:xfrm>
          <a:prstGeom prst="rect">
            <a:avLst/>
          </a:prstGeom>
          <a:noFill/>
        </p:spPr>
        <p:txBody>
          <a:bodyPr wrap="square" rtlCol="0">
            <a:spAutoFit/>
          </a:bodyPr>
          <a:lstStyle/>
          <a:p>
            <a:r>
              <a:rPr lang="en-GB" sz="2600" dirty="0" smtClean="0"/>
              <a:t>The </a:t>
            </a:r>
            <a:r>
              <a:rPr lang="en-GB" sz="2600" b="1" dirty="0" smtClean="0">
                <a:solidFill>
                  <a:srgbClr val="FF0000"/>
                </a:solidFill>
              </a:rPr>
              <a:t>first person narrative </a:t>
            </a:r>
            <a:r>
              <a:rPr lang="en-GB" sz="2600" dirty="0" smtClean="0"/>
              <a:t>means that the reader gets a strong impression of the mother’s emotions. There is no regular </a:t>
            </a:r>
            <a:r>
              <a:rPr lang="en-GB" sz="2600" b="1" dirty="0" smtClean="0">
                <a:solidFill>
                  <a:srgbClr val="FF0000"/>
                </a:solidFill>
              </a:rPr>
              <a:t>rhyme</a:t>
            </a:r>
            <a:r>
              <a:rPr lang="en-GB" sz="2600" dirty="0" smtClean="0"/>
              <a:t> or </a:t>
            </a:r>
            <a:r>
              <a:rPr lang="en-GB" sz="2600" b="1" dirty="0" smtClean="0">
                <a:solidFill>
                  <a:srgbClr val="FF0000"/>
                </a:solidFill>
              </a:rPr>
              <a:t>rhythm</a:t>
            </a:r>
            <a:r>
              <a:rPr lang="en-GB" sz="2600" dirty="0" smtClean="0"/>
              <a:t> which makes it sound like the narrator’s thoughts and memories. Long sentences and </a:t>
            </a:r>
            <a:r>
              <a:rPr lang="en-GB" sz="2600" b="1" dirty="0" smtClean="0">
                <a:solidFill>
                  <a:srgbClr val="FF0000"/>
                </a:solidFill>
              </a:rPr>
              <a:t>enjambment</a:t>
            </a:r>
            <a:r>
              <a:rPr lang="en-GB" sz="2600" dirty="0" smtClean="0"/>
              <a:t> give the impression that the narrator is absorbed in her own thoughts and memories, whilst </a:t>
            </a:r>
            <a:r>
              <a:rPr lang="en-GB" sz="2600" b="1" dirty="0" smtClean="0">
                <a:solidFill>
                  <a:srgbClr val="FF0000"/>
                </a:solidFill>
              </a:rPr>
              <a:t>caesura</a:t>
            </a:r>
            <a:r>
              <a:rPr lang="en-GB" sz="2600" dirty="0" smtClean="0"/>
              <a:t> show how she tries to hold her emotions together. </a:t>
            </a:r>
          </a:p>
          <a:p>
            <a:endParaRPr lang="en-GB" sz="2600" dirty="0" smtClean="0"/>
          </a:p>
          <a:p>
            <a:endParaRPr lang="en-GB" sz="2600" dirty="0"/>
          </a:p>
          <a:p>
            <a:r>
              <a:rPr lang="en-GB" sz="2600" dirty="0" smtClean="0"/>
              <a:t>The poem is </a:t>
            </a:r>
            <a:r>
              <a:rPr lang="en-GB" sz="2600" b="1" dirty="0" smtClean="0">
                <a:solidFill>
                  <a:srgbClr val="FF0000"/>
                </a:solidFill>
              </a:rPr>
              <a:t>chronological</a:t>
            </a:r>
            <a:r>
              <a:rPr lang="en-GB" sz="2600" dirty="0" smtClean="0"/>
              <a:t>, describing preparations for the son leaving, his departure and then what his mother does afterwards, however the time frame is </a:t>
            </a:r>
            <a:r>
              <a:rPr lang="en-GB" sz="2600" b="1" dirty="0" smtClean="0">
                <a:solidFill>
                  <a:srgbClr val="FF0000"/>
                </a:solidFill>
              </a:rPr>
              <a:t>ambiguous</a:t>
            </a:r>
            <a:r>
              <a:rPr lang="en-GB" sz="2600" dirty="0" smtClean="0"/>
              <a:t> – memories of the son’s childhood are intermingle with memories of him leaving, and they’re not always distinguished.</a:t>
            </a:r>
            <a:endParaRPr lang="en-GB" sz="2600" dirty="0"/>
          </a:p>
        </p:txBody>
      </p:sp>
    </p:spTree>
    <p:extLst>
      <p:ext uri="{BB962C8B-B14F-4D97-AF65-F5344CB8AC3E}">
        <p14:creationId xmlns:p14="http://schemas.microsoft.com/office/powerpoint/2010/main" val="313666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extLst>
      <p:ext uri="{BB962C8B-B14F-4D97-AF65-F5344CB8AC3E}">
        <p14:creationId xmlns:p14="http://schemas.microsoft.com/office/powerpoint/2010/main" val="2610087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16632"/>
            <a:ext cx="241176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11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908050"/>
            <a:ext cx="8229600" cy="1512888"/>
          </a:xfrm>
        </p:spPr>
        <p:txBody>
          <a:bodyPr>
            <a:noAutofit/>
          </a:bodyPr>
          <a:lstStyle/>
          <a:p>
            <a:r>
              <a:rPr lang="en-GB" altLang="en-US" sz="19900" b="1" dirty="0"/>
              <a:t>94,279</a:t>
            </a:r>
            <a:r>
              <a:rPr lang="en-GB" altLang="en-US" sz="11500" dirty="0"/>
              <a:t> </a:t>
            </a:r>
            <a:endParaRPr lang="en-US" altLang="en-US" sz="11500" dirty="0"/>
          </a:p>
        </p:txBody>
      </p:sp>
      <p:sp>
        <p:nvSpPr>
          <p:cNvPr id="7171" name="Rectangle 3"/>
          <p:cNvSpPr>
            <a:spLocks noGrp="1" noChangeArrowheads="1"/>
          </p:cNvSpPr>
          <p:nvPr>
            <p:ph type="body" idx="1"/>
          </p:nvPr>
        </p:nvSpPr>
        <p:spPr>
          <a:xfrm>
            <a:off x="468313" y="3152775"/>
            <a:ext cx="8229600" cy="2808288"/>
          </a:xfrm>
        </p:spPr>
        <p:txBody>
          <a:bodyPr/>
          <a:lstStyle/>
          <a:p>
            <a:pPr>
              <a:buClr>
                <a:srgbClr val="33CCCC"/>
              </a:buClr>
            </a:pPr>
            <a:r>
              <a:rPr lang="en-GB" altLang="en-US" dirty="0"/>
              <a:t>Estimated number of civilians who </a:t>
            </a:r>
            <a:r>
              <a:rPr lang="en-GB" altLang="en-US" dirty="0" smtClean="0"/>
              <a:t>were </a:t>
            </a:r>
            <a:r>
              <a:rPr lang="en-GB" altLang="en-US" dirty="0"/>
              <a:t>killed in Iraq due to violence between the beginning of the war in 2003 and 18 October 2009</a:t>
            </a:r>
          </a:p>
          <a:p>
            <a:pPr lvl="1">
              <a:spcBef>
                <a:spcPct val="50000"/>
              </a:spcBef>
              <a:buFontTx/>
              <a:buNone/>
            </a:pPr>
            <a:r>
              <a:rPr lang="en-GB" altLang="en-US" sz="2400" dirty="0"/>
              <a:t>Source: </a:t>
            </a:r>
            <a:r>
              <a:rPr lang="en-GB" altLang="en-US" sz="2400" u="sng" dirty="0">
                <a:solidFill>
                  <a:srgbClr val="009999"/>
                </a:solidFill>
              </a:rPr>
              <a:t>iraqbodycount.org</a:t>
            </a:r>
            <a:endParaRPr lang="en-US" altLang="en-US" dirty="0">
              <a:solidFill>
                <a:srgbClr val="009999"/>
              </a:solidFill>
            </a:endParaRPr>
          </a:p>
        </p:txBody>
      </p:sp>
      <p:sp>
        <p:nvSpPr>
          <p:cNvPr id="7178" name="Text Box 10"/>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1200">
                <a:cs typeface="Arial" panose="020B0604020202020204" pitchFamily="34" charset="0"/>
              </a:rPr>
              <a:t>3</a:t>
            </a:r>
            <a:endParaRPr lang="en-US" altLang="en-US" sz="1200">
              <a:cs typeface="Arial" panose="020B0604020202020204" pitchFamily="34" charset="0"/>
            </a:endParaRPr>
          </a:p>
        </p:txBody>
      </p:sp>
    </p:spTree>
    <p:extLst>
      <p:ext uri="{BB962C8B-B14F-4D97-AF65-F5344CB8AC3E}">
        <p14:creationId xmlns:p14="http://schemas.microsoft.com/office/powerpoint/2010/main" val="501165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lide(fromLeft)">
                                      <p:cBhvr>
                                        <p:cTn id="7" dur="1000"/>
                                        <p:tgtEl>
                                          <p:spTgt spid="7171">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slide(fromLeft)">
                                      <p:cBhvr>
                                        <p:cTn id="10" dur="1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1125538"/>
            <a:ext cx="8229600" cy="1366837"/>
          </a:xfrm>
        </p:spPr>
        <p:txBody>
          <a:bodyPr>
            <a:noAutofit/>
          </a:bodyPr>
          <a:lstStyle/>
          <a:p>
            <a:r>
              <a:rPr lang="en-GB" altLang="en-US" sz="13800" b="1" dirty="0"/>
              <a:t>£3.2 billion</a:t>
            </a:r>
            <a:endParaRPr lang="en-US" altLang="en-US" sz="13800" b="1" dirty="0"/>
          </a:p>
        </p:txBody>
      </p:sp>
      <p:sp>
        <p:nvSpPr>
          <p:cNvPr id="8195" name="Rectangle 3"/>
          <p:cNvSpPr>
            <a:spLocks noGrp="1" noChangeArrowheads="1"/>
          </p:cNvSpPr>
          <p:nvPr>
            <p:ph type="body" idx="1"/>
          </p:nvPr>
        </p:nvSpPr>
        <p:spPr>
          <a:xfrm>
            <a:off x="225425" y="3517900"/>
            <a:ext cx="8569325" cy="2693988"/>
          </a:xfrm>
        </p:spPr>
        <p:txBody>
          <a:bodyPr/>
          <a:lstStyle/>
          <a:p>
            <a:pPr>
              <a:buClr>
                <a:srgbClr val="33CCCC"/>
              </a:buClr>
            </a:pPr>
            <a:r>
              <a:rPr lang="en-GB" altLang="en-US" dirty="0"/>
              <a:t>Cost of war in Iraq and Afghanistan to Britain (up to March 2008)</a:t>
            </a:r>
          </a:p>
          <a:p>
            <a:pPr lvl="1">
              <a:spcBef>
                <a:spcPct val="50000"/>
              </a:spcBef>
              <a:buFontTx/>
              <a:buNone/>
            </a:pPr>
            <a:r>
              <a:rPr lang="en-GB" altLang="en-US" sz="2400" dirty="0"/>
              <a:t>Source</a:t>
            </a:r>
            <a:r>
              <a:rPr lang="en-GB" altLang="en-US" sz="2400" dirty="0">
                <a:latin typeface="Times New Roman" panose="02020603050405020304" pitchFamily="18" charset="0"/>
              </a:rPr>
              <a:t>: </a:t>
            </a:r>
            <a:r>
              <a:rPr lang="en-GB" altLang="en-US" sz="2400" dirty="0">
                <a:hlinkClick r:id="rId2"/>
              </a:rPr>
              <a:t>10 March 2008, </a:t>
            </a:r>
            <a:r>
              <a:rPr lang="en-GB" altLang="en-US" sz="2400" u="sng" dirty="0">
                <a:solidFill>
                  <a:srgbClr val="0000FF"/>
                </a:solidFill>
                <a:hlinkClick r:id="rId2"/>
              </a:rPr>
              <a:t>timesonline.co.uk/</a:t>
            </a:r>
            <a:r>
              <a:rPr lang="en-GB" altLang="en-US" sz="2400" u="sng" dirty="0" err="1">
                <a:solidFill>
                  <a:srgbClr val="0000FF"/>
                </a:solidFill>
                <a:hlinkClick r:id="rId2"/>
              </a:rPr>
              <a:t>tol</a:t>
            </a:r>
            <a:r>
              <a:rPr lang="en-GB" altLang="en-US" sz="2400" u="sng" dirty="0">
                <a:solidFill>
                  <a:srgbClr val="0000FF"/>
                </a:solidFill>
                <a:hlinkClick r:id="rId2"/>
              </a:rPr>
              <a:t>/news/world/</a:t>
            </a:r>
            <a:r>
              <a:rPr lang="en-GB" altLang="en-US" sz="2400" u="sng" dirty="0" err="1">
                <a:solidFill>
                  <a:srgbClr val="0000FF"/>
                </a:solidFill>
                <a:hlinkClick r:id="rId2"/>
              </a:rPr>
              <a:t>iraq</a:t>
            </a:r>
            <a:r>
              <a:rPr lang="en-GB" altLang="en-US" sz="2400" u="sng" dirty="0">
                <a:solidFill>
                  <a:srgbClr val="0000FF"/>
                </a:solidFill>
                <a:hlinkClick r:id="rId2"/>
              </a:rPr>
              <a:t>/article3522202.ece</a:t>
            </a:r>
            <a:endParaRPr lang="en-US" altLang="en-US" sz="1000" dirty="0"/>
          </a:p>
        </p:txBody>
      </p:sp>
      <p:sp>
        <p:nvSpPr>
          <p:cNvPr id="8201" name="Text Box 9"/>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1200">
                <a:cs typeface="Arial" panose="020B0604020202020204" pitchFamily="34" charset="0"/>
              </a:rPr>
              <a:t>4</a:t>
            </a:r>
            <a:endParaRPr lang="en-US" altLang="en-US" sz="1200">
              <a:cs typeface="Arial" panose="020B0604020202020204" pitchFamily="34" charset="0"/>
            </a:endParaRPr>
          </a:p>
        </p:txBody>
      </p:sp>
    </p:spTree>
    <p:extLst>
      <p:ext uri="{BB962C8B-B14F-4D97-AF65-F5344CB8AC3E}">
        <p14:creationId xmlns:p14="http://schemas.microsoft.com/office/powerpoint/2010/main" val="2673273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lide(fromLeft)">
                                      <p:cBhvr>
                                        <p:cTn id="7" dur="1000"/>
                                        <p:tgtEl>
                                          <p:spTgt spid="8195">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slide(fromLeft)">
                                      <p:cBhvr>
                                        <p:cTn id="10" dur="1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908050"/>
            <a:ext cx="8229600" cy="1584325"/>
          </a:xfrm>
        </p:spPr>
        <p:txBody>
          <a:bodyPr>
            <a:noAutofit/>
          </a:bodyPr>
          <a:lstStyle/>
          <a:p>
            <a:r>
              <a:rPr lang="en-GB" altLang="en-US" sz="19900" b="1" dirty="0"/>
              <a:t>1,500</a:t>
            </a:r>
            <a:endParaRPr lang="en-US" altLang="en-US" sz="19900" b="1" dirty="0"/>
          </a:p>
        </p:txBody>
      </p:sp>
      <p:sp>
        <p:nvSpPr>
          <p:cNvPr id="6147" name="Rectangle 3"/>
          <p:cNvSpPr>
            <a:spLocks noGrp="1" noChangeArrowheads="1"/>
          </p:cNvSpPr>
          <p:nvPr>
            <p:ph type="body" idx="1"/>
          </p:nvPr>
        </p:nvSpPr>
        <p:spPr>
          <a:xfrm>
            <a:off x="468313" y="3429000"/>
            <a:ext cx="8229600" cy="1684338"/>
          </a:xfrm>
        </p:spPr>
        <p:txBody>
          <a:bodyPr/>
          <a:lstStyle/>
          <a:p>
            <a:pPr>
              <a:buClr>
                <a:srgbClr val="33CCCC"/>
              </a:buClr>
            </a:pPr>
            <a:r>
              <a:rPr lang="en-GB" altLang="en-US"/>
              <a:t>Estimated civilian casualties in war in Afghanistan (January–August 2009)</a:t>
            </a:r>
          </a:p>
          <a:p>
            <a:pPr lvl="1">
              <a:buFontTx/>
              <a:buNone/>
            </a:pPr>
            <a:r>
              <a:rPr lang="en-GB" altLang="en-US" sz="2400"/>
              <a:t>Source: UN/wikipedia</a:t>
            </a:r>
            <a:r>
              <a:rPr lang="en-GB" altLang="en-US">
                <a:solidFill>
                  <a:srgbClr val="000000"/>
                </a:solidFill>
                <a:latin typeface="Times New Roman" panose="02020603050405020304" pitchFamily="18" charset="0"/>
              </a:rPr>
              <a:t> </a:t>
            </a:r>
            <a:endParaRPr lang="en-US" altLang="en-US" sz="1000"/>
          </a:p>
        </p:txBody>
      </p:sp>
      <p:sp>
        <p:nvSpPr>
          <p:cNvPr id="6153" name="Text Box 9"/>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1200">
                <a:cs typeface="Arial" panose="020B0604020202020204" pitchFamily="34" charset="0"/>
              </a:rPr>
              <a:t>5</a:t>
            </a:r>
            <a:endParaRPr lang="en-US" altLang="en-US" sz="1200">
              <a:cs typeface="Arial" panose="020B0604020202020204" pitchFamily="34" charset="0"/>
            </a:endParaRPr>
          </a:p>
        </p:txBody>
      </p:sp>
    </p:spTree>
    <p:extLst>
      <p:ext uri="{BB962C8B-B14F-4D97-AF65-F5344CB8AC3E}">
        <p14:creationId xmlns:p14="http://schemas.microsoft.com/office/powerpoint/2010/main" val="3127232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slide(fromLeft)">
                                      <p:cBhvr>
                                        <p:cTn id="7" dur="1000"/>
                                        <p:tgtEl>
                                          <p:spTgt spid="6147">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slide(fromLeft)">
                                      <p:cBhvr>
                                        <p:cTn id="10" dur="10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125538"/>
            <a:ext cx="8229600" cy="1295400"/>
          </a:xfrm>
        </p:spPr>
        <p:txBody>
          <a:bodyPr>
            <a:noAutofit/>
          </a:bodyPr>
          <a:lstStyle/>
          <a:p>
            <a:r>
              <a:rPr lang="en-GB" altLang="en-US" sz="13800" b="1" dirty="0"/>
              <a:t>44 and 79 </a:t>
            </a:r>
            <a:endParaRPr lang="en-US" altLang="en-US" sz="13800" b="1" dirty="0"/>
          </a:p>
        </p:txBody>
      </p:sp>
      <p:sp>
        <p:nvSpPr>
          <p:cNvPr id="4099" name="Rectangle 3"/>
          <p:cNvSpPr>
            <a:spLocks noGrp="1" noChangeArrowheads="1"/>
          </p:cNvSpPr>
          <p:nvPr>
            <p:ph type="body" idx="1"/>
          </p:nvPr>
        </p:nvSpPr>
        <p:spPr>
          <a:xfrm>
            <a:off x="395288" y="3429000"/>
            <a:ext cx="8229600" cy="1828800"/>
          </a:xfrm>
        </p:spPr>
        <p:txBody>
          <a:bodyPr/>
          <a:lstStyle/>
          <a:p>
            <a:pPr>
              <a:buClr>
                <a:srgbClr val="33CCCC"/>
              </a:buClr>
            </a:pPr>
            <a:r>
              <a:rPr lang="en-GB" altLang="en-US"/>
              <a:t>Life expectancy in Afghanistan (44) compared to life expectancy in Britain (79)</a:t>
            </a:r>
          </a:p>
          <a:p>
            <a:pPr lvl="1">
              <a:spcBef>
                <a:spcPct val="50000"/>
              </a:spcBef>
              <a:buFontTx/>
              <a:buNone/>
            </a:pPr>
            <a:r>
              <a:rPr lang="en-GB" altLang="en-US" sz="2400"/>
              <a:t>Sources: Unicef and Wikipedia</a:t>
            </a:r>
            <a:endParaRPr lang="en-US" altLang="en-US"/>
          </a:p>
        </p:txBody>
      </p:sp>
      <p:sp>
        <p:nvSpPr>
          <p:cNvPr id="4105" name="Text Box 9"/>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1200">
                <a:cs typeface="Arial" panose="020B0604020202020204" pitchFamily="34" charset="0"/>
              </a:rPr>
              <a:t>6</a:t>
            </a:r>
            <a:endParaRPr lang="en-US" altLang="en-US" sz="1200">
              <a:cs typeface="Arial" panose="020B0604020202020204" pitchFamily="34" charset="0"/>
            </a:endParaRPr>
          </a:p>
        </p:txBody>
      </p:sp>
    </p:spTree>
    <p:extLst>
      <p:ext uri="{BB962C8B-B14F-4D97-AF65-F5344CB8AC3E}">
        <p14:creationId xmlns:p14="http://schemas.microsoft.com/office/powerpoint/2010/main" val="3105956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Left)">
                                      <p:cBhvr>
                                        <p:cTn id="7" dur="1000"/>
                                        <p:tgtEl>
                                          <p:spTgt spid="4099">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slide(fromLeft)">
                                      <p:cBhvr>
                                        <p:cTn id="10" dur="10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981075"/>
            <a:ext cx="8229600" cy="1368425"/>
          </a:xfrm>
        </p:spPr>
        <p:txBody>
          <a:bodyPr>
            <a:noAutofit/>
          </a:bodyPr>
          <a:lstStyle/>
          <a:p>
            <a:r>
              <a:rPr lang="en-GB" altLang="en-US" sz="19900" b="1" dirty="0"/>
              <a:t>56</a:t>
            </a:r>
            <a:endParaRPr lang="en-US" altLang="en-US" sz="19900" b="1" dirty="0"/>
          </a:p>
        </p:txBody>
      </p:sp>
      <p:sp>
        <p:nvSpPr>
          <p:cNvPr id="5123" name="Rectangle 3"/>
          <p:cNvSpPr>
            <a:spLocks noGrp="1" noChangeArrowheads="1"/>
          </p:cNvSpPr>
          <p:nvPr>
            <p:ph type="body" idx="1"/>
          </p:nvPr>
        </p:nvSpPr>
        <p:spPr>
          <a:xfrm>
            <a:off x="468313" y="2997200"/>
            <a:ext cx="8229600" cy="2260600"/>
          </a:xfrm>
        </p:spPr>
        <p:txBody>
          <a:bodyPr/>
          <a:lstStyle/>
          <a:p>
            <a:pPr>
              <a:buClr>
                <a:srgbClr val="33CCCC"/>
              </a:buClr>
            </a:pPr>
            <a:r>
              <a:rPr lang="en-GB" altLang="en-US" dirty="0"/>
              <a:t>Percentage of people in a UK poll who said they were against the w</a:t>
            </a:r>
            <a:r>
              <a:rPr lang="en-GB" altLang="en-US" dirty="0" smtClean="0"/>
              <a:t>ar </a:t>
            </a:r>
            <a:r>
              <a:rPr lang="en-GB" altLang="en-US" dirty="0"/>
              <a:t>in Afghanistan (in October 2009)</a:t>
            </a:r>
          </a:p>
          <a:p>
            <a:pPr lvl="1">
              <a:spcBef>
                <a:spcPct val="50000"/>
              </a:spcBef>
              <a:buFontTx/>
              <a:buNone/>
            </a:pPr>
            <a:r>
              <a:rPr lang="en-GB" altLang="en-US" sz="2400" dirty="0"/>
              <a:t>Source: BBC News 12 October 2009</a:t>
            </a:r>
            <a:r>
              <a:rPr lang="en-GB" altLang="en-US" dirty="0">
                <a:solidFill>
                  <a:srgbClr val="000000"/>
                </a:solidFill>
                <a:latin typeface="Times New Roman" panose="02020603050405020304" pitchFamily="18" charset="0"/>
              </a:rPr>
              <a:t> </a:t>
            </a:r>
          </a:p>
          <a:p>
            <a:endParaRPr lang="en-US" altLang="en-US" sz="1200" dirty="0"/>
          </a:p>
        </p:txBody>
      </p:sp>
      <p:sp>
        <p:nvSpPr>
          <p:cNvPr id="5129" name="Text Box 9"/>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1200">
                <a:cs typeface="Arial" panose="020B0604020202020204" pitchFamily="34" charset="0"/>
              </a:rPr>
              <a:t>7</a:t>
            </a:r>
            <a:endParaRPr lang="en-US" altLang="en-US" sz="1200">
              <a:cs typeface="Arial" panose="020B0604020202020204" pitchFamily="34" charset="0"/>
            </a:endParaRPr>
          </a:p>
        </p:txBody>
      </p:sp>
    </p:spTree>
    <p:extLst>
      <p:ext uri="{BB962C8B-B14F-4D97-AF65-F5344CB8AC3E}">
        <p14:creationId xmlns:p14="http://schemas.microsoft.com/office/powerpoint/2010/main" val="3247742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slide(fromLeft)">
                                      <p:cBhvr>
                                        <p:cTn id="7" dur="1000"/>
                                        <p:tgtEl>
                                          <p:spTgt spid="5123">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slide(fromLeft)">
                                      <p:cBhvr>
                                        <p:cTn id="10" dur="10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908050"/>
            <a:ext cx="8229600" cy="1512888"/>
          </a:xfrm>
        </p:spPr>
        <p:txBody>
          <a:bodyPr>
            <a:noAutofit/>
          </a:bodyPr>
          <a:lstStyle/>
          <a:p>
            <a:r>
              <a:rPr lang="en-GB" altLang="en-US" sz="19900" b="1" dirty="0"/>
              <a:t>414 </a:t>
            </a:r>
            <a:endParaRPr lang="en-US" altLang="en-US" sz="19900" b="1" dirty="0"/>
          </a:p>
        </p:txBody>
      </p:sp>
      <p:sp>
        <p:nvSpPr>
          <p:cNvPr id="9219" name="Rectangle 3"/>
          <p:cNvSpPr>
            <a:spLocks noGrp="1" noChangeArrowheads="1"/>
          </p:cNvSpPr>
          <p:nvPr>
            <p:ph type="body" idx="1"/>
          </p:nvPr>
        </p:nvSpPr>
        <p:spPr>
          <a:xfrm>
            <a:off x="395288" y="2994025"/>
            <a:ext cx="8229600" cy="3052763"/>
          </a:xfrm>
        </p:spPr>
        <p:txBody>
          <a:bodyPr/>
          <a:lstStyle/>
          <a:p>
            <a:pPr>
              <a:buClr>
                <a:srgbClr val="33CCCC"/>
              </a:buClr>
            </a:pPr>
            <a:r>
              <a:rPr lang="en-GB" altLang="en-US" dirty="0"/>
              <a:t>Number of British servicemen and women killed in Iraq and Afghanistan (2002–October 2009)</a:t>
            </a:r>
          </a:p>
          <a:p>
            <a:pPr lvl="1">
              <a:spcBef>
                <a:spcPct val="50000"/>
              </a:spcBef>
              <a:buFontTx/>
              <a:buNone/>
            </a:pPr>
            <a:r>
              <a:rPr lang="en-GB" altLang="en-US" sz="2400" dirty="0"/>
              <a:t>Source: </a:t>
            </a:r>
            <a:r>
              <a:rPr lang="en-US" altLang="en-US" sz="2400" u="sng" dirty="0">
                <a:solidFill>
                  <a:srgbClr val="0000FF"/>
                </a:solidFill>
                <a:hlinkClick r:id="rId2"/>
              </a:rPr>
              <a:t>guardian.co.uk/news/</a:t>
            </a:r>
            <a:r>
              <a:rPr lang="en-US" altLang="en-US" sz="2400" u="sng" dirty="0" err="1">
                <a:solidFill>
                  <a:srgbClr val="0000FF"/>
                </a:solidFill>
                <a:hlinkClick r:id="rId2"/>
              </a:rPr>
              <a:t>datablog</a:t>
            </a:r>
            <a:r>
              <a:rPr lang="en-US" altLang="en-US" sz="2400" u="sng" dirty="0">
                <a:solidFill>
                  <a:srgbClr val="0000FF"/>
                </a:solidFill>
                <a:hlinkClick r:id="rId2"/>
              </a:rPr>
              <a:t>/2009/</a:t>
            </a:r>
            <a:r>
              <a:rPr lang="en-US" altLang="en-US" sz="2400" u="sng" dirty="0" err="1">
                <a:solidFill>
                  <a:srgbClr val="0000FF"/>
                </a:solidFill>
                <a:hlinkClick r:id="rId2"/>
              </a:rPr>
              <a:t>sep</a:t>
            </a:r>
            <a:r>
              <a:rPr lang="en-US" altLang="en-US" sz="2400" u="sng" dirty="0">
                <a:solidFill>
                  <a:srgbClr val="0000FF"/>
                </a:solidFill>
                <a:hlinkClick r:id="rId2"/>
              </a:rPr>
              <a:t>/17/</a:t>
            </a:r>
            <a:r>
              <a:rPr lang="en-US" altLang="en-US" sz="2400" u="sng" dirty="0" err="1">
                <a:solidFill>
                  <a:srgbClr val="0000FF"/>
                </a:solidFill>
                <a:hlinkClick r:id="rId2"/>
              </a:rPr>
              <a:t>afghanistan</a:t>
            </a:r>
            <a:r>
              <a:rPr lang="en-US" altLang="en-US" sz="2400" u="sng" dirty="0">
                <a:solidFill>
                  <a:srgbClr val="0000FF"/>
                </a:solidFill>
                <a:hlinkClick r:id="rId2"/>
              </a:rPr>
              <a:t>-casualties-dead-wounded-</a:t>
            </a:r>
            <a:r>
              <a:rPr lang="en-US" altLang="en-US" sz="2400" u="sng" dirty="0" err="1">
                <a:solidFill>
                  <a:srgbClr val="0000FF"/>
                </a:solidFill>
                <a:hlinkClick r:id="rId2"/>
              </a:rPr>
              <a:t>british</a:t>
            </a:r>
            <a:r>
              <a:rPr lang="en-US" altLang="en-US" sz="2400" u="sng" dirty="0">
                <a:solidFill>
                  <a:srgbClr val="0000FF"/>
                </a:solidFill>
                <a:hlinkClick r:id="rId2"/>
              </a:rPr>
              <a:t>-data</a:t>
            </a:r>
            <a:endParaRPr lang="en-US" altLang="en-US" dirty="0"/>
          </a:p>
          <a:p>
            <a:endParaRPr lang="en-US" altLang="en-US" sz="1200" dirty="0"/>
          </a:p>
        </p:txBody>
      </p:sp>
      <p:sp>
        <p:nvSpPr>
          <p:cNvPr id="9225" name="Text Box 9"/>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1200">
                <a:cs typeface="Arial" panose="020B0604020202020204" pitchFamily="34" charset="0"/>
              </a:rPr>
              <a:t>8</a:t>
            </a:r>
            <a:endParaRPr lang="en-US" altLang="en-US" sz="1200">
              <a:cs typeface="Arial" panose="020B0604020202020204" pitchFamily="34" charset="0"/>
            </a:endParaRPr>
          </a:p>
        </p:txBody>
      </p:sp>
    </p:spTree>
    <p:extLst>
      <p:ext uri="{BB962C8B-B14F-4D97-AF65-F5344CB8AC3E}">
        <p14:creationId xmlns:p14="http://schemas.microsoft.com/office/powerpoint/2010/main" val="4188155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lide(fromLeft)">
                                      <p:cBhvr>
                                        <p:cTn id="7" dur="1000"/>
                                        <p:tgtEl>
                                          <p:spTgt spid="9219">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slide(fromLeft)">
                                      <p:cBhvr>
                                        <p:cTn id="10" dur="1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TotalTime>
  <Words>1995</Words>
  <Application>Microsoft Office PowerPoint</Application>
  <PresentationFormat>On-screen Show (4:3)</PresentationFormat>
  <Paragraphs>331</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Comic Sans MS</vt:lpstr>
      <vt:lpstr>Times New Roman</vt:lpstr>
      <vt:lpstr>Wingdings</vt:lpstr>
      <vt:lpstr>Office Theme</vt:lpstr>
      <vt:lpstr>Poppies</vt:lpstr>
      <vt:lpstr>Learning Objective   To understand the context and subject matter of the poem.</vt:lpstr>
      <vt:lpstr>PowerPoint Presentation</vt:lpstr>
      <vt:lpstr>94,279 </vt:lpstr>
      <vt:lpstr>£3.2 billion</vt:lpstr>
      <vt:lpstr>1,500</vt:lpstr>
      <vt:lpstr>44 and 79 </vt:lpstr>
      <vt:lpstr>56</vt:lpstr>
      <vt:lpstr>414 </vt:lpstr>
      <vt:lpstr>50–70 million</vt:lpstr>
      <vt:lpstr>PowerPoint Presentation</vt:lpstr>
      <vt:lpstr>PowerPoint Presentation</vt:lpstr>
      <vt:lpstr>PowerPoint Presentation</vt:lpstr>
      <vt:lpstr>PowerPoint Presentation</vt:lpstr>
      <vt:lpstr>PowerPoint Presentation</vt:lpstr>
      <vt:lpstr>Learning Objective  To explore how the writer uses theme, language and structure to present war. </vt:lpstr>
      <vt:lpstr>Re-read the poem, matching lines to the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Poetry VITALS…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Poppies</dc:title>
  <dc:creator>Victoria Archer</dc:creator>
  <cp:lastModifiedBy>Victoria Archer</cp:lastModifiedBy>
  <cp:revision>18</cp:revision>
  <dcterms:created xsi:type="dcterms:W3CDTF">2015-08-28T15:20:01Z</dcterms:created>
  <dcterms:modified xsi:type="dcterms:W3CDTF">2015-08-28T17:08:19Z</dcterms:modified>
</cp:coreProperties>
</file>