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E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9" d="100"/>
          <a:sy n="89" d="100"/>
        </p:scale>
        <p:origin x="744"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2BB39-7AA6-459A-AE2B-4D8CB8C7248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E8B712F-7B90-49B5-9B6B-3C4805738061}">
      <dgm:prSet phldrT="[Text]"/>
      <dgm:spPr/>
      <dgm:t>
        <a:bodyPr/>
        <a:lstStyle/>
        <a:p>
          <a:r>
            <a:rPr lang="en-GB" dirty="0" smtClean="0"/>
            <a:t>Read the text</a:t>
          </a:r>
          <a:endParaRPr lang="en-GB" dirty="0"/>
        </a:p>
      </dgm:t>
    </dgm:pt>
    <dgm:pt modelId="{ED12FA56-3C68-4CDB-9249-05C784C0FE00}" type="parTrans" cxnId="{F1DF5073-75AC-47BA-8C98-A1C2DB7A90E0}">
      <dgm:prSet/>
      <dgm:spPr/>
      <dgm:t>
        <a:bodyPr/>
        <a:lstStyle/>
        <a:p>
          <a:endParaRPr lang="en-GB"/>
        </a:p>
      </dgm:t>
    </dgm:pt>
    <dgm:pt modelId="{60757E09-C939-4F19-8859-A22EF96B2B89}" type="sibTrans" cxnId="{F1DF5073-75AC-47BA-8C98-A1C2DB7A90E0}">
      <dgm:prSet/>
      <dgm:spPr/>
      <dgm:t>
        <a:bodyPr/>
        <a:lstStyle/>
        <a:p>
          <a:endParaRPr lang="en-GB"/>
        </a:p>
      </dgm:t>
    </dgm:pt>
    <dgm:pt modelId="{CD62BA9A-5911-420C-AC6B-3EBB3326367A}">
      <dgm:prSet phldrT="[Text]"/>
      <dgm:spPr>
        <a:solidFill>
          <a:schemeClr val="accent2"/>
        </a:solidFill>
      </dgm:spPr>
      <dgm:t>
        <a:bodyPr/>
        <a:lstStyle/>
        <a:p>
          <a:r>
            <a:rPr lang="en-GB" dirty="0" smtClean="0"/>
            <a:t>Q1</a:t>
          </a:r>
          <a:endParaRPr lang="en-GB" dirty="0"/>
        </a:p>
      </dgm:t>
    </dgm:pt>
    <dgm:pt modelId="{2E5423CD-E97E-4A19-9255-FF5B7D42D064}" type="parTrans" cxnId="{886F522C-844A-481C-BB8C-986CA0DB4030}">
      <dgm:prSet/>
      <dgm:spPr/>
      <dgm:t>
        <a:bodyPr/>
        <a:lstStyle/>
        <a:p>
          <a:endParaRPr lang="en-GB"/>
        </a:p>
      </dgm:t>
    </dgm:pt>
    <dgm:pt modelId="{A6AE2642-A5B2-4F8C-9CAA-DAAC8B7FDE99}" type="sibTrans" cxnId="{886F522C-844A-481C-BB8C-986CA0DB4030}">
      <dgm:prSet/>
      <dgm:spPr/>
      <dgm:t>
        <a:bodyPr/>
        <a:lstStyle/>
        <a:p>
          <a:endParaRPr lang="en-GB"/>
        </a:p>
      </dgm:t>
    </dgm:pt>
    <dgm:pt modelId="{FFEAA7E7-32E7-4C7F-9832-80E61F569188}">
      <dgm:prSet phldrT="[Text]"/>
      <dgm:spPr>
        <a:solidFill>
          <a:srgbClr val="FFC000"/>
        </a:solidFill>
      </dgm:spPr>
      <dgm:t>
        <a:bodyPr/>
        <a:lstStyle/>
        <a:p>
          <a:r>
            <a:rPr lang="en-GB" dirty="0" smtClean="0"/>
            <a:t>Q2</a:t>
          </a:r>
          <a:endParaRPr lang="en-GB" dirty="0"/>
        </a:p>
      </dgm:t>
    </dgm:pt>
    <dgm:pt modelId="{AED22D9F-EA49-4CC0-8413-6EECDA3EFFA6}" type="parTrans" cxnId="{1BACDFEF-6E58-4412-B926-A85AE1D7C867}">
      <dgm:prSet/>
      <dgm:spPr/>
      <dgm:t>
        <a:bodyPr/>
        <a:lstStyle/>
        <a:p>
          <a:endParaRPr lang="en-GB"/>
        </a:p>
      </dgm:t>
    </dgm:pt>
    <dgm:pt modelId="{1849544B-B3E8-4CAF-8DFF-00D39A14A86E}" type="sibTrans" cxnId="{1BACDFEF-6E58-4412-B926-A85AE1D7C867}">
      <dgm:prSet/>
      <dgm:spPr/>
      <dgm:t>
        <a:bodyPr/>
        <a:lstStyle/>
        <a:p>
          <a:endParaRPr lang="en-GB"/>
        </a:p>
      </dgm:t>
    </dgm:pt>
    <dgm:pt modelId="{16BAEED0-8F8A-49BC-852D-894AABA684CC}">
      <dgm:prSet phldrT="[Text]"/>
      <dgm:spPr>
        <a:solidFill>
          <a:srgbClr val="00B050"/>
        </a:solidFill>
      </dgm:spPr>
      <dgm:t>
        <a:bodyPr/>
        <a:lstStyle/>
        <a:p>
          <a:r>
            <a:rPr lang="en-GB" dirty="0" smtClean="0"/>
            <a:t>Q3</a:t>
          </a:r>
          <a:endParaRPr lang="en-GB" dirty="0"/>
        </a:p>
      </dgm:t>
    </dgm:pt>
    <dgm:pt modelId="{03C54F6A-8FBC-4E6D-AA4F-4C6DA35DFDB9}" type="parTrans" cxnId="{F963DEF6-C2FD-448B-9896-696DB8B2AB2D}">
      <dgm:prSet/>
      <dgm:spPr/>
      <dgm:t>
        <a:bodyPr/>
        <a:lstStyle/>
        <a:p>
          <a:endParaRPr lang="en-GB"/>
        </a:p>
      </dgm:t>
    </dgm:pt>
    <dgm:pt modelId="{90F8D338-8CAF-4722-96CD-3F96464B54DC}" type="sibTrans" cxnId="{F963DEF6-C2FD-448B-9896-696DB8B2AB2D}">
      <dgm:prSet/>
      <dgm:spPr/>
      <dgm:t>
        <a:bodyPr/>
        <a:lstStyle/>
        <a:p>
          <a:endParaRPr lang="en-GB"/>
        </a:p>
      </dgm:t>
    </dgm:pt>
    <dgm:pt modelId="{45A8D25E-2DD5-42E1-8DED-FDCCFB3CCE6C}">
      <dgm:prSet phldrT="[Text]"/>
      <dgm:spPr>
        <a:solidFill>
          <a:srgbClr val="7030A0"/>
        </a:solidFill>
      </dgm:spPr>
      <dgm:t>
        <a:bodyPr/>
        <a:lstStyle/>
        <a:p>
          <a:r>
            <a:rPr lang="en-GB" dirty="0" smtClean="0"/>
            <a:t>Q4</a:t>
          </a:r>
          <a:endParaRPr lang="en-GB" dirty="0"/>
        </a:p>
      </dgm:t>
    </dgm:pt>
    <dgm:pt modelId="{470177E0-B82D-4BCA-95F4-60DC6E01615F}" type="parTrans" cxnId="{47D6D631-2014-400F-B39A-9FCFCF0E8916}">
      <dgm:prSet/>
      <dgm:spPr/>
      <dgm:t>
        <a:bodyPr/>
        <a:lstStyle/>
        <a:p>
          <a:endParaRPr lang="en-GB"/>
        </a:p>
      </dgm:t>
    </dgm:pt>
    <dgm:pt modelId="{34844100-A6F6-4599-BA49-780F28896AF3}" type="sibTrans" cxnId="{47D6D631-2014-400F-B39A-9FCFCF0E8916}">
      <dgm:prSet/>
      <dgm:spPr/>
      <dgm:t>
        <a:bodyPr/>
        <a:lstStyle/>
        <a:p>
          <a:endParaRPr lang="en-GB"/>
        </a:p>
      </dgm:t>
    </dgm:pt>
    <dgm:pt modelId="{1C028C66-641F-41C3-B33D-254FCF1357F6}" type="pres">
      <dgm:prSet presAssocID="{A2B2BB39-7AA6-459A-AE2B-4D8CB8C72485}" presName="Name0" presStyleCnt="0">
        <dgm:presLayoutVars>
          <dgm:chMax val="1"/>
          <dgm:dir/>
          <dgm:animLvl val="ctr"/>
          <dgm:resizeHandles val="exact"/>
        </dgm:presLayoutVars>
      </dgm:prSet>
      <dgm:spPr/>
      <dgm:t>
        <a:bodyPr/>
        <a:lstStyle/>
        <a:p>
          <a:endParaRPr lang="en-GB"/>
        </a:p>
      </dgm:t>
    </dgm:pt>
    <dgm:pt modelId="{0878D345-B666-478F-AC4C-ECEB9569C9E9}" type="pres">
      <dgm:prSet presAssocID="{DE8B712F-7B90-49B5-9B6B-3C4805738061}" presName="centerShape" presStyleLbl="node0" presStyleIdx="0" presStyleCnt="1"/>
      <dgm:spPr/>
      <dgm:t>
        <a:bodyPr/>
        <a:lstStyle/>
        <a:p>
          <a:endParaRPr lang="en-GB"/>
        </a:p>
      </dgm:t>
    </dgm:pt>
    <dgm:pt modelId="{1C2E7AF9-BAD1-4928-85FD-4CA17B687896}" type="pres">
      <dgm:prSet presAssocID="{CD62BA9A-5911-420C-AC6B-3EBB3326367A}" presName="node" presStyleLbl="node1" presStyleIdx="0" presStyleCnt="4">
        <dgm:presLayoutVars>
          <dgm:bulletEnabled val="1"/>
        </dgm:presLayoutVars>
      </dgm:prSet>
      <dgm:spPr/>
      <dgm:t>
        <a:bodyPr/>
        <a:lstStyle/>
        <a:p>
          <a:endParaRPr lang="en-GB"/>
        </a:p>
      </dgm:t>
    </dgm:pt>
    <dgm:pt modelId="{7A0C74F6-0B88-4BDF-AF42-650AA6A3EBAA}" type="pres">
      <dgm:prSet presAssocID="{CD62BA9A-5911-420C-AC6B-3EBB3326367A}" presName="dummy" presStyleCnt="0"/>
      <dgm:spPr/>
    </dgm:pt>
    <dgm:pt modelId="{9DAA6A12-6291-4697-98C1-0683A48D7403}" type="pres">
      <dgm:prSet presAssocID="{A6AE2642-A5B2-4F8C-9CAA-DAAC8B7FDE99}" presName="sibTrans" presStyleLbl="sibTrans2D1" presStyleIdx="0" presStyleCnt="4"/>
      <dgm:spPr/>
      <dgm:t>
        <a:bodyPr/>
        <a:lstStyle/>
        <a:p>
          <a:endParaRPr lang="en-GB"/>
        </a:p>
      </dgm:t>
    </dgm:pt>
    <dgm:pt modelId="{A9E90471-9550-4911-A577-2EE7694B9700}" type="pres">
      <dgm:prSet presAssocID="{FFEAA7E7-32E7-4C7F-9832-80E61F569188}" presName="node" presStyleLbl="node1" presStyleIdx="1" presStyleCnt="4">
        <dgm:presLayoutVars>
          <dgm:bulletEnabled val="1"/>
        </dgm:presLayoutVars>
      </dgm:prSet>
      <dgm:spPr/>
      <dgm:t>
        <a:bodyPr/>
        <a:lstStyle/>
        <a:p>
          <a:endParaRPr lang="en-GB"/>
        </a:p>
      </dgm:t>
    </dgm:pt>
    <dgm:pt modelId="{28570FF1-9081-4102-9CC3-25F73AAC607A}" type="pres">
      <dgm:prSet presAssocID="{FFEAA7E7-32E7-4C7F-9832-80E61F569188}" presName="dummy" presStyleCnt="0"/>
      <dgm:spPr/>
    </dgm:pt>
    <dgm:pt modelId="{AA54509E-0081-4CD1-BB01-FA5276A4F447}" type="pres">
      <dgm:prSet presAssocID="{1849544B-B3E8-4CAF-8DFF-00D39A14A86E}" presName="sibTrans" presStyleLbl="sibTrans2D1" presStyleIdx="1" presStyleCnt="4"/>
      <dgm:spPr/>
      <dgm:t>
        <a:bodyPr/>
        <a:lstStyle/>
        <a:p>
          <a:endParaRPr lang="en-GB"/>
        </a:p>
      </dgm:t>
    </dgm:pt>
    <dgm:pt modelId="{826B14C1-C07D-438A-970A-CEFE03D15998}" type="pres">
      <dgm:prSet presAssocID="{16BAEED0-8F8A-49BC-852D-894AABA684CC}" presName="node" presStyleLbl="node1" presStyleIdx="2" presStyleCnt="4">
        <dgm:presLayoutVars>
          <dgm:bulletEnabled val="1"/>
        </dgm:presLayoutVars>
      </dgm:prSet>
      <dgm:spPr/>
      <dgm:t>
        <a:bodyPr/>
        <a:lstStyle/>
        <a:p>
          <a:endParaRPr lang="en-GB"/>
        </a:p>
      </dgm:t>
    </dgm:pt>
    <dgm:pt modelId="{48B02E7F-BA20-4214-AD69-386F245C02A1}" type="pres">
      <dgm:prSet presAssocID="{16BAEED0-8F8A-49BC-852D-894AABA684CC}" presName="dummy" presStyleCnt="0"/>
      <dgm:spPr/>
    </dgm:pt>
    <dgm:pt modelId="{C3B0FF90-C998-435B-9F26-00F39F3F4B58}" type="pres">
      <dgm:prSet presAssocID="{90F8D338-8CAF-4722-96CD-3F96464B54DC}" presName="sibTrans" presStyleLbl="sibTrans2D1" presStyleIdx="2" presStyleCnt="4"/>
      <dgm:spPr/>
      <dgm:t>
        <a:bodyPr/>
        <a:lstStyle/>
        <a:p>
          <a:endParaRPr lang="en-GB"/>
        </a:p>
      </dgm:t>
    </dgm:pt>
    <dgm:pt modelId="{4913E591-A0BA-41AC-AA7B-5C3C958917E5}" type="pres">
      <dgm:prSet presAssocID="{45A8D25E-2DD5-42E1-8DED-FDCCFB3CCE6C}" presName="node" presStyleLbl="node1" presStyleIdx="3" presStyleCnt="4">
        <dgm:presLayoutVars>
          <dgm:bulletEnabled val="1"/>
        </dgm:presLayoutVars>
      </dgm:prSet>
      <dgm:spPr/>
      <dgm:t>
        <a:bodyPr/>
        <a:lstStyle/>
        <a:p>
          <a:endParaRPr lang="en-GB"/>
        </a:p>
      </dgm:t>
    </dgm:pt>
    <dgm:pt modelId="{0715E494-3ADB-4DE5-8E37-E1DF8BC09FB2}" type="pres">
      <dgm:prSet presAssocID="{45A8D25E-2DD5-42E1-8DED-FDCCFB3CCE6C}" presName="dummy" presStyleCnt="0"/>
      <dgm:spPr/>
    </dgm:pt>
    <dgm:pt modelId="{2264679C-5888-409B-A4BF-D5D52F9940D5}" type="pres">
      <dgm:prSet presAssocID="{34844100-A6F6-4599-BA49-780F28896AF3}" presName="sibTrans" presStyleLbl="sibTrans2D1" presStyleIdx="3" presStyleCnt="4"/>
      <dgm:spPr/>
      <dgm:t>
        <a:bodyPr/>
        <a:lstStyle/>
        <a:p>
          <a:endParaRPr lang="en-GB"/>
        </a:p>
      </dgm:t>
    </dgm:pt>
  </dgm:ptLst>
  <dgm:cxnLst>
    <dgm:cxn modelId="{86A0117F-F948-40BA-8B7C-06E2B7CA0DCB}" type="presOf" srcId="{A6AE2642-A5B2-4F8C-9CAA-DAAC8B7FDE99}" destId="{9DAA6A12-6291-4697-98C1-0683A48D7403}" srcOrd="0" destOrd="0" presId="urn:microsoft.com/office/officeart/2005/8/layout/radial6"/>
    <dgm:cxn modelId="{1BACDFEF-6E58-4412-B926-A85AE1D7C867}" srcId="{DE8B712F-7B90-49B5-9B6B-3C4805738061}" destId="{FFEAA7E7-32E7-4C7F-9832-80E61F569188}" srcOrd="1" destOrd="0" parTransId="{AED22D9F-EA49-4CC0-8413-6EECDA3EFFA6}" sibTransId="{1849544B-B3E8-4CAF-8DFF-00D39A14A86E}"/>
    <dgm:cxn modelId="{FC737043-E004-4069-9B52-61AA491F8514}" type="presOf" srcId="{DE8B712F-7B90-49B5-9B6B-3C4805738061}" destId="{0878D345-B666-478F-AC4C-ECEB9569C9E9}" srcOrd="0" destOrd="0" presId="urn:microsoft.com/office/officeart/2005/8/layout/radial6"/>
    <dgm:cxn modelId="{FFEF0777-18C9-4FCB-898B-D5F97A96813F}" type="presOf" srcId="{CD62BA9A-5911-420C-AC6B-3EBB3326367A}" destId="{1C2E7AF9-BAD1-4928-85FD-4CA17B687896}" srcOrd="0" destOrd="0" presId="urn:microsoft.com/office/officeart/2005/8/layout/radial6"/>
    <dgm:cxn modelId="{886F522C-844A-481C-BB8C-986CA0DB4030}" srcId="{DE8B712F-7B90-49B5-9B6B-3C4805738061}" destId="{CD62BA9A-5911-420C-AC6B-3EBB3326367A}" srcOrd="0" destOrd="0" parTransId="{2E5423CD-E97E-4A19-9255-FF5B7D42D064}" sibTransId="{A6AE2642-A5B2-4F8C-9CAA-DAAC8B7FDE99}"/>
    <dgm:cxn modelId="{F963DEF6-C2FD-448B-9896-696DB8B2AB2D}" srcId="{DE8B712F-7B90-49B5-9B6B-3C4805738061}" destId="{16BAEED0-8F8A-49BC-852D-894AABA684CC}" srcOrd="2" destOrd="0" parTransId="{03C54F6A-8FBC-4E6D-AA4F-4C6DA35DFDB9}" sibTransId="{90F8D338-8CAF-4722-96CD-3F96464B54DC}"/>
    <dgm:cxn modelId="{CF87F343-7C8F-4E17-B9FE-27250F0BCE35}" type="presOf" srcId="{A2B2BB39-7AA6-459A-AE2B-4D8CB8C72485}" destId="{1C028C66-641F-41C3-B33D-254FCF1357F6}" srcOrd="0" destOrd="0" presId="urn:microsoft.com/office/officeart/2005/8/layout/radial6"/>
    <dgm:cxn modelId="{68957DC7-1574-47C9-A250-B85AB01EA1F9}" type="presOf" srcId="{16BAEED0-8F8A-49BC-852D-894AABA684CC}" destId="{826B14C1-C07D-438A-970A-CEFE03D15998}" srcOrd="0" destOrd="0" presId="urn:microsoft.com/office/officeart/2005/8/layout/radial6"/>
    <dgm:cxn modelId="{449CFB32-5D51-43BD-BF50-24792AF88328}" type="presOf" srcId="{45A8D25E-2DD5-42E1-8DED-FDCCFB3CCE6C}" destId="{4913E591-A0BA-41AC-AA7B-5C3C958917E5}" srcOrd="0" destOrd="0" presId="urn:microsoft.com/office/officeart/2005/8/layout/radial6"/>
    <dgm:cxn modelId="{3DC4F5D1-6865-46F5-BB2B-390DC343A0C5}" type="presOf" srcId="{34844100-A6F6-4599-BA49-780F28896AF3}" destId="{2264679C-5888-409B-A4BF-D5D52F9940D5}" srcOrd="0" destOrd="0" presId="urn:microsoft.com/office/officeart/2005/8/layout/radial6"/>
    <dgm:cxn modelId="{B98C0355-0619-4FBF-8A7E-4E57411C61E2}" type="presOf" srcId="{FFEAA7E7-32E7-4C7F-9832-80E61F569188}" destId="{A9E90471-9550-4911-A577-2EE7694B9700}" srcOrd="0" destOrd="0" presId="urn:microsoft.com/office/officeart/2005/8/layout/radial6"/>
    <dgm:cxn modelId="{303DC962-0119-4627-8714-436E014217D1}" type="presOf" srcId="{1849544B-B3E8-4CAF-8DFF-00D39A14A86E}" destId="{AA54509E-0081-4CD1-BB01-FA5276A4F447}" srcOrd="0" destOrd="0" presId="urn:microsoft.com/office/officeart/2005/8/layout/radial6"/>
    <dgm:cxn modelId="{EEC62841-5767-4B87-A30F-B59A52A4D142}" type="presOf" srcId="{90F8D338-8CAF-4722-96CD-3F96464B54DC}" destId="{C3B0FF90-C998-435B-9F26-00F39F3F4B58}" srcOrd="0" destOrd="0" presId="urn:microsoft.com/office/officeart/2005/8/layout/radial6"/>
    <dgm:cxn modelId="{F1DF5073-75AC-47BA-8C98-A1C2DB7A90E0}" srcId="{A2B2BB39-7AA6-459A-AE2B-4D8CB8C72485}" destId="{DE8B712F-7B90-49B5-9B6B-3C4805738061}" srcOrd="0" destOrd="0" parTransId="{ED12FA56-3C68-4CDB-9249-05C784C0FE00}" sibTransId="{60757E09-C939-4F19-8859-A22EF96B2B89}"/>
    <dgm:cxn modelId="{47D6D631-2014-400F-B39A-9FCFCF0E8916}" srcId="{DE8B712F-7B90-49B5-9B6B-3C4805738061}" destId="{45A8D25E-2DD5-42E1-8DED-FDCCFB3CCE6C}" srcOrd="3" destOrd="0" parTransId="{470177E0-B82D-4BCA-95F4-60DC6E01615F}" sibTransId="{34844100-A6F6-4599-BA49-780F28896AF3}"/>
    <dgm:cxn modelId="{04E76A33-EAB5-416B-A3FA-891A7AAA6294}" type="presParOf" srcId="{1C028C66-641F-41C3-B33D-254FCF1357F6}" destId="{0878D345-B666-478F-AC4C-ECEB9569C9E9}" srcOrd="0" destOrd="0" presId="urn:microsoft.com/office/officeart/2005/8/layout/radial6"/>
    <dgm:cxn modelId="{F75D5508-E840-4E5F-A554-0047470594BF}" type="presParOf" srcId="{1C028C66-641F-41C3-B33D-254FCF1357F6}" destId="{1C2E7AF9-BAD1-4928-85FD-4CA17B687896}" srcOrd="1" destOrd="0" presId="urn:microsoft.com/office/officeart/2005/8/layout/radial6"/>
    <dgm:cxn modelId="{CB79C0BA-89AC-45E8-AD1E-72F25E5F02AE}" type="presParOf" srcId="{1C028C66-641F-41C3-B33D-254FCF1357F6}" destId="{7A0C74F6-0B88-4BDF-AF42-650AA6A3EBAA}" srcOrd="2" destOrd="0" presId="urn:microsoft.com/office/officeart/2005/8/layout/radial6"/>
    <dgm:cxn modelId="{26CBA1D2-DF09-4472-98D1-D28C5F21D511}" type="presParOf" srcId="{1C028C66-641F-41C3-B33D-254FCF1357F6}" destId="{9DAA6A12-6291-4697-98C1-0683A48D7403}" srcOrd="3" destOrd="0" presId="urn:microsoft.com/office/officeart/2005/8/layout/radial6"/>
    <dgm:cxn modelId="{476229A0-8583-4272-8F87-B5EA7306FDEF}" type="presParOf" srcId="{1C028C66-641F-41C3-B33D-254FCF1357F6}" destId="{A9E90471-9550-4911-A577-2EE7694B9700}" srcOrd="4" destOrd="0" presId="urn:microsoft.com/office/officeart/2005/8/layout/radial6"/>
    <dgm:cxn modelId="{907DBF9E-7B11-4D1B-B7AF-1E8AC931C936}" type="presParOf" srcId="{1C028C66-641F-41C3-B33D-254FCF1357F6}" destId="{28570FF1-9081-4102-9CC3-25F73AAC607A}" srcOrd="5" destOrd="0" presId="urn:microsoft.com/office/officeart/2005/8/layout/radial6"/>
    <dgm:cxn modelId="{C645FFB3-FEA0-4101-98DD-309F95BCDF87}" type="presParOf" srcId="{1C028C66-641F-41C3-B33D-254FCF1357F6}" destId="{AA54509E-0081-4CD1-BB01-FA5276A4F447}" srcOrd="6" destOrd="0" presId="urn:microsoft.com/office/officeart/2005/8/layout/radial6"/>
    <dgm:cxn modelId="{F0201C50-E31D-4129-A4B4-EC7F42915885}" type="presParOf" srcId="{1C028C66-641F-41C3-B33D-254FCF1357F6}" destId="{826B14C1-C07D-438A-970A-CEFE03D15998}" srcOrd="7" destOrd="0" presId="urn:microsoft.com/office/officeart/2005/8/layout/radial6"/>
    <dgm:cxn modelId="{63C5EB24-D0DA-4540-9903-C2940976C382}" type="presParOf" srcId="{1C028C66-641F-41C3-B33D-254FCF1357F6}" destId="{48B02E7F-BA20-4214-AD69-386F245C02A1}" srcOrd="8" destOrd="0" presId="urn:microsoft.com/office/officeart/2005/8/layout/radial6"/>
    <dgm:cxn modelId="{3B14FD84-783A-4CAC-87AD-A547AFC64B07}" type="presParOf" srcId="{1C028C66-641F-41C3-B33D-254FCF1357F6}" destId="{C3B0FF90-C998-435B-9F26-00F39F3F4B58}" srcOrd="9" destOrd="0" presId="urn:microsoft.com/office/officeart/2005/8/layout/radial6"/>
    <dgm:cxn modelId="{D81C2D7A-B6E3-4A6F-A3C1-27E62A7CE5EE}" type="presParOf" srcId="{1C028C66-641F-41C3-B33D-254FCF1357F6}" destId="{4913E591-A0BA-41AC-AA7B-5C3C958917E5}" srcOrd="10" destOrd="0" presId="urn:microsoft.com/office/officeart/2005/8/layout/radial6"/>
    <dgm:cxn modelId="{EF77703D-C290-41FD-A179-E3B4C0C4A54A}" type="presParOf" srcId="{1C028C66-641F-41C3-B33D-254FCF1357F6}" destId="{0715E494-3ADB-4DE5-8E37-E1DF8BC09FB2}" srcOrd="11" destOrd="0" presId="urn:microsoft.com/office/officeart/2005/8/layout/radial6"/>
    <dgm:cxn modelId="{667901CB-54EE-4ECB-A59E-F34D50917C04}" type="presParOf" srcId="{1C028C66-641F-41C3-B33D-254FCF1357F6}" destId="{2264679C-5888-409B-A4BF-D5D52F9940D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4679C-5888-409B-A4BF-D5D52F9940D5}">
      <dsp:nvSpPr>
        <dsp:cNvPr id="0" name=""/>
        <dsp:cNvSpPr/>
      </dsp:nvSpPr>
      <dsp:spPr>
        <a:xfrm>
          <a:off x="1621383" y="721283"/>
          <a:ext cx="4822128" cy="4822128"/>
        </a:xfrm>
        <a:prstGeom prst="blockArc">
          <a:avLst>
            <a:gd name="adj1" fmla="val 1080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B0FF90-C998-435B-9F26-00F39F3F4B58}">
      <dsp:nvSpPr>
        <dsp:cNvPr id="0" name=""/>
        <dsp:cNvSpPr/>
      </dsp:nvSpPr>
      <dsp:spPr>
        <a:xfrm>
          <a:off x="1621383" y="721283"/>
          <a:ext cx="4822128" cy="4822128"/>
        </a:xfrm>
        <a:prstGeom prst="blockArc">
          <a:avLst>
            <a:gd name="adj1" fmla="val 5400000"/>
            <a:gd name="adj2" fmla="val 108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4509E-0081-4CD1-BB01-FA5276A4F447}">
      <dsp:nvSpPr>
        <dsp:cNvPr id="0" name=""/>
        <dsp:cNvSpPr/>
      </dsp:nvSpPr>
      <dsp:spPr>
        <a:xfrm>
          <a:off x="1621383" y="721283"/>
          <a:ext cx="4822128" cy="4822128"/>
        </a:xfrm>
        <a:prstGeom prst="blockArc">
          <a:avLst>
            <a:gd name="adj1" fmla="val 0"/>
            <a:gd name="adj2" fmla="val 54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A6A12-6291-4697-98C1-0683A48D7403}">
      <dsp:nvSpPr>
        <dsp:cNvPr id="0" name=""/>
        <dsp:cNvSpPr/>
      </dsp:nvSpPr>
      <dsp:spPr>
        <a:xfrm>
          <a:off x="1621383" y="721283"/>
          <a:ext cx="4822128" cy="4822128"/>
        </a:xfrm>
        <a:prstGeom prst="blockArc">
          <a:avLst>
            <a:gd name="adj1" fmla="val 16200000"/>
            <a:gd name="adj2" fmla="val 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78D345-B666-478F-AC4C-ECEB9569C9E9}">
      <dsp:nvSpPr>
        <dsp:cNvPr id="0" name=""/>
        <dsp:cNvSpPr/>
      </dsp:nvSpPr>
      <dsp:spPr>
        <a:xfrm>
          <a:off x="2923918" y="2023818"/>
          <a:ext cx="2217058" cy="2217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Read the text</a:t>
          </a:r>
          <a:endParaRPr lang="en-GB" sz="3600" kern="1200" dirty="0"/>
        </a:p>
      </dsp:txBody>
      <dsp:txXfrm>
        <a:off x="3248599" y="2348499"/>
        <a:ext cx="1567696" cy="1567696"/>
      </dsp:txXfrm>
    </dsp:sp>
    <dsp:sp modelId="{1C2E7AF9-BAD1-4928-85FD-4CA17B687896}">
      <dsp:nvSpPr>
        <dsp:cNvPr id="0" name=""/>
        <dsp:cNvSpPr/>
      </dsp:nvSpPr>
      <dsp:spPr>
        <a:xfrm>
          <a:off x="3256477" y="1182"/>
          <a:ext cx="1551941" cy="155194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Q1</a:t>
          </a:r>
          <a:endParaRPr lang="en-GB" sz="3400" kern="1200" dirty="0"/>
        </a:p>
      </dsp:txBody>
      <dsp:txXfrm>
        <a:off x="3483753" y="228458"/>
        <a:ext cx="1097389" cy="1097389"/>
      </dsp:txXfrm>
    </dsp:sp>
    <dsp:sp modelId="{A9E90471-9550-4911-A577-2EE7694B9700}">
      <dsp:nvSpPr>
        <dsp:cNvPr id="0" name=""/>
        <dsp:cNvSpPr/>
      </dsp:nvSpPr>
      <dsp:spPr>
        <a:xfrm>
          <a:off x="5611671" y="2356377"/>
          <a:ext cx="1551941" cy="155194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Q2</a:t>
          </a:r>
          <a:endParaRPr lang="en-GB" sz="3400" kern="1200" dirty="0"/>
        </a:p>
      </dsp:txBody>
      <dsp:txXfrm>
        <a:off x="5838947" y="2583653"/>
        <a:ext cx="1097389" cy="1097389"/>
      </dsp:txXfrm>
    </dsp:sp>
    <dsp:sp modelId="{826B14C1-C07D-438A-970A-CEFE03D15998}">
      <dsp:nvSpPr>
        <dsp:cNvPr id="0" name=""/>
        <dsp:cNvSpPr/>
      </dsp:nvSpPr>
      <dsp:spPr>
        <a:xfrm>
          <a:off x="3256477" y="4711571"/>
          <a:ext cx="1551941" cy="155194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Q3</a:t>
          </a:r>
          <a:endParaRPr lang="en-GB" sz="3400" kern="1200" dirty="0"/>
        </a:p>
      </dsp:txBody>
      <dsp:txXfrm>
        <a:off x="3483753" y="4938847"/>
        <a:ext cx="1097389" cy="1097389"/>
      </dsp:txXfrm>
    </dsp:sp>
    <dsp:sp modelId="{4913E591-A0BA-41AC-AA7B-5C3C958917E5}">
      <dsp:nvSpPr>
        <dsp:cNvPr id="0" name=""/>
        <dsp:cNvSpPr/>
      </dsp:nvSpPr>
      <dsp:spPr>
        <a:xfrm>
          <a:off x="901282" y="2356377"/>
          <a:ext cx="1551941" cy="155194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Q4</a:t>
          </a:r>
          <a:endParaRPr lang="en-GB" sz="3400" kern="1200" dirty="0"/>
        </a:p>
      </dsp:txBody>
      <dsp:txXfrm>
        <a:off x="1128558" y="2583653"/>
        <a:ext cx="1097389" cy="10973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76100A-D953-4DAB-989C-EA1C59C2C5EB}" type="datetimeFigureOut">
              <a:rPr lang="en-GB" smtClean="0"/>
              <a:t>01/01/2017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261763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76100A-D953-4DAB-989C-EA1C59C2C5EB}" type="datetimeFigureOut">
              <a:rPr lang="en-GB" smtClean="0"/>
              <a:t>01/01/2017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293417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76100A-D953-4DAB-989C-EA1C59C2C5EB}" type="datetimeFigureOut">
              <a:rPr lang="en-GB" smtClean="0"/>
              <a:t>01/01/2017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179241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76100A-D953-4DAB-989C-EA1C59C2C5EB}" type="datetimeFigureOut">
              <a:rPr lang="en-GB" smtClean="0"/>
              <a:t>01/01/2017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10833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6100A-D953-4DAB-989C-EA1C59C2C5EB}" type="datetimeFigureOut">
              <a:rPr lang="en-GB" smtClean="0"/>
              <a:t>01/01/2017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85653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76100A-D953-4DAB-989C-EA1C59C2C5EB}" type="datetimeFigureOut">
              <a:rPr lang="en-GB" smtClean="0"/>
              <a:t>01/01/2017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158704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76100A-D953-4DAB-989C-EA1C59C2C5EB}" type="datetimeFigureOut">
              <a:rPr lang="en-GB" smtClean="0"/>
              <a:t>01/01/2017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313857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76100A-D953-4DAB-989C-EA1C59C2C5EB}" type="datetimeFigureOut">
              <a:rPr lang="en-GB" smtClean="0"/>
              <a:t>01/01/2017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234638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6100A-D953-4DAB-989C-EA1C59C2C5EB}" type="datetimeFigureOut">
              <a:rPr lang="en-GB" smtClean="0"/>
              <a:t>01/01/2017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110843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6100A-D953-4DAB-989C-EA1C59C2C5EB}" type="datetimeFigureOut">
              <a:rPr lang="en-GB" smtClean="0"/>
              <a:t>01/01/2017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111340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6100A-D953-4DAB-989C-EA1C59C2C5EB}" type="datetimeFigureOut">
              <a:rPr lang="en-GB" smtClean="0"/>
              <a:t>01/01/2017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6260D-B99A-45FB-9487-83FE83855AF3}" type="slidenum">
              <a:rPr lang="en-GB" smtClean="0"/>
              <a:t>‹#›</a:t>
            </a:fld>
            <a:endParaRPr lang="en-GB"/>
          </a:p>
        </p:txBody>
      </p:sp>
    </p:spTree>
    <p:extLst>
      <p:ext uri="{BB962C8B-B14F-4D97-AF65-F5344CB8AC3E}">
        <p14:creationId xmlns:p14="http://schemas.microsoft.com/office/powerpoint/2010/main" val="243681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6100A-D953-4DAB-989C-EA1C59C2C5EB}" type="datetimeFigureOut">
              <a:rPr lang="en-GB" smtClean="0"/>
              <a:t>01/01/2017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6260D-B99A-45FB-9487-83FE83855AF3}" type="slidenum">
              <a:rPr lang="en-GB" smtClean="0"/>
              <a:t>‹#›</a:t>
            </a:fld>
            <a:endParaRPr lang="en-GB"/>
          </a:p>
        </p:txBody>
      </p:sp>
    </p:spTree>
    <p:extLst>
      <p:ext uri="{BB962C8B-B14F-4D97-AF65-F5344CB8AC3E}">
        <p14:creationId xmlns:p14="http://schemas.microsoft.com/office/powerpoint/2010/main" val="1092236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6442" y="215153"/>
            <a:ext cx="8477026" cy="1290918"/>
          </a:xfrm>
          <a:solidFill>
            <a:srgbClr val="FFFF00"/>
          </a:solidFill>
        </p:spPr>
        <p:txBody>
          <a:bodyPr>
            <a:normAutofit fontScale="92500" lnSpcReduction="20000"/>
          </a:bodyPr>
          <a:lstStyle/>
          <a:p>
            <a:r>
              <a:rPr lang="en-GB" sz="5400" dirty="0" smtClean="0"/>
              <a:t>Paper </a:t>
            </a:r>
            <a:r>
              <a:rPr lang="en-GB" sz="5400" dirty="0"/>
              <a:t>2 </a:t>
            </a:r>
            <a:r>
              <a:rPr lang="en-GB" sz="5400" dirty="0" smtClean="0"/>
              <a:t>– Poverty</a:t>
            </a:r>
          </a:p>
          <a:p>
            <a:r>
              <a:rPr lang="en-GB" sz="5400" dirty="0" smtClean="0"/>
              <a:t>15 mins: Read and complete Q1</a:t>
            </a:r>
            <a:endParaRPr lang="en-GB" sz="54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779" y="1687055"/>
            <a:ext cx="7306966" cy="4779683"/>
          </a:xfrm>
          <a:prstGeom prst="rect">
            <a:avLst/>
          </a:prstGeom>
        </p:spPr>
      </p:pic>
    </p:spTree>
    <p:extLst>
      <p:ext uri="{BB962C8B-B14F-4D97-AF65-F5344CB8AC3E}">
        <p14:creationId xmlns:p14="http://schemas.microsoft.com/office/powerpoint/2010/main" val="121894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426" y="396330"/>
            <a:ext cx="7239895" cy="4248847"/>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mn-lt"/>
                <a:cs typeface="Arial" panose="020B0604020202020204" pitchFamily="34" charset="0"/>
              </a:rPr>
              <a:t>Question </a:t>
            </a:r>
            <a:r>
              <a:rPr lang="en-GB" sz="4000" b="1" dirty="0" smtClean="0">
                <a:latin typeface="+mn-lt"/>
                <a:cs typeface="Arial" panose="020B0604020202020204" pitchFamily="34" charset="0"/>
              </a:rPr>
              <a:t>3: </a:t>
            </a:r>
          </a:p>
          <a:p>
            <a:endParaRPr lang="en-GB" sz="4000" b="1" dirty="0" smtClean="0">
              <a:latin typeface="+mn-lt"/>
              <a:cs typeface="Arial" panose="020B0604020202020204" pitchFamily="34" charset="0"/>
            </a:endParaRPr>
          </a:p>
          <a:p>
            <a:r>
              <a:rPr lang="en-US" sz="3600" dirty="0" smtClean="0">
                <a:latin typeface="+mn-lt"/>
              </a:rPr>
              <a:t>You </a:t>
            </a:r>
            <a:r>
              <a:rPr lang="en-US" sz="3600" dirty="0">
                <a:latin typeface="+mn-lt"/>
              </a:rPr>
              <a:t>now need to refer only to Source B, the letter by the journalist about the little girl. How does the journalist use language to try to convey the poverty she has experienced</a:t>
            </a:r>
            <a:r>
              <a:rPr lang="ru-RU" sz="3600" dirty="0">
                <a:latin typeface="+mn-lt"/>
              </a:rPr>
              <a:t>?</a:t>
            </a:r>
            <a:r>
              <a:rPr lang="en-US" sz="3600" dirty="0">
                <a:latin typeface="+mn-lt"/>
              </a:rPr>
              <a:t> </a:t>
            </a:r>
            <a:endParaRPr lang="en-US" sz="3600" dirty="0" smtClean="0">
              <a:latin typeface="+mn-lt"/>
            </a:endParaRPr>
          </a:p>
          <a:p>
            <a:r>
              <a:rPr lang="en-US" sz="3600" dirty="0" smtClean="0">
                <a:latin typeface="+mn-lt"/>
              </a:rPr>
              <a:t>(</a:t>
            </a:r>
            <a:r>
              <a:rPr lang="en-US" sz="3600" dirty="0">
                <a:latin typeface="+mn-lt"/>
              </a:rPr>
              <a:t>12 marks)</a:t>
            </a:r>
            <a:endParaRPr lang="en-GB" sz="3600" dirty="0">
              <a:latin typeface="+mn-lt"/>
            </a:endParaRPr>
          </a:p>
        </p:txBody>
      </p:sp>
      <p:sp>
        <p:nvSpPr>
          <p:cNvPr id="4" name="Bevel 3"/>
          <p:cNvSpPr/>
          <p:nvPr/>
        </p:nvSpPr>
        <p:spPr>
          <a:xfrm>
            <a:off x="7672406" y="365802"/>
            <a:ext cx="1214446" cy="1071570"/>
          </a:xfrm>
          <a:prstGeom prst="bevel">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0000"/>
                </a:solidFill>
              </a:rPr>
              <a:t>Q</a:t>
            </a:r>
            <a:endParaRPr lang="en-US" sz="4800" dirty="0">
              <a:solidFill>
                <a:srgbClr val="FF0000"/>
              </a:solidFill>
            </a:endParaRPr>
          </a:p>
        </p:txBody>
      </p:sp>
      <p:sp>
        <p:nvSpPr>
          <p:cNvPr id="5" name="Bevel 4"/>
          <p:cNvSpPr/>
          <p:nvPr/>
        </p:nvSpPr>
        <p:spPr>
          <a:xfrm>
            <a:off x="7672406" y="1437372"/>
            <a:ext cx="1214446" cy="1071570"/>
          </a:xfrm>
          <a:prstGeom prst="bevel">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0000"/>
                </a:solidFill>
              </a:rPr>
              <a:t>W</a:t>
            </a:r>
            <a:endParaRPr lang="en-US" sz="4800" dirty="0">
              <a:solidFill>
                <a:srgbClr val="FF0000"/>
              </a:solidFill>
            </a:endParaRPr>
          </a:p>
        </p:txBody>
      </p:sp>
      <p:sp>
        <p:nvSpPr>
          <p:cNvPr id="6" name="Bevel 5"/>
          <p:cNvSpPr/>
          <p:nvPr/>
        </p:nvSpPr>
        <p:spPr>
          <a:xfrm>
            <a:off x="7672406" y="2502038"/>
            <a:ext cx="1214446" cy="1071570"/>
          </a:xfrm>
          <a:prstGeom prst="bevel">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0000"/>
                </a:solidFill>
              </a:rPr>
              <a:t>E</a:t>
            </a:r>
            <a:endParaRPr lang="en-US" sz="4800" dirty="0">
              <a:solidFill>
                <a:srgbClr val="FF0000"/>
              </a:solidFill>
            </a:endParaRPr>
          </a:p>
        </p:txBody>
      </p:sp>
      <p:sp>
        <p:nvSpPr>
          <p:cNvPr id="7" name="Bevel 6"/>
          <p:cNvSpPr/>
          <p:nvPr/>
        </p:nvSpPr>
        <p:spPr>
          <a:xfrm>
            <a:off x="7672406" y="3573608"/>
            <a:ext cx="1214446" cy="1071570"/>
          </a:xfrm>
          <a:prstGeom prst="bevel">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0000"/>
                </a:solidFill>
              </a:rPr>
              <a:t>R</a:t>
            </a:r>
            <a:endParaRPr lang="en-US" sz="4800" dirty="0">
              <a:solidFill>
                <a:srgbClr val="FF0000"/>
              </a:solidFill>
            </a:endParaRPr>
          </a:p>
        </p:txBody>
      </p:sp>
      <p:sp>
        <p:nvSpPr>
          <p:cNvPr id="8" name="Bevel 7"/>
          <p:cNvSpPr/>
          <p:nvPr/>
        </p:nvSpPr>
        <p:spPr>
          <a:xfrm>
            <a:off x="7672406" y="4645178"/>
            <a:ext cx="1214446" cy="1071570"/>
          </a:xfrm>
          <a:prstGeom prst="beve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9" name="Bevel 8"/>
          <p:cNvSpPr/>
          <p:nvPr/>
        </p:nvSpPr>
        <p:spPr>
          <a:xfrm>
            <a:off x="7672406" y="5716748"/>
            <a:ext cx="1214446" cy="1071570"/>
          </a:xfrm>
          <a:prstGeom prst="bevel">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0000"/>
                </a:solidFill>
              </a:rPr>
              <a:t>Y</a:t>
            </a:r>
            <a:endParaRPr lang="en-US" sz="4800" dirty="0">
              <a:solidFill>
                <a:srgbClr val="FF0000"/>
              </a:solidFill>
            </a:endParaRPr>
          </a:p>
        </p:txBody>
      </p:sp>
      <p:sp>
        <p:nvSpPr>
          <p:cNvPr id="10" name="TextBox 9"/>
          <p:cNvSpPr txBox="1"/>
          <p:nvPr/>
        </p:nvSpPr>
        <p:spPr>
          <a:xfrm>
            <a:off x="156951" y="4808805"/>
            <a:ext cx="6029325" cy="1815882"/>
          </a:xfrm>
          <a:prstGeom prst="rect">
            <a:avLst/>
          </a:prstGeom>
          <a:noFill/>
        </p:spPr>
        <p:txBody>
          <a:bodyPr wrap="square" rtlCol="0">
            <a:spAutoFit/>
          </a:bodyPr>
          <a:lstStyle/>
          <a:p>
            <a:pPr algn="ctr"/>
            <a:r>
              <a:rPr lang="en-GB" sz="2800" dirty="0" smtClean="0">
                <a:cs typeface="Arial" panose="020B0604020202020204" pitchFamily="34" charset="0"/>
              </a:rPr>
              <a:t>The </a:t>
            </a:r>
            <a:r>
              <a:rPr lang="en-GB" sz="2800" dirty="0" smtClean="0">
                <a:cs typeface="Arial" panose="020B0604020202020204" pitchFamily="34" charset="0"/>
              </a:rPr>
              <a:t>sources may be </a:t>
            </a:r>
            <a:r>
              <a:rPr lang="en-GB" sz="2800" b="1" dirty="0" smtClean="0">
                <a:solidFill>
                  <a:srgbClr val="FF0000"/>
                </a:solidFill>
                <a:cs typeface="Arial" panose="020B0604020202020204" pitchFamily="34" charset="0"/>
              </a:rPr>
              <a:t>descriptive</a:t>
            </a:r>
            <a:r>
              <a:rPr lang="en-GB" sz="2800" b="1" dirty="0" smtClean="0">
                <a:cs typeface="Arial" panose="020B0604020202020204" pitchFamily="34" charset="0"/>
              </a:rPr>
              <a:t> </a:t>
            </a:r>
            <a:r>
              <a:rPr lang="en-GB" sz="2800" dirty="0" smtClean="0">
                <a:cs typeface="Arial" panose="020B0604020202020204" pitchFamily="34" charset="0"/>
              </a:rPr>
              <a:t>or </a:t>
            </a:r>
            <a:r>
              <a:rPr lang="en-GB" sz="2800" b="1" dirty="0" smtClean="0">
                <a:solidFill>
                  <a:srgbClr val="FF0000"/>
                </a:solidFill>
                <a:cs typeface="Arial" panose="020B0604020202020204" pitchFamily="34" charset="0"/>
              </a:rPr>
              <a:t>persuasive</a:t>
            </a:r>
            <a:r>
              <a:rPr lang="en-GB" sz="2800" dirty="0" smtClean="0">
                <a:cs typeface="Arial" panose="020B0604020202020204" pitchFamily="34" charset="0"/>
              </a:rPr>
              <a:t>. </a:t>
            </a:r>
            <a:endParaRPr lang="en-GB" sz="2800" dirty="0">
              <a:cs typeface="Arial" panose="020B0604020202020204" pitchFamily="34" charset="0"/>
            </a:endParaRPr>
          </a:p>
          <a:p>
            <a:pPr algn="ctr"/>
            <a:r>
              <a:rPr lang="en-GB" sz="2800" dirty="0" smtClean="0">
                <a:cs typeface="Arial" panose="020B0604020202020204" pitchFamily="34" charset="0"/>
              </a:rPr>
              <a:t>For this question, you need to have a secure bank of </a:t>
            </a:r>
            <a:r>
              <a:rPr lang="en-GB" sz="2800" b="1" dirty="0" smtClean="0">
                <a:solidFill>
                  <a:srgbClr val="FF0000"/>
                </a:solidFill>
                <a:cs typeface="Arial" panose="020B0604020202020204" pitchFamily="34" charset="0"/>
              </a:rPr>
              <a:t>technical</a:t>
            </a:r>
            <a:r>
              <a:rPr lang="en-GB" sz="2800" dirty="0" smtClean="0">
                <a:cs typeface="Arial" panose="020B0604020202020204" pitchFamily="34" charset="0"/>
              </a:rPr>
              <a:t> </a:t>
            </a:r>
            <a:r>
              <a:rPr lang="en-GB" sz="2800" b="1" dirty="0" smtClean="0">
                <a:solidFill>
                  <a:srgbClr val="FF0000"/>
                </a:solidFill>
                <a:cs typeface="Arial" panose="020B0604020202020204" pitchFamily="34" charset="0"/>
              </a:rPr>
              <a:t>terminology</a:t>
            </a:r>
          </a:p>
        </p:txBody>
      </p:sp>
      <p:sp>
        <p:nvSpPr>
          <p:cNvPr id="11" name="Right Arrow 10"/>
          <p:cNvSpPr/>
          <p:nvPr/>
        </p:nvSpPr>
        <p:spPr>
          <a:xfrm rot="21205666">
            <a:off x="5895172" y="4741683"/>
            <a:ext cx="1747856" cy="107157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850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456" y="1417638"/>
            <a:ext cx="8563087" cy="5262979"/>
          </a:xfrm>
          <a:prstGeom prst="rect">
            <a:avLst/>
          </a:prstGeom>
        </p:spPr>
        <p:txBody>
          <a:bodyPr wrap="square">
            <a:spAutoFit/>
          </a:bodyPr>
          <a:lstStyle/>
          <a:p>
            <a:r>
              <a:rPr lang="en-US" sz="2800" dirty="0" smtClean="0"/>
              <a:t>The girl has experienced poverty because she is really poor and hungry and is homeless. This is all evidence that she has been poor, and that she is poor. She feels sad about this. We know his because she doesn't have much food and she is hungry and doesn't go to school. It is really sad and I feel really sad when I read it because being poor isn't fair, and when you read it the writer wants you to think it's sad. There is statistics where she says she hasn't eaten for three days. This statistic proves that she is hungry and that it makes the reader feel sorry for her because today we don't get hungry because people have jobs or benefits.</a:t>
            </a:r>
            <a:endParaRPr lang="en-GB" sz="2800" dirty="0"/>
          </a:p>
        </p:txBody>
      </p:sp>
      <p:sp>
        <p:nvSpPr>
          <p:cNvPr id="5" name="Rectangle 4"/>
          <p:cNvSpPr/>
          <p:nvPr/>
        </p:nvSpPr>
        <p:spPr>
          <a:xfrm>
            <a:off x="251520" y="5661248"/>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1: Simple and limited-  </a:t>
            </a:r>
            <a:r>
              <a:rPr lang="en-GB" dirty="0" smtClean="0"/>
              <a:t>1-3 </a:t>
            </a:r>
            <a:r>
              <a:rPr lang="en-GB" dirty="0" smtClean="0"/>
              <a:t>marks</a:t>
            </a:r>
            <a:endParaRPr lang="en-GB" dirty="0"/>
          </a:p>
        </p:txBody>
      </p:sp>
      <p:sp>
        <p:nvSpPr>
          <p:cNvPr id="7" name="Title 1"/>
          <p:cNvSpPr txBox="1">
            <a:spLocks/>
          </p:cNvSpPr>
          <p:nvPr/>
        </p:nvSpPr>
        <p:spPr>
          <a:xfrm>
            <a:off x="172122" y="116632"/>
            <a:ext cx="7584142"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cs typeface="Arial" panose="020B0604020202020204" pitchFamily="34" charset="0"/>
              </a:rPr>
              <a:t>Question </a:t>
            </a:r>
            <a:r>
              <a:rPr lang="en-GB" sz="3600" b="1" dirty="0" smtClean="0">
                <a:latin typeface="+mn-lt"/>
                <a:cs typeface="Arial" panose="020B0604020202020204" pitchFamily="34" charset="0"/>
              </a:rPr>
              <a:t>3: </a:t>
            </a:r>
            <a:r>
              <a:rPr lang="en-US" sz="3600" dirty="0">
                <a:latin typeface="+mn-lt"/>
              </a:rPr>
              <a:t>How does the journalist use language to try </a:t>
            </a:r>
            <a:r>
              <a:rPr lang="en-US" sz="3600" dirty="0" smtClean="0">
                <a:latin typeface="+mn-lt"/>
              </a:rPr>
              <a:t>to convey</a:t>
            </a:r>
            <a:r>
              <a:rPr lang="en-GB" sz="3600" dirty="0" smtClean="0">
                <a:latin typeface="+mn-lt"/>
              </a:rPr>
              <a:t>…</a:t>
            </a:r>
            <a:endParaRPr lang="en-GB" sz="2800" dirty="0">
              <a:latin typeface="+mn-lt"/>
            </a:endParaRPr>
          </a:p>
        </p:txBody>
      </p:sp>
      <p:sp>
        <p:nvSpPr>
          <p:cNvPr id="6" name="Folded Corner 5"/>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a:t>
            </a:r>
            <a:r>
              <a:rPr lang="en-GB" sz="1600" dirty="0" smtClean="0">
                <a:solidFill>
                  <a:schemeClr val="tx1"/>
                </a:solidFill>
              </a:rPr>
              <a:t>12?</a:t>
            </a:r>
            <a:endParaRPr lang="en-GB" sz="1600" dirty="0">
              <a:solidFill>
                <a:schemeClr val="tx1"/>
              </a:solidFill>
            </a:endParaRPr>
          </a:p>
        </p:txBody>
      </p:sp>
    </p:spTree>
    <p:extLst>
      <p:ext uri="{BB962C8B-B14F-4D97-AF65-F5344CB8AC3E}">
        <p14:creationId xmlns:p14="http://schemas.microsoft.com/office/powerpoint/2010/main" val="50994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456" y="1622033"/>
            <a:ext cx="8563087" cy="4401205"/>
          </a:xfrm>
          <a:prstGeom prst="rect">
            <a:avLst/>
          </a:prstGeom>
        </p:spPr>
        <p:txBody>
          <a:bodyPr wrap="square">
            <a:spAutoFit/>
          </a:bodyPr>
          <a:lstStyle/>
          <a:p>
            <a:r>
              <a:rPr lang="en-GB" sz="2000" dirty="0"/>
              <a:t>The journalist describes the girl's life of poverty that she experiences everyday.</a:t>
            </a:r>
          </a:p>
          <a:p>
            <a:r>
              <a:rPr lang="en-GB" sz="2000" dirty="0"/>
              <a:t> </a:t>
            </a:r>
          </a:p>
          <a:p>
            <a:r>
              <a:rPr lang="en-GB" sz="2000" dirty="0"/>
              <a:t>On her feet there are "carpet slippers" this shows that she is too poor to buy shoes.</a:t>
            </a:r>
          </a:p>
          <a:p>
            <a:r>
              <a:rPr lang="en-GB" sz="2000" dirty="0"/>
              <a:t> </a:t>
            </a:r>
          </a:p>
          <a:p>
            <a:r>
              <a:rPr lang="en-GB" sz="2000" dirty="0"/>
              <a:t>She hasn't eaten for "three days" this shows that she has no money for food.</a:t>
            </a:r>
          </a:p>
          <a:p>
            <a:r>
              <a:rPr lang="en-GB" sz="2000" dirty="0"/>
              <a:t> </a:t>
            </a:r>
          </a:p>
          <a:p>
            <a:r>
              <a:rPr lang="en-GB" sz="2000" dirty="0"/>
              <a:t>It says she lives on the "streets" we can see from this that she means she is homeless. That is because she is poor. This suggests that she isn't properly looked after by her parents, as she is only 8 years old. </a:t>
            </a:r>
          </a:p>
          <a:p>
            <a:r>
              <a:rPr lang="en-GB" sz="2000" dirty="0"/>
              <a:t> </a:t>
            </a:r>
          </a:p>
          <a:p>
            <a:r>
              <a:rPr lang="en-US" sz="2000" dirty="0"/>
              <a:t>At school the teacher "whacked" her. The word "whacked" is an example of onomatopoeia. It makes you wince when you read it as it sounds so painful. As the girl is only eight, it makes you feel really sorry for her.</a:t>
            </a:r>
            <a:endParaRPr lang="en-GB" sz="2000" dirty="0"/>
          </a:p>
        </p:txBody>
      </p:sp>
      <p:sp>
        <p:nvSpPr>
          <p:cNvPr id="7" name="Title 1"/>
          <p:cNvSpPr txBox="1">
            <a:spLocks/>
          </p:cNvSpPr>
          <p:nvPr/>
        </p:nvSpPr>
        <p:spPr>
          <a:xfrm>
            <a:off x="172122" y="116632"/>
            <a:ext cx="7584142"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cs typeface="Arial" panose="020B0604020202020204" pitchFamily="34" charset="0"/>
              </a:rPr>
              <a:t>Question </a:t>
            </a:r>
            <a:r>
              <a:rPr lang="en-GB" sz="3600" b="1" dirty="0" smtClean="0">
                <a:latin typeface="+mn-lt"/>
                <a:cs typeface="Arial" panose="020B0604020202020204" pitchFamily="34" charset="0"/>
              </a:rPr>
              <a:t>3: </a:t>
            </a:r>
            <a:r>
              <a:rPr lang="en-US" sz="3600" dirty="0">
                <a:latin typeface="+mn-lt"/>
              </a:rPr>
              <a:t>How does the journalist use language to try </a:t>
            </a:r>
            <a:r>
              <a:rPr lang="en-US" sz="3600" dirty="0" smtClean="0">
                <a:latin typeface="+mn-lt"/>
              </a:rPr>
              <a:t>to convey</a:t>
            </a:r>
            <a:r>
              <a:rPr lang="en-GB" sz="3600" dirty="0" smtClean="0">
                <a:latin typeface="+mn-lt"/>
              </a:rPr>
              <a:t>…</a:t>
            </a:r>
            <a:endParaRPr lang="en-GB" sz="2800" dirty="0">
              <a:latin typeface="+mn-lt"/>
            </a:endParaRPr>
          </a:p>
        </p:txBody>
      </p:sp>
      <p:sp>
        <p:nvSpPr>
          <p:cNvPr id="6" name="Folded Corner 5"/>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a:t>
            </a:r>
            <a:r>
              <a:rPr lang="en-GB" sz="1600" dirty="0" smtClean="0">
                <a:solidFill>
                  <a:schemeClr val="tx1"/>
                </a:solidFill>
              </a:rPr>
              <a:t>12?</a:t>
            </a:r>
            <a:endParaRPr lang="en-GB" sz="1600" dirty="0">
              <a:solidFill>
                <a:schemeClr val="tx1"/>
              </a:solidFill>
            </a:endParaRPr>
          </a:p>
        </p:txBody>
      </p:sp>
      <p:sp>
        <p:nvSpPr>
          <p:cNvPr id="8" name="Rectangle 7"/>
          <p:cNvSpPr/>
          <p:nvPr/>
        </p:nvSpPr>
        <p:spPr>
          <a:xfrm>
            <a:off x="251520" y="5661248"/>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2: Some, attempts – </a:t>
            </a:r>
            <a:r>
              <a:rPr lang="en-GB" dirty="0" smtClean="0"/>
              <a:t>4-6 </a:t>
            </a:r>
            <a:r>
              <a:rPr lang="en-GB" dirty="0" smtClean="0"/>
              <a:t>marks</a:t>
            </a:r>
            <a:endParaRPr lang="en-GB" dirty="0"/>
          </a:p>
        </p:txBody>
      </p:sp>
    </p:spTree>
    <p:extLst>
      <p:ext uri="{BB962C8B-B14F-4D97-AF65-F5344CB8AC3E}">
        <p14:creationId xmlns:p14="http://schemas.microsoft.com/office/powerpoint/2010/main" val="3727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122" y="1490475"/>
            <a:ext cx="8681421" cy="5456093"/>
          </a:xfrm>
          <a:prstGeom prst="rect">
            <a:avLst/>
          </a:prstGeom>
        </p:spPr>
        <p:txBody>
          <a:bodyPr wrap="square">
            <a:spAutoFit/>
          </a:bodyPr>
          <a:lstStyle/>
          <a:p>
            <a:r>
              <a:rPr lang="en-GB" sz="2000" dirty="0"/>
              <a:t>The journalist describes the girl's life of poverty that she experiences everyday. By including the reported speech of the girl herself, it gives the text a level of authenticity.</a:t>
            </a:r>
          </a:p>
          <a:p>
            <a:r>
              <a:rPr lang="en-GB" sz="2000" dirty="0"/>
              <a:t> </a:t>
            </a:r>
          </a:p>
          <a:p>
            <a:r>
              <a:rPr lang="en-GB" sz="2000" dirty="0"/>
              <a:t>On her feet there are "for fear that the large carpet slippers" this shows that she is too poor to buy shoes. This image where the slippers might "slip off" her feet creates a sympathetic figure.</a:t>
            </a:r>
          </a:p>
          <a:p>
            <a:r>
              <a:rPr lang="en-GB" sz="2000" dirty="0"/>
              <a:t> </a:t>
            </a:r>
          </a:p>
          <a:p>
            <a:r>
              <a:rPr lang="en-GB" sz="2000" dirty="0"/>
              <a:t>At school the teacher "and my mother took me away because the master whacked" her. The onomatopoeic verb "whacked" creates a vicious image of a small girl being beaten by a teacher, and emphasise her sad life and vulnerability.  We can see how poverty has made her suffer, and what a sad life she has led because she is poor.</a:t>
            </a:r>
          </a:p>
          <a:p>
            <a:r>
              <a:rPr lang="en-GB" sz="2000" dirty="0"/>
              <a:t> </a:t>
            </a:r>
          </a:p>
          <a:p>
            <a:r>
              <a:rPr lang="en-GB" sz="2000" dirty="0"/>
              <a:t>The journalist ends with the words "I never see children crying- it's no use." This bleak sentiment ends the text on a very negative note, and emphasises the despair she feels about her poverty. </a:t>
            </a:r>
          </a:p>
        </p:txBody>
      </p:sp>
      <p:sp>
        <p:nvSpPr>
          <p:cNvPr id="7" name="Title 1"/>
          <p:cNvSpPr txBox="1">
            <a:spLocks/>
          </p:cNvSpPr>
          <p:nvPr/>
        </p:nvSpPr>
        <p:spPr>
          <a:xfrm>
            <a:off x="172122" y="116632"/>
            <a:ext cx="7584142"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cs typeface="Arial" panose="020B0604020202020204" pitchFamily="34" charset="0"/>
              </a:rPr>
              <a:t>Question </a:t>
            </a:r>
            <a:r>
              <a:rPr lang="en-GB" sz="3600" b="1" dirty="0" smtClean="0">
                <a:latin typeface="+mn-lt"/>
                <a:cs typeface="Arial" panose="020B0604020202020204" pitchFamily="34" charset="0"/>
              </a:rPr>
              <a:t>3: </a:t>
            </a:r>
            <a:r>
              <a:rPr lang="en-US" sz="3600" dirty="0">
                <a:latin typeface="+mn-lt"/>
              </a:rPr>
              <a:t>How does the journalist use language to try </a:t>
            </a:r>
            <a:r>
              <a:rPr lang="en-US" sz="3600" dirty="0" smtClean="0">
                <a:latin typeface="+mn-lt"/>
              </a:rPr>
              <a:t>to convey</a:t>
            </a:r>
            <a:r>
              <a:rPr lang="en-GB" sz="3600" dirty="0" smtClean="0">
                <a:latin typeface="+mn-lt"/>
              </a:rPr>
              <a:t>…</a:t>
            </a:r>
            <a:endParaRPr lang="en-GB" sz="2800" dirty="0">
              <a:latin typeface="+mn-lt"/>
            </a:endParaRPr>
          </a:p>
        </p:txBody>
      </p:sp>
      <p:sp>
        <p:nvSpPr>
          <p:cNvPr id="6" name="Folded Corner 5"/>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a:t>
            </a:r>
            <a:r>
              <a:rPr lang="en-GB" sz="1600" dirty="0" smtClean="0">
                <a:solidFill>
                  <a:schemeClr val="tx1"/>
                </a:solidFill>
              </a:rPr>
              <a:t>12?</a:t>
            </a:r>
            <a:endParaRPr lang="en-GB" sz="1600" dirty="0">
              <a:solidFill>
                <a:schemeClr val="tx1"/>
              </a:solidFill>
            </a:endParaRPr>
          </a:p>
        </p:txBody>
      </p:sp>
      <p:sp>
        <p:nvSpPr>
          <p:cNvPr id="9" name="Rectangle 8"/>
          <p:cNvSpPr/>
          <p:nvPr/>
        </p:nvSpPr>
        <p:spPr>
          <a:xfrm>
            <a:off x="251520" y="5661248"/>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a:t>
            </a:r>
            <a:r>
              <a:rPr lang="en-GB" dirty="0"/>
              <a:t>3</a:t>
            </a:r>
            <a:r>
              <a:rPr lang="en-GB" dirty="0" smtClean="0"/>
              <a:t>: Clear, relevant – </a:t>
            </a:r>
            <a:r>
              <a:rPr lang="en-GB" dirty="0" smtClean="0"/>
              <a:t>7-9 </a:t>
            </a:r>
            <a:r>
              <a:rPr lang="en-GB" dirty="0" smtClean="0"/>
              <a:t>marks</a:t>
            </a:r>
            <a:endParaRPr lang="en-GB" dirty="0"/>
          </a:p>
        </p:txBody>
      </p:sp>
    </p:spTree>
    <p:extLst>
      <p:ext uri="{BB962C8B-B14F-4D97-AF65-F5344CB8AC3E}">
        <p14:creationId xmlns:p14="http://schemas.microsoft.com/office/powerpoint/2010/main" val="397302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122" y="1490475"/>
            <a:ext cx="8681421" cy="5170646"/>
          </a:xfrm>
          <a:prstGeom prst="rect">
            <a:avLst/>
          </a:prstGeom>
        </p:spPr>
        <p:txBody>
          <a:bodyPr wrap="square">
            <a:spAutoFit/>
          </a:bodyPr>
          <a:lstStyle/>
          <a:p>
            <a:r>
              <a:rPr lang="en-GB" sz="1600" dirty="0"/>
              <a:t>The journalist describes the girl's life of poverty that she experiences everyday. By including the reported speech of the girl herself, it gives the text a level of authenticity. The majority of the text is reported speech, but the journalist has made careful decisions about what to include.</a:t>
            </a:r>
          </a:p>
          <a:p>
            <a:r>
              <a:rPr lang="en-GB" sz="1600" dirty="0"/>
              <a:t> </a:t>
            </a:r>
          </a:p>
          <a:p>
            <a:r>
              <a:rPr lang="en-GB" sz="1600" dirty="0"/>
              <a:t>On her feet there are "large carpet slippers" that "serve" as shoes. This verb "serve" symbolises how for this poor girl, she is unable to have items for their own purpose, instead she has to make do with whatever she has been given. The slippers are clearly totally unsuitable, as they cause her to "shuffle" lest they "slip off". Symbolising how her poverty holds her back in her life. Similarly, her clothes are "threadbare" and "thin" fabrics that are unsuitable for the weather.</a:t>
            </a:r>
          </a:p>
          <a:p>
            <a:r>
              <a:rPr lang="en-GB" sz="1600" dirty="0"/>
              <a:t> </a:t>
            </a:r>
          </a:p>
          <a:p>
            <a:r>
              <a:rPr lang="en-GB" sz="1600" dirty="0"/>
              <a:t>Education is another area that is affected by the girl's poverty. At school the teacher "whacked" her. The onomatopoeic verb "whacked" creates a vicious image of a small girl being beaten by a teacher, and emphasise her vulnerability at the hands of the richer people around her.  We can see how poverty has made her suffer, and what a sad life she has led because she is poor; she has been denied an education and a chance to better herself.</a:t>
            </a:r>
          </a:p>
          <a:p>
            <a:r>
              <a:rPr lang="en-GB" sz="1600" dirty="0"/>
              <a:t> </a:t>
            </a:r>
          </a:p>
          <a:p>
            <a:r>
              <a:rPr lang="en-US" sz="1600" dirty="0"/>
              <a:t>The journalist ends with her words "I never see children crying- it's no use." This bleak sentiment ends the text on a very negative note, and </a:t>
            </a:r>
            <a:r>
              <a:rPr lang="en-US" sz="1600" dirty="0" err="1"/>
              <a:t>emphasises</a:t>
            </a:r>
            <a:r>
              <a:rPr lang="en-US" sz="1600" dirty="0"/>
              <a:t> the despair she feels about her poverty. There is no solution within her means, she must simply keep trying to sell her product, keep warm and try and feed herself</a:t>
            </a:r>
            <a:endParaRPr lang="en-GB" sz="1600" dirty="0"/>
          </a:p>
        </p:txBody>
      </p:sp>
      <p:sp>
        <p:nvSpPr>
          <p:cNvPr id="7" name="Title 1"/>
          <p:cNvSpPr txBox="1">
            <a:spLocks/>
          </p:cNvSpPr>
          <p:nvPr/>
        </p:nvSpPr>
        <p:spPr>
          <a:xfrm>
            <a:off x="172122" y="116632"/>
            <a:ext cx="7584142"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cs typeface="Arial" panose="020B0604020202020204" pitchFamily="34" charset="0"/>
              </a:rPr>
              <a:t>Question </a:t>
            </a:r>
            <a:r>
              <a:rPr lang="en-GB" sz="3600" b="1" dirty="0" smtClean="0">
                <a:latin typeface="+mn-lt"/>
                <a:cs typeface="Arial" panose="020B0604020202020204" pitchFamily="34" charset="0"/>
              </a:rPr>
              <a:t>3: </a:t>
            </a:r>
            <a:r>
              <a:rPr lang="en-US" sz="3600" dirty="0">
                <a:latin typeface="+mn-lt"/>
              </a:rPr>
              <a:t>How does the journalist use language to try </a:t>
            </a:r>
            <a:r>
              <a:rPr lang="en-US" sz="3600" dirty="0" smtClean="0">
                <a:latin typeface="+mn-lt"/>
              </a:rPr>
              <a:t>to convey</a:t>
            </a:r>
            <a:r>
              <a:rPr lang="en-GB" sz="3600" dirty="0" smtClean="0">
                <a:latin typeface="+mn-lt"/>
              </a:rPr>
              <a:t>…</a:t>
            </a:r>
            <a:endParaRPr lang="en-GB" sz="2800" dirty="0">
              <a:latin typeface="+mn-lt"/>
            </a:endParaRPr>
          </a:p>
        </p:txBody>
      </p:sp>
      <p:sp>
        <p:nvSpPr>
          <p:cNvPr id="6" name="Folded Corner 5"/>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a:t>
            </a:r>
            <a:r>
              <a:rPr lang="en-GB" sz="1600" dirty="0" smtClean="0">
                <a:solidFill>
                  <a:schemeClr val="tx1"/>
                </a:solidFill>
              </a:rPr>
              <a:t>12?</a:t>
            </a:r>
            <a:endParaRPr lang="en-GB" sz="1600" dirty="0">
              <a:solidFill>
                <a:schemeClr val="tx1"/>
              </a:solidFill>
            </a:endParaRPr>
          </a:p>
        </p:txBody>
      </p:sp>
      <p:sp>
        <p:nvSpPr>
          <p:cNvPr id="8" name="Rectangle 7"/>
          <p:cNvSpPr/>
          <p:nvPr/>
        </p:nvSpPr>
        <p:spPr>
          <a:xfrm>
            <a:off x="167635" y="5517232"/>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4: Detailed, perceptive – </a:t>
            </a:r>
            <a:r>
              <a:rPr lang="en-GB" dirty="0" smtClean="0"/>
              <a:t>10-12 marks</a:t>
            </a:r>
            <a:endParaRPr lang="en-GB" dirty="0"/>
          </a:p>
        </p:txBody>
      </p:sp>
    </p:spTree>
    <p:extLst>
      <p:ext uri="{BB962C8B-B14F-4D97-AF65-F5344CB8AC3E}">
        <p14:creationId xmlns:p14="http://schemas.microsoft.com/office/powerpoint/2010/main" val="40963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96" y="522906"/>
            <a:ext cx="8835527" cy="6159980"/>
          </a:xfrm>
          <a:prstGeom prst="rect">
            <a:avLst/>
          </a:prstGeom>
        </p:spPr>
      </p:pic>
      <p:sp>
        <p:nvSpPr>
          <p:cNvPr id="3" name="TextBox 2"/>
          <p:cNvSpPr txBox="1"/>
          <p:nvPr/>
        </p:nvSpPr>
        <p:spPr>
          <a:xfrm>
            <a:off x="1619026" y="145228"/>
            <a:ext cx="5943600" cy="369332"/>
          </a:xfrm>
          <a:prstGeom prst="rect">
            <a:avLst/>
          </a:prstGeom>
          <a:noFill/>
        </p:spPr>
        <p:txBody>
          <a:bodyPr wrap="square" rtlCol="0">
            <a:spAutoFit/>
          </a:bodyPr>
          <a:lstStyle/>
          <a:p>
            <a:pPr algn="ctr"/>
            <a:r>
              <a:rPr lang="en-GB" b="1" dirty="0" smtClean="0">
                <a:solidFill>
                  <a:srgbClr val="FF0000"/>
                </a:solidFill>
              </a:rPr>
              <a:t>15 mins – read and annotate the articles</a:t>
            </a:r>
            <a:endParaRPr lang="en-GB" b="1" dirty="0">
              <a:solidFill>
                <a:srgbClr val="FF0000"/>
              </a:solidFill>
            </a:endParaRPr>
          </a:p>
        </p:txBody>
      </p:sp>
    </p:spTree>
    <p:extLst>
      <p:ext uri="{BB962C8B-B14F-4D97-AF65-F5344CB8AC3E}">
        <p14:creationId xmlns:p14="http://schemas.microsoft.com/office/powerpoint/2010/main" val="41977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8184" y="369437"/>
            <a:ext cx="8794376" cy="5918408"/>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mn-lt"/>
                <a:cs typeface="Arial" panose="020B0604020202020204" pitchFamily="34" charset="0"/>
              </a:rPr>
              <a:t>Question 4</a:t>
            </a:r>
            <a:r>
              <a:rPr lang="en-GB" sz="4000" b="1" dirty="0" smtClean="0">
                <a:latin typeface="+mn-lt"/>
                <a:cs typeface="Arial" panose="020B0604020202020204" pitchFamily="34" charset="0"/>
              </a:rPr>
              <a:t>: </a:t>
            </a:r>
            <a:r>
              <a:rPr lang="en-US" sz="3200" dirty="0" smtClean="0">
                <a:latin typeface="+mn-lt"/>
              </a:rPr>
              <a:t>For </a:t>
            </a:r>
            <a:r>
              <a:rPr lang="en-US" sz="3200" dirty="0">
                <a:latin typeface="+mn-lt"/>
              </a:rPr>
              <a:t>this question, you need to refer to the whole of Source A, together with Source</a:t>
            </a:r>
            <a:endParaRPr lang="en-GB" sz="3200" dirty="0">
              <a:latin typeface="+mn-lt"/>
            </a:endParaRPr>
          </a:p>
          <a:p>
            <a:r>
              <a:rPr lang="en-US" sz="3200" dirty="0" smtClean="0">
                <a:latin typeface="+mn-lt"/>
              </a:rPr>
              <a:t>B.</a:t>
            </a:r>
          </a:p>
          <a:p>
            <a:endParaRPr lang="en-GB" sz="3200" dirty="0">
              <a:latin typeface="+mn-lt"/>
            </a:endParaRPr>
          </a:p>
          <a:p>
            <a:r>
              <a:rPr lang="en-US" sz="3200" b="1" dirty="0" smtClean="0">
                <a:latin typeface="+mn-lt"/>
              </a:rPr>
              <a:t>Compare how the two writers convey their </a:t>
            </a:r>
            <a:r>
              <a:rPr lang="en-GB" sz="3200" b="1" dirty="0" smtClean="0">
                <a:latin typeface="+mn-lt"/>
              </a:rPr>
              <a:t>different </a:t>
            </a:r>
            <a:r>
              <a:rPr lang="en-GB" sz="3200" b="1" dirty="0">
                <a:latin typeface="+mn-lt"/>
              </a:rPr>
              <a:t>perspectives on the presidential candidates.</a:t>
            </a:r>
            <a:endParaRPr lang="en-US" sz="3200" b="1" dirty="0" smtClean="0">
              <a:latin typeface="+mn-lt"/>
            </a:endParaRPr>
          </a:p>
          <a:p>
            <a:endParaRPr lang="en-GB" sz="3600" b="1" dirty="0">
              <a:latin typeface="+mn-lt"/>
            </a:endParaRPr>
          </a:p>
          <a:p>
            <a:r>
              <a:rPr lang="en-US" sz="2800" dirty="0">
                <a:latin typeface="+mn-lt"/>
              </a:rPr>
              <a:t>In your answer, you could:</a:t>
            </a:r>
            <a:endParaRPr lang="en-GB" sz="2800" dirty="0">
              <a:latin typeface="+mn-lt"/>
            </a:endParaRPr>
          </a:p>
          <a:p>
            <a:pPr marL="571500" lvl="0" indent="-571500">
              <a:buFont typeface="Arial" panose="020B0604020202020204" pitchFamily="34" charset="0"/>
              <a:buChar char="•"/>
            </a:pPr>
            <a:r>
              <a:rPr lang="en-US" sz="2800" dirty="0">
                <a:latin typeface="+mn-lt"/>
              </a:rPr>
              <a:t>compare their different </a:t>
            </a:r>
            <a:r>
              <a:rPr lang="en-US" sz="2800" dirty="0" smtClean="0">
                <a:latin typeface="+mn-lt"/>
              </a:rPr>
              <a:t>perspectives</a:t>
            </a:r>
            <a:endParaRPr lang="en-GB" sz="2800" dirty="0">
              <a:latin typeface="+mn-lt"/>
            </a:endParaRPr>
          </a:p>
          <a:p>
            <a:pPr marL="571500" lvl="0" indent="-571500">
              <a:buFont typeface="Arial" panose="020B0604020202020204" pitchFamily="34" charset="0"/>
              <a:buChar char="•"/>
            </a:pPr>
            <a:r>
              <a:rPr lang="en-US" sz="2800" dirty="0">
                <a:latin typeface="+mn-lt"/>
              </a:rPr>
              <a:t>compare the methods they use to convey </a:t>
            </a:r>
            <a:r>
              <a:rPr lang="en-US" sz="2800" dirty="0" smtClean="0">
                <a:latin typeface="+mn-lt"/>
              </a:rPr>
              <a:t>their perspectives</a:t>
            </a:r>
            <a:endParaRPr lang="en-GB" sz="2800" dirty="0">
              <a:latin typeface="+mn-lt"/>
            </a:endParaRPr>
          </a:p>
          <a:p>
            <a:pPr marL="571500" lvl="0" indent="-571500">
              <a:buFont typeface="Arial" panose="020B0604020202020204" pitchFamily="34" charset="0"/>
              <a:buChar char="•"/>
            </a:pPr>
            <a:r>
              <a:rPr lang="en-US" sz="2800" dirty="0">
                <a:latin typeface="+mn-lt"/>
              </a:rPr>
              <a:t>support your ideas with references to both texts.</a:t>
            </a:r>
            <a:endParaRPr lang="en-GB" sz="2800" dirty="0">
              <a:latin typeface="+mn-lt"/>
            </a:endParaRPr>
          </a:p>
        </p:txBody>
      </p:sp>
    </p:spTree>
    <p:extLst>
      <p:ext uri="{BB962C8B-B14F-4D97-AF65-F5344CB8AC3E}">
        <p14:creationId xmlns:p14="http://schemas.microsoft.com/office/powerpoint/2010/main" val="121403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5014" y="27814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Q</a:t>
            </a:r>
            <a:endParaRPr lang="en-US" sz="3200" b="1" dirty="0">
              <a:solidFill>
                <a:srgbClr val="FF0000"/>
              </a:solidFill>
            </a:endParaRPr>
          </a:p>
        </p:txBody>
      </p:sp>
      <p:sp>
        <p:nvSpPr>
          <p:cNvPr id="3" name="Bevel 2"/>
          <p:cNvSpPr/>
          <p:nvPr/>
        </p:nvSpPr>
        <p:spPr>
          <a:xfrm>
            <a:off x="1075146" y="27814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4" name="Bevel 3"/>
          <p:cNvSpPr/>
          <p:nvPr/>
        </p:nvSpPr>
        <p:spPr>
          <a:xfrm>
            <a:off x="2075246" y="27814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5" name="Bevel 4"/>
          <p:cNvSpPr/>
          <p:nvPr/>
        </p:nvSpPr>
        <p:spPr>
          <a:xfrm>
            <a:off x="3075442" y="27814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6" name="Bevel 5"/>
          <p:cNvSpPr/>
          <p:nvPr/>
        </p:nvSpPr>
        <p:spPr>
          <a:xfrm>
            <a:off x="4075574" y="1366903"/>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7" name="Bevel 6"/>
          <p:cNvSpPr/>
          <p:nvPr/>
        </p:nvSpPr>
        <p:spPr>
          <a:xfrm>
            <a:off x="5075674" y="1366903"/>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8" name="Bevel 7"/>
          <p:cNvSpPr/>
          <p:nvPr/>
        </p:nvSpPr>
        <p:spPr>
          <a:xfrm>
            <a:off x="6075870" y="1366903"/>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9" name="Bevel 8"/>
          <p:cNvSpPr/>
          <p:nvPr/>
        </p:nvSpPr>
        <p:spPr>
          <a:xfrm>
            <a:off x="7076002" y="1366903"/>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0" name="Bevel 9"/>
          <p:cNvSpPr/>
          <p:nvPr/>
        </p:nvSpPr>
        <p:spPr>
          <a:xfrm>
            <a:off x="8076102" y="1366903"/>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11" name="Curved Right Arrow 10"/>
          <p:cNvSpPr/>
          <p:nvPr/>
        </p:nvSpPr>
        <p:spPr>
          <a:xfrm rot="19727075">
            <a:off x="3228498" y="1366903"/>
            <a:ext cx="627797" cy="9286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Bevel 11"/>
          <p:cNvSpPr/>
          <p:nvPr/>
        </p:nvSpPr>
        <p:spPr>
          <a:xfrm>
            <a:off x="4075574" y="297898"/>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3" name="Bevel 12"/>
          <p:cNvSpPr/>
          <p:nvPr/>
        </p:nvSpPr>
        <p:spPr>
          <a:xfrm>
            <a:off x="5075674" y="297898"/>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59358">
            <a:off x="495549" y="1911518"/>
            <a:ext cx="2686070" cy="3024210"/>
          </a:xfrm>
          <a:prstGeom prst="rect">
            <a:avLst/>
          </a:prstGeom>
        </p:spPr>
      </p:pic>
      <p:graphicFrame>
        <p:nvGraphicFramePr>
          <p:cNvPr id="15" name="Table 14"/>
          <p:cNvGraphicFramePr>
            <a:graphicFrameLocks noGrp="1"/>
          </p:cNvGraphicFramePr>
          <p:nvPr>
            <p:extLst/>
          </p:nvPr>
        </p:nvGraphicFramePr>
        <p:xfrm>
          <a:off x="3598432" y="2942216"/>
          <a:ext cx="5270649" cy="3566160"/>
        </p:xfrm>
        <a:graphic>
          <a:graphicData uri="http://schemas.openxmlformats.org/drawingml/2006/table">
            <a:tbl>
              <a:tblPr firstRow="1" bandRow="1">
                <a:tableStyleId>{5C22544A-7EE6-4342-B048-85BDC9FD1C3A}</a:tableStyleId>
              </a:tblPr>
              <a:tblGrid>
                <a:gridCol w="955078"/>
                <a:gridCol w="4315571"/>
              </a:tblGrid>
              <a:tr h="742869">
                <a:tc>
                  <a:txBody>
                    <a:bodyPr/>
                    <a:lstStyle/>
                    <a:p>
                      <a:r>
                        <a:rPr lang="en-GB" sz="1050" b="1" dirty="0" smtClean="0">
                          <a:solidFill>
                            <a:schemeClr val="tx1"/>
                          </a:solidFill>
                        </a:rPr>
                        <a:t>Level 4</a:t>
                      </a:r>
                    </a:p>
                    <a:p>
                      <a:r>
                        <a:rPr lang="en-GB" sz="1050" b="1" dirty="0" smtClean="0">
                          <a:solidFill>
                            <a:schemeClr val="tx1"/>
                          </a:solidFill>
                        </a:rPr>
                        <a:t>Perceptive, Detailed</a:t>
                      </a:r>
                    </a:p>
                    <a:p>
                      <a:r>
                        <a:rPr lang="en-GB" sz="1050" b="1" dirty="0" smtClean="0">
                          <a:solidFill>
                            <a:schemeClr val="tx1"/>
                          </a:solidFill>
                        </a:rPr>
                        <a:t>13-16</a:t>
                      </a:r>
                      <a:r>
                        <a:rPr lang="en-GB" sz="1050" b="1" baseline="0" dirty="0" smtClean="0">
                          <a:solidFill>
                            <a:schemeClr val="tx1"/>
                          </a:solidFill>
                        </a:rPr>
                        <a:t> marks</a:t>
                      </a:r>
                      <a:endParaRPr lang="en-GB" sz="1050" b="1" dirty="0">
                        <a:solidFill>
                          <a:schemeClr val="tx1"/>
                        </a:solidFill>
                      </a:endParaRPr>
                    </a:p>
                  </a:txBody>
                  <a:tcPr>
                    <a:solidFill>
                      <a:schemeClr val="bg1">
                        <a:lumMod val="85000"/>
                      </a:schemeClr>
                    </a:solidFill>
                  </a:tcPr>
                </a:tc>
                <a:tc>
                  <a:txBody>
                    <a:bodyPr/>
                    <a:lstStyle/>
                    <a:p>
                      <a:pPr>
                        <a:buFont typeface="Arial" pitchFamily="34" charset="0"/>
                        <a:buNone/>
                      </a:pPr>
                      <a:r>
                        <a:rPr lang="en-GB" sz="1050" b="0" kern="1200" baseline="0" dirty="0" smtClean="0">
                          <a:solidFill>
                            <a:schemeClr val="dk1"/>
                          </a:solidFill>
                          <a:latin typeface="+mn-lt"/>
                          <a:ea typeface="+mn-ea"/>
                          <a:cs typeface="+mn-cs"/>
                        </a:rPr>
                        <a:t>Shows a </a:t>
                      </a:r>
                      <a:r>
                        <a:rPr lang="en-GB" sz="1050" b="1" kern="1200" baseline="0" dirty="0" smtClean="0">
                          <a:solidFill>
                            <a:schemeClr val="dk1"/>
                          </a:solidFill>
                          <a:latin typeface="+mn-lt"/>
                          <a:ea typeface="+mn-ea"/>
                          <a:cs typeface="+mn-cs"/>
                        </a:rPr>
                        <a:t>detailed understanding </a:t>
                      </a:r>
                      <a:r>
                        <a:rPr lang="en-GB" sz="1050" b="0" kern="1200" baseline="0" dirty="0" smtClean="0">
                          <a:solidFill>
                            <a:schemeClr val="dk1"/>
                          </a:solidFill>
                          <a:latin typeface="+mn-lt"/>
                          <a:ea typeface="+mn-ea"/>
                          <a:cs typeface="+mn-cs"/>
                        </a:rPr>
                        <a:t>of the differences between the ideas and perspectives </a:t>
                      </a:r>
                    </a:p>
                    <a:p>
                      <a:r>
                        <a:rPr lang="en-GB" sz="1050" b="0" kern="1200" baseline="0" dirty="0" smtClean="0">
                          <a:solidFill>
                            <a:schemeClr val="dk1"/>
                          </a:solidFill>
                          <a:latin typeface="+mn-lt"/>
                          <a:ea typeface="+mn-ea"/>
                          <a:cs typeface="+mn-cs"/>
                        </a:rPr>
                        <a:t>• Compares ideas and perspectives in a </a:t>
                      </a:r>
                      <a:r>
                        <a:rPr lang="en-GB" sz="1050" b="1" kern="1200" baseline="0" dirty="0" smtClean="0">
                          <a:solidFill>
                            <a:schemeClr val="dk1"/>
                          </a:solidFill>
                          <a:latin typeface="+mn-lt"/>
                          <a:ea typeface="+mn-ea"/>
                          <a:cs typeface="+mn-cs"/>
                        </a:rPr>
                        <a:t>perceptive way </a:t>
                      </a:r>
                    </a:p>
                    <a:p>
                      <a:r>
                        <a:rPr lang="en-GB" sz="1050" b="0" kern="1200" baseline="0" dirty="0" smtClean="0">
                          <a:solidFill>
                            <a:schemeClr val="dk1"/>
                          </a:solidFill>
                          <a:latin typeface="+mn-lt"/>
                          <a:ea typeface="+mn-ea"/>
                          <a:cs typeface="+mn-cs"/>
                        </a:rPr>
                        <a:t>• </a:t>
                      </a:r>
                      <a:r>
                        <a:rPr lang="en-GB" sz="1050" b="1" kern="1200" baseline="0" dirty="0" smtClean="0">
                          <a:solidFill>
                            <a:schemeClr val="dk1"/>
                          </a:solidFill>
                          <a:latin typeface="+mn-lt"/>
                          <a:ea typeface="+mn-ea"/>
                          <a:cs typeface="+mn-cs"/>
                        </a:rPr>
                        <a:t>Analyses </a:t>
                      </a:r>
                      <a:r>
                        <a:rPr lang="en-GB" sz="1050" b="0" kern="1200" baseline="0" dirty="0" smtClean="0">
                          <a:solidFill>
                            <a:schemeClr val="dk1"/>
                          </a:solidFill>
                          <a:latin typeface="+mn-lt"/>
                          <a:ea typeface="+mn-ea"/>
                          <a:cs typeface="+mn-cs"/>
                        </a:rPr>
                        <a:t>how methods are used to convey ideas and perspectives </a:t>
                      </a:r>
                    </a:p>
                    <a:p>
                      <a:r>
                        <a:rPr lang="en-GB" sz="1050" b="0" kern="1200" baseline="0" dirty="0" smtClean="0">
                          <a:solidFill>
                            <a:schemeClr val="dk1"/>
                          </a:solidFill>
                          <a:latin typeface="+mn-lt"/>
                          <a:ea typeface="+mn-ea"/>
                          <a:cs typeface="+mn-cs"/>
                        </a:rPr>
                        <a:t>• Select a </a:t>
                      </a:r>
                      <a:r>
                        <a:rPr lang="en-GB" sz="1050" b="1" kern="1200" baseline="0" dirty="0" smtClean="0">
                          <a:solidFill>
                            <a:schemeClr val="dk1"/>
                          </a:solidFill>
                          <a:latin typeface="+mn-lt"/>
                          <a:ea typeface="+mn-ea"/>
                          <a:cs typeface="+mn-cs"/>
                        </a:rPr>
                        <a:t>range</a:t>
                      </a:r>
                      <a:r>
                        <a:rPr lang="en-GB" sz="1050" b="0" kern="1200" baseline="0" dirty="0" smtClean="0">
                          <a:solidFill>
                            <a:schemeClr val="dk1"/>
                          </a:solidFill>
                          <a:latin typeface="+mn-lt"/>
                          <a:ea typeface="+mn-ea"/>
                          <a:cs typeface="+mn-cs"/>
                        </a:rPr>
                        <a:t> of </a:t>
                      </a:r>
                      <a:r>
                        <a:rPr lang="en-GB" sz="1050" b="1" kern="1200" baseline="0" dirty="0" smtClean="0">
                          <a:solidFill>
                            <a:schemeClr val="dk1"/>
                          </a:solidFill>
                          <a:latin typeface="+mn-lt"/>
                          <a:ea typeface="+mn-ea"/>
                          <a:cs typeface="+mn-cs"/>
                        </a:rPr>
                        <a:t>judicious</a:t>
                      </a:r>
                      <a:r>
                        <a:rPr lang="en-GB" sz="1050" b="0" kern="1200" baseline="0" dirty="0" smtClean="0">
                          <a:solidFill>
                            <a:schemeClr val="dk1"/>
                          </a:solidFill>
                          <a:latin typeface="+mn-lt"/>
                          <a:ea typeface="+mn-ea"/>
                          <a:cs typeface="+mn-cs"/>
                        </a:rPr>
                        <a:t> quotations from both texts </a:t>
                      </a:r>
                    </a:p>
                  </a:txBody>
                  <a:tcPr>
                    <a:solidFill>
                      <a:schemeClr val="bg1">
                        <a:lumMod val="85000"/>
                      </a:schemeClr>
                    </a:solidFill>
                  </a:tcPr>
                </a:tc>
              </a:tr>
              <a:tr h="718735">
                <a:tc>
                  <a:txBody>
                    <a:bodyPr/>
                    <a:lstStyle/>
                    <a:p>
                      <a:r>
                        <a:rPr lang="en-GB" sz="1050" b="1" dirty="0" smtClean="0">
                          <a:solidFill>
                            <a:schemeClr val="tx1"/>
                          </a:solidFill>
                        </a:rPr>
                        <a:t>Level 3</a:t>
                      </a:r>
                    </a:p>
                    <a:p>
                      <a:r>
                        <a:rPr lang="en-GB" sz="1050" b="1" i="0" u="none" strike="noStrike" kern="1200" baseline="0" dirty="0" smtClean="0">
                          <a:solidFill>
                            <a:schemeClr val="tx1"/>
                          </a:solidFill>
                          <a:latin typeface="+mn-lt"/>
                          <a:ea typeface="+mn-ea"/>
                          <a:cs typeface="+mn-cs"/>
                        </a:rPr>
                        <a:t>Clear, relevant </a:t>
                      </a:r>
                    </a:p>
                    <a:p>
                      <a:r>
                        <a:rPr lang="en-GB" sz="1050" b="1" i="0" u="none" strike="noStrike" kern="1200" baseline="0" dirty="0" smtClean="0">
                          <a:solidFill>
                            <a:schemeClr val="tx1"/>
                          </a:solidFill>
                          <a:latin typeface="+mn-lt"/>
                          <a:ea typeface="+mn-ea"/>
                          <a:cs typeface="+mn-cs"/>
                        </a:rPr>
                        <a:t>9-12 marks </a:t>
                      </a:r>
                      <a:endParaRPr lang="en-GB" sz="1050" b="1" dirty="0">
                        <a:solidFill>
                          <a:schemeClr val="tx1"/>
                        </a:solidFill>
                      </a:endParaRPr>
                    </a:p>
                  </a:txBody>
                  <a:tcPr>
                    <a:solidFill>
                      <a:schemeClr val="bg1">
                        <a:lumMod val="85000"/>
                      </a:schemeClr>
                    </a:solidFill>
                  </a:tcPr>
                </a:tc>
                <a:tc>
                  <a:txBody>
                    <a:bodyPr/>
                    <a:lstStyle/>
                    <a:p>
                      <a:pPr>
                        <a:buFont typeface="Arial" pitchFamily="34" charset="0"/>
                        <a:buNone/>
                      </a:pPr>
                      <a:r>
                        <a:rPr lang="en-GB" sz="1050" kern="1200" baseline="0" dirty="0" smtClean="0">
                          <a:solidFill>
                            <a:schemeClr val="dk1"/>
                          </a:solidFill>
                          <a:latin typeface="+mn-lt"/>
                          <a:ea typeface="+mn-ea"/>
                          <a:cs typeface="+mn-cs"/>
                        </a:rPr>
                        <a:t>Shows a </a:t>
                      </a:r>
                      <a:r>
                        <a:rPr lang="en-GB" sz="1050" b="1" kern="1200" baseline="0" dirty="0" smtClean="0">
                          <a:solidFill>
                            <a:schemeClr val="dk1"/>
                          </a:solidFill>
                          <a:latin typeface="+mn-lt"/>
                          <a:ea typeface="+mn-ea"/>
                          <a:cs typeface="+mn-cs"/>
                        </a:rPr>
                        <a:t>clear understanding </a:t>
                      </a:r>
                      <a:r>
                        <a:rPr lang="en-GB" sz="1050" kern="1200" baseline="0" dirty="0" smtClean="0">
                          <a:solidFill>
                            <a:schemeClr val="dk1"/>
                          </a:solidFill>
                          <a:latin typeface="+mn-lt"/>
                          <a:ea typeface="+mn-ea"/>
                          <a:cs typeface="+mn-cs"/>
                        </a:rPr>
                        <a:t>of the differences between ideas and perspectives </a:t>
                      </a:r>
                    </a:p>
                    <a:p>
                      <a:r>
                        <a:rPr lang="en-GB" sz="1050" kern="1200" baseline="0" dirty="0" smtClean="0">
                          <a:solidFill>
                            <a:schemeClr val="dk1"/>
                          </a:solidFill>
                          <a:latin typeface="+mn-lt"/>
                          <a:ea typeface="+mn-ea"/>
                          <a:cs typeface="+mn-cs"/>
                        </a:rPr>
                        <a:t>• Compares ideas and perspectives in a </a:t>
                      </a:r>
                      <a:r>
                        <a:rPr lang="en-GB" sz="1050" b="1" kern="1200" baseline="0" dirty="0" smtClean="0">
                          <a:solidFill>
                            <a:schemeClr val="dk1"/>
                          </a:solidFill>
                          <a:latin typeface="+mn-lt"/>
                          <a:ea typeface="+mn-ea"/>
                          <a:cs typeface="+mn-cs"/>
                        </a:rPr>
                        <a:t>clear and relevant </a:t>
                      </a:r>
                      <a:r>
                        <a:rPr lang="en-GB" sz="1050" kern="1200" baseline="0" dirty="0" smtClean="0">
                          <a:solidFill>
                            <a:schemeClr val="dk1"/>
                          </a:solidFill>
                          <a:latin typeface="+mn-lt"/>
                          <a:ea typeface="+mn-ea"/>
                          <a:cs typeface="+mn-cs"/>
                        </a:rPr>
                        <a:t>way </a:t>
                      </a:r>
                    </a:p>
                    <a:p>
                      <a:r>
                        <a:rPr lang="en-GB" sz="1050" kern="1200" baseline="0" dirty="0" smtClean="0">
                          <a:solidFill>
                            <a:schemeClr val="dk1"/>
                          </a:solidFill>
                          <a:latin typeface="+mn-lt"/>
                          <a:ea typeface="+mn-ea"/>
                          <a:cs typeface="+mn-cs"/>
                        </a:rPr>
                        <a:t>• </a:t>
                      </a:r>
                      <a:r>
                        <a:rPr lang="en-GB" sz="1050" b="1" kern="1200" baseline="0" dirty="0" smtClean="0">
                          <a:solidFill>
                            <a:schemeClr val="dk1"/>
                          </a:solidFill>
                          <a:latin typeface="+mn-lt"/>
                          <a:ea typeface="+mn-ea"/>
                          <a:cs typeface="+mn-cs"/>
                        </a:rPr>
                        <a:t>Explains clearly </a:t>
                      </a:r>
                      <a:r>
                        <a:rPr lang="en-GB" sz="1050" kern="1200" baseline="0" dirty="0" smtClean="0">
                          <a:solidFill>
                            <a:schemeClr val="dk1"/>
                          </a:solidFill>
                          <a:latin typeface="+mn-lt"/>
                          <a:ea typeface="+mn-ea"/>
                          <a:cs typeface="+mn-cs"/>
                        </a:rPr>
                        <a:t>how methods are used to convey ideas and perspectives </a:t>
                      </a:r>
                    </a:p>
                    <a:p>
                      <a:r>
                        <a:rPr lang="en-GB" sz="1050" kern="1200" baseline="0" dirty="0" smtClean="0">
                          <a:solidFill>
                            <a:schemeClr val="dk1"/>
                          </a:solidFill>
                          <a:latin typeface="+mn-lt"/>
                          <a:ea typeface="+mn-ea"/>
                          <a:cs typeface="+mn-cs"/>
                        </a:rPr>
                        <a:t>• Selects </a:t>
                      </a:r>
                      <a:r>
                        <a:rPr lang="en-GB" sz="1050" b="1" kern="1200" baseline="0" dirty="0" smtClean="0">
                          <a:solidFill>
                            <a:schemeClr val="dk1"/>
                          </a:solidFill>
                          <a:latin typeface="+mn-lt"/>
                          <a:ea typeface="+mn-ea"/>
                          <a:cs typeface="+mn-cs"/>
                        </a:rPr>
                        <a:t>relevant</a:t>
                      </a:r>
                      <a:r>
                        <a:rPr lang="en-GB" sz="1050" kern="1200" baseline="0" dirty="0" smtClean="0">
                          <a:solidFill>
                            <a:schemeClr val="dk1"/>
                          </a:solidFill>
                          <a:latin typeface="+mn-lt"/>
                          <a:ea typeface="+mn-ea"/>
                          <a:cs typeface="+mn-cs"/>
                        </a:rPr>
                        <a:t> quotations to support from both texts </a:t>
                      </a:r>
                    </a:p>
                  </a:txBody>
                  <a:tcPr>
                    <a:solidFill>
                      <a:schemeClr val="bg1">
                        <a:lumMod val="85000"/>
                      </a:schemeClr>
                    </a:solidFill>
                  </a:tcPr>
                </a:tc>
              </a:tr>
              <a:tr h="853497">
                <a:tc>
                  <a:txBody>
                    <a:bodyPr/>
                    <a:lstStyle/>
                    <a:p>
                      <a:r>
                        <a:rPr lang="en-GB" sz="1050" b="1" i="0" u="none" strike="noStrike" kern="1200" baseline="0" dirty="0" smtClean="0">
                          <a:solidFill>
                            <a:schemeClr val="tx1"/>
                          </a:solidFill>
                          <a:latin typeface="+mn-lt"/>
                          <a:ea typeface="+mn-ea"/>
                          <a:cs typeface="+mn-cs"/>
                        </a:rPr>
                        <a:t>Level 2 </a:t>
                      </a:r>
                    </a:p>
                    <a:p>
                      <a:r>
                        <a:rPr lang="en-GB" sz="1050" b="1" i="0" u="none" strike="noStrike" kern="1200" baseline="0" dirty="0" smtClean="0">
                          <a:solidFill>
                            <a:schemeClr val="tx1"/>
                          </a:solidFill>
                          <a:latin typeface="+mn-lt"/>
                          <a:ea typeface="+mn-ea"/>
                          <a:cs typeface="+mn-cs"/>
                        </a:rPr>
                        <a:t>Some, attempts </a:t>
                      </a:r>
                    </a:p>
                    <a:p>
                      <a:r>
                        <a:rPr lang="en-GB" sz="1050" b="1" i="0" u="none" strike="noStrike" kern="1200" baseline="0" dirty="0" smtClean="0">
                          <a:solidFill>
                            <a:schemeClr val="tx1"/>
                          </a:solidFill>
                          <a:latin typeface="+mn-lt"/>
                          <a:ea typeface="+mn-ea"/>
                          <a:cs typeface="+mn-cs"/>
                        </a:rPr>
                        <a:t>5-8 marks </a:t>
                      </a:r>
                      <a:endParaRPr lang="en-GB" sz="1050" b="1" dirty="0">
                        <a:solidFill>
                          <a:schemeClr val="tx1"/>
                        </a:solidFill>
                      </a:endParaRPr>
                    </a:p>
                  </a:txBody>
                  <a:tcPr>
                    <a:solidFill>
                      <a:schemeClr val="bg1">
                        <a:lumMod val="85000"/>
                      </a:schemeClr>
                    </a:solidFill>
                  </a:tcPr>
                </a:tc>
                <a:tc>
                  <a:txBody>
                    <a:bodyPr/>
                    <a:lstStyle/>
                    <a:p>
                      <a:r>
                        <a:rPr lang="en-GB" sz="1050" kern="1200" baseline="0" dirty="0" smtClean="0">
                          <a:solidFill>
                            <a:schemeClr val="dk1"/>
                          </a:solidFill>
                          <a:latin typeface="+mn-lt"/>
                          <a:ea typeface="+mn-ea"/>
                          <a:cs typeface="+mn-cs"/>
                        </a:rPr>
                        <a:t>Identifies some differences between the ideas and perspectives </a:t>
                      </a:r>
                    </a:p>
                    <a:p>
                      <a:r>
                        <a:rPr lang="en-GB" sz="1050" kern="1200" baseline="0" dirty="0" smtClean="0">
                          <a:solidFill>
                            <a:schemeClr val="dk1"/>
                          </a:solidFill>
                          <a:latin typeface="+mn-lt"/>
                          <a:ea typeface="+mn-ea"/>
                          <a:cs typeface="+mn-cs"/>
                        </a:rPr>
                        <a:t>• </a:t>
                      </a:r>
                      <a:r>
                        <a:rPr lang="en-GB" sz="1050" b="1" kern="1200" baseline="0" dirty="0" smtClean="0">
                          <a:solidFill>
                            <a:schemeClr val="dk1"/>
                          </a:solidFill>
                          <a:latin typeface="+mn-lt"/>
                          <a:ea typeface="+mn-ea"/>
                          <a:cs typeface="+mn-cs"/>
                        </a:rPr>
                        <a:t>Attempts to </a:t>
                      </a:r>
                      <a:r>
                        <a:rPr lang="en-GB" sz="1050" kern="1200" baseline="0" dirty="0" smtClean="0">
                          <a:solidFill>
                            <a:schemeClr val="dk1"/>
                          </a:solidFill>
                          <a:latin typeface="+mn-lt"/>
                          <a:ea typeface="+mn-ea"/>
                          <a:cs typeface="+mn-cs"/>
                        </a:rPr>
                        <a:t>compare ideas and perspectives </a:t>
                      </a:r>
                    </a:p>
                    <a:p>
                      <a:r>
                        <a:rPr lang="en-GB" sz="1050" kern="1200" baseline="0" dirty="0" smtClean="0">
                          <a:solidFill>
                            <a:schemeClr val="dk1"/>
                          </a:solidFill>
                          <a:latin typeface="+mn-lt"/>
                          <a:ea typeface="+mn-ea"/>
                          <a:cs typeface="+mn-cs"/>
                        </a:rPr>
                        <a:t>• </a:t>
                      </a:r>
                      <a:r>
                        <a:rPr lang="en-GB" sz="1050" b="1" kern="1200" baseline="0" dirty="0" smtClean="0">
                          <a:solidFill>
                            <a:schemeClr val="dk1"/>
                          </a:solidFill>
                          <a:latin typeface="+mn-lt"/>
                          <a:ea typeface="+mn-ea"/>
                          <a:cs typeface="+mn-cs"/>
                        </a:rPr>
                        <a:t>Some </a:t>
                      </a:r>
                      <a:r>
                        <a:rPr lang="en-GB" sz="1050" kern="1200" baseline="0" dirty="0" smtClean="0">
                          <a:solidFill>
                            <a:schemeClr val="dk1"/>
                          </a:solidFill>
                          <a:latin typeface="+mn-lt"/>
                          <a:ea typeface="+mn-ea"/>
                          <a:cs typeface="+mn-cs"/>
                        </a:rPr>
                        <a:t>comment on how methods are used to convey ideas and perspectives </a:t>
                      </a:r>
                    </a:p>
                    <a:p>
                      <a:r>
                        <a:rPr lang="en-GB" sz="1050" kern="1200" baseline="0" dirty="0" smtClean="0">
                          <a:solidFill>
                            <a:schemeClr val="dk1"/>
                          </a:solidFill>
                          <a:latin typeface="+mn-lt"/>
                          <a:ea typeface="+mn-ea"/>
                          <a:cs typeface="+mn-cs"/>
                        </a:rPr>
                        <a:t>• Selects </a:t>
                      </a:r>
                      <a:r>
                        <a:rPr lang="en-GB" sz="1050" b="1" kern="1200" baseline="0" dirty="0" smtClean="0">
                          <a:solidFill>
                            <a:schemeClr val="dk1"/>
                          </a:solidFill>
                          <a:latin typeface="+mn-lt"/>
                          <a:ea typeface="+mn-ea"/>
                          <a:cs typeface="+mn-cs"/>
                        </a:rPr>
                        <a:t>some</a:t>
                      </a:r>
                      <a:r>
                        <a:rPr lang="en-GB" sz="1050" kern="1200" baseline="0" dirty="0" smtClean="0">
                          <a:solidFill>
                            <a:schemeClr val="dk1"/>
                          </a:solidFill>
                          <a:latin typeface="+mn-lt"/>
                          <a:ea typeface="+mn-ea"/>
                          <a:cs typeface="+mn-cs"/>
                        </a:rPr>
                        <a:t> quotations/references, </a:t>
                      </a:r>
                      <a:r>
                        <a:rPr lang="en-GB" sz="1050" b="1" kern="1200" baseline="0" dirty="0" smtClean="0">
                          <a:solidFill>
                            <a:schemeClr val="dk1"/>
                          </a:solidFill>
                          <a:latin typeface="+mn-lt"/>
                          <a:ea typeface="+mn-ea"/>
                          <a:cs typeface="+mn-cs"/>
                        </a:rPr>
                        <a:t>not always supporting</a:t>
                      </a:r>
                      <a:r>
                        <a:rPr lang="en-GB" sz="1050" kern="1200" baseline="0" dirty="0" smtClean="0">
                          <a:solidFill>
                            <a:schemeClr val="dk1"/>
                          </a:solidFill>
                          <a:latin typeface="+mn-lt"/>
                          <a:ea typeface="+mn-ea"/>
                          <a:cs typeface="+mn-cs"/>
                        </a:rPr>
                        <a:t> (from one or both texts) </a:t>
                      </a:r>
                    </a:p>
                  </a:txBody>
                  <a:tcPr>
                    <a:solidFill>
                      <a:schemeClr val="bg1">
                        <a:lumMod val="85000"/>
                      </a:schemeClr>
                    </a:solidFill>
                  </a:tcPr>
                </a:tc>
              </a:tr>
              <a:tr h="583972">
                <a:tc>
                  <a:txBody>
                    <a:bodyPr/>
                    <a:lstStyle/>
                    <a:p>
                      <a:r>
                        <a:rPr lang="en-GB" sz="1050" b="1" i="0" u="none" strike="noStrike" kern="1200" baseline="0" dirty="0" smtClean="0">
                          <a:solidFill>
                            <a:schemeClr val="tx1"/>
                          </a:solidFill>
                          <a:latin typeface="+mn-lt"/>
                          <a:ea typeface="+mn-ea"/>
                          <a:cs typeface="+mn-cs"/>
                        </a:rPr>
                        <a:t>Level 1 </a:t>
                      </a:r>
                    </a:p>
                    <a:p>
                      <a:r>
                        <a:rPr lang="en-GB" sz="1050" b="1" i="0" u="none" strike="noStrike" kern="1200" baseline="0" dirty="0" smtClean="0">
                          <a:solidFill>
                            <a:schemeClr val="tx1"/>
                          </a:solidFill>
                          <a:latin typeface="+mn-lt"/>
                          <a:ea typeface="+mn-ea"/>
                          <a:cs typeface="+mn-cs"/>
                        </a:rPr>
                        <a:t>Simple, limited </a:t>
                      </a:r>
                    </a:p>
                    <a:p>
                      <a:r>
                        <a:rPr lang="en-GB" sz="1050" b="1" i="0" u="none" strike="noStrike" kern="1200" baseline="0" dirty="0" smtClean="0">
                          <a:solidFill>
                            <a:schemeClr val="tx1"/>
                          </a:solidFill>
                          <a:latin typeface="+mn-lt"/>
                          <a:ea typeface="+mn-ea"/>
                          <a:cs typeface="+mn-cs"/>
                        </a:rPr>
                        <a:t>1-4 marks </a:t>
                      </a:r>
                      <a:endParaRPr lang="en-GB" sz="1050" b="1" dirty="0">
                        <a:solidFill>
                          <a:schemeClr val="tx1"/>
                        </a:solidFill>
                      </a:endParaRPr>
                    </a:p>
                  </a:txBody>
                  <a:tcPr>
                    <a:solidFill>
                      <a:schemeClr val="bg1">
                        <a:lumMod val="85000"/>
                      </a:schemeClr>
                    </a:solidFill>
                  </a:tcPr>
                </a:tc>
                <a:tc>
                  <a:txBody>
                    <a:bodyPr/>
                    <a:lstStyle/>
                    <a:p>
                      <a:r>
                        <a:rPr lang="en-GB" sz="1050" b="1" kern="1200" baseline="0" dirty="0" smtClean="0">
                          <a:solidFill>
                            <a:schemeClr val="dk1"/>
                          </a:solidFill>
                          <a:latin typeface="+mn-lt"/>
                          <a:ea typeface="+mn-ea"/>
                          <a:cs typeface="+mn-cs"/>
                        </a:rPr>
                        <a:t>Simple</a:t>
                      </a:r>
                      <a:r>
                        <a:rPr lang="en-GB" sz="1050" kern="1200" baseline="0" dirty="0" smtClean="0">
                          <a:solidFill>
                            <a:schemeClr val="dk1"/>
                          </a:solidFill>
                          <a:latin typeface="+mn-lt"/>
                          <a:ea typeface="+mn-ea"/>
                          <a:cs typeface="+mn-cs"/>
                        </a:rPr>
                        <a:t> awareness of different ideas and/or perspectives </a:t>
                      </a:r>
                    </a:p>
                    <a:p>
                      <a:r>
                        <a:rPr lang="en-GB" sz="1050" kern="1200" baseline="0" dirty="0" smtClean="0">
                          <a:solidFill>
                            <a:schemeClr val="dk1"/>
                          </a:solidFill>
                          <a:latin typeface="+mn-lt"/>
                          <a:ea typeface="+mn-ea"/>
                          <a:cs typeface="+mn-cs"/>
                        </a:rPr>
                        <a:t>• </a:t>
                      </a:r>
                      <a:r>
                        <a:rPr lang="en-GB" sz="1050" b="1" kern="1200" baseline="0" dirty="0" smtClean="0">
                          <a:solidFill>
                            <a:schemeClr val="dk1"/>
                          </a:solidFill>
                          <a:latin typeface="+mn-lt"/>
                          <a:ea typeface="+mn-ea"/>
                          <a:cs typeface="+mn-cs"/>
                        </a:rPr>
                        <a:t>Simple cross reference </a:t>
                      </a:r>
                      <a:r>
                        <a:rPr lang="en-GB" sz="1050" kern="1200" baseline="0" dirty="0" smtClean="0">
                          <a:solidFill>
                            <a:schemeClr val="dk1"/>
                          </a:solidFill>
                          <a:latin typeface="+mn-lt"/>
                          <a:ea typeface="+mn-ea"/>
                          <a:cs typeface="+mn-cs"/>
                        </a:rPr>
                        <a:t>of ideas and/or perspectives </a:t>
                      </a:r>
                    </a:p>
                    <a:p>
                      <a:r>
                        <a:rPr lang="en-GB" sz="1050" kern="1200" baseline="0" dirty="0" smtClean="0">
                          <a:solidFill>
                            <a:schemeClr val="dk1"/>
                          </a:solidFill>
                          <a:latin typeface="+mn-lt"/>
                          <a:ea typeface="+mn-ea"/>
                          <a:cs typeface="+mn-cs"/>
                        </a:rPr>
                        <a:t>• </a:t>
                      </a:r>
                      <a:r>
                        <a:rPr lang="en-GB" sz="1050" b="1" kern="1200" baseline="0" dirty="0" smtClean="0">
                          <a:solidFill>
                            <a:schemeClr val="dk1"/>
                          </a:solidFill>
                          <a:latin typeface="+mn-lt"/>
                          <a:ea typeface="+mn-ea"/>
                          <a:cs typeface="+mn-cs"/>
                        </a:rPr>
                        <a:t>Simple identification </a:t>
                      </a:r>
                      <a:r>
                        <a:rPr lang="en-GB" sz="1050" kern="1200" baseline="0" dirty="0" smtClean="0">
                          <a:solidFill>
                            <a:schemeClr val="dk1"/>
                          </a:solidFill>
                          <a:latin typeface="+mn-lt"/>
                          <a:ea typeface="+mn-ea"/>
                          <a:cs typeface="+mn-cs"/>
                        </a:rPr>
                        <a:t>of how differences are conveyed </a:t>
                      </a:r>
                    </a:p>
                    <a:p>
                      <a:r>
                        <a:rPr lang="en-GB" sz="1050" kern="1200" baseline="0" dirty="0" smtClean="0">
                          <a:solidFill>
                            <a:schemeClr val="dk1"/>
                          </a:solidFill>
                          <a:latin typeface="+mn-lt"/>
                          <a:ea typeface="+mn-ea"/>
                          <a:cs typeface="+mn-cs"/>
                        </a:rPr>
                        <a:t>• </a:t>
                      </a:r>
                      <a:r>
                        <a:rPr lang="en-GB" sz="1050" b="1" kern="1200" baseline="0" dirty="0" smtClean="0">
                          <a:solidFill>
                            <a:schemeClr val="dk1"/>
                          </a:solidFill>
                          <a:latin typeface="+mn-lt"/>
                          <a:ea typeface="+mn-ea"/>
                          <a:cs typeface="+mn-cs"/>
                        </a:rPr>
                        <a:t>Simple references </a:t>
                      </a:r>
                      <a:r>
                        <a:rPr lang="en-GB" sz="1050" kern="1200" baseline="0" dirty="0" smtClean="0">
                          <a:solidFill>
                            <a:schemeClr val="dk1"/>
                          </a:solidFill>
                          <a:latin typeface="+mn-lt"/>
                          <a:ea typeface="+mn-ea"/>
                          <a:cs typeface="+mn-cs"/>
                        </a:rPr>
                        <a:t>or </a:t>
                      </a:r>
                      <a:r>
                        <a:rPr lang="en-GB" sz="1050" b="1" kern="1200" baseline="0" dirty="0" smtClean="0">
                          <a:solidFill>
                            <a:schemeClr val="dk1"/>
                          </a:solidFill>
                          <a:latin typeface="+mn-lt"/>
                          <a:ea typeface="+mn-ea"/>
                          <a:cs typeface="+mn-cs"/>
                        </a:rPr>
                        <a:t>textual details </a:t>
                      </a:r>
                      <a:r>
                        <a:rPr lang="en-GB" sz="1050" kern="1200" baseline="0" dirty="0" smtClean="0">
                          <a:solidFill>
                            <a:schemeClr val="dk1"/>
                          </a:solidFill>
                          <a:latin typeface="+mn-lt"/>
                          <a:ea typeface="+mn-ea"/>
                          <a:cs typeface="+mn-cs"/>
                        </a:rPr>
                        <a:t>from one or both texts </a:t>
                      </a:r>
                    </a:p>
                  </a:txBody>
                  <a:tcPr>
                    <a:solidFill>
                      <a:schemeClr val="bg1">
                        <a:lumMod val="85000"/>
                      </a:schemeClr>
                    </a:solidFill>
                  </a:tcPr>
                </a:tc>
              </a:tr>
            </a:tbl>
          </a:graphicData>
        </a:graphic>
      </p:graphicFrame>
    </p:spTree>
    <p:extLst>
      <p:ext uri="{BB962C8B-B14F-4D97-AF65-F5344CB8AC3E}">
        <p14:creationId xmlns:p14="http://schemas.microsoft.com/office/powerpoint/2010/main" val="261736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2122" y="116632"/>
            <a:ext cx="7584142"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mn-lt"/>
                <a:cs typeface="Arial" panose="020B0604020202020204" pitchFamily="34" charset="0"/>
              </a:rPr>
              <a:t>Question 4</a:t>
            </a:r>
            <a:r>
              <a:rPr lang="en-GB" sz="3200" b="1" dirty="0" smtClean="0">
                <a:latin typeface="+mn-lt"/>
                <a:cs typeface="Arial" panose="020B0604020202020204" pitchFamily="34" charset="0"/>
              </a:rPr>
              <a:t>: </a:t>
            </a:r>
            <a:r>
              <a:rPr lang="en-US" sz="3200" dirty="0" smtClean="0">
                <a:latin typeface="+mn-lt"/>
              </a:rPr>
              <a:t>Compare how the two writers convey their different perspectives</a:t>
            </a:r>
            <a:r>
              <a:rPr lang="en-GB" sz="3200" dirty="0" smtClean="0">
                <a:latin typeface="+mn-lt"/>
              </a:rPr>
              <a:t>…</a:t>
            </a:r>
            <a:endParaRPr lang="en-GB" sz="2400" dirty="0">
              <a:latin typeface="+mn-lt"/>
            </a:endParaRPr>
          </a:p>
        </p:txBody>
      </p:sp>
      <p:sp>
        <p:nvSpPr>
          <p:cNvPr id="4" name="Folded Corner 3"/>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a:t>
            </a:r>
            <a:r>
              <a:rPr lang="en-GB" sz="1600" dirty="0" smtClean="0">
                <a:solidFill>
                  <a:schemeClr val="tx1"/>
                </a:solidFill>
              </a:rPr>
              <a:t>16?</a:t>
            </a:r>
            <a:endParaRPr lang="en-GB" sz="1600" dirty="0">
              <a:solidFill>
                <a:schemeClr val="tx1"/>
              </a:solidFill>
            </a:endParaRPr>
          </a:p>
        </p:txBody>
      </p:sp>
      <p:sp>
        <p:nvSpPr>
          <p:cNvPr id="5" name="Rectangle 4"/>
          <p:cNvSpPr/>
          <p:nvPr/>
        </p:nvSpPr>
        <p:spPr>
          <a:xfrm>
            <a:off x="172122" y="1556818"/>
            <a:ext cx="8697558" cy="4847481"/>
          </a:xfrm>
          <a:prstGeom prst="rect">
            <a:avLst/>
          </a:prstGeom>
        </p:spPr>
        <p:txBody>
          <a:bodyPr wrap="square">
            <a:spAutoFit/>
          </a:bodyPr>
          <a:lstStyle/>
          <a:p>
            <a:pPr>
              <a:spcAft>
                <a:spcPts val="0"/>
              </a:spcAft>
            </a:pPr>
            <a:r>
              <a:rPr lang="en-GB" sz="2400" dirty="0" smtClean="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rPr>
              <a:t>Both writers think that the presidential candidate has made mistakes, but Hopkins thinks he is a good candidate and she likes him, we know this because she says she likes him. Obama doesn't like him, we know she thinks this because we know she doesn't like him because she doesn't like him. This has a strong effect on the reader because they both don't like him, but one likes him more than the other.</a:t>
            </a:r>
            <a:endParaRPr lang="en-GB" sz="1050" dirty="0" smtClean="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p>
            <a:pPr>
              <a:spcAft>
                <a:spcPts val="0"/>
              </a:spcAft>
            </a:pPr>
            <a:r>
              <a:rPr lang="en-GB" sz="1050" dirty="0" smtClean="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rPr>
              <a:t> </a:t>
            </a:r>
          </a:p>
          <a:p>
            <a:pPr>
              <a:spcAft>
                <a:spcPts val="0"/>
              </a:spcAft>
            </a:pPr>
            <a:r>
              <a:rPr lang="en-GB" sz="2400" dirty="0" smtClean="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rPr>
              <a:t>Obama uses repetition and Hopkins use repetition. The repetition has a good effect as it keeps it in the reader's mind.</a:t>
            </a:r>
            <a:endParaRPr lang="en-GB" sz="1050" dirty="0" smtClean="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p>
            <a:pPr>
              <a:spcAft>
                <a:spcPts val="0"/>
              </a:spcAft>
            </a:pPr>
            <a:r>
              <a:rPr lang="en-GB" sz="1050" dirty="0" smtClean="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rPr>
              <a:t> </a:t>
            </a:r>
          </a:p>
          <a:p>
            <a:r>
              <a:rPr lang="en-US" sz="2400" dirty="0" smtClean="0">
                <a:effectLst/>
                <a:latin typeface="Helvetica" panose="020B0604020202020204" pitchFamily="34" charset="0"/>
                <a:ea typeface="Arial Unicode MS" panose="020B0604020202020204" pitchFamily="34" charset="-128"/>
                <a:cs typeface="Times New Roman" panose="02020603050405020304" pitchFamily="18" charset="0"/>
              </a:rPr>
              <a:t>Hopkins doesn't like Clinton, but Obama does like Clinton. She uses lots of short dramatic sentences. This shows how she feels about it.</a:t>
            </a:r>
            <a:endParaRPr lang="en-GB" sz="2400" dirty="0"/>
          </a:p>
        </p:txBody>
      </p:sp>
      <p:sp>
        <p:nvSpPr>
          <p:cNvPr id="2" name="Rectangle 1"/>
          <p:cNvSpPr/>
          <p:nvPr/>
        </p:nvSpPr>
        <p:spPr>
          <a:xfrm>
            <a:off x="251520" y="5661248"/>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1: Simple and limited-  1-4 marks</a:t>
            </a:r>
            <a:endParaRPr lang="en-GB" dirty="0"/>
          </a:p>
        </p:txBody>
      </p:sp>
    </p:spTree>
    <p:extLst>
      <p:ext uri="{BB962C8B-B14F-4D97-AF65-F5344CB8AC3E}">
        <p14:creationId xmlns:p14="http://schemas.microsoft.com/office/powerpoint/2010/main" val="20043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2122" y="116632"/>
            <a:ext cx="7584142"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mn-lt"/>
                <a:cs typeface="Arial" panose="020B0604020202020204" pitchFamily="34" charset="0"/>
              </a:rPr>
              <a:t>Question 4</a:t>
            </a:r>
            <a:r>
              <a:rPr lang="en-GB" sz="3200" b="1" dirty="0" smtClean="0">
                <a:latin typeface="+mn-lt"/>
                <a:cs typeface="Arial" panose="020B0604020202020204" pitchFamily="34" charset="0"/>
              </a:rPr>
              <a:t>: </a:t>
            </a:r>
            <a:r>
              <a:rPr lang="en-US" sz="3200" dirty="0" smtClean="0">
                <a:latin typeface="+mn-lt"/>
              </a:rPr>
              <a:t>Compare how the two writers convey their different perspectives</a:t>
            </a:r>
            <a:r>
              <a:rPr lang="en-GB" sz="3200" dirty="0" smtClean="0">
                <a:latin typeface="+mn-lt"/>
              </a:rPr>
              <a:t>…</a:t>
            </a:r>
            <a:endParaRPr lang="en-GB" sz="2400" dirty="0">
              <a:latin typeface="+mn-lt"/>
            </a:endParaRPr>
          </a:p>
        </p:txBody>
      </p:sp>
      <p:sp>
        <p:nvSpPr>
          <p:cNvPr id="4" name="Folded Corner 3"/>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a:t>
            </a:r>
            <a:r>
              <a:rPr lang="en-GB" sz="1600" dirty="0" smtClean="0">
                <a:solidFill>
                  <a:schemeClr val="tx1"/>
                </a:solidFill>
              </a:rPr>
              <a:t>16?</a:t>
            </a:r>
            <a:endParaRPr lang="en-GB" sz="1600" dirty="0">
              <a:solidFill>
                <a:schemeClr val="tx1"/>
              </a:solidFill>
            </a:endParaRPr>
          </a:p>
        </p:txBody>
      </p:sp>
      <p:sp>
        <p:nvSpPr>
          <p:cNvPr id="5" name="Rectangle 4"/>
          <p:cNvSpPr/>
          <p:nvPr/>
        </p:nvSpPr>
        <p:spPr>
          <a:xfrm>
            <a:off x="172122" y="1556818"/>
            <a:ext cx="8697558" cy="4801314"/>
          </a:xfrm>
          <a:prstGeom prst="rect">
            <a:avLst/>
          </a:prstGeom>
        </p:spPr>
        <p:txBody>
          <a:bodyPr wrap="square">
            <a:spAutoFit/>
          </a:bodyPr>
          <a:lstStyle/>
          <a:p>
            <a:r>
              <a:rPr lang="en-GB" dirty="0"/>
              <a:t>Hopkins has the perspective that Trump is a good candidate, and Obama has the perspective that Trump is a bad candidate.</a:t>
            </a:r>
          </a:p>
          <a:p>
            <a:r>
              <a:rPr lang="en-GB" dirty="0"/>
              <a:t> </a:t>
            </a:r>
          </a:p>
          <a:p>
            <a:r>
              <a:rPr lang="en-GB" dirty="0"/>
              <a:t>Hopkins thinks he has done badly in the debate, but Obama doesn't talk about the debate.</a:t>
            </a:r>
          </a:p>
          <a:p>
            <a:r>
              <a:rPr lang="en-GB" dirty="0"/>
              <a:t> </a:t>
            </a:r>
          </a:p>
          <a:p>
            <a:r>
              <a:rPr lang="en-GB" dirty="0"/>
              <a:t>Hopkins wants Trump to win. We know this because she quotes "I am a loyal Trump fan". The word "loyal" tells us that she wants him to win. It suggests she will support him no matter what. Obama doesn't want him to win, we know this because she says he has a "different set of values". This means she doesn't like the way he behaves.</a:t>
            </a:r>
          </a:p>
          <a:p>
            <a:r>
              <a:rPr lang="en-GB" dirty="0"/>
              <a:t> </a:t>
            </a:r>
          </a:p>
          <a:p>
            <a:r>
              <a:rPr lang="en-GB" dirty="0"/>
              <a:t>Hopkins uses words like "bombastic" to describe Trump, this shows she really likes him as it is a positive word. Obama uses words like "attack" which means she thinks Trump is dangerous. Hopkins focuses on positives and Obama focuses on the negatives.</a:t>
            </a:r>
          </a:p>
          <a:p>
            <a:r>
              <a:rPr lang="en-GB" dirty="0"/>
              <a:t> </a:t>
            </a:r>
          </a:p>
          <a:p>
            <a:r>
              <a:rPr lang="en-US" dirty="0"/>
              <a:t>Hopkins thinks Trump could have done better in the speech. We know this because she says he has "ammunition". This means she thinks he has lots of things he could say about Hilary. This is a metaphor. This is when one thing stands for another.</a:t>
            </a:r>
            <a:endParaRPr lang="en-GB" dirty="0"/>
          </a:p>
        </p:txBody>
      </p:sp>
      <p:sp>
        <p:nvSpPr>
          <p:cNvPr id="6" name="Rectangle 5"/>
          <p:cNvSpPr/>
          <p:nvPr/>
        </p:nvSpPr>
        <p:spPr>
          <a:xfrm>
            <a:off x="251520" y="5661248"/>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2: Some, attempts – </a:t>
            </a:r>
            <a:r>
              <a:rPr lang="en-GB" dirty="0" smtClean="0"/>
              <a:t>5-8 </a:t>
            </a:r>
            <a:r>
              <a:rPr lang="en-GB" dirty="0" smtClean="0"/>
              <a:t>marks</a:t>
            </a:r>
            <a:endParaRPr lang="en-GB" dirty="0"/>
          </a:p>
        </p:txBody>
      </p:sp>
    </p:spTree>
    <p:extLst>
      <p:ext uri="{BB962C8B-B14F-4D97-AF65-F5344CB8AC3E}">
        <p14:creationId xmlns:p14="http://schemas.microsoft.com/office/powerpoint/2010/main" val="7734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pic>
        <p:nvPicPr>
          <p:cNvPr id="2" name="Content Placeholder 6"/>
          <p:cNvPicPr>
            <a:picLocks noGrp="1" noChangeAspect="1"/>
          </p:cNvPicPr>
          <p:nvPr/>
        </p:nvPicPr>
        <p:blipFill rotWithShape="1">
          <a:blip r:embed="rId3">
            <a:extLst>
              <a:ext uri="{28A0092B-C50C-407E-A947-70E740481C1C}">
                <a14:useLocalDpi xmlns:a14="http://schemas.microsoft.com/office/drawing/2010/main" val="0"/>
              </a:ext>
            </a:extLst>
          </a:blip>
          <a:srcRect l="13773" t="31801" r="4174" b="7998"/>
          <a:stretch/>
        </p:blipFill>
        <p:spPr>
          <a:xfrm>
            <a:off x="0" y="1065474"/>
            <a:ext cx="9191707" cy="4552122"/>
          </a:xfrm>
          <a:prstGeom prst="rect">
            <a:avLst/>
          </a:prstGeom>
        </p:spPr>
      </p:pic>
      <p:sp>
        <p:nvSpPr>
          <p:cNvPr id="4" name="Down Arrow 3"/>
          <p:cNvSpPr/>
          <p:nvPr/>
        </p:nvSpPr>
        <p:spPr>
          <a:xfrm rot="1362900">
            <a:off x="906449" y="556591"/>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8925524">
            <a:off x="719415" y="5262039"/>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37969" y="265495"/>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1</a:t>
            </a:r>
            <a:endParaRPr lang="en-GB" sz="2400" b="1" dirty="0">
              <a:latin typeface="Arial" panose="020B0604020202020204" pitchFamily="34" charset="0"/>
              <a:cs typeface="Arial" panose="020B0604020202020204" pitchFamily="34" charset="0"/>
            </a:endParaRPr>
          </a:p>
        </p:txBody>
      </p:sp>
      <p:sp>
        <p:nvSpPr>
          <p:cNvPr id="7" name="TextBox 6"/>
          <p:cNvSpPr txBox="1"/>
          <p:nvPr/>
        </p:nvSpPr>
        <p:spPr>
          <a:xfrm>
            <a:off x="1540096" y="5798124"/>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2</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805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2122" y="116632"/>
            <a:ext cx="7584142"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mn-lt"/>
                <a:cs typeface="Arial" panose="020B0604020202020204" pitchFamily="34" charset="0"/>
              </a:rPr>
              <a:t>Question 4</a:t>
            </a:r>
            <a:r>
              <a:rPr lang="en-GB" sz="3200" b="1" dirty="0" smtClean="0">
                <a:latin typeface="+mn-lt"/>
                <a:cs typeface="Arial" panose="020B0604020202020204" pitchFamily="34" charset="0"/>
              </a:rPr>
              <a:t>: </a:t>
            </a:r>
            <a:r>
              <a:rPr lang="en-US" sz="3200" dirty="0" smtClean="0">
                <a:latin typeface="+mn-lt"/>
              </a:rPr>
              <a:t>Compare how the two writers convey their different perspectives</a:t>
            </a:r>
            <a:r>
              <a:rPr lang="en-GB" sz="3200" dirty="0" smtClean="0">
                <a:latin typeface="+mn-lt"/>
              </a:rPr>
              <a:t>…</a:t>
            </a:r>
            <a:endParaRPr lang="en-GB" sz="2400" dirty="0">
              <a:latin typeface="+mn-lt"/>
            </a:endParaRPr>
          </a:p>
        </p:txBody>
      </p:sp>
      <p:sp>
        <p:nvSpPr>
          <p:cNvPr id="4" name="Folded Corner 3"/>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a:t>
            </a:r>
            <a:r>
              <a:rPr lang="en-GB" sz="1600" dirty="0" smtClean="0">
                <a:solidFill>
                  <a:schemeClr val="tx1"/>
                </a:solidFill>
              </a:rPr>
              <a:t>16?</a:t>
            </a:r>
            <a:endParaRPr lang="en-GB" sz="1600" dirty="0">
              <a:solidFill>
                <a:schemeClr val="tx1"/>
              </a:solidFill>
            </a:endParaRPr>
          </a:p>
        </p:txBody>
      </p:sp>
      <p:sp>
        <p:nvSpPr>
          <p:cNvPr id="5" name="Rectangle 4"/>
          <p:cNvSpPr/>
          <p:nvPr/>
        </p:nvSpPr>
        <p:spPr>
          <a:xfrm>
            <a:off x="172122" y="1556818"/>
            <a:ext cx="8697558" cy="5078313"/>
          </a:xfrm>
          <a:prstGeom prst="rect">
            <a:avLst/>
          </a:prstGeom>
        </p:spPr>
        <p:txBody>
          <a:bodyPr wrap="square">
            <a:spAutoFit/>
          </a:bodyPr>
          <a:lstStyle/>
          <a:p>
            <a:r>
              <a:rPr lang="en-GB" dirty="0"/>
              <a:t>Although both candidates express disappointment or dislike towards Trump, Hopkins is disappointed because she likes him and he has let her down, whereas Obama is disappointed in what he believes in and the way he treats people. Hopkins declares herself a "loyal" fan in the very beginning of the text, this is a clear message to the audience that although she is going to be critical, she still will support him. Obama also begins with a very clear opinion, she however begins with the adverb "sadly", this conveys a very different tone to Hopkins, one that implies she feels regret that Trump doesn't share her views and is so negative about people. She then goes on to suggest it is because Trump has "so little exposure" to people "down on their luck".</a:t>
            </a:r>
          </a:p>
          <a:p>
            <a:r>
              <a:rPr lang="en-GB" dirty="0"/>
              <a:t> </a:t>
            </a:r>
          </a:p>
          <a:p>
            <a:r>
              <a:rPr lang="en-US" dirty="0"/>
              <a:t>Hopkins and Obama both use a type of question and answer to </a:t>
            </a:r>
            <a:r>
              <a:rPr lang="en-US" dirty="0" err="1"/>
              <a:t>emphasise</a:t>
            </a:r>
            <a:r>
              <a:rPr lang="en-US" dirty="0"/>
              <a:t> their opinions. Hopkins compares Clinton and Trump 'Wife. Rejected.' and then '"You failed to pay more tax than required." "That's smart"'. By contrasting these two people using similar techniques, Hopkins is </a:t>
            </a:r>
            <a:r>
              <a:rPr lang="en-US" dirty="0" err="1"/>
              <a:t>emphasising</a:t>
            </a:r>
            <a:r>
              <a:rPr lang="en-US" dirty="0"/>
              <a:t> her admiration for Trump. Similarly, Obama states her opinions as fact to demonstrate her feelings about Trump. She repeatedly suggests that Trump has formed his opinion because he "doesn't know us", and then at the end of the speech suggests that the "we" is a strong nation, and "we know better". This opinion stated as fact reveals Obama's dedication to her own candidate and her low opinion of Trump.</a:t>
            </a:r>
            <a:endParaRPr lang="en-GB" dirty="0"/>
          </a:p>
        </p:txBody>
      </p:sp>
      <p:sp>
        <p:nvSpPr>
          <p:cNvPr id="7" name="Rectangle 6"/>
          <p:cNvSpPr/>
          <p:nvPr/>
        </p:nvSpPr>
        <p:spPr>
          <a:xfrm>
            <a:off x="235383" y="5279351"/>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a:t>
            </a:r>
            <a:r>
              <a:rPr lang="en-GB" dirty="0"/>
              <a:t>3</a:t>
            </a:r>
            <a:r>
              <a:rPr lang="en-GB" dirty="0" smtClean="0"/>
              <a:t>: Clear, relevant – </a:t>
            </a:r>
            <a:r>
              <a:rPr lang="en-GB" dirty="0" smtClean="0"/>
              <a:t>9-12 marks</a:t>
            </a:r>
            <a:endParaRPr lang="en-GB" dirty="0"/>
          </a:p>
        </p:txBody>
      </p:sp>
    </p:spTree>
    <p:extLst>
      <p:ext uri="{BB962C8B-B14F-4D97-AF65-F5344CB8AC3E}">
        <p14:creationId xmlns:p14="http://schemas.microsoft.com/office/powerpoint/2010/main" val="117065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2122" y="116632"/>
            <a:ext cx="7584142"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mn-lt"/>
                <a:cs typeface="Arial" panose="020B0604020202020204" pitchFamily="34" charset="0"/>
              </a:rPr>
              <a:t>Question 4</a:t>
            </a:r>
            <a:r>
              <a:rPr lang="en-GB" sz="3200" b="1" dirty="0" smtClean="0">
                <a:latin typeface="+mn-lt"/>
                <a:cs typeface="Arial" panose="020B0604020202020204" pitchFamily="34" charset="0"/>
              </a:rPr>
              <a:t>: </a:t>
            </a:r>
            <a:r>
              <a:rPr lang="en-US" sz="3200" dirty="0" smtClean="0">
                <a:latin typeface="+mn-lt"/>
              </a:rPr>
              <a:t>Compare how the two writers convey their different perspectives</a:t>
            </a:r>
            <a:r>
              <a:rPr lang="en-GB" sz="3200" dirty="0" smtClean="0">
                <a:latin typeface="+mn-lt"/>
              </a:rPr>
              <a:t>…</a:t>
            </a:r>
            <a:endParaRPr lang="en-GB" sz="2400" dirty="0">
              <a:latin typeface="+mn-lt"/>
            </a:endParaRPr>
          </a:p>
        </p:txBody>
      </p:sp>
      <p:sp>
        <p:nvSpPr>
          <p:cNvPr id="4" name="Folded Corner 3"/>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a:t>
            </a:r>
            <a:r>
              <a:rPr lang="en-GB" sz="1600" dirty="0" smtClean="0">
                <a:solidFill>
                  <a:schemeClr val="tx1"/>
                </a:solidFill>
              </a:rPr>
              <a:t>16?</a:t>
            </a:r>
            <a:endParaRPr lang="en-GB" sz="1600" dirty="0">
              <a:solidFill>
                <a:schemeClr val="tx1"/>
              </a:solidFill>
            </a:endParaRPr>
          </a:p>
        </p:txBody>
      </p:sp>
      <p:sp>
        <p:nvSpPr>
          <p:cNvPr id="5" name="Rectangle 4"/>
          <p:cNvSpPr/>
          <p:nvPr/>
        </p:nvSpPr>
        <p:spPr>
          <a:xfrm>
            <a:off x="172122" y="1556818"/>
            <a:ext cx="8697558" cy="5016758"/>
          </a:xfrm>
          <a:prstGeom prst="rect">
            <a:avLst/>
          </a:prstGeom>
        </p:spPr>
        <p:txBody>
          <a:bodyPr wrap="square">
            <a:spAutoFit/>
          </a:bodyPr>
          <a:lstStyle/>
          <a:p>
            <a:r>
              <a:rPr lang="en-GB" sz="1600" dirty="0"/>
              <a:t>Although both candidates express disappointment or dislike towards Trump, Hopkins is disappointed because she likes him and he has let her down, whereas Obama is disappointed in what he believes in and the way he treats people. Hopkins declares herself a "loyal" fan in the very beginning of the text, this is a clear message to the audience that although she is going to be critical, she still will support him. The adjective "loyal" implies a sense of respectability and faithfulness, and the reader can infer that Hopkins would always support Trump no matter what he said or did. Obama also begins with a very clear opinion, she however begins with the adverb "</a:t>
            </a:r>
            <a:r>
              <a:rPr lang="en-GB" sz="1600" dirty="0" smtClean="0"/>
              <a:t>sadly“; </a:t>
            </a:r>
            <a:r>
              <a:rPr lang="en-GB" sz="1600" dirty="0"/>
              <a:t>this conveys a very different tone to Hopkins, one that implies she feels regret that Trump doesn't share her views and is so negative about people. She then goes on to suggest it is because Trump has "so little exposure" to people "down on their luck". This suggests Trump is very different to her, and the word "so" emphasises how little exposure he has had.</a:t>
            </a:r>
          </a:p>
          <a:p>
            <a:r>
              <a:rPr lang="en-GB" sz="1600" dirty="0"/>
              <a:t> </a:t>
            </a:r>
          </a:p>
          <a:p>
            <a:r>
              <a:rPr lang="en-US" sz="1600" dirty="0"/>
              <a:t>Hopkins and Obama both use a type of question and answer to </a:t>
            </a:r>
            <a:r>
              <a:rPr lang="en-US" sz="1600" dirty="0" err="1"/>
              <a:t>emphasise</a:t>
            </a:r>
            <a:r>
              <a:rPr lang="en-US" sz="1600" dirty="0"/>
              <a:t> their opinions. Hopkins uses two </a:t>
            </a:r>
            <a:r>
              <a:rPr lang="en-US" sz="1600" dirty="0" smtClean="0"/>
              <a:t>lists of three </a:t>
            </a:r>
            <a:r>
              <a:rPr lang="en-US" sz="1600" dirty="0"/>
              <a:t>to compare Clinton and Trump 'Wife. Rejected.' and then '"You failed to pay more tax than required." "That's smart"'. By contrasting these two people using similar techniques, Hopkins is </a:t>
            </a:r>
            <a:r>
              <a:rPr lang="en-US" sz="1600" dirty="0" err="1"/>
              <a:t>emphasising</a:t>
            </a:r>
            <a:r>
              <a:rPr lang="en-US" sz="1600" dirty="0"/>
              <a:t> her admiration for Trump. The abrupt sentences convey the idea that she thinks this is the obvious opinion to have on his actions. Similarly, Obama states her opinions as fact to demonstrate her feelings about Trump. She repeatedly begins her paragraphs with "Maybe" and maintains a polite dignity as she </a:t>
            </a:r>
            <a:r>
              <a:rPr lang="en-US" sz="1600" dirty="0" err="1"/>
              <a:t>criticises</a:t>
            </a:r>
            <a:r>
              <a:rPr lang="en-US" sz="1600" dirty="0"/>
              <a:t> Trump, rather than the rudeness of Hopkins when she </a:t>
            </a:r>
            <a:r>
              <a:rPr lang="en-US" sz="1600" dirty="0" err="1"/>
              <a:t>criticised</a:t>
            </a:r>
            <a:r>
              <a:rPr lang="en-US" sz="1600" dirty="0"/>
              <a:t> Hilary as a "failed" wife. </a:t>
            </a:r>
            <a:endParaRPr lang="en-GB" sz="1600" dirty="0"/>
          </a:p>
        </p:txBody>
      </p:sp>
      <p:sp>
        <p:nvSpPr>
          <p:cNvPr id="6" name="Rectangle 5"/>
          <p:cNvSpPr/>
          <p:nvPr/>
        </p:nvSpPr>
        <p:spPr>
          <a:xfrm>
            <a:off x="236668" y="5479580"/>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4: Detailed, perceptive – </a:t>
            </a:r>
            <a:r>
              <a:rPr lang="en-GB" dirty="0" smtClean="0"/>
              <a:t>13-16 marks</a:t>
            </a:r>
            <a:endParaRPr lang="en-GB" dirty="0"/>
          </a:p>
        </p:txBody>
      </p:sp>
    </p:spTree>
    <p:extLst>
      <p:ext uri="{BB962C8B-B14F-4D97-AF65-F5344CB8AC3E}">
        <p14:creationId xmlns:p14="http://schemas.microsoft.com/office/powerpoint/2010/main" val="41166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8184" y="369437"/>
            <a:ext cx="8794376" cy="5918408"/>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mn-lt"/>
                <a:cs typeface="Arial" panose="020B0604020202020204" pitchFamily="34" charset="0"/>
              </a:rPr>
              <a:t>Question 4</a:t>
            </a:r>
            <a:r>
              <a:rPr lang="en-GB" sz="4000" b="1" dirty="0" smtClean="0">
                <a:latin typeface="+mn-lt"/>
                <a:cs typeface="Arial" panose="020B0604020202020204" pitchFamily="34" charset="0"/>
              </a:rPr>
              <a:t>: </a:t>
            </a:r>
            <a:r>
              <a:rPr lang="en-US" sz="3200" dirty="0" smtClean="0">
                <a:latin typeface="+mn-lt"/>
              </a:rPr>
              <a:t>For </a:t>
            </a:r>
            <a:r>
              <a:rPr lang="en-US" sz="3200" dirty="0">
                <a:latin typeface="+mn-lt"/>
              </a:rPr>
              <a:t>this question, you need to refer to the whole of Source A, together with Source</a:t>
            </a:r>
            <a:endParaRPr lang="en-GB" sz="3200" dirty="0">
              <a:latin typeface="+mn-lt"/>
            </a:endParaRPr>
          </a:p>
          <a:p>
            <a:r>
              <a:rPr lang="en-US" sz="3200" dirty="0" smtClean="0">
                <a:latin typeface="+mn-lt"/>
              </a:rPr>
              <a:t>B.</a:t>
            </a:r>
          </a:p>
          <a:p>
            <a:endParaRPr lang="en-GB" sz="3200" dirty="0">
              <a:latin typeface="+mn-lt"/>
            </a:endParaRPr>
          </a:p>
          <a:p>
            <a:r>
              <a:rPr lang="en-US" sz="3200" b="1" dirty="0" smtClean="0">
                <a:latin typeface="+mn-lt"/>
              </a:rPr>
              <a:t>Compare how the two writers convey their </a:t>
            </a:r>
            <a:r>
              <a:rPr lang="en-GB" sz="3200" b="1" dirty="0" smtClean="0">
                <a:latin typeface="+mn-lt"/>
              </a:rPr>
              <a:t>different </a:t>
            </a:r>
            <a:r>
              <a:rPr lang="en-GB" sz="3200" b="1" dirty="0">
                <a:latin typeface="+mn-lt"/>
              </a:rPr>
              <a:t>perspectives on </a:t>
            </a:r>
            <a:r>
              <a:rPr lang="en-GB" sz="3200" b="1" dirty="0" smtClean="0">
                <a:latin typeface="+mn-lt"/>
              </a:rPr>
              <a:t>poverty.</a:t>
            </a:r>
            <a:endParaRPr lang="en-US" sz="3200" b="1" dirty="0" smtClean="0">
              <a:latin typeface="+mn-lt"/>
            </a:endParaRPr>
          </a:p>
          <a:p>
            <a:endParaRPr lang="en-GB" sz="3600" b="1" dirty="0">
              <a:latin typeface="+mn-lt"/>
            </a:endParaRPr>
          </a:p>
          <a:p>
            <a:r>
              <a:rPr lang="en-US" sz="2800" dirty="0">
                <a:latin typeface="+mn-lt"/>
              </a:rPr>
              <a:t>In your answer, you could:</a:t>
            </a:r>
            <a:endParaRPr lang="en-GB" sz="2800" dirty="0">
              <a:latin typeface="+mn-lt"/>
            </a:endParaRPr>
          </a:p>
          <a:p>
            <a:pPr marL="571500" lvl="0" indent="-571500">
              <a:buFont typeface="Arial" panose="020B0604020202020204" pitchFamily="34" charset="0"/>
              <a:buChar char="•"/>
            </a:pPr>
            <a:r>
              <a:rPr lang="en-US" sz="2800" dirty="0">
                <a:latin typeface="+mn-lt"/>
              </a:rPr>
              <a:t>compare their different </a:t>
            </a:r>
            <a:r>
              <a:rPr lang="en-US" sz="2800" dirty="0" smtClean="0">
                <a:latin typeface="+mn-lt"/>
              </a:rPr>
              <a:t>perspectives </a:t>
            </a:r>
            <a:endParaRPr lang="en-GB" sz="2800" dirty="0">
              <a:latin typeface="+mn-lt"/>
            </a:endParaRPr>
          </a:p>
          <a:p>
            <a:pPr marL="571500" lvl="0" indent="-571500">
              <a:buFont typeface="Arial" panose="020B0604020202020204" pitchFamily="34" charset="0"/>
              <a:buChar char="•"/>
            </a:pPr>
            <a:r>
              <a:rPr lang="en-US" sz="2800" dirty="0">
                <a:latin typeface="+mn-lt"/>
              </a:rPr>
              <a:t>compare the methods they use to convey their </a:t>
            </a:r>
            <a:r>
              <a:rPr lang="en-GB" sz="2800" dirty="0" smtClean="0">
                <a:latin typeface="+mn-lt"/>
              </a:rPr>
              <a:t>perspectives</a:t>
            </a:r>
            <a:endParaRPr lang="en-GB" sz="2800" dirty="0">
              <a:latin typeface="+mn-lt"/>
            </a:endParaRPr>
          </a:p>
          <a:p>
            <a:pPr marL="571500" lvl="0" indent="-571500">
              <a:buFont typeface="Arial" panose="020B0604020202020204" pitchFamily="34" charset="0"/>
              <a:buChar char="•"/>
            </a:pPr>
            <a:r>
              <a:rPr lang="en-US" sz="2800" dirty="0">
                <a:latin typeface="+mn-lt"/>
              </a:rPr>
              <a:t>support your ideas with references to both texts.</a:t>
            </a:r>
            <a:endParaRPr lang="en-GB" sz="2800" dirty="0">
              <a:latin typeface="+mn-lt"/>
            </a:endParaRPr>
          </a:p>
        </p:txBody>
      </p:sp>
    </p:spTree>
    <p:extLst>
      <p:ext uri="{BB962C8B-B14F-4D97-AF65-F5344CB8AC3E}">
        <p14:creationId xmlns:p14="http://schemas.microsoft.com/office/powerpoint/2010/main" val="88299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068960"/>
            <a:ext cx="7848872" cy="33843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AO2: Explain, comment on and analyse how writers use language to achieve effects and influence readers, using relevant subject terminology to support their views</a:t>
            </a:r>
            <a:endParaRPr lang="en-GB" sz="3600" b="1" dirty="0">
              <a:solidFill>
                <a:schemeClr val="tx1"/>
              </a:solidFill>
            </a:endParaRPr>
          </a:p>
        </p:txBody>
      </p:sp>
      <p:sp>
        <p:nvSpPr>
          <p:cNvPr id="3" name="Rectangle 2"/>
          <p:cNvSpPr/>
          <p:nvPr/>
        </p:nvSpPr>
        <p:spPr>
          <a:xfrm>
            <a:off x="1187624" y="548680"/>
            <a:ext cx="6408712" cy="20882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AO1: Identify and interpret explicit and implicit information and ideas.</a:t>
            </a:r>
          </a:p>
          <a:p>
            <a:pPr algn="ctr"/>
            <a:r>
              <a:rPr lang="en-GB" sz="3200" b="1" dirty="0" smtClean="0">
                <a:solidFill>
                  <a:schemeClr val="tx1"/>
                </a:solidFill>
              </a:rPr>
              <a:t> Select and synthesise evidence from different texts. </a:t>
            </a:r>
            <a:endParaRPr lang="en-GB" sz="3200" b="1" dirty="0">
              <a:solidFill>
                <a:schemeClr val="tx1"/>
              </a:solidFill>
            </a:endParaRPr>
          </a:p>
        </p:txBody>
      </p:sp>
      <p:sp>
        <p:nvSpPr>
          <p:cNvPr id="4" name="Rectangle 3"/>
          <p:cNvSpPr/>
          <p:nvPr/>
        </p:nvSpPr>
        <p:spPr>
          <a:xfrm rot="20793463">
            <a:off x="467544" y="1669285"/>
            <a:ext cx="7848872" cy="33843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AO3: Compare writers’ ideas and perspectives, as well as how these are conveyed across two or more texts</a:t>
            </a:r>
            <a:endParaRPr lang="en-GB" sz="3600" b="1" dirty="0">
              <a:solidFill>
                <a:schemeClr val="tx1"/>
              </a:solidFill>
            </a:endParaRPr>
          </a:p>
        </p:txBody>
      </p:sp>
    </p:spTree>
    <p:extLst>
      <p:ext uri="{BB962C8B-B14F-4D97-AF65-F5344CB8AC3E}">
        <p14:creationId xmlns:p14="http://schemas.microsoft.com/office/powerpoint/2010/main" val="356721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971600" y="476672"/>
          <a:ext cx="806489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1520" y="188640"/>
            <a:ext cx="3024336" cy="15841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SECTION A: READING</a:t>
            </a:r>
            <a:endParaRPr lang="en-GB" sz="4400" b="1" dirty="0"/>
          </a:p>
        </p:txBody>
      </p:sp>
      <p:sp>
        <p:nvSpPr>
          <p:cNvPr id="4" name="Rectangle 3"/>
          <p:cNvSpPr/>
          <p:nvPr/>
        </p:nvSpPr>
        <p:spPr>
          <a:xfrm>
            <a:off x="5868144" y="332656"/>
            <a:ext cx="2016224" cy="6480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4 marks</a:t>
            </a:r>
            <a:endParaRPr lang="en-GB" sz="4000" dirty="0"/>
          </a:p>
        </p:txBody>
      </p:sp>
      <p:sp>
        <p:nvSpPr>
          <p:cNvPr id="5" name="Rectangle 4"/>
          <p:cNvSpPr/>
          <p:nvPr/>
        </p:nvSpPr>
        <p:spPr>
          <a:xfrm>
            <a:off x="7524328" y="4437112"/>
            <a:ext cx="136815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8 marks</a:t>
            </a:r>
            <a:endParaRPr lang="en-GB" sz="2400" b="1" dirty="0"/>
          </a:p>
        </p:txBody>
      </p:sp>
      <p:sp>
        <p:nvSpPr>
          <p:cNvPr id="6" name="Rectangle 5"/>
          <p:cNvSpPr/>
          <p:nvPr/>
        </p:nvSpPr>
        <p:spPr>
          <a:xfrm>
            <a:off x="2035534" y="5949280"/>
            <a:ext cx="1816386"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12 marks</a:t>
            </a:r>
            <a:endParaRPr lang="en-GB" sz="3200" dirty="0"/>
          </a:p>
        </p:txBody>
      </p:sp>
      <p:sp>
        <p:nvSpPr>
          <p:cNvPr id="7" name="Rectangle 6"/>
          <p:cNvSpPr/>
          <p:nvPr/>
        </p:nvSpPr>
        <p:spPr>
          <a:xfrm>
            <a:off x="251520" y="3717032"/>
            <a:ext cx="1584176" cy="72008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16 marks</a:t>
            </a:r>
            <a:endParaRPr lang="en-GB" sz="2800" b="1" dirty="0"/>
          </a:p>
        </p:txBody>
      </p:sp>
      <p:sp>
        <p:nvSpPr>
          <p:cNvPr id="8" name="Up Arrow 7"/>
          <p:cNvSpPr/>
          <p:nvPr/>
        </p:nvSpPr>
        <p:spPr>
          <a:xfrm>
            <a:off x="4716016" y="186349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rot="5400000">
            <a:off x="593370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4652036" y="4437112"/>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16200000">
            <a:off x="324877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1102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57200" y="116632"/>
            <a:ext cx="8229600"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latin typeface="+mn-lt"/>
                <a:cs typeface="Arial" panose="020B0604020202020204" pitchFamily="34" charset="0"/>
              </a:rPr>
              <a:t>Question 2: </a:t>
            </a:r>
            <a:r>
              <a:rPr lang="en-GB" sz="4000" dirty="0">
                <a:latin typeface="+mn-lt"/>
                <a:cs typeface="Arial" panose="020B0604020202020204" pitchFamily="34" charset="0"/>
              </a:rPr>
              <a:t>Write a summary of the </a:t>
            </a:r>
            <a:r>
              <a:rPr lang="en-GB" sz="4000" dirty="0" smtClean="0">
                <a:latin typeface="+mn-lt"/>
                <a:cs typeface="Arial" panose="020B0604020202020204" pitchFamily="34" charset="0"/>
              </a:rPr>
              <a:t>			differences </a:t>
            </a:r>
            <a:r>
              <a:rPr lang="en-GB" sz="4000" dirty="0">
                <a:latin typeface="+mn-lt"/>
                <a:cs typeface="Arial" panose="020B0604020202020204" pitchFamily="34" charset="0"/>
              </a:rPr>
              <a:t>between…</a:t>
            </a:r>
            <a:endParaRPr lang="en-GB" sz="3200" dirty="0">
              <a:latin typeface="+mn-lt"/>
            </a:endParaRPr>
          </a:p>
        </p:txBody>
      </p:sp>
      <p:pic>
        <p:nvPicPr>
          <p:cNvPr id="15"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40870" t="30529" r="41063" b="39231"/>
          <a:stretch/>
        </p:blipFill>
        <p:spPr bwMode="auto">
          <a:xfrm>
            <a:off x="545040" y="1588749"/>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5796" y="4831628"/>
            <a:ext cx="5955527" cy="1815882"/>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To make sure you </a:t>
            </a:r>
            <a:r>
              <a:rPr lang="en-GB" sz="2800" b="1" dirty="0" smtClean="0">
                <a:latin typeface="Arial" panose="020B0604020202020204" pitchFamily="34" charset="0"/>
                <a:cs typeface="Arial" panose="020B0604020202020204" pitchFamily="34" charset="0"/>
              </a:rPr>
              <a:t>synthesize</a:t>
            </a:r>
            <a:r>
              <a:rPr lang="en-GB" sz="2800" dirty="0" smtClean="0">
                <a:latin typeface="Arial" panose="020B0604020202020204" pitchFamily="34" charset="0"/>
                <a:cs typeface="Arial" panose="020B0604020202020204" pitchFamily="34" charset="0"/>
              </a:rPr>
              <a:t>, you will need to use linking words such as ‘</a:t>
            </a:r>
            <a:r>
              <a:rPr lang="en-GB" sz="2800" b="1" dirty="0" smtClean="0">
                <a:solidFill>
                  <a:srgbClr val="FF0000"/>
                </a:solidFill>
                <a:latin typeface="Arial" panose="020B0604020202020204" pitchFamily="34" charset="0"/>
                <a:cs typeface="Arial" panose="020B0604020202020204" pitchFamily="34" charset="0"/>
              </a:rPr>
              <a:t>whereas</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unlike</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but</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however</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on the other hand</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4" name="TextBox 3"/>
          <p:cNvSpPr txBox="1"/>
          <p:nvPr/>
        </p:nvSpPr>
        <p:spPr>
          <a:xfrm rot="21447999">
            <a:off x="1018232" y="2382823"/>
            <a:ext cx="1944216" cy="369332"/>
          </a:xfrm>
          <a:prstGeom prst="rect">
            <a:avLst/>
          </a:prstGeom>
          <a:noFill/>
        </p:spPr>
        <p:txBody>
          <a:bodyPr wrap="square" rtlCol="0">
            <a:spAutoFit/>
          </a:bodyPr>
          <a:lstStyle/>
          <a:p>
            <a:r>
              <a:rPr lang="en-GB" dirty="0" smtClean="0"/>
              <a:t>LINK</a:t>
            </a:r>
            <a:endParaRPr lang="en-GB" dirty="0"/>
          </a:p>
        </p:txBody>
      </p:sp>
      <p:sp>
        <p:nvSpPr>
          <p:cNvPr id="5" name="Bevel 4"/>
          <p:cNvSpPr/>
          <p:nvPr/>
        </p:nvSpPr>
        <p:spPr>
          <a:xfrm rot="21266260">
            <a:off x="2600069" y="835466"/>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6" name="Bevel 5"/>
          <p:cNvSpPr/>
          <p:nvPr/>
        </p:nvSpPr>
        <p:spPr>
          <a:xfrm rot="21282701">
            <a:off x="2889652" y="1404377"/>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7" name="Bevel 6"/>
          <p:cNvSpPr/>
          <p:nvPr/>
        </p:nvSpPr>
        <p:spPr>
          <a:xfrm rot="343629">
            <a:off x="2628011" y="2058674"/>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8" name="Bevel 7"/>
          <p:cNvSpPr/>
          <p:nvPr/>
        </p:nvSpPr>
        <p:spPr>
          <a:xfrm rot="21266260">
            <a:off x="2592926" y="2743401"/>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9" name="Bevel 8"/>
          <p:cNvSpPr/>
          <p:nvPr/>
        </p:nvSpPr>
        <p:spPr>
          <a:xfrm rot="21282701">
            <a:off x="2882509" y="3312312"/>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0" name="Bevel 9"/>
          <p:cNvSpPr/>
          <p:nvPr/>
        </p:nvSpPr>
        <p:spPr>
          <a:xfrm rot="343629">
            <a:off x="2620868" y="3966609"/>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1" name="TextBox 10"/>
          <p:cNvSpPr txBox="1"/>
          <p:nvPr/>
        </p:nvSpPr>
        <p:spPr>
          <a:xfrm>
            <a:off x="4115712" y="1346675"/>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writer says…</a:t>
            </a:r>
          </a:p>
          <a:p>
            <a:r>
              <a:rPr lang="en-GB" sz="3200" dirty="0" smtClean="0"/>
              <a:t>…which suggests…</a:t>
            </a:r>
            <a:endParaRPr lang="en-GB" sz="3200" dirty="0"/>
          </a:p>
        </p:txBody>
      </p:sp>
      <p:sp>
        <p:nvSpPr>
          <p:cNvPr id="12" name="TextBox 11"/>
          <p:cNvSpPr txBox="1"/>
          <p:nvPr/>
        </p:nvSpPr>
        <p:spPr>
          <a:xfrm>
            <a:off x="4115712" y="3062960"/>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writer describes…</a:t>
            </a:r>
          </a:p>
          <a:p>
            <a:r>
              <a:rPr lang="en-GB" sz="3200" dirty="0" smtClean="0"/>
              <a:t>This suggests…</a:t>
            </a:r>
            <a:endParaRPr lang="en-GB" sz="3200" dirty="0"/>
          </a:p>
        </p:txBody>
      </p:sp>
      <p:sp>
        <p:nvSpPr>
          <p:cNvPr id="13" name="TextBox 12"/>
          <p:cNvSpPr txBox="1"/>
          <p:nvPr/>
        </p:nvSpPr>
        <p:spPr>
          <a:xfrm>
            <a:off x="195995" y="4923341"/>
            <a:ext cx="2384067" cy="1384995"/>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Note! These all show </a:t>
            </a:r>
            <a:r>
              <a:rPr lang="en-GB" sz="2800" b="1" dirty="0" smtClean="0">
                <a:latin typeface="Arial" panose="020B0604020202020204" pitchFamily="34" charset="0"/>
                <a:cs typeface="Arial" panose="020B0604020202020204" pitchFamily="34" charset="0"/>
              </a:rPr>
              <a:t>differences</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14" name="Right Arrow 13"/>
          <p:cNvSpPr/>
          <p:nvPr/>
        </p:nvSpPr>
        <p:spPr>
          <a:xfrm rot="21102371">
            <a:off x="2276461" y="5326545"/>
            <a:ext cx="718267" cy="6963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299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456" y="1735925"/>
            <a:ext cx="8563087" cy="2246769"/>
          </a:xfrm>
          <a:prstGeom prst="rect">
            <a:avLst/>
          </a:prstGeom>
        </p:spPr>
        <p:txBody>
          <a:bodyPr wrap="square">
            <a:spAutoFit/>
          </a:bodyPr>
          <a:lstStyle/>
          <a:p>
            <a:r>
              <a:rPr lang="en-US" sz="2800" dirty="0" smtClean="0">
                <a:effectLst/>
                <a:latin typeface="Helvetica" panose="020B0604020202020204" pitchFamily="34" charset="0"/>
                <a:ea typeface="Arial Unicode MS" panose="020B0604020202020204" pitchFamily="34" charset="-128"/>
                <a:cs typeface="Times New Roman" panose="02020603050405020304" pitchFamily="18" charset="0"/>
              </a:rPr>
              <a:t>Both the texts talk about people being poor, but one is a long time ago and one is today. One doesn't get benefits and the other one does. One is a child and one is an adult. One is a speech from parliament and the other is a story in a newspaper.</a:t>
            </a:r>
            <a:endParaRPr lang="en-GB" sz="2800" dirty="0"/>
          </a:p>
        </p:txBody>
      </p:sp>
      <p:sp>
        <p:nvSpPr>
          <p:cNvPr id="4" name="Folded Corner 3"/>
          <p:cNvSpPr/>
          <p:nvPr/>
        </p:nvSpPr>
        <p:spPr>
          <a:xfrm rot="408244">
            <a:off x="6380296" y="5104807"/>
            <a:ext cx="2179253" cy="153356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How many marks would this answer get out of 8?</a:t>
            </a:r>
            <a:endParaRPr lang="en-GB" sz="2000" dirty="0">
              <a:solidFill>
                <a:schemeClr val="tx1"/>
              </a:solidFill>
            </a:endParaRPr>
          </a:p>
        </p:txBody>
      </p:sp>
      <p:sp>
        <p:nvSpPr>
          <p:cNvPr id="5" name="Rectangle 4"/>
          <p:cNvSpPr/>
          <p:nvPr/>
        </p:nvSpPr>
        <p:spPr>
          <a:xfrm>
            <a:off x="251520" y="5661248"/>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1: Simple and limited-  1-2 marks</a:t>
            </a:r>
            <a:endParaRPr lang="en-GB" dirty="0"/>
          </a:p>
        </p:txBody>
      </p:sp>
      <p:sp>
        <p:nvSpPr>
          <p:cNvPr id="7" name="Title 1"/>
          <p:cNvSpPr txBox="1">
            <a:spLocks/>
          </p:cNvSpPr>
          <p:nvPr/>
        </p:nvSpPr>
        <p:spPr>
          <a:xfrm>
            <a:off x="457200" y="116632"/>
            <a:ext cx="8229600"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latin typeface="+mn-lt"/>
                <a:cs typeface="Arial" panose="020B0604020202020204" pitchFamily="34" charset="0"/>
              </a:rPr>
              <a:t>Question 2: </a:t>
            </a:r>
            <a:r>
              <a:rPr lang="en-GB" sz="4000" dirty="0">
                <a:latin typeface="+mn-lt"/>
                <a:cs typeface="Arial" panose="020B0604020202020204" pitchFamily="34" charset="0"/>
              </a:rPr>
              <a:t>Write a summary of the differences between…</a:t>
            </a:r>
            <a:endParaRPr lang="en-GB" sz="3200" dirty="0">
              <a:latin typeface="+mn-lt"/>
            </a:endParaRPr>
          </a:p>
        </p:txBody>
      </p:sp>
    </p:spTree>
    <p:extLst>
      <p:ext uri="{BB962C8B-B14F-4D97-AF65-F5344CB8AC3E}">
        <p14:creationId xmlns:p14="http://schemas.microsoft.com/office/powerpoint/2010/main" val="327964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235" y="1465314"/>
            <a:ext cx="8563087" cy="4893647"/>
          </a:xfrm>
          <a:prstGeom prst="rect">
            <a:avLst/>
          </a:prstGeom>
        </p:spPr>
        <p:txBody>
          <a:bodyPr wrap="square">
            <a:spAutoFit/>
          </a:bodyPr>
          <a:lstStyle/>
          <a:p>
            <a:r>
              <a:rPr lang="en-GB" sz="2400" dirty="0"/>
              <a:t>In the article, the journalist writes about a little girl who doesn't have much money for food, she sells watercress and doesn't wear clothes that fit her or that you should wear in winter. She did go to school but then she stopped going because they hit her.</a:t>
            </a:r>
          </a:p>
          <a:p>
            <a:r>
              <a:rPr lang="en-GB" sz="2400" dirty="0"/>
              <a:t> </a:t>
            </a:r>
          </a:p>
          <a:p>
            <a:r>
              <a:rPr lang="en-GB" sz="2400" dirty="0"/>
              <a:t>In the speech, Black talks about a man who is really poor and doesn't have enough money to be able to get the bus to the food bank and to get to the benefits office. Black is giving him help and talks about him to prove a point that she thinks there isn't enough to done to help the poor.</a:t>
            </a:r>
          </a:p>
          <a:p>
            <a:r>
              <a:rPr lang="en-GB" sz="2400" dirty="0"/>
              <a:t> </a:t>
            </a:r>
            <a:endParaRPr lang="en-GB" sz="2400" dirty="0" smtClean="0"/>
          </a:p>
          <a:p>
            <a:r>
              <a:rPr lang="en-US" sz="2400" dirty="0" smtClean="0"/>
              <a:t>The </a:t>
            </a:r>
            <a:r>
              <a:rPr lang="en-US" sz="2400" dirty="0"/>
              <a:t>poor girl is able to work, but the constituent doesn't work. The poor girl is just a little girl, but the constituent is a grown man.</a:t>
            </a:r>
            <a:endParaRPr lang="en-GB" sz="2400" dirty="0"/>
          </a:p>
        </p:txBody>
      </p:sp>
      <p:sp>
        <p:nvSpPr>
          <p:cNvPr id="5" name="Rectangle 4"/>
          <p:cNvSpPr/>
          <p:nvPr/>
        </p:nvSpPr>
        <p:spPr>
          <a:xfrm>
            <a:off x="251520" y="5661248"/>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2: Some, attempts – 3-4 marks</a:t>
            </a:r>
            <a:endParaRPr lang="en-GB" dirty="0"/>
          </a:p>
        </p:txBody>
      </p:sp>
      <p:sp>
        <p:nvSpPr>
          <p:cNvPr id="7" name="Title 1"/>
          <p:cNvSpPr txBox="1">
            <a:spLocks/>
          </p:cNvSpPr>
          <p:nvPr/>
        </p:nvSpPr>
        <p:spPr>
          <a:xfrm>
            <a:off x="123713" y="141792"/>
            <a:ext cx="7519595"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latin typeface="+mn-lt"/>
                <a:cs typeface="Arial" panose="020B0604020202020204" pitchFamily="34" charset="0"/>
              </a:rPr>
              <a:t>Question 2: </a:t>
            </a:r>
            <a:r>
              <a:rPr lang="en-GB" sz="4000" dirty="0">
                <a:latin typeface="+mn-lt"/>
                <a:cs typeface="Arial" panose="020B0604020202020204" pitchFamily="34" charset="0"/>
              </a:rPr>
              <a:t>Write a summary </a:t>
            </a:r>
            <a:r>
              <a:rPr lang="en-GB" sz="4000" dirty="0" smtClean="0">
                <a:latin typeface="+mn-lt"/>
                <a:cs typeface="Arial" panose="020B0604020202020204" pitchFamily="34" charset="0"/>
              </a:rPr>
              <a:t>of </a:t>
            </a:r>
            <a:r>
              <a:rPr lang="en-GB" sz="4000" dirty="0">
                <a:latin typeface="+mn-lt"/>
                <a:cs typeface="Arial" panose="020B0604020202020204" pitchFamily="34" charset="0"/>
              </a:rPr>
              <a:t>the differences between…</a:t>
            </a:r>
            <a:endParaRPr lang="en-GB" sz="3200" dirty="0">
              <a:latin typeface="+mn-lt"/>
            </a:endParaRPr>
          </a:p>
        </p:txBody>
      </p:sp>
      <p:sp>
        <p:nvSpPr>
          <p:cNvPr id="4" name="Folded Corner 3"/>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8?</a:t>
            </a:r>
            <a:endParaRPr lang="en-GB" sz="1600" dirty="0">
              <a:solidFill>
                <a:schemeClr val="tx1"/>
              </a:solidFill>
            </a:endParaRPr>
          </a:p>
        </p:txBody>
      </p:sp>
    </p:spTree>
    <p:extLst>
      <p:ext uri="{BB962C8B-B14F-4D97-AF65-F5344CB8AC3E}">
        <p14:creationId xmlns:p14="http://schemas.microsoft.com/office/powerpoint/2010/main" val="42544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545997"/>
            <a:ext cx="8563087" cy="4893647"/>
          </a:xfrm>
          <a:prstGeom prst="rect">
            <a:avLst/>
          </a:prstGeom>
        </p:spPr>
        <p:txBody>
          <a:bodyPr wrap="square">
            <a:spAutoFit/>
          </a:bodyPr>
          <a:lstStyle/>
          <a:p>
            <a:r>
              <a:rPr lang="en-GB" sz="2400" dirty="0"/>
              <a:t> </a:t>
            </a:r>
            <a:r>
              <a:rPr lang="en-GB" sz="2400" dirty="0" smtClean="0"/>
              <a:t>One thing we learn is that the </a:t>
            </a:r>
            <a:r>
              <a:rPr lang="en-GB" sz="2400" dirty="0"/>
              <a:t>poor girl </a:t>
            </a:r>
            <a:r>
              <a:rPr lang="en-GB" sz="2400" dirty="0" smtClean="0"/>
              <a:t>has </a:t>
            </a:r>
            <a:r>
              <a:rPr lang="en-GB" sz="2400" dirty="0"/>
              <a:t>accepted her </a:t>
            </a:r>
            <a:r>
              <a:rPr lang="en-GB" sz="2400" dirty="0" smtClean="0"/>
              <a:t>poverty. She says, “it’s no use” when asked if she sees children crying which suggests that they are used to living this way. The constituent, however, does cry. The writer tells us, “he burst into tears” because he couldn’t get to the Job Centre, which suggests the man would like to change his way of life.</a:t>
            </a:r>
            <a:endParaRPr lang="en-GB" sz="2400" dirty="0"/>
          </a:p>
          <a:p>
            <a:r>
              <a:rPr lang="en-GB" sz="2400" dirty="0"/>
              <a:t> </a:t>
            </a:r>
          </a:p>
          <a:p>
            <a:r>
              <a:rPr lang="en-GB" sz="2400" dirty="0" smtClean="0"/>
              <a:t>Another thing we learn is </a:t>
            </a:r>
            <a:r>
              <a:rPr lang="en-GB" sz="2400" dirty="0" smtClean="0"/>
              <a:t>the poor girl “never goes home to breakfast until we’ve sold out”, so she doesn’t eat until she’s sold her watercress. In contrast, the constituent is able to get food from a “charity”. The man seems to be in a better position than the girl simply because he lives in a more modern time wher</a:t>
            </a:r>
            <a:r>
              <a:rPr lang="en-GB" sz="2400" dirty="0" smtClean="0"/>
              <a:t>e charity exists</a:t>
            </a:r>
            <a:r>
              <a:rPr lang="en-GB" sz="2400" dirty="0" smtClean="0"/>
              <a:t>. </a:t>
            </a:r>
            <a:endParaRPr lang="en-GB" sz="2400" dirty="0"/>
          </a:p>
        </p:txBody>
      </p:sp>
      <p:sp>
        <p:nvSpPr>
          <p:cNvPr id="7" name="Title 1"/>
          <p:cNvSpPr txBox="1">
            <a:spLocks/>
          </p:cNvSpPr>
          <p:nvPr/>
        </p:nvSpPr>
        <p:spPr>
          <a:xfrm>
            <a:off x="123713" y="141792"/>
            <a:ext cx="7519595"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latin typeface="+mn-lt"/>
                <a:cs typeface="Arial" panose="020B0604020202020204" pitchFamily="34" charset="0"/>
              </a:rPr>
              <a:t>Question 2: </a:t>
            </a:r>
            <a:r>
              <a:rPr lang="en-GB" sz="4000" dirty="0">
                <a:latin typeface="+mn-lt"/>
                <a:cs typeface="Arial" panose="020B0604020202020204" pitchFamily="34" charset="0"/>
              </a:rPr>
              <a:t>Write a summary </a:t>
            </a:r>
            <a:r>
              <a:rPr lang="en-GB" sz="4000" dirty="0" smtClean="0">
                <a:latin typeface="+mn-lt"/>
                <a:cs typeface="Arial" panose="020B0604020202020204" pitchFamily="34" charset="0"/>
              </a:rPr>
              <a:t>of </a:t>
            </a:r>
            <a:r>
              <a:rPr lang="en-GB" sz="4000" dirty="0">
                <a:latin typeface="+mn-lt"/>
                <a:cs typeface="Arial" panose="020B0604020202020204" pitchFamily="34" charset="0"/>
              </a:rPr>
              <a:t>the differences between…</a:t>
            </a:r>
            <a:endParaRPr lang="en-GB" sz="3200" dirty="0">
              <a:latin typeface="+mn-lt"/>
            </a:endParaRPr>
          </a:p>
        </p:txBody>
      </p:sp>
      <p:sp>
        <p:nvSpPr>
          <p:cNvPr id="4" name="Folded Corner 3"/>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8?</a:t>
            </a:r>
            <a:endParaRPr lang="en-GB" sz="1600" dirty="0">
              <a:solidFill>
                <a:schemeClr val="tx1"/>
              </a:solidFill>
            </a:endParaRPr>
          </a:p>
        </p:txBody>
      </p:sp>
      <p:sp>
        <p:nvSpPr>
          <p:cNvPr id="8" name="Rectangle 7"/>
          <p:cNvSpPr/>
          <p:nvPr/>
        </p:nvSpPr>
        <p:spPr>
          <a:xfrm>
            <a:off x="251520" y="5661248"/>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a:t>
            </a:r>
            <a:r>
              <a:rPr lang="en-GB" dirty="0"/>
              <a:t>3</a:t>
            </a:r>
            <a:r>
              <a:rPr lang="en-GB" dirty="0" smtClean="0"/>
              <a:t>: Clear, relevant – 5-6 marks</a:t>
            </a:r>
            <a:endParaRPr lang="en-GB" dirty="0"/>
          </a:p>
        </p:txBody>
      </p:sp>
    </p:spTree>
    <p:extLst>
      <p:ext uri="{BB962C8B-B14F-4D97-AF65-F5344CB8AC3E}">
        <p14:creationId xmlns:p14="http://schemas.microsoft.com/office/powerpoint/2010/main" val="341380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545997"/>
            <a:ext cx="8563087" cy="4708981"/>
          </a:xfrm>
          <a:prstGeom prst="rect">
            <a:avLst/>
          </a:prstGeom>
        </p:spPr>
        <p:txBody>
          <a:bodyPr wrap="square">
            <a:spAutoFit/>
          </a:bodyPr>
          <a:lstStyle/>
          <a:p>
            <a:r>
              <a:rPr lang="en-GB" sz="2000" dirty="0"/>
              <a:t> </a:t>
            </a:r>
            <a:r>
              <a:rPr lang="en-GB" sz="2000" dirty="0" smtClean="0"/>
              <a:t>One thing we learn is that the </a:t>
            </a:r>
            <a:r>
              <a:rPr lang="en-GB" sz="2000" dirty="0"/>
              <a:t>poor girl </a:t>
            </a:r>
            <a:r>
              <a:rPr lang="en-GB" sz="2000" dirty="0" smtClean="0"/>
              <a:t>has </a:t>
            </a:r>
            <a:r>
              <a:rPr lang="en-GB" sz="2000" dirty="0"/>
              <a:t>accepted her </a:t>
            </a:r>
            <a:r>
              <a:rPr lang="en-GB" sz="2000" dirty="0" smtClean="0"/>
              <a:t>poverty. She says, “it’s no use” when asked if she sees children crying and “I’ve forgot all about it now” when talking about school, which suggests that a different way of life is something she has given up on. The constituent, however, has </a:t>
            </a:r>
            <a:r>
              <a:rPr lang="en-GB" sz="2000" dirty="0"/>
              <a:t>asked for help and is trying to get a better life for himself</a:t>
            </a:r>
            <a:r>
              <a:rPr lang="en-GB" sz="2000" dirty="0" smtClean="0"/>
              <a:t>. The writer tells us, “he burst into tears” because he couldn’t get to the Job Centre and he has gone to a food bank for a meal, which suggests the man is trying to change his life.</a:t>
            </a:r>
            <a:endParaRPr lang="en-GB" sz="2000" dirty="0"/>
          </a:p>
          <a:p>
            <a:r>
              <a:rPr lang="en-GB" sz="2000" dirty="0"/>
              <a:t> </a:t>
            </a:r>
          </a:p>
          <a:p>
            <a:r>
              <a:rPr lang="en-GB" sz="2000" dirty="0" smtClean="0"/>
              <a:t>Another thing we learn is that a</a:t>
            </a:r>
            <a:r>
              <a:rPr lang="en-GB" sz="2000" dirty="0" smtClean="0"/>
              <a:t>lthough both subjects of each text experience poverty, the poor girl “never goes home to breakfast until we’ve sold out”, suggesting that she doesn’t eat unless she earns money. In contrast, the constituent is able to get food from a food bank –  but this is “the only meal he would get”, which suggests he is dependent on charity to survive. The man seems to be in a better position than the girl simply because he lives in a more modern time. </a:t>
            </a:r>
            <a:endParaRPr lang="en-GB" sz="2000" dirty="0"/>
          </a:p>
        </p:txBody>
      </p:sp>
      <p:sp>
        <p:nvSpPr>
          <p:cNvPr id="7" name="Title 1"/>
          <p:cNvSpPr txBox="1">
            <a:spLocks/>
          </p:cNvSpPr>
          <p:nvPr/>
        </p:nvSpPr>
        <p:spPr>
          <a:xfrm>
            <a:off x="123713" y="141792"/>
            <a:ext cx="7519595" cy="1301006"/>
          </a:xfrm>
          <a:prstGeom prst="rect">
            <a:avLst/>
          </a:prstGeom>
          <a:solidFill>
            <a:srgbClr val="00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latin typeface="+mn-lt"/>
                <a:cs typeface="Arial" panose="020B0604020202020204" pitchFamily="34" charset="0"/>
              </a:rPr>
              <a:t>Question 2: </a:t>
            </a:r>
            <a:r>
              <a:rPr lang="en-GB" sz="4000" dirty="0">
                <a:latin typeface="+mn-lt"/>
                <a:cs typeface="Arial" panose="020B0604020202020204" pitchFamily="34" charset="0"/>
              </a:rPr>
              <a:t>Write a summary </a:t>
            </a:r>
            <a:r>
              <a:rPr lang="en-GB" sz="4000" dirty="0" smtClean="0">
                <a:latin typeface="+mn-lt"/>
                <a:cs typeface="Arial" panose="020B0604020202020204" pitchFamily="34" charset="0"/>
              </a:rPr>
              <a:t>of </a:t>
            </a:r>
            <a:r>
              <a:rPr lang="en-GB" sz="4000" dirty="0">
                <a:latin typeface="+mn-lt"/>
                <a:cs typeface="Arial" panose="020B0604020202020204" pitchFamily="34" charset="0"/>
              </a:rPr>
              <a:t>the differences between…</a:t>
            </a:r>
            <a:endParaRPr lang="en-GB" sz="3200" dirty="0">
              <a:latin typeface="+mn-lt"/>
            </a:endParaRPr>
          </a:p>
        </p:txBody>
      </p:sp>
      <p:sp>
        <p:nvSpPr>
          <p:cNvPr id="4" name="Folded Corner 3"/>
          <p:cNvSpPr/>
          <p:nvPr/>
        </p:nvSpPr>
        <p:spPr>
          <a:xfrm rot="408244">
            <a:off x="7458959" y="227911"/>
            <a:ext cx="1522227" cy="11512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 many marks would this answer get out of 8?</a:t>
            </a:r>
            <a:endParaRPr lang="en-GB" sz="1600" dirty="0">
              <a:solidFill>
                <a:schemeClr val="tx1"/>
              </a:solidFill>
            </a:endParaRPr>
          </a:p>
        </p:txBody>
      </p:sp>
      <p:sp>
        <p:nvSpPr>
          <p:cNvPr id="6" name="Rectangle 5"/>
          <p:cNvSpPr/>
          <p:nvPr/>
        </p:nvSpPr>
        <p:spPr>
          <a:xfrm>
            <a:off x="199908" y="5700112"/>
            <a:ext cx="51845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4: Detailed, perceptive – 7-8 marks</a:t>
            </a:r>
            <a:endParaRPr lang="en-GB" dirty="0"/>
          </a:p>
        </p:txBody>
      </p:sp>
    </p:spTree>
    <p:extLst>
      <p:ext uri="{BB962C8B-B14F-4D97-AF65-F5344CB8AC3E}">
        <p14:creationId xmlns:p14="http://schemas.microsoft.com/office/powerpoint/2010/main" val="289395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1779</Words>
  <Application>Microsoft Office PowerPoint</Application>
  <PresentationFormat>On-screen Show (4:3)</PresentationFormat>
  <Paragraphs>196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Unicode MS</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Archer</dc:creator>
  <cp:lastModifiedBy>Victoria Archer</cp:lastModifiedBy>
  <cp:revision>11</cp:revision>
  <dcterms:created xsi:type="dcterms:W3CDTF">2017-01-01T21:10:56Z</dcterms:created>
  <dcterms:modified xsi:type="dcterms:W3CDTF">2017-01-01T22:42:13Z</dcterms:modified>
</cp:coreProperties>
</file>