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9" r:id="rId3"/>
    <p:sldId id="258" r:id="rId4"/>
    <p:sldId id="281" r:id="rId5"/>
    <p:sldId id="260" r:id="rId6"/>
    <p:sldId id="282" r:id="rId7"/>
    <p:sldId id="283" r:id="rId8"/>
    <p:sldId id="261" r:id="rId9"/>
    <p:sldId id="262" r:id="rId10"/>
    <p:sldId id="264" r:id="rId11"/>
    <p:sldId id="265" r:id="rId12"/>
    <p:sldId id="266" r:id="rId13"/>
    <p:sldId id="267" r:id="rId14"/>
    <p:sldId id="284" r:id="rId15"/>
    <p:sldId id="285" r:id="rId16"/>
    <p:sldId id="270" r:id="rId17"/>
    <p:sldId id="272" r:id="rId18"/>
    <p:sldId id="286" r:id="rId19"/>
    <p:sldId id="273"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3" d="100"/>
          <a:sy n="83" d="100"/>
        </p:scale>
        <p:origin x="-1008"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4A897-6366-4B77-B913-E216E7ED1879}" type="datetimeFigureOut">
              <a:rPr lang="en-GB" smtClean="0"/>
              <a:t>31/10/2016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646DA-49A6-49F1-B22D-F16F187C1818}" type="slidenum">
              <a:rPr lang="en-GB" smtClean="0"/>
              <a:t>‹#›</a:t>
            </a:fld>
            <a:endParaRPr lang="en-GB"/>
          </a:p>
        </p:txBody>
      </p:sp>
    </p:spTree>
    <p:extLst>
      <p:ext uri="{BB962C8B-B14F-4D97-AF65-F5344CB8AC3E}">
        <p14:creationId xmlns:p14="http://schemas.microsoft.com/office/powerpoint/2010/main" val="22840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669427-F54A-4F98-97CC-58CC9D98B809}" type="slidenum">
              <a:rPr lang="en-GB" smtClean="0"/>
              <a:pPr/>
              <a:t>20</a:t>
            </a:fld>
            <a:endParaRPr lang="en-GB"/>
          </a:p>
        </p:txBody>
      </p:sp>
    </p:spTree>
    <p:extLst>
      <p:ext uri="{BB962C8B-B14F-4D97-AF65-F5344CB8AC3E}">
        <p14:creationId xmlns:p14="http://schemas.microsoft.com/office/powerpoint/2010/main" val="192075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3AB3F8-6A81-48B2-A1C5-A397734C3DE3}"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197923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AB3F8-6A81-48B2-A1C5-A397734C3DE3}"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278109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AB3F8-6A81-48B2-A1C5-A397734C3DE3}"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50154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AB3F8-6A81-48B2-A1C5-A397734C3DE3}"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382870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AB3F8-6A81-48B2-A1C5-A397734C3DE3}"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298680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3AB3F8-6A81-48B2-A1C5-A397734C3DE3}"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199532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3AB3F8-6A81-48B2-A1C5-A397734C3DE3}" type="datetimeFigureOut">
              <a:rPr lang="en-GB" smtClean="0"/>
              <a:t>31/10/2016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99971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3AB3F8-6A81-48B2-A1C5-A397734C3DE3}" type="datetimeFigureOut">
              <a:rPr lang="en-GB" smtClean="0"/>
              <a:t>31/10/2016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188392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AB3F8-6A81-48B2-A1C5-A397734C3DE3}" type="datetimeFigureOut">
              <a:rPr lang="en-GB" smtClean="0"/>
              <a:t>31/10/2016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298774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B3F8-6A81-48B2-A1C5-A397734C3DE3}"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248172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B3F8-6A81-48B2-A1C5-A397734C3DE3}"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0D1B62-CEDE-424E-8203-AF5AD06F2563}" type="slidenum">
              <a:rPr lang="en-GB" smtClean="0"/>
              <a:t>‹#›</a:t>
            </a:fld>
            <a:endParaRPr lang="en-GB"/>
          </a:p>
        </p:txBody>
      </p:sp>
    </p:spTree>
    <p:extLst>
      <p:ext uri="{BB962C8B-B14F-4D97-AF65-F5344CB8AC3E}">
        <p14:creationId xmlns:p14="http://schemas.microsoft.com/office/powerpoint/2010/main" val="391738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AB3F8-6A81-48B2-A1C5-A397734C3DE3}" type="datetimeFigureOut">
              <a:rPr lang="en-GB" smtClean="0"/>
              <a:t>31/10/2016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D1B62-CEDE-424E-8203-AF5AD06F2563}" type="slidenum">
              <a:rPr lang="en-GB" smtClean="0"/>
              <a:t>‹#›</a:t>
            </a:fld>
            <a:endParaRPr lang="en-GB"/>
          </a:p>
        </p:txBody>
      </p:sp>
    </p:spTree>
    <p:extLst>
      <p:ext uri="{BB962C8B-B14F-4D97-AF65-F5344CB8AC3E}">
        <p14:creationId xmlns:p14="http://schemas.microsoft.com/office/powerpoint/2010/main" val="3920427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a:t>
            </a:r>
            <a:r>
              <a:rPr lang="en-GB" sz="5300" dirty="0" smtClean="0">
                <a:solidFill>
                  <a:schemeClr val="bg1"/>
                </a:solidFill>
                <a:latin typeface="Comic Sans MS" pitchFamily="66" charset="0"/>
              </a:rPr>
              <a:t>To understand Q3: explain, comment on and analyse how writers use language…</a:t>
            </a:r>
            <a:endParaRPr lang="en-US" sz="5300" dirty="0">
              <a:solidFill>
                <a:schemeClr val="bg1"/>
              </a:solidFill>
              <a:latin typeface="Comic Sans MS" pitchFamily="66" charset="0"/>
            </a:endParaRPr>
          </a:p>
        </p:txBody>
      </p:sp>
    </p:spTree>
    <p:extLst>
      <p:ext uri="{BB962C8B-B14F-4D97-AF65-F5344CB8AC3E}">
        <p14:creationId xmlns:p14="http://schemas.microsoft.com/office/powerpoint/2010/main" val="88046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loximages.newyork1.vip.townnews.com/lancasteronline.com/content/tncms/assets/v3/editorial/f/58/f58af28d-4be1-514a-a3c3-f8fb36c03989/5231407122c3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8574"/>
            <a:ext cx="5073219" cy="6499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sheridanjeane.files.wordpress.com/2014/06/nellie_bl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18" y="0"/>
            <a:ext cx="43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6" name="TextBox 5"/>
          <p:cNvSpPr txBox="1"/>
          <p:nvPr/>
        </p:nvSpPr>
        <p:spPr>
          <a:xfrm>
            <a:off x="452497" y="1573474"/>
            <a:ext cx="4168224" cy="3970318"/>
          </a:xfrm>
          <a:prstGeom prst="rect">
            <a:avLst/>
          </a:prstGeom>
          <a:solidFill>
            <a:schemeClr val="bg1"/>
          </a:solidFill>
          <a:ln>
            <a:solidFill>
              <a:schemeClr val="tx1"/>
            </a:solidFill>
          </a:ln>
        </p:spPr>
        <p:txBody>
          <a:bodyPr wrap="square" rtlCol="0">
            <a:spAutoFit/>
          </a:bodyPr>
          <a:lstStyle/>
          <a:p>
            <a:r>
              <a:rPr lang="en-GB" sz="2800" dirty="0" smtClean="0">
                <a:latin typeface="Arial" panose="020B0604020202020204" pitchFamily="34" charset="0"/>
                <a:cs typeface="Arial" panose="020B0604020202020204" pitchFamily="34" charset="0"/>
              </a:rPr>
              <a:t>How does the writer use language to describe her experiences?</a:t>
            </a:r>
          </a:p>
          <a:p>
            <a:r>
              <a:rPr lang="en-GB" sz="2800" b="1" dirty="0" smtClean="0">
                <a:latin typeface="Arial" panose="020B0604020202020204" pitchFamily="34" charset="0"/>
                <a:cs typeface="Arial" panose="020B0604020202020204" pitchFamily="34" charset="0"/>
              </a:rPr>
              <a:t>Or</a:t>
            </a:r>
          </a:p>
          <a:p>
            <a:r>
              <a:rPr lang="en-GB" sz="2800" dirty="0" smtClean="0">
                <a:latin typeface="Arial" panose="020B0604020202020204" pitchFamily="34" charset="0"/>
                <a:cs typeface="Arial" panose="020B0604020202020204" pitchFamily="34" charset="0"/>
              </a:rPr>
              <a:t>How does the writer use language to persuade the reader that girls are given too much freedom by their mothers? </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4925085" y="788644"/>
            <a:ext cx="4367048" cy="1569660"/>
          </a:xfrm>
          <a:prstGeom prst="rect">
            <a:avLst/>
          </a:prstGeom>
          <a:solidFill>
            <a:schemeClr val="bg1"/>
          </a:solidFill>
          <a:ln>
            <a:solidFill>
              <a:schemeClr val="tx1"/>
            </a:solidFill>
          </a:ln>
        </p:spPr>
        <p:txBody>
          <a:bodyPr wrap="square" rtlCol="0">
            <a:spAutoFit/>
          </a:bodyPr>
          <a:lstStyle/>
          <a:p>
            <a:r>
              <a:rPr lang="en-GB" sz="3200" b="1" dirty="0" smtClean="0"/>
              <a:t>Summarise your ideas: </a:t>
            </a:r>
            <a:r>
              <a:rPr lang="en-GB" sz="3200" dirty="0" smtClean="0"/>
              <a:t>try to talk for 30 seconds without stopping! </a:t>
            </a:r>
            <a:endParaRPr lang="en-GB" sz="3200" dirty="0"/>
          </a:p>
        </p:txBody>
      </p:sp>
      <p:pic>
        <p:nvPicPr>
          <p:cNvPr id="9" name="Picture 2" descr="https://lh5.ggpht.com/CabjvKh6PyPbfwkBKBR2L3N5crX1Q8COIdp79JMLqxqEIVI4tQyep0Ri84A3cGsBQw=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127" y="2551737"/>
            <a:ext cx="3941380" cy="394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54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garyconklinglifenotes.files.wordpress.com/2015/02/one-man-and-his-dog1.jpg"/>
          <p:cNvPicPr>
            <a:picLocks noChangeAspect="1" noChangeArrowheads="1"/>
          </p:cNvPicPr>
          <p:nvPr/>
        </p:nvPicPr>
        <p:blipFill rotWithShape="1">
          <a:blip r:embed="rId2">
            <a:extLst>
              <a:ext uri="{28A0092B-C50C-407E-A947-70E740481C1C}">
                <a14:useLocalDpi xmlns:a14="http://schemas.microsoft.com/office/drawing/2010/main" val="0"/>
              </a:ext>
            </a:extLst>
          </a:blip>
          <a:srcRect r="15380" b="4976"/>
          <a:stretch/>
        </p:blipFill>
        <p:spPr bwMode="auto">
          <a:xfrm>
            <a:off x="0" y="-10757"/>
            <a:ext cx="9198591" cy="6875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5" name="Rectangle 4"/>
          <p:cNvSpPr/>
          <p:nvPr/>
        </p:nvSpPr>
        <p:spPr>
          <a:xfrm>
            <a:off x="424143" y="2149761"/>
            <a:ext cx="4438650" cy="2554545"/>
          </a:xfrm>
          <a:prstGeom prst="rect">
            <a:avLst/>
          </a:prstGeom>
        </p:spPr>
        <p:txBody>
          <a:bodyPr wrap="square">
            <a:spAutoFit/>
          </a:bodyPr>
          <a:lstStyle/>
          <a:p>
            <a:r>
              <a:rPr lang="en-GB" sz="2000" dirty="0"/>
              <a:t>George Graham Vest </a:t>
            </a:r>
            <a:r>
              <a:rPr lang="en-GB" sz="2000" dirty="0" smtClean="0"/>
              <a:t>was a US lawyer.  </a:t>
            </a:r>
            <a:r>
              <a:rPr lang="en-GB" sz="2000" dirty="0"/>
              <a:t>This </a:t>
            </a:r>
            <a:r>
              <a:rPr lang="en-GB" sz="2000" dirty="0" smtClean="0"/>
              <a:t>speech was </a:t>
            </a:r>
            <a:r>
              <a:rPr lang="en-GB" sz="2000" dirty="0"/>
              <a:t>given in court while representing a man who sued another for the killing of his dog. During the trial, Vest ignored the testimony, and when his turn came to present a summation to the jury, he made the following speech and won the case.</a:t>
            </a:r>
          </a:p>
        </p:txBody>
      </p:sp>
      <p:sp>
        <p:nvSpPr>
          <p:cNvPr id="6" name="Rectangle 5"/>
          <p:cNvSpPr/>
          <p:nvPr/>
        </p:nvSpPr>
        <p:spPr>
          <a:xfrm>
            <a:off x="300429" y="449014"/>
            <a:ext cx="8401050" cy="882678"/>
          </a:xfrm>
          <a:prstGeom prst="rect">
            <a:avLst/>
          </a:prstGeom>
          <a:solidFill>
            <a:schemeClr val="bg1"/>
          </a:solidFill>
          <a:ln>
            <a:solidFill>
              <a:schemeClr val="accent6">
                <a:lumMod val="60000"/>
                <a:lumOff val="40000"/>
              </a:schemeClr>
            </a:solidFill>
          </a:ln>
        </p:spPr>
        <p:txBody>
          <a:bodyPr wrap="square">
            <a:spAutoFit/>
          </a:bodyPr>
          <a:lstStyle/>
          <a:p>
            <a:pPr algn="ctr">
              <a:lnSpc>
                <a:spcPct val="107000"/>
              </a:lnSpc>
              <a:spcAft>
                <a:spcPts val="800"/>
              </a:spcAft>
            </a:pP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How does the writer use </a:t>
            </a:r>
            <a:r>
              <a:rPr lang="en-GB" sz="24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language</a:t>
            </a: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 to influence the jury’s view of the relationship between a dog and its owner?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194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garyconklinglifenotes.files.wordpress.com/2015/02/one-man-and-his-dog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080" r="24820" b="4976"/>
          <a:stretch/>
        </p:blipFill>
        <p:spPr bwMode="auto">
          <a:xfrm>
            <a:off x="5276849" y="-17582"/>
            <a:ext cx="3924301" cy="6875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5" name="Rectangle 4"/>
          <p:cNvSpPr/>
          <p:nvPr/>
        </p:nvSpPr>
        <p:spPr>
          <a:xfrm>
            <a:off x="160645" y="477528"/>
            <a:ext cx="5011430" cy="6247864"/>
          </a:xfrm>
          <a:prstGeom prst="rect">
            <a:avLst/>
          </a:prstGeom>
        </p:spPr>
        <p:txBody>
          <a:bodyPr wrap="square">
            <a:spAutoFit/>
          </a:bodyPr>
          <a:lstStyle/>
          <a:p>
            <a:r>
              <a:rPr lang="en-GB" sz="2000" dirty="0"/>
              <a:t>Vest begins his speech by not talking about dogs at all. Instead, he lists all the ways that a man can be betrayed. He makes each example sound as awful as possible – his ‘best friend…in the world’ becomes ‘his enemy’ and when he describes the children ‘that he has reared with loving care’ we see a picture of family happiness. But then it says they are ‘ungrateful’ so that makes it seem like the happiness has been destroyed. In the next sentence, he uses the words ‘nearest and dearest’ to describe friends and family and he builds up this picture of ‘trust’ and ‘happiness’. Then the word ‘traitors’ is used, which sounds very harsh and violent. The next two sentences about money are short and use commas to create rhythm. In the example about reputation he uses the word ‘sacrificed’ which makes loss of reputation seem like a sort of death.</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4994">
            <a:off x="1095658" y="1134849"/>
            <a:ext cx="7903561" cy="3717893"/>
          </a:xfrm>
          <a:prstGeom prst="rect">
            <a:avLst/>
          </a:prstGeom>
        </p:spPr>
      </p:pic>
      <p:sp>
        <p:nvSpPr>
          <p:cNvPr id="4" name="TextBox 3"/>
          <p:cNvSpPr txBox="1"/>
          <p:nvPr/>
        </p:nvSpPr>
        <p:spPr>
          <a:xfrm>
            <a:off x="5100294" y="1733550"/>
            <a:ext cx="1724025"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34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garyconklinglifenotes.files.wordpress.com/2015/02/one-man-and-his-dog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080" r="24820" b="4976"/>
          <a:stretch/>
        </p:blipFill>
        <p:spPr bwMode="auto">
          <a:xfrm>
            <a:off x="5276849" y="-17582"/>
            <a:ext cx="3924301" cy="6875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5" name="Rectangle 4"/>
          <p:cNvSpPr/>
          <p:nvPr/>
        </p:nvSpPr>
        <p:spPr>
          <a:xfrm>
            <a:off x="160645" y="477528"/>
            <a:ext cx="5011430" cy="6247864"/>
          </a:xfrm>
          <a:prstGeom prst="rect">
            <a:avLst/>
          </a:prstGeom>
        </p:spPr>
        <p:txBody>
          <a:bodyPr wrap="square">
            <a:spAutoFit/>
          </a:bodyPr>
          <a:lstStyle/>
          <a:p>
            <a:r>
              <a:rPr lang="en-GB" sz="2000" dirty="0"/>
              <a:t>Vest begins his speech by not talking about dogs at all. Instead, he lists all the ways that a man can be betrayed. He makes each example sound as awful as possible – his ‘best friend…in the world’ becomes ‘his enemy’ and when he describes the children ‘that he has reared with loving care’ we see a picture of family happiness. But then it says they are ‘ungrateful’ so that makes it seem like the happiness has been destroyed. In the next sentence, he uses the words ‘nearest and dearest’ to describe friends and family and he builds up this picture of ‘trust’ and ‘happiness’. Then the word ‘traitors’ is used, which sounds very harsh and violent. The next two sentences about money are short and use commas to create rhythm. In the example about reputation he uses the word ‘sacrificed’ which makes loss of reputation seem like a sort of death.</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4994">
            <a:off x="1095658" y="1134849"/>
            <a:ext cx="7903561" cy="3717893"/>
          </a:xfrm>
          <a:prstGeom prst="rect">
            <a:avLst/>
          </a:prstGeom>
        </p:spPr>
      </p:pic>
      <p:sp>
        <p:nvSpPr>
          <p:cNvPr id="4" name="TextBox 3"/>
          <p:cNvSpPr txBox="1"/>
          <p:nvPr/>
        </p:nvSpPr>
        <p:spPr>
          <a:xfrm rot="297599">
            <a:off x="5514974" y="1177551"/>
            <a:ext cx="1724025" cy="2231380"/>
          </a:xfrm>
          <a:prstGeom prst="rect">
            <a:avLst/>
          </a:prstGeom>
          <a:noFill/>
        </p:spPr>
        <p:txBody>
          <a:bodyPr wrap="square" rtlCol="0">
            <a:spAutoFit/>
          </a:bodyPr>
          <a:lstStyle/>
          <a:p>
            <a:r>
              <a:rPr lang="en-GB" sz="13900" dirty="0" smtClean="0">
                <a:solidFill>
                  <a:srgbClr val="FF0000"/>
                </a:solidFill>
                <a:effectLst>
                  <a:outerShdw blurRad="38100" dist="38100" dir="2700000" algn="tl">
                    <a:srgbClr val="000000">
                      <a:alpha val="43137"/>
                    </a:srgbClr>
                  </a:outerShdw>
                </a:effectLst>
              </a:rPr>
              <a:t>x</a:t>
            </a:r>
            <a:endParaRPr lang="en-GB" sz="139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297599">
            <a:off x="5370083" y="3046566"/>
            <a:ext cx="1724025" cy="2231380"/>
          </a:xfrm>
          <a:prstGeom prst="rect">
            <a:avLst/>
          </a:prstGeom>
          <a:noFill/>
        </p:spPr>
        <p:txBody>
          <a:bodyPr wrap="square" rtlCol="0">
            <a:spAutoFit/>
          </a:bodyPr>
          <a:lstStyle/>
          <a:p>
            <a:r>
              <a:rPr lang="en-GB" sz="13900" dirty="0" smtClean="0">
                <a:solidFill>
                  <a:srgbClr val="FF0000"/>
                </a:solidFill>
                <a:effectLst>
                  <a:outerShdw blurRad="38100" dist="38100" dir="2700000" algn="tl">
                    <a:srgbClr val="000000">
                      <a:alpha val="43137"/>
                    </a:srgbClr>
                  </a:outerShdw>
                </a:effectLst>
              </a:rPr>
              <a:t>x</a:t>
            </a:r>
            <a:endParaRPr lang="en-GB" sz="139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rot="297599">
            <a:off x="6615112" y="2228317"/>
            <a:ext cx="1724025" cy="2231380"/>
          </a:xfrm>
          <a:prstGeom prst="rect">
            <a:avLst/>
          </a:prstGeom>
          <a:noFill/>
        </p:spPr>
        <p:txBody>
          <a:bodyPr wrap="square" rtlCol="0">
            <a:spAutoFit/>
          </a:bodyPr>
          <a:lstStyle/>
          <a:p>
            <a:r>
              <a:rPr lang="en-GB" sz="13900" dirty="0" smtClean="0">
                <a:solidFill>
                  <a:srgbClr val="FF0000"/>
                </a:solidFill>
                <a:effectLst>
                  <a:outerShdw blurRad="38100" dist="38100" dir="2700000" algn="tl">
                    <a:srgbClr val="000000">
                      <a:alpha val="43137"/>
                    </a:srgbClr>
                  </a:outerShdw>
                </a:effectLst>
              </a:rPr>
              <a:t>x</a:t>
            </a:r>
            <a:endParaRPr lang="en-GB" sz="139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9731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5" name="Rectangle 4"/>
          <p:cNvSpPr/>
          <p:nvPr/>
        </p:nvSpPr>
        <p:spPr>
          <a:xfrm>
            <a:off x="160645" y="477528"/>
            <a:ext cx="5011430" cy="6124754"/>
          </a:xfrm>
          <a:prstGeom prst="rect">
            <a:avLst/>
          </a:prstGeom>
        </p:spPr>
        <p:txBody>
          <a:bodyPr wrap="square">
            <a:spAutoFit/>
          </a:bodyPr>
          <a:lstStyle/>
          <a:p>
            <a:r>
              <a:rPr lang="en-GB" sz="2800" dirty="0"/>
              <a:t>Vest begins his speech by not talking about dogs at all. Instead, he lists all the ways that a man can be betrayed. He makes each example sound as awful as possible – his ‘best friend…in the world’ becomes ‘his enemy’ and when he describes the children ‘that he has reared with loving care’ we see a picture of family happiness. But then it says they are ‘ungrateful’ so that makes it seem like the happiness has been destroyed. </a:t>
            </a:r>
          </a:p>
        </p:txBody>
      </p:sp>
      <p:sp>
        <p:nvSpPr>
          <p:cNvPr id="6" name="TextBox 5"/>
          <p:cNvSpPr txBox="1"/>
          <p:nvPr/>
        </p:nvSpPr>
        <p:spPr>
          <a:xfrm>
            <a:off x="5172075" y="451362"/>
            <a:ext cx="3848100" cy="2308324"/>
          </a:xfrm>
          <a:prstGeom prst="rect">
            <a:avLst/>
          </a:prstGeom>
          <a:noFill/>
        </p:spPr>
        <p:txBody>
          <a:bodyPr wrap="square" rtlCol="0">
            <a:spAutoFit/>
          </a:bodyPr>
          <a:lstStyle/>
          <a:p>
            <a:r>
              <a:rPr lang="en-GB" sz="2400" dirty="0" smtClean="0">
                <a:solidFill>
                  <a:srgbClr val="FF0000"/>
                </a:solidFill>
              </a:rPr>
              <a:t>What’s the effect of this? What will the jury be waiting for?</a:t>
            </a:r>
          </a:p>
          <a:p>
            <a:r>
              <a:rPr lang="en-GB" sz="2400" dirty="0" smtClean="0">
                <a:solidFill>
                  <a:srgbClr val="00B050"/>
                </a:solidFill>
              </a:rPr>
              <a:t>This adds suspense because the jury is waiting for him to refer to ‘the dog’. </a:t>
            </a:r>
            <a:endParaRPr lang="en-GB" sz="2400" dirty="0">
              <a:solidFill>
                <a:srgbClr val="00B050"/>
              </a:solidFill>
            </a:endParaRPr>
          </a:p>
        </p:txBody>
      </p:sp>
      <p:cxnSp>
        <p:nvCxnSpPr>
          <p:cNvPr id="10" name="Straight Arrow Connector 9"/>
          <p:cNvCxnSpPr/>
          <p:nvPr/>
        </p:nvCxnSpPr>
        <p:spPr>
          <a:xfrm flipH="1">
            <a:off x="2752725" y="1395412"/>
            <a:ext cx="2419350" cy="452438"/>
          </a:xfrm>
          <a:prstGeom prst="straightConnector1">
            <a:avLst/>
          </a:prstGeom>
          <a:ln w="317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72076" y="2812148"/>
            <a:ext cx="3848100" cy="4154984"/>
          </a:xfrm>
          <a:prstGeom prst="rect">
            <a:avLst/>
          </a:prstGeom>
          <a:noFill/>
        </p:spPr>
        <p:txBody>
          <a:bodyPr wrap="square" rtlCol="0">
            <a:spAutoFit/>
          </a:bodyPr>
          <a:lstStyle/>
          <a:p>
            <a:r>
              <a:rPr lang="en-GB" sz="2400" dirty="0" smtClean="0">
                <a:solidFill>
                  <a:srgbClr val="FF0000"/>
                </a:solidFill>
              </a:rPr>
              <a:t>What kind of words are ‘friends’ and ‘enemies’? What is the relationship between these words?</a:t>
            </a:r>
          </a:p>
          <a:p>
            <a:r>
              <a:rPr lang="en-GB" sz="2400" dirty="0" smtClean="0">
                <a:solidFill>
                  <a:srgbClr val="00B050"/>
                </a:solidFill>
              </a:rPr>
              <a:t>The nouns ‘friend’ and ‘enemy’ are juxtaposed and in direct opposition to each other. This presents the idea that turning against the man in this way is cruel and irreversible.</a:t>
            </a:r>
            <a:endParaRPr lang="en-GB" sz="2400" dirty="0">
              <a:solidFill>
                <a:srgbClr val="00B050"/>
              </a:solidFill>
            </a:endParaRPr>
          </a:p>
        </p:txBody>
      </p:sp>
      <p:cxnSp>
        <p:nvCxnSpPr>
          <p:cNvPr id="13" name="Straight Arrow Connector 12"/>
          <p:cNvCxnSpPr/>
          <p:nvPr/>
        </p:nvCxnSpPr>
        <p:spPr>
          <a:xfrm flipH="1" flipV="1">
            <a:off x="4562476" y="3539906"/>
            <a:ext cx="609599" cy="181604"/>
          </a:xfrm>
          <a:prstGeom prst="straightConnector1">
            <a:avLst/>
          </a:prstGeom>
          <a:ln w="317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1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5" name="Rectangle 4"/>
          <p:cNvSpPr/>
          <p:nvPr/>
        </p:nvSpPr>
        <p:spPr>
          <a:xfrm>
            <a:off x="160645" y="477528"/>
            <a:ext cx="5011430" cy="6124754"/>
          </a:xfrm>
          <a:prstGeom prst="rect">
            <a:avLst/>
          </a:prstGeom>
        </p:spPr>
        <p:txBody>
          <a:bodyPr wrap="square">
            <a:spAutoFit/>
          </a:bodyPr>
          <a:lstStyle/>
          <a:p>
            <a:r>
              <a:rPr lang="en-GB" sz="2800" dirty="0" smtClean="0"/>
              <a:t>In the next sentence, he uses the </a:t>
            </a:r>
            <a:r>
              <a:rPr lang="en-GB" sz="2800" dirty="0" smtClean="0">
                <a:solidFill>
                  <a:srgbClr val="FF0000"/>
                </a:solidFill>
              </a:rPr>
              <a:t>words</a:t>
            </a:r>
            <a:r>
              <a:rPr lang="en-GB" sz="2800" dirty="0" smtClean="0"/>
              <a:t> ‘</a:t>
            </a:r>
            <a:r>
              <a:rPr lang="en-GB" sz="2800" u="sng" dirty="0" smtClean="0"/>
              <a:t>nearest and dearest’ to describe friends and </a:t>
            </a:r>
            <a:r>
              <a:rPr lang="en-GB" sz="2800" dirty="0" smtClean="0"/>
              <a:t>family and he builds up this picture of ‘</a:t>
            </a:r>
            <a:r>
              <a:rPr lang="en-GB" sz="2800" u="sng" dirty="0" smtClean="0"/>
              <a:t>trust</a:t>
            </a:r>
            <a:r>
              <a:rPr lang="en-GB" sz="2800" dirty="0" smtClean="0"/>
              <a:t>’ and ‘</a:t>
            </a:r>
            <a:r>
              <a:rPr lang="en-GB" sz="2800" u="sng" dirty="0" smtClean="0"/>
              <a:t>happiness</a:t>
            </a:r>
            <a:r>
              <a:rPr lang="en-GB" sz="2800" dirty="0" smtClean="0"/>
              <a:t>’. Then the </a:t>
            </a:r>
            <a:r>
              <a:rPr lang="en-GB" sz="2800" dirty="0" smtClean="0">
                <a:solidFill>
                  <a:srgbClr val="FF0000"/>
                </a:solidFill>
              </a:rPr>
              <a:t>word</a:t>
            </a:r>
            <a:r>
              <a:rPr lang="en-GB" sz="2800" dirty="0" smtClean="0"/>
              <a:t> ‘traitors’ is used, which sounds very harsh and violent. The next two sentences about money are short and use commas to create rhythm. In the example about reputation he uses the </a:t>
            </a:r>
            <a:r>
              <a:rPr lang="en-GB" sz="2800" dirty="0" smtClean="0">
                <a:solidFill>
                  <a:srgbClr val="FF0000"/>
                </a:solidFill>
              </a:rPr>
              <a:t>word </a:t>
            </a:r>
            <a:r>
              <a:rPr lang="en-GB" sz="2800" dirty="0" smtClean="0"/>
              <a:t>‘</a:t>
            </a:r>
            <a:r>
              <a:rPr lang="en-GB" sz="2800" u="sng" dirty="0" smtClean="0"/>
              <a:t>sacrificed</a:t>
            </a:r>
            <a:r>
              <a:rPr lang="en-GB" sz="2800" dirty="0" smtClean="0"/>
              <a:t>’ which makes loss of reputation seem like a sort of death.</a:t>
            </a:r>
            <a:endParaRPr lang="en-GB" sz="2800" dirty="0"/>
          </a:p>
        </p:txBody>
      </p:sp>
      <p:sp>
        <p:nvSpPr>
          <p:cNvPr id="12" name="TextBox 11"/>
          <p:cNvSpPr txBox="1"/>
          <p:nvPr/>
        </p:nvSpPr>
        <p:spPr>
          <a:xfrm>
            <a:off x="5172075" y="1632005"/>
            <a:ext cx="3848100" cy="4401205"/>
          </a:xfrm>
          <a:prstGeom prst="rect">
            <a:avLst/>
          </a:prstGeom>
          <a:noFill/>
        </p:spPr>
        <p:txBody>
          <a:bodyPr wrap="square" rtlCol="0">
            <a:spAutoFit/>
          </a:bodyPr>
          <a:lstStyle/>
          <a:p>
            <a:pPr algn="ctr"/>
            <a:r>
              <a:rPr lang="en-GB" sz="2800" dirty="0" smtClean="0">
                <a:solidFill>
                  <a:srgbClr val="FF0000"/>
                </a:solidFill>
              </a:rPr>
              <a:t>What kind of words are used in the quotations?</a:t>
            </a:r>
            <a:endParaRPr lang="en-GB" sz="2800" dirty="0">
              <a:solidFill>
                <a:srgbClr val="FF0000"/>
              </a:solidFill>
            </a:endParaRPr>
          </a:p>
          <a:p>
            <a:pPr algn="ctr"/>
            <a:endParaRPr lang="en-GB" sz="2800" dirty="0" smtClean="0">
              <a:solidFill>
                <a:srgbClr val="FF0000"/>
              </a:solidFill>
            </a:endParaRPr>
          </a:p>
          <a:p>
            <a:pPr algn="ctr"/>
            <a:endParaRPr lang="en-GB" sz="2800" dirty="0">
              <a:solidFill>
                <a:srgbClr val="FF0000"/>
              </a:solidFill>
            </a:endParaRPr>
          </a:p>
          <a:p>
            <a:pPr algn="ctr"/>
            <a:r>
              <a:rPr lang="en-GB" sz="2800" dirty="0" smtClean="0">
                <a:solidFill>
                  <a:srgbClr val="FF0000"/>
                </a:solidFill>
              </a:rPr>
              <a:t>What is the effect of this rhythm?</a:t>
            </a:r>
          </a:p>
          <a:p>
            <a:pPr algn="ctr"/>
            <a:endParaRPr lang="en-GB" sz="2800" dirty="0">
              <a:solidFill>
                <a:srgbClr val="FF0000"/>
              </a:solidFill>
            </a:endParaRPr>
          </a:p>
          <a:p>
            <a:pPr algn="ctr"/>
            <a:endParaRPr lang="en-GB" sz="2800" dirty="0">
              <a:solidFill>
                <a:srgbClr val="FF0000"/>
              </a:solidFill>
            </a:endParaRPr>
          </a:p>
          <a:p>
            <a:pPr algn="ctr"/>
            <a:r>
              <a:rPr lang="en-GB" sz="2800" dirty="0" smtClean="0">
                <a:solidFill>
                  <a:srgbClr val="FF0000"/>
                </a:solidFill>
              </a:rPr>
              <a:t>How does this affect the jury?</a:t>
            </a:r>
          </a:p>
        </p:txBody>
      </p:sp>
    </p:spTree>
    <p:extLst>
      <p:ext uri="{BB962C8B-B14F-4D97-AF65-F5344CB8AC3E}">
        <p14:creationId xmlns:p14="http://schemas.microsoft.com/office/powerpoint/2010/main" val="2798054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garyconklinglifenotes.files.wordpress.com/2015/02/one-man-and-his-dog1.jpg"/>
          <p:cNvPicPr>
            <a:picLocks noChangeAspect="1" noChangeArrowheads="1"/>
          </p:cNvPicPr>
          <p:nvPr/>
        </p:nvPicPr>
        <p:blipFill rotWithShape="1">
          <a:blip r:embed="rId2">
            <a:extLst>
              <a:ext uri="{28A0092B-C50C-407E-A947-70E740481C1C}">
                <a14:useLocalDpi xmlns:a14="http://schemas.microsoft.com/office/drawing/2010/main" val="0"/>
              </a:ext>
            </a:extLst>
          </a:blip>
          <a:srcRect r="15380" b="4976"/>
          <a:stretch/>
        </p:blipFill>
        <p:spPr bwMode="auto">
          <a:xfrm>
            <a:off x="0" y="-10757"/>
            <a:ext cx="9198591" cy="6875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4994">
            <a:off x="1095658" y="1134849"/>
            <a:ext cx="7903561" cy="3717893"/>
          </a:xfrm>
          <a:prstGeom prst="rect">
            <a:avLst/>
          </a:prstGeom>
        </p:spPr>
      </p:pic>
      <p:sp>
        <p:nvSpPr>
          <p:cNvPr id="11" name="TextBox 10"/>
          <p:cNvSpPr txBox="1"/>
          <p:nvPr/>
        </p:nvSpPr>
        <p:spPr>
          <a:xfrm>
            <a:off x="5100294" y="1733550"/>
            <a:ext cx="1724025"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11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garyconklinglifenotes.files.wordpress.com/2015/02/one-man-and-his-dog1.jpg"/>
          <p:cNvPicPr>
            <a:picLocks noChangeAspect="1" noChangeArrowheads="1"/>
          </p:cNvPicPr>
          <p:nvPr/>
        </p:nvPicPr>
        <p:blipFill rotWithShape="1">
          <a:blip r:embed="rId2">
            <a:extLst>
              <a:ext uri="{28A0092B-C50C-407E-A947-70E740481C1C}">
                <a14:useLocalDpi xmlns:a14="http://schemas.microsoft.com/office/drawing/2010/main" val="0"/>
              </a:ext>
            </a:extLst>
          </a:blip>
          <a:srcRect r="15380" b="4976"/>
          <a:stretch/>
        </p:blipFill>
        <p:spPr bwMode="auto">
          <a:xfrm>
            <a:off x="0" y="-10757"/>
            <a:ext cx="9198591" cy="6875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4994">
            <a:off x="1095658" y="1134849"/>
            <a:ext cx="7903561" cy="3717893"/>
          </a:xfrm>
          <a:prstGeom prst="rect">
            <a:avLst/>
          </a:prstGeom>
        </p:spPr>
      </p:pic>
      <p:sp>
        <p:nvSpPr>
          <p:cNvPr id="8" name="TextBox 7"/>
          <p:cNvSpPr txBox="1"/>
          <p:nvPr/>
        </p:nvSpPr>
        <p:spPr>
          <a:xfrm rot="297599">
            <a:off x="6681144" y="1309968"/>
            <a:ext cx="1724025" cy="2231380"/>
          </a:xfrm>
          <a:prstGeom prst="rect">
            <a:avLst/>
          </a:prstGeom>
          <a:noFill/>
        </p:spPr>
        <p:txBody>
          <a:bodyPr wrap="square" rtlCol="0">
            <a:spAutoFit/>
          </a:bodyPr>
          <a:lstStyle/>
          <a:p>
            <a:r>
              <a:rPr lang="en-GB" sz="13900" dirty="0" smtClean="0">
                <a:solidFill>
                  <a:srgbClr val="FF0000"/>
                </a:solidFill>
                <a:effectLst>
                  <a:outerShdw blurRad="38100" dist="38100" dir="2700000" algn="tl">
                    <a:srgbClr val="000000">
                      <a:alpha val="43137"/>
                    </a:srgbClr>
                  </a:outerShdw>
                </a:effectLst>
              </a:rPr>
              <a:t>x</a:t>
            </a:r>
            <a:endParaRPr lang="en-GB" sz="13900"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rot="297599">
            <a:off x="6549079" y="3146667"/>
            <a:ext cx="1724025" cy="2231380"/>
          </a:xfrm>
          <a:prstGeom prst="rect">
            <a:avLst/>
          </a:prstGeom>
          <a:noFill/>
        </p:spPr>
        <p:txBody>
          <a:bodyPr wrap="square" rtlCol="0">
            <a:spAutoFit/>
          </a:bodyPr>
          <a:lstStyle/>
          <a:p>
            <a:r>
              <a:rPr lang="en-GB" sz="13900" dirty="0" smtClean="0">
                <a:solidFill>
                  <a:srgbClr val="FF0000"/>
                </a:solidFill>
                <a:effectLst>
                  <a:outerShdw blurRad="38100" dist="38100" dir="2700000" algn="tl">
                    <a:srgbClr val="000000">
                      <a:alpha val="43137"/>
                    </a:srgbClr>
                  </a:outerShdw>
                </a:effectLst>
              </a:rPr>
              <a:t>x</a:t>
            </a:r>
            <a:endParaRPr lang="en-GB" sz="13900"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rot="297599">
            <a:off x="6615112" y="2228317"/>
            <a:ext cx="1724025" cy="2231380"/>
          </a:xfrm>
          <a:prstGeom prst="rect">
            <a:avLst/>
          </a:prstGeom>
          <a:noFill/>
        </p:spPr>
        <p:txBody>
          <a:bodyPr wrap="square" rtlCol="0">
            <a:spAutoFit/>
          </a:bodyPr>
          <a:lstStyle/>
          <a:p>
            <a:r>
              <a:rPr lang="en-GB" sz="13900" dirty="0" smtClean="0">
                <a:solidFill>
                  <a:srgbClr val="FF0000"/>
                </a:solidFill>
                <a:effectLst>
                  <a:outerShdw blurRad="38100" dist="38100" dir="2700000" algn="tl">
                    <a:srgbClr val="000000">
                      <a:alpha val="43137"/>
                    </a:srgbClr>
                  </a:outerShdw>
                </a:effectLst>
              </a:rPr>
              <a:t>x</a:t>
            </a:r>
            <a:endParaRPr lang="en-GB" sz="139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1254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garyconklinglifenotes.files.wordpress.com/2015/02/one-man-and-his-dog1.jpg"/>
          <p:cNvPicPr>
            <a:picLocks noChangeAspect="1" noChangeArrowheads="1"/>
          </p:cNvPicPr>
          <p:nvPr/>
        </p:nvPicPr>
        <p:blipFill rotWithShape="1">
          <a:blip r:embed="rId2">
            <a:extLst>
              <a:ext uri="{28A0092B-C50C-407E-A947-70E740481C1C}">
                <a14:useLocalDpi xmlns:a14="http://schemas.microsoft.com/office/drawing/2010/main" val="0"/>
              </a:ext>
            </a:extLst>
          </a:blip>
          <a:srcRect r="15380" b="4976"/>
          <a:stretch/>
        </p:blipFill>
        <p:spPr bwMode="auto">
          <a:xfrm>
            <a:off x="0" y="-10757"/>
            <a:ext cx="9198591" cy="68755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explos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93" y="785639"/>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5" name="Rectangle 4"/>
          <p:cNvSpPr/>
          <p:nvPr/>
        </p:nvSpPr>
        <p:spPr>
          <a:xfrm>
            <a:off x="514350" y="896628"/>
            <a:ext cx="4438650" cy="3785652"/>
          </a:xfrm>
          <a:prstGeom prst="rect">
            <a:avLst/>
          </a:prstGeom>
        </p:spPr>
        <p:txBody>
          <a:bodyPr wrap="square">
            <a:spAutoFit/>
          </a:bodyPr>
          <a:lstStyle/>
          <a:p>
            <a:pPr algn="ctr"/>
            <a:r>
              <a:rPr lang="en-GB" sz="2400" b="1" dirty="0" smtClean="0"/>
              <a:t>Choose </a:t>
            </a:r>
            <a:r>
              <a:rPr lang="en-GB" sz="2400" b="1" dirty="0" smtClean="0">
                <a:solidFill>
                  <a:srgbClr val="FF0000"/>
                </a:solidFill>
                <a:effectLst>
                  <a:outerShdw blurRad="38100" dist="38100" dir="2700000" algn="tl">
                    <a:srgbClr val="000000">
                      <a:alpha val="43137"/>
                    </a:srgbClr>
                  </a:outerShdw>
                </a:effectLst>
              </a:rPr>
              <a:t>three</a:t>
            </a:r>
            <a:r>
              <a:rPr lang="en-GB" sz="2400" b="1" dirty="0" smtClean="0"/>
              <a:t> other quotations from the text and do a quotation explosion. </a:t>
            </a:r>
          </a:p>
          <a:p>
            <a:pPr algn="ctr"/>
            <a:endParaRPr lang="en-GB" sz="2400" b="1" dirty="0"/>
          </a:p>
          <a:p>
            <a:pPr algn="ctr"/>
            <a:r>
              <a:rPr lang="en-GB" sz="2400" b="1" dirty="0" smtClean="0"/>
              <a:t>Use your notes to write </a:t>
            </a:r>
            <a:r>
              <a:rPr lang="en-GB" sz="2400" b="1" dirty="0" smtClean="0">
                <a:solidFill>
                  <a:srgbClr val="FF0000"/>
                </a:solidFill>
                <a:effectLst>
                  <a:outerShdw blurRad="38100" dist="38100" dir="2700000" algn="tl">
                    <a:srgbClr val="000000">
                      <a:alpha val="43137"/>
                    </a:srgbClr>
                  </a:outerShdw>
                </a:effectLst>
              </a:rPr>
              <a:t>three QWERTY</a:t>
            </a:r>
            <a:r>
              <a:rPr lang="en-GB" sz="2400" b="1" dirty="0" smtClean="0">
                <a:effectLst>
                  <a:outerShdw blurRad="38100" dist="38100" dir="2700000" algn="tl">
                    <a:srgbClr val="000000">
                      <a:alpha val="43137"/>
                    </a:srgbClr>
                  </a:outerShdw>
                </a:effectLst>
              </a:rPr>
              <a:t> </a:t>
            </a:r>
            <a:r>
              <a:rPr lang="en-GB" sz="2400" b="1" dirty="0" smtClean="0">
                <a:solidFill>
                  <a:srgbClr val="FF0000"/>
                </a:solidFill>
                <a:effectLst>
                  <a:outerShdw blurRad="38100" dist="38100" dir="2700000" algn="tl">
                    <a:srgbClr val="000000">
                      <a:alpha val="43137"/>
                    </a:srgbClr>
                  </a:outerShdw>
                </a:effectLst>
              </a:rPr>
              <a:t>paragraphs</a:t>
            </a:r>
            <a:r>
              <a:rPr lang="en-GB" sz="2400" b="1" dirty="0" smtClean="0"/>
              <a:t> to answer this Q3. </a:t>
            </a:r>
          </a:p>
          <a:p>
            <a:pPr algn="ctr"/>
            <a:endParaRPr lang="en-GB" sz="2400" b="1" dirty="0" smtClean="0"/>
          </a:p>
          <a:p>
            <a:pPr algn="ctr"/>
            <a:r>
              <a:rPr lang="en-GB" sz="2400" b="1" dirty="0" smtClean="0"/>
              <a:t>[Remember to show off your use of </a:t>
            </a:r>
            <a:r>
              <a:rPr lang="en-GB" sz="2400" b="1" dirty="0" smtClean="0">
                <a:solidFill>
                  <a:srgbClr val="FF0000"/>
                </a:solidFill>
                <a:effectLst>
                  <a:outerShdw blurRad="38100" dist="38100" dir="2700000" algn="tl">
                    <a:srgbClr val="000000">
                      <a:alpha val="43137"/>
                    </a:srgbClr>
                  </a:outerShdw>
                </a:effectLst>
              </a:rPr>
              <a:t>terminology</a:t>
            </a:r>
            <a:r>
              <a:rPr lang="en-GB" sz="2400" b="1" dirty="0" smtClean="0"/>
              <a:t>!]</a:t>
            </a:r>
            <a:endParaRPr lang="en-GB" sz="2400" b="1" dirty="0"/>
          </a:p>
        </p:txBody>
      </p:sp>
      <p:sp>
        <p:nvSpPr>
          <p:cNvPr id="6" name="Rectangle 5"/>
          <p:cNvSpPr/>
          <p:nvPr/>
        </p:nvSpPr>
        <p:spPr>
          <a:xfrm>
            <a:off x="504825" y="5548139"/>
            <a:ext cx="8401050" cy="882678"/>
          </a:xfrm>
          <a:prstGeom prst="rect">
            <a:avLst/>
          </a:prstGeom>
          <a:solidFill>
            <a:schemeClr val="bg1"/>
          </a:solidFill>
          <a:ln>
            <a:solidFill>
              <a:schemeClr val="accent6">
                <a:lumMod val="60000"/>
                <a:lumOff val="40000"/>
              </a:schemeClr>
            </a:solidFill>
          </a:ln>
        </p:spPr>
        <p:txBody>
          <a:bodyPr wrap="square">
            <a:spAutoFit/>
          </a:bodyPr>
          <a:lstStyle/>
          <a:p>
            <a:pPr algn="ctr">
              <a:lnSpc>
                <a:spcPct val="107000"/>
              </a:lnSpc>
              <a:spcAft>
                <a:spcPts val="800"/>
              </a:spcAft>
            </a:pP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How does the writer use </a:t>
            </a:r>
            <a:r>
              <a:rPr lang="en-GB" sz="24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language</a:t>
            </a: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 to influence the jury’s view of the relationship between a dog and its owner?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6491102" y="2548717"/>
          <a:ext cx="1632750" cy="1453528"/>
        </p:xfrm>
        <a:graphic>
          <a:graphicData uri="http://schemas.openxmlformats.org/drawingml/2006/table">
            <a:tbl>
              <a:tblPr firstRow="1" bandRow="1">
                <a:tableStyleId>{5C22544A-7EE6-4342-B048-85BDC9FD1C3A}</a:tableStyleId>
              </a:tblPr>
              <a:tblGrid>
                <a:gridCol w="544250"/>
                <a:gridCol w="544250"/>
                <a:gridCol w="544250"/>
              </a:tblGrid>
              <a:tr h="1453528">
                <a:tc>
                  <a:txBody>
                    <a:bodyPr/>
                    <a:lstStyle/>
                    <a:p>
                      <a:endParaRPr lang="en-GB" sz="1400" dirty="0"/>
                    </a:p>
                  </a:txBody>
                  <a:tcPr marL="73190" marR="73190" marT="36595" marB="36595"/>
                </a:tc>
                <a:tc>
                  <a:txBody>
                    <a:bodyPr/>
                    <a:lstStyle/>
                    <a:p>
                      <a:endParaRPr lang="en-GB" sz="1400" dirty="0"/>
                    </a:p>
                  </a:txBody>
                  <a:tcPr marL="73190" marR="73190" marT="36595" marB="36595"/>
                </a:tc>
                <a:tc>
                  <a:txBody>
                    <a:bodyPr/>
                    <a:lstStyle/>
                    <a:p>
                      <a:endParaRPr lang="en-GB" sz="1400" dirty="0"/>
                    </a:p>
                  </a:txBody>
                  <a:tcPr marL="73190" marR="73190" marT="36595" marB="36595">
                    <a:solidFill>
                      <a:schemeClr val="tx2">
                        <a:lumMod val="20000"/>
                        <a:lumOff val="80000"/>
                      </a:schemeClr>
                    </a:solidFill>
                  </a:tcPr>
                </a:tc>
              </a:tr>
            </a:tbl>
          </a:graphicData>
        </a:graphic>
      </p:graphicFrame>
      <p:sp>
        <p:nvSpPr>
          <p:cNvPr id="8" name="Down Arrow 7"/>
          <p:cNvSpPr/>
          <p:nvPr/>
        </p:nvSpPr>
        <p:spPr>
          <a:xfrm>
            <a:off x="6779282" y="2123314"/>
            <a:ext cx="528195" cy="5187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5446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dupic.net/Images/Birds/osprey_on_nest006.JPG"/>
          <p:cNvPicPr>
            <a:picLocks noChangeAspect="1" noChangeArrowheads="1"/>
          </p:cNvPicPr>
          <p:nvPr/>
        </p:nvPicPr>
        <p:blipFill rotWithShape="1">
          <a:blip r:embed="rId2">
            <a:extLst>
              <a:ext uri="{28A0092B-C50C-407E-A947-70E740481C1C}">
                <a14:useLocalDpi xmlns:a14="http://schemas.microsoft.com/office/drawing/2010/main" val="0"/>
              </a:ext>
            </a:extLst>
          </a:blip>
          <a:srcRect r="7766"/>
          <a:stretch/>
        </p:blipFill>
        <p:spPr bwMode="auto">
          <a:xfrm>
            <a:off x="0" y="358574"/>
            <a:ext cx="9163050" cy="6521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2" name="TextBox 1"/>
          <p:cNvSpPr txBox="1"/>
          <p:nvPr/>
        </p:nvSpPr>
        <p:spPr>
          <a:xfrm>
            <a:off x="361950" y="933450"/>
            <a:ext cx="2428875" cy="1569660"/>
          </a:xfrm>
          <a:prstGeom prst="rect">
            <a:avLst/>
          </a:prstGeom>
          <a:noFill/>
        </p:spPr>
        <p:txBody>
          <a:bodyPr wrap="square" rtlCol="0">
            <a:spAutoFit/>
          </a:bodyPr>
          <a:lstStyle/>
          <a:p>
            <a:r>
              <a:rPr lang="en-GB" sz="4800" b="1" i="1" dirty="0" smtClean="0"/>
              <a:t>The Egg Hunters</a:t>
            </a:r>
            <a:endParaRPr lang="en-GB" sz="4800" b="1" i="1" dirty="0"/>
          </a:p>
        </p:txBody>
      </p:sp>
    </p:spTree>
    <p:extLst>
      <p:ext uri="{BB962C8B-B14F-4D97-AF65-F5344CB8AC3E}">
        <p14:creationId xmlns:p14="http://schemas.microsoft.com/office/powerpoint/2010/main" val="63747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4938"/>
            <a:ext cx="7886700" cy="1325563"/>
          </a:xfrm>
          <a:solidFill>
            <a:schemeClr val="accent6">
              <a:lumMod val="20000"/>
              <a:lumOff val="80000"/>
            </a:schemeClr>
          </a:solidFill>
        </p:spPr>
        <p:txBody>
          <a:bodyPr>
            <a:normAutofit fontScale="90000"/>
          </a:bodyPr>
          <a:lstStyle/>
          <a:p>
            <a:r>
              <a:rPr lang="en-GB" dirty="0" smtClean="0"/>
              <a:t>Paper 2, Question 3 (AO2) 12 marks</a:t>
            </a:r>
            <a:br>
              <a:rPr lang="en-GB" dirty="0" smtClean="0"/>
            </a:br>
            <a:r>
              <a:rPr lang="en-GB" dirty="0" smtClean="0"/>
              <a:t>Looks something like this:</a:t>
            </a:r>
            <a:endParaRPr lang="en-GB"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6" name="Content Placeholder 2"/>
          <p:cNvSpPr txBox="1">
            <a:spLocks/>
          </p:cNvSpPr>
          <p:nvPr/>
        </p:nvSpPr>
        <p:spPr>
          <a:xfrm>
            <a:off x="467544" y="2564904"/>
            <a:ext cx="8229600" cy="2980928"/>
          </a:xfrm>
          <a:prstGeom prst="rect">
            <a:avLst/>
          </a:prstGeom>
          <a:ln w="28575">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mtClean="0"/>
              <a:t>You now need to refer </a:t>
            </a:r>
            <a:r>
              <a:rPr lang="en-GB" b="1" smtClean="0"/>
              <a:t>only to source B</a:t>
            </a:r>
            <a:r>
              <a:rPr lang="en-GB" smtClean="0"/>
              <a:t>.</a:t>
            </a:r>
          </a:p>
          <a:p>
            <a:endParaRPr lang="en-GB" smtClean="0"/>
          </a:p>
          <a:p>
            <a:pPr>
              <a:buFont typeface="Arial" panose="020B0604020202020204" pitchFamily="34" charset="0"/>
              <a:buNone/>
            </a:pPr>
            <a:r>
              <a:rPr lang="en-GB" smtClean="0"/>
              <a:t>How does Henry use </a:t>
            </a:r>
            <a:r>
              <a:rPr lang="en-GB" b="1" smtClean="0"/>
              <a:t>language</a:t>
            </a:r>
            <a:r>
              <a:rPr lang="en-GB" smtClean="0"/>
              <a:t> to try to influence his father?</a:t>
            </a:r>
          </a:p>
          <a:p>
            <a:pPr>
              <a:buFont typeface="Arial" panose="020B0604020202020204" pitchFamily="34" charset="0"/>
              <a:buNone/>
            </a:pPr>
            <a:endParaRPr lang="en-GB" smtClean="0"/>
          </a:p>
          <a:p>
            <a:pPr>
              <a:buFont typeface="Arial" panose="020B0604020202020204" pitchFamily="34" charset="0"/>
              <a:buNone/>
            </a:pPr>
            <a:r>
              <a:rPr lang="en-GB" i="1" smtClean="0"/>
              <a:t>Worth 12 marks</a:t>
            </a:r>
            <a:endParaRPr lang="en-GB" i="1" dirty="0"/>
          </a:p>
        </p:txBody>
      </p:sp>
      <p:sp>
        <p:nvSpPr>
          <p:cNvPr id="4" name="Oval 3"/>
          <p:cNvSpPr/>
          <p:nvPr/>
        </p:nvSpPr>
        <p:spPr>
          <a:xfrm>
            <a:off x="3466539" y="4586165"/>
            <a:ext cx="439248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Explain, comment on and analyse language and structure.</a:t>
            </a:r>
            <a:endParaRPr lang="en-GB" sz="2400" dirty="0"/>
          </a:p>
        </p:txBody>
      </p:sp>
    </p:spTree>
    <p:extLst>
      <p:ext uri="{BB962C8B-B14F-4D97-AF65-F5344CB8AC3E}">
        <p14:creationId xmlns:p14="http://schemas.microsoft.com/office/powerpoint/2010/main" val="226701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50"/>
            <a:ext cx="8229600" cy="1417638"/>
          </a:xfrm>
          <a:solidFill>
            <a:schemeClr val="accent6">
              <a:lumMod val="20000"/>
              <a:lumOff val="80000"/>
            </a:schemeClr>
          </a:solidFill>
        </p:spPr>
        <p:txBody>
          <a:bodyPr>
            <a:normAutofit/>
          </a:bodyPr>
          <a:lstStyle/>
          <a:p>
            <a:r>
              <a:rPr lang="en-GB" sz="3200" b="1" dirty="0" smtClean="0"/>
              <a:t>TRUE OR FALSE?</a:t>
            </a:r>
            <a:r>
              <a:rPr lang="en-GB" sz="3200" dirty="0" smtClean="0"/>
              <a:t/>
            </a:r>
            <a:br>
              <a:rPr lang="en-GB" sz="3200" dirty="0" smtClean="0"/>
            </a:br>
            <a:r>
              <a:rPr lang="en-GB" sz="3200" dirty="0" smtClean="0"/>
              <a:t>Write A-H in your books; write true or false next to it after you have read the questions below.</a:t>
            </a:r>
            <a:endParaRPr lang="en-GB" sz="3200" dirty="0"/>
          </a:p>
        </p:txBody>
      </p:sp>
      <p:sp>
        <p:nvSpPr>
          <p:cNvPr id="3" name="Content Placeholder 2"/>
          <p:cNvSpPr>
            <a:spLocks noGrp="1"/>
          </p:cNvSpPr>
          <p:nvPr>
            <p:ph idx="1"/>
          </p:nvPr>
        </p:nvSpPr>
        <p:spPr>
          <a:xfrm>
            <a:off x="457200" y="1736812"/>
            <a:ext cx="7067128" cy="5069160"/>
          </a:xfrm>
        </p:spPr>
        <p:txBody>
          <a:bodyPr>
            <a:normAutofit fontScale="92500"/>
          </a:bodyPr>
          <a:lstStyle/>
          <a:p>
            <a:pPr marL="514350" indent="-514350">
              <a:buFont typeface="+mj-lt"/>
              <a:buAutoNum type="alphaUcPeriod"/>
            </a:pPr>
            <a:r>
              <a:rPr lang="en-GB" dirty="0" smtClean="0"/>
              <a:t>Vultures and eagles lay their eggs in summer. </a:t>
            </a:r>
          </a:p>
          <a:p>
            <a:pPr marL="514350" indent="-514350">
              <a:buFont typeface="+mj-lt"/>
              <a:buAutoNum type="alphaUcPeriod"/>
            </a:pPr>
            <a:r>
              <a:rPr lang="en-GB" dirty="0" smtClean="0"/>
              <a:t>Egg hunting can be dangerous.</a:t>
            </a:r>
          </a:p>
          <a:p>
            <a:pPr marL="514350" indent="-514350">
              <a:buFont typeface="+mj-lt"/>
              <a:buAutoNum type="alphaUcPeriod"/>
            </a:pPr>
            <a:r>
              <a:rPr lang="en-GB" dirty="0" smtClean="0"/>
              <a:t>Eagles will peck at anyone who comes near their nest.</a:t>
            </a:r>
          </a:p>
          <a:p>
            <a:pPr marL="514350" indent="-514350">
              <a:buFont typeface="+mj-lt"/>
              <a:buAutoNum type="alphaUcPeriod"/>
            </a:pPr>
            <a:r>
              <a:rPr lang="en-GB" dirty="0" smtClean="0"/>
              <a:t>Some eagles build their nests on the ground.</a:t>
            </a:r>
          </a:p>
          <a:p>
            <a:pPr marL="514350" indent="-514350">
              <a:buFont typeface="+mj-lt"/>
              <a:buAutoNum type="alphaUcPeriod"/>
            </a:pPr>
            <a:r>
              <a:rPr lang="en-GB" dirty="0" smtClean="0"/>
              <a:t>One egg hunter found a skeleton in a tree.</a:t>
            </a:r>
          </a:p>
          <a:p>
            <a:pPr marL="514350" indent="-514350">
              <a:buFont typeface="+mj-lt"/>
              <a:buAutoNum type="alphaUcPeriod"/>
            </a:pPr>
            <a:r>
              <a:rPr lang="en-GB" dirty="0" smtClean="0"/>
              <a:t>It was the body of an egg hunter.</a:t>
            </a:r>
          </a:p>
          <a:p>
            <a:pPr marL="514350" indent="-514350">
              <a:buFont typeface="+mj-lt"/>
              <a:buAutoNum type="alphaUcPeriod"/>
            </a:pPr>
            <a:r>
              <a:rPr lang="en-GB" dirty="0" smtClean="0"/>
              <a:t>The man had probably got stuck up the tree after a difficult climb.</a:t>
            </a:r>
          </a:p>
          <a:p>
            <a:pPr marL="514350" indent="-514350">
              <a:buFont typeface="+mj-lt"/>
              <a:buAutoNum type="alphaUcPeriod"/>
            </a:pPr>
            <a:r>
              <a:rPr lang="en-GB" dirty="0" smtClean="0"/>
              <a:t>He starved to death.</a:t>
            </a:r>
          </a:p>
          <a:p>
            <a:pPr marL="514350" indent="-514350">
              <a:buFont typeface="+mj-lt"/>
              <a:buAutoNum type="alphaUcPeriod"/>
            </a:pPr>
            <a:endParaRPr lang="en-GB" dirty="0"/>
          </a:p>
        </p:txBody>
      </p:sp>
      <p:sp>
        <p:nvSpPr>
          <p:cNvPr id="4" name="Rounded Rectangle 3"/>
          <p:cNvSpPr/>
          <p:nvPr/>
        </p:nvSpPr>
        <p:spPr>
          <a:xfrm>
            <a:off x="7596336" y="1766342"/>
            <a:ext cx="1224136" cy="360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FALSE</a:t>
            </a:r>
            <a:endParaRPr lang="en-GB" b="1" dirty="0"/>
          </a:p>
        </p:txBody>
      </p:sp>
      <p:sp>
        <p:nvSpPr>
          <p:cNvPr id="6" name="Rounded Rectangle 5"/>
          <p:cNvSpPr/>
          <p:nvPr/>
        </p:nvSpPr>
        <p:spPr>
          <a:xfrm>
            <a:off x="7630558" y="2702446"/>
            <a:ext cx="1224136" cy="360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FALSE</a:t>
            </a:r>
            <a:endParaRPr lang="en-GB" b="1" dirty="0"/>
          </a:p>
        </p:txBody>
      </p:sp>
      <p:sp>
        <p:nvSpPr>
          <p:cNvPr id="7" name="Rounded Rectangle 6"/>
          <p:cNvSpPr/>
          <p:nvPr/>
        </p:nvSpPr>
        <p:spPr>
          <a:xfrm>
            <a:off x="7668344" y="4501189"/>
            <a:ext cx="1224136" cy="360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FALSE</a:t>
            </a:r>
            <a:endParaRPr lang="en-GB" b="1" dirty="0"/>
          </a:p>
        </p:txBody>
      </p:sp>
      <p:sp>
        <p:nvSpPr>
          <p:cNvPr id="8" name="Rounded Rectangle 7"/>
          <p:cNvSpPr/>
          <p:nvPr/>
        </p:nvSpPr>
        <p:spPr>
          <a:xfrm>
            <a:off x="7668344" y="5192847"/>
            <a:ext cx="1224136" cy="360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FALSE</a:t>
            </a:r>
            <a:endParaRPr lang="en-GB" b="1" dirty="0"/>
          </a:p>
        </p:txBody>
      </p:sp>
      <p:sp>
        <p:nvSpPr>
          <p:cNvPr id="9" name="Rounded Rectangle 8"/>
          <p:cNvSpPr/>
          <p:nvPr/>
        </p:nvSpPr>
        <p:spPr>
          <a:xfrm>
            <a:off x="7642034" y="3339190"/>
            <a:ext cx="1224136" cy="360040"/>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TRUE</a:t>
            </a:r>
            <a:endParaRPr lang="en-GB" b="1" dirty="0"/>
          </a:p>
        </p:txBody>
      </p:sp>
      <p:sp>
        <p:nvSpPr>
          <p:cNvPr id="10" name="Rounded Rectangle 9"/>
          <p:cNvSpPr/>
          <p:nvPr/>
        </p:nvSpPr>
        <p:spPr>
          <a:xfrm>
            <a:off x="7668344" y="3961129"/>
            <a:ext cx="1224136" cy="360040"/>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TRUE</a:t>
            </a:r>
            <a:endParaRPr lang="en-GB" b="1" dirty="0"/>
          </a:p>
        </p:txBody>
      </p:sp>
      <p:sp>
        <p:nvSpPr>
          <p:cNvPr id="11" name="Rounded Rectangle 10"/>
          <p:cNvSpPr/>
          <p:nvPr/>
        </p:nvSpPr>
        <p:spPr>
          <a:xfrm>
            <a:off x="7668344" y="5870798"/>
            <a:ext cx="1224136" cy="360040"/>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TRUE</a:t>
            </a:r>
            <a:endParaRPr lang="en-GB" b="1" dirty="0"/>
          </a:p>
        </p:txBody>
      </p:sp>
      <p:sp>
        <p:nvSpPr>
          <p:cNvPr id="12" name="Rounded Rectangle 11"/>
          <p:cNvSpPr/>
          <p:nvPr/>
        </p:nvSpPr>
        <p:spPr>
          <a:xfrm>
            <a:off x="7596336" y="2198390"/>
            <a:ext cx="1224136" cy="360040"/>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TRUE</a:t>
            </a:r>
            <a:endParaRPr lang="en-GB" b="1" dirty="0"/>
          </a:p>
        </p:txBody>
      </p:sp>
    </p:spTree>
    <p:extLst>
      <p:ext uri="{BB962C8B-B14F-4D97-AF65-F5344CB8AC3E}">
        <p14:creationId xmlns:p14="http://schemas.microsoft.com/office/powerpoint/2010/main" val="35115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dupic.net/Images/Birds/osprey_on_nest006.JPG"/>
          <p:cNvPicPr>
            <a:picLocks noChangeAspect="1" noChangeArrowheads="1"/>
          </p:cNvPicPr>
          <p:nvPr/>
        </p:nvPicPr>
        <p:blipFill rotWithShape="1">
          <a:blip r:embed="rId2">
            <a:extLst>
              <a:ext uri="{28A0092B-C50C-407E-A947-70E740481C1C}">
                <a14:useLocalDpi xmlns:a14="http://schemas.microsoft.com/office/drawing/2010/main" val="0"/>
              </a:ext>
            </a:extLst>
          </a:blip>
          <a:srcRect r="7766"/>
          <a:stretch/>
        </p:blipFill>
        <p:spPr bwMode="auto">
          <a:xfrm>
            <a:off x="0" y="358574"/>
            <a:ext cx="9163050" cy="6521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2" name="TextBox 1"/>
          <p:cNvSpPr txBox="1"/>
          <p:nvPr/>
        </p:nvSpPr>
        <p:spPr>
          <a:xfrm>
            <a:off x="361950" y="933450"/>
            <a:ext cx="2428875" cy="1569660"/>
          </a:xfrm>
          <a:prstGeom prst="rect">
            <a:avLst/>
          </a:prstGeom>
          <a:noFill/>
        </p:spPr>
        <p:txBody>
          <a:bodyPr wrap="square" rtlCol="0">
            <a:spAutoFit/>
          </a:bodyPr>
          <a:lstStyle/>
          <a:p>
            <a:r>
              <a:rPr lang="en-GB" sz="4800" b="1" i="1" dirty="0" smtClean="0"/>
              <a:t>The Egg Hunters</a:t>
            </a:r>
            <a:endParaRPr lang="en-GB" sz="4800" b="1" i="1" dirty="0"/>
          </a:p>
        </p:txBody>
      </p:sp>
      <p:sp>
        <p:nvSpPr>
          <p:cNvPr id="5" name="Rectangle 4"/>
          <p:cNvSpPr/>
          <p:nvPr/>
        </p:nvSpPr>
        <p:spPr>
          <a:xfrm>
            <a:off x="504825" y="5548139"/>
            <a:ext cx="8401050" cy="882678"/>
          </a:xfrm>
          <a:prstGeom prst="rect">
            <a:avLst/>
          </a:prstGeom>
          <a:solidFill>
            <a:schemeClr val="bg1"/>
          </a:solidFill>
          <a:ln>
            <a:solidFill>
              <a:schemeClr val="accent6">
                <a:lumMod val="60000"/>
                <a:lumOff val="40000"/>
              </a:schemeClr>
            </a:solidFill>
          </a:ln>
        </p:spPr>
        <p:txBody>
          <a:bodyPr wrap="square">
            <a:spAutoFit/>
          </a:bodyPr>
          <a:lstStyle/>
          <a:p>
            <a:pPr algn="ctr">
              <a:lnSpc>
                <a:spcPct val="107000"/>
              </a:lnSpc>
              <a:spcAft>
                <a:spcPts val="800"/>
              </a:spcAft>
            </a:pP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How does the writer use language to make his account interesting?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550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dupic.net/Images/Birds/osprey_on_nest006.JPG"/>
          <p:cNvPicPr>
            <a:picLocks noChangeAspect="1" noChangeArrowheads="1"/>
          </p:cNvPicPr>
          <p:nvPr/>
        </p:nvPicPr>
        <p:blipFill rotWithShape="1">
          <a:blip r:embed="rId2">
            <a:extLst>
              <a:ext uri="{28A0092B-C50C-407E-A947-70E740481C1C}">
                <a14:useLocalDpi xmlns:a14="http://schemas.microsoft.com/office/drawing/2010/main" val="0"/>
              </a:ext>
            </a:extLst>
          </a:blip>
          <a:srcRect r="7766"/>
          <a:stretch/>
        </p:blipFill>
        <p:spPr bwMode="auto">
          <a:xfrm>
            <a:off x="0" y="358574"/>
            <a:ext cx="9163050" cy="6521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6" name="TextBox 5"/>
          <p:cNvSpPr txBox="1"/>
          <p:nvPr/>
        </p:nvSpPr>
        <p:spPr>
          <a:xfrm>
            <a:off x="3019425" y="556670"/>
            <a:ext cx="5981700" cy="6124754"/>
          </a:xfrm>
          <a:prstGeom prst="rect">
            <a:avLst/>
          </a:prstGeom>
          <a:solidFill>
            <a:schemeClr val="bg1"/>
          </a:solidFill>
          <a:ln>
            <a:solidFill>
              <a:schemeClr val="accent6">
                <a:lumMod val="60000"/>
                <a:lumOff val="40000"/>
              </a:schemeClr>
            </a:solidFill>
          </a:ln>
        </p:spPr>
        <p:txBody>
          <a:bodyPr wrap="square" rtlCol="0">
            <a:spAutoFit/>
          </a:bodyPr>
          <a:lstStyle/>
          <a:p>
            <a:r>
              <a:rPr lang="en-GB" sz="2800" dirty="0" err="1"/>
              <a:t>Barcley</a:t>
            </a:r>
            <a:r>
              <a:rPr lang="en-GB" sz="2800" dirty="0"/>
              <a:t> shows some sympathy for the birds and the man, repeating the adjective ‘poor’ to comment on the mother of the birds and the shepherd who died stranded in a tree. He also comments on the soft, ‘downy’ young birds and then juxtaposes this with the image of their potential savagery: ‘fierce, angry-looking eyes’. Furthermore, the writer makes the narrative gripping by using adjectives to emphasise the horror of the falling bones: ‘the horrified nester’ who runs after his ‘ghastly discovery</a:t>
            </a:r>
            <a:r>
              <a:rPr lang="en-GB" sz="2800" dirty="0" smtClean="0"/>
              <a:t>’.</a:t>
            </a:r>
            <a:endParaRPr lang="en-GB" sz="2800" dirty="0"/>
          </a:p>
        </p:txBody>
      </p:sp>
      <p:sp>
        <p:nvSpPr>
          <p:cNvPr id="4" name="TextBox 3"/>
          <p:cNvSpPr txBox="1"/>
          <p:nvPr/>
        </p:nvSpPr>
        <p:spPr>
          <a:xfrm rot="21294888">
            <a:off x="286968" y="1045144"/>
            <a:ext cx="2677422" cy="2062103"/>
          </a:xfrm>
          <a:prstGeom prst="rect">
            <a:avLst/>
          </a:prstGeom>
          <a:solidFill>
            <a:schemeClr val="bg1"/>
          </a:solidFill>
          <a:ln>
            <a:solidFill>
              <a:schemeClr val="accent6">
                <a:lumMod val="60000"/>
                <a:lumOff val="40000"/>
              </a:schemeClr>
            </a:solidFill>
          </a:ln>
        </p:spPr>
        <p:txBody>
          <a:bodyPr wrap="square" rtlCol="0">
            <a:spAutoFit/>
          </a:bodyPr>
          <a:lstStyle/>
          <a:p>
            <a:r>
              <a:rPr lang="en-GB" sz="3200" dirty="0" smtClean="0">
                <a:solidFill>
                  <a:srgbClr val="00B050"/>
                </a:solidFill>
                <a:latin typeface="Impact" panose="020B0806030902050204" pitchFamily="34" charset="0"/>
              </a:rPr>
              <a:t>What three improvements could the student make? </a:t>
            </a:r>
            <a:endParaRPr lang="en-GB" sz="3200" dirty="0">
              <a:solidFill>
                <a:srgbClr val="00B050"/>
              </a:solidFill>
              <a:latin typeface="Impact" panose="020B0806030902050204" pitchFamily="34" charset="0"/>
            </a:endParaRPr>
          </a:p>
        </p:txBody>
      </p:sp>
    </p:spTree>
    <p:extLst>
      <p:ext uri="{BB962C8B-B14F-4D97-AF65-F5344CB8AC3E}">
        <p14:creationId xmlns:p14="http://schemas.microsoft.com/office/powerpoint/2010/main" val="140046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dupic.net/Images/Birds/osprey_on_nest006.JPG"/>
          <p:cNvPicPr>
            <a:picLocks noChangeAspect="1" noChangeArrowheads="1"/>
          </p:cNvPicPr>
          <p:nvPr/>
        </p:nvPicPr>
        <p:blipFill rotWithShape="1">
          <a:blip r:embed="rId2">
            <a:extLst>
              <a:ext uri="{28A0092B-C50C-407E-A947-70E740481C1C}">
                <a14:useLocalDpi xmlns:a14="http://schemas.microsoft.com/office/drawing/2010/main" val="0"/>
              </a:ext>
            </a:extLst>
          </a:blip>
          <a:srcRect r="7766"/>
          <a:stretch/>
        </p:blipFill>
        <p:spPr bwMode="auto">
          <a:xfrm>
            <a:off x="0" y="358574"/>
            <a:ext cx="9163050" cy="6521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6" name="TextBox 5"/>
          <p:cNvSpPr txBox="1"/>
          <p:nvPr/>
        </p:nvSpPr>
        <p:spPr>
          <a:xfrm>
            <a:off x="3019425" y="556670"/>
            <a:ext cx="5981700" cy="6124754"/>
          </a:xfrm>
          <a:prstGeom prst="rect">
            <a:avLst/>
          </a:prstGeom>
          <a:solidFill>
            <a:schemeClr val="bg1"/>
          </a:solidFill>
          <a:ln>
            <a:solidFill>
              <a:schemeClr val="accent6">
                <a:lumMod val="60000"/>
                <a:lumOff val="40000"/>
              </a:schemeClr>
            </a:solidFill>
          </a:ln>
        </p:spPr>
        <p:txBody>
          <a:bodyPr wrap="square" rtlCol="0">
            <a:spAutoFit/>
          </a:bodyPr>
          <a:lstStyle/>
          <a:p>
            <a:r>
              <a:rPr lang="en-GB" sz="2800" dirty="0" err="1"/>
              <a:t>Barcley</a:t>
            </a:r>
            <a:r>
              <a:rPr lang="en-GB" sz="2800" dirty="0"/>
              <a:t> shows some sympathy for the birds and the man, repeating the adjective ‘poor’ to comment on the mother of the birds and the shepherd who died stranded in a tree. He also comments on the soft, ‘downy’ young birds and then juxtaposes this with the image of their potential savagery: ‘fierce, angry-looking eyes’. Furthermore, the writer makes the narrative gripping by using adjectives to emphasise the horror of the falling bones: ‘the horrified nester’ who runs after his ‘ghastly discovery</a:t>
            </a:r>
            <a:r>
              <a:rPr lang="en-GB" sz="2800" dirty="0" smtClean="0"/>
              <a:t>’.</a:t>
            </a:r>
            <a:endParaRPr lang="en-GB" sz="2800" dirty="0"/>
          </a:p>
        </p:txBody>
      </p:sp>
      <p:sp>
        <p:nvSpPr>
          <p:cNvPr id="4" name="TextBox 3"/>
          <p:cNvSpPr txBox="1"/>
          <p:nvPr/>
        </p:nvSpPr>
        <p:spPr>
          <a:xfrm rot="21294888">
            <a:off x="173417" y="1393762"/>
            <a:ext cx="2677422" cy="4031873"/>
          </a:xfrm>
          <a:prstGeom prst="rect">
            <a:avLst/>
          </a:prstGeom>
          <a:solidFill>
            <a:schemeClr val="bg1"/>
          </a:solidFill>
          <a:ln>
            <a:solidFill>
              <a:schemeClr val="accent6">
                <a:lumMod val="60000"/>
                <a:lumOff val="40000"/>
              </a:schemeClr>
            </a:solidFill>
          </a:ln>
        </p:spPr>
        <p:txBody>
          <a:bodyPr wrap="square" rtlCol="0">
            <a:spAutoFit/>
          </a:bodyPr>
          <a:lstStyle/>
          <a:p>
            <a:r>
              <a:rPr lang="en-GB" sz="3200" dirty="0" smtClean="0">
                <a:solidFill>
                  <a:srgbClr val="00B050"/>
                </a:solidFill>
                <a:latin typeface="Impact" panose="020B0806030902050204" pitchFamily="34" charset="0"/>
              </a:rPr>
              <a:t>Using this as your starting point, re-write the paragraph and put your three improvements in place!</a:t>
            </a:r>
            <a:endParaRPr lang="en-GB" sz="3200" dirty="0">
              <a:solidFill>
                <a:srgbClr val="00B050"/>
              </a:solidFill>
              <a:latin typeface="Impact" panose="020B0806030902050204" pitchFamily="34" charset="0"/>
            </a:endParaRPr>
          </a:p>
        </p:txBody>
      </p:sp>
    </p:spTree>
    <p:extLst>
      <p:ext uri="{BB962C8B-B14F-4D97-AF65-F5344CB8AC3E}">
        <p14:creationId xmlns:p14="http://schemas.microsoft.com/office/powerpoint/2010/main" val="255581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dupic.net/Images/Birds/osprey_on_nest006.JPG"/>
          <p:cNvPicPr>
            <a:picLocks noChangeAspect="1" noChangeArrowheads="1"/>
          </p:cNvPicPr>
          <p:nvPr/>
        </p:nvPicPr>
        <p:blipFill rotWithShape="1">
          <a:blip r:embed="rId2">
            <a:extLst>
              <a:ext uri="{28A0092B-C50C-407E-A947-70E740481C1C}">
                <a14:useLocalDpi xmlns:a14="http://schemas.microsoft.com/office/drawing/2010/main" val="0"/>
              </a:ext>
            </a:extLst>
          </a:blip>
          <a:srcRect r="7766"/>
          <a:stretch/>
        </p:blipFill>
        <p:spPr bwMode="auto">
          <a:xfrm>
            <a:off x="0" y="358574"/>
            <a:ext cx="9163050" cy="6521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6" name="TextBox 5"/>
          <p:cNvSpPr txBox="1"/>
          <p:nvPr/>
        </p:nvSpPr>
        <p:spPr>
          <a:xfrm rot="21036169">
            <a:off x="724476" y="481792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Self-Assess</a:t>
            </a:r>
            <a:endParaRPr lang="en-GB" sz="5400" dirty="0">
              <a:solidFill>
                <a:srgbClr val="00B050"/>
              </a:solidFill>
              <a:latin typeface="Impact" panose="020B0806030902050204" pitchFamily="34" charset="0"/>
              <a:cs typeface="Arial" panose="020B0604020202020204" pitchFamily="34"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4994">
            <a:off x="1095658" y="1134849"/>
            <a:ext cx="7903561" cy="3717893"/>
          </a:xfrm>
          <a:prstGeom prst="rect">
            <a:avLst/>
          </a:prstGeom>
        </p:spPr>
      </p:pic>
    </p:spTree>
    <p:extLst>
      <p:ext uri="{BB962C8B-B14F-4D97-AF65-F5344CB8AC3E}">
        <p14:creationId xmlns:p14="http://schemas.microsoft.com/office/powerpoint/2010/main" val="2985779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997571" y="548405"/>
            <a:ext cx="7424382" cy="62779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How confident are you with Q3 skills?</a:t>
            </a:r>
            <a:endParaRPr lang="en-GB"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21190724"/>
              </p:ext>
            </p:extLst>
          </p:nvPr>
        </p:nvGraphicFramePr>
        <p:xfrm>
          <a:off x="220532" y="1397000"/>
          <a:ext cx="8729832" cy="4846320"/>
        </p:xfrm>
        <a:graphic>
          <a:graphicData uri="http://schemas.openxmlformats.org/drawingml/2006/table">
            <a:tbl>
              <a:tblPr firstRow="1" bandRow="1">
                <a:tableStyleId>{5C22544A-7EE6-4342-B048-85BDC9FD1C3A}</a:tableStyleId>
              </a:tblPr>
              <a:tblGrid>
                <a:gridCol w="2182458"/>
                <a:gridCol w="2182458"/>
                <a:gridCol w="2182458"/>
                <a:gridCol w="2182458"/>
              </a:tblGrid>
              <a:tr h="370840">
                <a:tc>
                  <a:txBody>
                    <a:bodyPr/>
                    <a:lstStyle/>
                    <a:p>
                      <a:r>
                        <a:rPr lang="en-GB" dirty="0" smtClean="0">
                          <a:solidFill>
                            <a:schemeClr val="tx1"/>
                          </a:solidFill>
                        </a:rPr>
                        <a:t>Skills</a:t>
                      </a:r>
                      <a:endParaRPr lang="en-GB" dirty="0">
                        <a:solidFill>
                          <a:schemeClr val="tx1"/>
                        </a:solidFill>
                      </a:endParaRPr>
                    </a:p>
                  </a:txBody>
                  <a:tcPr>
                    <a:solidFill>
                      <a:schemeClr val="accent6">
                        <a:lumMod val="40000"/>
                        <a:lumOff val="60000"/>
                      </a:schemeClr>
                    </a:solidFill>
                  </a:tcPr>
                </a:tc>
                <a:tc>
                  <a:txBody>
                    <a:bodyPr/>
                    <a:lstStyle/>
                    <a:p>
                      <a:r>
                        <a:rPr lang="en-GB" dirty="0" smtClean="0">
                          <a:solidFill>
                            <a:schemeClr val="tx1"/>
                          </a:solidFill>
                        </a:rPr>
                        <a:t>I am confident that I can do</a:t>
                      </a:r>
                      <a:r>
                        <a:rPr lang="en-GB" baseline="0" dirty="0" smtClean="0">
                          <a:solidFill>
                            <a:schemeClr val="tx1"/>
                          </a:solidFill>
                        </a:rPr>
                        <a:t> this</a:t>
                      </a:r>
                      <a:endParaRPr lang="en-GB" dirty="0">
                        <a:solidFill>
                          <a:schemeClr val="tx1"/>
                        </a:solidFill>
                      </a:endParaRPr>
                    </a:p>
                  </a:txBody>
                  <a:tcPr>
                    <a:solidFill>
                      <a:schemeClr val="accent6">
                        <a:lumMod val="40000"/>
                        <a:lumOff val="60000"/>
                      </a:schemeClr>
                    </a:solidFill>
                  </a:tcPr>
                </a:tc>
                <a:tc>
                  <a:txBody>
                    <a:bodyPr/>
                    <a:lstStyle/>
                    <a:p>
                      <a:r>
                        <a:rPr lang="en-GB" dirty="0" smtClean="0">
                          <a:solidFill>
                            <a:schemeClr val="tx1"/>
                          </a:solidFill>
                        </a:rPr>
                        <a:t>I think I can do this but I need</a:t>
                      </a:r>
                      <a:r>
                        <a:rPr lang="en-GB" baseline="0" dirty="0" smtClean="0">
                          <a:solidFill>
                            <a:schemeClr val="tx1"/>
                          </a:solidFill>
                        </a:rPr>
                        <a:t> a bit more practice</a:t>
                      </a:r>
                      <a:endParaRPr lang="en-GB" dirty="0">
                        <a:solidFill>
                          <a:schemeClr val="tx1"/>
                        </a:solidFill>
                      </a:endParaRPr>
                    </a:p>
                  </a:txBody>
                  <a:tcPr>
                    <a:solidFill>
                      <a:schemeClr val="accent6">
                        <a:lumMod val="40000"/>
                        <a:lumOff val="60000"/>
                      </a:schemeClr>
                    </a:solidFill>
                  </a:tcPr>
                </a:tc>
                <a:tc>
                  <a:txBody>
                    <a:bodyPr/>
                    <a:lstStyle/>
                    <a:p>
                      <a:r>
                        <a:rPr lang="en-GB" dirty="0" smtClean="0">
                          <a:solidFill>
                            <a:schemeClr val="tx1"/>
                          </a:solidFill>
                        </a:rPr>
                        <a:t>This</a:t>
                      </a:r>
                      <a:r>
                        <a:rPr lang="en-GB" baseline="0" dirty="0" smtClean="0">
                          <a:solidFill>
                            <a:schemeClr val="tx1"/>
                          </a:solidFill>
                        </a:rPr>
                        <a:t> is one of my weaker areas, so I need more practice.</a:t>
                      </a:r>
                      <a:endParaRPr lang="en-GB" dirty="0">
                        <a:solidFill>
                          <a:schemeClr val="tx1"/>
                        </a:solidFill>
                      </a:endParaRPr>
                    </a:p>
                  </a:txBody>
                  <a:tcPr>
                    <a:solidFill>
                      <a:schemeClr val="accent6">
                        <a:lumMod val="40000"/>
                        <a:lumOff val="60000"/>
                      </a:schemeClr>
                    </a:solidFill>
                  </a:tcPr>
                </a:tc>
              </a:tr>
              <a:tr h="370840">
                <a:tc>
                  <a:txBody>
                    <a:bodyPr/>
                    <a:lstStyle/>
                    <a:p>
                      <a:r>
                        <a:rPr lang="en-GB" dirty="0" smtClean="0">
                          <a:solidFill>
                            <a:schemeClr val="tx1"/>
                          </a:solidFill>
                        </a:rPr>
                        <a:t>I can select effective</a:t>
                      </a:r>
                      <a:r>
                        <a:rPr lang="en-GB" baseline="0" dirty="0" smtClean="0">
                          <a:solidFill>
                            <a:schemeClr val="tx1"/>
                          </a:solidFill>
                        </a:rPr>
                        <a:t> words, phrases and language features in a non-fiction text.</a:t>
                      </a:r>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comment on and analyse them.</a:t>
                      </a:r>
                    </a:p>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r>
                        <a:rPr lang="en-GB" dirty="0" smtClean="0">
                          <a:solidFill>
                            <a:schemeClr val="tx1"/>
                          </a:solidFill>
                        </a:rPr>
                        <a:t>I can support my ideas</a:t>
                      </a:r>
                      <a:r>
                        <a:rPr lang="en-GB" baseline="0" dirty="0" smtClean="0">
                          <a:solidFill>
                            <a:schemeClr val="tx1"/>
                          </a:solidFill>
                        </a:rPr>
                        <a:t> with relevant quotations.</a:t>
                      </a:r>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use a range of correct subject</a:t>
                      </a:r>
                      <a:r>
                        <a:rPr lang="en-GB" baseline="0" dirty="0" smtClean="0">
                          <a:solidFill>
                            <a:schemeClr val="tx1"/>
                          </a:solidFill>
                        </a:rPr>
                        <a:t> terminology.</a:t>
                      </a:r>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bl>
          </a:graphicData>
        </a:graphic>
      </p:graphicFrame>
      <p:sp>
        <p:nvSpPr>
          <p:cNvPr id="7" name="TextBox 6"/>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Tree>
    <p:extLst>
      <p:ext uri="{BB962C8B-B14F-4D97-AF65-F5344CB8AC3E}">
        <p14:creationId xmlns:p14="http://schemas.microsoft.com/office/powerpoint/2010/main" val="42154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3140069"/>
              </p:ext>
            </p:extLst>
          </p:nvPr>
        </p:nvGraphicFramePr>
        <p:xfrm>
          <a:off x="276111" y="639249"/>
          <a:ext cx="8743578" cy="5078328"/>
        </p:xfrm>
        <a:graphic>
          <a:graphicData uri="http://schemas.openxmlformats.org/drawingml/2006/table">
            <a:tbl>
              <a:tblPr firstRow="1" bandRow="1">
                <a:tableStyleId>{5C22544A-7EE6-4342-B048-85BDC9FD1C3A}</a:tableStyleId>
              </a:tblPr>
              <a:tblGrid>
                <a:gridCol w="1584396"/>
                <a:gridCol w="7159182"/>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10-12</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detailed</a:t>
                      </a:r>
                      <a:r>
                        <a:rPr lang="en-GB" sz="1800" b="0" i="0" u="none" strike="noStrike" kern="1200" baseline="0" dirty="0" smtClean="0">
                          <a:solidFill>
                            <a:schemeClr val="tx1"/>
                          </a:solidFill>
                          <a:latin typeface="+mn-lt"/>
                          <a:ea typeface="+mn-ea"/>
                          <a:cs typeface="+mn-cs"/>
                        </a:rPr>
                        <a:t> and </a:t>
                      </a:r>
                      <a:r>
                        <a:rPr lang="en-GB" sz="1800" b="1" i="0" u="none" strike="noStrike" kern="1200" baseline="0" dirty="0" smtClean="0">
                          <a:solidFill>
                            <a:schemeClr val="tx1"/>
                          </a:solidFill>
                          <a:latin typeface="+mn-lt"/>
                          <a:ea typeface="+mn-ea"/>
                          <a:cs typeface="+mn-cs"/>
                        </a:rPr>
                        <a:t>perceptive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Analyses</a:t>
                      </a:r>
                      <a:r>
                        <a:rPr lang="en-GB" sz="1800" b="0" i="0" u="none" strike="noStrike" kern="1200" baseline="0" dirty="0" smtClean="0">
                          <a:solidFill>
                            <a:schemeClr val="tx1"/>
                          </a:solidFill>
                          <a:latin typeface="+mn-lt"/>
                          <a:ea typeface="+mn-ea"/>
                          <a:cs typeface="+mn-cs"/>
                        </a:rPr>
                        <a:t> the effects of the writer’s choices of language</a:t>
                      </a:r>
                    </a:p>
                    <a:p>
                      <a:r>
                        <a:rPr lang="en-GB" sz="1800" b="0" i="0" u="none" strike="noStrike" kern="1200" baseline="0" dirty="0" smtClean="0">
                          <a:solidFill>
                            <a:schemeClr val="tx1"/>
                          </a:solidFill>
                          <a:latin typeface="+mn-lt"/>
                          <a:ea typeface="+mn-ea"/>
                          <a:cs typeface="+mn-cs"/>
                        </a:rPr>
                        <a:t>• Selects a </a:t>
                      </a:r>
                      <a:r>
                        <a:rPr lang="en-GB" sz="1800" b="1" i="0" u="none" strike="noStrike" kern="1200" baseline="0" dirty="0" smtClean="0">
                          <a:solidFill>
                            <a:schemeClr val="tx1"/>
                          </a:solidFill>
                          <a:latin typeface="+mn-lt"/>
                          <a:ea typeface="+mn-ea"/>
                          <a:cs typeface="+mn-cs"/>
                        </a:rPr>
                        <a:t>judicious</a:t>
                      </a:r>
                      <a:r>
                        <a:rPr lang="en-GB" sz="1800" b="0" i="0" u="none" strike="noStrike" kern="1200" baseline="0" dirty="0" smtClean="0">
                          <a:solidFill>
                            <a:schemeClr val="tx1"/>
                          </a:solidFill>
                          <a:latin typeface="+mn-lt"/>
                          <a:ea typeface="+mn-ea"/>
                          <a:cs typeface="+mn-cs"/>
                        </a:rPr>
                        <a:t> range of quotations</a:t>
                      </a:r>
                    </a:p>
                    <a:p>
                      <a:r>
                        <a:rPr lang="en-GB" sz="1800" b="0" i="0" u="none" strike="noStrike" kern="1200" baseline="0" dirty="0" smtClean="0">
                          <a:solidFill>
                            <a:schemeClr val="tx1"/>
                          </a:solidFill>
                          <a:latin typeface="+mn-lt"/>
                          <a:ea typeface="+mn-ea"/>
                          <a:cs typeface="+mn-cs"/>
                        </a:rPr>
                        <a:t>• Uses a </a:t>
                      </a:r>
                      <a:r>
                        <a:rPr lang="en-GB" sz="1800" b="1" i="0" u="none" strike="noStrike" kern="1200" baseline="0" dirty="0" smtClean="0">
                          <a:solidFill>
                            <a:schemeClr val="tx1"/>
                          </a:solidFill>
                          <a:latin typeface="+mn-lt"/>
                          <a:ea typeface="+mn-ea"/>
                          <a:cs typeface="+mn-cs"/>
                        </a:rPr>
                        <a:t>range</a:t>
                      </a:r>
                      <a:r>
                        <a:rPr lang="en-GB" sz="1800" b="0" i="0" u="none" strike="noStrike" kern="1200" baseline="0" dirty="0" smtClean="0">
                          <a:solidFill>
                            <a:schemeClr val="tx1"/>
                          </a:solidFill>
                          <a:latin typeface="+mn-lt"/>
                          <a:ea typeface="+mn-ea"/>
                          <a:cs typeface="+mn-cs"/>
                        </a:rPr>
                        <a:t> of subject terminology </a:t>
                      </a:r>
                      <a:r>
                        <a:rPr lang="en-GB" sz="1800" b="1" i="0" u="none" strike="noStrike" kern="1200" baseline="0" dirty="0" smtClean="0">
                          <a:solidFill>
                            <a:schemeClr val="tx1"/>
                          </a:solidFill>
                          <a:latin typeface="+mn-lt"/>
                          <a:ea typeface="+mn-ea"/>
                          <a:cs typeface="+mn-cs"/>
                        </a:rPr>
                        <a:t>appropriately</a:t>
                      </a:r>
                    </a:p>
                  </a:txBody>
                  <a:tcPr>
                    <a:solidFill>
                      <a:schemeClr val="bg1">
                        <a:lumMod val="85000"/>
                      </a:schemeClr>
                    </a:solidFill>
                  </a:tcPr>
                </a:tc>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7-9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clear</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Clearly</a:t>
                      </a:r>
                      <a:r>
                        <a:rPr lang="en-GB" sz="1800" b="0" i="0" u="none" strike="noStrike" kern="1200" baseline="0" dirty="0" smtClean="0">
                          <a:solidFill>
                            <a:schemeClr val="tx1"/>
                          </a:solidFill>
                          <a:latin typeface="+mn-lt"/>
                          <a:ea typeface="+mn-ea"/>
                          <a:cs typeface="+mn-cs"/>
                        </a:rPr>
                        <a:t> explains the effects of the writer’s choices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relevant </a:t>
                      </a:r>
                      <a:r>
                        <a:rPr lang="en-GB" sz="1800" b="0" i="0" u="none" strike="noStrike" kern="1200" baseline="0" dirty="0" smtClean="0">
                          <a:solidFill>
                            <a:schemeClr val="tx1"/>
                          </a:solidFill>
                          <a:latin typeface="+mn-lt"/>
                          <a:ea typeface="+mn-ea"/>
                          <a:cs typeface="+mn-cs"/>
                        </a:rPr>
                        <a:t>quotations</a:t>
                      </a:r>
                    </a:p>
                    <a:p>
                      <a:r>
                        <a:rPr lang="en-GB" sz="1800" b="0" i="0" u="none" strike="noStrike" kern="1200" baseline="0" dirty="0" smtClean="0">
                          <a:solidFill>
                            <a:schemeClr val="tx1"/>
                          </a:solidFill>
                          <a:latin typeface="+mn-lt"/>
                          <a:ea typeface="+mn-ea"/>
                          <a:cs typeface="+mn-cs"/>
                        </a:rPr>
                        <a:t>• Uses a subject terminology </a:t>
                      </a:r>
                      <a:r>
                        <a:rPr lang="en-GB" sz="1800" b="1" i="0" u="none" strike="noStrike" kern="1200" baseline="0" dirty="0" smtClean="0">
                          <a:solidFill>
                            <a:schemeClr val="tx1"/>
                          </a:solidFill>
                          <a:latin typeface="+mn-lt"/>
                          <a:ea typeface="+mn-ea"/>
                          <a:cs typeface="+mn-cs"/>
                        </a:rPr>
                        <a:t>accurately</a:t>
                      </a: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4-6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Attempts</a:t>
                      </a:r>
                      <a:r>
                        <a:rPr lang="en-GB" sz="1800" b="0" i="0" u="none" strike="noStrike" kern="1200" baseline="0" dirty="0" smtClean="0">
                          <a:solidFill>
                            <a:schemeClr val="tx1"/>
                          </a:solidFill>
                          <a:latin typeface="+mn-lt"/>
                          <a:ea typeface="+mn-ea"/>
                          <a:cs typeface="+mn-cs"/>
                        </a:rPr>
                        <a:t> to </a:t>
                      </a:r>
                      <a:r>
                        <a:rPr lang="en-GB" sz="1800" b="1" i="0" u="none" strike="noStrike" kern="1200" baseline="0" dirty="0" smtClean="0">
                          <a:solidFill>
                            <a:schemeClr val="tx1"/>
                          </a:solidFill>
                          <a:latin typeface="+mn-lt"/>
                          <a:ea typeface="+mn-ea"/>
                          <a:cs typeface="+mn-cs"/>
                        </a:rPr>
                        <a:t>comment</a:t>
                      </a:r>
                      <a:r>
                        <a:rPr lang="en-GB" sz="1800" b="0" i="0" u="none" strike="noStrike" kern="1200" baseline="0" dirty="0" smtClean="0">
                          <a:solidFill>
                            <a:schemeClr val="tx1"/>
                          </a:solidFill>
                          <a:latin typeface="+mn-lt"/>
                          <a:ea typeface="+mn-ea"/>
                          <a:cs typeface="+mn-cs"/>
                        </a:rPr>
                        <a:t> on the effect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relevant quotations</a:t>
                      </a:r>
                    </a:p>
                    <a:p>
                      <a:r>
                        <a:rPr lang="en-GB" sz="1800" b="0" i="0" u="none" strike="noStrike" kern="1200" baseline="0" dirty="0" smtClean="0">
                          <a:solidFill>
                            <a:schemeClr val="tx1"/>
                          </a:solidFill>
                          <a:latin typeface="+mn-lt"/>
                          <a:ea typeface="+mn-ea"/>
                          <a:cs typeface="+mn-cs"/>
                        </a:rPr>
                        <a:t>• Uses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subject terminology, </a:t>
                      </a:r>
                      <a:r>
                        <a:rPr lang="en-GB" sz="1800" b="1" i="0" u="none" strike="noStrike" kern="1200" baseline="0" dirty="0" smtClean="0">
                          <a:solidFill>
                            <a:schemeClr val="tx1"/>
                          </a:solidFill>
                          <a:latin typeface="+mn-lt"/>
                          <a:ea typeface="+mn-ea"/>
                          <a:cs typeface="+mn-cs"/>
                        </a:rPr>
                        <a:t>not always appropriately</a:t>
                      </a: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1-3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awareness</a:t>
                      </a:r>
                      <a:r>
                        <a:rPr lang="en-GB" sz="1800" b="0" i="0" u="none" strike="noStrike" kern="1200" baseline="0" dirty="0" smtClean="0">
                          <a:solidFill>
                            <a:schemeClr val="tx1"/>
                          </a:solidFill>
                          <a:latin typeface="+mn-lt"/>
                          <a:ea typeface="+mn-ea"/>
                          <a:cs typeface="+mn-cs"/>
                        </a:rPr>
                        <a:t> of language:</a:t>
                      </a:r>
                    </a:p>
                    <a:p>
                      <a:r>
                        <a:rPr lang="en-GB" sz="1800" b="0" i="0" u="none" strike="noStrike" kern="1200" baseline="0" dirty="0" smtClean="0">
                          <a:solidFill>
                            <a:schemeClr val="tx1"/>
                          </a:solidFill>
                          <a:latin typeface="+mn-lt"/>
                          <a:ea typeface="+mn-ea"/>
                          <a:cs typeface="+mn-cs"/>
                        </a:rPr>
                        <a:t>• Offers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comment on the effects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references or </a:t>
                      </a:r>
                      <a:r>
                        <a:rPr lang="en-GB" sz="1800" b="1" i="0" u="none" strike="noStrike" kern="1200" baseline="0" dirty="0" smtClean="0">
                          <a:solidFill>
                            <a:schemeClr val="tx1"/>
                          </a:solidFill>
                          <a:latin typeface="+mn-lt"/>
                          <a:ea typeface="+mn-ea"/>
                          <a:cs typeface="+mn-cs"/>
                        </a:rPr>
                        <a:t>textual details</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 mention </a:t>
                      </a:r>
                      <a:r>
                        <a:rPr lang="en-GB" sz="1800" b="0" i="0" u="none" strike="noStrike" kern="1200" baseline="0" dirty="0" smtClean="0">
                          <a:solidFill>
                            <a:schemeClr val="tx1"/>
                          </a:solidFill>
                          <a:latin typeface="+mn-lt"/>
                          <a:ea typeface="+mn-ea"/>
                          <a:cs typeface="+mn-cs"/>
                        </a:rPr>
                        <a:t>of subject terminology</a:t>
                      </a:r>
                      <a:endParaRPr lang="en-GB" sz="1800" b="1" i="0" u="none" strike="noStrike" kern="1200" baseline="0" dirty="0" smtClean="0">
                        <a:solidFill>
                          <a:schemeClr val="tx1"/>
                        </a:solidFill>
                        <a:latin typeface="+mn-lt"/>
                        <a:ea typeface="+mn-ea"/>
                        <a:cs typeface="+mn-cs"/>
                      </a:endParaRPr>
                    </a:p>
                  </a:txBody>
                  <a:tcPr>
                    <a:solidFill>
                      <a:schemeClr val="bg1">
                        <a:lumMod val="85000"/>
                      </a:schemeClr>
                    </a:solidFill>
                  </a:tcPr>
                </a:tc>
              </a:tr>
            </a:tbl>
          </a:graphicData>
        </a:graphic>
      </p:graphicFrame>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Tree>
    <p:extLst>
      <p:ext uri="{BB962C8B-B14F-4D97-AF65-F5344CB8AC3E}">
        <p14:creationId xmlns:p14="http://schemas.microsoft.com/office/powerpoint/2010/main" val="341667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4" name="TextBox 3"/>
          <p:cNvSpPr txBox="1"/>
          <p:nvPr/>
        </p:nvSpPr>
        <p:spPr>
          <a:xfrm>
            <a:off x="323850" y="1610630"/>
            <a:ext cx="6029325" cy="3785652"/>
          </a:xfrm>
          <a:prstGeom prst="rect">
            <a:avLst/>
          </a:prstGeom>
          <a:noFill/>
        </p:spPr>
        <p:txBody>
          <a:bodyPr wrap="square" rtlCol="0">
            <a:spAutoFit/>
          </a:bodyPr>
          <a:lstStyle/>
          <a:p>
            <a:pPr algn="ctr"/>
            <a:r>
              <a:rPr lang="en-GB" sz="4000" dirty="0" smtClean="0">
                <a:cs typeface="Arial" panose="020B0604020202020204" pitchFamily="34" charset="0"/>
              </a:rPr>
              <a:t>The sources may be </a:t>
            </a:r>
            <a:r>
              <a:rPr lang="en-GB" sz="4000" b="1" dirty="0" smtClean="0">
                <a:solidFill>
                  <a:srgbClr val="FF0000"/>
                </a:solidFill>
                <a:cs typeface="Arial" panose="020B0604020202020204" pitchFamily="34" charset="0"/>
              </a:rPr>
              <a:t>descriptive</a:t>
            </a:r>
            <a:r>
              <a:rPr lang="en-GB" sz="4000" b="1" dirty="0" smtClean="0">
                <a:cs typeface="Arial" panose="020B0604020202020204" pitchFamily="34" charset="0"/>
              </a:rPr>
              <a:t> </a:t>
            </a:r>
            <a:r>
              <a:rPr lang="en-GB" sz="4000" dirty="0" smtClean="0">
                <a:cs typeface="Arial" panose="020B0604020202020204" pitchFamily="34" charset="0"/>
              </a:rPr>
              <a:t>or </a:t>
            </a:r>
            <a:r>
              <a:rPr lang="en-GB" sz="4000" b="1" dirty="0" smtClean="0">
                <a:solidFill>
                  <a:srgbClr val="FF0000"/>
                </a:solidFill>
                <a:cs typeface="Arial" panose="020B0604020202020204" pitchFamily="34" charset="0"/>
              </a:rPr>
              <a:t>persuasive</a:t>
            </a:r>
            <a:r>
              <a:rPr lang="en-GB" sz="4000" dirty="0" smtClean="0">
                <a:cs typeface="Arial" panose="020B0604020202020204" pitchFamily="34" charset="0"/>
              </a:rPr>
              <a:t>. </a:t>
            </a:r>
          </a:p>
          <a:p>
            <a:pPr algn="ctr"/>
            <a:endParaRPr lang="en-GB" sz="4000" dirty="0">
              <a:cs typeface="Arial" panose="020B0604020202020204" pitchFamily="34" charset="0"/>
            </a:endParaRPr>
          </a:p>
          <a:p>
            <a:pPr algn="ctr"/>
            <a:r>
              <a:rPr lang="en-GB" sz="4000" dirty="0" smtClean="0">
                <a:cs typeface="Arial" panose="020B0604020202020204" pitchFamily="34" charset="0"/>
              </a:rPr>
              <a:t>For this question, you need to have a secure bank of </a:t>
            </a:r>
            <a:r>
              <a:rPr lang="en-GB" sz="4000" b="1" dirty="0" smtClean="0">
                <a:solidFill>
                  <a:srgbClr val="FF0000"/>
                </a:solidFill>
                <a:cs typeface="Arial" panose="020B0604020202020204" pitchFamily="34" charset="0"/>
              </a:rPr>
              <a:t>technical</a:t>
            </a:r>
            <a:r>
              <a:rPr lang="en-GB" sz="4000" dirty="0" smtClean="0">
                <a:cs typeface="Arial" panose="020B0604020202020204" pitchFamily="34" charset="0"/>
              </a:rPr>
              <a:t> </a:t>
            </a:r>
            <a:r>
              <a:rPr lang="en-GB" sz="4000" b="1" dirty="0" smtClean="0">
                <a:solidFill>
                  <a:srgbClr val="FF0000"/>
                </a:solidFill>
                <a:cs typeface="Arial" panose="020B0604020202020204" pitchFamily="34" charset="0"/>
              </a:rPr>
              <a:t>terminology</a:t>
            </a:r>
          </a:p>
        </p:txBody>
      </p:sp>
      <p:sp>
        <p:nvSpPr>
          <p:cNvPr id="12" name="Bevel 11"/>
          <p:cNvSpPr/>
          <p:nvPr/>
        </p:nvSpPr>
        <p:spPr>
          <a:xfrm>
            <a:off x="7672406" y="365802"/>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Q</a:t>
            </a:r>
            <a:endParaRPr lang="en-US" sz="4800" dirty="0">
              <a:solidFill>
                <a:srgbClr val="FF0000"/>
              </a:solidFill>
            </a:endParaRPr>
          </a:p>
        </p:txBody>
      </p:sp>
      <p:sp>
        <p:nvSpPr>
          <p:cNvPr id="13" name="Bevel 12"/>
          <p:cNvSpPr/>
          <p:nvPr/>
        </p:nvSpPr>
        <p:spPr>
          <a:xfrm>
            <a:off x="7672406" y="1437372"/>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W</a:t>
            </a:r>
            <a:endParaRPr lang="en-US" sz="4800" dirty="0">
              <a:solidFill>
                <a:srgbClr val="FF0000"/>
              </a:solidFill>
            </a:endParaRPr>
          </a:p>
        </p:txBody>
      </p:sp>
      <p:sp>
        <p:nvSpPr>
          <p:cNvPr id="14" name="Bevel 13"/>
          <p:cNvSpPr/>
          <p:nvPr/>
        </p:nvSpPr>
        <p:spPr>
          <a:xfrm>
            <a:off x="7672406" y="2502038"/>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E</a:t>
            </a:r>
            <a:endParaRPr lang="en-US" sz="4800" dirty="0">
              <a:solidFill>
                <a:srgbClr val="FF0000"/>
              </a:solidFill>
            </a:endParaRPr>
          </a:p>
        </p:txBody>
      </p:sp>
      <p:sp>
        <p:nvSpPr>
          <p:cNvPr id="15" name="Bevel 14"/>
          <p:cNvSpPr/>
          <p:nvPr/>
        </p:nvSpPr>
        <p:spPr>
          <a:xfrm>
            <a:off x="7672406" y="3573608"/>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R</a:t>
            </a:r>
            <a:endParaRPr lang="en-US" sz="4800" dirty="0">
              <a:solidFill>
                <a:srgbClr val="FF0000"/>
              </a:solidFill>
            </a:endParaRPr>
          </a:p>
        </p:txBody>
      </p:sp>
      <p:sp>
        <p:nvSpPr>
          <p:cNvPr id="16" name="Bevel 15"/>
          <p:cNvSpPr/>
          <p:nvPr/>
        </p:nvSpPr>
        <p:spPr>
          <a:xfrm>
            <a:off x="7672406" y="4645178"/>
            <a:ext cx="1214446" cy="1071570"/>
          </a:xfrm>
          <a:prstGeom prst="beve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17" name="Bevel 16"/>
          <p:cNvSpPr/>
          <p:nvPr/>
        </p:nvSpPr>
        <p:spPr>
          <a:xfrm>
            <a:off x="7672406" y="5716748"/>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Y</a:t>
            </a:r>
            <a:endParaRPr lang="en-US" sz="4800" dirty="0">
              <a:solidFill>
                <a:srgbClr val="FF0000"/>
              </a:solidFill>
            </a:endParaRPr>
          </a:p>
        </p:txBody>
      </p:sp>
      <p:sp>
        <p:nvSpPr>
          <p:cNvPr id="18" name="Right Arrow 17"/>
          <p:cNvSpPr/>
          <p:nvPr/>
        </p:nvSpPr>
        <p:spPr>
          <a:xfrm rot="21205666">
            <a:off x="5895172" y="4741683"/>
            <a:ext cx="1747856" cy="10715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696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4" name="TextBox 3"/>
          <p:cNvSpPr txBox="1"/>
          <p:nvPr/>
        </p:nvSpPr>
        <p:spPr>
          <a:xfrm>
            <a:off x="208137" y="664030"/>
            <a:ext cx="2771731" cy="1569660"/>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The sources may be </a:t>
            </a:r>
            <a:r>
              <a:rPr lang="en-GB" sz="3200" b="1" dirty="0" smtClean="0">
                <a:latin typeface="Arial" panose="020B0604020202020204" pitchFamily="34" charset="0"/>
                <a:cs typeface="Arial" panose="020B0604020202020204" pitchFamily="34" charset="0"/>
              </a:rPr>
              <a:t>descriptive</a:t>
            </a:r>
            <a:r>
              <a:rPr lang="en-GB" sz="3200" dirty="0" smtClean="0">
                <a:latin typeface="Arial" panose="020B0604020202020204" pitchFamily="34" charset="0"/>
                <a:cs typeface="Arial" panose="020B0604020202020204" pitchFamily="34" charset="0"/>
              </a:rPr>
              <a:t>… </a:t>
            </a:r>
          </a:p>
        </p:txBody>
      </p:sp>
      <p:pic>
        <p:nvPicPr>
          <p:cNvPr id="5"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2829023" y="575147"/>
            <a:ext cx="3320590"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Person A: </a:t>
            </a:r>
            <a:r>
              <a:rPr lang="en-GB" sz="2400" dirty="0" smtClean="0">
                <a:solidFill>
                  <a:schemeClr val="tx1"/>
                </a:solidFill>
              </a:rPr>
              <a:t>List all the techniques you would look for in </a:t>
            </a:r>
            <a:r>
              <a:rPr lang="en-GB" sz="2400" b="1" dirty="0" smtClean="0">
                <a:solidFill>
                  <a:schemeClr val="tx1"/>
                </a:solidFill>
              </a:rPr>
              <a:t>descriptive</a:t>
            </a:r>
            <a:r>
              <a:rPr lang="en-GB" sz="2400" dirty="0" smtClean="0">
                <a:solidFill>
                  <a:schemeClr val="tx1"/>
                </a:solidFill>
              </a:rPr>
              <a:t> writing</a:t>
            </a:r>
          </a:p>
        </p:txBody>
      </p:sp>
      <p:sp>
        <p:nvSpPr>
          <p:cNvPr id="8" name="Oval Callout 7"/>
          <p:cNvSpPr/>
          <p:nvPr/>
        </p:nvSpPr>
        <p:spPr>
          <a:xfrm>
            <a:off x="2864085" y="3881201"/>
            <a:ext cx="3250467"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endParaRPr>
          </a:p>
          <a:p>
            <a:pPr algn="ctr"/>
            <a:endParaRPr lang="en-GB" sz="2400" dirty="0" smtClean="0">
              <a:solidFill>
                <a:schemeClr val="tx1"/>
              </a:solidFill>
            </a:endParaRPr>
          </a:p>
          <a:p>
            <a:pPr algn="ctr"/>
            <a:r>
              <a:rPr lang="en-GB" sz="2400" b="1" dirty="0" smtClean="0">
                <a:solidFill>
                  <a:schemeClr val="tx1"/>
                </a:solidFill>
              </a:rPr>
              <a:t>Person B: </a:t>
            </a:r>
            <a:r>
              <a:rPr lang="en-GB" sz="2400" dirty="0" smtClean="0">
                <a:solidFill>
                  <a:schemeClr val="tx1"/>
                </a:solidFill>
              </a:rPr>
              <a:t>List all the techniques you would look for in </a:t>
            </a:r>
            <a:r>
              <a:rPr lang="en-GB" sz="2400" b="1" dirty="0" smtClean="0">
                <a:solidFill>
                  <a:schemeClr val="tx1"/>
                </a:solidFill>
              </a:rPr>
              <a:t>persuasive </a:t>
            </a:r>
            <a:r>
              <a:rPr lang="en-GB" sz="2400" dirty="0" smtClean="0">
                <a:solidFill>
                  <a:schemeClr val="tx1"/>
                </a:solidFill>
              </a:rPr>
              <a:t>writing</a:t>
            </a:r>
          </a:p>
          <a:p>
            <a:pPr algn="ctr"/>
            <a:endParaRPr lang="en-GB" dirty="0" smtClean="0">
              <a:solidFill>
                <a:schemeClr val="tx1"/>
              </a:solidFill>
            </a:endParaRPr>
          </a:p>
          <a:p>
            <a:pPr algn="ctr"/>
            <a:endParaRPr lang="en-GB" dirty="0">
              <a:solidFill>
                <a:schemeClr val="tx1"/>
              </a:solidFill>
            </a:endParaRPr>
          </a:p>
        </p:txBody>
      </p:sp>
      <p:sp>
        <p:nvSpPr>
          <p:cNvPr id="10" name="Rectangle 9"/>
          <p:cNvSpPr/>
          <p:nvPr/>
        </p:nvSpPr>
        <p:spPr>
          <a:xfrm>
            <a:off x="5809359" y="2206140"/>
            <a:ext cx="3326552" cy="584775"/>
          </a:xfrm>
          <a:prstGeom prst="rect">
            <a:avLst/>
          </a:prstGeom>
        </p:spPr>
        <p:txBody>
          <a:bodyPr wrap="none">
            <a:spAutoFit/>
          </a:bodyPr>
          <a:lstStyle/>
          <a:p>
            <a:r>
              <a:rPr lang="en-GB" sz="3200" dirty="0" smtClean="0">
                <a:solidFill>
                  <a:prstClr val="black"/>
                </a:solidFill>
                <a:latin typeface="Arial" panose="020B0604020202020204" pitchFamily="34" charset="0"/>
                <a:cs typeface="Arial" panose="020B0604020202020204" pitchFamily="34" charset="0"/>
              </a:rPr>
              <a:t>…or </a:t>
            </a:r>
            <a:r>
              <a:rPr lang="en-GB" sz="3200" b="1" dirty="0" smtClean="0">
                <a:solidFill>
                  <a:prstClr val="black"/>
                </a:solidFill>
                <a:latin typeface="Arial" panose="020B0604020202020204" pitchFamily="34" charset="0"/>
                <a:cs typeface="Arial" panose="020B0604020202020204" pitchFamily="34" charset="0"/>
              </a:rPr>
              <a:t>persuasive.</a:t>
            </a:r>
            <a:endParaRPr lang="en-GB" dirty="0"/>
          </a:p>
        </p:txBody>
      </p:sp>
      <p:sp>
        <p:nvSpPr>
          <p:cNvPr id="11" name="TextBox 10"/>
          <p:cNvSpPr txBox="1"/>
          <p:nvPr/>
        </p:nvSpPr>
        <p:spPr>
          <a:xfrm rot="21182503">
            <a:off x="928536" y="3103266"/>
            <a:ext cx="7121563" cy="954107"/>
          </a:xfrm>
          <a:prstGeom prst="rect">
            <a:avLst/>
          </a:prstGeom>
          <a:solidFill>
            <a:schemeClr val="bg1"/>
          </a:solidFill>
          <a:ln>
            <a:solidFill>
              <a:schemeClr val="tx1"/>
            </a:solidFill>
          </a:ln>
        </p:spPr>
        <p:txBody>
          <a:bodyPr wrap="square" rtlCol="0">
            <a:spAutoFit/>
          </a:bodyPr>
          <a:lstStyle/>
          <a:p>
            <a:r>
              <a:rPr lang="en-GB" sz="2800" dirty="0" smtClean="0">
                <a:latin typeface="Arial" panose="020B0604020202020204" pitchFamily="34" charset="0"/>
                <a:cs typeface="Arial" panose="020B0604020202020204" pitchFamily="34" charset="0"/>
              </a:rPr>
              <a:t>Now share your lists! These will be a useful resource as we look at different texts.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8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9532" y="2172029"/>
            <a:ext cx="5544616" cy="2246769"/>
          </a:xfrm>
          <a:prstGeom prst="rect">
            <a:avLst/>
          </a:prstGeom>
        </p:spPr>
        <p:txBody>
          <a:bodyPr wrap="square">
            <a:spAutoFit/>
          </a:bodyPr>
          <a:lstStyle/>
          <a:p>
            <a:pPr algn="ctr"/>
            <a:r>
              <a:rPr lang="en-GB" sz="2800" dirty="0" smtClean="0">
                <a:solidFill>
                  <a:srgbClr val="FF0000"/>
                </a:solidFill>
              </a:rPr>
              <a:t>What are the key </a:t>
            </a:r>
            <a:r>
              <a:rPr lang="en-GB" sz="2800" b="1" dirty="0" smtClean="0">
                <a:solidFill>
                  <a:srgbClr val="FF0000"/>
                </a:solidFill>
              </a:rPr>
              <a:t>language</a:t>
            </a:r>
            <a:r>
              <a:rPr lang="en-GB" sz="2800" dirty="0" smtClean="0">
                <a:solidFill>
                  <a:srgbClr val="FF0000"/>
                </a:solidFill>
              </a:rPr>
              <a:t> </a:t>
            </a:r>
            <a:r>
              <a:rPr lang="en-GB" sz="2800" b="1" dirty="0" smtClean="0">
                <a:solidFill>
                  <a:srgbClr val="FF0000"/>
                </a:solidFill>
              </a:rPr>
              <a:t>techniques</a:t>
            </a:r>
            <a:r>
              <a:rPr lang="en-GB" sz="2800" dirty="0" smtClean="0">
                <a:solidFill>
                  <a:srgbClr val="FF0000"/>
                </a:solidFill>
              </a:rPr>
              <a:t>?</a:t>
            </a:r>
          </a:p>
          <a:p>
            <a:pPr algn="ctr"/>
            <a:r>
              <a:rPr lang="en-GB" sz="2800" dirty="0" smtClean="0">
                <a:solidFill>
                  <a:srgbClr val="FF0000"/>
                </a:solidFill>
              </a:rPr>
              <a:t>Match each of these language techniques to the definition column on your grid</a:t>
            </a:r>
          </a:p>
        </p:txBody>
      </p:sp>
      <p:sp>
        <p:nvSpPr>
          <p:cNvPr id="4" name="Rectangle 3"/>
          <p:cNvSpPr/>
          <p:nvPr/>
        </p:nvSpPr>
        <p:spPr>
          <a:xfrm rot="21337224">
            <a:off x="260278" y="80853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First person pronoun</a:t>
            </a:r>
            <a:endParaRPr lang="en-GB" b="1" dirty="0">
              <a:solidFill>
                <a:schemeClr val="tx1"/>
              </a:solidFill>
            </a:endParaRPr>
          </a:p>
        </p:txBody>
      </p:sp>
      <p:sp>
        <p:nvSpPr>
          <p:cNvPr id="5" name="Rectangle 4"/>
          <p:cNvSpPr/>
          <p:nvPr/>
        </p:nvSpPr>
        <p:spPr>
          <a:xfrm rot="264995">
            <a:off x="827424" y="5554638"/>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Adjectives</a:t>
            </a:r>
            <a:endParaRPr lang="en-GB" b="1" dirty="0">
              <a:solidFill>
                <a:schemeClr val="tx1"/>
              </a:solidFill>
            </a:endParaRPr>
          </a:p>
        </p:txBody>
      </p:sp>
      <p:sp>
        <p:nvSpPr>
          <p:cNvPr id="6" name="Rectangle 5"/>
          <p:cNvSpPr/>
          <p:nvPr/>
        </p:nvSpPr>
        <p:spPr>
          <a:xfrm rot="21345904">
            <a:off x="6303873" y="5563819"/>
            <a:ext cx="2192901"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Statistics, figures and measurements</a:t>
            </a:r>
            <a:endParaRPr lang="en-GB" b="1" dirty="0">
              <a:solidFill>
                <a:schemeClr val="tx1"/>
              </a:solidFill>
            </a:endParaRPr>
          </a:p>
        </p:txBody>
      </p:sp>
      <p:sp>
        <p:nvSpPr>
          <p:cNvPr id="7" name="Rectangle 6"/>
          <p:cNvSpPr/>
          <p:nvPr/>
        </p:nvSpPr>
        <p:spPr>
          <a:xfrm rot="264995">
            <a:off x="642384" y="1603797"/>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Past tense</a:t>
            </a:r>
            <a:endParaRPr lang="en-GB" b="1" dirty="0">
              <a:solidFill>
                <a:schemeClr val="tx1"/>
              </a:solidFill>
            </a:endParaRPr>
          </a:p>
        </p:txBody>
      </p:sp>
      <p:sp>
        <p:nvSpPr>
          <p:cNvPr id="8" name="Rectangle 7"/>
          <p:cNvSpPr/>
          <p:nvPr/>
        </p:nvSpPr>
        <p:spPr>
          <a:xfrm rot="264995">
            <a:off x="4316654" y="537752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Verbs</a:t>
            </a:r>
            <a:endParaRPr lang="en-GB" b="1" dirty="0">
              <a:solidFill>
                <a:schemeClr val="tx1"/>
              </a:solidFill>
            </a:endParaRPr>
          </a:p>
        </p:txBody>
      </p:sp>
      <p:sp>
        <p:nvSpPr>
          <p:cNvPr id="9" name="Rectangle 8"/>
          <p:cNvSpPr/>
          <p:nvPr/>
        </p:nvSpPr>
        <p:spPr>
          <a:xfrm rot="264995">
            <a:off x="6286023" y="10778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Lists</a:t>
            </a:r>
            <a:endParaRPr lang="en-GB" b="1" dirty="0">
              <a:solidFill>
                <a:schemeClr val="tx1"/>
              </a:solidFill>
            </a:endParaRPr>
          </a:p>
        </p:txBody>
      </p:sp>
      <p:sp>
        <p:nvSpPr>
          <p:cNvPr id="10" name="Rectangle 9"/>
          <p:cNvSpPr/>
          <p:nvPr/>
        </p:nvSpPr>
        <p:spPr>
          <a:xfrm rot="264995">
            <a:off x="6428214" y="478633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Repetition</a:t>
            </a:r>
            <a:endParaRPr lang="en-GB" b="1" dirty="0">
              <a:solidFill>
                <a:schemeClr val="tx1"/>
              </a:solidFill>
            </a:endParaRPr>
          </a:p>
        </p:txBody>
      </p:sp>
      <p:sp>
        <p:nvSpPr>
          <p:cNvPr id="11" name="Rectangle 10"/>
          <p:cNvSpPr/>
          <p:nvPr/>
        </p:nvSpPr>
        <p:spPr>
          <a:xfrm rot="21401808">
            <a:off x="1569730" y="487467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Proper Nouns</a:t>
            </a:r>
            <a:endParaRPr lang="en-GB" b="1" dirty="0">
              <a:solidFill>
                <a:schemeClr val="tx1"/>
              </a:solidFill>
            </a:endParaRPr>
          </a:p>
        </p:txBody>
      </p:sp>
      <p:sp>
        <p:nvSpPr>
          <p:cNvPr id="12" name="Rectangle 11"/>
          <p:cNvSpPr/>
          <p:nvPr/>
        </p:nvSpPr>
        <p:spPr>
          <a:xfrm rot="21396681">
            <a:off x="6532989" y="184799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Adverbs</a:t>
            </a:r>
            <a:endParaRPr lang="en-GB" b="1" dirty="0">
              <a:solidFill>
                <a:schemeClr val="tx1"/>
              </a:solidFill>
            </a:endParaRPr>
          </a:p>
        </p:txBody>
      </p:sp>
      <p:sp>
        <p:nvSpPr>
          <p:cNvPr id="13" name="Rectangle 12"/>
          <p:cNvSpPr/>
          <p:nvPr/>
        </p:nvSpPr>
        <p:spPr>
          <a:xfrm rot="21431467">
            <a:off x="4240690" y="72290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Superlative Adjectives</a:t>
            </a:r>
            <a:endParaRPr lang="en-GB" b="1" dirty="0">
              <a:solidFill>
                <a:schemeClr val="tx1"/>
              </a:solidFill>
            </a:endParaRPr>
          </a:p>
        </p:txBody>
      </p:sp>
      <p:sp>
        <p:nvSpPr>
          <p:cNvPr id="14" name="Rectangle 13"/>
          <p:cNvSpPr/>
          <p:nvPr/>
        </p:nvSpPr>
        <p:spPr>
          <a:xfrm rot="21396681">
            <a:off x="2711747" y="594474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Adverbial Phrases</a:t>
            </a:r>
            <a:endParaRPr lang="en-GB" b="1" dirty="0">
              <a:solidFill>
                <a:schemeClr val="tx1"/>
              </a:solidFill>
            </a:endParaRPr>
          </a:p>
        </p:txBody>
      </p:sp>
      <p:sp>
        <p:nvSpPr>
          <p:cNvPr id="15" name="Rectangle 14"/>
          <p:cNvSpPr/>
          <p:nvPr/>
        </p:nvSpPr>
        <p:spPr>
          <a:xfrm rot="264995">
            <a:off x="163466" y="409723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Simile</a:t>
            </a:r>
            <a:endParaRPr lang="en-GB" b="1" dirty="0">
              <a:solidFill>
                <a:schemeClr val="tx1"/>
              </a:solidFill>
            </a:endParaRPr>
          </a:p>
        </p:txBody>
      </p:sp>
      <p:sp>
        <p:nvSpPr>
          <p:cNvPr id="16" name="TextBox 15"/>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17" name="Rectangle 16"/>
          <p:cNvSpPr/>
          <p:nvPr/>
        </p:nvSpPr>
        <p:spPr>
          <a:xfrm rot="21396681">
            <a:off x="7009240" y="411423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Questions</a:t>
            </a:r>
            <a:endParaRPr lang="en-GB" b="1" dirty="0">
              <a:solidFill>
                <a:schemeClr val="tx1"/>
              </a:solidFill>
            </a:endParaRPr>
          </a:p>
        </p:txBody>
      </p:sp>
    </p:spTree>
    <p:extLst>
      <p:ext uri="{BB962C8B-B14F-4D97-AF65-F5344CB8AC3E}">
        <p14:creationId xmlns:p14="http://schemas.microsoft.com/office/powerpoint/2010/main" val="83979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loximages.newyork1.vip.townnews.com/lancasteronline.com/content/tncms/assets/v3/editorial/f/58/f58af28d-4be1-514a-a3c3-f8fb36c03989/5231407122c3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8574"/>
            <a:ext cx="5073219" cy="6499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sheridanjeane.files.wordpress.com/2014/06/nellie_bl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18" y="0"/>
            <a:ext cx="43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6" name="TextBox 5"/>
          <p:cNvSpPr txBox="1"/>
          <p:nvPr/>
        </p:nvSpPr>
        <p:spPr>
          <a:xfrm>
            <a:off x="325713" y="4343888"/>
            <a:ext cx="8492574" cy="2246769"/>
          </a:xfrm>
          <a:prstGeom prst="rect">
            <a:avLst/>
          </a:prstGeom>
          <a:solidFill>
            <a:schemeClr val="bg1"/>
          </a:solidFill>
          <a:ln>
            <a:solidFill>
              <a:schemeClr val="tx1"/>
            </a:solidFill>
          </a:ln>
        </p:spPr>
        <p:txBody>
          <a:bodyPr wrap="square" rtlCol="0">
            <a:spAutoFit/>
          </a:bodyPr>
          <a:lstStyle/>
          <a:p>
            <a:pPr algn="ctr"/>
            <a:r>
              <a:rPr lang="en-GB" sz="2800" dirty="0" smtClean="0">
                <a:latin typeface="Arial" panose="020B0604020202020204" pitchFamily="34" charset="0"/>
                <a:cs typeface="Arial" panose="020B0604020202020204" pitchFamily="34" charset="0"/>
              </a:rPr>
              <a:t>We’re going to read two texts: are they </a:t>
            </a:r>
            <a:r>
              <a:rPr lang="en-GB" sz="2800" b="1" dirty="0" smtClean="0">
                <a:solidFill>
                  <a:srgbClr val="FF0000"/>
                </a:solidFill>
                <a:latin typeface="Arial" panose="020B0604020202020204" pitchFamily="34" charset="0"/>
                <a:cs typeface="Arial" panose="020B0604020202020204" pitchFamily="34" charset="0"/>
              </a:rPr>
              <a:t>descriptive</a:t>
            </a:r>
            <a:r>
              <a:rPr lang="en-GB" sz="2800" dirty="0" smtClean="0">
                <a:latin typeface="Arial" panose="020B0604020202020204" pitchFamily="34" charset="0"/>
                <a:cs typeface="Arial" panose="020B0604020202020204" pitchFamily="34" charset="0"/>
              </a:rPr>
              <a:t> or </a:t>
            </a:r>
            <a:r>
              <a:rPr lang="en-GB" sz="2800" b="1" dirty="0" smtClean="0">
                <a:solidFill>
                  <a:srgbClr val="FF0000"/>
                </a:solidFill>
                <a:latin typeface="Arial" panose="020B0604020202020204" pitchFamily="34" charset="0"/>
                <a:cs typeface="Arial" panose="020B0604020202020204" pitchFamily="34" charset="0"/>
              </a:rPr>
              <a:t>persuasive</a:t>
            </a:r>
            <a:r>
              <a:rPr lang="en-GB" sz="2800" dirty="0" smtClean="0">
                <a:latin typeface="Arial" panose="020B0604020202020204" pitchFamily="34" charset="0"/>
                <a:cs typeface="Arial" panose="020B0604020202020204" pitchFamily="34" charset="0"/>
              </a:rPr>
              <a:t>? Which </a:t>
            </a:r>
            <a:r>
              <a:rPr lang="en-GB" sz="2800" b="1" dirty="0" smtClean="0">
                <a:solidFill>
                  <a:srgbClr val="FF0000"/>
                </a:solidFill>
                <a:latin typeface="Arial" panose="020B0604020202020204" pitchFamily="34" charset="0"/>
                <a:cs typeface="Arial" panose="020B0604020202020204" pitchFamily="34" charset="0"/>
              </a:rPr>
              <a:t>techniques</a:t>
            </a:r>
            <a:r>
              <a:rPr lang="en-GB" sz="2800" dirty="0" smtClean="0">
                <a:latin typeface="Arial" panose="020B0604020202020204" pitchFamily="34" charset="0"/>
                <a:cs typeface="Arial" panose="020B0604020202020204" pitchFamily="34" charset="0"/>
              </a:rPr>
              <a:t> has the writer used?</a:t>
            </a:r>
          </a:p>
          <a:p>
            <a:pPr algn="ctr"/>
            <a:r>
              <a:rPr lang="en-GB" sz="2800" dirty="0" smtClean="0">
                <a:latin typeface="Arial" panose="020B0604020202020204" pitchFamily="34" charset="0"/>
                <a:cs typeface="Arial" panose="020B0604020202020204" pitchFamily="34" charset="0"/>
              </a:rPr>
              <a:t>Select examples for each of the techniques on the grid and explain the effect on the reader.</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85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91050" y="358574"/>
            <a:ext cx="4552950" cy="6499426"/>
          </a:xfrm>
          <a:prstGeom prst="rect">
            <a:avLst/>
          </a:prstGeom>
          <a:solidFill>
            <a:schemeClr val="tx1"/>
          </a:solidFill>
        </p:spPr>
        <p:txBody>
          <a:bodyPr wrap="square" rtlCol="0">
            <a:spAutoFit/>
          </a:bodyPr>
          <a:lstStyle/>
          <a:p>
            <a:endParaRPr lang="en-GB" dirty="0"/>
          </a:p>
        </p:txBody>
      </p:sp>
      <p:pic>
        <p:nvPicPr>
          <p:cNvPr id="1028" name="Picture 4" descr="http://bloximages.newyork1.vip.townnews.com/lancasteronline.com/content/tncms/assets/v3/editorial/f/58/f58af28d-4be1-514a-a3c3-f8fb36c03989/5231407122c3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8574"/>
            <a:ext cx="5073219" cy="6499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758"/>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language…</a:t>
            </a:r>
            <a:endParaRPr lang="en-GB" dirty="0"/>
          </a:p>
        </p:txBody>
      </p:sp>
      <p:sp>
        <p:nvSpPr>
          <p:cNvPr id="4" name="Rectangle 3"/>
          <p:cNvSpPr/>
          <p:nvPr/>
        </p:nvSpPr>
        <p:spPr>
          <a:xfrm>
            <a:off x="4400550" y="1177915"/>
            <a:ext cx="4572000" cy="4401205"/>
          </a:xfrm>
          <a:prstGeom prst="rect">
            <a:avLst/>
          </a:prstGeom>
        </p:spPr>
        <p:txBody>
          <a:bodyPr>
            <a:spAutoFit/>
          </a:bodyPr>
          <a:lstStyle/>
          <a:p>
            <a:r>
              <a:rPr lang="en-GB" sz="2000" dirty="0" smtClean="0">
                <a:solidFill>
                  <a:schemeClr val="bg1"/>
                </a:solidFill>
                <a:latin typeface="Arial" panose="020B0604020202020204" pitchFamily="34" charset="0"/>
                <a:cs typeface="Arial" panose="020B0604020202020204" pitchFamily="34" charset="0"/>
              </a:rPr>
              <a:t>I flew out of the house, and concealed myself in a thicket of bushes. There I remained in an agony of fear for two hours. Suddenly, a reptile of some kind seized my leg. In my fright, I struck a blow which loosened its hold, but I could not tell whether I had killed it; it was so dark, I could not see what it was; I only knew it was something cold and slimy. The pain I felt soon indicated that the bite was poisonous. I was compelled to leave my place of concealment, and I groped my way back into the house. </a:t>
            </a:r>
            <a:endParaRPr lang="en-GB" sz="2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686550" y="5864617"/>
            <a:ext cx="2200275" cy="707886"/>
          </a:xfrm>
          <a:prstGeom prst="rect">
            <a:avLst/>
          </a:prstGeom>
          <a:noFill/>
        </p:spPr>
        <p:txBody>
          <a:bodyPr wrap="square" rtlCol="0">
            <a:spAutoFit/>
          </a:bodyPr>
          <a:lstStyle/>
          <a:p>
            <a:r>
              <a:rPr lang="en-GB" sz="2000" i="1" dirty="0" smtClean="0">
                <a:solidFill>
                  <a:schemeClr val="bg1"/>
                </a:solidFill>
              </a:rPr>
              <a:t>Life of a Slave Girl</a:t>
            </a:r>
            <a:r>
              <a:rPr lang="en-GB" sz="2000" dirty="0" smtClean="0">
                <a:solidFill>
                  <a:schemeClr val="bg1"/>
                </a:solidFill>
              </a:rPr>
              <a:t>, </a:t>
            </a:r>
          </a:p>
          <a:p>
            <a:r>
              <a:rPr lang="en-GB" sz="2000" dirty="0" smtClean="0">
                <a:solidFill>
                  <a:schemeClr val="bg1"/>
                </a:solidFill>
              </a:rPr>
              <a:t>Harriet Ann Jacobs</a:t>
            </a:r>
            <a:endParaRPr lang="en-GB" sz="2000" dirty="0">
              <a:solidFill>
                <a:schemeClr val="bg1"/>
              </a:solidFill>
            </a:endParaRPr>
          </a:p>
        </p:txBody>
      </p:sp>
      <p:sp>
        <p:nvSpPr>
          <p:cNvPr id="9" name="TextBox 8"/>
          <p:cNvSpPr txBox="1"/>
          <p:nvPr/>
        </p:nvSpPr>
        <p:spPr>
          <a:xfrm rot="21306772">
            <a:off x="716079" y="5845379"/>
            <a:ext cx="4427476" cy="523220"/>
          </a:xfrm>
          <a:prstGeom prst="rect">
            <a:avLst/>
          </a:prstGeom>
          <a:solidFill>
            <a:schemeClr val="bg1"/>
          </a:solidFill>
          <a:ln>
            <a:solidFill>
              <a:schemeClr val="tx1"/>
            </a:solidFill>
          </a:ln>
        </p:spPr>
        <p:txBody>
          <a:bodyPr wrap="square" rtlCol="0">
            <a:spAutoFit/>
          </a:bodyPr>
          <a:lstStyle/>
          <a:p>
            <a:r>
              <a:rPr lang="en-GB" sz="2800" dirty="0" smtClean="0">
                <a:latin typeface="Arial" panose="020B0604020202020204" pitchFamily="34" charset="0"/>
                <a:cs typeface="Arial" panose="020B0604020202020204" pitchFamily="34" charset="0"/>
              </a:rPr>
              <a:t>Descriptive or persuasive?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96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heridanjeane.files.wordpress.com/2014/06/nellie_bly_2.jpg"/>
          <p:cNvPicPr>
            <a:picLocks noChangeAspect="1" noChangeArrowheads="1"/>
          </p:cNvPicPr>
          <p:nvPr/>
        </p:nvPicPr>
        <p:blipFill rotWithShape="1">
          <a:blip r:embed="rId2">
            <a:extLst>
              <a:ext uri="{28A0092B-C50C-407E-A947-70E740481C1C}">
                <a14:useLocalDpi xmlns:a14="http://schemas.microsoft.com/office/drawing/2010/main" val="0"/>
              </a:ext>
            </a:extLst>
          </a:blip>
          <a:srcRect t="17527" b="34441"/>
          <a:stretch/>
        </p:blipFill>
        <p:spPr bwMode="auto">
          <a:xfrm>
            <a:off x="0" y="-95416"/>
            <a:ext cx="9215727" cy="6989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638" y="703466"/>
            <a:ext cx="8591385" cy="5632311"/>
          </a:xfrm>
          <a:prstGeom prst="rect">
            <a:avLst/>
          </a:prstGeom>
          <a:solidFill>
            <a:schemeClr val="bg1">
              <a:alpha val="95000"/>
            </a:schemeClr>
          </a:solidFill>
        </p:spPr>
        <p:txBody>
          <a:bodyPr wrap="square">
            <a:spAutoFit/>
          </a:bodyPr>
          <a:lstStyle/>
          <a:p>
            <a:r>
              <a:rPr lang="en-GB" sz="2400" dirty="0"/>
              <a:t>T</a:t>
            </a:r>
            <a:r>
              <a:rPr lang="en-GB" sz="2400" dirty="0" smtClean="0"/>
              <a:t>he liberty allowed to young girls grows yearly more and more unchecked. They walk alone, travel alone, visit alone; and the gravest evils have been known to arise from the habit which modern mothers have of sending their daughters of sixteen and upwards unaccompanied in London to colleges and classes. Mamma has grown stout and lazy, and has always some important matter on hand that keeps her at home, half asleep in the easy-chair, while the girls go to and fro, and take the exercise befitting their youthful energies. Of course no harm can befall them. They are her daughters, and the warnings given by the keener- eyed, who have had experience, are mere inventions of the enemy and slanders against the young. So they parade the streets, dressed in the most startling and meretricious costumes and that fatal doctrine of self-protection counts its victims by the score as the consequence. </a:t>
            </a:r>
            <a:endParaRPr lang="en-GB" sz="2400" dirty="0"/>
          </a:p>
        </p:txBody>
      </p:sp>
      <p:sp>
        <p:nvSpPr>
          <p:cNvPr id="4" name="TextBox 3"/>
          <p:cNvSpPr txBox="1"/>
          <p:nvPr/>
        </p:nvSpPr>
        <p:spPr>
          <a:xfrm>
            <a:off x="385638" y="145461"/>
            <a:ext cx="5665305" cy="369332"/>
          </a:xfrm>
          <a:prstGeom prst="rect">
            <a:avLst/>
          </a:prstGeom>
          <a:solidFill>
            <a:schemeClr val="bg1">
              <a:lumMod val="95000"/>
            </a:schemeClr>
          </a:solidFill>
        </p:spPr>
        <p:txBody>
          <a:bodyPr wrap="square" rtlCol="0">
            <a:spAutoFit/>
          </a:bodyPr>
          <a:lstStyle/>
          <a:p>
            <a:r>
              <a:rPr lang="en-GB" b="1" dirty="0" smtClean="0"/>
              <a:t>Extract from ‘Girl of the Period’ by Eliza Lynn Linton, 1883</a:t>
            </a:r>
            <a:endParaRPr lang="en-GB" b="1" dirty="0"/>
          </a:p>
        </p:txBody>
      </p:sp>
      <p:sp>
        <p:nvSpPr>
          <p:cNvPr id="5" name="TextBox 4"/>
          <p:cNvSpPr txBox="1"/>
          <p:nvPr/>
        </p:nvSpPr>
        <p:spPr>
          <a:xfrm rot="21306772">
            <a:off x="4535309" y="6012665"/>
            <a:ext cx="4427476" cy="523220"/>
          </a:xfrm>
          <a:prstGeom prst="rect">
            <a:avLst/>
          </a:prstGeom>
          <a:solidFill>
            <a:schemeClr val="bg1"/>
          </a:solidFill>
          <a:ln>
            <a:solidFill>
              <a:schemeClr val="tx1"/>
            </a:solidFill>
          </a:ln>
        </p:spPr>
        <p:txBody>
          <a:bodyPr wrap="square" rtlCol="0">
            <a:spAutoFit/>
          </a:bodyPr>
          <a:lstStyle/>
          <a:p>
            <a:r>
              <a:rPr lang="en-GB" sz="2800" dirty="0" smtClean="0">
                <a:latin typeface="Arial" panose="020B0604020202020204" pitchFamily="34" charset="0"/>
                <a:cs typeface="Arial" panose="020B0604020202020204" pitchFamily="34" charset="0"/>
              </a:rPr>
              <a:t>Descriptive or persuasive?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088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2282</Words>
  <Application>Microsoft Office PowerPoint</Application>
  <PresentationFormat>On-screen Show (4:3)</PresentationFormat>
  <Paragraphs>168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Learning Objective   To understand Q3: explain, comment on and analyse how writers use language…</vt:lpstr>
      <vt:lpstr>Paper 2, Question 3 (AO2) 12 marks Looks something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OR FALSE? Write A-H in your books; write true or false next to it after you have read the questions below.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Q3: explain, comment on and analyse how writers use language…</dc:title>
  <dc:creator>Victoria Archer</dc:creator>
  <cp:lastModifiedBy>User</cp:lastModifiedBy>
  <cp:revision>18</cp:revision>
  <dcterms:created xsi:type="dcterms:W3CDTF">2016-08-17T12:30:23Z</dcterms:created>
  <dcterms:modified xsi:type="dcterms:W3CDTF">2016-10-31T08:20:50Z</dcterms:modified>
</cp:coreProperties>
</file>