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5" r:id="rId3"/>
    <p:sldId id="294" r:id="rId4"/>
    <p:sldId id="257" r:id="rId5"/>
    <p:sldId id="256" r:id="rId6"/>
    <p:sldId id="283" r:id="rId7"/>
    <p:sldId id="258" r:id="rId8"/>
    <p:sldId id="279" r:id="rId9"/>
    <p:sldId id="259" r:id="rId10"/>
    <p:sldId id="261" r:id="rId11"/>
    <p:sldId id="262" r:id="rId12"/>
    <p:sldId id="264" r:id="rId13"/>
    <p:sldId id="265" r:id="rId14"/>
    <p:sldId id="266" r:id="rId15"/>
    <p:sldId id="267" r:id="rId16"/>
    <p:sldId id="268" r:id="rId17"/>
    <p:sldId id="269" r:id="rId18"/>
    <p:sldId id="270" r:id="rId19"/>
    <p:sldId id="293" r:id="rId20"/>
    <p:sldId id="273" r:id="rId21"/>
    <p:sldId id="263" r:id="rId22"/>
    <p:sldId id="274" r:id="rId23"/>
    <p:sldId id="275" r:id="rId24"/>
    <p:sldId id="276" r:id="rId25"/>
    <p:sldId id="280" r:id="rId26"/>
    <p:sldId id="281" r:id="rId27"/>
    <p:sldId id="277" r:id="rId28"/>
    <p:sldId id="284" r:id="rId29"/>
    <p:sldId id="278"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1680"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BB39-7AA6-459A-AE2B-4D8CB8C724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DE8B712F-7B90-49B5-9B6B-3C4805738061}">
      <dgm:prSet phldrT="[Text]"/>
      <dgm:spPr/>
      <dgm:t>
        <a:bodyPr/>
        <a:lstStyle/>
        <a:p>
          <a:r>
            <a:rPr lang="en-GB" dirty="0" smtClean="0"/>
            <a:t>Read the text</a:t>
          </a:r>
          <a:endParaRPr lang="en-GB" dirty="0"/>
        </a:p>
      </dgm:t>
    </dgm:pt>
    <dgm:pt modelId="{ED12FA56-3C68-4CDB-9249-05C784C0FE00}" type="parTrans" cxnId="{F1DF5073-75AC-47BA-8C98-A1C2DB7A90E0}">
      <dgm:prSet/>
      <dgm:spPr/>
      <dgm:t>
        <a:bodyPr/>
        <a:lstStyle/>
        <a:p>
          <a:endParaRPr lang="en-GB"/>
        </a:p>
      </dgm:t>
    </dgm:pt>
    <dgm:pt modelId="{60757E09-C939-4F19-8859-A22EF96B2B89}" type="sibTrans" cxnId="{F1DF5073-75AC-47BA-8C98-A1C2DB7A90E0}">
      <dgm:prSet/>
      <dgm:spPr/>
      <dgm:t>
        <a:bodyPr/>
        <a:lstStyle/>
        <a:p>
          <a:endParaRPr lang="en-GB"/>
        </a:p>
      </dgm:t>
    </dgm:pt>
    <dgm:pt modelId="{CD62BA9A-5911-420C-AC6B-3EBB3326367A}">
      <dgm:prSet phldrT="[Text]"/>
      <dgm:spPr>
        <a:solidFill>
          <a:schemeClr val="accent2"/>
        </a:solidFill>
      </dgm:spPr>
      <dgm:t>
        <a:bodyPr/>
        <a:lstStyle/>
        <a:p>
          <a:r>
            <a:rPr lang="en-GB" dirty="0" smtClean="0"/>
            <a:t>Q1</a:t>
          </a:r>
          <a:endParaRPr lang="en-GB" dirty="0"/>
        </a:p>
      </dgm:t>
    </dgm:pt>
    <dgm:pt modelId="{2E5423CD-E97E-4A19-9255-FF5B7D42D064}" type="parTrans" cxnId="{886F522C-844A-481C-BB8C-986CA0DB4030}">
      <dgm:prSet/>
      <dgm:spPr/>
      <dgm:t>
        <a:bodyPr/>
        <a:lstStyle/>
        <a:p>
          <a:endParaRPr lang="en-GB"/>
        </a:p>
      </dgm:t>
    </dgm:pt>
    <dgm:pt modelId="{A6AE2642-A5B2-4F8C-9CAA-DAAC8B7FDE99}" type="sibTrans" cxnId="{886F522C-844A-481C-BB8C-986CA0DB4030}">
      <dgm:prSet/>
      <dgm:spPr/>
      <dgm:t>
        <a:bodyPr/>
        <a:lstStyle/>
        <a:p>
          <a:endParaRPr lang="en-GB"/>
        </a:p>
      </dgm:t>
    </dgm:pt>
    <dgm:pt modelId="{FFEAA7E7-32E7-4C7F-9832-80E61F569188}">
      <dgm:prSet phldrT="[Text]"/>
      <dgm:spPr>
        <a:solidFill>
          <a:srgbClr val="FFC000"/>
        </a:solidFill>
      </dgm:spPr>
      <dgm:t>
        <a:bodyPr/>
        <a:lstStyle/>
        <a:p>
          <a:r>
            <a:rPr lang="en-GB" dirty="0" smtClean="0"/>
            <a:t>Q2</a:t>
          </a:r>
          <a:endParaRPr lang="en-GB" dirty="0"/>
        </a:p>
      </dgm:t>
    </dgm:pt>
    <dgm:pt modelId="{AED22D9F-EA49-4CC0-8413-6EECDA3EFFA6}" type="parTrans" cxnId="{1BACDFEF-6E58-4412-B926-A85AE1D7C867}">
      <dgm:prSet/>
      <dgm:spPr/>
      <dgm:t>
        <a:bodyPr/>
        <a:lstStyle/>
        <a:p>
          <a:endParaRPr lang="en-GB"/>
        </a:p>
      </dgm:t>
    </dgm:pt>
    <dgm:pt modelId="{1849544B-B3E8-4CAF-8DFF-00D39A14A86E}" type="sibTrans" cxnId="{1BACDFEF-6E58-4412-B926-A85AE1D7C867}">
      <dgm:prSet/>
      <dgm:spPr/>
      <dgm:t>
        <a:bodyPr/>
        <a:lstStyle/>
        <a:p>
          <a:endParaRPr lang="en-GB"/>
        </a:p>
      </dgm:t>
    </dgm:pt>
    <dgm:pt modelId="{16BAEED0-8F8A-49BC-852D-894AABA684CC}">
      <dgm:prSet phldrT="[Text]"/>
      <dgm:spPr>
        <a:solidFill>
          <a:srgbClr val="00B050"/>
        </a:solidFill>
      </dgm:spPr>
      <dgm:t>
        <a:bodyPr/>
        <a:lstStyle/>
        <a:p>
          <a:r>
            <a:rPr lang="en-GB" dirty="0" smtClean="0"/>
            <a:t>Q3</a:t>
          </a:r>
          <a:endParaRPr lang="en-GB" dirty="0"/>
        </a:p>
      </dgm:t>
    </dgm:pt>
    <dgm:pt modelId="{03C54F6A-8FBC-4E6D-AA4F-4C6DA35DFDB9}" type="parTrans" cxnId="{F963DEF6-C2FD-448B-9896-696DB8B2AB2D}">
      <dgm:prSet/>
      <dgm:spPr/>
      <dgm:t>
        <a:bodyPr/>
        <a:lstStyle/>
        <a:p>
          <a:endParaRPr lang="en-GB"/>
        </a:p>
      </dgm:t>
    </dgm:pt>
    <dgm:pt modelId="{90F8D338-8CAF-4722-96CD-3F96464B54DC}" type="sibTrans" cxnId="{F963DEF6-C2FD-448B-9896-696DB8B2AB2D}">
      <dgm:prSet/>
      <dgm:spPr/>
      <dgm:t>
        <a:bodyPr/>
        <a:lstStyle/>
        <a:p>
          <a:endParaRPr lang="en-GB"/>
        </a:p>
      </dgm:t>
    </dgm:pt>
    <dgm:pt modelId="{45A8D25E-2DD5-42E1-8DED-FDCCFB3CCE6C}">
      <dgm:prSet phldrT="[Text]"/>
      <dgm:spPr>
        <a:solidFill>
          <a:srgbClr val="7030A0"/>
        </a:solidFill>
      </dgm:spPr>
      <dgm:t>
        <a:bodyPr/>
        <a:lstStyle/>
        <a:p>
          <a:r>
            <a:rPr lang="en-GB" dirty="0" smtClean="0"/>
            <a:t>Q4</a:t>
          </a:r>
          <a:endParaRPr lang="en-GB" dirty="0"/>
        </a:p>
      </dgm:t>
    </dgm:pt>
    <dgm:pt modelId="{470177E0-B82D-4BCA-95F4-60DC6E01615F}" type="parTrans" cxnId="{47D6D631-2014-400F-B39A-9FCFCF0E8916}">
      <dgm:prSet/>
      <dgm:spPr/>
      <dgm:t>
        <a:bodyPr/>
        <a:lstStyle/>
        <a:p>
          <a:endParaRPr lang="en-GB"/>
        </a:p>
      </dgm:t>
    </dgm:pt>
    <dgm:pt modelId="{34844100-A6F6-4599-BA49-780F28896AF3}" type="sibTrans" cxnId="{47D6D631-2014-400F-B39A-9FCFCF0E8916}">
      <dgm:prSet/>
      <dgm:spPr/>
      <dgm:t>
        <a:bodyPr/>
        <a:lstStyle/>
        <a:p>
          <a:endParaRPr lang="en-GB"/>
        </a:p>
      </dgm:t>
    </dgm:pt>
    <dgm:pt modelId="{1C028C66-641F-41C3-B33D-254FCF1357F6}" type="pres">
      <dgm:prSet presAssocID="{A2B2BB39-7AA6-459A-AE2B-4D8CB8C72485}" presName="Name0" presStyleCnt="0">
        <dgm:presLayoutVars>
          <dgm:chMax val="1"/>
          <dgm:dir/>
          <dgm:animLvl val="ctr"/>
          <dgm:resizeHandles val="exact"/>
        </dgm:presLayoutVars>
      </dgm:prSet>
      <dgm:spPr/>
      <dgm:t>
        <a:bodyPr/>
        <a:lstStyle/>
        <a:p>
          <a:endParaRPr lang="en-GB"/>
        </a:p>
      </dgm:t>
    </dgm:pt>
    <dgm:pt modelId="{0878D345-B666-478F-AC4C-ECEB9569C9E9}" type="pres">
      <dgm:prSet presAssocID="{DE8B712F-7B90-49B5-9B6B-3C4805738061}" presName="centerShape" presStyleLbl="node0" presStyleIdx="0" presStyleCnt="1"/>
      <dgm:spPr/>
      <dgm:t>
        <a:bodyPr/>
        <a:lstStyle/>
        <a:p>
          <a:endParaRPr lang="en-GB"/>
        </a:p>
      </dgm:t>
    </dgm:pt>
    <dgm:pt modelId="{1C2E7AF9-BAD1-4928-85FD-4CA17B687896}" type="pres">
      <dgm:prSet presAssocID="{CD62BA9A-5911-420C-AC6B-3EBB3326367A}" presName="node" presStyleLbl="node1" presStyleIdx="0" presStyleCnt="4">
        <dgm:presLayoutVars>
          <dgm:bulletEnabled val="1"/>
        </dgm:presLayoutVars>
      </dgm:prSet>
      <dgm:spPr/>
      <dgm:t>
        <a:bodyPr/>
        <a:lstStyle/>
        <a:p>
          <a:endParaRPr lang="en-GB"/>
        </a:p>
      </dgm:t>
    </dgm:pt>
    <dgm:pt modelId="{7A0C74F6-0B88-4BDF-AF42-650AA6A3EBAA}" type="pres">
      <dgm:prSet presAssocID="{CD62BA9A-5911-420C-AC6B-3EBB3326367A}" presName="dummy" presStyleCnt="0"/>
      <dgm:spPr/>
    </dgm:pt>
    <dgm:pt modelId="{9DAA6A12-6291-4697-98C1-0683A48D7403}" type="pres">
      <dgm:prSet presAssocID="{A6AE2642-A5B2-4F8C-9CAA-DAAC8B7FDE99}" presName="sibTrans" presStyleLbl="sibTrans2D1" presStyleIdx="0" presStyleCnt="4"/>
      <dgm:spPr/>
      <dgm:t>
        <a:bodyPr/>
        <a:lstStyle/>
        <a:p>
          <a:endParaRPr lang="en-GB"/>
        </a:p>
      </dgm:t>
    </dgm:pt>
    <dgm:pt modelId="{A9E90471-9550-4911-A577-2EE7694B9700}" type="pres">
      <dgm:prSet presAssocID="{FFEAA7E7-32E7-4C7F-9832-80E61F569188}" presName="node" presStyleLbl="node1" presStyleIdx="1" presStyleCnt="4">
        <dgm:presLayoutVars>
          <dgm:bulletEnabled val="1"/>
        </dgm:presLayoutVars>
      </dgm:prSet>
      <dgm:spPr/>
      <dgm:t>
        <a:bodyPr/>
        <a:lstStyle/>
        <a:p>
          <a:endParaRPr lang="en-GB"/>
        </a:p>
      </dgm:t>
    </dgm:pt>
    <dgm:pt modelId="{28570FF1-9081-4102-9CC3-25F73AAC607A}" type="pres">
      <dgm:prSet presAssocID="{FFEAA7E7-32E7-4C7F-9832-80E61F569188}" presName="dummy" presStyleCnt="0"/>
      <dgm:spPr/>
    </dgm:pt>
    <dgm:pt modelId="{AA54509E-0081-4CD1-BB01-FA5276A4F447}" type="pres">
      <dgm:prSet presAssocID="{1849544B-B3E8-4CAF-8DFF-00D39A14A86E}" presName="sibTrans" presStyleLbl="sibTrans2D1" presStyleIdx="1" presStyleCnt="4"/>
      <dgm:spPr/>
      <dgm:t>
        <a:bodyPr/>
        <a:lstStyle/>
        <a:p>
          <a:endParaRPr lang="en-GB"/>
        </a:p>
      </dgm:t>
    </dgm:pt>
    <dgm:pt modelId="{826B14C1-C07D-438A-970A-CEFE03D15998}" type="pres">
      <dgm:prSet presAssocID="{16BAEED0-8F8A-49BC-852D-894AABA684CC}" presName="node" presStyleLbl="node1" presStyleIdx="2" presStyleCnt="4">
        <dgm:presLayoutVars>
          <dgm:bulletEnabled val="1"/>
        </dgm:presLayoutVars>
      </dgm:prSet>
      <dgm:spPr/>
      <dgm:t>
        <a:bodyPr/>
        <a:lstStyle/>
        <a:p>
          <a:endParaRPr lang="en-GB"/>
        </a:p>
      </dgm:t>
    </dgm:pt>
    <dgm:pt modelId="{48B02E7F-BA20-4214-AD69-386F245C02A1}" type="pres">
      <dgm:prSet presAssocID="{16BAEED0-8F8A-49BC-852D-894AABA684CC}" presName="dummy" presStyleCnt="0"/>
      <dgm:spPr/>
    </dgm:pt>
    <dgm:pt modelId="{C3B0FF90-C998-435B-9F26-00F39F3F4B58}" type="pres">
      <dgm:prSet presAssocID="{90F8D338-8CAF-4722-96CD-3F96464B54DC}" presName="sibTrans" presStyleLbl="sibTrans2D1" presStyleIdx="2" presStyleCnt="4"/>
      <dgm:spPr/>
      <dgm:t>
        <a:bodyPr/>
        <a:lstStyle/>
        <a:p>
          <a:endParaRPr lang="en-GB"/>
        </a:p>
      </dgm:t>
    </dgm:pt>
    <dgm:pt modelId="{4913E591-A0BA-41AC-AA7B-5C3C958917E5}" type="pres">
      <dgm:prSet presAssocID="{45A8D25E-2DD5-42E1-8DED-FDCCFB3CCE6C}" presName="node" presStyleLbl="node1" presStyleIdx="3" presStyleCnt="4">
        <dgm:presLayoutVars>
          <dgm:bulletEnabled val="1"/>
        </dgm:presLayoutVars>
      </dgm:prSet>
      <dgm:spPr/>
      <dgm:t>
        <a:bodyPr/>
        <a:lstStyle/>
        <a:p>
          <a:endParaRPr lang="en-GB"/>
        </a:p>
      </dgm:t>
    </dgm:pt>
    <dgm:pt modelId="{0715E494-3ADB-4DE5-8E37-E1DF8BC09FB2}" type="pres">
      <dgm:prSet presAssocID="{45A8D25E-2DD5-42E1-8DED-FDCCFB3CCE6C}" presName="dummy" presStyleCnt="0"/>
      <dgm:spPr/>
    </dgm:pt>
    <dgm:pt modelId="{2264679C-5888-409B-A4BF-D5D52F9940D5}" type="pres">
      <dgm:prSet presAssocID="{34844100-A6F6-4599-BA49-780F28896AF3}" presName="sibTrans" presStyleLbl="sibTrans2D1" presStyleIdx="3" presStyleCnt="4"/>
      <dgm:spPr/>
      <dgm:t>
        <a:bodyPr/>
        <a:lstStyle/>
        <a:p>
          <a:endParaRPr lang="en-GB"/>
        </a:p>
      </dgm:t>
    </dgm:pt>
  </dgm:ptLst>
  <dgm:cxnLst>
    <dgm:cxn modelId="{DCAC64F2-9EC3-4FD1-9281-02DA2DE97D27}" type="presOf" srcId="{CD62BA9A-5911-420C-AC6B-3EBB3326367A}" destId="{1C2E7AF9-BAD1-4928-85FD-4CA17B687896}" srcOrd="0" destOrd="0" presId="urn:microsoft.com/office/officeart/2005/8/layout/radial6"/>
    <dgm:cxn modelId="{306DA2BC-7C1F-49C5-9011-9F875DDF5525}" type="presOf" srcId="{FFEAA7E7-32E7-4C7F-9832-80E61F569188}" destId="{A9E90471-9550-4911-A577-2EE7694B9700}" srcOrd="0" destOrd="0" presId="urn:microsoft.com/office/officeart/2005/8/layout/radial6"/>
    <dgm:cxn modelId="{1BACDFEF-6E58-4412-B926-A85AE1D7C867}" srcId="{DE8B712F-7B90-49B5-9B6B-3C4805738061}" destId="{FFEAA7E7-32E7-4C7F-9832-80E61F569188}" srcOrd="1" destOrd="0" parTransId="{AED22D9F-EA49-4CC0-8413-6EECDA3EFFA6}" sibTransId="{1849544B-B3E8-4CAF-8DFF-00D39A14A86E}"/>
    <dgm:cxn modelId="{886F522C-844A-481C-BB8C-986CA0DB4030}" srcId="{DE8B712F-7B90-49B5-9B6B-3C4805738061}" destId="{CD62BA9A-5911-420C-AC6B-3EBB3326367A}" srcOrd="0" destOrd="0" parTransId="{2E5423CD-E97E-4A19-9255-FF5B7D42D064}" sibTransId="{A6AE2642-A5B2-4F8C-9CAA-DAAC8B7FDE99}"/>
    <dgm:cxn modelId="{F963DEF6-C2FD-448B-9896-696DB8B2AB2D}" srcId="{DE8B712F-7B90-49B5-9B6B-3C4805738061}" destId="{16BAEED0-8F8A-49BC-852D-894AABA684CC}" srcOrd="2" destOrd="0" parTransId="{03C54F6A-8FBC-4E6D-AA4F-4C6DA35DFDB9}" sibTransId="{90F8D338-8CAF-4722-96CD-3F96464B54DC}"/>
    <dgm:cxn modelId="{F57A513A-B823-4F13-86AC-E7740AA55078}" type="presOf" srcId="{34844100-A6F6-4599-BA49-780F28896AF3}" destId="{2264679C-5888-409B-A4BF-D5D52F9940D5}" srcOrd="0" destOrd="0" presId="urn:microsoft.com/office/officeart/2005/8/layout/radial6"/>
    <dgm:cxn modelId="{CAE30E95-C1ED-48D7-89B7-4BA9F73C3FC0}" type="presOf" srcId="{45A8D25E-2DD5-42E1-8DED-FDCCFB3CCE6C}" destId="{4913E591-A0BA-41AC-AA7B-5C3C958917E5}" srcOrd="0" destOrd="0" presId="urn:microsoft.com/office/officeart/2005/8/layout/radial6"/>
    <dgm:cxn modelId="{55CBBDDD-45E0-4CD8-8EF9-09BA7FC6785C}" type="presOf" srcId="{A2B2BB39-7AA6-459A-AE2B-4D8CB8C72485}" destId="{1C028C66-641F-41C3-B33D-254FCF1357F6}" srcOrd="0" destOrd="0" presId="urn:microsoft.com/office/officeart/2005/8/layout/radial6"/>
    <dgm:cxn modelId="{D86B7ABB-4F4F-452F-ACC0-2B36217A03F3}" type="presOf" srcId="{1849544B-B3E8-4CAF-8DFF-00D39A14A86E}" destId="{AA54509E-0081-4CD1-BB01-FA5276A4F447}" srcOrd="0" destOrd="0" presId="urn:microsoft.com/office/officeart/2005/8/layout/radial6"/>
    <dgm:cxn modelId="{6455E902-9A81-4788-8127-3BAB166CC073}" type="presOf" srcId="{DE8B712F-7B90-49B5-9B6B-3C4805738061}" destId="{0878D345-B666-478F-AC4C-ECEB9569C9E9}" srcOrd="0" destOrd="0" presId="urn:microsoft.com/office/officeart/2005/8/layout/radial6"/>
    <dgm:cxn modelId="{4F8B8FAA-FBCD-4D34-9DC8-7E6E9D933224}" type="presOf" srcId="{90F8D338-8CAF-4722-96CD-3F96464B54DC}" destId="{C3B0FF90-C998-435B-9F26-00F39F3F4B58}" srcOrd="0" destOrd="0" presId="urn:microsoft.com/office/officeart/2005/8/layout/radial6"/>
    <dgm:cxn modelId="{8729C0D6-17C1-4FD5-B74B-77C19D98BB29}" type="presOf" srcId="{A6AE2642-A5B2-4F8C-9CAA-DAAC8B7FDE99}" destId="{9DAA6A12-6291-4697-98C1-0683A48D7403}" srcOrd="0" destOrd="0" presId="urn:microsoft.com/office/officeart/2005/8/layout/radial6"/>
    <dgm:cxn modelId="{F3A4139C-8D34-4B1B-904B-2C5FEE5EF30C}" type="presOf" srcId="{16BAEED0-8F8A-49BC-852D-894AABA684CC}" destId="{826B14C1-C07D-438A-970A-CEFE03D15998}" srcOrd="0" destOrd="0" presId="urn:microsoft.com/office/officeart/2005/8/layout/radial6"/>
    <dgm:cxn modelId="{F1DF5073-75AC-47BA-8C98-A1C2DB7A90E0}" srcId="{A2B2BB39-7AA6-459A-AE2B-4D8CB8C72485}" destId="{DE8B712F-7B90-49B5-9B6B-3C4805738061}" srcOrd="0" destOrd="0" parTransId="{ED12FA56-3C68-4CDB-9249-05C784C0FE00}" sibTransId="{60757E09-C939-4F19-8859-A22EF96B2B89}"/>
    <dgm:cxn modelId="{47D6D631-2014-400F-B39A-9FCFCF0E8916}" srcId="{DE8B712F-7B90-49B5-9B6B-3C4805738061}" destId="{45A8D25E-2DD5-42E1-8DED-FDCCFB3CCE6C}" srcOrd="3" destOrd="0" parTransId="{470177E0-B82D-4BCA-95F4-60DC6E01615F}" sibTransId="{34844100-A6F6-4599-BA49-780F28896AF3}"/>
    <dgm:cxn modelId="{D8CAA629-8822-418A-8B8A-23652C5EE61B}" type="presParOf" srcId="{1C028C66-641F-41C3-B33D-254FCF1357F6}" destId="{0878D345-B666-478F-AC4C-ECEB9569C9E9}" srcOrd="0" destOrd="0" presId="urn:microsoft.com/office/officeart/2005/8/layout/radial6"/>
    <dgm:cxn modelId="{5B4B5EC6-B4FB-4780-918A-7AEE5592064A}" type="presParOf" srcId="{1C028C66-641F-41C3-B33D-254FCF1357F6}" destId="{1C2E7AF9-BAD1-4928-85FD-4CA17B687896}" srcOrd="1" destOrd="0" presId="urn:microsoft.com/office/officeart/2005/8/layout/radial6"/>
    <dgm:cxn modelId="{CD56AD4D-8305-48B5-B5CA-0D580C28E8F3}" type="presParOf" srcId="{1C028C66-641F-41C3-B33D-254FCF1357F6}" destId="{7A0C74F6-0B88-4BDF-AF42-650AA6A3EBAA}" srcOrd="2" destOrd="0" presId="urn:microsoft.com/office/officeart/2005/8/layout/radial6"/>
    <dgm:cxn modelId="{92E82BF1-10E7-4AAA-96C6-AF71B6AC145F}" type="presParOf" srcId="{1C028C66-641F-41C3-B33D-254FCF1357F6}" destId="{9DAA6A12-6291-4697-98C1-0683A48D7403}" srcOrd="3" destOrd="0" presId="urn:microsoft.com/office/officeart/2005/8/layout/radial6"/>
    <dgm:cxn modelId="{B3072C6E-8C1D-4B15-B40F-FA04E39EF398}" type="presParOf" srcId="{1C028C66-641F-41C3-B33D-254FCF1357F6}" destId="{A9E90471-9550-4911-A577-2EE7694B9700}" srcOrd="4" destOrd="0" presId="urn:microsoft.com/office/officeart/2005/8/layout/radial6"/>
    <dgm:cxn modelId="{A757B683-E1C1-4AF3-87DB-E3D7A78DD389}" type="presParOf" srcId="{1C028C66-641F-41C3-B33D-254FCF1357F6}" destId="{28570FF1-9081-4102-9CC3-25F73AAC607A}" srcOrd="5" destOrd="0" presId="urn:microsoft.com/office/officeart/2005/8/layout/radial6"/>
    <dgm:cxn modelId="{5B584AA3-FA5D-46B7-A178-7F496970A14A}" type="presParOf" srcId="{1C028C66-641F-41C3-B33D-254FCF1357F6}" destId="{AA54509E-0081-4CD1-BB01-FA5276A4F447}" srcOrd="6" destOrd="0" presId="urn:microsoft.com/office/officeart/2005/8/layout/radial6"/>
    <dgm:cxn modelId="{16B1C3B1-C365-486F-8146-B64417F0AEF8}" type="presParOf" srcId="{1C028C66-641F-41C3-B33D-254FCF1357F6}" destId="{826B14C1-C07D-438A-970A-CEFE03D15998}" srcOrd="7" destOrd="0" presId="urn:microsoft.com/office/officeart/2005/8/layout/radial6"/>
    <dgm:cxn modelId="{F32FEDCC-A70A-4ED7-ABF4-04222B0431C6}" type="presParOf" srcId="{1C028C66-641F-41C3-B33D-254FCF1357F6}" destId="{48B02E7F-BA20-4214-AD69-386F245C02A1}" srcOrd="8" destOrd="0" presId="urn:microsoft.com/office/officeart/2005/8/layout/radial6"/>
    <dgm:cxn modelId="{028EB09F-AF16-48F0-AA01-9FADA7E0DA47}" type="presParOf" srcId="{1C028C66-641F-41C3-B33D-254FCF1357F6}" destId="{C3B0FF90-C998-435B-9F26-00F39F3F4B58}" srcOrd="9" destOrd="0" presId="urn:microsoft.com/office/officeart/2005/8/layout/radial6"/>
    <dgm:cxn modelId="{A7E3C62D-813F-4F33-919A-F2C3EBAD39EC}" type="presParOf" srcId="{1C028C66-641F-41C3-B33D-254FCF1357F6}" destId="{4913E591-A0BA-41AC-AA7B-5C3C958917E5}" srcOrd="10" destOrd="0" presId="urn:microsoft.com/office/officeart/2005/8/layout/radial6"/>
    <dgm:cxn modelId="{A14757B5-DA17-4782-9F3F-EA818A8C8F81}" type="presParOf" srcId="{1C028C66-641F-41C3-B33D-254FCF1357F6}" destId="{0715E494-3ADB-4DE5-8E37-E1DF8BC09FB2}" srcOrd="11" destOrd="0" presId="urn:microsoft.com/office/officeart/2005/8/layout/radial6"/>
    <dgm:cxn modelId="{4C165E54-CF7E-4DB2-B990-E96EA813E08F}" type="presParOf" srcId="{1C028C66-641F-41C3-B33D-254FCF1357F6}" destId="{2264679C-5888-409B-A4BF-D5D52F9940D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679C-5888-409B-A4BF-D5D52F9940D5}">
      <dsp:nvSpPr>
        <dsp:cNvPr id="0" name=""/>
        <dsp:cNvSpPr/>
      </dsp:nvSpPr>
      <dsp:spPr>
        <a:xfrm>
          <a:off x="1621383" y="721283"/>
          <a:ext cx="4822128" cy="4822128"/>
        </a:xfrm>
        <a:prstGeom prst="blockArc">
          <a:avLst>
            <a:gd name="adj1" fmla="val 108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B0FF90-C998-435B-9F26-00F39F3F4B58}">
      <dsp:nvSpPr>
        <dsp:cNvPr id="0" name=""/>
        <dsp:cNvSpPr/>
      </dsp:nvSpPr>
      <dsp:spPr>
        <a:xfrm>
          <a:off x="1621383" y="721283"/>
          <a:ext cx="4822128" cy="4822128"/>
        </a:xfrm>
        <a:prstGeom prst="blockArc">
          <a:avLst>
            <a:gd name="adj1" fmla="val 5400000"/>
            <a:gd name="adj2" fmla="val 108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4509E-0081-4CD1-BB01-FA5276A4F447}">
      <dsp:nvSpPr>
        <dsp:cNvPr id="0" name=""/>
        <dsp:cNvSpPr/>
      </dsp:nvSpPr>
      <dsp:spPr>
        <a:xfrm>
          <a:off x="1621383" y="721283"/>
          <a:ext cx="4822128" cy="4822128"/>
        </a:xfrm>
        <a:prstGeom prst="blockArc">
          <a:avLst>
            <a:gd name="adj1" fmla="val 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A6A12-6291-4697-98C1-0683A48D7403}">
      <dsp:nvSpPr>
        <dsp:cNvPr id="0" name=""/>
        <dsp:cNvSpPr/>
      </dsp:nvSpPr>
      <dsp:spPr>
        <a:xfrm>
          <a:off x="1621383" y="721283"/>
          <a:ext cx="4822128" cy="4822128"/>
        </a:xfrm>
        <a:prstGeom prst="blockArc">
          <a:avLst>
            <a:gd name="adj1" fmla="val 16200000"/>
            <a:gd name="adj2" fmla="val 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8D345-B666-478F-AC4C-ECEB9569C9E9}">
      <dsp:nvSpPr>
        <dsp:cNvPr id="0" name=""/>
        <dsp:cNvSpPr/>
      </dsp:nvSpPr>
      <dsp:spPr>
        <a:xfrm>
          <a:off x="2923918" y="2023818"/>
          <a:ext cx="2217058" cy="2217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Read the text</a:t>
          </a:r>
          <a:endParaRPr lang="en-GB" sz="3600" kern="1200" dirty="0"/>
        </a:p>
      </dsp:txBody>
      <dsp:txXfrm>
        <a:off x="3248599" y="2348499"/>
        <a:ext cx="1567696" cy="1567696"/>
      </dsp:txXfrm>
    </dsp:sp>
    <dsp:sp modelId="{1C2E7AF9-BAD1-4928-85FD-4CA17B687896}">
      <dsp:nvSpPr>
        <dsp:cNvPr id="0" name=""/>
        <dsp:cNvSpPr/>
      </dsp:nvSpPr>
      <dsp:spPr>
        <a:xfrm>
          <a:off x="3256477" y="1182"/>
          <a:ext cx="1551941" cy="15519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Q1</a:t>
          </a:r>
          <a:endParaRPr lang="en-GB" sz="3400" kern="1200" dirty="0"/>
        </a:p>
      </dsp:txBody>
      <dsp:txXfrm>
        <a:off x="3483753" y="228458"/>
        <a:ext cx="1097389" cy="1097389"/>
      </dsp:txXfrm>
    </dsp:sp>
    <dsp:sp modelId="{A9E90471-9550-4911-A577-2EE7694B9700}">
      <dsp:nvSpPr>
        <dsp:cNvPr id="0" name=""/>
        <dsp:cNvSpPr/>
      </dsp:nvSpPr>
      <dsp:spPr>
        <a:xfrm>
          <a:off x="5611671" y="2356377"/>
          <a:ext cx="1551941" cy="155194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Q2</a:t>
          </a:r>
          <a:endParaRPr lang="en-GB" sz="3400" kern="1200" dirty="0"/>
        </a:p>
      </dsp:txBody>
      <dsp:txXfrm>
        <a:off x="5838947" y="2583653"/>
        <a:ext cx="1097389" cy="1097389"/>
      </dsp:txXfrm>
    </dsp:sp>
    <dsp:sp modelId="{826B14C1-C07D-438A-970A-CEFE03D15998}">
      <dsp:nvSpPr>
        <dsp:cNvPr id="0" name=""/>
        <dsp:cNvSpPr/>
      </dsp:nvSpPr>
      <dsp:spPr>
        <a:xfrm>
          <a:off x="3256477" y="4711571"/>
          <a:ext cx="1551941" cy="155194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Q3</a:t>
          </a:r>
          <a:endParaRPr lang="en-GB" sz="3400" kern="1200" dirty="0"/>
        </a:p>
      </dsp:txBody>
      <dsp:txXfrm>
        <a:off x="3483753" y="4938847"/>
        <a:ext cx="1097389" cy="1097389"/>
      </dsp:txXfrm>
    </dsp:sp>
    <dsp:sp modelId="{4913E591-A0BA-41AC-AA7B-5C3C958917E5}">
      <dsp:nvSpPr>
        <dsp:cNvPr id="0" name=""/>
        <dsp:cNvSpPr/>
      </dsp:nvSpPr>
      <dsp:spPr>
        <a:xfrm>
          <a:off x="901282" y="2356377"/>
          <a:ext cx="1551941" cy="15519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Q4</a:t>
          </a:r>
          <a:endParaRPr lang="en-GB" sz="3400" kern="1200" dirty="0"/>
        </a:p>
      </dsp:txBody>
      <dsp:txXfrm>
        <a:off x="1128558" y="2583653"/>
        <a:ext cx="1097389" cy="1097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59923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9648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7495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2D90F-5064-42DA-8EAD-C7701F3E490F}" type="datetimeFigureOut">
              <a:rPr lang="en-GB" smtClean="0"/>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180329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2D90F-5064-42DA-8EAD-C7701F3E490F}" type="datetimeFigureOut">
              <a:rPr lang="en-GB" smtClean="0"/>
              <a:t>09/09/2016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07672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62D90F-5064-42DA-8EAD-C7701F3E490F}" type="datetimeFigureOut">
              <a:rPr lang="en-GB" smtClean="0"/>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332278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62D90F-5064-42DA-8EAD-C7701F3E490F}" type="datetimeFigureOut">
              <a:rPr lang="en-GB" smtClean="0"/>
              <a:t>09/09/2016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22026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62D90F-5064-42DA-8EAD-C7701F3E490F}" type="datetimeFigureOut">
              <a:rPr lang="en-GB" smtClean="0"/>
              <a:t>09/09/2016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61616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2D90F-5064-42DA-8EAD-C7701F3E490F}" type="datetimeFigureOut">
              <a:rPr lang="en-GB" smtClean="0"/>
              <a:t>09/09/2016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428852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D90F-5064-42DA-8EAD-C7701F3E490F}" type="datetimeFigureOut">
              <a:rPr lang="en-GB" smtClean="0"/>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232632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D90F-5064-42DA-8EAD-C7701F3E490F}" type="datetimeFigureOut">
              <a:rPr lang="en-GB" smtClean="0"/>
              <a:t>09/09/2016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785B2-E34A-44F1-8CBE-BD2531949C1B}" type="slidenum">
              <a:rPr lang="en-GB" smtClean="0"/>
              <a:t>‹#›</a:t>
            </a:fld>
            <a:endParaRPr lang="en-GB"/>
          </a:p>
        </p:txBody>
      </p:sp>
    </p:spTree>
    <p:extLst>
      <p:ext uri="{BB962C8B-B14F-4D97-AF65-F5344CB8AC3E}">
        <p14:creationId xmlns:p14="http://schemas.microsoft.com/office/powerpoint/2010/main" val="1380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2D90F-5064-42DA-8EAD-C7701F3E490F}" type="datetimeFigureOut">
              <a:rPr lang="en-GB" smtClean="0"/>
              <a:t>09/09/2016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785B2-E34A-44F1-8CBE-BD2531949C1B}" type="slidenum">
              <a:rPr lang="en-GB" smtClean="0"/>
              <a:t>‹#›</a:t>
            </a:fld>
            <a:endParaRPr lang="en-GB"/>
          </a:p>
        </p:txBody>
      </p:sp>
    </p:spTree>
    <p:extLst>
      <p:ext uri="{BB962C8B-B14F-4D97-AF65-F5344CB8AC3E}">
        <p14:creationId xmlns:p14="http://schemas.microsoft.com/office/powerpoint/2010/main" val="314318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9876" y="1473694"/>
            <a:ext cx="4776952" cy="1655762"/>
          </a:xfrm>
          <a:ln>
            <a:solidFill>
              <a:schemeClr val="tx1"/>
            </a:solidFill>
          </a:ln>
        </p:spPr>
        <p:txBody>
          <a:bodyPr>
            <a:noAutofit/>
          </a:bodyPr>
          <a:lstStyle/>
          <a:p>
            <a:r>
              <a:rPr lang="en-GB" sz="3200" b="1" dirty="0" smtClean="0"/>
              <a:t>Name (Form)</a:t>
            </a:r>
          </a:p>
          <a:p>
            <a:r>
              <a:rPr lang="en-GB" sz="3200" b="1" dirty="0" smtClean="0"/>
              <a:t>English Language </a:t>
            </a:r>
          </a:p>
          <a:p>
            <a:r>
              <a:rPr lang="en-GB" sz="3200" b="1" dirty="0" smtClean="0"/>
              <a:t>Miss Nordon</a:t>
            </a:r>
            <a:endParaRPr lang="en-GB" sz="3200" b="1" dirty="0"/>
          </a:p>
        </p:txBody>
      </p:sp>
    </p:spTree>
    <p:extLst>
      <p:ext uri="{BB962C8B-B14F-4D97-AF65-F5344CB8AC3E}">
        <p14:creationId xmlns:p14="http://schemas.microsoft.com/office/powerpoint/2010/main" val="48737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media-cache-ec0.pinimg.com/736x/98/20/f3/9820f3f8d88bbc8d6730b32c5fcab0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80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423" y="477078"/>
            <a:ext cx="7458324" cy="3077766"/>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Viewpoint:</a:t>
            </a:r>
          </a:p>
          <a:p>
            <a:r>
              <a:rPr lang="en-GB" sz="3200" dirty="0" smtClean="0">
                <a:latin typeface="Arial" panose="020B0604020202020204" pitchFamily="34" charset="0"/>
                <a:cs typeface="Arial" panose="020B0604020202020204" pitchFamily="34" charset="0"/>
              </a:rPr>
              <a:t>The way a writer </a:t>
            </a:r>
            <a:r>
              <a:rPr lang="en-GB" sz="3600" b="1" dirty="0" smtClean="0">
                <a:latin typeface="Arial" panose="020B0604020202020204" pitchFamily="34" charset="0"/>
                <a:cs typeface="Arial" panose="020B0604020202020204" pitchFamily="34" charset="0"/>
              </a:rPr>
              <a:t>thinks or feels </a:t>
            </a:r>
            <a:r>
              <a:rPr lang="en-GB" sz="3200" dirty="0" smtClean="0">
                <a:latin typeface="Arial" panose="020B0604020202020204" pitchFamily="34" charset="0"/>
                <a:cs typeface="Arial" panose="020B0604020202020204" pitchFamily="34" charset="0"/>
              </a:rPr>
              <a:t>about a topic. This may be </a:t>
            </a:r>
            <a:r>
              <a:rPr lang="en-GB" sz="3600" b="1" dirty="0" smtClean="0">
                <a:solidFill>
                  <a:srgbClr val="FF0000"/>
                </a:solidFill>
                <a:latin typeface="Arial" panose="020B0604020202020204" pitchFamily="34" charset="0"/>
                <a:cs typeface="Arial" panose="020B0604020202020204" pitchFamily="34" charset="0"/>
              </a:rPr>
              <a:t>explicit</a:t>
            </a:r>
            <a:r>
              <a:rPr lang="en-GB" sz="3200" dirty="0" smtClean="0">
                <a:latin typeface="Arial" panose="020B0604020202020204" pitchFamily="34" charset="0"/>
                <a:cs typeface="Arial" panose="020B0604020202020204" pitchFamily="34" charset="0"/>
              </a:rPr>
              <a:t> (clearly stated) or </a:t>
            </a:r>
            <a:r>
              <a:rPr lang="en-GB" sz="3600" b="1" dirty="0" smtClean="0">
                <a:solidFill>
                  <a:srgbClr val="FF0000"/>
                </a:solidFill>
                <a:latin typeface="Arial" panose="020B0604020202020204" pitchFamily="34" charset="0"/>
                <a:cs typeface="Arial" panose="020B0604020202020204" pitchFamily="34" charset="0"/>
              </a:rPr>
              <a:t>implicit</a:t>
            </a:r>
            <a:r>
              <a:rPr lang="en-GB" sz="3200" dirty="0" smtClean="0">
                <a:latin typeface="Arial" panose="020B0604020202020204" pitchFamily="34" charset="0"/>
                <a:cs typeface="Arial" panose="020B0604020202020204" pitchFamily="34" charset="0"/>
              </a:rPr>
              <a:t> (implied by the tone or language used). </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3920664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1087718"/>
            <a:ext cx="3962400" cy="1938992"/>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I hate Las Vegas. It is a terrible, tacky place and the casinos are only interested in encouraging visitors to lose all their money.</a:t>
            </a:r>
            <a:endParaRPr lang="en-GB" sz="2400" dirty="0">
              <a:cs typeface="Arial" panose="020B0604020202020204" pitchFamily="34" charset="0"/>
            </a:endParaRPr>
          </a:p>
        </p:txBody>
      </p:sp>
      <p:sp>
        <p:nvSpPr>
          <p:cNvPr id="3" name="TextBox 2"/>
          <p:cNvSpPr txBox="1"/>
          <p:nvPr/>
        </p:nvSpPr>
        <p:spPr>
          <a:xfrm>
            <a:off x="4793129" y="4996329"/>
            <a:ext cx="3974353" cy="1200329"/>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How does the writer feel about Las Vegas?</a:t>
            </a:r>
          </a:p>
          <a:p>
            <a:r>
              <a:rPr lang="en-GB" sz="2400" b="1" dirty="0" smtClean="0">
                <a:latin typeface="Arial" panose="020B0604020202020204" pitchFamily="34" charset="0"/>
                <a:cs typeface="Arial" panose="020B0604020202020204" pitchFamily="34" charset="0"/>
              </a:rPr>
              <a:t>Is this explicit or implicit?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1265878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675341"/>
            <a:ext cx="4153647" cy="4154984"/>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When you have been to one or two casinos and seen how the money just pours into them, like gravel off a dump truck, it is hard to believe that there could be enough spare cash in the world to feed still more of them, yet more are being built all the time. The greed of mankind is practically insatiable, mine included.</a:t>
            </a:r>
            <a:endParaRPr lang="en-GB" sz="2400" dirty="0">
              <a:cs typeface="Arial" panose="020B0604020202020204" pitchFamily="34" charset="0"/>
            </a:endParaRPr>
          </a:p>
        </p:txBody>
      </p:sp>
      <p:sp>
        <p:nvSpPr>
          <p:cNvPr id="4" name="TextBox 3"/>
          <p:cNvSpPr txBox="1"/>
          <p:nvPr/>
        </p:nvSpPr>
        <p:spPr>
          <a:xfrm>
            <a:off x="4613835" y="4996329"/>
            <a:ext cx="4153647" cy="1200329"/>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How does the writer feel about Las Vegas?</a:t>
            </a:r>
          </a:p>
          <a:p>
            <a:r>
              <a:rPr lang="en-GB" sz="2400" b="1" dirty="0" smtClean="0">
                <a:latin typeface="Arial" panose="020B0604020202020204" pitchFamily="34" charset="0"/>
                <a:cs typeface="Arial" panose="020B0604020202020204" pitchFamily="34" charset="0"/>
              </a:rPr>
              <a:t>Is this explicit or implicit?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419391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3835" y="675341"/>
            <a:ext cx="4153647" cy="4154984"/>
          </a:xfrm>
          <a:prstGeom prst="rect">
            <a:avLst/>
          </a:prstGeom>
          <a:solidFill>
            <a:schemeClr val="bg1">
              <a:alpha val="88000"/>
            </a:schemeClr>
          </a:solidFill>
        </p:spPr>
        <p:txBody>
          <a:bodyPr wrap="square" rtlCol="0">
            <a:spAutoFit/>
          </a:bodyPr>
          <a:lstStyle/>
          <a:p>
            <a:r>
              <a:rPr lang="en-GB" sz="2400" dirty="0" smtClean="0">
                <a:cs typeface="Arial" panose="020B0604020202020204" pitchFamily="34" charset="0"/>
              </a:rPr>
              <a:t>When you have been to one or two casinos and seen how the money just pours into them, like gravel off a dump truck, it is hard to believe that there could be enough spare cash in the world to feed still more of them, yet more are being built all the time. The greed of mankind is practically insatiable, mine included.</a:t>
            </a:r>
            <a:endParaRPr lang="en-GB" sz="2400" dirty="0">
              <a:cs typeface="Arial" panose="020B0604020202020204" pitchFamily="34" charset="0"/>
            </a:endParaRPr>
          </a:p>
        </p:txBody>
      </p:sp>
      <p:sp>
        <p:nvSpPr>
          <p:cNvPr id="4" name="TextBox 3"/>
          <p:cNvSpPr txBox="1"/>
          <p:nvPr/>
        </p:nvSpPr>
        <p:spPr>
          <a:xfrm>
            <a:off x="346635" y="4996329"/>
            <a:ext cx="8420847" cy="1200329"/>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In pairs, annotate the words and phrases that tell us how the writer (Bill Bryson) feels about Las Vegas. What techniques can you identify?</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49974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3 hotels in las vegas - Las Vega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15" r="2569"/>
          <a:stretch/>
        </p:blipFill>
        <p:spPr bwMode="auto">
          <a:xfrm>
            <a:off x="-23907" y="0"/>
            <a:ext cx="9185835" cy="6858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2517" y="1966258"/>
            <a:ext cx="6275295" cy="2739211"/>
          </a:xfrm>
          <a:prstGeom prst="rect">
            <a:avLst/>
          </a:prstGeom>
          <a:solidFill>
            <a:schemeClr val="bg1"/>
          </a:solidFill>
        </p:spPr>
        <p:txBody>
          <a:bodyPr wrap="square" rtlCol="0">
            <a:spAutoFit/>
          </a:bodyPr>
          <a:lstStyle/>
          <a:p>
            <a:r>
              <a:rPr lang="en-GB" sz="2400" dirty="0" smtClean="0">
                <a:cs typeface="Arial" panose="020B0604020202020204" pitchFamily="34" charset="0"/>
              </a:rPr>
              <a:t>When you have been to one or two casinos and seen how the money </a:t>
            </a:r>
            <a:r>
              <a:rPr lang="en-GB" sz="2400" b="1" dirty="0" smtClean="0">
                <a:solidFill>
                  <a:srgbClr val="FF0000"/>
                </a:solidFill>
                <a:cs typeface="Arial" panose="020B0604020202020204" pitchFamily="34" charset="0"/>
              </a:rPr>
              <a:t>just</a:t>
            </a:r>
            <a:r>
              <a:rPr lang="en-GB" sz="2400" dirty="0" smtClean="0">
                <a:cs typeface="Arial" panose="020B0604020202020204" pitchFamily="34" charset="0"/>
              </a:rPr>
              <a:t> </a:t>
            </a:r>
            <a:r>
              <a:rPr lang="en-GB" sz="2400" b="1" dirty="0" smtClean="0">
                <a:solidFill>
                  <a:srgbClr val="FF0000"/>
                </a:solidFill>
                <a:cs typeface="Arial" panose="020B0604020202020204" pitchFamily="34" charset="0"/>
              </a:rPr>
              <a:t>pours</a:t>
            </a:r>
            <a:r>
              <a:rPr lang="en-GB" sz="2400" dirty="0" smtClean="0">
                <a:cs typeface="Arial" panose="020B0604020202020204" pitchFamily="34" charset="0"/>
              </a:rPr>
              <a:t> into them, </a:t>
            </a:r>
            <a:r>
              <a:rPr lang="en-GB" sz="2400" b="1" dirty="0" smtClean="0">
                <a:solidFill>
                  <a:srgbClr val="FF0000"/>
                </a:solidFill>
                <a:cs typeface="Arial" panose="020B0604020202020204" pitchFamily="34" charset="0"/>
              </a:rPr>
              <a:t>like gravel off a dump truck</a:t>
            </a:r>
            <a:r>
              <a:rPr lang="en-GB" sz="2400" dirty="0" smtClean="0">
                <a:cs typeface="Arial" panose="020B0604020202020204" pitchFamily="34" charset="0"/>
              </a:rPr>
              <a:t>, it is hard to believe that there could be enough </a:t>
            </a:r>
            <a:r>
              <a:rPr lang="en-GB" sz="2400" b="1" dirty="0" smtClean="0">
                <a:solidFill>
                  <a:srgbClr val="FF0000"/>
                </a:solidFill>
                <a:cs typeface="Arial" panose="020B0604020202020204" pitchFamily="34" charset="0"/>
              </a:rPr>
              <a:t>spare cash </a:t>
            </a:r>
            <a:r>
              <a:rPr lang="en-GB" sz="2400" dirty="0" smtClean="0">
                <a:cs typeface="Arial" panose="020B0604020202020204" pitchFamily="34" charset="0"/>
              </a:rPr>
              <a:t>in the world to </a:t>
            </a:r>
            <a:r>
              <a:rPr lang="en-GB" sz="2400" b="1" dirty="0" smtClean="0">
                <a:solidFill>
                  <a:srgbClr val="FF0000"/>
                </a:solidFill>
                <a:cs typeface="Arial" panose="020B0604020202020204" pitchFamily="34" charset="0"/>
              </a:rPr>
              <a:t>feed </a:t>
            </a:r>
            <a:r>
              <a:rPr lang="en-GB" sz="2400" dirty="0" smtClean="0">
                <a:cs typeface="Arial" panose="020B0604020202020204" pitchFamily="34" charset="0"/>
              </a:rPr>
              <a:t>still more of them, yet more are being built all the time. </a:t>
            </a:r>
            <a:r>
              <a:rPr lang="en-GB" sz="2400" b="1" dirty="0" smtClean="0">
                <a:solidFill>
                  <a:srgbClr val="FF0000"/>
                </a:solidFill>
                <a:cs typeface="Arial" panose="020B0604020202020204" pitchFamily="34" charset="0"/>
              </a:rPr>
              <a:t>The greed of mankind </a:t>
            </a:r>
            <a:r>
              <a:rPr lang="en-GB" sz="2400" dirty="0" smtClean="0">
                <a:cs typeface="Arial" panose="020B0604020202020204" pitchFamily="34" charset="0"/>
              </a:rPr>
              <a:t>is practically insatiable, </a:t>
            </a:r>
            <a:r>
              <a:rPr lang="en-GB" sz="2400" b="1" dirty="0" smtClean="0">
                <a:solidFill>
                  <a:srgbClr val="FF0000"/>
                </a:solidFill>
                <a:cs typeface="Arial" panose="020B0604020202020204" pitchFamily="34" charset="0"/>
              </a:rPr>
              <a:t>mine included</a:t>
            </a:r>
            <a:r>
              <a:rPr lang="en-GB" sz="2400" dirty="0" smtClean="0">
                <a:cs typeface="Arial" panose="020B0604020202020204" pitchFamily="34" charset="0"/>
              </a:rPr>
              <a:t>.</a:t>
            </a:r>
            <a:endParaRPr lang="en-GB" sz="2400" dirty="0">
              <a:cs typeface="Arial" panose="020B0604020202020204" pitchFamily="34" charset="0"/>
            </a:endParaRPr>
          </a:p>
        </p:txBody>
      </p:sp>
      <p:sp>
        <p:nvSpPr>
          <p:cNvPr id="4" name="TextBox 3"/>
          <p:cNvSpPr txBox="1"/>
          <p:nvPr/>
        </p:nvSpPr>
        <p:spPr>
          <a:xfrm>
            <a:off x="131482" y="137458"/>
            <a:ext cx="2061883" cy="461665"/>
          </a:xfrm>
          <a:prstGeom prst="rect">
            <a:avLst/>
          </a:prstGeom>
          <a:solidFill>
            <a:schemeClr val="bg1"/>
          </a:solidFill>
        </p:spPr>
        <p:txBody>
          <a:bodyPr wrap="square" rtlCol="0">
            <a:spAutoFit/>
          </a:bodyPr>
          <a:lstStyle/>
          <a:p>
            <a:r>
              <a:rPr lang="en-GB" sz="2400" b="1" dirty="0" smtClean="0">
                <a:latin typeface="Arial" panose="020B0604020202020204" pitchFamily="34" charset="0"/>
                <a:cs typeface="Arial" panose="020B0604020202020204" pitchFamily="34" charset="0"/>
              </a:rPr>
              <a:t>Did you get? </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661893" y="1093560"/>
            <a:ext cx="3062944" cy="707886"/>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intensifier</a:t>
            </a:r>
            <a:r>
              <a:rPr lang="en-GB" sz="2000" dirty="0" smtClean="0">
                <a:latin typeface="Arial" panose="020B0604020202020204" pitchFamily="34" charset="0"/>
                <a:cs typeface="Arial" panose="020B0604020202020204" pitchFamily="34" charset="0"/>
              </a:rPr>
              <a:t> ‘just’ adds emphasis.</a:t>
            </a:r>
            <a:endParaRPr lang="en-GB" sz="2000"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4398681" y="1679388"/>
            <a:ext cx="621555" cy="82728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34299" y="368290"/>
            <a:ext cx="1355911" cy="4093428"/>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This </a:t>
            </a:r>
            <a:r>
              <a:rPr lang="en-GB" sz="2000" dirty="0" smtClean="0">
                <a:solidFill>
                  <a:srgbClr val="FF0000"/>
                </a:solidFill>
                <a:latin typeface="Arial" panose="020B0604020202020204" pitchFamily="34" charset="0"/>
                <a:cs typeface="Arial" panose="020B0604020202020204" pitchFamily="34" charset="0"/>
              </a:rPr>
              <a:t>simile</a:t>
            </a:r>
            <a:r>
              <a:rPr lang="en-GB" sz="2000" dirty="0" smtClean="0">
                <a:latin typeface="Arial" panose="020B0604020202020204" pitchFamily="34" charset="0"/>
                <a:cs typeface="Arial" panose="020B0604020202020204" pitchFamily="34" charset="0"/>
              </a:rPr>
              <a:t> is striking but ugly. ‘Gravel’ is used instead of ‘gold’; ‘dump’ suggests something of no worth.</a:t>
            </a:r>
            <a:endParaRPr lang="en-GB" sz="2000"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7264401" y="1664447"/>
            <a:ext cx="469898" cy="89348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48212" y="1807882"/>
            <a:ext cx="923364" cy="66637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7511" y="341008"/>
            <a:ext cx="3062944" cy="1323439"/>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verb</a:t>
            </a:r>
            <a:r>
              <a:rPr lang="en-GB" sz="2000" dirty="0" smtClean="0">
                <a:latin typeface="Arial" panose="020B0604020202020204" pitchFamily="34" charset="0"/>
                <a:cs typeface="Arial" panose="020B0604020202020204" pitchFamily="34" charset="0"/>
              </a:rPr>
              <a:t> ‘pours’ suggests a torrent of money, almost like a stream or a river. </a:t>
            </a:r>
            <a:endParaRPr lang="en-GB" sz="20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H="1" flipV="1">
            <a:off x="5659719" y="3529106"/>
            <a:ext cx="2008093" cy="133473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30899" y="4863845"/>
            <a:ext cx="3062944" cy="1015663"/>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The </a:t>
            </a:r>
            <a:r>
              <a:rPr lang="en-GB" sz="2000" dirty="0" smtClean="0">
                <a:solidFill>
                  <a:srgbClr val="FF0000"/>
                </a:solidFill>
                <a:latin typeface="Arial" panose="020B0604020202020204" pitchFamily="34" charset="0"/>
                <a:cs typeface="Arial" panose="020B0604020202020204" pitchFamily="34" charset="0"/>
              </a:rPr>
              <a:t>adjective</a:t>
            </a:r>
            <a:r>
              <a:rPr lang="en-GB" sz="2000" dirty="0" smtClean="0">
                <a:latin typeface="Arial" panose="020B0604020202020204" pitchFamily="34" charset="0"/>
                <a:cs typeface="Arial" panose="020B0604020202020204" pitchFamily="34" charset="0"/>
              </a:rPr>
              <a:t> ‘spare’ makes the ‘cash’ sound worthless.</a:t>
            </a:r>
            <a:endParaRPr lang="en-GB" sz="2000" dirty="0">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1016000" y="3862294"/>
            <a:ext cx="569257" cy="8639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1482" y="4726230"/>
            <a:ext cx="1954306" cy="1938992"/>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‘Feed’ is </a:t>
            </a:r>
            <a:r>
              <a:rPr lang="en-GB" sz="2000" dirty="0" smtClean="0">
                <a:solidFill>
                  <a:srgbClr val="FF0000"/>
                </a:solidFill>
                <a:latin typeface="Arial" panose="020B0604020202020204" pitchFamily="34" charset="0"/>
                <a:cs typeface="Arial" panose="020B0604020202020204" pitchFamily="34" charset="0"/>
              </a:rPr>
              <a:t>personification</a:t>
            </a:r>
            <a:r>
              <a:rPr lang="en-GB" sz="2000" dirty="0" smtClean="0">
                <a:latin typeface="Arial" panose="020B0604020202020204" pitchFamily="34" charset="0"/>
                <a:cs typeface="Arial" panose="020B0604020202020204" pitchFamily="34" charset="0"/>
              </a:rPr>
              <a:t>, making the casinos seem like greedy monsters.</a:t>
            </a:r>
            <a:endParaRPr lang="en-GB" sz="2000" dirty="0">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2768602" y="4560371"/>
            <a:ext cx="569257" cy="8639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56968" y="5421320"/>
            <a:ext cx="3062944" cy="1323439"/>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He uses </a:t>
            </a:r>
            <a:r>
              <a:rPr lang="en-GB" sz="2000" dirty="0" smtClean="0">
                <a:solidFill>
                  <a:srgbClr val="FF0000"/>
                </a:solidFill>
                <a:latin typeface="Arial" panose="020B0604020202020204" pitchFamily="34" charset="0"/>
                <a:cs typeface="Arial" panose="020B0604020202020204" pitchFamily="34" charset="0"/>
              </a:rPr>
              <a:t>first person </a:t>
            </a:r>
            <a:r>
              <a:rPr lang="en-GB" sz="2000" dirty="0" smtClean="0">
                <a:latin typeface="Arial" panose="020B0604020202020204" pitchFamily="34" charset="0"/>
                <a:cs typeface="Arial" panose="020B0604020202020204" pitchFamily="34" charset="0"/>
              </a:rPr>
              <a:t>to include himself, suggesting he too will be tricked into losing money.</a:t>
            </a:r>
            <a:endParaRPr lang="en-GB" sz="2000"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H="1" flipV="1">
            <a:off x="4791264" y="4196476"/>
            <a:ext cx="1061195" cy="188656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05077" y="6014811"/>
            <a:ext cx="3495491" cy="707886"/>
          </a:xfrm>
          <a:prstGeom prst="rect">
            <a:avLst/>
          </a:prstGeom>
          <a:solidFill>
            <a:schemeClr val="bg1"/>
          </a:solidFill>
          <a:ln>
            <a:solidFill>
              <a:srgbClr val="FF0000"/>
            </a:solidFill>
          </a:ln>
        </p:spPr>
        <p:txBody>
          <a:bodyPr wrap="square" rtlCol="0">
            <a:spAutoFit/>
          </a:bodyPr>
          <a:lstStyle/>
          <a:p>
            <a:r>
              <a:rPr lang="en-GB" sz="2000" dirty="0" smtClean="0">
                <a:latin typeface="Arial" panose="020B0604020202020204" pitchFamily="34" charset="0"/>
                <a:cs typeface="Arial" panose="020B0604020202020204" pitchFamily="34" charset="0"/>
              </a:rPr>
              <a:t>This </a:t>
            </a:r>
            <a:r>
              <a:rPr lang="en-GB" sz="2000" dirty="0" smtClean="0">
                <a:solidFill>
                  <a:srgbClr val="FF0000"/>
                </a:solidFill>
                <a:latin typeface="Arial" panose="020B0604020202020204" pitchFamily="34" charset="0"/>
                <a:cs typeface="Arial" panose="020B0604020202020204" pitchFamily="34" charset="0"/>
              </a:rPr>
              <a:t>metaphor</a:t>
            </a:r>
            <a:r>
              <a:rPr lang="en-GB" sz="2000" dirty="0" smtClean="0">
                <a:latin typeface="Arial" panose="020B0604020202020204" pitchFamily="34" charset="0"/>
                <a:cs typeface="Arial" panose="020B0604020202020204" pitchFamily="34" charset="0"/>
              </a:rPr>
              <a:t> widens the significance of the casinos.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07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2725208" y="448845"/>
            <a:ext cx="324036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He obviously hates Las Vegas.</a:t>
            </a:r>
          </a:p>
        </p:txBody>
      </p:sp>
      <p:sp>
        <p:nvSpPr>
          <p:cNvPr id="10" name="Oval Callout 9"/>
          <p:cNvSpPr/>
          <p:nvPr/>
        </p:nvSpPr>
        <p:spPr>
          <a:xfrm>
            <a:off x="2864086" y="3881201"/>
            <a:ext cx="3240360"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r>
              <a:rPr lang="en-GB" sz="2400" dirty="0" smtClean="0">
                <a:solidFill>
                  <a:schemeClr val="tx1"/>
                </a:solidFill>
              </a:rPr>
              <a:t>I’m not so sure. I think he finds the casinos fascinating.</a:t>
            </a:r>
            <a:endParaRPr lang="en-GB" sz="2400" dirty="0">
              <a:solidFill>
                <a:schemeClr val="tx1"/>
              </a:solidFill>
            </a:endParaRPr>
          </a:p>
          <a:p>
            <a:pPr algn="ctr"/>
            <a:endParaRPr lang="en-GB" sz="1600" dirty="0" smtClean="0">
              <a:solidFill>
                <a:schemeClr val="tx1"/>
              </a:solidFill>
            </a:endParaRPr>
          </a:p>
          <a:p>
            <a:pPr algn="ctr"/>
            <a:endParaRPr lang="en-GB" sz="16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12526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2725208" y="448845"/>
            <a:ext cx="324036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Yes, but kind of evil.</a:t>
            </a:r>
          </a:p>
        </p:txBody>
      </p:sp>
      <p:sp>
        <p:nvSpPr>
          <p:cNvPr id="10" name="Oval Callout 9"/>
          <p:cNvSpPr/>
          <p:nvPr/>
        </p:nvSpPr>
        <p:spPr>
          <a:xfrm>
            <a:off x="2864086" y="3881201"/>
            <a:ext cx="3240360"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r>
              <a:rPr lang="en-GB" sz="2400" dirty="0" smtClean="0">
                <a:solidFill>
                  <a:schemeClr val="tx1"/>
                </a:solidFill>
              </a:rPr>
              <a:t>…but it’s because we’re all greedy. Otherwise they wouldn’t make any money.</a:t>
            </a:r>
            <a:endParaRPr lang="en-GB" sz="2400" dirty="0">
              <a:solidFill>
                <a:schemeClr val="tx1"/>
              </a:solidFill>
            </a:endParaRPr>
          </a:p>
          <a:p>
            <a:pPr algn="ctr"/>
            <a:endParaRPr lang="en-GB" sz="1600" dirty="0" smtClean="0">
              <a:solidFill>
                <a:schemeClr val="tx1"/>
              </a:solidFill>
            </a:endParaRPr>
          </a:p>
          <a:p>
            <a:pPr algn="ctr"/>
            <a:endParaRPr lang="en-GB" sz="16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17285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2725208" y="448845"/>
            <a:ext cx="324036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He makes them sound ugly, though, as well as fascinating.</a:t>
            </a:r>
          </a:p>
        </p:txBody>
      </p:sp>
      <p:sp>
        <p:nvSpPr>
          <p:cNvPr id="10" name="Oval Callout 9"/>
          <p:cNvSpPr/>
          <p:nvPr/>
        </p:nvSpPr>
        <p:spPr>
          <a:xfrm>
            <a:off x="2864085" y="3881201"/>
            <a:ext cx="3250467"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endParaRPr>
          </a:p>
          <a:p>
            <a:pPr algn="ctr"/>
            <a:endParaRPr lang="en-GB" sz="2400" dirty="0" smtClean="0">
              <a:solidFill>
                <a:schemeClr val="tx1"/>
              </a:solidFill>
            </a:endParaRPr>
          </a:p>
          <a:p>
            <a:pPr algn="ctr"/>
            <a:r>
              <a:rPr lang="en-GB" sz="2400" dirty="0" smtClean="0">
                <a:solidFill>
                  <a:schemeClr val="tx1"/>
                </a:solidFill>
              </a:rPr>
              <a:t>Maybe he’s divided. He thinks they’re evil but he’s also attracted to them.</a:t>
            </a:r>
            <a:endParaRPr lang="en-GB" sz="2800"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20249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323528" y="1214422"/>
            <a:ext cx="8496944" cy="523220"/>
          </a:xfrm>
          <a:prstGeom prst="rect">
            <a:avLst/>
          </a:prstGeom>
        </p:spPr>
        <p:txBody>
          <a:bodyPr wrap="square">
            <a:spAutoFit/>
          </a:bodyPr>
          <a:lstStyle/>
          <a:p>
            <a:pPr algn="ctr"/>
            <a:r>
              <a:rPr lang="en-GB" sz="2800" b="1" dirty="0" smtClean="0"/>
              <a:t>How does Bryson convey his attitude to Las Vegas?</a:t>
            </a:r>
          </a:p>
        </p:txBody>
      </p:sp>
      <p:sp>
        <p:nvSpPr>
          <p:cNvPr id="15" name="TextBox 14"/>
          <p:cNvSpPr txBox="1"/>
          <p:nvPr/>
        </p:nvSpPr>
        <p:spPr>
          <a:xfrm>
            <a:off x="159243" y="1854336"/>
            <a:ext cx="8842867" cy="3970318"/>
          </a:xfrm>
          <a:prstGeom prst="rect">
            <a:avLst/>
          </a:prstGeom>
          <a:noFill/>
          <a:ln>
            <a:solidFill>
              <a:schemeClr val="tx1"/>
            </a:solidFill>
          </a:ln>
        </p:spPr>
        <p:txBody>
          <a:bodyPr wrap="square" rtlCol="0">
            <a:spAutoFit/>
          </a:bodyPr>
          <a:lstStyle/>
          <a:p>
            <a:r>
              <a:rPr lang="en-GB" sz="2800" dirty="0" smtClean="0">
                <a:solidFill>
                  <a:srgbClr val="FF0000"/>
                </a:solidFill>
                <a:latin typeface="Arial" panose="020B0604020202020204" pitchFamily="34" charset="0"/>
                <a:cs typeface="Arial" panose="020B0604020202020204" pitchFamily="34" charset="0"/>
              </a:rPr>
              <a:t>Bryson</a:t>
            </a:r>
            <a:r>
              <a:rPr lang="en-GB" sz="2800" dirty="0" smtClean="0">
                <a:latin typeface="Arial" panose="020B0604020202020204" pitchFamily="34" charset="0"/>
                <a:cs typeface="Arial" panose="020B0604020202020204" pitchFamily="34" charset="0"/>
              </a:rPr>
              <a:t> suggests that he </a:t>
            </a:r>
            <a:r>
              <a:rPr lang="en-GB" sz="2800" dirty="0" smtClean="0">
                <a:solidFill>
                  <a:schemeClr val="accent1"/>
                </a:solidFill>
                <a:latin typeface="Arial" panose="020B0604020202020204" pitchFamily="34" charset="0"/>
                <a:cs typeface="Arial" panose="020B0604020202020204" pitchFamily="34" charset="0"/>
              </a:rPr>
              <a:t>thinks</a:t>
            </a:r>
            <a:r>
              <a:rPr lang="en-GB" sz="2800" dirty="0" smtClean="0">
                <a:latin typeface="Arial" panose="020B0604020202020204" pitchFamily="34" charset="0"/>
                <a:cs typeface="Arial" panose="020B0604020202020204" pitchFamily="34" charset="0"/>
              </a:rPr>
              <a:t> that the casinos of Las Vegas are awful. He describes how the money </a:t>
            </a:r>
            <a:r>
              <a:rPr lang="en-GB" sz="2800" dirty="0" smtClean="0">
                <a:solidFill>
                  <a:srgbClr val="00B050"/>
                </a:solidFill>
                <a:latin typeface="Arial" panose="020B0604020202020204" pitchFamily="34" charset="0"/>
                <a:cs typeface="Arial" panose="020B0604020202020204" pitchFamily="34" charset="0"/>
              </a:rPr>
              <a:t>‘pours</a:t>
            </a:r>
            <a:r>
              <a:rPr lang="en-GB" sz="2800" dirty="0" smtClean="0">
                <a:latin typeface="Arial" panose="020B0604020202020204" pitchFamily="34" charset="0"/>
                <a:cs typeface="Arial" panose="020B0604020202020204" pitchFamily="34" charset="0"/>
              </a:rPr>
              <a:t> </a:t>
            </a:r>
            <a:r>
              <a:rPr lang="en-GB" sz="2800" dirty="0" smtClean="0">
                <a:solidFill>
                  <a:srgbClr val="00B050"/>
                </a:solidFill>
                <a:latin typeface="Arial" panose="020B0604020202020204" pitchFamily="34" charset="0"/>
                <a:cs typeface="Arial" panose="020B0604020202020204" pitchFamily="34" charset="0"/>
              </a:rPr>
              <a:t>into</a:t>
            </a:r>
            <a:r>
              <a:rPr lang="en-GB" sz="2800" dirty="0" smtClean="0">
                <a:latin typeface="Arial" panose="020B0604020202020204" pitchFamily="34" charset="0"/>
                <a:cs typeface="Arial" panose="020B0604020202020204" pitchFamily="34" charset="0"/>
              </a:rPr>
              <a:t> </a:t>
            </a:r>
            <a:r>
              <a:rPr lang="en-GB" sz="2800" dirty="0" smtClean="0">
                <a:solidFill>
                  <a:srgbClr val="00B050"/>
                </a:solidFill>
                <a:latin typeface="Arial" panose="020B0604020202020204" pitchFamily="34" charset="0"/>
                <a:cs typeface="Arial" panose="020B0604020202020204" pitchFamily="34" charset="0"/>
              </a:rPr>
              <a:t>them… like gravel off a dump truck’. </a:t>
            </a:r>
          </a:p>
          <a:p>
            <a:r>
              <a:rPr lang="en-GB" sz="2800" dirty="0" smtClean="0">
                <a:latin typeface="Arial" panose="020B0604020202020204" pitchFamily="34" charset="0"/>
                <a:cs typeface="Arial" panose="020B0604020202020204" pitchFamily="34" charset="0"/>
              </a:rPr>
              <a:t>The </a:t>
            </a:r>
            <a:r>
              <a:rPr lang="en-GB" sz="2800" dirty="0" smtClean="0">
                <a:solidFill>
                  <a:srgbClr val="7030A0"/>
                </a:solidFill>
                <a:latin typeface="Arial" panose="020B0604020202020204" pitchFamily="34" charset="0"/>
                <a:cs typeface="Arial" panose="020B0604020202020204" pitchFamily="34" charset="0"/>
              </a:rPr>
              <a:t>verb</a:t>
            </a:r>
            <a:r>
              <a:rPr lang="en-GB" sz="2800" dirty="0" smtClean="0">
                <a:latin typeface="Arial" panose="020B0604020202020204" pitchFamily="34" charset="0"/>
                <a:cs typeface="Arial" panose="020B0604020202020204" pitchFamily="34" charset="0"/>
              </a:rPr>
              <a:t> ‘</a:t>
            </a:r>
            <a:r>
              <a:rPr lang="en-GB" sz="2800" dirty="0" smtClean="0">
                <a:solidFill>
                  <a:srgbClr val="00B050"/>
                </a:solidFill>
                <a:latin typeface="Arial" panose="020B0604020202020204" pitchFamily="34" charset="0"/>
                <a:cs typeface="Arial" panose="020B0604020202020204" pitchFamily="34" charset="0"/>
              </a:rPr>
              <a:t>pours</a:t>
            </a:r>
            <a:r>
              <a:rPr lang="en-GB" sz="2800" dirty="0" smtClean="0">
                <a:latin typeface="Arial" panose="020B0604020202020204" pitchFamily="34" charset="0"/>
                <a:cs typeface="Arial" panose="020B0604020202020204" pitchFamily="34" charset="0"/>
              </a:rPr>
              <a:t>’ implies that the money goes into the casinos quickly- </a:t>
            </a:r>
            <a:r>
              <a:rPr lang="en-GB" sz="2800" dirty="0" smtClean="0">
                <a:solidFill>
                  <a:schemeClr val="bg2">
                    <a:lumMod val="50000"/>
                  </a:schemeClr>
                </a:solidFill>
                <a:latin typeface="Arial" panose="020B0604020202020204" pitchFamily="34" charset="0"/>
                <a:cs typeface="Arial" panose="020B0604020202020204" pitchFamily="34" charset="0"/>
              </a:rPr>
              <a:t>as if out of control</a:t>
            </a:r>
            <a:r>
              <a:rPr lang="en-GB" sz="2800" dirty="0" smtClean="0">
                <a:latin typeface="Arial" panose="020B0604020202020204" pitchFamily="34" charset="0"/>
                <a:cs typeface="Arial" panose="020B0604020202020204" pitchFamily="34" charset="0"/>
              </a:rPr>
              <a:t>- and the </a:t>
            </a:r>
            <a:r>
              <a:rPr lang="en-GB" sz="2800" dirty="0" smtClean="0">
                <a:solidFill>
                  <a:srgbClr val="7030A0"/>
                </a:solidFill>
                <a:latin typeface="Arial" panose="020B0604020202020204" pitchFamily="34" charset="0"/>
                <a:cs typeface="Arial" panose="020B0604020202020204" pitchFamily="34" charset="0"/>
              </a:rPr>
              <a:t>simile</a:t>
            </a:r>
            <a:r>
              <a:rPr lang="en-GB" sz="2800" dirty="0" smtClean="0">
                <a:latin typeface="Arial" panose="020B0604020202020204" pitchFamily="34" charset="0"/>
                <a:cs typeface="Arial" panose="020B0604020202020204" pitchFamily="34" charset="0"/>
              </a:rPr>
              <a:t>, ‘</a:t>
            </a:r>
            <a:r>
              <a:rPr lang="en-GB" sz="2800" dirty="0" smtClean="0">
                <a:solidFill>
                  <a:srgbClr val="00B050"/>
                </a:solidFill>
                <a:latin typeface="Arial" panose="020B0604020202020204" pitchFamily="34" charset="0"/>
                <a:cs typeface="Arial" panose="020B0604020202020204" pitchFamily="34" charset="0"/>
              </a:rPr>
              <a:t>like gravel off a dump truck</a:t>
            </a:r>
            <a:r>
              <a:rPr lang="en-GB" sz="2800" dirty="0" smtClean="0">
                <a:latin typeface="Arial" panose="020B0604020202020204" pitchFamily="34" charset="0"/>
                <a:cs typeface="Arial" panose="020B0604020202020204" pitchFamily="34" charset="0"/>
              </a:rPr>
              <a:t>’ is an </a:t>
            </a:r>
            <a:r>
              <a:rPr lang="en-GB" sz="2800" dirty="0" smtClean="0">
                <a:solidFill>
                  <a:schemeClr val="bg2">
                    <a:lumMod val="50000"/>
                  </a:schemeClr>
                </a:solidFill>
                <a:latin typeface="Arial" panose="020B0604020202020204" pitchFamily="34" charset="0"/>
                <a:cs typeface="Arial" panose="020B0604020202020204" pitchFamily="34" charset="0"/>
              </a:rPr>
              <a:t>ugly image, reducing precious money to worthless stone</a:t>
            </a:r>
            <a:r>
              <a:rPr lang="en-GB" sz="2800" dirty="0" smtClean="0">
                <a:latin typeface="Arial" panose="020B0604020202020204" pitchFamily="34" charset="0"/>
                <a:cs typeface="Arial" panose="020B0604020202020204" pitchFamily="34" charset="0"/>
              </a:rPr>
              <a:t>. </a:t>
            </a:r>
          </a:p>
          <a:p>
            <a:r>
              <a:rPr lang="en-GB" sz="2800" dirty="0" smtClean="0">
                <a:latin typeface="Arial" panose="020B0604020202020204" pitchFamily="34" charset="0"/>
                <a:cs typeface="Arial" panose="020B0604020202020204" pitchFamily="34" charset="0"/>
              </a:rPr>
              <a:t>This suggests to the </a:t>
            </a:r>
            <a:r>
              <a:rPr lang="en-GB" sz="2800" dirty="0" smtClean="0">
                <a:solidFill>
                  <a:schemeClr val="accent4"/>
                </a:solidFill>
                <a:latin typeface="Arial" panose="020B0604020202020204" pitchFamily="34" charset="0"/>
                <a:cs typeface="Arial" panose="020B0604020202020204" pitchFamily="34" charset="0"/>
              </a:rPr>
              <a:t>reader</a:t>
            </a:r>
            <a:r>
              <a:rPr lang="en-GB" sz="2800" dirty="0" smtClean="0">
                <a:latin typeface="Arial" panose="020B0604020202020204" pitchFamily="34" charset="0"/>
                <a:cs typeface="Arial" panose="020B0604020202020204" pitchFamily="34" charset="0"/>
              </a:rPr>
              <a:t> that he thinks that the casinos make people waste their money.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51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nlineprofitteam.com/wp-content/uploads/2015/01/new-top-secr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1892"/>
            <a:ext cx="5195210" cy="4113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5210" y="1513488"/>
            <a:ext cx="3680776" cy="2862322"/>
          </a:xfrm>
          <a:prstGeom prst="rect">
            <a:avLst/>
          </a:prstGeom>
          <a:noFill/>
        </p:spPr>
        <p:txBody>
          <a:bodyPr wrap="square" rtlCol="0">
            <a:spAutoFit/>
          </a:bodyPr>
          <a:lstStyle/>
          <a:p>
            <a:pPr algn="ctr"/>
            <a:r>
              <a:rPr lang="en-GB" sz="3600" b="1" dirty="0" smtClean="0"/>
              <a:t>Do </a:t>
            </a:r>
            <a:r>
              <a:rPr lang="en-GB" sz="3600" b="1" dirty="0" smtClean="0">
                <a:solidFill>
                  <a:srgbClr val="FF0000"/>
                </a:solidFill>
              </a:rPr>
              <a:t>you</a:t>
            </a:r>
            <a:r>
              <a:rPr lang="en-GB" sz="3600" b="1" dirty="0" smtClean="0"/>
              <a:t> want to know what the </a:t>
            </a:r>
            <a:r>
              <a:rPr lang="en-GB" sz="3600" b="1" dirty="0" smtClean="0">
                <a:solidFill>
                  <a:srgbClr val="FF0000"/>
                </a:solidFill>
              </a:rPr>
              <a:t>questions</a:t>
            </a:r>
            <a:r>
              <a:rPr lang="en-GB" sz="3600" b="1" dirty="0" smtClean="0"/>
              <a:t> on your </a:t>
            </a:r>
            <a:r>
              <a:rPr lang="en-GB" sz="3600" b="1" dirty="0" smtClean="0">
                <a:solidFill>
                  <a:srgbClr val="FF0000"/>
                </a:solidFill>
              </a:rPr>
              <a:t>GCSE</a:t>
            </a:r>
            <a:r>
              <a:rPr lang="en-GB" sz="3600" b="1" dirty="0" smtClean="0"/>
              <a:t> </a:t>
            </a:r>
            <a:r>
              <a:rPr lang="en-GB" sz="3600" b="1" dirty="0" smtClean="0">
                <a:solidFill>
                  <a:srgbClr val="FF0000"/>
                </a:solidFill>
              </a:rPr>
              <a:t>exam</a:t>
            </a:r>
            <a:r>
              <a:rPr lang="en-GB" sz="3600" b="1" dirty="0" smtClean="0"/>
              <a:t> paper will be?</a:t>
            </a:r>
            <a:endParaRPr lang="en-GB" sz="3600" b="1" dirty="0"/>
          </a:p>
        </p:txBody>
      </p:sp>
    </p:spTree>
    <p:extLst>
      <p:ext uri="{BB962C8B-B14F-4D97-AF65-F5344CB8AC3E}">
        <p14:creationId xmlns:p14="http://schemas.microsoft.com/office/powerpoint/2010/main" val="2472756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323528" y="1214422"/>
            <a:ext cx="8496944" cy="1569660"/>
          </a:xfrm>
          <a:prstGeom prst="rect">
            <a:avLst/>
          </a:prstGeom>
        </p:spPr>
        <p:txBody>
          <a:bodyPr wrap="square">
            <a:spAutoFit/>
          </a:bodyPr>
          <a:lstStyle/>
          <a:p>
            <a:pPr algn="ctr"/>
            <a:r>
              <a:rPr lang="en-GB" sz="4800" b="1" dirty="0" smtClean="0"/>
              <a:t>How does Bryson convey his attitude to Las Vegas?</a:t>
            </a:r>
          </a:p>
        </p:txBody>
      </p:sp>
      <p:sp>
        <p:nvSpPr>
          <p:cNvPr id="15" name="TextBox 14"/>
          <p:cNvSpPr txBox="1"/>
          <p:nvPr/>
        </p:nvSpPr>
        <p:spPr>
          <a:xfrm>
            <a:off x="3020412" y="4108806"/>
            <a:ext cx="2941983" cy="1938992"/>
          </a:xfrm>
          <a:prstGeom prst="rect">
            <a:avLst/>
          </a:prstGeom>
          <a:noFill/>
          <a:ln>
            <a:solidFill>
              <a:schemeClr val="tx1"/>
            </a:solidFill>
          </a:ln>
        </p:spPr>
        <p:txBody>
          <a:bodyPr wrap="square" rtlCol="0">
            <a:spAutoFit/>
          </a:bodyPr>
          <a:lstStyle/>
          <a:p>
            <a:r>
              <a:rPr lang="en-GB" sz="2400" dirty="0" smtClean="0">
                <a:latin typeface="Arial" panose="020B0604020202020204" pitchFamily="34" charset="0"/>
                <a:cs typeface="Arial" panose="020B0604020202020204" pitchFamily="34" charset="0"/>
              </a:rPr>
              <a:t>Bryson feels…</a:t>
            </a:r>
          </a:p>
          <a:p>
            <a:r>
              <a:rPr lang="en-GB" sz="2400" dirty="0" smtClean="0">
                <a:latin typeface="Arial" panose="020B0604020202020204" pitchFamily="34" charset="0"/>
                <a:cs typeface="Arial" panose="020B0604020202020204" pitchFamily="34" charset="0"/>
              </a:rPr>
              <a:t>This is suggested when it says…</a:t>
            </a:r>
          </a:p>
          <a:p>
            <a:r>
              <a:rPr lang="en-GB" sz="2400" dirty="0" smtClean="0">
                <a:latin typeface="Arial" panose="020B0604020202020204" pitchFamily="34" charset="0"/>
                <a:cs typeface="Arial" panose="020B0604020202020204" pitchFamily="34" charset="0"/>
              </a:rPr>
              <a:t>This [technique] tells the reader…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458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423" y="477078"/>
            <a:ext cx="7458324" cy="2462213"/>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Perspective:</a:t>
            </a:r>
          </a:p>
          <a:p>
            <a:r>
              <a:rPr lang="en-GB" sz="3200" dirty="0" smtClean="0">
                <a:latin typeface="Arial" panose="020B0604020202020204" pitchFamily="34" charset="0"/>
                <a:cs typeface="Arial" panose="020B0604020202020204" pitchFamily="34" charset="0"/>
              </a:rPr>
              <a:t>For this paper, the way a writer might view a topic differently depending on </a:t>
            </a:r>
            <a:r>
              <a:rPr lang="en-GB" sz="3600" b="1" dirty="0" smtClean="0">
                <a:solidFill>
                  <a:srgbClr val="FF0000"/>
                </a:solidFill>
                <a:latin typeface="Arial" panose="020B0604020202020204" pitchFamily="34" charset="0"/>
                <a:cs typeface="Arial" panose="020B0604020202020204" pitchFamily="34" charset="0"/>
              </a:rPr>
              <a:t>when</a:t>
            </a:r>
            <a:r>
              <a:rPr lang="en-GB" sz="3200" dirty="0" smtClean="0">
                <a:latin typeface="Arial" panose="020B0604020202020204" pitchFamily="34" charset="0"/>
                <a:cs typeface="Arial" panose="020B0604020202020204" pitchFamily="34" charset="0"/>
              </a:rPr>
              <a:t> they are writing.</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2459152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807" y="389613"/>
            <a:ext cx="8555603" cy="3385542"/>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e.g. </a:t>
            </a:r>
            <a:r>
              <a:rPr lang="en-GB" sz="3200" dirty="0" smtClean="0">
                <a:latin typeface="Arial" panose="020B0604020202020204" pitchFamily="34" charset="0"/>
                <a:cs typeface="Arial" panose="020B0604020202020204" pitchFamily="34" charset="0"/>
              </a:rPr>
              <a:t>A c19th writer might have a different view of the way a young woman should behave when compared to a modern writer. In this paper, you should expect to see a topic viewed from two different perspectives: a </a:t>
            </a:r>
            <a:r>
              <a:rPr lang="en-GB" sz="3200" b="1" dirty="0" smtClean="0">
                <a:solidFill>
                  <a:srgbClr val="FF0000"/>
                </a:solidFill>
                <a:latin typeface="Arial" panose="020B0604020202020204" pitchFamily="34" charset="0"/>
                <a:cs typeface="Arial" panose="020B0604020202020204" pitchFamily="34" charset="0"/>
              </a:rPr>
              <a:t>modern</a:t>
            </a:r>
            <a:r>
              <a:rPr lang="en-GB" sz="3200" dirty="0" smtClean="0">
                <a:latin typeface="Arial" panose="020B0604020202020204" pitchFamily="34" charset="0"/>
                <a:cs typeface="Arial" panose="020B0604020202020204" pitchFamily="34" charset="0"/>
              </a:rPr>
              <a:t> one and a </a:t>
            </a:r>
            <a:r>
              <a:rPr lang="en-GB" sz="3200" b="1" dirty="0" smtClean="0">
                <a:solidFill>
                  <a:srgbClr val="FF0000"/>
                </a:solidFill>
                <a:latin typeface="Arial" panose="020B0604020202020204" pitchFamily="34" charset="0"/>
                <a:cs typeface="Arial" panose="020B0604020202020204" pitchFamily="34" charset="0"/>
              </a:rPr>
              <a:t>historical</a:t>
            </a:r>
            <a:r>
              <a:rPr lang="en-GB" sz="3200" dirty="0" smtClean="0">
                <a:latin typeface="Arial" panose="020B0604020202020204" pitchFamily="34" charset="0"/>
                <a:cs typeface="Arial" panose="020B0604020202020204" pitchFamily="34" charset="0"/>
              </a:rPr>
              <a:t> one.</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0" y="5379"/>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10248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s://sheridanjeane.files.wordpress.com/2014/06/nellie_bly_2.jpg"/>
          <p:cNvPicPr>
            <a:picLocks noChangeAspect="1" noChangeArrowheads="1"/>
          </p:cNvPicPr>
          <p:nvPr/>
        </p:nvPicPr>
        <p:blipFill rotWithShape="1">
          <a:blip r:embed="rId2">
            <a:extLst>
              <a:ext uri="{28A0092B-C50C-407E-A947-70E740481C1C}">
                <a14:useLocalDpi xmlns:a14="http://schemas.microsoft.com/office/drawing/2010/main" val="0"/>
              </a:ext>
            </a:extLst>
          </a:blip>
          <a:srcRect t="17527" b="34441"/>
          <a:stretch/>
        </p:blipFill>
        <p:spPr bwMode="auto">
          <a:xfrm>
            <a:off x="0" y="-95416"/>
            <a:ext cx="9215727" cy="6989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638" y="703466"/>
            <a:ext cx="8591385" cy="5632311"/>
          </a:xfrm>
          <a:prstGeom prst="rect">
            <a:avLst/>
          </a:prstGeom>
          <a:solidFill>
            <a:schemeClr val="bg1">
              <a:alpha val="95000"/>
            </a:schemeClr>
          </a:solidFill>
        </p:spPr>
        <p:txBody>
          <a:bodyPr wrap="square">
            <a:spAutoFit/>
          </a:bodyPr>
          <a:lstStyle/>
          <a:p>
            <a:r>
              <a:rPr lang="en-GB" sz="2400" dirty="0"/>
              <a:t>T</a:t>
            </a:r>
            <a:r>
              <a:rPr lang="en-GB" sz="2400" dirty="0" smtClean="0"/>
              <a:t>he liberty allowed to young girls grows yearly more and more unchecked. They walk alone, travel alone, visit alone; and the gravest evils have been known to arise from the habit which modern mothers have of sending their daughters of sixteen and upwards unaccompanied in London to colleges and classes. Mamma has grown stout and lazy, and has always some important matter on hand that keeps her at home, half asleep in the easy-chair, while the girls go to and fro, and take the exercise befitting their youthful energies. Of course no harm can befall them. They are her daughters, and the warnings given by the keener- eyed, who have had experience, are mere inventions of the enemy and slanders against the young. So they parade the streets, dressed in the most startling and meretricious costumes and that fatal doctrine of self-protection counts its victims by the score as the consequence. </a:t>
            </a:r>
            <a:endParaRPr lang="en-GB" sz="2400" dirty="0"/>
          </a:p>
        </p:txBody>
      </p:sp>
      <p:sp>
        <p:nvSpPr>
          <p:cNvPr id="5" name="TextBox 4"/>
          <p:cNvSpPr txBox="1"/>
          <p:nvPr/>
        </p:nvSpPr>
        <p:spPr>
          <a:xfrm>
            <a:off x="5860194" y="5874112"/>
            <a:ext cx="3236181" cy="923330"/>
          </a:xfrm>
          <a:prstGeom prst="rect">
            <a:avLst/>
          </a:prstGeom>
          <a:solidFill>
            <a:schemeClr val="accent6">
              <a:lumMod val="20000"/>
              <a:lumOff val="80000"/>
            </a:schemeClr>
          </a:solidFill>
        </p:spPr>
        <p:txBody>
          <a:bodyPr wrap="square" rtlCol="0">
            <a:spAutoFit/>
          </a:bodyPr>
          <a:lstStyle/>
          <a:p>
            <a:r>
              <a:rPr lang="en-GB" b="1" dirty="0" smtClean="0">
                <a:latin typeface="Arial" panose="020B0604020202020204" pitchFamily="34" charset="0"/>
                <a:cs typeface="Arial" panose="020B0604020202020204" pitchFamily="34" charset="0"/>
              </a:rPr>
              <a:t>Meretricious: </a:t>
            </a:r>
            <a:r>
              <a:rPr lang="en-GB" dirty="0" smtClean="0">
                <a:latin typeface="Arial" panose="020B0604020202020204" pitchFamily="34" charset="0"/>
                <a:cs typeface="Arial" panose="020B0604020202020204" pitchFamily="34" charset="0"/>
              </a:rPr>
              <a:t>superficially attractive but actually worthless, flashy or vulgar</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385638" y="145461"/>
            <a:ext cx="5665305" cy="369332"/>
          </a:xfrm>
          <a:prstGeom prst="rect">
            <a:avLst/>
          </a:prstGeom>
          <a:solidFill>
            <a:schemeClr val="bg1">
              <a:lumMod val="95000"/>
            </a:schemeClr>
          </a:solidFill>
        </p:spPr>
        <p:txBody>
          <a:bodyPr wrap="square" rtlCol="0">
            <a:spAutoFit/>
          </a:bodyPr>
          <a:lstStyle/>
          <a:p>
            <a:r>
              <a:rPr lang="en-GB" b="1" dirty="0" smtClean="0"/>
              <a:t>Extract from ‘Girl of the Period’ by Eliza Lynn Linton, 1883</a:t>
            </a:r>
            <a:endParaRPr lang="en-GB" b="1" dirty="0"/>
          </a:p>
        </p:txBody>
      </p:sp>
    </p:spTree>
    <p:extLst>
      <p:ext uri="{BB962C8B-B14F-4D97-AF65-F5344CB8AC3E}">
        <p14:creationId xmlns:p14="http://schemas.microsoft.com/office/powerpoint/2010/main" val="614068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heridanjeane.files.wordpress.com/2014/06/nellie_bl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
        <p:nvSpPr>
          <p:cNvPr id="4" name="TextBox 3"/>
          <p:cNvSpPr txBox="1"/>
          <p:nvPr/>
        </p:nvSpPr>
        <p:spPr>
          <a:xfrm>
            <a:off x="4706470" y="699247"/>
            <a:ext cx="4071769" cy="5755422"/>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What does this writer think of the behaviour of young women?</a:t>
            </a:r>
          </a:p>
          <a:p>
            <a:endParaRPr lang="en-GB" sz="32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Are there any comments that she makes that sound familiar to a 21</a:t>
            </a:r>
            <a:r>
              <a:rPr lang="en-GB" sz="2400" baseline="30000" dirty="0" smtClean="0">
                <a:latin typeface="Arial" panose="020B0604020202020204" pitchFamily="34" charset="0"/>
                <a:cs typeface="Arial" panose="020B0604020202020204" pitchFamily="34" charset="0"/>
              </a:rPr>
              <a:t>st</a:t>
            </a:r>
            <a:r>
              <a:rPr lang="en-GB" sz="2400" dirty="0" smtClean="0">
                <a:latin typeface="Arial" panose="020B0604020202020204" pitchFamily="34" charset="0"/>
                <a:cs typeface="Arial" panose="020B0604020202020204" pitchFamily="34" charset="0"/>
              </a:rPr>
              <a:t> century reader?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Are there any comments that she makes that sound </a:t>
            </a:r>
            <a:r>
              <a:rPr lang="en-GB" sz="2400" dirty="0" smtClean="0">
                <a:latin typeface="Arial" panose="020B0604020202020204" pitchFamily="34" charset="0"/>
                <a:cs typeface="Arial" panose="020B0604020202020204" pitchFamily="34" charset="0"/>
              </a:rPr>
              <a:t>strange </a:t>
            </a:r>
            <a:r>
              <a:rPr lang="en-GB" sz="2400" dirty="0">
                <a:latin typeface="Arial" panose="020B0604020202020204" pitchFamily="34" charset="0"/>
                <a:cs typeface="Arial" panose="020B0604020202020204" pitchFamily="34" charset="0"/>
              </a:rPr>
              <a:t>to a 21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century reader? </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28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ofthecuttingroomfloor.files.wordpress.com/2015/02/6-crumpled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446"/>
          <a:stretch/>
        </p:blipFill>
        <p:spPr bwMode="auto">
          <a:xfrm>
            <a:off x="-1" y="369332"/>
            <a:ext cx="9144001" cy="6488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
        <p:nvSpPr>
          <p:cNvPr id="4" name="TextBox 3"/>
          <p:cNvSpPr txBox="1"/>
          <p:nvPr/>
        </p:nvSpPr>
        <p:spPr>
          <a:xfrm>
            <a:off x="1446663" y="436728"/>
            <a:ext cx="7615450" cy="6278642"/>
          </a:xfrm>
          <a:prstGeom prst="rect">
            <a:avLst/>
          </a:prstGeom>
          <a:solidFill>
            <a:schemeClr val="bg1">
              <a:alpha val="71000"/>
            </a:schemeClr>
          </a:solidFill>
        </p:spPr>
        <p:txBody>
          <a:bodyPr wrap="square" rtlCol="0">
            <a:spAutoFit/>
          </a:bodyPr>
          <a:lstStyle/>
          <a:p>
            <a:r>
              <a:rPr lang="en-GB" b="1" dirty="0" smtClean="0"/>
              <a:t>Annoyed</a:t>
            </a:r>
          </a:p>
          <a:p>
            <a:endParaRPr lang="en-GB" sz="1600" dirty="0"/>
          </a:p>
          <a:p>
            <a:r>
              <a:rPr lang="en-GB" sz="1600" dirty="0"/>
              <a:t>Sir, I am getting increasingly annoyed at the barrage of articles about teenagers, and the adults who keep trying to explain our behaviour (“Moods and meltdowns: what’s inside the teenage brain?”, Mar 1</a:t>
            </a:r>
            <a:r>
              <a:rPr lang="en-GB" sz="1600" dirty="0" smtClean="0"/>
              <a:t>).</a:t>
            </a:r>
          </a:p>
          <a:p>
            <a:endParaRPr lang="en-GB" sz="1600" dirty="0"/>
          </a:p>
          <a:p>
            <a:r>
              <a:rPr lang="en-GB" sz="1600" dirty="0"/>
              <a:t>I am 16 and a straight-A student, like most of my friends. We are not as irrational and immature as adults seem to think. We’ve grown up with financial crises and accept that most of us will be unemployed. We no longer flinch at bloody images of war because we’ve grown up seeing the chaos in the Middle East and elsewhere. Most of us are cynical and pessimistic because of the environment we’ve grown up in — which should be explanation enough for our apparent insolence and disrespect, without “experts” having to write articles about it</a:t>
            </a:r>
            <a:r>
              <a:rPr lang="en-GB" sz="1600" dirty="0" smtClean="0"/>
              <a:t>.</a:t>
            </a:r>
          </a:p>
          <a:p>
            <a:endParaRPr lang="en-GB" sz="1600" dirty="0"/>
          </a:p>
          <a:p>
            <a:r>
              <a:rPr lang="en-GB" sz="1600" dirty="0"/>
              <a:t>Has no one ever seen that we are angry at the world we live in? Angry that we will have to clean up your mess, while you hold us in contempt, analysing our responses as though we were another species</a:t>
            </a:r>
            <a:r>
              <a:rPr lang="en-GB" sz="1600" dirty="0" smtClean="0"/>
              <a:t>?</a:t>
            </a:r>
          </a:p>
          <a:p>
            <a:endParaRPr lang="en-GB" sz="1600" dirty="0"/>
          </a:p>
          <a:p>
            <a:r>
              <a:rPr lang="en-GB" sz="1600" dirty="0"/>
              <a:t>I would like adults to treat us not as strange creatures from another world but as human beings with intelligent thought—a little different from yours, perhaps, but intelligent thought nonetheless</a:t>
            </a:r>
            <a:r>
              <a:rPr lang="en-GB" sz="1600" dirty="0" smtClean="0"/>
              <a:t>.</a:t>
            </a:r>
          </a:p>
          <a:p>
            <a:endParaRPr lang="en-GB" sz="1600" dirty="0"/>
          </a:p>
          <a:p>
            <a:r>
              <a:rPr lang="en-GB" sz="1600" dirty="0"/>
              <a:t>Stop teaching adults how to behave around us and instead teach them to respect us</a:t>
            </a:r>
            <a:r>
              <a:rPr lang="en-GB" sz="1600" dirty="0" smtClean="0"/>
              <a:t>.</a:t>
            </a:r>
          </a:p>
          <a:p>
            <a:endParaRPr lang="en-GB" sz="1600" dirty="0"/>
          </a:p>
          <a:p>
            <a:r>
              <a:rPr lang="en-GB" sz="1600" dirty="0"/>
              <a:t>Jenni </a:t>
            </a:r>
            <a:r>
              <a:rPr lang="en-GB" sz="1600" dirty="0" smtClean="0"/>
              <a:t>Herd</a:t>
            </a:r>
            <a:endParaRPr lang="en-GB" dirty="0"/>
          </a:p>
        </p:txBody>
      </p:sp>
      <p:sp>
        <p:nvSpPr>
          <p:cNvPr id="5" name="Rectangle 4"/>
          <p:cNvSpPr/>
          <p:nvPr/>
        </p:nvSpPr>
        <p:spPr>
          <a:xfrm rot="16200000">
            <a:off x="-107725" y="1438730"/>
            <a:ext cx="2085191" cy="685059"/>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Letter to </a:t>
            </a:r>
            <a:r>
              <a:rPr lang="en-GB" b="1" i="1" dirty="0">
                <a:latin typeface="Calibri" panose="020F0502020204030204" pitchFamily="34" charset="0"/>
                <a:ea typeface="Calibri" panose="020F0502020204030204" pitchFamily="34" charset="0"/>
                <a:cs typeface="Times New Roman" panose="02020603050405020304" pitchFamily="18" charset="0"/>
              </a:rPr>
              <a:t>The </a:t>
            </a:r>
            <a:r>
              <a:rPr lang="en-GB" b="1" i="1" dirty="0" smtClean="0">
                <a:latin typeface="Calibri" panose="020F0502020204030204" pitchFamily="34" charset="0"/>
                <a:ea typeface="Calibri" panose="020F0502020204030204" pitchFamily="34" charset="0"/>
                <a:cs typeface="Times New Roman" panose="02020603050405020304" pitchFamily="18" charset="0"/>
              </a:rPr>
              <a:t>Times </a:t>
            </a:r>
            <a:r>
              <a:rPr lang="en-GB" b="1" dirty="0" smtClean="0">
                <a:latin typeface="Calibri" panose="020F0502020204030204" pitchFamily="34" charset="0"/>
                <a:ea typeface="Calibri" panose="020F0502020204030204" pitchFamily="34" charset="0"/>
                <a:cs typeface="Times New Roman" panose="02020603050405020304" pitchFamily="18" charset="0"/>
              </a:rPr>
              <a:t>March </a:t>
            </a:r>
            <a:r>
              <a:rPr lang="en-GB" b="1" dirty="0">
                <a:latin typeface="Calibri" panose="020F0502020204030204" pitchFamily="34" charset="0"/>
                <a:ea typeface="Calibri" panose="020F0502020204030204" pitchFamily="34" charset="0"/>
                <a:cs typeface="Times New Roman" panose="02020603050405020304" pitchFamily="18" charset="0"/>
              </a:rPr>
              <a:t>2014</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620370" y="6353034"/>
            <a:ext cx="6298443" cy="400110"/>
          </a:xfrm>
          <a:prstGeom prst="rect">
            <a:avLst/>
          </a:prstGeom>
          <a:solidFill>
            <a:schemeClr val="bg1"/>
          </a:solidFill>
          <a:ln>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What view of young people </a:t>
            </a:r>
            <a:r>
              <a:rPr lang="en-GB" sz="2000" dirty="0">
                <a:latin typeface="Arial" panose="020B0604020202020204" pitchFamily="34" charset="0"/>
                <a:cs typeface="Arial" panose="020B0604020202020204" pitchFamily="34" charset="0"/>
              </a:rPr>
              <a:t>do we get from </a:t>
            </a:r>
            <a:r>
              <a:rPr lang="en-GB" sz="2000" dirty="0" smtClean="0">
                <a:latin typeface="Arial" panose="020B0604020202020204" pitchFamily="34" charset="0"/>
                <a:cs typeface="Arial" panose="020B0604020202020204" pitchFamily="34" charset="0"/>
              </a:rPr>
              <a:t>this letter?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015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times.co.uk/tto/multimedia/archive/00534/5d4978f0-a650-11e3-_534968c.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67" t="8917" r="43080"/>
          <a:stretch/>
        </p:blipFill>
        <p:spPr bwMode="auto">
          <a:xfrm>
            <a:off x="4319337" y="300789"/>
            <a:ext cx="4836695" cy="65572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sheridanjeane.files.wordpress.com/2014/06/nellie_bl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
        <p:nvSpPr>
          <p:cNvPr id="4" name="TextBox 3"/>
          <p:cNvSpPr txBox="1"/>
          <p:nvPr/>
        </p:nvSpPr>
        <p:spPr>
          <a:xfrm>
            <a:off x="403776" y="5085709"/>
            <a:ext cx="8336448" cy="1569660"/>
          </a:xfrm>
          <a:prstGeom prst="rect">
            <a:avLst/>
          </a:prstGeom>
          <a:solidFill>
            <a:schemeClr val="bg1"/>
          </a:solidFill>
        </p:spPr>
        <p:txBody>
          <a:bodyPr wrap="square" rtlCol="0">
            <a:spAutoFit/>
          </a:bodyPr>
          <a:lstStyle/>
          <a:p>
            <a:r>
              <a:rPr lang="en-GB" sz="3200" b="1" dirty="0"/>
              <a:t>Compare these two texts. </a:t>
            </a:r>
            <a:endParaRPr lang="en-GB" sz="3200" b="1" dirty="0" smtClean="0"/>
          </a:p>
          <a:p>
            <a:r>
              <a:rPr lang="en-GB" sz="3200" dirty="0" smtClean="0"/>
              <a:t>Are </a:t>
            </a:r>
            <a:r>
              <a:rPr lang="en-GB" sz="3200" dirty="0"/>
              <a:t>there any aspects that you think the young people share? </a:t>
            </a:r>
            <a:r>
              <a:rPr lang="en-GB" sz="3200" dirty="0" smtClean="0"/>
              <a:t>What </a:t>
            </a:r>
            <a:r>
              <a:rPr lang="en-GB" sz="3200" dirty="0"/>
              <a:t>makes them different?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58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Q1: identify and interpret explicit and implicit information and ideas</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63439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6707088" cy="1143000"/>
          </a:xfrm>
          <a:solidFill>
            <a:schemeClr val="accent6">
              <a:lumMod val="20000"/>
              <a:lumOff val="80000"/>
            </a:schemeClr>
          </a:solidFill>
        </p:spPr>
        <p:txBody>
          <a:bodyPr>
            <a:normAutofit fontScale="90000"/>
          </a:bodyPr>
          <a:lstStyle/>
          <a:p>
            <a:r>
              <a:rPr lang="en-GB" b="1" dirty="0" smtClean="0"/>
              <a:t>Question 1 (AO1) 4 marks</a:t>
            </a:r>
            <a:br>
              <a:rPr lang="en-GB" b="1" dirty="0" smtClean="0"/>
            </a:br>
            <a:r>
              <a:rPr lang="en-GB" dirty="0" smtClean="0"/>
              <a:t>Looks something like this:</a:t>
            </a:r>
            <a:endParaRPr lang="en-GB" dirty="0"/>
          </a:p>
        </p:txBody>
      </p:sp>
      <p:sp>
        <p:nvSpPr>
          <p:cNvPr id="3" name="Content Placeholder 2"/>
          <p:cNvSpPr>
            <a:spLocks noGrp="1"/>
          </p:cNvSpPr>
          <p:nvPr>
            <p:ph idx="1"/>
          </p:nvPr>
        </p:nvSpPr>
        <p:spPr>
          <a:xfrm>
            <a:off x="457200" y="1600200"/>
            <a:ext cx="7211144" cy="4525963"/>
          </a:xfrm>
        </p:spPr>
        <p:txBody>
          <a:bodyPr>
            <a:normAutofit fontScale="62500" lnSpcReduction="20000"/>
          </a:bodyPr>
          <a:lstStyle/>
          <a:p>
            <a:r>
              <a:rPr lang="en-GB" dirty="0"/>
              <a:t>Read again </a:t>
            </a:r>
            <a:r>
              <a:rPr lang="en-GB" b="1" dirty="0"/>
              <a:t>source A, from lines 1 to 15.</a:t>
            </a:r>
          </a:p>
          <a:p>
            <a:r>
              <a:rPr lang="en-GB" dirty="0"/>
              <a:t>Choose </a:t>
            </a:r>
            <a:r>
              <a:rPr lang="en-GB" b="1" dirty="0"/>
              <a:t>four statements below which are </a:t>
            </a:r>
            <a:r>
              <a:rPr lang="en-GB" b="1" dirty="0" smtClean="0"/>
              <a:t>TRUE. </a:t>
            </a:r>
            <a:r>
              <a:rPr lang="en-GB" dirty="0" smtClean="0"/>
              <a:t>Shade </a:t>
            </a:r>
            <a:r>
              <a:rPr lang="en-GB" dirty="0"/>
              <a:t>the boxes of the ones that you think are </a:t>
            </a:r>
            <a:r>
              <a:rPr lang="en-GB" dirty="0" smtClean="0"/>
              <a:t>true. Choose </a:t>
            </a:r>
            <a:r>
              <a:rPr lang="en-GB" dirty="0"/>
              <a:t>a maximum of four statements</a:t>
            </a:r>
            <a:r>
              <a:rPr lang="en-GB" dirty="0" smtClean="0"/>
              <a:t>.</a:t>
            </a:r>
          </a:p>
          <a:p>
            <a:endParaRPr lang="en-GB" dirty="0"/>
          </a:p>
          <a:p>
            <a:pPr>
              <a:buNone/>
            </a:pPr>
            <a:r>
              <a:rPr lang="en-GB" dirty="0"/>
              <a:t>A Jay </a:t>
            </a:r>
            <a:r>
              <a:rPr lang="en-GB" dirty="0" err="1"/>
              <a:t>Rayner</a:t>
            </a:r>
            <a:r>
              <a:rPr lang="en-GB" dirty="0"/>
              <a:t> has good memories of his time in school.</a:t>
            </a:r>
          </a:p>
          <a:p>
            <a:pPr>
              <a:buNone/>
            </a:pPr>
            <a:r>
              <a:rPr lang="en-GB" dirty="0"/>
              <a:t>B Jay </a:t>
            </a:r>
            <a:r>
              <a:rPr lang="en-GB" dirty="0" err="1"/>
              <a:t>Rayner</a:t>
            </a:r>
            <a:r>
              <a:rPr lang="en-GB" dirty="0"/>
              <a:t> was happy to help his son with his homework.</a:t>
            </a:r>
          </a:p>
          <a:p>
            <a:pPr>
              <a:buNone/>
            </a:pPr>
            <a:r>
              <a:rPr lang="en-GB" dirty="0"/>
              <a:t>C As a boy, Jay </a:t>
            </a:r>
            <a:r>
              <a:rPr lang="en-GB" dirty="0" err="1"/>
              <a:t>Rayner</a:t>
            </a:r>
            <a:r>
              <a:rPr lang="en-GB" dirty="0"/>
              <a:t> worried about handing in </a:t>
            </a:r>
            <a:r>
              <a:rPr lang="en-GB" dirty="0" smtClean="0"/>
              <a:t>his homework </a:t>
            </a:r>
            <a:r>
              <a:rPr lang="en-GB" dirty="0"/>
              <a:t>on Monday mornings.</a:t>
            </a:r>
          </a:p>
          <a:p>
            <a:pPr>
              <a:buNone/>
            </a:pPr>
            <a:r>
              <a:rPr lang="en-GB" dirty="0"/>
              <a:t>D Jay </a:t>
            </a:r>
            <a:r>
              <a:rPr lang="en-GB" dirty="0" err="1"/>
              <a:t>Rayner</a:t>
            </a:r>
            <a:r>
              <a:rPr lang="en-GB" dirty="0"/>
              <a:t> could not think of a food metaphor to </a:t>
            </a:r>
            <a:r>
              <a:rPr lang="en-GB" dirty="0" smtClean="0"/>
              <a:t>help his </a:t>
            </a:r>
            <a:r>
              <a:rPr lang="en-GB" dirty="0"/>
              <a:t>son.</a:t>
            </a:r>
          </a:p>
          <a:p>
            <a:pPr>
              <a:buNone/>
            </a:pPr>
            <a:r>
              <a:rPr lang="en-GB" dirty="0"/>
              <a:t>E Jay </a:t>
            </a:r>
            <a:r>
              <a:rPr lang="en-GB" dirty="0" err="1"/>
              <a:t>Rayner</a:t>
            </a:r>
            <a:r>
              <a:rPr lang="en-GB" dirty="0"/>
              <a:t> was very able in school.</a:t>
            </a:r>
          </a:p>
          <a:p>
            <a:pPr>
              <a:buNone/>
            </a:pPr>
            <a:r>
              <a:rPr lang="en-GB" dirty="0"/>
              <a:t>F As a boy, Jay </a:t>
            </a:r>
            <a:r>
              <a:rPr lang="en-GB" dirty="0" err="1"/>
              <a:t>Rayner</a:t>
            </a:r>
            <a:r>
              <a:rPr lang="en-GB" dirty="0"/>
              <a:t> did not enjoy doing homework.</a:t>
            </a:r>
          </a:p>
          <a:p>
            <a:pPr>
              <a:buNone/>
            </a:pPr>
            <a:r>
              <a:rPr lang="en-GB" dirty="0"/>
              <a:t>G Jay </a:t>
            </a:r>
            <a:r>
              <a:rPr lang="en-GB" dirty="0" err="1"/>
              <a:t>Rayner</a:t>
            </a:r>
            <a:r>
              <a:rPr lang="en-GB" dirty="0"/>
              <a:t> looked forward to receiving feedback </a:t>
            </a:r>
            <a:r>
              <a:rPr lang="en-GB" dirty="0" smtClean="0"/>
              <a:t>from his </a:t>
            </a:r>
            <a:r>
              <a:rPr lang="en-GB" dirty="0"/>
              <a:t>teachers.</a:t>
            </a:r>
          </a:p>
          <a:p>
            <a:pPr>
              <a:buNone/>
            </a:pPr>
            <a:r>
              <a:rPr lang="en-GB" dirty="0"/>
              <a:t>H Jay </a:t>
            </a:r>
            <a:r>
              <a:rPr lang="en-GB" dirty="0" err="1"/>
              <a:t>Rayner</a:t>
            </a:r>
            <a:r>
              <a:rPr lang="en-GB" dirty="0"/>
              <a:t> makes a joke to cover up his own real </a:t>
            </a:r>
            <a:r>
              <a:rPr lang="en-GB" dirty="0" smtClean="0"/>
              <a:t>exam fears.</a:t>
            </a:r>
            <a:endParaRPr lang="en-GB" dirty="0"/>
          </a:p>
        </p:txBody>
      </p:sp>
      <p:sp>
        <p:nvSpPr>
          <p:cNvPr id="6" name="Rectangle 5"/>
          <p:cNvSpPr/>
          <p:nvPr/>
        </p:nvSpPr>
        <p:spPr>
          <a:xfrm>
            <a:off x="7524328" y="2722612"/>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24328" y="3046648"/>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31272" y="3346736"/>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54888" y="3927177"/>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54888" y="4266365"/>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56000" y="4576751"/>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4888" y="4881315"/>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549056" y="5199175"/>
            <a:ext cx="43204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588224" y="0"/>
            <a:ext cx="230425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Able to find explicit and implicit ideas/ information.</a:t>
            </a:r>
            <a:endParaRPr lang="en-GB" sz="2000" dirty="0"/>
          </a:p>
        </p:txBody>
      </p:sp>
      <p:sp>
        <p:nvSpPr>
          <p:cNvPr id="4" name="TextBox 3"/>
          <p:cNvSpPr txBox="1"/>
          <p:nvPr/>
        </p:nvSpPr>
        <p:spPr>
          <a:xfrm>
            <a:off x="457200" y="5916706"/>
            <a:ext cx="8053294" cy="646331"/>
          </a:xfrm>
          <a:prstGeom prst="rect">
            <a:avLst/>
          </a:prstGeom>
          <a:noFill/>
          <a:ln>
            <a:solidFill>
              <a:schemeClr val="accent1">
                <a:shade val="50000"/>
              </a:schemeClr>
            </a:solidFill>
          </a:ln>
        </p:spPr>
        <p:txBody>
          <a:bodyPr wrap="square" rtlCol="0">
            <a:spAutoFit/>
          </a:bodyPr>
          <a:lstStyle/>
          <a:p>
            <a:r>
              <a:rPr lang="en-GB" dirty="0" smtClean="0">
                <a:latin typeface="Arial" panose="020B0604020202020204" pitchFamily="34" charset="0"/>
                <a:cs typeface="Arial" panose="020B0604020202020204" pitchFamily="34" charset="0"/>
              </a:rPr>
              <a:t>You will need to read the text carefully to discover which statements are true and which are false: it may not always be explicitly obvious!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741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02" y="839694"/>
            <a:ext cx="8821273" cy="5496751"/>
          </a:xfrm>
          <a:prstGeom prst="rect">
            <a:avLst/>
          </a:prstGeom>
          <a:noFill/>
        </p:spPr>
      </p:pic>
    </p:spTree>
    <p:extLst>
      <p:ext uri="{BB962C8B-B14F-4D97-AF65-F5344CB8AC3E}">
        <p14:creationId xmlns:p14="http://schemas.microsoft.com/office/powerpoint/2010/main" val="77292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3">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4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8154" t="5741" r="12608" b="32488"/>
          <a:stretch/>
        </p:blipFill>
        <p:spPr bwMode="auto">
          <a:xfrm>
            <a:off x="125503" y="309568"/>
            <a:ext cx="8845178"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028855" y="1723261"/>
            <a:ext cx="6839798" cy="5134739"/>
          </a:xfrm>
          <a:prstGeom prst="rect">
            <a:avLst/>
          </a:prstGeom>
          <a:solidFill>
            <a:schemeClr val="bg1">
              <a:alpha val="91000"/>
            </a:schemeClr>
          </a:solidFill>
          <a:effectLst>
            <a:softEdge rad="63500"/>
          </a:effectLst>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My mother is scraping a piece of burned toast out of the kitchen window, a crease of annoyance across her forehead. This is not an occasional occurrence, a once-in-a-while hiccup in a busy mother’s day. My mother burns the toast as surely as the sun rises each morning. In fact, I doubt if she has ever made a round of toast in her life that failed to fill the kitchen with plumes of throat-catching smoke. I am nine now and have never seen butter without black bits in it. </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It is impossible not to love someone who makes toast for you. People’s failings, even major ones such as when they make you wear short trousers to school, fall into insignificance as your teeth break through the rough, toasted crust and sink into the doughy cushion of white bread underneath. Once the warm, salty butter has hit your tongue, you are smitten. Putty in their hands.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6726" y="565483"/>
            <a:ext cx="2658979" cy="400110"/>
          </a:xfrm>
          <a:prstGeom prst="rect">
            <a:avLst/>
          </a:prstGeom>
          <a:solidFill>
            <a:schemeClr val="bg1"/>
          </a:solidFill>
          <a:ln>
            <a:solidFill>
              <a:schemeClr val="accent1">
                <a:shade val="50000"/>
              </a:schemeClr>
            </a:solidFill>
          </a:ln>
        </p:spPr>
        <p:txBody>
          <a:bodyPr wrap="square" rtlCol="0">
            <a:spAutoFit/>
          </a:bodyPr>
          <a:lstStyle/>
          <a:p>
            <a:r>
              <a:rPr lang="en-GB" sz="2000" b="1" dirty="0" smtClean="0">
                <a:latin typeface="Arial" panose="020B0604020202020204" pitchFamily="34" charset="0"/>
                <a:cs typeface="Arial" panose="020B0604020202020204" pitchFamily="34" charset="0"/>
              </a:rPr>
              <a:t>Toast</a:t>
            </a:r>
            <a:r>
              <a:rPr lang="en-GB" sz="2000" dirty="0" smtClean="0">
                <a:latin typeface="Arial" panose="020B0604020202020204" pitchFamily="34" charset="0"/>
                <a:cs typeface="Arial" panose="020B0604020202020204" pitchFamily="34" charset="0"/>
              </a:rPr>
              <a:t> by Nigel Slater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15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6815" t="5741" r="10788" b="32488"/>
          <a:stretch/>
        </p:blipFill>
        <p:spPr bwMode="auto">
          <a:xfrm>
            <a:off x="-23906" y="339448"/>
            <a:ext cx="9197787"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299411" y="172326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 hated his mother because she burnt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rot="20717505">
            <a:off x="5880847" y="2442114"/>
            <a:ext cx="1398494" cy="1077218"/>
          </a:xfrm>
          <a:prstGeom prst="rect">
            <a:avLst/>
          </a:prstGeom>
          <a:solidFill>
            <a:schemeClr val="bg1"/>
          </a:solidFill>
        </p:spPr>
        <p:txBody>
          <a:bodyPr wrap="square" rtlCol="0">
            <a:spAutoFit/>
          </a:bodyPr>
          <a:lstStyle/>
          <a:p>
            <a:r>
              <a:rPr lang="en-GB" sz="3200" b="1" dirty="0" smtClean="0"/>
              <a:t>True or False?</a:t>
            </a:r>
            <a:endParaRPr lang="en-GB" sz="3200" b="1" dirty="0"/>
          </a:p>
        </p:txBody>
      </p:sp>
      <p:sp>
        <p:nvSpPr>
          <p:cNvPr id="7" name="Rectangle 6"/>
          <p:cNvSpPr/>
          <p:nvPr/>
        </p:nvSpPr>
        <p:spPr>
          <a:xfrm>
            <a:off x="1147011" y="4547142"/>
            <a:ext cx="6340642" cy="1158972"/>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b="1" dirty="0" smtClean="0">
                <a:latin typeface="Arial" panose="020B0604020202020204" pitchFamily="34" charset="0"/>
                <a:ea typeface="Calibri" panose="020F0502020204030204" pitchFamily="34" charset="0"/>
                <a:cs typeface="Arial" panose="020B0604020202020204" pitchFamily="34" charset="0"/>
              </a:rPr>
              <a:t>Explicit evidence: </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“It is impossible not to love someone who makes toast for you.”</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249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6815" t="5741" r="10788" b="32488"/>
          <a:stretch/>
        </p:blipFill>
        <p:spPr bwMode="auto">
          <a:xfrm>
            <a:off x="-23906" y="339448"/>
            <a:ext cx="9197787"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299411" y="172326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Slater’s mother doesn’t like burning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rot="20717505">
            <a:off x="5880847" y="2442114"/>
            <a:ext cx="1398494" cy="1077218"/>
          </a:xfrm>
          <a:prstGeom prst="rect">
            <a:avLst/>
          </a:prstGeom>
          <a:solidFill>
            <a:schemeClr val="bg1"/>
          </a:solidFill>
        </p:spPr>
        <p:txBody>
          <a:bodyPr wrap="square" rtlCol="0">
            <a:spAutoFit/>
          </a:bodyPr>
          <a:lstStyle/>
          <a:p>
            <a:r>
              <a:rPr lang="en-GB" sz="3200" b="1" dirty="0" smtClean="0"/>
              <a:t>True or False?</a:t>
            </a:r>
            <a:endParaRPr lang="en-GB" sz="3200" b="1" dirty="0"/>
          </a:p>
        </p:txBody>
      </p:sp>
      <p:sp>
        <p:nvSpPr>
          <p:cNvPr id="7" name="Rectangle 6"/>
          <p:cNvSpPr/>
          <p:nvPr/>
        </p:nvSpPr>
        <p:spPr>
          <a:xfrm>
            <a:off x="1147011" y="4547142"/>
            <a:ext cx="6340642" cy="1512209"/>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b="1" dirty="0" smtClean="0">
                <a:latin typeface="Arial" panose="020B0604020202020204" pitchFamily="34" charset="0"/>
                <a:ea typeface="Calibri" panose="020F0502020204030204" pitchFamily="34" charset="0"/>
                <a:cs typeface="Arial" panose="020B0604020202020204" pitchFamily="34" charset="0"/>
              </a:rPr>
              <a:t>Implicit evidence: </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“My mother is scraping a piece of burned toast out of the kitchen window, a crease of annoyance across her forehead.”</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03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6815" t="5741" r="10788" b="32488"/>
          <a:stretch/>
        </p:blipFill>
        <p:spPr bwMode="auto">
          <a:xfrm>
            <a:off x="-23906" y="339448"/>
            <a:ext cx="9197787"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299411" y="172326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 hated his mother because she burnt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99411" y="5180648"/>
            <a:ext cx="6340642" cy="118288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In pairs, come up with a further </a:t>
            </a:r>
            <a:r>
              <a:rPr lang="en-GB" sz="2000" b="1" dirty="0" smtClean="0">
                <a:latin typeface="Arial" panose="020B0604020202020204" pitchFamily="34" charset="0"/>
                <a:ea typeface="Calibri" panose="020F0502020204030204" pitchFamily="34" charset="0"/>
                <a:cs typeface="Arial" panose="020B0604020202020204" pitchFamily="34" charset="0"/>
              </a:rPr>
              <a:t>six</a:t>
            </a:r>
            <a:r>
              <a:rPr lang="en-GB" sz="2000" dirty="0" smtClean="0">
                <a:latin typeface="Arial" panose="020B0604020202020204" pitchFamily="34" charset="0"/>
                <a:ea typeface="Calibri" panose="020F0502020204030204" pitchFamily="34" charset="0"/>
                <a:cs typeface="Arial" panose="020B0604020202020204" pitchFamily="34" charset="0"/>
              </a:rPr>
              <a:t> statements about this text.</a:t>
            </a:r>
          </a:p>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Three must be </a:t>
            </a:r>
            <a:r>
              <a:rPr lang="en-GB" sz="20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true</a:t>
            </a:r>
            <a:r>
              <a:rPr lang="en-GB" sz="2000" dirty="0" smtClean="0">
                <a:latin typeface="Arial" panose="020B0604020202020204" pitchFamily="34" charset="0"/>
                <a:ea typeface="Calibri" panose="020F0502020204030204" pitchFamily="34" charset="0"/>
                <a:cs typeface="Arial" panose="020B0604020202020204" pitchFamily="34" charset="0"/>
              </a:rPr>
              <a:t>. Three must be </a:t>
            </a:r>
            <a:r>
              <a:rPr lang="en-GB" sz="2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false</a:t>
            </a:r>
            <a:r>
              <a:rPr lang="en-GB" sz="2000" dirty="0" smtClean="0">
                <a:latin typeface="Arial" panose="020B0604020202020204" pitchFamily="34" charset="0"/>
                <a:ea typeface="Calibri" panose="020F0502020204030204" pitchFamily="34" charset="0"/>
                <a:cs typeface="Arial" panose="020B0604020202020204" pitchFamily="34" charset="0"/>
              </a:rPr>
              <a:t>.</a:t>
            </a:r>
          </a:p>
        </p:txBody>
      </p:sp>
      <p:sp>
        <p:nvSpPr>
          <p:cNvPr id="8" name="Rectangle 7"/>
          <p:cNvSpPr/>
          <p:nvPr/>
        </p:nvSpPr>
        <p:spPr>
          <a:xfrm>
            <a:off x="1299411" y="2120998"/>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Slater’s mother doesn’t like burning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99411" y="2538594"/>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299411" y="2922867"/>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1299411" y="330714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299411" y="370517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299411" y="4102908"/>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299411" y="4492323"/>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9930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vignette2.wikia.nocookie.net/toastawikia/images/6/6d/Toast-201100280976.jpg/revision/latest?cb=20150307051930"/>
          <p:cNvPicPr>
            <a:picLocks noChangeAspect="1" noChangeArrowheads="1"/>
          </p:cNvPicPr>
          <p:nvPr/>
        </p:nvPicPr>
        <p:blipFill rotWithShape="1">
          <a:blip r:embed="rId2">
            <a:extLst>
              <a:ext uri="{28A0092B-C50C-407E-A947-70E740481C1C}">
                <a14:useLocalDpi xmlns:a14="http://schemas.microsoft.com/office/drawing/2010/main" val="0"/>
              </a:ext>
            </a:extLst>
          </a:blip>
          <a:srcRect l="6815" t="5741" r="10788" b="32488"/>
          <a:stretch/>
        </p:blipFill>
        <p:spPr bwMode="auto">
          <a:xfrm>
            <a:off x="-23906" y="339448"/>
            <a:ext cx="9197787" cy="65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4" name="Rectangle 3"/>
          <p:cNvSpPr/>
          <p:nvPr/>
        </p:nvSpPr>
        <p:spPr>
          <a:xfrm>
            <a:off x="1299411" y="172326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 hated his mother because she burnt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99411" y="5180648"/>
            <a:ext cx="6340642" cy="1080296"/>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Try your statements out on another pair. Were they clear enough to enable someone to decide if they are true or false?</a:t>
            </a:r>
          </a:p>
        </p:txBody>
      </p:sp>
      <p:sp>
        <p:nvSpPr>
          <p:cNvPr id="8" name="Rectangle 7"/>
          <p:cNvSpPr/>
          <p:nvPr/>
        </p:nvSpPr>
        <p:spPr>
          <a:xfrm>
            <a:off x="1299411" y="2120998"/>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r>
              <a:rPr lang="en-GB" sz="2000" dirty="0" smtClean="0">
                <a:latin typeface="Arial" panose="020B0604020202020204" pitchFamily="34" charset="0"/>
                <a:ea typeface="Calibri" panose="020F0502020204030204" pitchFamily="34" charset="0"/>
                <a:cs typeface="Arial" panose="020B0604020202020204" pitchFamily="34" charset="0"/>
              </a:rPr>
              <a:t>Slater’s mother doesn’t like burning the toast.</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99411" y="2538594"/>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299411" y="2922867"/>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1299411" y="330714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299411" y="3705170"/>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299411" y="4102908"/>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299411" y="4492323"/>
            <a:ext cx="6340642" cy="397738"/>
          </a:xfrm>
          <a:prstGeom prst="rect">
            <a:avLst/>
          </a:prstGeom>
          <a:solidFill>
            <a:schemeClr val="bg1">
              <a:alpha val="91000"/>
            </a:schemeClr>
          </a:solidFill>
          <a:effectLst>
            <a:softEdge rad="50800"/>
          </a:effectLst>
        </p:spPr>
        <p:txBody>
          <a:bodyPr wrap="square">
            <a:spAutoFit/>
          </a:bodyPr>
          <a:lstStyle/>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8764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pic>
        <p:nvPicPr>
          <p:cNvPr id="4098" name="Picture 2" descr="http://www.wpclipart.com/blanks/book_blank/diary_open_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 y="759946"/>
            <a:ext cx="9204610" cy="6098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3717" y="1476727"/>
            <a:ext cx="3547036" cy="4614405"/>
          </a:xfrm>
          <a:prstGeom prst="rect">
            <a:avLst/>
          </a:prstGeom>
          <a:solidFill>
            <a:schemeClr val="bg1">
              <a:alpha val="85000"/>
            </a:schemeClr>
          </a:solidFill>
        </p:spPr>
        <p:txBody>
          <a:bodyPr wrap="square">
            <a:spAutoFit/>
          </a:body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Keep a diary </a:t>
            </a:r>
            <a:r>
              <a:rPr lang="en-GB" sz="1100" i="1" dirty="0">
                <a:latin typeface="Calibri" panose="020F0502020204030204" pitchFamily="34" charset="0"/>
                <a:ea typeface="Calibri" panose="020F0502020204030204" pitchFamily="34" charset="0"/>
                <a:cs typeface="Times New Roman" panose="02020603050405020304" pitchFamily="18" charset="0"/>
              </a:rPr>
              <a:t>by Julie Meyerson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To anyone who feels young, uncertain or adrift, I'd warmly recommend diary writing. Start your diary now and remember it's the small, ordinary details, the phrases overheard, the nuance of feelings, that are most worth recording. They, more than anything more epic, are what will pin down your present self and allow you to reclaim it sometime in the distant future. When I was 13, my new stepfather presented me with a Halifax building society page-a-day diary. In the front, I listed my ambitions for 1973:</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finish novel &amp; get it published</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write to some famous people</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sleep out in the open air</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stop biting nails!!</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(this last underlined three times).</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Then I turned the page and began writing. Every day for the next six years, I recorded in smudged ballpoint everything I thought and felt, ate for tea, what day my period was expected (discreet asterisk) and what day it actually came (larger asterisk with exclamation mark).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825998" y="1381111"/>
            <a:ext cx="3558989" cy="4740144"/>
          </a:xfrm>
          <a:prstGeom prst="rect">
            <a:avLst/>
          </a:prstGeom>
          <a:solidFill>
            <a:schemeClr val="bg1">
              <a:alpha val="87000"/>
            </a:schemeClr>
          </a:solidFill>
        </p:spPr>
        <p:txBody>
          <a:bodyPr wrap="square">
            <a:spAutoFit/>
          </a:bodyPr>
          <a:lstStyle/>
          <a:p>
            <a:pPr>
              <a:lnSpc>
                <a:spcPct val="107000"/>
              </a:lnSpc>
              <a:spcAft>
                <a:spcPts val="800"/>
              </a:spcAft>
            </a:pPr>
            <a:r>
              <a:rPr lang="en-GB" sz="1200" dirty="0"/>
              <a:t>Hopeless constants emerge. My period was never on time. I was obsessed with a boy called Jeremy (a family friend several years older) who had no interest in me. I was always trying to stop biting my nails. I was precocious, optimistic, passionate, priggish - and determined to be a Famous Writer. Big dramas sit sandwiched between banalities. On July 6 1975: 'Helped Libby rearrange the posters in her bedroom. Today we all had a horrible shock. Daddy has accused Mummy of stealing money from the firm, of course he is lying but if he can "prove" it Mummy might go to jail. As long as I eat, sleep and breathe upon this earth, I will not see that happen. This has been the most frightening day of my life.</a:t>
            </a: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Reading these </a:t>
            </a:r>
            <a:r>
              <a:rPr lang="en-GB" sz="1200" dirty="0">
                <a:latin typeface="Calibri" panose="020F0502020204030204" pitchFamily="34" charset="0"/>
                <a:ea typeface="Calibri" panose="020F0502020204030204" pitchFamily="34" charset="0"/>
                <a:cs typeface="Times New Roman" panose="02020603050405020304" pitchFamily="18" charset="0"/>
              </a:rPr>
              <a:t>pages now doesn't really bring back the events themselves so much as that madly impatiently optimistic girl living entirely in her head and waiting for her life to start. Writing a diary then was a way of anchoring myself, of gazing inwards and trying to find the bits that felt good and real. I know I write fiction for similar reasons now. I'm glad to say I ticked off almost all of those 1973 ambitions. Just please don't ask me about the nail biting.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70155" y="645459"/>
            <a:ext cx="5088367" cy="369332"/>
          </a:xfrm>
          <a:prstGeom prst="rect">
            <a:avLst/>
          </a:prstGeom>
          <a:noFill/>
        </p:spPr>
        <p:txBody>
          <a:bodyPr wrap="square" rtlCol="0">
            <a:spAutoFit/>
          </a:bodyPr>
          <a:lstStyle/>
          <a:p>
            <a:r>
              <a:rPr lang="en-GB" dirty="0" smtClean="0"/>
              <a:t>From </a:t>
            </a:r>
            <a:r>
              <a:rPr lang="en-GB" i="1" dirty="0" smtClean="0"/>
              <a:t>The Guardian</a:t>
            </a:r>
            <a:r>
              <a:rPr lang="en-GB" dirty="0" smtClean="0"/>
              <a:t>, January 2005</a:t>
            </a:r>
            <a:endParaRPr lang="en-GB" dirty="0"/>
          </a:p>
        </p:txBody>
      </p:sp>
    </p:spTree>
    <p:extLst>
      <p:ext uri="{BB962C8B-B14F-4D97-AF65-F5344CB8AC3E}">
        <p14:creationId xmlns:p14="http://schemas.microsoft.com/office/powerpoint/2010/main" val="596158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pic>
        <p:nvPicPr>
          <p:cNvPr id="4098" name="Picture 2" descr="http://www.wpclipart.com/blanks/book_blank/diary_open_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 y="759946"/>
            <a:ext cx="9204610" cy="6098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0155" y="645459"/>
            <a:ext cx="7869219" cy="369332"/>
          </a:xfrm>
          <a:prstGeom prst="rect">
            <a:avLst/>
          </a:prstGeom>
          <a:noFill/>
        </p:spPr>
        <p:txBody>
          <a:bodyPr wrap="square" rtlCol="0">
            <a:spAutoFit/>
          </a:bodyPr>
          <a:lstStyle/>
          <a:p>
            <a:r>
              <a:rPr lang="en-GB" dirty="0" smtClean="0"/>
              <a:t>Complete the Q1 on your sheet. Remember, you may need to infer!</a:t>
            </a:r>
            <a:endParaRPr lang="en-GB"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 y="2005815"/>
            <a:ext cx="7573384" cy="3482540"/>
          </a:xfrm>
          <a:prstGeom prst="rect">
            <a:avLst/>
          </a:prstGeom>
        </p:spPr>
      </p:pic>
      <p:sp>
        <p:nvSpPr>
          <p:cNvPr id="8" name="Rectangle 7"/>
          <p:cNvSpPr/>
          <p:nvPr/>
        </p:nvSpPr>
        <p:spPr>
          <a:xfrm>
            <a:off x="7481944" y="2565699"/>
            <a:ext cx="279698" cy="220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492702" y="3176845"/>
            <a:ext cx="279698" cy="220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492702" y="3861667"/>
            <a:ext cx="279698" cy="220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492701" y="4524974"/>
            <a:ext cx="279698" cy="220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492701" y="2892581"/>
            <a:ext cx="279698" cy="2205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92701" y="3519256"/>
            <a:ext cx="279698" cy="2205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492701" y="4193320"/>
            <a:ext cx="279698" cy="2205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492701" y="4962957"/>
            <a:ext cx="279698" cy="2205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Q1</a:t>
            </a:r>
            <a:r>
              <a:rPr lang="en-GB" dirty="0"/>
              <a:t>: identify and interpret explicit and implicit information and ideas</a:t>
            </a:r>
          </a:p>
        </p:txBody>
      </p:sp>
      <p:sp>
        <p:nvSpPr>
          <p:cNvPr id="5" name="Right Arrow 4"/>
          <p:cNvSpPr/>
          <p:nvPr/>
        </p:nvSpPr>
        <p:spPr>
          <a:xfrm>
            <a:off x="997571" y="548405"/>
            <a:ext cx="7424382" cy="62779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How confident are you with Q1 skills?</a:t>
            </a:r>
            <a:endParaRPr lang="en-GB"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7085799"/>
              </p:ext>
            </p:extLst>
          </p:nvPr>
        </p:nvGraphicFramePr>
        <p:xfrm>
          <a:off x="220532" y="1397000"/>
          <a:ext cx="8729832" cy="4846320"/>
        </p:xfrm>
        <a:graphic>
          <a:graphicData uri="http://schemas.openxmlformats.org/drawingml/2006/table">
            <a:tbl>
              <a:tblPr firstRow="1" bandRow="1">
                <a:tableStyleId>{5C22544A-7EE6-4342-B048-85BDC9FD1C3A}</a:tableStyleId>
              </a:tblPr>
              <a:tblGrid>
                <a:gridCol w="2182458"/>
                <a:gridCol w="2182458"/>
                <a:gridCol w="2182458"/>
                <a:gridCol w="2182458"/>
              </a:tblGrid>
              <a:tr h="370840">
                <a:tc>
                  <a:txBody>
                    <a:bodyPr/>
                    <a:lstStyle/>
                    <a:p>
                      <a:r>
                        <a:rPr lang="en-GB" dirty="0" smtClean="0">
                          <a:solidFill>
                            <a:schemeClr val="tx1"/>
                          </a:solidFill>
                        </a:rPr>
                        <a:t>Skills</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I am confident that I can do</a:t>
                      </a:r>
                      <a:r>
                        <a:rPr lang="en-GB" baseline="0" dirty="0" smtClean="0">
                          <a:solidFill>
                            <a:schemeClr val="tx1"/>
                          </a:solidFill>
                        </a:rPr>
                        <a:t> this</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I think I can do this but I need</a:t>
                      </a:r>
                      <a:r>
                        <a:rPr lang="en-GB" baseline="0" dirty="0" smtClean="0">
                          <a:solidFill>
                            <a:schemeClr val="tx1"/>
                          </a:solidFill>
                        </a:rPr>
                        <a:t> a bit more practice</a:t>
                      </a:r>
                      <a:endParaRPr lang="en-GB" dirty="0">
                        <a:solidFill>
                          <a:schemeClr val="tx1"/>
                        </a:solidFill>
                      </a:endParaRPr>
                    </a:p>
                  </a:txBody>
                  <a:tcPr>
                    <a:solidFill>
                      <a:schemeClr val="accent6">
                        <a:lumMod val="40000"/>
                        <a:lumOff val="60000"/>
                      </a:schemeClr>
                    </a:solidFill>
                  </a:tcPr>
                </a:tc>
                <a:tc>
                  <a:txBody>
                    <a:bodyPr/>
                    <a:lstStyle/>
                    <a:p>
                      <a:r>
                        <a:rPr lang="en-GB" dirty="0" smtClean="0">
                          <a:solidFill>
                            <a:schemeClr val="tx1"/>
                          </a:solidFill>
                        </a:rPr>
                        <a:t>This</a:t>
                      </a:r>
                      <a:r>
                        <a:rPr lang="en-GB" baseline="0" dirty="0" smtClean="0">
                          <a:solidFill>
                            <a:schemeClr val="tx1"/>
                          </a:solidFill>
                        </a:rPr>
                        <a:t> is one of my weaker areas, so I need more practice.</a:t>
                      </a:r>
                      <a:endParaRPr lang="en-GB" dirty="0">
                        <a:solidFill>
                          <a:schemeClr val="tx1"/>
                        </a:solidFill>
                      </a:endParaRPr>
                    </a:p>
                  </a:txBody>
                  <a:tcPr>
                    <a:solidFill>
                      <a:schemeClr val="accent6">
                        <a:lumMod val="40000"/>
                        <a:lumOff val="60000"/>
                      </a:schemeClr>
                    </a:solidFill>
                  </a:tcPr>
                </a:tc>
              </a:tr>
              <a:tr h="370840">
                <a:tc>
                  <a:txBody>
                    <a:bodyPr/>
                    <a:lstStyle/>
                    <a:p>
                      <a:r>
                        <a:rPr lang="en-GB" dirty="0" smtClean="0">
                          <a:solidFill>
                            <a:schemeClr val="tx1"/>
                          </a:solidFill>
                        </a:rPr>
                        <a:t>I understand what is meant by a writer’s ‘viewpoint’.</a:t>
                      </a:r>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understand what is meant by a writer’s ‘perspective’.</a:t>
                      </a: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r>
                        <a:rPr lang="en-GB" dirty="0" smtClean="0">
                          <a:solidFill>
                            <a:schemeClr val="tx1"/>
                          </a:solidFill>
                        </a:rPr>
                        <a:t>I can identify</a:t>
                      </a:r>
                      <a:r>
                        <a:rPr lang="en-GB" baseline="0" dirty="0" smtClean="0">
                          <a:solidFill>
                            <a:schemeClr val="tx1"/>
                          </a:solidFill>
                        </a:rPr>
                        <a:t> explicit information and ideas in a text.</a:t>
                      </a:r>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identify</a:t>
                      </a:r>
                      <a:r>
                        <a:rPr lang="en-GB" baseline="0" dirty="0" smtClean="0">
                          <a:solidFill>
                            <a:schemeClr val="tx1"/>
                          </a:solidFill>
                        </a:rPr>
                        <a:t> implicit information and ideas in a text.</a:t>
                      </a:r>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78539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nrichmentrecord.com/wp-content/uploads/2012/01/view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9" y="3633746"/>
            <a:ext cx="8556885" cy="3099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2595" y="620202"/>
            <a:ext cx="7378810" cy="1754326"/>
          </a:xfrm>
          <a:prstGeom prst="rect">
            <a:avLst/>
          </a:prstGeom>
          <a:noFill/>
        </p:spPr>
        <p:txBody>
          <a:bodyPr wrap="square" rtlCol="0">
            <a:spAutoFit/>
          </a:bodyPr>
          <a:lstStyle/>
          <a:p>
            <a:r>
              <a:rPr lang="en-GB" sz="3600" b="1" u="sng" dirty="0" smtClean="0">
                <a:latin typeface="Arial" panose="020B0604020202020204" pitchFamily="34" charset="0"/>
                <a:cs typeface="Arial" panose="020B0604020202020204" pitchFamily="34" charset="0"/>
              </a:rPr>
              <a:t>English Language Paper 2</a:t>
            </a:r>
          </a:p>
          <a:p>
            <a:r>
              <a:rPr lang="en-GB" sz="3600" u="sng" dirty="0" smtClean="0">
                <a:latin typeface="Arial" panose="020B0604020202020204" pitchFamily="34" charset="0"/>
                <a:cs typeface="Arial" panose="020B0604020202020204" pitchFamily="34" charset="0"/>
              </a:rPr>
              <a:t>Writers’ Viewpoints and Perspectives</a:t>
            </a:r>
            <a:endParaRPr lang="en-GB" sz="3600" u="sng" dirty="0">
              <a:latin typeface="Arial" panose="020B0604020202020204" pitchFamily="34" charset="0"/>
              <a:cs typeface="Arial" panose="020B0604020202020204" pitchFamily="34" charset="0"/>
            </a:endParaRPr>
          </a:p>
        </p:txBody>
      </p:sp>
      <p:sp>
        <p:nvSpPr>
          <p:cNvPr id="2" name="Right Arrow 1"/>
          <p:cNvSpPr/>
          <p:nvPr/>
        </p:nvSpPr>
        <p:spPr>
          <a:xfrm rot="13041825">
            <a:off x="5912068" y="1340068"/>
            <a:ext cx="1024758"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439103" y="2556487"/>
            <a:ext cx="3168869" cy="646331"/>
          </a:xfrm>
          <a:prstGeom prst="rect">
            <a:avLst/>
          </a:prstGeom>
          <a:noFill/>
        </p:spPr>
        <p:txBody>
          <a:bodyPr wrap="square" rtlCol="0">
            <a:spAutoFit/>
          </a:bodyPr>
          <a:lstStyle/>
          <a:p>
            <a:pPr algn="ctr"/>
            <a:r>
              <a:rPr lang="en-GB" b="1" dirty="0" smtClean="0"/>
              <a:t>Today’s Title</a:t>
            </a:r>
          </a:p>
          <a:p>
            <a:pPr algn="ctr"/>
            <a:r>
              <a:rPr lang="en-GB" b="1" dirty="0" smtClean="0"/>
              <a:t>(Remember to underline it!)</a:t>
            </a:r>
            <a:endParaRPr lang="en-GB" b="1" dirty="0"/>
          </a:p>
        </p:txBody>
      </p:sp>
    </p:spTree>
    <p:extLst>
      <p:ext uri="{BB962C8B-B14F-4D97-AF65-F5344CB8AC3E}">
        <p14:creationId xmlns:p14="http://schemas.microsoft.com/office/powerpoint/2010/main" val="243502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050"/>
            <a:ext cx="857250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8716" y="1065007"/>
            <a:ext cx="3195021" cy="1477328"/>
          </a:xfrm>
          <a:prstGeom prst="rect">
            <a:avLst/>
          </a:prstGeom>
          <a:solidFill>
            <a:schemeClr val="bg1"/>
          </a:solidFill>
          <a:ln>
            <a:solidFill>
              <a:schemeClr val="tx1"/>
            </a:solidFill>
          </a:ln>
        </p:spPr>
        <p:txBody>
          <a:bodyPr wrap="square" rtlCol="0">
            <a:spAutoFit/>
          </a:bodyPr>
          <a:lstStyle/>
          <a:p>
            <a:r>
              <a:rPr lang="en-GB" dirty="0" smtClean="0"/>
              <a:t>One text will be modern and one will be from the 1800s.</a:t>
            </a:r>
          </a:p>
          <a:p>
            <a:endParaRPr lang="en-GB" dirty="0"/>
          </a:p>
          <a:p>
            <a:r>
              <a:rPr lang="en-GB" dirty="0" smtClean="0"/>
              <a:t>You will be asked to find differences between them.</a:t>
            </a:r>
            <a:endParaRPr lang="en-GB" dirty="0"/>
          </a:p>
        </p:txBody>
      </p:sp>
      <p:sp>
        <p:nvSpPr>
          <p:cNvPr id="6" name="Down Arrow 5"/>
          <p:cNvSpPr/>
          <p:nvPr/>
        </p:nvSpPr>
        <p:spPr>
          <a:xfrm rot="3791006">
            <a:off x="4843520" y="1270917"/>
            <a:ext cx="354374" cy="3890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030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848872" cy="33843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AO2: Explain, comment on and analyse how writers use language to achieve effects and influence readers, using relevant subject terminology to support their views</a:t>
            </a:r>
            <a:endParaRPr lang="en-GB" sz="3600" b="1" dirty="0">
              <a:solidFill>
                <a:schemeClr val="tx1"/>
              </a:solidFill>
            </a:endParaRPr>
          </a:p>
        </p:txBody>
      </p:sp>
      <p:sp>
        <p:nvSpPr>
          <p:cNvPr id="3" name="Rectangle 2"/>
          <p:cNvSpPr/>
          <p:nvPr/>
        </p:nvSpPr>
        <p:spPr>
          <a:xfrm>
            <a:off x="1187624" y="548680"/>
            <a:ext cx="6408712"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AO1: Identify and interpret explicit and implicit information and ideas.</a:t>
            </a:r>
          </a:p>
          <a:p>
            <a:pPr algn="ctr"/>
            <a:r>
              <a:rPr lang="en-GB" sz="3200" b="1" dirty="0" smtClean="0">
                <a:solidFill>
                  <a:schemeClr val="tx1"/>
                </a:solidFill>
              </a:rPr>
              <a:t> Select and synthesise evidence from different texts. </a:t>
            </a:r>
            <a:endParaRPr lang="en-GB" sz="3200" b="1" dirty="0">
              <a:solidFill>
                <a:schemeClr val="tx1"/>
              </a:solidFill>
            </a:endParaRPr>
          </a:p>
        </p:txBody>
      </p:sp>
      <p:sp>
        <p:nvSpPr>
          <p:cNvPr id="4" name="Rectangle 3"/>
          <p:cNvSpPr/>
          <p:nvPr/>
        </p:nvSpPr>
        <p:spPr>
          <a:xfrm rot="20793463">
            <a:off x="467544" y="1669285"/>
            <a:ext cx="7848872" cy="33843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AO3: Compare writers’ ideas and perspectives, as well as how these are conveyed across two or more texts</a:t>
            </a:r>
            <a:endParaRPr lang="en-GB" sz="3600" b="1" dirty="0">
              <a:solidFill>
                <a:schemeClr val="tx1"/>
              </a:solidFill>
            </a:endParaRPr>
          </a:p>
        </p:txBody>
      </p:sp>
    </p:spTree>
    <p:extLst>
      <p:ext uri="{BB962C8B-B14F-4D97-AF65-F5344CB8AC3E}">
        <p14:creationId xmlns:p14="http://schemas.microsoft.com/office/powerpoint/2010/main" val="36604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971600" y="476672"/>
          <a:ext cx="806489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1520" y="188640"/>
            <a:ext cx="3024336" cy="15841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SECTION A: READING</a:t>
            </a:r>
            <a:endParaRPr lang="en-GB" sz="4400" b="1" dirty="0"/>
          </a:p>
        </p:txBody>
      </p:sp>
      <p:sp>
        <p:nvSpPr>
          <p:cNvPr id="4" name="Rectangle 3"/>
          <p:cNvSpPr/>
          <p:nvPr/>
        </p:nvSpPr>
        <p:spPr>
          <a:xfrm>
            <a:off x="5868144" y="332656"/>
            <a:ext cx="2016224" cy="6480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4 marks</a:t>
            </a:r>
            <a:endParaRPr lang="en-GB" sz="4000" dirty="0"/>
          </a:p>
        </p:txBody>
      </p:sp>
      <p:sp>
        <p:nvSpPr>
          <p:cNvPr id="5" name="Rectangle 4"/>
          <p:cNvSpPr/>
          <p:nvPr/>
        </p:nvSpPr>
        <p:spPr>
          <a:xfrm>
            <a:off x="7524328" y="4437112"/>
            <a:ext cx="1368152"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8 marks</a:t>
            </a:r>
            <a:endParaRPr lang="en-GB" sz="2400" b="1" dirty="0"/>
          </a:p>
        </p:txBody>
      </p:sp>
      <p:sp>
        <p:nvSpPr>
          <p:cNvPr id="6" name="Rectangle 5"/>
          <p:cNvSpPr/>
          <p:nvPr/>
        </p:nvSpPr>
        <p:spPr>
          <a:xfrm>
            <a:off x="2035534" y="5949280"/>
            <a:ext cx="181638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12 marks</a:t>
            </a:r>
            <a:endParaRPr lang="en-GB" sz="3200" dirty="0"/>
          </a:p>
        </p:txBody>
      </p:sp>
      <p:sp>
        <p:nvSpPr>
          <p:cNvPr id="7" name="Rectangle 6"/>
          <p:cNvSpPr/>
          <p:nvPr/>
        </p:nvSpPr>
        <p:spPr>
          <a:xfrm>
            <a:off x="251520" y="3717032"/>
            <a:ext cx="1584176"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16 marks</a:t>
            </a:r>
            <a:endParaRPr lang="en-GB" sz="2800" b="1" dirty="0"/>
          </a:p>
        </p:txBody>
      </p:sp>
      <p:sp>
        <p:nvSpPr>
          <p:cNvPr id="8" name="Up Arrow 7"/>
          <p:cNvSpPr/>
          <p:nvPr/>
        </p:nvSpPr>
        <p:spPr>
          <a:xfrm>
            <a:off x="4716016" y="186349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rot="5400000">
            <a:off x="593370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4652036" y="4437112"/>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 Arrow 10"/>
          <p:cNvSpPr/>
          <p:nvPr/>
        </p:nvSpPr>
        <p:spPr>
          <a:xfrm rot="16200000">
            <a:off x="3248771" y="3284984"/>
            <a:ext cx="72008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2696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be able to identify viewpoints and perspectives</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41739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082" y="1009815"/>
            <a:ext cx="7458324" cy="1754326"/>
          </a:xfrm>
          <a:prstGeom prst="rect">
            <a:avLst/>
          </a:prstGeom>
          <a:noFill/>
        </p:spPr>
        <p:txBody>
          <a:bodyPr wrap="square" rtlCol="0">
            <a:spAutoFit/>
          </a:bodyPr>
          <a:lstStyle/>
          <a:p>
            <a:pPr algn="ctr"/>
            <a:r>
              <a:rPr lang="en-GB" sz="5400" b="1" dirty="0" smtClean="0">
                <a:latin typeface="Arial" panose="020B0604020202020204" pitchFamily="34" charset="0"/>
                <a:cs typeface="Arial" panose="020B0604020202020204" pitchFamily="34" charset="0"/>
              </a:rPr>
              <a:t>What are viewpoints and perspectives? </a:t>
            </a:r>
            <a:endParaRPr lang="en-GB" sz="5400" b="1" dirty="0">
              <a:latin typeface="Arial" panose="020B0604020202020204" pitchFamily="34" charset="0"/>
              <a:cs typeface="Arial" panose="020B0604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be able to identify viewpoints and perspectives</a:t>
            </a:r>
            <a:endParaRPr lang="en-GB" dirty="0"/>
          </a:p>
        </p:txBody>
      </p:sp>
    </p:spTree>
    <p:extLst>
      <p:ext uri="{BB962C8B-B14F-4D97-AF65-F5344CB8AC3E}">
        <p14:creationId xmlns:p14="http://schemas.microsoft.com/office/powerpoint/2010/main" val="202087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TotalTime>
  <Words>2732</Words>
  <Application>Microsoft Office PowerPoint</Application>
  <PresentationFormat>On-screen Show (4:3)</PresentationFormat>
  <Paragraphs>182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be able to identify viewpoints and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understand Q1: identify and interpret explicit and implicit information and ideas</vt:lpstr>
      <vt:lpstr>Question 1 (AO1) 4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User</cp:lastModifiedBy>
  <cp:revision>30</cp:revision>
  <dcterms:created xsi:type="dcterms:W3CDTF">2016-08-16T10:31:42Z</dcterms:created>
  <dcterms:modified xsi:type="dcterms:W3CDTF">2016-09-09T15:08:57Z</dcterms:modified>
</cp:coreProperties>
</file>