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59" r:id="rId3"/>
    <p:sldId id="277" r:id="rId4"/>
    <p:sldId id="278" r:id="rId5"/>
    <p:sldId id="280" r:id="rId6"/>
    <p:sldId id="283" r:id="rId7"/>
    <p:sldId id="276" r:id="rId8"/>
    <p:sldId id="279" r:id="rId9"/>
    <p:sldId id="281" r:id="rId10"/>
    <p:sldId id="284" r:id="rId11"/>
    <p:sldId id="260" r:id="rId12"/>
    <p:sldId id="262" r:id="rId13"/>
    <p:sldId id="257" r:id="rId14"/>
    <p:sldId id="258" r:id="rId15"/>
    <p:sldId id="261" r:id="rId16"/>
    <p:sldId id="286" r:id="rId17"/>
    <p:sldId id="287" r:id="rId18"/>
    <p:sldId id="275" r:id="rId19"/>
    <p:sldId id="264" r:id="rId20"/>
    <p:sldId id="265" r:id="rId21"/>
    <p:sldId id="266" r:id="rId22"/>
    <p:sldId id="294" r:id="rId23"/>
    <p:sldId id="290" r:id="rId24"/>
    <p:sldId id="289" r:id="rId25"/>
    <p:sldId id="273"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F90D"/>
    <a:srgbClr val="FC10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5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39FCA-4614-4CE3-9928-55CEFB9ADA1E}" type="datetimeFigureOut">
              <a:rPr lang="en-GB" smtClean="0"/>
              <a:t>20/05/2016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04602-53A5-4E7A-B17B-5A8E0E0408C3}" type="slidenum">
              <a:rPr lang="en-GB" smtClean="0"/>
              <a:t>‹#›</a:t>
            </a:fld>
            <a:endParaRPr lang="en-GB"/>
          </a:p>
        </p:txBody>
      </p:sp>
    </p:spTree>
    <p:extLst>
      <p:ext uri="{BB962C8B-B14F-4D97-AF65-F5344CB8AC3E}">
        <p14:creationId xmlns:p14="http://schemas.microsoft.com/office/powerpoint/2010/main" val="283907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21950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27423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59908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551442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440251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94027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05454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330563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4416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95703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4688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969881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04087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82910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62880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2289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90974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57729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77907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8166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5965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46809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3312705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70BEA-6101-439D-948A-29D5B7EAD00F}" type="datetimeFigureOut">
              <a:rPr lang="en-GB" smtClean="0">
                <a:solidFill>
                  <a:prstClr val="white">
                    <a:tint val="75000"/>
                  </a:prstClr>
                </a:solidFill>
              </a:rPr>
              <a:pPr/>
              <a:t>20/05/2016</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BDDA4-CEDF-4170-88FE-E8EF731E66E9}"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8927665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424936" cy="1752600"/>
          </a:xfrm>
        </p:spPr>
        <p:txBody>
          <a:bodyPr>
            <a:noAutofit/>
          </a:bodyPr>
          <a:lstStyle/>
          <a:p>
            <a:pPr algn="l"/>
            <a:r>
              <a:rPr lang="en-GB" b="1" dirty="0" smtClean="0">
                <a:solidFill>
                  <a:srgbClr val="FFFF00"/>
                </a:solidFill>
              </a:rPr>
              <a:t>Unit 1: Exploring Modern Texts</a:t>
            </a:r>
          </a:p>
          <a:p>
            <a:pPr algn="l"/>
            <a:endParaRPr lang="en-GB" b="1" dirty="0" smtClean="0">
              <a:solidFill>
                <a:srgbClr val="FFFF00"/>
              </a:solidFill>
            </a:endParaRPr>
          </a:p>
          <a:p>
            <a:pPr algn="l"/>
            <a:r>
              <a:rPr lang="en-GB" dirty="0" smtClean="0">
                <a:solidFill>
                  <a:schemeClr val="tx1"/>
                </a:solidFill>
              </a:rPr>
              <a:t>1 ½ hours </a:t>
            </a:r>
          </a:p>
          <a:p>
            <a:pPr algn="l"/>
            <a:endParaRPr lang="en-GB" dirty="0">
              <a:solidFill>
                <a:schemeClr val="tx1"/>
              </a:solidFill>
            </a:endParaRPr>
          </a:p>
          <a:p>
            <a:pPr algn="l"/>
            <a:r>
              <a:rPr lang="en-GB" dirty="0" smtClean="0">
                <a:solidFill>
                  <a:schemeClr val="tx1"/>
                </a:solidFill>
              </a:rPr>
              <a:t>Section A: ‘An Inspector Calls’</a:t>
            </a:r>
          </a:p>
          <a:p>
            <a:pPr algn="l"/>
            <a:endParaRPr lang="en-GB" dirty="0">
              <a:solidFill>
                <a:schemeClr val="tx1"/>
              </a:solidFill>
            </a:endParaRPr>
          </a:p>
          <a:p>
            <a:pPr algn="l"/>
            <a:r>
              <a:rPr lang="en-GB" dirty="0" smtClean="0">
                <a:solidFill>
                  <a:schemeClr val="tx1"/>
                </a:solidFill>
              </a:rPr>
              <a:t>Section B: ‘Of Mice &amp; Men’</a:t>
            </a:r>
          </a:p>
        </p:txBody>
      </p:sp>
    </p:spTree>
    <p:extLst>
      <p:ext uri="{BB962C8B-B14F-4D97-AF65-F5344CB8AC3E}">
        <p14:creationId xmlns:p14="http://schemas.microsoft.com/office/powerpoint/2010/main" val="277824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 Inspector Calls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295326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6642" y="2204864"/>
            <a:ext cx="6550496" cy="1470025"/>
          </a:xfrm>
        </p:spPr>
        <p:txBody>
          <a:bodyPr>
            <a:normAutofit/>
          </a:bodyPr>
          <a:lstStyle/>
          <a:p>
            <a:r>
              <a:rPr lang="en-GB" sz="3200" dirty="0" smtClean="0"/>
              <a:t>How </a:t>
            </a:r>
            <a:r>
              <a:rPr lang="en-GB" sz="3200" dirty="0"/>
              <a:t>does </a:t>
            </a:r>
            <a:r>
              <a:rPr lang="en-GB" sz="3200" dirty="0" smtClean="0"/>
              <a:t>Priestley present the character of/ theme of …?</a:t>
            </a:r>
            <a:endParaRPr lang="en-GB" sz="3200" dirty="0"/>
          </a:p>
        </p:txBody>
      </p:sp>
      <p:sp>
        <p:nvSpPr>
          <p:cNvPr id="3" name="Subtitle 2"/>
          <p:cNvSpPr>
            <a:spLocks noGrp="1"/>
          </p:cNvSpPr>
          <p:nvPr>
            <p:ph type="subTitle" idx="1"/>
          </p:nvPr>
        </p:nvSpPr>
        <p:spPr/>
        <p:txBody>
          <a:bodyPr/>
          <a:lstStyle/>
          <a:p>
            <a:endParaRPr lang="en-GB"/>
          </a:p>
        </p:txBody>
      </p:sp>
      <p:sp>
        <p:nvSpPr>
          <p:cNvPr id="4" name="Rectangle 3"/>
          <p:cNvSpPr/>
          <p:nvPr/>
        </p:nvSpPr>
        <p:spPr>
          <a:xfrm>
            <a:off x="147286" y="36226"/>
            <a:ext cx="8889209" cy="646331"/>
          </a:xfrm>
          <a:prstGeom prst="rect">
            <a:avLst/>
          </a:prstGeom>
        </p:spPr>
        <p:txBody>
          <a:bodyPr wrap="square">
            <a:spAutoFit/>
          </a:bodyPr>
          <a:lstStyle/>
          <a:p>
            <a:r>
              <a:rPr lang="en-GB" dirty="0">
                <a:solidFill>
                  <a:srgbClr val="FFFF00"/>
                </a:solidFill>
              </a:rPr>
              <a:t>Identify the focus of the question.</a:t>
            </a:r>
          </a:p>
          <a:p>
            <a:r>
              <a:rPr lang="en-GB" dirty="0">
                <a:solidFill>
                  <a:srgbClr val="FFFF00"/>
                </a:solidFill>
              </a:rPr>
              <a:t>What points could you make? Find supporting textual evidence for these points. </a:t>
            </a:r>
          </a:p>
        </p:txBody>
      </p:sp>
    </p:spTree>
    <p:extLst>
      <p:ext uri="{BB962C8B-B14F-4D97-AF65-F5344CB8AC3E}">
        <p14:creationId xmlns:p14="http://schemas.microsoft.com/office/powerpoint/2010/main" val="4072091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Once you have the focus of the question, you need to find evidence around which to base your essay. </a:t>
            </a:r>
            <a:br>
              <a:rPr lang="en-GB" dirty="0" smtClean="0"/>
            </a:br>
            <a:r>
              <a:rPr lang="en-GB" dirty="0"/>
              <a:t/>
            </a:r>
            <a:br>
              <a:rPr lang="en-GB" dirty="0"/>
            </a:br>
            <a:r>
              <a:rPr lang="en-GB" dirty="0" smtClean="0"/>
              <a:t>One of the key things about ‘An Inspector Calls’ is </a:t>
            </a:r>
            <a:r>
              <a:rPr lang="en-GB" smtClean="0"/>
              <a:t>how individual characters do or </a:t>
            </a:r>
            <a:r>
              <a:rPr lang="en-GB" dirty="0" smtClean="0"/>
              <a:t>don’t change…</a:t>
            </a:r>
            <a:endParaRPr lang="en-GB" dirty="0"/>
          </a:p>
        </p:txBody>
      </p:sp>
    </p:spTree>
    <p:extLst>
      <p:ext uri="{BB962C8B-B14F-4D97-AF65-F5344CB8AC3E}">
        <p14:creationId xmlns:p14="http://schemas.microsoft.com/office/powerpoint/2010/main" val="193097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96" y="44624"/>
            <a:ext cx="9001000" cy="461665"/>
          </a:xfrm>
          <a:prstGeom prst="rect">
            <a:avLst/>
          </a:prstGeom>
          <a:noFill/>
        </p:spPr>
        <p:txBody>
          <a:bodyPr wrap="square" rtlCol="0">
            <a:spAutoFit/>
          </a:bodyPr>
          <a:lstStyle/>
          <a:p>
            <a:r>
              <a:rPr lang="en-GB" sz="1200" dirty="0">
                <a:solidFill>
                  <a:srgbClr val="FFFF00"/>
                </a:solidFill>
              </a:rPr>
              <a:t>For each character, find quotations from </a:t>
            </a:r>
            <a:r>
              <a:rPr lang="en-GB" sz="1200" u="sng" dirty="0">
                <a:solidFill>
                  <a:srgbClr val="FFFF00"/>
                </a:solidFill>
              </a:rPr>
              <a:t>throughout the </a:t>
            </a:r>
            <a:r>
              <a:rPr lang="en-GB" sz="1200" u="sng" dirty="0" smtClean="0">
                <a:solidFill>
                  <a:srgbClr val="FFFF00"/>
                </a:solidFill>
              </a:rPr>
              <a:t>text (use your revision guide)</a:t>
            </a:r>
            <a:r>
              <a:rPr lang="en-GB" sz="1200" dirty="0" smtClean="0">
                <a:solidFill>
                  <a:srgbClr val="FFFF00"/>
                </a:solidFill>
              </a:rPr>
              <a:t> </a:t>
            </a:r>
            <a:r>
              <a:rPr lang="en-GB" sz="1200" dirty="0">
                <a:solidFill>
                  <a:srgbClr val="FFFF00"/>
                </a:solidFill>
              </a:rPr>
              <a:t>which could show how the character does or doesn’t change…</a:t>
            </a:r>
          </a:p>
        </p:txBody>
      </p:sp>
      <p:graphicFrame>
        <p:nvGraphicFramePr>
          <p:cNvPr id="3" name="Table 2"/>
          <p:cNvGraphicFramePr>
            <a:graphicFrameLocks noGrp="1"/>
          </p:cNvGraphicFramePr>
          <p:nvPr>
            <p:extLst>
              <p:ext uri="{D42A27DB-BD31-4B8C-83A1-F6EECF244321}">
                <p14:modId xmlns:p14="http://schemas.microsoft.com/office/powerpoint/2010/main" val="3626460957"/>
              </p:ext>
            </p:extLst>
          </p:nvPr>
        </p:nvGraphicFramePr>
        <p:xfrm>
          <a:off x="323528" y="440392"/>
          <a:ext cx="8424935" cy="6156960"/>
        </p:xfrm>
        <a:graphic>
          <a:graphicData uri="http://schemas.openxmlformats.org/drawingml/2006/table">
            <a:tbl>
              <a:tblPr firstRow="1" bandRow="1"/>
              <a:tblGrid>
                <a:gridCol w="1684987"/>
                <a:gridCol w="1684987"/>
                <a:gridCol w="1684987"/>
                <a:gridCol w="1684987"/>
                <a:gridCol w="1684987"/>
              </a:tblGrid>
              <a:tr h="288032">
                <a:tc>
                  <a:txBody>
                    <a:bodyPr/>
                    <a:lstStyle/>
                    <a:p>
                      <a:pPr algn="ctr"/>
                      <a:r>
                        <a:rPr lang="en-GB" sz="1400" dirty="0" smtClean="0">
                          <a:solidFill>
                            <a:schemeClr val="bg1"/>
                          </a:solidFill>
                        </a:rPr>
                        <a:t>Character</a:t>
                      </a:r>
                      <a:endParaRPr lang="en-GB" sz="1400" dirty="0">
                        <a:solidFill>
                          <a:schemeClr val="bg1"/>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400" dirty="0" smtClean="0">
                          <a:solidFill>
                            <a:schemeClr val="bg1"/>
                          </a:solidFill>
                        </a:rPr>
                        <a:t>Start</a:t>
                      </a:r>
                      <a:endParaRPr lang="en-GB" sz="1400" dirty="0">
                        <a:solidFill>
                          <a:schemeClr val="bg1"/>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400" dirty="0" smtClean="0">
                          <a:solidFill>
                            <a:schemeClr val="bg1"/>
                          </a:solidFill>
                        </a:rPr>
                        <a:t>…</a:t>
                      </a:r>
                      <a:endParaRPr lang="en-GB" sz="1400" dirty="0">
                        <a:solidFill>
                          <a:schemeClr val="bg1"/>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400" dirty="0" smtClean="0">
                          <a:solidFill>
                            <a:schemeClr val="bg1"/>
                          </a:solidFill>
                        </a:rPr>
                        <a:t>…</a:t>
                      </a:r>
                      <a:endParaRPr lang="en-GB" sz="1400" dirty="0">
                        <a:solidFill>
                          <a:schemeClr val="bg1"/>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400" dirty="0" smtClean="0">
                          <a:solidFill>
                            <a:schemeClr val="bg1"/>
                          </a:solidFill>
                        </a:rPr>
                        <a:t>End</a:t>
                      </a:r>
                      <a:endParaRPr lang="en-GB" sz="1400" dirty="0">
                        <a:solidFill>
                          <a:schemeClr val="bg1"/>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509813">
                <a:tc>
                  <a:txBody>
                    <a:bodyPr/>
                    <a:lstStyle/>
                    <a:p>
                      <a:pPr algn="ctr"/>
                      <a:endParaRPr lang="en-GB" sz="1400" dirty="0" smtClean="0"/>
                    </a:p>
                    <a:p>
                      <a:pPr algn="ctr"/>
                      <a:r>
                        <a:rPr lang="en-GB" sz="1400" dirty="0" smtClean="0"/>
                        <a:t>Mrs</a:t>
                      </a:r>
                      <a:r>
                        <a:rPr lang="en-GB" sz="1400" baseline="0" dirty="0" smtClean="0"/>
                        <a:t> Birling</a:t>
                      </a:r>
                    </a:p>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r>
              <a:tr h="509813">
                <a:tc>
                  <a:txBody>
                    <a:bodyPr/>
                    <a:lstStyle/>
                    <a:p>
                      <a:pPr algn="ctr"/>
                      <a:endParaRPr lang="en-GB" sz="1400" dirty="0" smtClean="0"/>
                    </a:p>
                    <a:p>
                      <a:pPr algn="ctr"/>
                      <a:r>
                        <a:rPr lang="en-GB" sz="1400" dirty="0" smtClean="0"/>
                        <a:t>Mr Birling</a:t>
                      </a:r>
                    </a:p>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r>
              <a:tr h="509813">
                <a:tc>
                  <a:txBody>
                    <a:bodyPr/>
                    <a:lstStyle/>
                    <a:p>
                      <a:pPr algn="ctr"/>
                      <a:endParaRPr lang="en-GB" sz="1400" dirty="0" smtClean="0"/>
                    </a:p>
                    <a:p>
                      <a:pPr algn="ctr"/>
                      <a:r>
                        <a:rPr lang="en-GB" sz="1400" dirty="0" smtClean="0"/>
                        <a:t>Sheila</a:t>
                      </a:r>
                    </a:p>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r>
              <a:tr h="509813">
                <a:tc>
                  <a:txBody>
                    <a:bodyPr/>
                    <a:lstStyle/>
                    <a:p>
                      <a:pPr algn="ctr"/>
                      <a:endParaRPr lang="en-GB" sz="1400" dirty="0" smtClean="0"/>
                    </a:p>
                    <a:p>
                      <a:pPr algn="ctr"/>
                      <a:r>
                        <a:rPr lang="en-GB" sz="1400" dirty="0" smtClean="0"/>
                        <a:t>Gerald</a:t>
                      </a:r>
                    </a:p>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r>
              <a:tr h="509813">
                <a:tc>
                  <a:txBody>
                    <a:bodyPr/>
                    <a:lstStyle/>
                    <a:p>
                      <a:pPr algn="ctr"/>
                      <a:endParaRPr lang="en-GB" sz="1400" dirty="0" smtClean="0"/>
                    </a:p>
                    <a:p>
                      <a:pPr algn="ctr"/>
                      <a:r>
                        <a:rPr lang="en-GB" sz="1400" dirty="0" smtClean="0"/>
                        <a:t>Eric</a:t>
                      </a:r>
                    </a:p>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r>
              <a:tr h="499787">
                <a:tc>
                  <a:txBody>
                    <a:bodyPr/>
                    <a:lstStyle/>
                    <a:p>
                      <a:pPr algn="ctr"/>
                      <a:endParaRPr lang="en-GB" sz="1400" dirty="0" smtClean="0"/>
                    </a:p>
                    <a:p>
                      <a:pPr algn="ctr"/>
                      <a:r>
                        <a:rPr lang="en-GB" sz="1400" dirty="0" smtClean="0"/>
                        <a:t>The Inspector</a:t>
                      </a:r>
                    </a:p>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r>
              <a:tr h="485683">
                <a:tc>
                  <a:txBody>
                    <a:bodyPr/>
                    <a:lstStyle/>
                    <a:p>
                      <a:pPr algn="ctr"/>
                      <a:r>
                        <a:rPr lang="en-GB" sz="1400" dirty="0" smtClean="0"/>
                        <a:t>Eva</a:t>
                      </a:r>
                      <a:r>
                        <a:rPr lang="en-GB" sz="1400" baseline="0" dirty="0" smtClean="0"/>
                        <a:t> Smith/ Daisy Renton</a:t>
                      </a:r>
                    </a:p>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r>
              <a:tr h="509813">
                <a:tc>
                  <a:txBody>
                    <a:bodyPr/>
                    <a:lstStyle/>
                    <a:p>
                      <a:pPr algn="ctr"/>
                      <a:endParaRPr lang="en-GB" sz="1400" dirty="0" smtClean="0"/>
                    </a:p>
                    <a:p>
                      <a:pPr algn="ctr"/>
                      <a:r>
                        <a:rPr lang="en-GB" sz="1400" dirty="0" smtClean="0"/>
                        <a:t>Edna</a:t>
                      </a:r>
                    </a:p>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400" dirty="0"/>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7250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948" t="21346" r="21721" b="7884"/>
          <a:stretch/>
        </p:blipFill>
        <p:spPr bwMode="auto">
          <a:xfrm>
            <a:off x="251520" y="332656"/>
            <a:ext cx="8712968" cy="6154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866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ounded Rectangle 3"/>
          <p:cNvSpPr/>
          <p:nvPr/>
        </p:nvSpPr>
        <p:spPr>
          <a:xfrm>
            <a:off x="179512" y="116632"/>
            <a:ext cx="4320480" cy="662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644008" y="116632"/>
            <a:ext cx="4392488" cy="662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6" y="81440"/>
            <a:ext cx="1109507" cy="166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959" y="81440"/>
            <a:ext cx="871537" cy="154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043608" y="1174645"/>
            <a:ext cx="2952328" cy="30963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He describes himself as a "hard-headed practical man of business," and he is firmly </a:t>
            </a:r>
            <a:r>
              <a:rPr lang="en-GB" sz="3200" dirty="0" smtClean="0">
                <a:solidFill>
                  <a:srgbClr val="FF0000"/>
                </a:solidFill>
              </a:rPr>
              <a:t>capitalist</a:t>
            </a:r>
            <a:r>
              <a:rPr lang="en-GB" dirty="0" smtClean="0">
                <a:solidFill>
                  <a:srgbClr val="FF0000"/>
                </a:solidFill>
              </a:rPr>
              <a:t>, and right-wing in his political views.</a:t>
            </a:r>
            <a:endParaRPr lang="en-GB" dirty="0">
              <a:solidFill>
                <a:srgbClr val="FF0000"/>
              </a:solidFill>
            </a:endParaRPr>
          </a:p>
        </p:txBody>
      </p:sp>
      <p:sp>
        <p:nvSpPr>
          <p:cNvPr id="9" name="Oval 8"/>
          <p:cNvSpPr/>
          <p:nvPr/>
        </p:nvSpPr>
        <p:spPr>
          <a:xfrm>
            <a:off x="5023143" y="1174645"/>
            <a:ext cx="2952328" cy="30963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Priestley’s mouthpiece – shows his views. His political views favoured of </a:t>
            </a:r>
            <a:r>
              <a:rPr lang="en-GB" sz="3200" dirty="0" smtClean="0">
                <a:solidFill>
                  <a:srgbClr val="FF0000"/>
                </a:solidFill>
              </a:rPr>
              <a:t>socialism </a:t>
            </a:r>
            <a:r>
              <a:rPr lang="en-GB" dirty="0" smtClean="0">
                <a:solidFill>
                  <a:srgbClr val="FF0000"/>
                </a:solidFill>
              </a:rPr>
              <a:t>and people being treated equally.</a:t>
            </a:r>
            <a:r>
              <a:rPr lang="en-GB" sz="3200" dirty="0" smtClean="0">
                <a:solidFill>
                  <a:srgbClr val="FF0000"/>
                </a:solidFill>
              </a:rPr>
              <a:t> </a:t>
            </a:r>
            <a:endParaRPr lang="en-GB" dirty="0">
              <a:solidFill>
                <a:srgbClr val="FF0000"/>
              </a:solidFill>
            </a:endParaRPr>
          </a:p>
        </p:txBody>
      </p:sp>
      <p:sp>
        <p:nvSpPr>
          <p:cNvPr id="8" name="Rectangle 7"/>
          <p:cNvSpPr/>
          <p:nvPr/>
        </p:nvSpPr>
        <p:spPr>
          <a:xfrm>
            <a:off x="1331640" y="116632"/>
            <a:ext cx="2920621" cy="1224136"/>
          </a:xfrm>
          <a:prstGeom prst="rect">
            <a:avLst/>
          </a:prstGeom>
          <a:solidFill>
            <a:srgbClr val="FC10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rPr>
              <a:t>What view does Mr Birling represent?</a:t>
            </a:r>
            <a:endParaRPr lang="en-GB" sz="2000" b="1" dirty="0">
              <a:solidFill>
                <a:srgbClr val="7030A0"/>
              </a:solidFill>
            </a:endParaRPr>
          </a:p>
        </p:txBody>
      </p:sp>
      <p:sp>
        <p:nvSpPr>
          <p:cNvPr id="13" name="Rectangle 12"/>
          <p:cNvSpPr/>
          <p:nvPr/>
        </p:nvSpPr>
        <p:spPr>
          <a:xfrm>
            <a:off x="5063693" y="116632"/>
            <a:ext cx="2920621" cy="1224136"/>
          </a:xfrm>
          <a:prstGeom prst="rect">
            <a:avLst/>
          </a:prstGeom>
          <a:solidFill>
            <a:srgbClr val="FC10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rPr>
              <a:t>What view does the Inspector represent?</a:t>
            </a:r>
            <a:endParaRPr lang="en-GB" sz="2000" b="1" dirty="0">
              <a:solidFill>
                <a:srgbClr val="7030A0"/>
              </a:solidFill>
            </a:endParaRPr>
          </a:p>
        </p:txBody>
      </p:sp>
      <p:sp>
        <p:nvSpPr>
          <p:cNvPr id="10" name="Up Arrow 9"/>
          <p:cNvSpPr/>
          <p:nvPr/>
        </p:nvSpPr>
        <p:spPr>
          <a:xfrm>
            <a:off x="1043608" y="4077072"/>
            <a:ext cx="3096344" cy="2664296"/>
          </a:xfrm>
          <a:prstGeom prst="upArrow">
            <a:avLst/>
          </a:prstGeom>
          <a:solidFill>
            <a:srgbClr val="07F90D"/>
          </a:solidFill>
          <a:ln>
            <a:solidFill>
              <a:srgbClr val="07F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Give me quotations to support this view.</a:t>
            </a:r>
            <a:endParaRPr lang="en-GB" dirty="0">
              <a:solidFill>
                <a:srgbClr val="7030A0"/>
              </a:solidFill>
            </a:endParaRPr>
          </a:p>
        </p:txBody>
      </p:sp>
      <p:sp>
        <p:nvSpPr>
          <p:cNvPr id="15" name="Up Arrow 14"/>
          <p:cNvSpPr/>
          <p:nvPr/>
        </p:nvSpPr>
        <p:spPr>
          <a:xfrm>
            <a:off x="5023143" y="4056564"/>
            <a:ext cx="3096344" cy="2664296"/>
          </a:xfrm>
          <a:prstGeom prst="upArrow">
            <a:avLst/>
          </a:prstGeom>
          <a:solidFill>
            <a:srgbClr val="07F90D"/>
          </a:solidFill>
          <a:ln>
            <a:solidFill>
              <a:srgbClr val="07F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Give me quotations to support this view.</a:t>
            </a:r>
            <a:endParaRPr lang="en-GB" dirty="0">
              <a:solidFill>
                <a:srgbClr val="7030A0"/>
              </a:solidFill>
            </a:endParaRPr>
          </a:p>
        </p:txBody>
      </p:sp>
    </p:spTree>
    <p:extLst>
      <p:ext uri="{BB962C8B-B14F-4D97-AF65-F5344CB8AC3E}">
        <p14:creationId xmlns:p14="http://schemas.microsoft.com/office/powerpoint/2010/main" val="189835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3" grpId="0" animBg="1"/>
      <p:bldP spid="10"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Rounded Rectangle 3"/>
          <p:cNvSpPr/>
          <p:nvPr/>
        </p:nvSpPr>
        <p:spPr>
          <a:xfrm>
            <a:off x="179512" y="116632"/>
            <a:ext cx="4320480" cy="662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644008" y="116632"/>
            <a:ext cx="4392488" cy="662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6" y="81440"/>
            <a:ext cx="1109507" cy="166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959" y="81440"/>
            <a:ext cx="871537" cy="154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ine Callout 1 13"/>
          <p:cNvSpPr/>
          <p:nvPr/>
        </p:nvSpPr>
        <p:spPr>
          <a:xfrm>
            <a:off x="1331640" y="269537"/>
            <a:ext cx="6696744" cy="1863319"/>
          </a:xfrm>
          <a:prstGeom prst="borderCallout1">
            <a:avLst>
              <a:gd name="adj1" fmla="val 25642"/>
              <a:gd name="adj2" fmla="val -557"/>
              <a:gd name="adj3" fmla="val 80603"/>
              <a:gd name="adj4" fmla="val 32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FF0000"/>
              </a:solidFill>
            </a:endParaRPr>
          </a:p>
          <a:p>
            <a:pPr algn="ctr"/>
            <a:r>
              <a:rPr lang="en-GB" b="1" u="sng" dirty="0" smtClean="0">
                <a:solidFill>
                  <a:srgbClr val="FF0000"/>
                </a:solidFill>
              </a:rPr>
              <a:t>Key Words:</a:t>
            </a:r>
          </a:p>
          <a:p>
            <a:pPr algn="ctr"/>
            <a:r>
              <a:rPr lang="en-GB" b="1" dirty="0" smtClean="0">
                <a:solidFill>
                  <a:srgbClr val="7030A0"/>
                </a:solidFill>
              </a:rPr>
              <a:t>Social responsibility</a:t>
            </a:r>
          </a:p>
          <a:p>
            <a:pPr algn="ctr"/>
            <a:r>
              <a:rPr lang="en-GB" b="1" dirty="0" smtClean="0">
                <a:solidFill>
                  <a:srgbClr val="7030A0"/>
                </a:solidFill>
              </a:rPr>
              <a:t>Socialist</a:t>
            </a:r>
          </a:p>
          <a:p>
            <a:pPr algn="ctr"/>
            <a:r>
              <a:rPr lang="en-GB" b="1" dirty="0" smtClean="0">
                <a:solidFill>
                  <a:srgbClr val="7030A0"/>
                </a:solidFill>
              </a:rPr>
              <a:t>Capitalist</a:t>
            </a:r>
          </a:p>
          <a:p>
            <a:pPr algn="ctr"/>
            <a:r>
              <a:rPr lang="en-GB" b="1" dirty="0" smtClean="0">
                <a:solidFill>
                  <a:srgbClr val="7030A0"/>
                </a:solidFill>
              </a:rPr>
              <a:t>Mouthpiece</a:t>
            </a:r>
          </a:p>
          <a:p>
            <a:pPr algn="ctr"/>
            <a:r>
              <a:rPr lang="en-GB" b="1" dirty="0" smtClean="0">
                <a:solidFill>
                  <a:srgbClr val="7030A0"/>
                </a:solidFill>
              </a:rPr>
              <a:t>Microcosm </a:t>
            </a:r>
          </a:p>
          <a:p>
            <a:pPr algn="ctr"/>
            <a:endParaRPr lang="en-GB" dirty="0" smtClean="0"/>
          </a:p>
          <a:p>
            <a:pPr algn="ctr"/>
            <a:endParaRPr lang="en-GB" dirty="0"/>
          </a:p>
        </p:txBody>
      </p:sp>
      <p:sp>
        <p:nvSpPr>
          <p:cNvPr id="7" name="Rounded Rectangle 6"/>
          <p:cNvSpPr/>
          <p:nvPr/>
        </p:nvSpPr>
        <p:spPr>
          <a:xfrm>
            <a:off x="4860032" y="2130552"/>
            <a:ext cx="2304256" cy="1323259"/>
          </a:xfrm>
          <a:prstGeom prst="roundRect">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‘we are all members of one body’</a:t>
            </a:r>
            <a:endParaRPr lang="en-GB" dirty="0">
              <a:solidFill>
                <a:srgbClr val="7030A0"/>
              </a:solidFill>
            </a:endParaRPr>
          </a:p>
        </p:txBody>
      </p:sp>
      <p:sp>
        <p:nvSpPr>
          <p:cNvPr id="16" name="Rounded Rectangle 15"/>
          <p:cNvSpPr/>
          <p:nvPr/>
        </p:nvSpPr>
        <p:spPr>
          <a:xfrm>
            <a:off x="1907705" y="3573016"/>
            <a:ext cx="2408546" cy="1323259"/>
          </a:xfrm>
          <a:prstGeom prst="roundRect">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‘hard-headed practical man of business ’</a:t>
            </a:r>
            <a:endParaRPr lang="en-GB" dirty="0">
              <a:solidFill>
                <a:srgbClr val="7030A0"/>
              </a:solidFill>
            </a:endParaRPr>
          </a:p>
        </p:txBody>
      </p:sp>
      <p:sp>
        <p:nvSpPr>
          <p:cNvPr id="17" name="Rounded Rectangle 16"/>
          <p:cNvSpPr/>
          <p:nvPr/>
        </p:nvSpPr>
        <p:spPr>
          <a:xfrm>
            <a:off x="1907704" y="2105741"/>
            <a:ext cx="2408547" cy="1323259"/>
          </a:xfrm>
          <a:prstGeom prst="roundRect">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‘a man has to make his own way – has to look after himself’</a:t>
            </a:r>
            <a:endParaRPr lang="en-GB" dirty="0">
              <a:solidFill>
                <a:srgbClr val="7030A0"/>
              </a:solidFill>
            </a:endParaRPr>
          </a:p>
        </p:txBody>
      </p:sp>
      <p:sp>
        <p:nvSpPr>
          <p:cNvPr id="18" name="Rounded Rectangle 17"/>
          <p:cNvSpPr/>
          <p:nvPr/>
        </p:nvSpPr>
        <p:spPr>
          <a:xfrm>
            <a:off x="1907706" y="5013176"/>
            <a:ext cx="2408546" cy="1323259"/>
          </a:xfrm>
          <a:prstGeom prst="roundRect">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‘all mixed up together like bees in a hive – community and all that nonsense’</a:t>
            </a:r>
            <a:endParaRPr lang="en-GB" dirty="0">
              <a:solidFill>
                <a:srgbClr val="7030A0"/>
              </a:solidFill>
            </a:endParaRPr>
          </a:p>
        </p:txBody>
      </p:sp>
      <p:sp>
        <p:nvSpPr>
          <p:cNvPr id="19" name="Rounded Rectangle 18"/>
          <p:cNvSpPr/>
          <p:nvPr/>
        </p:nvSpPr>
        <p:spPr>
          <a:xfrm>
            <a:off x="4860032" y="5013175"/>
            <a:ext cx="2304256" cy="1323259"/>
          </a:xfrm>
          <a:prstGeom prst="roundRect">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‘we don’t live alone’</a:t>
            </a:r>
            <a:endParaRPr lang="en-GB" dirty="0">
              <a:solidFill>
                <a:srgbClr val="7030A0"/>
              </a:solidFill>
            </a:endParaRPr>
          </a:p>
        </p:txBody>
      </p:sp>
      <p:sp>
        <p:nvSpPr>
          <p:cNvPr id="20" name="Rounded Rectangle 19"/>
          <p:cNvSpPr/>
          <p:nvPr/>
        </p:nvSpPr>
        <p:spPr>
          <a:xfrm>
            <a:off x="4860032" y="3573016"/>
            <a:ext cx="2304256" cy="1323259"/>
          </a:xfrm>
          <a:prstGeom prst="roundRect">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‘there are millions and millions of Eva Smith and John Smiths’</a:t>
            </a:r>
            <a:endParaRPr lang="en-GB" dirty="0">
              <a:solidFill>
                <a:srgbClr val="7030A0"/>
              </a:solidFill>
            </a:endParaRPr>
          </a:p>
        </p:txBody>
      </p:sp>
      <p:sp>
        <p:nvSpPr>
          <p:cNvPr id="21" name="Rounded Rectangle 20"/>
          <p:cNvSpPr/>
          <p:nvPr/>
        </p:nvSpPr>
        <p:spPr>
          <a:xfrm>
            <a:off x="7276021" y="1916832"/>
            <a:ext cx="1760475" cy="2317813"/>
          </a:xfrm>
          <a:prstGeom prst="roundRect">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‘We are responsible for each other’</a:t>
            </a:r>
            <a:endParaRPr lang="en-GB" dirty="0">
              <a:solidFill>
                <a:srgbClr val="7030A0"/>
              </a:solidFill>
            </a:endParaRPr>
          </a:p>
        </p:txBody>
      </p:sp>
      <p:sp>
        <p:nvSpPr>
          <p:cNvPr id="23" name="Rounded Rectangle 22"/>
          <p:cNvSpPr/>
          <p:nvPr/>
        </p:nvSpPr>
        <p:spPr>
          <a:xfrm>
            <a:off x="7245897" y="4387045"/>
            <a:ext cx="1760475" cy="2317813"/>
          </a:xfrm>
          <a:prstGeom prst="roundRect">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‘intertwined’’</a:t>
            </a:r>
            <a:endParaRPr lang="en-GB" dirty="0">
              <a:solidFill>
                <a:srgbClr val="7030A0"/>
              </a:solidFill>
            </a:endParaRPr>
          </a:p>
        </p:txBody>
      </p:sp>
      <p:sp>
        <p:nvSpPr>
          <p:cNvPr id="24" name="Rounded Rectangle 23"/>
          <p:cNvSpPr/>
          <p:nvPr/>
        </p:nvSpPr>
        <p:spPr>
          <a:xfrm>
            <a:off x="70876" y="1900880"/>
            <a:ext cx="1760475" cy="2317813"/>
          </a:xfrm>
          <a:prstGeom prst="roundRect">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‘Look, Inspector –I’d give thousands – yes thousands -’</a:t>
            </a:r>
            <a:endParaRPr lang="en-GB" dirty="0">
              <a:solidFill>
                <a:srgbClr val="7030A0"/>
              </a:solidFill>
            </a:endParaRPr>
          </a:p>
        </p:txBody>
      </p:sp>
      <p:sp>
        <p:nvSpPr>
          <p:cNvPr id="11" name="Up Arrow 10"/>
          <p:cNvSpPr/>
          <p:nvPr/>
        </p:nvSpPr>
        <p:spPr>
          <a:xfrm>
            <a:off x="70875" y="3717032"/>
            <a:ext cx="2052853" cy="2987826"/>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He wants to solve the problem using money – has he changed?</a:t>
            </a:r>
            <a:endParaRPr lang="en-GB" dirty="0">
              <a:solidFill>
                <a:srgbClr val="7030A0"/>
              </a:solidFill>
            </a:endParaRPr>
          </a:p>
        </p:txBody>
      </p:sp>
    </p:spTree>
    <p:extLst>
      <p:ext uri="{BB962C8B-B14F-4D97-AF65-F5344CB8AC3E}">
        <p14:creationId xmlns:p14="http://schemas.microsoft.com/office/powerpoint/2010/main" val="3480578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6632"/>
            <a:ext cx="7772400" cy="1470025"/>
          </a:xfrm>
        </p:spPr>
        <p:txBody>
          <a:bodyPr/>
          <a:lstStyle/>
          <a:p>
            <a:r>
              <a:rPr lang="en-GB" dirty="0" smtClean="0"/>
              <a:t>‘Of Mice &amp; Men’</a:t>
            </a:r>
            <a:endParaRPr lang="en-GB" dirty="0"/>
          </a:p>
        </p:txBody>
      </p:sp>
    </p:spTree>
    <p:extLst>
      <p:ext uri="{BB962C8B-B14F-4D97-AF65-F5344CB8AC3E}">
        <p14:creationId xmlns:p14="http://schemas.microsoft.com/office/powerpoint/2010/main" val="3282118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3814192" cy="2160240"/>
          </a:xfrm>
        </p:spPr>
        <p:txBody>
          <a:bodyPr/>
          <a:lstStyle/>
          <a:p>
            <a:r>
              <a:rPr lang="en-GB" dirty="0" smtClean="0">
                <a:solidFill>
                  <a:srgbClr val="FFFF00"/>
                </a:solidFill>
              </a:rPr>
              <a:t>Part A -</a:t>
            </a:r>
            <a:br>
              <a:rPr lang="en-GB" dirty="0" smtClean="0">
                <a:solidFill>
                  <a:srgbClr val="FFFF00"/>
                </a:solidFill>
              </a:rPr>
            </a:br>
            <a:r>
              <a:rPr lang="en-GB" dirty="0" smtClean="0">
                <a:solidFill>
                  <a:srgbClr val="FFFF00"/>
                </a:solidFill>
              </a:rPr>
              <a:t>Noticing…</a:t>
            </a:r>
            <a:endParaRPr lang="en-GB" dirty="0">
              <a:solidFill>
                <a:srgbClr val="FFFF00"/>
              </a:solidFill>
            </a:endParaRPr>
          </a:p>
        </p:txBody>
      </p:sp>
      <p:sp>
        <p:nvSpPr>
          <p:cNvPr id="5" name="TextBox 4"/>
          <p:cNvSpPr txBox="1"/>
          <p:nvPr/>
        </p:nvSpPr>
        <p:spPr>
          <a:xfrm>
            <a:off x="4716016" y="1556792"/>
            <a:ext cx="3672408" cy="3970318"/>
          </a:xfrm>
          <a:prstGeom prst="rect">
            <a:avLst/>
          </a:prstGeom>
          <a:noFill/>
        </p:spPr>
        <p:txBody>
          <a:bodyPr wrap="square" rtlCol="0">
            <a:spAutoFit/>
          </a:bodyPr>
          <a:lstStyle/>
          <a:p>
            <a:pPr marL="342900" indent="-342900">
              <a:buAutoNum type="arabicPeriod"/>
            </a:pPr>
            <a:r>
              <a:rPr lang="en-GB" dirty="0" smtClean="0"/>
              <a:t>Read the question and pick out its focus</a:t>
            </a:r>
          </a:p>
          <a:p>
            <a:pPr marL="342900" indent="-342900">
              <a:buAutoNum type="arabicPeriod"/>
            </a:pPr>
            <a:r>
              <a:rPr lang="en-GB" dirty="0" smtClean="0"/>
              <a:t>Read the extract</a:t>
            </a:r>
          </a:p>
          <a:p>
            <a:pPr marL="342900" indent="-342900">
              <a:buAutoNum type="arabicPeriod"/>
            </a:pPr>
            <a:r>
              <a:rPr lang="en-GB" dirty="0" smtClean="0"/>
              <a:t>Read the extract again and pick out </a:t>
            </a:r>
            <a:r>
              <a:rPr lang="en-GB" dirty="0" smtClean="0">
                <a:solidFill>
                  <a:srgbClr val="FFC000"/>
                </a:solidFill>
              </a:rPr>
              <a:t>THREE</a:t>
            </a:r>
            <a:r>
              <a:rPr lang="en-GB" dirty="0" smtClean="0"/>
              <a:t> short pieces of evidence which</a:t>
            </a:r>
            <a:r>
              <a:rPr lang="en-GB" dirty="0" smtClean="0">
                <a:solidFill>
                  <a:srgbClr val="FFC000"/>
                </a:solidFill>
              </a:rPr>
              <a:t> link </a:t>
            </a:r>
            <a:r>
              <a:rPr lang="en-GB" dirty="0" smtClean="0"/>
              <a:t>to the question</a:t>
            </a:r>
          </a:p>
          <a:p>
            <a:pPr marL="342900" indent="-342900">
              <a:buAutoNum type="arabicPeriod"/>
            </a:pPr>
            <a:r>
              <a:rPr lang="en-GB" dirty="0" smtClean="0"/>
              <a:t>Aim to write at least three QWERTY paragraphs, focusing each one on one key quotation. </a:t>
            </a:r>
            <a:r>
              <a:rPr lang="en-GB" dirty="0" smtClean="0">
                <a:solidFill>
                  <a:srgbClr val="FFC000"/>
                </a:solidFill>
              </a:rPr>
              <a:t>Dig and provide alternative interpretations of your evidence</a:t>
            </a:r>
            <a:r>
              <a:rPr lang="en-GB" dirty="0" smtClean="0"/>
              <a:t>.</a:t>
            </a:r>
          </a:p>
          <a:p>
            <a:pPr marL="342900" indent="-342900">
              <a:buAutoNum type="arabicPeriod"/>
            </a:pPr>
            <a:endParaRPr lang="en-GB" dirty="0"/>
          </a:p>
          <a:p>
            <a:pPr algn="ctr"/>
            <a:r>
              <a:rPr lang="en-GB" dirty="0" smtClean="0"/>
              <a:t>20 minutes</a:t>
            </a:r>
            <a:endParaRPr lang="en-GB" dirty="0"/>
          </a:p>
        </p:txBody>
      </p:sp>
      <p:sp>
        <p:nvSpPr>
          <p:cNvPr id="3" name="Rounded Rectangle 2"/>
          <p:cNvSpPr/>
          <p:nvPr/>
        </p:nvSpPr>
        <p:spPr>
          <a:xfrm>
            <a:off x="323528" y="2839065"/>
            <a:ext cx="4176464" cy="2808312"/>
          </a:xfrm>
          <a:prstGeom prst="roundRect">
            <a:avLst/>
          </a:prstGeom>
          <a:solidFill>
            <a:srgbClr val="07F90D"/>
          </a:solidFill>
          <a:ln>
            <a:solidFill>
              <a:srgbClr val="07F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Where should you get your evidence for Part A?</a:t>
            </a:r>
          </a:p>
          <a:p>
            <a:pPr algn="ctr"/>
            <a:endParaRPr lang="en-GB" dirty="0">
              <a:solidFill>
                <a:srgbClr val="7030A0"/>
              </a:solidFill>
            </a:endParaRPr>
          </a:p>
          <a:p>
            <a:pPr algn="ctr"/>
            <a:endParaRPr lang="en-GB" dirty="0" smtClean="0">
              <a:solidFill>
                <a:srgbClr val="7030A0"/>
              </a:solidFill>
            </a:endParaRPr>
          </a:p>
          <a:p>
            <a:pPr algn="ctr"/>
            <a:endParaRPr lang="en-GB" dirty="0">
              <a:solidFill>
                <a:srgbClr val="7030A0"/>
              </a:solidFill>
            </a:endParaRPr>
          </a:p>
          <a:p>
            <a:pPr algn="ctr"/>
            <a:endParaRPr lang="en-GB" dirty="0" smtClean="0">
              <a:solidFill>
                <a:srgbClr val="7030A0"/>
              </a:solidFill>
            </a:endParaRPr>
          </a:p>
          <a:p>
            <a:pPr algn="ctr"/>
            <a:endParaRPr lang="en-GB" dirty="0">
              <a:solidFill>
                <a:srgbClr val="7030A0"/>
              </a:solidFill>
            </a:endParaRPr>
          </a:p>
          <a:p>
            <a:pPr algn="ctr"/>
            <a:endParaRPr lang="en-GB" dirty="0">
              <a:solidFill>
                <a:srgbClr val="7030A0"/>
              </a:solidFill>
            </a:endParaRPr>
          </a:p>
        </p:txBody>
      </p:sp>
      <p:sp>
        <p:nvSpPr>
          <p:cNvPr id="4" name="Rounded Rectangle 3"/>
          <p:cNvSpPr/>
          <p:nvPr/>
        </p:nvSpPr>
        <p:spPr>
          <a:xfrm>
            <a:off x="611560" y="4086950"/>
            <a:ext cx="3672408" cy="144016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THE EXTRACT – STAY INSIDE OF THE BOX!</a:t>
            </a:r>
            <a:endParaRPr lang="en-GB" dirty="0">
              <a:solidFill>
                <a:srgbClr val="7030A0"/>
              </a:solidFill>
            </a:endParaRPr>
          </a:p>
        </p:txBody>
      </p:sp>
    </p:spTree>
    <p:extLst>
      <p:ext uri="{BB962C8B-B14F-4D97-AF65-F5344CB8AC3E}">
        <p14:creationId xmlns:p14="http://schemas.microsoft.com/office/powerpoint/2010/main" val="32840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15416"/>
            <a:ext cx="7772400" cy="1470025"/>
          </a:xfrm>
        </p:spPr>
        <p:txBody>
          <a:bodyPr/>
          <a:lstStyle/>
          <a:p>
            <a:pPr algn="l"/>
            <a:r>
              <a:rPr lang="en-GB" b="1" dirty="0" smtClean="0">
                <a:solidFill>
                  <a:srgbClr val="FFFF00"/>
                </a:solidFill>
              </a:rPr>
              <a:t>‘Of Mice &amp; Men’</a:t>
            </a:r>
            <a:endParaRPr lang="en-GB" b="1" dirty="0">
              <a:solidFill>
                <a:srgbClr val="FFFF00"/>
              </a:solidFill>
            </a:endParaRPr>
          </a:p>
        </p:txBody>
      </p:sp>
      <p:sp>
        <p:nvSpPr>
          <p:cNvPr id="3" name="TextBox 2"/>
          <p:cNvSpPr txBox="1"/>
          <p:nvPr/>
        </p:nvSpPr>
        <p:spPr>
          <a:xfrm>
            <a:off x="4499992" y="188640"/>
            <a:ext cx="4320480" cy="923330"/>
          </a:xfrm>
          <a:prstGeom prst="rect">
            <a:avLst/>
          </a:prstGeom>
          <a:noFill/>
        </p:spPr>
        <p:txBody>
          <a:bodyPr wrap="square" rtlCol="0">
            <a:spAutoFit/>
          </a:bodyPr>
          <a:lstStyle/>
          <a:p>
            <a:pPr algn="just"/>
            <a:r>
              <a:rPr lang="en-GB" dirty="0" smtClean="0">
                <a:solidFill>
                  <a:srgbClr val="FFFF00"/>
                </a:solidFill>
              </a:rPr>
              <a:t>a) In this passage, how does Steinbeck present the character of Candy? Refer closely to the passage in your answer.</a:t>
            </a:r>
            <a:endParaRPr lang="en-GB" dirty="0">
              <a:solidFill>
                <a:srgbClr val="FFFF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01" t="15625" r="23133" b="12500"/>
          <a:stretch/>
        </p:blipFill>
        <p:spPr bwMode="auto">
          <a:xfrm>
            <a:off x="179784" y="1803698"/>
            <a:ext cx="5635044" cy="452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12160" y="1700808"/>
            <a:ext cx="2952328" cy="4801314"/>
          </a:xfrm>
          <a:prstGeom prst="rect">
            <a:avLst/>
          </a:prstGeom>
          <a:noFill/>
        </p:spPr>
        <p:txBody>
          <a:bodyPr wrap="square" rtlCol="0">
            <a:spAutoFit/>
          </a:bodyPr>
          <a:lstStyle/>
          <a:p>
            <a:pPr marL="342900" indent="-342900">
              <a:buAutoNum type="arabicPeriod"/>
            </a:pPr>
            <a:r>
              <a:rPr lang="en-GB" dirty="0" smtClean="0"/>
              <a:t>Read the question and pick out its focus</a:t>
            </a:r>
          </a:p>
          <a:p>
            <a:pPr marL="342900" indent="-342900">
              <a:buAutoNum type="arabicPeriod"/>
            </a:pPr>
            <a:r>
              <a:rPr lang="en-GB" dirty="0" smtClean="0"/>
              <a:t>Read the extract</a:t>
            </a:r>
          </a:p>
          <a:p>
            <a:pPr marL="342900" indent="-342900">
              <a:buAutoNum type="arabicPeriod"/>
            </a:pPr>
            <a:r>
              <a:rPr lang="en-GB" dirty="0" smtClean="0"/>
              <a:t>Read the extract again and pick out </a:t>
            </a:r>
            <a:r>
              <a:rPr lang="en-GB" dirty="0" smtClean="0">
                <a:solidFill>
                  <a:srgbClr val="FFC000"/>
                </a:solidFill>
              </a:rPr>
              <a:t>THREE</a:t>
            </a:r>
            <a:r>
              <a:rPr lang="en-GB" dirty="0" smtClean="0"/>
              <a:t> short pieces of evidence which</a:t>
            </a:r>
            <a:r>
              <a:rPr lang="en-GB" dirty="0" smtClean="0">
                <a:solidFill>
                  <a:srgbClr val="FFC000"/>
                </a:solidFill>
              </a:rPr>
              <a:t> link </a:t>
            </a:r>
            <a:r>
              <a:rPr lang="en-GB" dirty="0" smtClean="0"/>
              <a:t>to the question</a:t>
            </a:r>
          </a:p>
          <a:p>
            <a:pPr marL="342900" indent="-342900">
              <a:buAutoNum type="arabicPeriod"/>
            </a:pPr>
            <a:r>
              <a:rPr lang="en-GB" dirty="0" smtClean="0"/>
              <a:t>Aim to write at least three QWERTY paragraphs, focusing each one on one key quotation. </a:t>
            </a:r>
            <a:r>
              <a:rPr lang="en-GB" dirty="0" smtClean="0">
                <a:solidFill>
                  <a:srgbClr val="FFC000"/>
                </a:solidFill>
              </a:rPr>
              <a:t>Dig and provide alternative interpretations of your evidence</a:t>
            </a:r>
            <a:r>
              <a:rPr lang="en-GB" dirty="0" smtClean="0"/>
              <a:t>.</a:t>
            </a:r>
          </a:p>
          <a:p>
            <a:pPr marL="342900" indent="-342900">
              <a:buAutoNum type="arabicPeriod"/>
            </a:pPr>
            <a:endParaRPr lang="en-GB" dirty="0"/>
          </a:p>
          <a:p>
            <a:pPr algn="ctr"/>
            <a:r>
              <a:rPr lang="en-GB" dirty="0" smtClean="0"/>
              <a:t>20 minutes</a:t>
            </a:r>
            <a:endParaRPr lang="en-GB" dirty="0"/>
          </a:p>
        </p:txBody>
      </p:sp>
      <p:sp>
        <p:nvSpPr>
          <p:cNvPr id="4" name="Rounded Rectangle 3"/>
          <p:cNvSpPr/>
          <p:nvPr/>
        </p:nvSpPr>
        <p:spPr>
          <a:xfrm>
            <a:off x="179784" y="650305"/>
            <a:ext cx="4536232" cy="1153393"/>
          </a:xfrm>
          <a:prstGeom prst="roundRect">
            <a:avLst/>
          </a:prstGeom>
          <a:solidFill>
            <a:srgbClr val="FC10C9"/>
          </a:solidFill>
          <a:ln>
            <a:solidFill>
              <a:srgbClr val="FC1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rPr>
              <a:t>I have just put this slide here to remind you what the extract will be like…we are not going to look at this question today.</a:t>
            </a:r>
            <a:endParaRPr lang="en-GB" sz="2000" b="1" dirty="0">
              <a:solidFill>
                <a:srgbClr val="7030A0"/>
              </a:solidFill>
            </a:endParaRPr>
          </a:p>
        </p:txBody>
      </p:sp>
      <p:cxnSp>
        <p:nvCxnSpPr>
          <p:cNvPr id="10" name="Straight Connector 9"/>
          <p:cNvCxnSpPr/>
          <p:nvPr/>
        </p:nvCxnSpPr>
        <p:spPr>
          <a:xfrm>
            <a:off x="395536" y="2276872"/>
            <a:ext cx="30243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89870" y="4797152"/>
            <a:ext cx="12600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Line Callout 1 16"/>
          <p:cNvSpPr/>
          <p:nvPr/>
        </p:nvSpPr>
        <p:spPr>
          <a:xfrm>
            <a:off x="3491880" y="2420888"/>
            <a:ext cx="936104" cy="512440"/>
          </a:xfrm>
          <a:prstGeom prst="borderCallout1">
            <a:avLst>
              <a:gd name="adj1" fmla="val 22048"/>
              <a:gd name="adj2" fmla="val -572"/>
              <a:gd name="adj3" fmla="val -16135"/>
              <a:gd name="adj4" fmla="val -363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Dig 3</a:t>
            </a:r>
            <a:endParaRPr lang="en-GB" dirty="0">
              <a:solidFill>
                <a:srgbClr val="7030A0"/>
              </a:solidFill>
            </a:endParaRPr>
          </a:p>
        </p:txBody>
      </p:sp>
      <p:sp>
        <p:nvSpPr>
          <p:cNvPr id="19" name="Line Callout 1 18"/>
          <p:cNvSpPr/>
          <p:nvPr/>
        </p:nvSpPr>
        <p:spPr>
          <a:xfrm>
            <a:off x="1773170" y="2573288"/>
            <a:ext cx="782606" cy="495672"/>
          </a:xfrm>
          <a:prstGeom prst="borderCallout1">
            <a:avLst>
              <a:gd name="adj1" fmla="val 22048"/>
              <a:gd name="adj2" fmla="val -572"/>
              <a:gd name="adj3" fmla="val -44171"/>
              <a:gd name="adj4" fmla="val -548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Dig 2</a:t>
            </a:r>
            <a:endParaRPr lang="en-GB" dirty="0">
              <a:solidFill>
                <a:srgbClr val="7030A0"/>
              </a:solidFill>
            </a:endParaRPr>
          </a:p>
        </p:txBody>
      </p:sp>
      <p:sp>
        <p:nvSpPr>
          <p:cNvPr id="20" name="Line Callout 1 19"/>
          <p:cNvSpPr/>
          <p:nvPr/>
        </p:nvSpPr>
        <p:spPr>
          <a:xfrm>
            <a:off x="395535" y="2653480"/>
            <a:ext cx="1010431" cy="415480"/>
          </a:xfrm>
          <a:prstGeom prst="borderCallout1">
            <a:avLst>
              <a:gd name="adj1" fmla="val -3676"/>
              <a:gd name="adj2" fmla="val 58192"/>
              <a:gd name="adj3" fmla="val -84732"/>
              <a:gd name="adj4" fmla="val 19983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Dig 1</a:t>
            </a:r>
            <a:endParaRPr lang="en-GB" dirty="0">
              <a:solidFill>
                <a:srgbClr val="7030A0"/>
              </a:solidFill>
            </a:endParaRPr>
          </a:p>
        </p:txBody>
      </p:sp>
      <p:sp>
        <p:nvSpPr>
          <p:cNvPr id="21" name="Line Callout 1 20"/>
          <p:cNvSpPr/>
          <p:nvPr/>
        </p:nvSpPr>
        <p:spPr>
          <a:xfrm>
            <a:off x="1690520" y="4125338"/>
            <a:ext cx="1010431" cy="415480"/>
          </a:xfrm>
          <a:prstGeom prst="borderCallout1">
            <a:avLst>
              <a:gd name="adj1" fmla="val 76354"/>
              <a:gd name="adj2" fmla="val 100502"/>
              <a:gd name="adj3" fmla="val 121059"/>
              <a:gd name="adj4" fmla="val 1457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Dig 1</a:t>
            </a:r>
            <a:endParaRPr lang="en-GB" dirty="0">
              <a:solidFill>
                <a:srgbClr val="7030A0"/>
              </a:solidFill>
            </a:endParaRPr>
          </a:p>
        </p:txBody>
      </p:sp>
      <p:sp>
        <p:nvSpPr>
          <p:cNvPr id="22" name="Line Callout 1 21"/>
          <p:cNvSpPr/>
          <p:nvPr/>
        </p:nvSpPr>
        <p:spPr>
          <a:xfrm>
            <a:off x="3041047" y="3893114"/>
            <a:ext cx="1010431" cy="415480"/>
          </a:xfrm>
          <a:prstGeom prst="borderCallout1">
            <a:avLst>
              <a:gd name="adj1" fmla="val 99220"/>
              <a:gd name="adj2" fmla="val 54666"/>
              <a:gd name="adj3" fmla="val 161075"/>
              <a:gd name="adj4" fmla="val 4352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Dig 2</a:t>
            </a:r>
            <a:endParaRPr lang="en-GB" dirty="0">
              <a:solidFill>
                <a:srgbClr val="7030A0"/>
              </a:solidFill>
            </a:endParaRPr>
          </a:p>
        </p:txBody>
      </p:sp>
      <p:sp>
        <p:nvSpPr>
          <p:cNvPr id="23" name="Line Callout 1 22"/>
          <p:cNvSpPr/>
          <p:nvPr/>
        </p:nvSpPr>
        <p:spPr>
          <a:xfrm>
            <a:off x="4355976" y="4291515"/>
            <a:ext cx="1010431" cy="415480"/>
          </a:xfrm>
          <a:prstGeom prst="borderCallout1">
            <a:avLst>
              <a:gd name="adj1" fmla="val 79212"/>
              <a:gd name="adj2" fmla="val -49933"/>
              <a:gd name="adj3" fmla="val 63895"/>
              <a:gd name="adj4" fmla="val 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Dig 3</a:t>
            </a:r>
            <a:endParaRPr lang="en-GB" dirty="0">
              <a:solidFill>
                <a:srgbClr val="7030A0"/>
              </a:solidFill>
            </a:endParaRPr>
          </a:p>
        </p:txBody>
      </p:sp>
    </p:spTree>
    <p:extLst>
      <p:ext uri="{BB962C8B-B14F-4D97-AF65-F5344CB8AC3E}">
        <p14:creationId xmlns:p14="http://schemas.microsoft.com/office/powerpoint/2010/main" val="2295815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6606480" cy="584775"/>
          </a:xfrm>
          <a:prstGeom prst="rect">
            <a:avLst/>
          </a:prstGeom>
        </p:spPr>
        <p:txBody>
          <a:bodyPr wrap="square">
            <a:spAutoFit/>
          </a:bodyPr>
          <a:lstStyle/>
          <a:p>
            <a:pPr lvl="0">
              <a:spcBef>
                <a:spcPct val="20000"/>
              </a:spcBef>
            </a:pPr>
            <a:r>
              <a:rPr lang="en-GB" sz="3200" dirty="0">
                <a:solidFill>
                  <a:prstClr val="white"/>
                </a:solidFill>
              </a:rPr>
              <a:t>Section A- </a:t>
            </a:r>
            <a:r>
              <a:rPr lang="en-GB" sz="3200" dirty="0" smtClean="0">
                <a:solidFill>
                  <a:prstClr val="white"/>
                </a:solidFill>
              </a:rPr>
              <a:t>‘An Inspector Calls’</a:t>
            </a:r>
            <a:endParaRPr lang="en-GB" sz="3200" dirty="0">
              <a:solidFill>
                <a:prstClr val="white"/>
              </a:solidFill>
            </a:endParaRPr>
          </a:p>
        </p:txBody>
      </p:sp>
      <p:sp>
        <p:nvSpPr>
          <p:cNvPr id="3" name="Rounded Rectangle 2"/>
          <p:cNvSpPr/>
          <p:nvPr/>
        </p:nvSpPr>
        <p:spPr>
          <a:xfrm>
            <a:off x="539552" y="1412776"/>
            <a:ext cx="7920880"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How many questions do you answer for this section of the paper?</a:t>
            </a:r>
            <a:endParaRPr lang="en-GB" sz="2400" dirty="0">
              <a:solidFill>
                <a:schemeClr val="bg1"/>
              </a:solidFill>
            </a:endParaRPr>
          </a:p>
        </p:txBody>
      </p:sp>
      <p:sp>
        <p:nvSpPr>
          <p:cNvPr id="4" name="Rounded Rectangle 3"/>
          <p:cNvSpPr/>
          <p:nvPr/>
        </p:nvSpPr>
        <p:spPr>
          <a:xfrm>
            <a:off x="3059832" y="2276872"/>
            <a:ext cx="2376264"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ONE!!!!</a:t>
            </a:r>
            <a:endParaRPr lang="en-GB" sz="4800" dirty="0">
              <a:solidFill>
                <a:schemeClr val="bg1"/>
              </a:solidFill>
            </a:endParaRPr>
          </a:p>
        </p:txBody>
      </p:sp>
      <p:sp>
        <p:nvSpPr>
          <p:cNvPr id="5" name="Rounded Rectangle 4"/>
          <p:cNvSpPr/>
          <p:nvPr/>
        </p:nvSpPr>
        <p:spPr>
          <a:xfrm>
            <a:off x="539552" y="2924944"/>
            <a:ext cx="7920880"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How many questions are there for you to select from?</a:t>
            </a:r>
            <a:endParaRPr lang="en-GB" sz="2400" dirty="0">
              <a:solidFill>
                <a:schemeClr val="bg1"/>
              </a:solidFill>
            </a:endParaRPr>
          </a:p>
        </p:txBody>
      </p:sp>
      <p:sp>
        <p:nvSpPr>
          <p:cNvPr id="6" name="Rounded Rectangle 5"/>
          <p:cNvSpPr/>
          <p:nvPr/>
        </p:nvSpPr>
        <p:spPr>
          <a:xfrm>
            <a:off x="3311860" y="3645024"/>
            <a:ext cx="1872208"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TWO</a:t>
            </a:r>
            <a:endParaRPr lang="en-GB" sz="4800" dirty="0">
              <a:solidFill>
                <a:schemeClr val="bg1"/>
              </a:solidFill>
            </a:endParaRPr>
          </a:p>
        </p:txBody>
      </p:sp>
      <p:sp>
        <p:nvSpPr>
          <p:cNvPr id="7" name="Rounded Rectangle 6"/>
          <p:cNvSpPr/>
          <p:nvPr/>
        </p:nvSpPr>
        <p:spPr>
          <a:xfrm>
            <a:off x="539552" y="4289815"/>
            <a:ext cx="7920880"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But, just to make sure, how many do you actually answer?</a:t>
            </a:r>
            <a:endParaRPr lang="en-GB" sz="2400" dirty="0">
              <a:solidFill>
                <a:schemeClr val="bg1"/>
              </a:solidFill>
            </a:endParaRPr>
          </a:p>
        </p:txBody>
      </p:sp>
      <p:sp>
        <p:nvSpPr>
          <p:cNvPr id="8" name="Rounded Rectangle 7"/>
          <p:cNvSpPr/>
          <p:nvPr/>
        </p:nvSpPr>
        <p:spPr>
          <a:xfrm>
            <a:off x="2627784" y="5013176"/>
            <a:ext cx="3464768" cy="1601134"/>
          </a:xfrm>
          <a:prstGeom prst="roundRect">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ONE!!!!</a:t>
            </a:r>
            <a:endParaRPr lang="en-GB" sz="4800" dirty="0">
              <a:solidFill>
                <a:schemeClr val="bg1"/>
              </a:solidFill>
            </a:endParaRPr>
          </a:p>
        </p:txBody>
      </p:sp>
      <p:sp>
        <p:nvSpPr>
          <p:cNvPr id="9" name="Oval 8"/>
          <p:cNvSpPr/>
          <p:nvPr/>
        </p:nvSpPr>
        <p:spPr>
          <a:xfrm>
            <a:off x="5292080" y="116632"/>
            <a:ext cx="3384376" cy="1152128"/>
          </a:xfrm>
          <a:prstGeom prst="ellipse">
            <a:avLst/>
          </a:prstGeom>
          <a:solidFill>
            <a:srgbClr val="FC10C9"/>
          </a:solidFill>
          <a:ln>
            <a:solidFill>
              <a:srgbClr val="FC1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7030A0"/>
                </a:solidFill>
              </a:rPr>
              <a:t>You have 45 minutes to answer this question.</a:t>
            </a:r>
            <a:endParaRPr lang="en-GB" sz="2000" b="1" dirty="0">
              <a:solidFill>
                <a:srgbClr val="7030A0"/>
              </a:solidFill>
            </a:endParaRPr>
          </a:p>
        </p:txBody>
      </p:sp>
    </p:spTree>
    <p:extLst>
      <p:ext uri="{BB962C8B-B14F-4D97-AF65-F5344CB8AC3E}">
        <p14:creationId xmlns:p14="http://schemas.microsoft.com/office/powerpoint/2010/main" val="388593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solidFill>
                  <a:srgbClr val="FFFF00"/>
                </a:solidFill>
              </a:rPr>
              <a:t>Part a) only focuses your reading on the extract printed in the paper, </a:t>
            </a:r>
            <a:r>
              <a:rPr lang="en-GB" dirty="0" smtClean="0">
                <a:solidFill>
                  <a:srgbClr val="FC10C9"/>
                </a:solidFill>
              </a:rPr>
              <a:t>but part b) gets you to explore other parts of the text…</a:t>
            </a:r>
            <a:endParaRPr lang="en-GB" dirty="0">
              <a:solidFill>
                <a:srgbClr val="FC10C9"/>
              </a:solidFill>
            </a:endParaRPr>
          </a:p>
        </p:txBody>
      </p:sp>
      <p:sp>
        <p:nvSpPr>
          <p:cNvPr id="3" name="Cloud Callout 2"/>
          <p:cNvSpPr/>
          <p:nvPr/>
        </p:nvSpPr>
        <p:spPr>
          <a:xfrm>
            <a:off x="323528" y="4293096"/>
            <a:ext cx="3528392" cy="2088232"/>
          </a:xfrm>
          <a:prstGeom prst="cloudCallout">
            <a:avLst>
              <a:gd name="adj1" fmla="val 79735"/>
              <a:gd name="adj2" fmla="val -49258"/>
            </a:avLst>
          </a:prstGeom>
          <a:solidFill>
            <a:srgbClr val="07F90D"/>
          </a:solidFill>
          <a:ln>
            <a:solidFill>
              <a:srgbClr val="07F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7030A0"/>
                </a:solidFill>
              </a:rPr>
              <a:t>So what do you need to do..?</a:t>
            </a:r>
            <a:endParaRPr lang="en-GB" sz="2800" b="1" dirty="0">
              <a:solidFill>
                <a:srgbClr val="7030A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648237"/>
            <a:ext cx="8350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512598"/>
            <a:ext cx="2059483" cy="1649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79512" y="116632"/>
            <a:ext cx="8784976" cy="1584176"/>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rgbClr val="7030A0"/>
                </a:solidFill>
              </a:rPr>
              <a:t>So what about Part B?</a:t>
            </a:r>
            <a:endParaRPr lang="en-GB" sz="4000" dirty="0">
              <a:solidFill>
                <a:srgbClr val="7030A0"/>
              </a:solidFill>
            </a:endParaRPr>
          </a:p>
        </p:txBody>
      </p:sp>
    </p:spTree>
    <p:extLst>
      <p:ext uri="{BB962C8B-B14F-4D97-AF65-F5344CB8AC3E}">
        <p14:creationId xmlns:p14="http://schemas.microsoft.com/office/powerpoint/2010/main" val="2689644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2319015"/>
            <a:ext cx="6478488" cy="1470025"/>
          </a:xfrm>
        </p:spPr>
        <p:txBody>
          <a:bodyPr>
            <a:noAutofit/>
          </a:bodyPr>
          <a:lstStyle/>
          <a:p>
            <a:r>
              <a:rPr lang="en-GB" sz="2400" dirty="0" smtClean="0"/>
              <a:t>How does Steinbeck use Slim in the novel as a whole to convey what life was like for men in the society in which the novel is set?</a:t>
            </a:r>
            <a:endParaRPr lang="en-GB" sz="2400" dirty="0"/>
          </a:p>
        </p:txBody>
      </p:sp>
      <p:sp>
        <p:nvSpPr>
          <p:cNvPr id="4" name="TextBox 3"/>
          <p:cNvSpPr txBox="1"/>
          <p:nvPr/>
        </p:nvSpPr>
        <p:spPr>
          <a:xfrm>
            <a:off x="179512" y="116632"/>
            <a:ext cx="8712968" cy="923330"/>
          </a:xfrm>
          <a:prstGeom prst="rect">
            <a:avLst/>
          </a:prstGeom>
          <a:noFill/>
        </p:spPr>
        <p:txBody>
          <a:bodyPr wrap="square" rtlCol="0">
            <a:spAutoFit/>
          </a:bodyPr>
          <a:lstStyle/>
          <a:p>
            <a:r>
              <a:rPr lang="en-GB" dirty="0" smtClean="0">
                <a:solidFill>
                  <a:srgbClr val="FFFF00"/>
                </a:solidFill>
              </a:rPr>
              <a:t>Identify the </a:t>
            </a:r>
            <a:r>
              <a:rPr lang="en-GB" b="1" u="sng" dirty="0" smtClean="0">
                <a:solidFill>
                  <a:srgbClr val="FFFF00"/>
                </a:solidFill>
              </a:rPr>
              <a:t>focus</a:t>
            </a:r>
            <a:r>
              <a:rPr lang="en-GB" dirty="0" smtClean="0">
                <a:solidFill>
                  <a:srgbClr val="FFFF00"/>
                </a:solidFill>
              </a:rPr>
              <a:t> of the question.</a:t>
            </a:r>
          </a:p>
          <a:p>
            <a:r>
              <a:rPr lang="en-GB" dirty="0" smtClean="0">
                <a:solidFill>
                  <a:srgbClr val="FFFF00"/>
                </a:solidFill>
              </a:rPr>
              <a:t>What </a:t>
            </a:r>
            <a:r>
              <a:rPr lang="en-GB" b="1" u="sng" dirty="0" smtClean="0">
                <a:solidFill>
                  <a:srgbClr val="FFFF00"/>
                </a:solidFill>
              </a:rPr>
              <a:t>points</a:t>
            </a:r>
            <a:r>
              <a:rPr lang="en-GB" dirty="0" smtClean="0">
                <a:solidFill>
                  <a:srgbClr val="FFFF00"/>
                </a:solidFill>
              </a:rPr>
              <a:t> could you make? (Think about what he represents in the novel as well as key events in which he is involved</a:t>
            </a:r>
            <a:r>
              <a:rPr lang="en-GB" dirty="0">
                <a:solidFill>
                  <a:srgbClr val="FFFF00"/>
                </a:solidFill>
              </a:rPr>
              <a:t>.) Find </a:t>
            </a:r>
            <a:r>
              <a:rPr lang="en-GB" b="1" u="sng" dirty="0">
                <a:solidFill>
                  <a:srgbClr val="FFFF00"/>
                </a:solidFill>
              </a:rPr>
              <a:t>supporting textual evidence </a:t>
            </a:r>
            <a:r>
              <a:rPr lang="en-GB" dirty="0">
                <a:solidFill>
                  <a:srgbClr val="FFFF00"/>
                </a:solidFill>
              </a:rPr>
              <a:t>for these points.</a:t>
            </a:r>
          </a:p>
        </p:txBody>
      </p:sp>
      <p:sp>
        <p:nvSpPr>
          <p:cNvPr id="5" name="TextBox 4"/>
          <p:cNvSpPr txBox="1"/>
          <p:nvPr/>
        </p:nvSpPr>
        <p:spPr>
          <a:xfrm>
            <a:off x="174314" y="6021288"/>
            <a:ext cx="8712968" cy="369332"/>
          </a:xfrm>
          <a:prstGeom prst="rect">
            <a:avLst/>
          </a:prstGeom>
          <a:noFill/>
        </p:spPr>
        <p:txBody>
          <a:bodyPr wrap="square" rtlCol="0">
            <a:spAutoFit/>
          </a:bodyPr>
          <a:lstStyle/>
          <a:p>
            <a:pPr algn="r"/>
            <a:r>
              <a:rPr lang="en-GB" dirty="0" smtClean="0">
                <a:solidFill>
                  <a:srgbClr val="FFFF00"/>
                </a:solidFill>
              </a:rPr>
              <a:t>Have a go…</a:t>
            </a:r>
            <a:endParaRPr lang="en-GB" dirty="0">
              <a:solidFill>
                <a:srgbClr val="FFFF00"/>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57" t="28545" r="23542" b="28233"/>
          <a:stretch/>
        </p:blipFill>
        <p:spPr bwMode="auto">
          <a:xfrm rot="21385760">
            <a:off x="228386" y="1585556"/>
            <a:ext cx="8504340" cy="417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045197"/>
            <a:ext cx="8856984" cy="943644"/>
          </a:xfrm>
        </p:spPr>
        <p:txBody>
          <a:bodyPr>
            <a:noAutofit/>
          </a:bodyPr>
          <a:lstStyle/>
          <a:p>
            <a:r>
              <a:rPr lang="en-GB" sz="2400" dirty="0"/>
              <a:t>How does Steinbeck use Slim in the novel as a whole to convey what life was like for men in the society in which the novel is set?</a:t>
            </a:r>
            <a:endParaRPr lang="en-GB" sz="2400" dirty="0"/>
          </a:p>
        </p:txBody>
      </p:sp>
      <p:sp>
        <p:nvSpPr>
          <p:cNvPr id="4" name="TextBox 3"/>
          <p:cNvSpPr txBox="1"/>
          <p:nvPr/>
        </p:nvSpPr>
        <p:spPr>
          <a:xfrm>
            <a:off x="179512" y="116632"/>
            <a:ext cx="8712968" cy="923330"/>
          </a:xfrm>
          <a:prstGeom prst="rect">
            <a:avLst/>
          </a:prstGeom>
          <a:noFill/>
        </p:spPr>
        <p:txBody>
          <a:bodyPr wrap="square" rtlCol="0">
            <a:spAutoFit/>
          </a:bodyPr>
          <a:lstStyle/>
          <a:p>
            <a:r>
              <a:rPr lang="en-GB" dirty="0" smtClean="0">
                <a:solidFill>
                  <a:srgbClr val="FFFF00"/>
                </a:solidFill>
              </a:rPr>
              <a:t>Identify the </a:t>
            </a:r>
            <a:r>
              <a:rPr lang="en-GB" b="1" u="sng" dirty="0" smtClean="0">
                <a:solidFill>
                  <a:srgbClr val="FFFF00"/>
                </a:solidFill>
              </a:rPr>
              <a:t>focus</a:t>
            </a:r>
            <a:r>
              <a:rPr lang="en-GB" dirty="0" smtClean="0">
                <a:solidFill>
                  <a:srgbClr val="FFFF00"/>
                </a:solidFill>
              </a:rPr>
              <a:t> of the question.</a:t>
            </a:r>
          </a:p>
          <a:p>
            <a:r>
              <a:rPr lang="en-GB" dirty="0" smtClean="0">
                <a:solidFill>
                  <a:srgbClr val="FFFF00"/>
                </a:solidFill>
              </a:rPr>
              <a:t>What </a:t>
            </a:r>
            <a:r>
              <a:rPr lang="en-GB" b="1" u="sng" dirty="0" smtClean="0">
                <a:solidFill>
                  <a:srgbClr val="FFFF00"/>
                </a:solidFill>
              </a:rPr>
              <a:t>points</a:t>
            </a:r>
            <a:r>
              <a:rPr lang="en-GB" dirty="0" smtClean="0">
                <a:solidFill>
                  <a:srgbClr val="FFFF00"/>
                </a:solidFill>
              </a:rPr>
              <a:t> could you make? (Think about what he represents in the novel as well as key events in which he is involved</a:t>
            </a:r>
            <a:r>
              <a:rPr lang="en-GB" dirty="0">
                <a:solidFill>
                  <a:srgbClr val="FFFF00"/>
                </a:solidFill>
              </a:rPr>
              <a:t>.) Find </a:t>
            </a:r>
            <a:r>
              <a:rPr lang="en-GB" b="1" u="sng" dirty="0">
                <a:solidFill>
                  <a:srgbClr val="FFFF00"/>
                </a:solidFill>
              </a:rPr>
              <a:t>supporting textual evidence </a:t>
            </a:r>
            <a:r>
              <a:rPr lang="en-GB" dirty="0">
                <a:solidFill>
                  <a:srgbClr val="FFFF00"/>
                </a:solidFill>
              </a:rPr>
              <a:t>for these points.</a:t>
            </a:r>
          </a:p>
        </p:txBody>
      </p:sp>
      <p:sp>
        <p:nvSpPr>
          <p:cNvPr id="5" name="TextBox 4"/>
          <p:cNvSpPr txBox="1"/>
          <p:nvPr/>
        </p:nvSpPr>
        <p:spPr>
          <a:xfrm>
            <a:off x="7781046" y="855296"/>
            <a:ext cx="1362954" cy="369332"/>
          </a:xfrm>
          <a:prstGeom prst="rect">
            <a:avLst/>
          </a:prstGeom>
          <a:noFill/>
        </p:spPr>
        <p:txBody>
          <a:bodyPr wrap="square" rtlCol="0">
            <a:spAutoFit/>
          </a:bodyPr>
          <a:lstStyle/>
          <a:p>
            <a:pPr algn="r"/>
            <a:r>
              <a:rPr lang="en-GB" dirty="0" smtClean="0">
                <a:solidFill>
                  <a:srgbClr val="FFFF00"/>
                </a:solidFill>
              </a:rPr>
              <a:t>Have a go…</a:t>
            </a:r>
            <a:endParaRPr lang="en-GB" dirty="0">
              <a:solidFill>
                <a:srgbClr val="FFFF00"/>
              </a:solidFill>
            </a:endParaRPr>
          </a:p>
        </p:txBody>
      </p:sp>
      <p:sp>
        <p:nvSpPr>
          <p:cNvPr id="3" name="Rounded Rectangle 2"/>
          <p:cNvSpPr/>
          <p:nvPr/>
        </p:nvSpPr>
        <p:spPr>
          <a:xfrm>
            <a:off x="175494" y="1988840"/>
            <a:ext cx="2160240" cy="3528392"/>
          </a:xfrm>
          <a:prstGeom prst="roundRect">
            <a:avLst/>
          </a:prstGeom>
          <a:solidFill>
            <a:srgbClr val="07F90D"/>
          </a:solidFill>
          <a:ln>
            <a:solidFill>
              <a:srgbClr val="07F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The Great Depression led to mass unemployment – people left their families to travel west to places like California to try and find work. This meant that ranch workers, like Slim, were isolated and often lonely.</a:t>
            </a:r>
            <a:endParaRPr lang="en-GB" dirty="0">
              <a:solidFill>
                <a:srgbClr val="7030A0"/>
              </a:solidFill>
            </a:endParaRPr>
          </a:p>
        </p:txBody>
      </p:sp>
      <p:sp>
        <p:nvSpPr>
          <p:cNvPr id="6" name="Rounded Rectangle 5"/>
          <p:cNvSpPr/>
          <p:nvPr/>
        </p:nvSpPr>
        <p:spPr>
          <a:xfrm>
            <a:off x="2483768" y="1990305"/>
            <a:ext cx="2232248" cy="3528392"/>
          </a:xfrm>
          <a:prstGeom prst="roundRect">
            <a:avLst/>
          </a:prstGeom>
          <a:solidFill>
            <a:srgbClr val="07F90D"/>
          </a:solidFill>
          <a:ln>
            <a:solidFill>
              <a:srgbClr val="07F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The Dust Bowl – land was over-farmed and dried out. It was hard to find work on ranches or farms – wages were low and conditions poor. Steinbeck wanted his readers to be aware of these issues.</a:t>
            </a:r>
            <a:endParaRPr lang="en-GB" dirty="0">
              <a:solidFill>
                <a:srgbClr val="7030A0"/>
              </a:solidFill>
            </a:endParaRPr>
          </a:p>
        </p:txBody>
      </p:sp>
      <p:sp>
        <p:nvSpPr>
          <p:cNvPr id="7" name="Rounded Rectangle 6"/>
          <p:cNvSpPr/>
          <p:nvPr/>
        </p:nvSpPr>
        <p:spPr>
          <a:xfrm>
            <a:off x="4860031" y="1990305"/>
            <a:ext cx="2155827" cy="3528392"/>
          </a:xfrm>
          <a:prstGeom prst="roundRect">
            <a:avLst/>
          </a:prstGeom>
          <a:solidFill>
            <a:srgbClr val="07F90D"/>
          </a:solidFill>
          <a:ln>
            <a:solidFill>
              <a:srgbClr val="07F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dirty="0" smtClean="0">
                <a:solidFill>
                  <a:srgbClr val="7030A0"/>
                </a:solidFill>
              </a:rPr>
              <a:t>The American Dream was no longer realistic because of factors like The Great Depression and Dust Bowl. Even skilled workers like Slim couldn’t achieve the American Dream and were unlikely to achieve their ambitions. </a:t>
            </a:r>
            <a:endParaRPr lang="en-GB" sz="1700" dirty="0">
              <a:solidFill>
                <a:srgbClr val="7030A0"/>
              </a:solidFill>
            </a:endParaRPr>
          </a:p>
        </p:txBody>
      </p:sp>
      <p:sp>
        <p:nvSpPr>
          <p:cNvPr id="8" name="Rounded Rectangle 7"/>
          <p:cNvSpPr/>
          <p:nvPr/>
        </p:nvSpPr>
        <p:spPr>
          <a:xfrm>
            <a:off x="7092280" y="1990304"/>
            <a:ext cx="1944216" cy="3526927"/>
          </a:xfrm>
          <a:prstGeom prst="roundRect">
            <a:avLst/>
          </a:prstGeom>
          <a:solidFill>
            <a:srgbClr val="07F90D"/>
          </a:solidFill>
          <a:ln>
            <a:solidFill>
              <a:srgbClr val="07F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7030A0"/>
                </a:solidFill>
              </a:rPr>
              <a:t>In the hierarchy of the ranch Slim is quite high up – as a mule driver he is skilled and would be permanently employed on the ranch, unlike the other itinerant men who are lower down the hierarchy and had to travel for work. </a:t>
            </a:r>
            <a:endParaRPr lang="en-GB" sz="1600" dirty="0">
              <a:solidFill>
                <a:srgbClr val="7030A0"/>
              </a:solidFill>
            </a:endParaRPr>
          </a:p>
        </p:txBody>
      </p:sp>
      <p:sp>
        <p:nvSpPr>
          <p:cNvPr id="9" name="Rounded Rectangle 8"/>
          <p:cNvSpPr/>
          <p:nvPr/>
        </p:nvSpPr>
        <p:spPr>
          <a:xfrm>
            <a:off x="175494" y="5518697"/>
            <a:ext cx="2160240" cy="11521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7030A0"/>
                </a:solidFill>
              </a:rPr>
              <a:t>*‘I hardly never seen two guys travel together’</a:t>
            </a:r>
          </a:p>
          <a:p>
            <a:pPr algn="ctr"/>
            <a:r>
              <a:rPr lang="en-GB" sz="1400" dirty="0" smtClean="0">
                <a:solidFill>
                  <a:srgbClr val="7030A0"/>
                </a:solidFill>
              </a:rPr>
              <a:t>*‘</a:t>
            </a:r>
            <a:r>
              <a:rPr lang="en-GB" sz="1400" dirty="0" err="1" smtClean="0">
                <a:solidFill>
                  <a:srgbClr val="7030A0"/>
                </a:solidFill>
              </a:rPr>
              <a:t>Susy’s</a:t>
            </a:r>
            <a:r>
              <a:rPr lang="en-GB" sz="1400" dirty="0" smtClean="0">
                <a:solidFill>
                  <a:srgbClr val="7030A0"/>
                </a:solidFill>
              </a:rPr>
              <a:t> place is clean and she got nice chairs’</a:t>
            </a:r>
            <a:endParaRPr lang="en-GB" sz="1400" dirty="0">
              <a:solidFill>
                <a:srgbClr val="7030A0"/>
              </a:solidFill>
            </a:endParaRPr>
          </a:p>
        </p:txBody>
      </p:sp>
      <p:sp>
        <p:nvSpPr>
          <p:cNvPr id="10" name="Rounded Rectangle 9"/>
          <p:cNvSpPr/>
          <p:nvPr/>
        </p:nvSpPr>
        <p:spPr>
          <a:xfrm>
            <a:off x="2483768" y="5523662"/>
            <a:ext cx="2160240" cy="11521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7030A0"/>
                </a:solidFill>
              </a:rPr>
              <a:t>*’live off the </a:t>
            </a:r>
            <a:r>
              <a:rPr lang="en-GB" sz="1400" b="1" dirty="0" err="1" smtClean="0">
                <a:solidFill>
                  <a:srgbClr val="7030A0"/>
                </a:solidFill>
              </a:rPr>
              <a:t>fatta</a:t>
            </a:r>
            <a:r>
              <a:rPr lang="en-GB" sz="1400" dirty="0" smtClean="0">
                <a:solidFill>
                  <a:srgbClr val="7030A0"/>
                </a:solidFill>
              </a:rPr>
              <a:t> the </a:t>
            </a:r>
            <a:r>
              <a:rPr lang="en-GB" sz="1400" dirty="0" err="1" smtClean="0">
                <a:solidFill>
                  <a:srgbClr val="7030A0"/>
                </a:solidFill>
              </a:rPr>
              <a:t>lan</a:t>
            </a:r>
            <a:r>
              <a:rPr lang="en-GB" sz="1400" dirty="0" smtClean="0">
                <a:solidFill>
                  <a:srgbClr val="7030A0"/>
                </a:solidFill>
              </a:rPr>
              <a:t>’ – </a:t>
            </a:r>
            <a:r>
              <a:rPr lang="en-GB" sz="1400" u="sng" dirty="0" smtClean="0">
                <a:solidFill>
                  <a:srgbClr val="7030A0"/>
                </a:solidFill>
              </a:rPr>
              <a:t>this was no longer realistic because the land was over-farmed.</a:t>
            </a:r>
            <a:endParaRPr lang="en-GB" sz="1400" u="sng" dirty="0">
              <a:solidFill>
                <a:srgbClr val="7030A0"/>
              </a:solidFill>
            </a:endParaRPr>
          </a:p>
        </p:txBody>
      </p:sp>
      <p:sp>
        <p:nvSpPr>
          <p:cNvPr id="11" name="Rounded Rectangle 10"/>
          <p:cNvSpPr/>
          <p:nvPr/>
        </p:nvSpPr>
        <p:spPr>
          <a:xfrm>
            <a:off x="4716016" y="5528627"/>
            <a:ext cx="2160240" cy="11521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7030A0"/>
                </a:solidFill>
              </a:rPr>
              <a:t>*’a </a:t>
            </a:r>
            <a:r>
              <a:rPr lang="en-GB" sz="1400" b="1" u="sng" dirty="0" smtClean="0">
                <a:solidFill>
                  <a:srgbClr val="7030A0"/>
                </a:solidFill>
              </a:rPr>
              <a:t>little</a:t>
            </a:r>
            <a:r>
              <a:rPr lang="en-GB" sz="1400" dirty="0" smtClean="0">
                <a:solidFill>
                  <a:srgbClr val="7030A0"/>
                </a:solidFill>
              </a:rPr>
              <a:t> piece of land’</a:t>
            </a:r>
          </a:p>
          <a:p>
            <a:pPr algn="ctr"/>
            <a:r>
              <a:rPr lang="en-GB" sz="1400" dirty="0" smtClean="0">
                <a:solidFill>
                  <a:srgbClr val="7030A0"/>
                </a:solidFill>
              </a:rPr>
              <a:t>*’Nobody </a:t>
            </a:r>
            <a:r>
              <a:rPr lang="en-GB" sz="1400" dirty="0">
                <a:solidFill>
                  <a:srgbClr val="7030A0"/>
                </a:solidFill>
              </a:rPr>
              <a:t>never gets to heaven, and nobody gets no </a:t>
            </a:r>
            <a:r>
              <a:rPr lang="en-GB" sz="1400" dirty="0" smtClean="0">
                <a:solidFill>
                  <a:srgbClr val="7030A0"/>
                </a:solidFill>
              </a:rPr>
              <a:t>land’</a:t>
            </a:r>
          </a:p>
        </p:txBody>
      </p:sp>
      <p:sp>
        <p:nvSpPr>
          <p:cNvPr id="12" name="Rounded Rectangle 11"/>
          <p:cNvSpPr/>
          <p:nvPr/>
        </p:nvSpPr>
        <p:spPr>
          <a:xfrm>
            <a:off x="6983760" y="5533592"/>
            <a:ext cx="2160240" cy="11521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7030A0"/>
                </a:solidFill>
              </a:rPr>
              <a:t>*‘the </a:t>
            </a:r>
            <a:r>
              <a:rPr lang="en-GB" sz="1400" b="1" dirty="0" smtClean="0">
                <a:solidFill>
                  <a:srgbClr val="7030A0"/>
                </a:solidFill>
              </a:rPr>
              <a:t>prince</a:t>
            </a:r>
            <a:r>
              <a:rPr lang="en-GB" sz="1400" dirty="0" smtClean="0">
                <a:solidFill>
                  <a:srgbClr val="7030A0"/>
                </a:solidFill>
              </a:rPr>
              <a:t> of the ranch’</a:t>
            </a:r>
          </a:p>
          <a:p>
            <a:pPr algn="ctr"/>
            <a:r>
              <a:rPr lang="en-GB" sz="1400" dirty="0" smtClean="0">
                <a:solidFill>
                  <a:srgbClr val="7030A0"/>
                </a:solidFill>
              </a:rPr>
              <a:t>*’His </a:t>
            </a:r>
            <a:r>
              <a:rPr lang="en-GB" sz="1400" b="1" dirty="0">
                <a:solidFill>
                  <a:srgbClr val="7030A0"/>
                </a:solidFill>
              </a:rPr>
              <a:t>authority</a:t>
            </a:r>
            <a:r>
              <a:rPr lang="en-GB" sz="1400" dirty="0">
                <a:solidFill>
                  <a:srgbClr val="7030A0"/>
                </a:solidFill>
              </a:rPr>
              <a:t> was so great that his word was taken on any subject, be it politics or </a:t>
            </a:r>
            <a:r>
              <a:rPr lang="en-GB" sz="1400" dirty="0" smtClean="0">
                <a:solidFill>
                  <a:srgbClr val="7030A0"/>
                </a:solidFill>
              </a:rPr>
              <a:t>love.’</a:t>
            </a:r>
            <a:endParaRPr lang="en-GB" sz="1400" dirty="0">
              <a:solidFill>
                <a:srgbClr val="7030A0"/>
              </a:solidFill>
            </a:endParaRPr>
          </a:p>
        </p:txBody>
      </p:sp>
    </p:spTree>
    <p:extLst>
      <p:ext uri="{BB962C8B-B14F-4D97-AF65-F5344CB8AC3E}">
        <p14:creationId xmlns:p14="http://schemas.microsoft.com/office/powerpoint/2010/main" val="28883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Here is a question for you to try at home as part of your revision this weekend…</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933068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15416"/>
            <a:ext cx="7772400" cy="1470025"/>
          </a:xfrm>
        </p:spPr>
        <p:txBody>
          <a:bodyPr/>
          <a:lstStyle/>
          <a:p>
            <a:pPr algn="l"/>
            <a:r>
              <a:rPr lang="en-GB" b="1" dirty="0" smtClean="0">
                <a:solidFill>
                  <a:srgbClr val="FFFF00"/>
                </a:solidFill>
              </a:rPr>
              <a:t>‘Of Mice &amp; Men’</a:t>
            </a:r>
            <a:endParaRPr lang="en-GB" b="1" dirty="0">
              <a:solidFill>
                <a:srgbClr val="FFFF00"/>
              </a:solidFill>
            </a:endParaRPr>
          </a:p>
        </p:txBody>
      </p:sp>
      <p:sp>
        <p:nvSpPr>
          <p:cNvPr id="3" name="TextBox 2"/>
          <p:cNvSpPr txBox="1"/>
          <p:nvPr/>
        </p:nvSpPr>
        <p:spPr>
          <a:xfrm>
            <a:off x="4499992" y="188640"/>
            <a:ext cx="4320480" cy="923330"/>
          </a:xfrm>
          <a:prstGeom prst="rect">
            <a:avLst/>
          </a:prstGeom>
          <a:noFill/>
        </p:spPr>
        <p:txBody>
          <a:bodyPr wrap="square" rtlCol="0">
            <a:spAutoFit/>
          </a:bodyPr>
          <a:lstStyle/>
          <a:p>
            <a:pPr algn="just"/>
            <a:r>
              <a:rPr lang="en-GB" dirty="0" smtClean="0">
                <a:solidFill>
                  <a:srgbClr val="FFFF00"/>
                </a:solidFill>
              </a:rPr>
              <a:t>a) In this passage, how does Steinbeck present the character of Whit? Refer closely to the passage in your answer.</a:t>
            </a:r>
            <a:endParaRPr lang="en-GB" dirty="0">
              <a:solidFill>
                <a:srgbClr val="FFFF00"/>
              </a:solidFill>
            </a:endParaRPr>
          </a:p>
        </p:txBody>
      </p:sp>
      <p:sp>
        <p:nvSpPr>
          <p:cNvPr id="4" name="TextBox 3"/>
          <p:cNvSpPr txBox="1"/>
          <p:nvPr/>
        </p:nvSpPr>
        <p:spPr>
          <a:xfrm>
            <a:off x="206638" y="1185421"/>
            <a:ext cx="6453594" cy="5339923"/>
          </a:xfrm>
          <a:prstGeom prst="rect">
            <a:avLst/>
          </a:prstGeom>
          <a:solidFill>
            <a:schemeClr val="tx1"/>
          </a:solidFill>
        </p:spPr>
        <p:txBody>
          <a:bodyPr wrap="square" rtlCol="0">
            <a:spAutoFit/>
          </a:bodyPr>
          <a:lstStyle/>
          <a:p>
            <a:r>
              <a:rPr lang="en-US" sz="1100" dirty="0">
                <a:solidFill>
                  <a:schemeClr val="bg1"/>
                </a:solidFill>
              </a:rPr>
              <a:t>Candy looked for help from face to face. It was quite dark outside by now. A young laboring man came in. His sloping shoulders were bent forward and he walked heavily on his heels, as though he carried the invisible grain bag. He went to his bunk and put his hat on his shelf. Then he picked a pulp magazine from his shelf and brought it to the light over the table. “Did I show you this, Slim?” he asked.</a:t>
            </a:r>
            <a:endParaRPr lang="en-GB" sz="1100" dirty="0">
              <a:solidFill>
                <a:schemeClr val="bg1"/>
              </a:solidFill>
            </a:endParaRPr>
          </a:p>
          <a:p>
            <a:r>
              <a:rPr lang="en-US" sz="1100" dirty="0">
                <a:solidFill>
                  <a:schemeClr val="bg1"/>
                </a:solidFill>
              </a:rPr>
              <a:t>“Show me what?”</a:t>
            </a:r>
            <a:endParaRPr lang="en-GB" sz="1100" dirty="0">
              <a:solidFill>
                <a:schemeClr val="bg1"/>
              </a:solidFill>
            </a:endParaRPr>
          </a:p>
          <a:p>
            <a:r>
              <a:rPr lang="en-US" sz="1100" dirty="0">
                <a:solidFill>
                  <a:schemeClr val="bg1"/>
                </a:solidFill>
              </a:rPr>
              <a:t>The young man turned to the back of the magazine, put it down on the table and pointed with his finger. “Right there, read that.” Slim bent over it. “Go on,” said the young man. “Read it out loud.” </a:t>
            </a:r>
            <a:endParaRPr lang="en-GB" sz="1100" dirty="0">
              <a:solidFill>
                <a:schemeClr val="bg1"/>
              </a:solidFill>
            </a:endParaRPr>
          </a:p>
          <a:p>
            <a:r>
              <a:rPr lang="en-US" sz="1100" dirty="0">
                <a:solidFill>
                  <a:schemeClr val="bg1"/>
                </a:solidFill>
              </a:rPr>
              <a:t>“’Dear Editor,’” Slim read slowly. “’I read your mag for six years and I think it is the best on the market. I like stories by Peter Rand. I think he is a </a:t>
            </a:r>
            <a:r>
              <a:rPr lang="en-US" sz="1100" dirty="0" err="1">
                <a:solidFill>
                  <a:schemeClr val="bg1"/>
                </a:solidFill>
              </a:rPr>
              <a:t>whing</a:t>
            </a:r>
            <a:r>
              <a:rPr lang="en-US" sz="1100" dirty="0">
                <a:solidFill>
                  <a:schemeClr val="bg1"/>
                </a:solidFill>
              </a:rPr>
              <a:t>-ding. Give us more like the Dark Rider. I don’t write many letters. Just thought I would tell you I think your mag is the best dime’s worth I ever spent.’”</a:t>
            </a:r>
            <a:endParaRPr lang="en-GB" sz="1100" dirty="0">
              <a:solidFill>
                <a:schemeClr val="bg1"/>
              </a:solidFill>
            </a:endParaRPr>
          </a:p>
          <a:p>
            <a:r>
              <a:rPr lang="en-US" sz="1100" dirty="0">
                <a:solidFill>
                  <a:schemeClr val="bg1"/>
                </a:solidFill>
              </a:rPr>
              <a:t>Slim looked up questioningly. “What you want me to read that for?”</a:t>
            </a:r>
            <a:endParaRPr lang="en-GB" sz="1100" dirty="0">
              <a:solidFill>
                <a:schemeClr val="bg1"/>
              </a:solidFill>
            </a:endParaRPr>
          </a:p>
          <a:p>
            <a:r>
              <a:rPr lang="en-US" sz="1100" dirty="0">
                <a:solidFill>
                  <a:schemeClr val="bg1"/>
                </a:solidFill>
              </a:rPr>
              <a:t>Whit said, “Go on. Read the name at the bottom.”</a:t>
            </a:r>
            <a:endParaRPr lang="en-GB" sz="1100" dirty="0">
              <a:solidFill>
                <a:schemeClr val="bg1"/>
              </a:solidFill>
            </a:endParaRPr>
          </a:p>
          <a:p>
            <a:r>
              <a:rPr lang="en-US" sz="1100" dirty="0">
                <a:solidFill>
                  <a:schemeClr val="bg1"/>
                </a:solidFill>
              </a:rPr>
              <a:t>Slim read, “’Yours for success, William Tenner.’” He glanced up at Whit again. “What you want me to read that for?”</a:t>
            </a:r>
            <a:endParaRPr lang="en-GB" sz="1100" dirty="0">
              <a:solidFill>
                <a:schemeClr val="bg1"/>
              </a:solidFill>
            </a:endParaRPr>
          </a:p>
          <a:p>
            <a:r>
              <a:rPr lang="en-US" sz="1100" dirty="0">
                <a:solidFill>
                  <a:schemeClr val="bg1"/>
                </a:solidFill>
              </a:rPr>
              <a:t>Whit closed the magazine impressively. “Don’t you remember Bill Tenner? Worked here about three months ago?”</a:t>
            </a:r>
            <a:endParaRPr lang="en-GB" sz="1100" dirty="0">
              <a:solidFill>
                <a:schemeClr val="bg1"/>
              </a:solidFill>
            </a:endParaRPr>
          </a:p>
          <a:p>
            <a:r>
              <a:rPr lang="en-US" sz="1100" dirty="0">
                <a:solidFill>
                  <a:schemeClr val="bg1"/>
                </a:solidFill>
              </a:rPr>
              <a:t>Slim thought. . . . . “Little guy?” he asked. “Drove a cultivator?”</a:t>
            </a:r>
            <a:endParaRPr lang="en-GB" sz="1100" dirty="0">
              <a:solidFill>
                <a:schemeClr val="bg1"/>
              </a:solidFill>
            </a:endParaRPr>
          </a:p>
          <a:p>
            <a:r>
              <a:rPr lang="en-US" sz="1100" dirty="0">
                <a:solidFill>
                  <a:schemeClr val="bg1"/>
                </a:solidFill>
              </a:rPr>
              <a:t>“That’s him,” Whit cried. “That’s the guy!”</a:t>
            </a:r>
            <a:endParaRPr lang="en-GB" sz="1100" dirty="0">
              <a:solidFill>
                <a:schemeClr val="bg1"/>
              </a:solidFill>
            </a:endParaRPr>
          </a:p>
          <a:p>
            <a:r>
              <a:rPr lang="en-US" sz="1100" dirty="0">
                <a:solidFill>
                  <a:schemeClr val="bg1"/>
                </a:solidFill>
              </a:rPr>
              <a:t>“You think he’s the guy wrote this letter?”</a:t>
            </a:r>
            <a:endParaRPr lang="en-GB" sz="1100" dirty="0">
              <a:solidFill>
                <a:schemeClr val="bg1"/>
              </a:solidFill>
            </a:endParaRPr>
          </a:p>
          <a:p>
            <a:r>
              <a:rPr lang="en-US" sz="1100" dirty="0">
                <a:solidFill>
                  <a:schemeClr val="bg1"/>
                </a:solidFill>
              </a:rPr>
              <a:t>“I know it. Bill and me was in here one day. Bill had one of them books that just come. He was </a:t>
            </a:r>
            <a:r>
              <a:rPr lang="en-US" sz="1100" dirty="0" err="1">
                <a:solidFill>
                  <a:schemeClr val="bg1"/>
                </a:solidFill>
              </a:rPr>
              <a:t>lookin</a:t>
            </a:r>
            <a:r>
              <a:rPr lang="en-US" sz="1100" dirty="0">
                <a:solidFill>
                  <a:schemeClr val="bg1"/>
                </a:solidFill>
              </a:rPr>
              <a:t>’ in it and he says, ‘I wrote a letter. Wonder if they put it in the book!’ But it wasn’t there. Bill says, ‘Maybe they’re </a:t>
            </a:r>
            <a:r>
              <a:rPr lang="en-US" sz="1100" dirty="0" err="1">
                <a:solidFill>
                  <a:schemeClr val="bg1"/>
                </a:solidFill>
              </a:rPr>
              <a:t>savin</a:t>
            </a:r>
            <a:r>
              <a:rPr lang="en-US" sz="1100" dirty="0">
                <a:solidFill>
                  <a:schemeClr val="bg1"/>
                </a:solidFill>
              </a:rPr>
              <a:t>’ it for later.’ An’ that’s just what they done. There it is.”</a:t>
            </a:r>
            <a:endParaRPr lang="en-GB" sz="1100" dirty="0">
              <a:solidFill>
                <a:schemeClr val="bg1"/>
              </a:solidFill>
            </a:endParaRPr>
          </a:p>
          <a:p>
            <a:r>
              <a:rPr lang="en-US" sz="1100" dirty="0">
                <a:solidFill>
                  <a:schemeClr val="bg1"/>
                </a:solidFill>
              </a:rPr>
              <a:t>“Guess you’re right,” said Slim. “Got it right in the book.”</a:t>
            </a:r>
            <a:endParaRPr lang="en-GB" sz="1100" dirty="0">
              <a:solidFill>
                <a:schemeClr val="bg1"/>
              </a:solidFill>
            </a:endParaRPr>
          </a:p>
          <a:p>
            <a:r>
              <a:rPr lang="en-US" sz="1100" dirty="0">
                <a:solidFill>
                  <a:schemeClr val="bg1"/>
                </a:solidFill>
              </a:rPr>
              <a:t>George held out his hand for the magazine. “Let’s look at it?”</a:t>
            </a:r>
            <a:endParaRPr lang="en-GB" sz="1100" dirty="0">
              <a:solidFill>
                <a:schemeClr val="bg1"/>
              </a:solidFill>
            </a:endParaRPr>
          </a:p>
          <a:p>
            <a:r>
              <a:rPr lang="en-US" sz="1100" dirty="0">
                <a:solidFill>
                  <a:schemeClr val="bg1"/>
                </a:solidFill>
              </a:rPr>
              <a:t>Whit found the place again, but he did not surrender his hold on it. He pointed out the letter with his forefinger. And then he went to his box shelf and laid the magazine carefully in. “I wonder if Bill seen it,” he said. “Bill and me worked in that patch of field peas. Run cultivators, both of us. Bill was a hell of a nice fella.”</a:t>
            </a:r>
            <a:endParaRPr lang="en-GB" sz="1100" dirty="0">
              <a:solidFill>
                <a:schemeClr val="bg1"/>
              </a:solidFill>
            </a:endParaRPr>
          </a:p>
          <a:p>
            <a:r>
              <a:rPr lang="en-US" sz="1100" dirty="0">
                <a:solidFill>
                  <a:schemeClr val="bg1"/>
                </a:solidFill>
              </a:rPr>
              <a:t>During the conversation Carlson had refused to be drawn in. He continued to look down at the old dog. Candy watched him uneasily. At last Carlson said, “If you want me to, I’ll put the old devil out of his misery right now and get it over with. </a:t>
            </a:r>
            <a:r>
              <a:rPr lang="en-US" sz="1100" dirty="0" err="1">
                <a:solidFill>
                  <a:schemeClr val="bg1"/>
                </a:solidFill>
              </a:rPr>
              <a:t>Ain’t</a:t>
            </a:r>
            <a:r>
              <a:rPr lang="en-US" sz="1100" dirty="0">
                <a:solidFill>
                  <a:schemeClr val="bg1"/>
                </a:solidFill>
              </a:rPr>
              <a:t> nothing left for him. Can’t eat, can’t see, can’t even walk without </a:t>
            </a:r>
            <a:r>
              <a:rPr lang="en-US" sz="1100" dirty="0" err="1">
                <a:solidFill>
                  <a:schemeClr val="bg1"/>
                </a:solidFill>
              </a:rPr>
              <a:t>hurtin</a:t>
            </a:r>
            <a:r>
              <a:rPr lang="en-US" sz="1100" dirty="0">
                <a:solidFill>
                  <a:schemeClr val="bg1"/>
                </a:solidFill>
              </a:rPr>
              <a:t>’.”</a:t>
            </a:r>
            <a:endParaRPr lang="en-GB" sz="1100" dirty="0">
              <a:solidFill>
                <a:schemeClr val="bg1"/>
              </a:solidFill>
            </a:endParaRPr>
          </a:p>
          <a:p>
            <a:endParaRPr lang="en-GB" sz="1100" dirty="0">
              <a:solidFill>
                <a:schemeClr val="bg1"/>
              </a:solidFill>
            </a:endParaRPr>
          </a:p>
        </p:txBody>
      </p:sp>
      <p:sp>
        <p:nvSpPr>
          <p:cNvPr id="6" name="TextBox 5"/>
          <p:cNvSpPr txBox="1"/>
          <p:nvPr/>
        </p:nvSpPr>
        <p:spPr>
          <a:xfrm>
            <a:off x="6876256" y="1152963"/>
            <a:ext cx="2088232" cy="5755422"/>
          </a:xfrm>
          <a:prstGeom prst="rect">
            <a:avLst/>
          </a:prstGeom>
          <a:noFill/>
        </p:spPr>
        <p:txBody>
          <a:bodyPr wrap="square" rtlCol="0">
            <a:spAutoFit/>
          </a:bodyPr>
          <a:lstStyle/>
          <a:p>
            <a:pPr marL="342900" indent="-342900">
              <a:buAutoNum type="arabicPeriod"/>
            </a:pPr>
            <a:r>
              <a:rPr lang="en-GB" sz="1600" dirty="0" smtClean="0"/>
              <a:t>Read the question and pick out its focus</a:t>
            </a:r>
          </a:p>
          <a:p>
            <a:pPr marL="342900" indent="-342900">
              <a:buAutoNum type="arabicPeriod"/>
            </a:pPr>
            <a:r>
              <a:rPr lang="en-GB" sz="1600" dirty="0" smtClean="0"/>
              <a:t>Read the extract</a:t>
            </a:r>
          </a:p>
          <a:p>
            <a:pPr marL="342900" indent="-342900">
              <a:buAutoNum type="arabicPeriod"/>
            </a:pPr>
            <a:r>
              <a:rPr lang="en-GB" sz="1600" dirty="0" smtClean="0"/>
              <a:t>Read the extract again and pick out </a:t>
            </a:r>
            <a:r>
              <a:rPr lang="en-GB" sz="1600" dirty="0" smtClean="0">
                <a:solidFill>
                  <a:srgbClr val="FFC000"/>
                </a:solidFill>
              </a:rPr>
              <a:t>THREE</a:t>
            </a:r>
            <a:r>
              <a:rPr lang="en-GB" sz="1600" dirty="0" smtClean="0"/>
              <a:t> short pieces of evidence which</a:t>
            </a:r>
            <a:r>
              <a:rPr lang="en-GB" sz="1600" dirty="0" smtClean="0">
                <a:solidFill>
                  <a:srgbClr val="FFC000"/>
                </a:solidFill>
              </a:rPr>
              <a:t> link </a:t>
            </a:r>
            <a:r>
              <a:rPr lang="en-GB" sz="1600" dirty="0" smtClean="0"/>
              <a:t>to the question</a:t>
            </a:r>
          </a:p>
          <a:p>
            <a:pPr marL="342900" indent="-342900">
              <a:buAutoNum type="arabicPeriod"/>
            </a:pPr>
            <a:r>
              <a:rPr lang="en-GB" sz="1600" dirty="0" smtClean="0"/>
              <a:t>Aim to write at least three QWERTY paragraphs, focusing each one on one key quotation. </a:t>
            </a:r>
            <a:r>
              <a:rPr lang="en-GB" sz="1600" dirty="0" smtClean="0">
                <a:solidFill>
                  <a:srgbClr val="FFC000"/>
                </a:solidFill>
              </a:rPr>
              <a:t>Dig and provide alternative interpretations of your evidence</a:t>
            </a:r>
            <a:r>
              <a:rPr lang="en-GB" sz="1600" dirty="0" smtClean="0"/>
              <a:t>.</a:t>
            </a:r>
          </a:p>
          <a:p>
            <a:pPr marL="342900" indent="-342900">
              <a:buAutoNum type="arabicPeriod"/>
            </a:pPr>
            <a:endParaRPr lang="en-GB" sz="1600" dirty="0"/>
          </a:p>
          <a:p>
            <a:pPr algn="ctr"/>
            <a:r>
              <a:rPr lang="en-GB" sz="1600" dirty="0" smtClean="0"/>
              <a:t>20 minutes</a:t>
            </a:r>
            <a:endParaRPr lang="en-GB" sz="1600" dirty="0"/>
          </a:p>
        </p:txBody>
      </p:sp>
    </p:spTree>
    <p:extLst>
      <p:ext uri="{BB962C8B-B14F-4D97-AF65-F5344CB8AC3E}">
        <p14:creationId xmlns:p14="http://schemas.microsoft.com/office/powerpoint/2010/main" val="2605722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2319015"/>
            <a:ext cx="6478488" cy="1470025"/>
          </a:xfrm>
        </p:spPr>
        <p:txBody>
          <a:bodyPr>
            <a:noAutofit/>
          </a:bodyPr>
          <a:lstStyle/>
          <a:p>
            <a:r>
              <a:rPr lang="en-GB" sz="2400" dirty="0" smtClean="0"/>
              <a:t>How does Steinbeck use Whit in the novel as a whole to convey what life was like for men in the society in which the novel is set?</a:t>
            </a:r>
            <a:endParaRPr lang="en-GB" sz="2400" dirty="0"/>
          </a:p>
        </p:txBody>
      </p:sp>
      <p:sp>
        <p:nvSpPr>
          <p:cNvPr id="4" name="TextBox 3"/>
          <p:cNvSpPr txBox="1"/>
          <p:nvPr/>
        </p:nvSpPr>
        <p:spPr>
          <a:xfrm>
            <a:off x="179512" y="116632"/>
            <a:ext cx="8712968" cy="923330"/>
          </a:xfrm>
          <a:prstGeom prst="rect">
            <a:avLst/>
          </a:prstGeom>
          <a:noFill/>
        </p:spPr>
        <p:txBody>
          <a:bodyPr wrap="square" rtlCol="0">
            <a:spAutoFit/>
          </a:bodyPr>
          <a:lstStyle/>
          <a:p>
            <a:r>
              <a:rPr lang="en-GB" dirty="0" smtClean="0">
                <a:solidFill>
                  <a:srgbClr val="FFFF00"/>
                </a:solidFill>
              </a:rPr>
              <a:t>Identify the </a:t>
            </a:r>
            <a:r>
              <a:rPr lang="en-GB" b="1" u="sng" dirty="0" smtClean="0">
                <a:solidFill>
                  <a:srgbClr val="FFFF00"/>
                </a:solidFill>
              </a:rPr>
              <a:t>focus</a:t>
            </a:r>
            <a:r>
              <a:rPr lang="en-GB" dirty="0" smtClean="0">
                <a:solidFill>
                  <a:srgbClr val="FFFF00"/>
                </a:solidFill>
              </a:rPr>
              <a:t> of the question.</a:t>
            </a:r>
          </a:p>
          <a:p>
            <a:r>
              <a:rPr lang="en-GB" dirty="0" smtClean="0">
                <a:solidFill>
                  <a:srgbClr val="FFFF00"/>
                </a:solidFill>
              </a:rPr>
              <a:t>What </a:t>
            </a:r>
            <a:r>
              <a:rPr lang="en-GB" b="1" u="sng" dirty="0" smtClean="0">
                <a:solidFill>
                  <a:srgbClr val="FFFF00"/>
                </a:solidFill>
              </a:rPr>
              <a:t>points</a:t>
            </a:r>
            <a:r>
              <a:rPr lang="en-GB" dirty="0" smtClean="0">
                <a:solidFill>
                  <a:srgbClr val="FFFF00"/>
                </a:solidFill>
              </a:rPr>
              <a:t> could you make? (Think about what he represents in the novel as well as key events in which he is involved</a:t>
            </a:r>
            <a:r>
              <a:rPr lang="en-GB" dirty="0">
                <a:solidFill>
                  <a:srgbClr val="FFFF00"/>
                </a:solidFill>
              </a:rPr>
              <a:t>.) Find </a:t>
            </a:r>
            <a:r>
              <a:rPr lang="en-GB" b="1" u="sng" dirty="0">
                <a:solidFill>
                  <a:srgbClr val="FFFF00"/>
                </a:solidFill>
              </a:rPr>
              <a:t>supporting textual evidence </a:t>
            </a:r>
            <a:r>
              <a:rPr lang="en-GB" dirty="0">
                <a:solidFill>
                  <a:srgbClr val="FFFF00"/>
                </a:solidFill>
              </a:rPr>
              <a:t>for these points.</a:t>
            </a:r>
          </a:p>
        </p:txBody>
      </p:sp>
      <p:sp>
        <p:nvSpPr>
          <p:cNvPr id="5" name="TextBox 4"/>
          <p:cNvSpPr txBox="1"/>
          <p:nvPr/>
        </p:nvSpPr>
        <p:spPr>
          <a:xfrm>
            <a:off x="174314" y="6021288"/>
            <a:ext cx="8712968" cy="369332"/>
          </a:xfrm>
          <a:prstGeom prst="rect">
            <a:avLst/>
          </a:prstGeom>
          <a:noFill/>
        </p:spPr>
        <p:txBody>
          <a:bodyPr wrap="square" rtlCol="0">
            <a:spAutoFit/>
          </a:bodyPr>
          <a:lstStyle/>
          <a:p>
            <a:pPr algn="r"/>
            <a:r>
              <a:rPr lang="en-GB" dirty="0" smtClean="0">
                <a:solidFill>
                  <a:srgbClr val="FFFF00"/>
                </a:solidFill>
              </a:rPr>
              <a:t>Have a go…</a:t>
            </a:r>
            <a:endParaRPr lang="en-GB" dirty="0">
              <a:solidFill>
                <a:srgbClr val="FFFF00"/>
              </a:solidFill>
            </a:endParaRPr>
          </a:p>
        </p:txBody>
      </p:sp>
    </p:spTree>
    <p:extLst>
      <p:ext uri="{BB962C8B-B14F-4D97-AF65-F5344CB8AC3E}">
        <p14:creationId xmlns:p14="http://schemas.microsoft.com/office/powerpoint/2010/main" val="1597976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82" t="28462" r="19558" b="18654"/>
          <a:stretch/>
        </p:blipFill>
        <p:spPr bwMode="auto">
          <a:xfrm>
            <a:off x="251520" y="147709"/>
            <a:ext cx="7560840" cy="488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rot="21247689">
            <a:off x="682013" y="3212975"/>
            <a:ext cx="3672408" cy="50405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4572000" y="2924944"/>
            <a:ext cx="1080120" cy="978616"/>
          </a:xfrm>
          <a:prstGeom prst="ellipse">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1"/>
                </a:solidFill>
              </a:rPr>
              <a:t>‘or’</a:t>
            </a:r>
            <a:endParaRPr lang="en-GB" sz="3200" b="1" dirty="0">
              <a:solidFill>
                <a:schemeClr val="bg1"/>
              </a:solidFill>
            </a:endParaRPr>
          </a:p>
        </p:txBody>
      </p:sp>
      <p:sp>
        <p:nvSpPr>
          <p:cNvPr id="4" name="Rounded Rectangle 3"/>
          <p:cNvSpPr/>
          <p:nvPr/>
        </p:nvSpPr>
        <p:spPr>
          <a:xfrm>
            <a:off x="107504" y="5229200"/>
            <a:ext cx="8856984" cy="13681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bg1"/>
                </a:solidFill>
              </a:rPr>
              <a:t>If you can’t find the page with the ‘An Inspector Calls’ questions on then you must ask an invigilator immediately – do not waste time.</a:t>
            </a:r>
            <a:endParaRPr lang="en-GB" sz="2800" dirty="0">
              <a:solidFill>
                <a:schemeClr val="bg1"/>
              </a:solidFill>
            </a:endParaRPr>
          </a:p>
        </p:txBody>
      </p:sp>
    </p:spTree>
    <p:extLst>
      <p:ext uri="{BB962C8B-B14F-4D97-AF65-F5344CB8AC3E}">
        <p14:creationId xmlns:p14="http://schemas.microsoft.com/office/powerpoint/2010/main" val="2885766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3568" y="260648"/>
            <a:ext cx="7776864" cy="201622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7030A0"/>
                </a:solidFill>
              </a:rPr>
              <a:t>What is the name of the playwright who wrote ‘An Inspector Calls’?</a:t>
            </a:r>
            <a:endParaRPr lang="en-GB" sz="2800" dirty="0">
              <a:solidFill>
                <a:srgbClr val="7030A0"/>
              </a:solidFill>
            </a:endParaRPr>
          </a:p>
        </p:txBody>
      </p:sp>
      <p:sp>
        <p:nvSpPr>
          <p:cNvPr id="3" name="Down Arrow 2"/>
          <p:cNvSpPr/>
          <p:nvPr/>
        </p:nvSpPr>
        <p:spPr>
          <a:xfrm>
            <a:off x="2771800" y="1844824"/>
            <a:ext cx="3744416" cy="2736304"/>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Write down their surname on your sheet…</a:t>
            </a:r>
            <a:endParaRPr lang="en-GB" sz="2800" dirty="0"/>
          </a:p>
        </p:txBody>
      </p:sp>
      <p:sp>
        <p:nvSpPr>
          <p:cNvPr id="4" name="Oval 3"/>
          <p:cNvSpPr/>
          <p:nvPr/>
        </p:nvSpPr>
        <p:spPr>
          <a:xfrm>
            <a:off x="323528" y="3786208"/>
            <a:ext cx="3528392" cy="2664296"/>
          </a:xfrm>
          <a:prstGeom prst="ellipse">
            <a:avLst/>
          </a:prstGeom>
          <a:solidFill>
            <a:srgbClr val="07F90D"/>
          </a:solidFill>
          <a:ln>
            <a:solidFill>
              <a:srgbClr val="07F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7030A0"/>
                </a:solidFill>
              </a:rPr>
              <a:t>Priestley</a:t>
            </a:r>
            <a:endParaRPr lang="en-GB" sz="4800" dirty="0">
              <a:solidFill>
                <a:srgbClr val="7030A0"/>
              </a:solidFill>
            </a:endParaRPr>
          </a:p>
        </p:txBody>
      </p:sp>
      <p:sp>
        <p:nvSpPr>
          <p:cNvPr id="5" name="Rounded Rectangle 4"/>
          <p:cNvSpPr/>
          <p:nvPr/>
        </p:nvSpPr>
        <p:spPr>
          <a:xfrm>
            <a:off x="5724128" y="3786208"/>
            <a:ext cx="3240360" cy="288315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7030A0"/>
                </a:solidFill>
              </a:rPr>
              <a:t>Did you spell it correctly? If not, you need to learn it tonight.</a:t>
            </a:r>
            <a:endParaRPr lang="en-GB" sz="3200" dirty="0">
              <a:solidFill>
                <a:srgbClr val="7030A0"/>
              </a:solidFill>
            </a:endParaRPr>
          </a:p>
        </p:txBody>
      </p:sp>
    </p:spTree>
    <p:extLst>
      <p:ext uri="{BB962C8B-B14F-4D97-AF65-F5344CB8AC3E}">
        <p14:creationId xmlns:p14="http://schemas.microsoft.com/office/powerpoint/2010/main" val="223689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57" t="22307" r="55238" b="34039"/>
          <a:stretch/>
        </p:blipFill>
        <p:spPr bwMode="auto">
          <a:xfrm>
            <a:off x="107504" y="116632"/>
            <a:ext cx="8817811"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742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74558"/>
            <a:ext cx="7272808" cy="584775"/>
          </a:xfrm>
          <a:prstGeom prst="rect">
            <a:avLst/>
          </a:prstGeom>
        </p:spPr>
        <p:txBody>
          <a:bodyPr wrap="square">
            <a:spAutoFit/>
          </a:bodyPr>
          <a:lstStyle/>
          <a:p>
            <a:pPr lvl="0">
              <a:spcBef>
                <a:spcPct val="20000"/>
              </a:spcBef>
            </a:pPr>
            <a:r>
              <a:rPr lang="en-GB" sz="3200" dirty="0">
                <a:solidFill>
                  <a:prstClr val="white"/>
                </a:solidFill>
              </a:rPr>
              <a:t>Section </a:t>
            </a:r>
            <a:r>
              <a:rPr lang="en-GB" sz="3200" dirty="0" smtClean="0">
                <a:solidFill>
                  <a:prstClr val="white"/>
                </a:solidFill>
              </a:rPr>
              <a:t>B – ‘Of Mice and Men’</a:t>
            </a:r>
            <a:endParaRPr lang="en-GB" sz="3200" dirty="0">
              <a:solidFill>
                <a:prstClr val="white"/>
              </a:solidFill>
            </a:endParaRPr>
          </a:p>
        </p:txBody>
      </p:sp>
      <p:sp>
        <p:nvSpPr>
          <p:cNvPr id="7" name="Rectangle 6"/>
          <p:cNvSpPr/>
          <p:nvPr/>
        </p:nvSpPr>
        <p:spPr>
          <a:xfrm>
            <a:off x="179512" y="2434339"/>
            <a:ext cx="8856984" cy="1066669"/>
          </a:xfrm>
          <a:prstGeom prst="rect">
            <a:avLst/>
          </a:prstGeom>
          <a:solidFill>
            <a:srgbClr val="07F9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Part </a:t>
            </a:r>
            <a:r>
              <a:rPr lang="en-GB" sz="2400" dirty="0">
                <a:solidFill>
                  <a:schemeClr val="bg1"/>
                </a:solidFill>
              </a:rPr>
              <a:t>a) is based on an extract, whereas part b) asks you to explore the rest of the text.</a:t>
            </a:r>
          </a:p>
        </p:txBody>
      </p:sp>
      <p:sp>
        <p:nvSpPr>
          <p:cNvPr id="8" name="Rounded Rectangle 7"/>
          <p:cNvSpPr/>
          <p:nvPr/>
        </p:nvSpPr>
        <p:spPr>
          <a:xfrm>
            <a:off x="539552" y="836712"/>
            <a:ext cx="7920880"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How many questions do you answer for this section of the paper?</a:t>
            </a:r>
            <a:endParaRPr lang="en-GB" sz="2400" dirty="0">
              <a:solidFill>
                <a:schemeClr val="bg1"/>
              </a:solidFill>
            </a:endParaRPr>
          </a:p>
        </p:txBody>
      </p:sp>
      <p:sp>
        <p:nvSpPr>
          <p:cNvPr id="9" name="Rounded Rectangle 8"/>
          <p:cNvSpPr/>
          <p:nvPr/>
        </p:nvSpPr>
        <p:spPr>
          <a:xfrm>
            <a:off x="179512" y="1684856"/>
            <a:ext cx="8712968"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ONE </a:t>
            </a:r>
            <a:r>
              <a:rPr lang="en-GB" sz="4800" u="sng" dirty="0" smtClean="0">
                <a:solidFill>
                  <a:srgbClr val="7030A0"/>
                </a:solidFill>
              </a:rPr>
              <a:t>but</a:t>
            </a:r>
            <a:r>
              <a:rPr lang="en-GB" sz="4800" dirty="0" smtClean="0">
                <a:solidFill>
                  <a:srgbClr val="7030A0"/>
                </a:solidFill>
              </a:rPr>
              <a:t> it is in </a:t>
            </a:r>
            <a:r>
              <a:rPr lang="en-GB" sz="4800" u="sng" dirty="0" smtClean="0">
                <a:solidFill>
                  <a:srgbClr val="7030A0"/>
                </a:solidFill>
              </a:rPr>
              <a:t>two</a:t>
            </a:r>
            <a:r>
              <a:rPr lang="en-GB" sz="4800" dirty="0" smtClean="0">
                <a:solidFill>
                  <a:srgbClr val="7030A0"/>
                </a:solidFill>
              </a:rPr>
              <a:t> parts…</a:t>
            </a:r>
            <a:endParaRPr lang="en-GB" sz="4800" dirty="0">
              <a:solidFill>
                <a:schemeClr val="bg1"/>
              </a:solidFill>
            </a:endParaRPr>
          </a:p>
        </p:txBody>
      </p:sp>
      <p:sp>
        <p:nvSpPr>
          <p:cNvPr id="12" name="Rounded Rectangle 11"/>
          <p:cNvSpPr/>
          <p:nvPr/>
        </p:nvSpPr>
        <p:spPr>
          <a:xfrm>
            <a:off x="179512" y="3645024"/>
            <a:ext cx="4320480" cy="30603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smtClean="0"/>
              <a:t>Part A</a:t>
            </a:r>
          </a:p>
          <a:p>
            <a:pPr algn="ctr"/>
            <a:endParaRPr lang="en-GB" sz="2800" dirty="0"/>
          </a:p>
          <a:p>
            <a:pPr algn="ctr"/>
            <a:r>
              <a:rPr lang="en-GB" sz="2800" dirty="0" smtClean="0"/>
              <a:t>Only use quotations from the extract – inside of the box – to answer the question.</a:t>
            </a:r>
          </a:p>
          <a:p>
            <a:pPr algn="ctr"/>
            <a:endParaRPr lang="en-GB" sz="2800" dirty="0"/>
          </a:p>
        </p:txBody>
      </p:sp>
      <p:sp>
        <p:nvSpPr>
          <p:cNvPr id="10" name="Down Arrow 9"/>
          <p:cNvSpPr/>
          <p:nvPr/>
        </p:nvSpPr>
        <p:spPr>
          <a:xfrm>
            <a:off x="323528" y="3140968"/>
            <a:ext cx="432048" cy="122413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4608004" y="3645024"/>
            <a:ext cx="4403019" cy="30603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smtClean="0"/>
              <a:t>Part B</a:t>
            </a:r>
          </a:p>
          <a:p>
            <a:pPr algn="ctr"/>
            <a:endParaRPr lang="en-GB" sz="2800" dirty="0"/>
          </a:p>
          <a:p>
            <a:pPr algn="ctr"/>
            <a:r>
              <a:rPr lang="en-GB" sz="2800" dirty="0" smtClean="0"/>
              <a:t>You have to talk about the rest of the text and use evidence from different places in the text – not from the box!</a:t>
            </a:r>
          </a:p>
        </p:txBody>
      </p:sp>
      <p:sp>
        <p:nvSpPr>
          <p:cNvPr id="11" name="Down Arrow 10"/>
          <p:cNvSpPr/>
          <p:nvPr/>
        </p:nvSpPr>
        <p:spPr>
          <a:xfrm>
            <a:off x="8392836" y="3140968"/>
            <a:ext cx="432048" cy="122413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690992" y="19595"/>
            <a:ext cx="3201488" cy="720080"/>
          </a:xfrm>
          <a:prstGeom prst="ellipse">
            <a:avLst/>
          </a:prstGeom>
          <a:solidFill>
            <a:srgbClr val="FC10C9"/>
          </a:solidFill>
          <a:ln>
            <a:solidFill>
              <a:srgbClr val="FC1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You have 45 minutes to answer this question.</a:t>
            </a:r>
            <a:endParaRPr lang="en-GB" sz="1600" b="1" dirty="0">
              <a:solidFill>
                <a:srgbClr val="7030A0"/>
              </a:solidFill>
            </a:endParaRPr>
          </a:p>
        </p:txBody>
      </p:sp>
    </p:spTree>
    <p:extLst>
      <p:ext uri="{BB962C8B-B14F-4D97-AF65-F5344CB8AC3E}">
        <p14:creationId xmlns:p14="http://schemas.microsoft.com/office/powerpoint/2010/main" val="38453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0" grpId="0" animBg="1"/>
      <p:bldP spid="1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05" t="20961" r="30803" b="15675"/>
          <a:stretch/>
        </p:blipFill>
        <p:spPr bwMode="auto">
          <a:xfrm>
            <a:off x="180361" y="116632"/>
            <a:ext cx="6172597"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4067944" y="116632"/>
            <a:ext cx="216024"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4572000" y="116632"/>
            <a:ext cx="4248472" cy="504056"/>
          </a:xfrm>
          <a:prstGeom prst="roundRect">
            <a:avLst/>
          </a:prstGeom>
          <a:solidFill>
            <a:srgbClr val="07F90D"/>
          </a:solidFill>
          <a:ln>
            <a:solidFill>
              <a:srgbClr val="07F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You must answer Part A and Part B/</a:t>
            </a:r>
            <a:endParaRPr lang="en-GB" dirty="0">
              <a:solidFill>
                <a:schemeClr val="bg1"/>
              </a:solidFill>
            </a:endParaRPr>
          </a:p>
        </p:txBody>
      </p:sp>
      <p:sp>
        <p:nvSpPr>
          <p:cNvPr id="4" name="Left Arrow 3"/>
          <p:cNvSpPr/>
          <p:nvPr/>
        </p:nvSpPr>
        <p:spPr>
          <a:xfrm>
            <a:off x="1979712" y="5877272"/>
            <a:ext cx="1152128" cy="57606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AND!</a:t>
            </a:r>
            <a:endParaRPr lang="en-GB" dirty="0"/>
          </a:p>
        </p:txBody>
      </p:sp>
      <p:sp>
        <p:nvSpPr>
          <p:cNvPr id="5" name="Left Arrow 4"/>
          <p:cNvSpPr/>
          <p:nvPr/>
        </p:nvSpPr>
        <p:spPr>
          <a:xfrm rot="18641546">
            <a:off x="2947726" y="2459438"/>
            <a:ext cx="5495434" cy="1618596"/>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For </a:t>
            </a:r>
            <a:r>
              <a:rPr lang="en-GB" b="1" u="sng" dirty="0" smtClean="0">
                <a:solidFill>
                  <a:srgbClr val="7030A0"/>
                </a:solidFill>
              </a:rPr>
              <a:t>Part A </a:t>
            </a:r>
            <a:r>
              <a:rPr lang="en-GB" dirty="0" smtClean="0">
                <a:solidFill>
                  <a:srgbClr val="7030A0"/>
                </a:solidFill>
              </a:rPr>
              <a:t>use quotations from the extract/box only.</a:t>
            </a:r>
            <a:endParaRPr lang="en-GB" dirty="0">
              <a:solidFill>
                <a:srgbClr val="7030A0"/>
              </a:solidFill>
            </a:endParaRPr>
          </a:p>
        </p:txBody>
      </p:sp>
      <p:sp>
        <p:nvSpPr>
          <p:cNvPr id="7" name="Left Arrow 6"/>
          <p:cNvSpPr/>
          <p:nvPr/>
        </p:nvSpPr>
        <p:spPr>
          <a:xfrm rot="18641546">
            <a:off x="4240428" y="3532771"/>
            <a:ext cx="5397291" cy="1618596"/>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7030A0"/>
                </a:solidFill>
              </a:rPr>
              <a:t>For </a:t>
            </a:r>
            <a:r>
              <a:rPr lang="en-GB" b="1" u="sng" dirty="0" smtClean="0">
                <a:solidFill>
                  <a:srgbClr val="7030A0"/>
                </a:solidFill>
              </a:rPr>
              <a:t>Part B </a:t>
            </a:r>
            <a:r>
              <a:rPr lang="en-GB" dirty="0" smtClean="0">
                <a:solidFill>
                  <a:srgbClr val="7030A0"/>
                </a:solidFill>
              </a:rPr>
              <a:t>use quotations from the rest of the text – not the box.</a:t>
            </a:r>
            <a:endParaRPr lang="en-GB" dirty="0">
              <a:solidFill>
                <a:srgbClr val="7030A0"/>
              </a:solidFill>
            </a:endParaRPr>
          </a:p>
        </p:txBody>
      </p:sp>
    </p:spTree>
    <p:extLst>
      <p:ext uri="{BB962C8B-B14F-4D97-AF65-F5344CB8AC3E}">
        <p14:creationId xmlns:p14="http://schemas.microsoft.com/office/powerpoint/2010/main" val="174366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3568" y="260648"/>
            <a:ext cx="7776864" cy="2016224"/>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7030A0"/>
                </a:solidFill>
              </a:rPr>
              <a:t>What is the name of the author who wrote ‘Of Mice and Men’?</a:t>
            </a:r>
            <a:endParaRPr lang="en-GB" sz="2800" dirty="0">
              <a:solidFill>
                <a:srgbClr val="7030A0"/>
              </a:solidFill>
            </a:endParaRPr>
          </a:p>
        </p:txBody>
      </p:sp>
      <p:sp>
        <p:nvSpPr>
          <p:cNvPr id="3" name="Down Arrow 2"/>
          <p:cNvSpPr/>
          <p:nvPr/>
        </p:nvSpPr>
        <p:spPr>
          <a:xfrm>
            <a:off x="2771800" y="1844824"/>
            <a:ext cx="3744416" cy="2736304"/>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Write down their surname on your sheet…</a:t>
            </a:r>
            <a:endParaRPr lang="en-GB" sz="2800" dirty="0"/>
          </a:p>
        </p:txBody>
      </p:sp>
      <p:sp>
        <p:nvSpPr>
          <p:cNvPr id="4" name="Oval 3"/>
          <p:cNvSpPr/>
          <p:nvPr/>
        </p:nvSpPr>
        <p:spPr>
          <a:xfrm>
            <a:off x="179512" y="3786208"/>
            <a:ext cx="3672408" cy="2664296"/>
          </a:xfrm>
          <a:prstGeom prst="ellipse">
            <a:avLst/>
          </a:prstGeom>
          <a:solidFill>
            <a:srgbClr val="07F90D"/>
          </a:solidFill>
          <a:ln>
            <a:solidFill>
              <a:srgbClr val="07F9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rgbClr val="7030A0"/>
                </a:solidFill>
              </a:rPr>
              <a:t>Steinbeck</a:t>
            </a:r>
            <a:endParaRPr lang="en-GB" sz="4800" dirty="0">
              <a:solidFill>
                <a:srgbClr val="7030A0"/>
              </a:solidFill>
            </a:endParaRPr>
          </a:p>
        </p:txBody>
      </p:sp>
      <p:sp>
        <p:nvSpPr>
          <p:cNvPr id="5" name="Rounded Rectangle 4"/>
          <p:cNvSpPr/>
          <p:nvPr/>
        </p:nvSpPr>
        <p:spPr>
          <a:xfrm>
            <a:off x="5724128" y="3786208"/>
            <a:ext cx="3240360" cy="2883152"/>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7030A0"/>
                </a:solidFill>
              </a:rPr>
              <a:t>Did you spell it correctly? If not, you need to learn it tonight.</a:t>
            </a:r>
            <a:endParaRPr lang="en-GB" sz="3200" dirty="0">
              <a:solidFill>
                <a:srgbClr val="7030A0"/>
              </a:solidFill>
            </a:endParaRPr>
          </a:p>
        </p:txBody>
      </p:sp>
    </p:spTree>
    <p:extLst>
      <p:ext uri="{BB962C8B-B14F-4D97-AF65-F5344CB8AC3E}">
        <p14:creationId xmlns:p14="http://schemas.microsoft.com/office/powerpoint/2010/main" val="231905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625" t="30038" r="28857" b="19039"/>
          <a:stretch/>
        </p:blipFill>
        <p:spPr bwMode="auto">
          <a:xfrm>
            <a:off x="683568" y="1258691"/>
            <a:ext cx="7848872" cy="541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745" y="116632"/>
            <a:ext cx="1031389" cy="167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0"/>
            <a:ext cx="835684" cy="138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770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2057</Words>
  <Application>Microsoft Office PowerPoint</Application>
  <PresentationFormat>On-screen Show (4:3)</PresentationFormat>
  <Paragraphs>169</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Inspector Calls</vt:lpstr>
      <vt:lpstr>How does Priestley present the character of/ theme of …?</vt:lpstr>
      <vt:lpstr>Once you have the focus of the question, you need to find evidence around which to base your essay.   One of the key things about ‘An Inspector Calls’ is how individual characters do or don’t change…</vt:lpstr>
      <vt:lpstr>PowerPoint Presentation</vt:lpstr>
      <vt:lpstr>PowerPoint Presentation</vt:lpstr>
      <vt:lpstr>PowerPoint Presentation</vt:lpstr>
      <vt:lpstr>PowerPoint Presentation</vt:lpstr>
      <vt:lpstr>‘Of Mice &amp; Men’</vt:lpstr>
      <vt:lpstr>Part A - Noticing…</vt:lpstr>
      <vt:lpstr>‘Of Mice &amp; Men’</vt:lpstr>
      <vt:lpstr>Part a) only focuses your reading on the extract printed in the paper, but part b) gets you to explore other parts of the text…</vt:lpstr>
      <vt:lpstr>How does Steinbeck use Slim in the novel as a whole to convey what life was like for men in the society in which the novel is set?</vt:lpstr>
      <vt:lpstr>How does Steinbeck use Slim in the novel as a whole to convey what life was like for men in the society in which the novel is set?</vt:lpstr>
      <vt:lpstr>Here is a question for you to try at home as part of your revision this weekend…</vt:lpstr>
      <vt:lpstr>‘Of Mice &amp; Men’</vt:lpstr>
      <vt:lpstr>How does Steinbeck use Whit in the novel as a whole to convey what life was like for men in the society in which the novel is set?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27</cp:revision>
  <dcterms:created xsi:type="dcterms:W3CDTF">2016-05-16T14:58:08Z</dcterms:created>
  <dcterms:modified xsi:type="dcterms:W3CDTF">2016-05-20T07:20:59Z</dcterms:modified>
</cp:coreProperties>
</file>