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0" r:id="rId6"/>
    <p:sldId id="257"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04160-FEDF-40E1-A4F7-71CE98B15A39}" type="datetimeFigureOut">
              <a:rPr lang="en-GB" smtClean="0"/>
              <a:pPr/>
              <a:t>18/08/2014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D37B7-7D2E-40B4-A003-B9AC6E0A47C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13</a:t>
            </a:fld>
            <a:endParaRPr lang="en-GB"/>
          </a:p>
        </p:txBody>
      </p:sp>
    </p:spTree>
    <p:extLst>
      <p:ext uri="{BB962C8B-B14F-4D97-AF65-F5344CB8AC3E}">
        <p14:creationId xmlns="" xmlns:p14="http://schemas.microsoft.com/office/powerpoint/2010/main"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AF316-CD85-4D36-87BC-122220EEA516}"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3890C2-4CD6-4DE0-8578-6874F3F647A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AF316-CD85-4D36-87BC-122220EEA516}" type="datetimeFigureOut">
              <a:rPr lang="en-GB" smtClean="0"/>
              <a:pPr/>
              <a:t>18/08/2014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890C2-4CD6-4DE0-8578-6874F3F647A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file:///F:\GCSE\Top%20Set\Lit%20Poetry\Ozymandias\ozymandias.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r>
              <a:rPr lang="en-GB" dirty="0" err="1" smtClean="0"/>
              <a:t>Ozymandias</a:t>
            </a:r>
            <a:endParaRPr lang="en-GB" dirty="0"/>
          </a:p>
        </p:txBody>
      </p:sp>
      <p:sp>
        <p:nvSpPr>
          <p:cNvPr id="3" name="Subtitle 2"/>
          <p:cNvSpPr>
            <a:spLocks noGrp="1"/>
          </p:cNvSpPr>
          <p:nvPr>
            <p:ph type="subTitle" idx="1"/>
          </p:nvPr>
        </p:nvSpPr>
        <p:spPr>
          <a:xfrm>
            <a:off x="1403648" y="1844824"/>
            <a:ext cx="6400800" cy="1752600"/>
          </a:xfrm>
        </p:spPr>
        <p:txBody>
          <a:bodyPr/>
          <a:lstStyle/>
          <a:p>
            <a:r>
              <a:rPr lang="en-GB" dirty="0" smtClean="0"/>
              <a:t>Percy </a:t>
            </a:r>
            <a:r>
              <a:rPr lang="en-GB" dirty="0" err="1" smtClean="0"/>
              <a:t>Bysshe</a:t>
            </a:r>
            <a:r>
              <a:rPr lang="en-GB" dirty="0" smtClean="0"/>
              <a:t> Shelley</a:t>
            </a:r>
            <a:endParaRPr lang="en-GB" dirty="0"/>
          </a:p>
        </p:txBody>
      </p:sp>
      <p:pic>
        <p:nvPicPr>
          <p:cNvPr id="11266" name="Picture 2" descr="http://photoshopcontest.com/images/large/hra4dr5gb7hsfao8lsc70j8wz1fh4j42hvfj.jpg"/>
          <p:cNvPicPr>
            <a:picLocks noChangeAspect="1" noChangeArrowheads="1"/>
          </p:cNvPicPr>
          <p:nvPr/>
        </p:nvPicPr>
        <p:blipFill>
          <a:blip r:embed="rId2" cstate="print"/>
          <a:srcRect/>
          <a:stretch>
            <a:fillRect/>
          </a:stretch>
        </p:blipFill>
        <p:spPr bwMode="auto">
          <a:xfrm>
            <a:off x="2123728" y="2996952"/>
            <a:ext cx="4851032" cy="346094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260648"/>
            <a:ext cx="8631959" cy="3672408"/>
          </a:xfrm>
          <a:prstGeom prst="rect">
            <a:avLst/>
          </a:prstGeom>
          <a:noFill/>
          <a:ln w="9525">
            <a:noFill/>
            <a:miter lim="800000"/>
            <a:headEnd/>
            <a:tailEnd/>
          </a:ln>
        </p:spPr>
      </p:pic>
      <p:sp>
        <p:nvSpPr>
          <p:cNvPr id="3" name="TextBox 2"/>
          <p:cNvSpPr txBox="1"/>
          <p:nvPr/>
        </p:nvSpPr>
        <p:spPr>
          <a:xfrm>
            <a:off x="395536" y="4509120"/>
            <a:ext cx="7449796" cy="1477328"/>
          </a:xfrm>
          <a:prstGeom prst="rect">
            <a:avLst/>
          </a:prstGeom>
          <a:noFill/>
        </p:spPr>
        <p:txBody>
          <a:bodyPr wrap="none" rtlCol="0">
            <a:spAutoFit/>
          </a:bodyPr>
          <a:lstStyle/>
          <a:p>
            <a:r>
              <a:rPr lang="en-GB" dirty="0" smtClean="0"/>
              <a:t>Whose work has lasted? The sculptor’s or the ruler’s? </a:t>
            </a:r>
          </a:p>
          <a:p>
            <a:endParaRPr lang="en-GB" dirty="0"/>
          </a:p>
          <a:p>
            <a:r>
              <a:rPr lang="en-GB" dirty="0" smtClean="0"/>
              <a:t>What is Shelley suggesting about the significance of human power over time?</a:t>
            </a:r>
          </a:p>
          <a:p>
            <a:r>
              <a:rPr lang="en-GB" dirty="0" smtClean="0"/>
              <a:t>Does art outlast human power? </a:t>
            </a:r>
          </a:p>
          <a:p>
            <a:r>
              <a:rPr lang="en-GB" dirty="0" smtClean="0"/>
              <a:t>Which is more powerful: human power or nature?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GB" dirty="0" smtClean="0"/>
              <a:t>Discussion time... pick the statements you agree with.</a:t>
            </a:r>
            <a:endParaRPr lang="en-GB" dirty="0"/>
          </a:p>
        </p:txBody>
      </p:sp>
      <p:sp>
        <p:nvSpPr>
          <p:cNvPr id="3" name="Content Placeholder 2"/>
          <p:cNvSpPr>
            <a:spLocks noGrp="1"/>
          </p:cNvSpPr>
          <p:nvPr>
            <p:ph idx="1"/>
          </p:nvPr>
        </p:nvSpPr>
        <p:spPr>
          <a:xfrm>
            <a:off x="251520" y="1844824"/>
            <a:ext cx="8784976" cy="4824536"/>
          </a:xfrm>
        </p:spPr>
        <p:txBody>
          <a:bodyPr>
            <a:normAutofit fontScale="70000" lnSpcReduction="20000"/>
          </a:bodyPr>
          <a:lstStyle/>
          <a:p>
            <a:pPr lvl="0"/>
            <a:r>
              <a:rPr lang="en-GB" dirty="0"/>
              <a:t>The poem explores power and status.</a:t>
            </a:r>
          </a:p>
          <a:p>
            <a:pPr lvl="0"/>
            <a:r>
              <a:rPr lang="en-GB" dirty="0"/>
              <a:t>The poet admires </a:t>
            </a:r>
            <a:r>
              <a:rPr lang="en-GB" dirty="0" err="1"/>
              <a:t>Ozymandias</a:t>
            </a:r>
            <a:r>
              <a:rPr lang="en-GB" dirty="0"/>
              <a:t>.</a:t>
            </a:r>
          </a:p>
          <a:p>
            <a:pPr lvl="0"/>
            <a:r>
              <a:rPr lang="en-GB" dirty="0" err="1"/>
              <a:t>Ozymandias</a:t>
            </a:r>
            <a:r>
              <a:rPr lang="en-GB" dirty="0"/>
              <a:t> was once a proud, tyrannical ruler.</a:t>
            </a:r>
          </a:p>
          <a:p>
            <a:pPr lvl="0"/>
            <a:r>
              <a:rPr lang="en-GB" dirty="0"/>
              <a:t>The poem suggests we have all the time in the world.</a:t>
            </a:r>
          </a:p>
          <a:p>
            <a:pPr lvl="0"/>
            <a:r>
              <a:rPr lang="en-GB" dirty="0"/>
              <a:t>The poem is about legacies and what we leave behind after we die.</a:t>
            </a:r>
          </a:p>
          <a:p>
            <a:pPr lvl="0"/>
            <a:r>
              <a:rPr lang="en-GB" dirty="0"/>
              <a:t>The poet suggests that pride comes before a fall.</a:t>
            </a:r>
          </a:p>
          <a:p>
            <a:pPr lvl="0"/>
            <a:r>
              <a:rPr lang="en-GB" dirty="0"/>
              <a:t>The poem is about time and nature and how man cannot conquer either.</a:t>
            </a:r>
          </a:p>
          <a:p>
            <a:pPr lvl="0"/>
            <a:r>
              <a:rPr lang="en-GB" dirty="0"/>
              <a:t>Shelley suggests that art and language will outlast humans and other legacies of power.</a:t>
            </a:r>
          </a:p>
          <a:p>
            <a:pPr lvl="0"/>
            <a:r>
              <a:rPr lang="en-GB" dirty="0"/>
              <a:t>The reader is left to imagine the sculptor as well as </a:t>
            </a:r>
            <a:r>
              <a:rPr lang="en-GB" dirty="0" err="1"/>
              <a:t>Ozymandias</a:t>
            </a:r>
            <a:r>
              <a:rPr lang="en-GB" dirty="0"/>
              <a:t>’ character.</a:t>
            </a:r>
          </a:p>
          <a:p>
            <a:pPr lvl="0"/>
            <a:r>
              <a:rPr lang="en-GB" dirty="0"/>
              <a:t>It is ironic that it is the sculptor’s legacy that will last and not </a:t>
            </a:r>
            <a:r>
              <a:rPr lang="en-GB" dirty="0" err="1"/>
              <a:t>Ozymandias</a:t>
            </a:r>
            <a:r>
              <a:rPr lang="en-GB" dirty="0"/>
              <a:t>’ power.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575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buNone/>
            </a:pPr>
            <a:r>
              <a:rPr lang="en-GB" sz="5400" b="1" dirty="0"/>
              <a:t>‘Pride comes before a fall’ </a:t>
            </a:r>
            <a:endParaRPr lang="en-GB" sz="5400" b="1" dirty="0" smtClean="0"/>
          </a:p>
          <a:p>
            <a:pPr algn="ctr">
              <a:buNone/>
            </a:pPr>
            <a:endParaRPr lang="en-GB" sz="5400" dirty="0"/>
          </a:p>
          <a:p>
            <a:pPr algn="ctr">
              <a:buNone/>
            </a:pPr>
            <a:r>
              <a:rPr lang="en-GB" sz="5400" dirty="0" smtClean="0"/>
              <a:t>What does this mean?</a:t>
            </a:r>
            <a:endParaRPr lang="en-GB"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938977" cy="3970318"/>
          </a:xfrm>
          <a:prstGeom prst="rect">
            <a:avLst/>
          </a:prstGeom>
          <a:noFill/>
        </p:spPr>
        <p:txBody>
          <a:bodyPr wrap="square" rtlCol="0">
            <a:spAutoFit/>
          </a:bodyPr>
          <a:lstStyle/>
          <a:p>
            <a:r>
              <a:rPr lang="en-GB" sz="2800" b="1" i="1" dirty="0" err="1" smtClean="0"/>
              <a:t>Ozy</a:t>
            </a:r>
            <a:r>
              <a:rPr lang="en-GB" sz="2800" b="1" u="sng" dirty="0" err="1" smtClean="0"/>
              <a:t>mandias</a:t>
            </a:r>
            <a:endParaRPr lang="en-GB" sz="2800" b="1" u="sng" dirty="0" smtClean="0"/>
          </a:p>
          <a:p>
            <a:endParaRPr lang="en-GB" sz="2800" dirty="0"/>
          </a:p>
          <a:p>
            <a:pPr>
              <a:buFont typeface="Arial" pitchFamily="34" charset="0"/>
              <a:buChar char="•"/>
            </a:pPr>
            <a:r>
              <a:rPr lang="en-GB" sz="2800" dirty="0" smtClean="0"/>
              <a:t> </a:t>
            </a:r>
            <a:r>
              <a:rPr lang="en-GB" sz="2800" dirty="0" err="1" smtClean="0"/>
              <a:t>Ozy</a:t>
            </a:r>
            <a:r>
              <a:rPr lang="en-GB" sz="2800" dirty="0" smtClean="0"/>
              <a:t> </a:t>
            </a:r>
            <a:r>
              <a:rPr lang="en-GB" sz="2800" dirty="0"/>
              <a:t>comes from the Greek “</a:t>
            </a:r>
            <a:r>
              <a:rPr lang="en-GB" sz="2800" dirty="0" err="1"/>
              <a:t>ozium</a:t>
            </a:r>
            <a:r>
              <a:rPr lang="en-GB" sz="2800" dirty="0"/>
              <a:t>” which means either, ‘to breathe’ or ‘air’.</a:t>
            </a:r>
          </a:p>
          <a:p>
            <a:pPr>
              <a:buFont typeface="Arial" pitchFamily="34" charset="0"/>
              <a:buChar char="•"/>
            </a:pPr>
            <a:r>
              <a:rPr lang="en-GB" sz="2800" dirty="0" smtClean="0"/>
              <a:t> </a:t>
            </a:r>
            <a:r>
              <a:rPr lang="en-GB" sz="2800" dirty="0" err="1" smtClean="0"/>
              <a:t>Mandias</a:t>
            </a:r>
            <a:r>
              <a:rPr lang="en-GB" sz="2800" dirty="0" smtClean="0"/>
              <a:t> </a:t>
            </a:r>
            <a:r>
              <a:rPr lang="en-GB" sz="2800" dirty="0"/>
              <a:t>comes from the Greek “mandate” which means ‘to rule</a:t>
            </a:r>
            <a:r>
              <a:rPr lang="en-GB" sz="2800" dirty="0" smtClean="0"/>
              <a:t>’.</a:t>
            </a:r>
          </a:p>
          <a:p>
            <a:pPr>
              <a:buFont typeface="Arial" pitchFamily="34" charset="0"/>
              <a:buChar char="•"/>
            </a:pPr>
            <a:endParaRPr lang="en-GB" sz="2800" dirty="0"/>
          </a:p>
          <a:p>
            <a:r>
              <a:rPr lang="en-GB" sz="2800" b="1" dirty="0" smtClean="0"/>
              <a:t>What do you think the poem is going to be about?</a:t>
            </a:r>
            <a:r>
              <a:rPr lang="en-GB" sz="2800" dirty="0" smtClean="0"/>
              <a:t> </a:t>
            </a:r>
            <a:endParaRPr lang="en-GB" sz="2800" dirty="0"/>
          </a:p>
          <a:p>
            <a:endParaRPr lang="en-GB"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079" y="332656"/>
            <a:ext cx="8280921" cy="5047536"/>
          </a:xfrm>
          <a:prstGeom prst="rect">
            <a:avLst/>
          </a:prstGeom>
          <a:noFill/>
        </p:spPr>
        <p:txBody>
          <a:bodyPr wrap="square" rtlCol="0">
            <a:spAutoFit/>
          </a:bodyPr>
          <a:lstStyle/>
          <a:p>
            <a:r>
              <a:rPr lang="en-GB" sz="2300" dirty="0"/>
              <a:t>I met a traveller from an antique land</a:t>
            </a:r>
          </a:p>
          <a:p>
            <a:r>
              <a:rPr lang="en-GB" sz="2300" dirty="0"/>
              <a:t>Who said: Two vast and </a:t>
            </a:r>
            <a:r>
              <a:rPr lang="en-GB" sz="2300" dirty="0" err="1"/>
              <a:t>trunkless</a:t>
            </a:r>
            <a:r>
              <a:rPr lang="en-GB" sz="2300" dirty="0"/>
              <a:t> legs of stone</a:t>
            </a:r>
          </a:p>
          <a:p>
            <a:r>
              <a:rPr lang="en-GB" sz="2300" dirty="0"/>
              <a:t>Stand in the desert. Near them on the sand,</a:t>
            </a:r>
          </a:p>
          <a:p>
            <a:r>
              <a:rPr lang="en-GB" sz="2300" dirty="0"/>
              <a:t>Half sunk, a </a:t>
            </a:r>
            <a:r>
              <a:rPr lang="en-GB" sz="2300" dirty="0" err="1"/>
              <a:t>shatter’d</a:t>
            </a:r>
            <a:r>
              <a:rPr lang="en-GB" sz="2300" dirty="0"/>
              <a:t> visage lies, whose frown</a:t>
            </a:r>
          </a:p>
          <a:p>
            <a:r>
              <a:rPr lang="en-GB" sz="2300" dirty="0"/>
              <a:t>And wrinkled lip and sneer of cold command</a:t>
            </a:r>
          </a:p>
          <a:p>
            <a:r>
              <a:rPr lang="en-GB" sz="2300" dirty="0"/>
              <a:t>Tell that its sculptor well those passions read</a:t>
            </a:r>
          </a:p>
          <a:p>
            <a:r>
              <a:rPr lang="en-GB" sz="2300" dirty="0"/>
              <a:t>Which yet survive, </a:t>
            </a:r>
            <a:r>
              <a:rPr lang="en-GB" sz="2300" dirty="0" err="1"/>
              <a:t>stamp’d</a:t>
            </a:r>
            <a:r>
              <a:rPr lang="en-GB" sz="2300" dirty="0"/>
              <a:t> on these lifeless things,</a:t>
            </a:r>
          </a:p>
          <a:p>
            <a:r>
              <a:rPr lang="en-GB" sz="2300" dirty="0"/>
              <a:t>The hand that </a:t>
            </a:r>
            <a:r>
              <a:rPr lang="en-GB" sz="2300" dirty="0" err="1"/>
              <a:t>mock’d</a:t>
            </a:r>
            <a:r>
              <a:rPr lang="en-GB" sz="2300" dirty="0"/>
              <a:t> them and the heart that fed;</a:t>
            </a:r>
          </a:p>
          <a:p>
            <a:r>
              <a:rPr lang="en-GB" sz="2300" dirty="0"/>
              <a:t>And on the pedestal these words appear:</a:t>
            </a:r>
          </a:p>
          <a:p>
            <a:r>
              <a:rPr lang="en-GB" sz="2300" dirty="0"/>
              <a:t>‘My name is </a:t>
            </a:r>
            <a:r>
              <a:rPr lang="en-GB" sz="2300" dirty="0" err="1"/>
              <a:t>Ozymandias</a:t>
            </a:r>
            <a:r>
              <a:rPr lang="en-GB" sz="2300" dirty="0"/>
              <a:t>, king of kings:</a:t>
            </a:r>
          </a:p>
          <a:p>
            <a:r>
              <a:rPr lang="en-GB" sz="2300" dirty="0"/>
              <a:t>Look on my works, ye Mighty, and despair!’</a:t>
            </a:r>
          </a:p>
          <a:p>
            <a:r>
              <a:rPr lang="en-GB" sz="2300" dirty="0"/>
              <a:t>Nothing beside remains. Round the decay</a:t>
            </a:r>
          </a:p>
          <a:p>
            <a:r>
              <a:rPr lang="en-GB" sz="2300" dirty="0"/>
              <a:t>Of that colossal wreck, boundless and bare,</a:t>
            </a:r>
          </a:p>
          <a:p>
            <a:r>
              <a:rPr lang="en-GB" sz="2300" dirty="0"/>
              <a:t>The lone and level sands stretch far away</a:t>
            </a:r>
            <a:r>
              <a:rPr lang="en-GB" sz="2300" dirty="0" smtClean="0"/>
              <a:t>.</a:t>
            </a:r>
            <a:endParaRPr lang="en-GB" dirty="0"/>
          </a:p>
        </p:txBody>
      </p:sp>
      <p:sp>
        <p:nvSpPr>
          <p:cNvPr id="3" name="TextBox 2"/>
          <p:cNvSpPr txBox="1"/>
          <p:nvPr/>
        </p:nvSpPr>
        <p:spPr>
          <a:xfrm>
            <a:off x="179512" y="5589240"/>
            <a:ext cx="8849883" cy="830997"/>
          </a:xfrm>
          <a:prstGeom prst="rect">
            <a:avLst/>
          </a:prstGeom>
          <a:noFill/>
          <a:ln>
            <a:solidFill>
              <a:schemeClr val="tx1"/>
            </a:solidFill>
          </a:ln>
        </p:spPr>
        <p:txBody>
          <a:bodyPr wrap="square" rtlCol="0">
            <a:spAutoFit/>
          </a:bodyPr>
          <a:lstStyle/>
          <a:p>
            <a:r>
              <a:rPr lang="en-GB" sz="2400" dirty="0" smtClean="0"/>
              <a:t>What are your first impressions of the </a:t>
            </a:r>
            <a:r>
              <a:rPr lang="en-GB" sz="2400" b="1" dirty="0" smtClean="0"/>
              <a:t>tone</a:t>
            </a:r>
            <a:r>
              <a:rPr lang="en-GB" sz="2400" dirty="0" smtClean="0"/>
              <a:t> and </a:t>
            </a:r>
            <a:r>
              <a:rPr lang="en-GB" sz="2400" b="1" dirty="0" smtClean="0"/>
              <a:t>meaning</a:t>
            </a:r>
            <a:r>
              <a:rPr lang="en-GB" sz="2400" dirty="0" smtClean="0"/>
              <a:t> of the poem?</a:t>
            </a:r>
            <a:endParaRPr lang="en-GB" sz="2400" dirty="0"/>
          </a:p>
        </p:txBody>
      </p:sp>
      <p:sp>
        <p:nvSpPr>
          <p:cNvPr id="4" name="Action Button: Movie 3">
            <a:hlinkClick r:id="rId2" action="ppaction://hlinkfile" highlightClick="1"/>
          </p:cNvPr>
          <p:cNvSpPr/>
          <p:nvPr/>
        </p:nvSpPr>
        <p:spPr>
          <a:xfrm>
            <a:off x="7164288" y="4005064"/>
            <a:ext cx="1512168" cy="122413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cstate="print"/>
          <a:srcRect/>
          <a:stretch>
            <a:fillRect/>
          </a:stretch>
        </p:blipFill>
        <p:spPr bwMode="auto">
          <a:xfrm>
            <a:off x="539552" y="1124744"/>
            <a:ext cx="2343150" cy="4448175"/>
          </a:xfrm>
          <a:prstGeom prst="rect">
            <a:avLst/>
          </a:prstGeom>
          <a:noFill/>
          <a:ln w="9525">
            <a:noFill/>
            <a:miter lim="800000"/>
            <a:headEnd/>
            <a:tailEnd/>
          </a:ln>
        </p:spPr>
      </p:pic>
      <p:sp>
        <p:nvSpPr>
          <p:cNvPr id="3" name="TextBox 2"/>
          <p:cNvSpPr txBox="1"/>
          <p:nvPr/>
        </p:nvSpPr>
        <p:spPr>
          <a:xfrm>
            <a:off x="3059832" y="400010"/>
            <a:ext cx="5904656" cy="5909310"/>
          </a:xfrm>
          <a:prstGeom prst="rect">
            <a:avLst/>
          </a:prstGeom>
          <a:noFill/>
        </p:spPr>
        <p:txBody>
          <a:bodyPr wrap="square" rtlCol="0">
            <a:spAutoFit/>
          </a:bodyPr>
          <a:lstStyle/>
          <a:p>
            <a:r>
              <a:rPr lang="en-GB" dirty="0" err="1" smtClean="0"/>
              <a:t>Ozymandias</a:t>
            </a:r>
            <a:r>
              <a:rPr lang="en-GB" dirty="0" smtClean="0"/>
              <a:t> is another name for one of Egypt’s most famous pharaohs – Ramses II or Ramses the Great. He was a warrior king and a builder of temples, statues and monuments. </a:t>
            </a:r>
          </a:p>
          <a:p>
            <a:r>
              <a:rPr lang="en-GB" dirty="0" smtClean="0"/>
              <a:t> </a:t>
            </a:r>
          </a:p>
          <a:p>
            <a:r>
              <a:rPr lang="en-US" dirty="0" smtClean="0"/>
              <a:t>The </a:t>
            </a:r>
            <a:r>
              <a:rPr lang="en-US" dirty="0"/>
              <a:t>gods had a little help, in the form of pharaohs.  Pharaohs were the kings of Ancient Egypt.  In hieroglyphics, pharaoh means “great house” or “palace”, a word that was eventually used to describe the king himself.  The ancient Egyptians saw their pharaoh as a god, more specifically as the god Horus.  They thought that when the pharaoh died, a new Horus was born to rule on earth, thus achieving eternal life.  In reality, the pharaohs headed the government, the army, set taxes, judged criminals and were high priests of all the temples.  All this was in theory, of course.  Appointed officials did most of the work, in his name</a:t>
            </a:r>
            <a:r>
              <a:rPr lang="en-US" dirty="0" smtClean="0"/>
              <a:t>.</a:t>
            </a:r>
            <a:r>
              <a:rPr lang="en-GB" dirty="0" smtClean="0"/>
              <a:t> </a:t>
            </a:r>
          </a:p>
          <a:p>
            <a:endParaRPr lang="en-GB" dirty="0" smtClean="0"/>
          </a:p>
          <a:p>
            <a:r>
              <a:rPr lang="en-GB" dirty="0" smtClean="0"/>
              <a:t>Shelley was critical of the royal family and monarchical government in England and sympathised with the ideals behind the French Revolution. ‘</a:t>
            </a:r>
            <a:r>
              <a:rPr lang="en-GB" dirty="0" err="1" smtClean="0"/>
              <a:t>Ozymandias</a:t>
            </a:r>
            <a:r>
              <a:rPr lang="en-GB" dirty="0" smtClean="0"/>
              <a:t>’ has been read by some as a condemnation of undemocratic or tyrannical government, reflecting Shelley’s radical views.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8136904" cy="4801314"/>
          </a:xfrm>
          <a:prstGeom prst="rect">
            <a:avLst/>
          </a:prstGeom>
          <a:noFill/>
        </p:spPr>
        <p:txBody>
          <a:bodyPr wrap="square" rtlCol="0">
            <a:spAutoFit/>
          </a:bodyPr>
          <a:lstStyle/>
          <a:p>
            <a:pPr lvl="0"/>
            <a:r>
              <a:rPr lang="en-GB" sz="2400" b="1" dirty="0" smtClean="0"/>
              <a:t>Form and Structure:</a:t>
            </a:r>
          </a:p>
          <a:p>
            <a:pPr lvl="0"/>
            <a:endParaRPr lang="en-GB" sz="2400" dirty="0"/>
          </a:p>
          <a:p>
            <a:pPr lvl="0"/>
            <a:r>
              <a:rPr lang="en-GB" sz="2400" dirty="0" smtClean="0"/>
              <a:t>‘</a:t>
            </a:r>
            <a:r>
              <a:rPr lang="en-GB" sz="2400" dirty="0" err="1" smtClean="0"/>
              <a:t>Ozymandias</a:t>
            </a:r>
            <a:r>
              <a:rPr lang="en-GB" sz="2400" dirty="0"/>
              <a:t>’ is a sonnet: a 14 line poem.</a:t>
            </a:r>
          </a:p>
          <a:p>
            <a:r>
              <a:rPr lang="en-GB" sz="2400" dirty="0"/>
              <a:t> </a:t>
            </a:r>
          </a:p>
          <a:p>
            <a:pPr lvl="0"/>
            <a:r>
              <a:rPr lang="en-GB" sz="2400" dirty="0"/>
              <a:t>Each line is an iambic pentameter (the underlying rhythm is like five heart beats – </a:t>
            </a:r>
            <a:r>
              <a:rPr lang="en-GB" sz="2400" i="1" dirty="0" err="1"/>
              <a:t>di-dum</a:t>
            </a:r>
            <a:r>
              <a:rPr lang="en-GB" sz="2400" i="1" dirty="0"/>
              <a:t> </a:t>
            </a:r>
            <a:r>
              <a:rPr lang="en-GB" sz="2400" i="1" dirty="0" err="1"/>
              <a:t>di-dum</a:t>
            </a:r>
            <a:r>
              <a:rPr lang="en-GB" sz="2400" i="1" dirty="0"/>
              <a:t> </a:t>
            </a:r>
            <a:r>
              <a:rPr lang="en-GB" sz="2400" i="1" dirty="0" err="1"/>
              <a:t>di-dum</a:t>
            </a:r>
            <a:r>
              <a:rPr lang="en-GB" sz="2400" i="1" dirty="0"/>
              <a:t> </a:t>
            </a:r>
            <a:r>
              <a:rPr lang="en-GB" sz="2400" i="1" dirty="0" err="1"/>
              <a:t>di-dum</a:t>
            </a:r>
            <a:r>
              <a:rPr lang="en-GB" sz="2400" i="1" dirty="0"/>
              <a:t> </a:t>
            </a:r>
            <a:r>
              <a:rPr lang="en-GB" sz="2400" i="1" dirty="0" err="1"/>
              <a:t>di-dum</a:t>
            </a:r>
            <a:r>
              <a:rPr lang="en-GB" sz="2400" dirty="0"/>
              <a:t>) and there are 10 syllables in each line. </a:t>
            </a:r>
            <a:endParaRPr lang="en-GB" sz="2400" dirty="0" smtClean="0"/>
          </a:p>
          <a:p>
            <a:pPr lvl="0"/>
            <a:endParaRPr lang="en-GB" sz="2400" dirty="0"/>
          </a:p>
          <a:p>
            <a:pPr lvl="0"/>
            <a:r>
              <a:rPr lang="en-GB" sz="2400" b="1" dirty="0" smtClean="0"/>
              <a:t>But</a:t>
            </a:r>
          </a:p>
          <a:p>
            <a:pPr lvl="0"/>
            <a:endParaRPr lang="en-GB" sz="2400" b="1" dirty="0"/>
          </a:p>
          <a:p>
            <a:pPr lvl="0"/>
            <a:r>
              <a:rPr lang="en-GB" sz="2400" dirty="0" smtClean="0"/>
              <a:t>It is not about love (does loving yourself count?) and it does not have the traditional final rhyming couplet.</a:t>
            </a:r>
            <a:endParaRPr lang="en-GB" sz="2400"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980728"/>
            <a:ext cx="4962512" cy="2585323"/>
          </a:xfrm>
          <a:prstGeom prst="rect">
            <a:avLst/>
          </a:prstGeom>
          <a:noFill/>
        </p:spPr>
        <p:txBody>
          <a:bodyPr wrap="none" rtlCol="0">
            <a:spAutoFit/>
          </a:bodyPr>
          <a:lstStyle/>
          <a:p>
            <a:r>
              <a:rPr lang="en-GB" dirty="0" smtClean="0">
                <a:solidFill>
                  <a:srgbClr val="C00000"/>
                </a:solidFill>
              </a:rPr>
              <a:t>I met a traveller from an antique land</a:t>
            </a:r>
          </a:p>
          <a:p>
            <a:r>
              <a:rPr lang="en-GB" dirty="0" smtClean="0">
                <a:solidFill>
                  <a:srgbClr val="C00000"/>
                </a:solidFill>
              </a:rPr>
              <a:t>Who said: Two </a:t>
            </a:r>
            <a:r>
              <a:rPr lang="en-GB" b="1" dirty="0" smtClean="0">
                <a:solidFill>
                  <a:srgbClr val="C00000"/>
                </a:solidFill>
              </a:rPr>
              <a:t>vast</a:t>
            </a:r>
            <a:r>
              <a:rPr lang="en-GB" dirty="0" smtClean="0">
                <a:solidFill>
                  <a:srgbClr val="C00000"/>
                </a:solidFill>
              </a:rPr>
              <a:t> and </a:t>
            </a:r>
            <a:r>
              <a:rPr lang="en-GB" dirty="0" err="1" smtClean="0">
                <a:solidFill>
                  <a:srgbClr val="C00000"/>
                </a:solidFill>
              </a:rPr>
              <a:t>trunkless</a:t>
            </a:r>
            <a:r>
              <a:rPr lang="en-GB" dirty="0" smtClean="0">
                <a:solidFill>
                  <a:srgbClr val="C00000"/>
                </a:solidFill>
              </a:rPr>
              <a:t> legs of stone</a:t>
            </a:r>
          </a:p>
          <a:p>
            <a:r>
              <a:rPr lang="en-GB" dirty="0" smtClean="0">
                <a:solidFill>
                  <a:srgbClr val="C00000"/>
                </a:solidFill>
              </a:rPr>
              <a:t>Stand in the desert. Near them on the sand,</a:t>
            </a:r>
          </a:p>
          <a:p>
            <a:r>
              <a:rPr lang="en-GB" dirty="0" smtClean="0">
                <a:solidFill>
                  <a:srgbClr val="C00000"/>
                </a:solidFill>
              </a:rPr>
              <a:t>Half sunk, a </a:t>
            </a:r>
            <a:r>
              <a:rPr lang="en-GB" dirty="0" err="1" smtClean="0">
                <a:solidFill>
                  <a:srgbClr val="C00000"/>
                </a:solidFill>
              </a:rPr>
              <a:t>shatter’d</a:t>
            </a:r>
            <a:r>
              <a:rPr lang="en-GB" dirty="0" smtClean="0">
                <a:solidFill>
                  <a:srgbClr val="C00000"/>
                </a:solidFill>
              </a:rPr>
              <a:t> visage lies, whose frown</a:t>
            </a:r>
          </a:p>
          <a:p>
            <a:r>
              <a:rPr lang="en-GB" dirty="0" smtClean="0">
                <a:solidFill>
                  <a:srgbClr val="C00000"/>
                </a:solidFill>
              </a:rPr>
              <a:t>And wrinkled lip and sneer of </a:t>
            </a:r>
            <a:r>
              <a:rPr lang="en-GB" b="1" dirty="0" smtClean="0">
                <a:solidFill>
                  <a:srgbClr val="C00000"/>
                </a:solidFill>
              </a:rPr>
              <a:t>c</a:t>
            </a:r>
            <a:r>
              <a:rPr lang="en-GB" dirty="0" smtClean="0">
                <a:solidFill>
                  <a:srgbClr val="C00000"/>
                </a:solidFill>
              </a:rPr>
              <a:t>old </a:t>
            </a:r>
            <a:r>
              <a:rPr lang="en-GB" b="1" dirty="0" smtClean="0">
                <a:solidFill>
                  <a:srgbClr val="C00000"/>
                </a:solidFill>
              </a:rPr>
              <a:t>c</a:t>
            </a:r>
            <a:r>
              <a:rPr lang="en-GB" dirty="0" smtClean="0">
                <a:solidFill>
                  <a:srgbClr val="C00000"/>
                </a:solidFill>
              </a:rPr>
              <a:t>ommand</a:t>
            </a:r>
          </a:p>
          <a:p>
            <a:r>
              <a:rPr lang="en-GB" dirty="0" smtClean="0">
                <a:solidFill>
                  <a:srgbClr val="C00000"/>
                </a:solidFill>
              </a:rPr>
              <a:t>Tell that its sculptor well those passions </a:t>
            </a:r>
            <a:r>
              <a:rPr lang="en-GB" b="1" dirty="0" smtClean="0">
                <a:solidFill>
                  <a:srgbClr val="C00000"/>
                </a:solidFill>
              </a:rPr>
              <a:t>read</a:t>
            </a:r>
          </a:p>
          <a:p>
            <a:r>
              <a:rPr lang="en-GB" dirty="0" smtClean="0">
                <a:solidFill>
                  <a:srgbClr val="C00000"/>
                </a:solidFill>
              </a:rPr>
              <a:t>Which yet survive, </a:t>
            </a:r>
            <a:r>
              <a:rPr lang="en-GB" b="1" dirty="0" err="1" smtClean="0">
                <a:solidFill>
                  <a:srgbClr val="C00000"/>
                </a:solidFill>
              </a:rPr>
              <a:t>stamp’d</a:t>
            </a:r>
            <a:r>
              <a:rPr lang="en-GB" dirty="0" smtClean="0">
                <a:solidFill>
                  <a:srgbClr val="C00000"/>
                </a:solidFill>
              </a:rPr>
              <a:t> on these lifeless things,</a:t>
            </a:r>
          </a:p>
          <a:p>
            <a:r>
              <a:rPr lang="en-GB" dirty="0" smtClean="0">
                <a:solidFill>
                  <a:srgbClr val="C00000"/>
                </a:solidFill>
              </a:rPr>
              <a:t>The hand that </a:t>
            </a:r>
            <a:r>
              <a:rPr lang="en-GB" dirty="0" err="1" smtClean="0">
                <a:solidFill>
                  <a:srgbClr val="C00000"/>
                </a:solidFill>
              </a:rPr>
              <a:t>mock’d</a:t>
            </a:r>
            <a:r>
              <a:rPr lang="en-GB" dirty="0" smtClean="0">
                <a:solidFill>
                  <a:srgbClr val="C00000"/>
                </a:solidFill>
              </a:rPr>
              <a:t> them and the heart that </a:t>
            </a:r>
            <a:r>
              <a:rPr lang="en-GB" b="1" dirty="0" smtClean="0">
                <a:solidFill>
                  <a:srgbClr val="C00000"/>
                </a:solidFill>
              </a:rPr>
              <a:t>fed</a:t>
            </a:r>
            <a:r>
              <a:rPr lang="en-GB" dirty="0" smtClean="0">
                <a:solidFill>
                  <a:srgbClr val="C00000"/>
                </a:solidFill>
              </a:rPr>
              <a:t>;</a:t>
            </a:r>
          </a:p>
          <a:p>
            <a:endParaRPr lang="en-GB" dirty="0">
              <a:solidFill>
                <a:srgbClr val="C00000"/>
              </a:solidFill>
            </a:endParaRPr>
          </a:p>
        </p:txBody>
      </p:sp>
      <p:cxnSp>
        <p:nvCxnSpPr>
          <p:cNvPr id="4" name="Straight Connector 3"/>
          <p:cNvCxnSpPr/>
          <p:nvPr/>
        </p:nvCxnSpPr>
        <p:spPr>
          <a:xfrm>
            <a:off x="4644008" y="1268760"/>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48064" y="476672"/>
            <a:ext cx="1296144"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44208" y="116632"/>
            <a:ext cx="2520280" cy="923330"/>
          </a:xfrm>
          <a:prstGeom prst="rect">
            <a:avLst/>
          </a:prstGeom>
          <a:noFill/>
        </p:spPr>
        <p:txBody>
          <a:bodyPr wrap="square" rtlCol="0">
            <a:spAutoFit/>
          </a:bodyPr>
          <a:lstStyle/>
          <a:p>
            <a:r>
              <a:rPr lang="en-GB" b="1" dirty="0" smtClean="0"/>
              <a:t>What does this adjective suggest? Positive/negative/both?</a:t>
            </a:r>
            <a:endParaRPr lang="en-GB" b="1" dirty="0"/>
          </a:p>
        </p:txBody>
      </p:sp>
      <p:sp>
        <p:nvSpPr>
          <p:cNvPr id="8" name="Freeform 7"/>
          <p:cNvSpPr/>
          <p:nvPr/>
        </p:nvSpPr>
        <p:spPr>
          <a:xfrm>
            <a:off x="765142" y="207390"/>
            <a:ext cx="2571947" cy="829558"/>
          </a:xfrm>
          <a:custGeom>
            <a:avLst/>
            <a:gdLst>
              <a:gd name="connsiteX0" fmla="*/ 2571947 w 2571947"/>
              <a:gd name="connsiteY0" fmla="*/ 829558 h 829558"/>
              <a:gd name="connsiteX1" fmla="*/ 1035378 w 2571947"/>
              <a:gd name="connsiteY1" fmla="*/ 103695 h 829558"/>
              <a:gd name="connsiteX2" fmla="*/ 149258 w 2571947"/>
              <a:gd name="connsiteY2" fmla="*/ 207389 h 829558"/>
              <a:gd name="connsiteX3" fmla="*/ 139831 w 2571947"/>
              <a:gd name="connsiteY3" fmla="*/ 226243 h 829558"/>
            </a:gdLst>
            <a:ahLst/>
            <a:cxnLst>
              <a:cxn ang="0">
                <a:pos x="connsiteX0" y="connsiteY0"/>
              </a:cxn>
              <a:cxn ang="0">
                <a:pos x="connsiteX1" y="connsiteY1"/>
              </a:cxn>
              <a:cxn ang="0">
                <a:pos x="connsiteX2" y="connsiteY2"/>
              </a:cxn>
              <a:cxn ang="0">
                <a:pos x="connsiteX3" y="connsiteY3"/>
              </a:cxn>
            </a:cxnLst>
            <a:rect l="l" t="t" r="r" b="b"/>
            <a:pathLst>
              <a:path w="2571947" h="829558">
                <a:moveTo>
                  <a:pt x="2571947" y="829558"/>
                </a:moveTo>
                <a:cubicBezTo>
                  <a:pt x="2005553" y="518474"/>
                  <a:pt x="1439159" y="207390"/>
                  <a:pt x="1035378" y="103695"/>
                </a:cubicBezTo>
                <a:cubicBezTo>
                  <a:pt x="631597" y="0"/>
                  <a:pt x="298516" y="186964"/>
                  <a:pt x="149258" y="207389"/>
                </a:cubicBezTo>
                <a:cubicBezTo>
                  <a:pt x="0" y="227814"/>
                  <a:pt x="69915" y="227028"/>
                  <a:pt x="139831" y="22624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0" y="332656"/>
            <a:ext cx="2267744" cy="1200329"/>
          </a:xfrm>
          <a:prstGeom prst="rect">
            <a:avLst/>
          </a:prstGeom>
          <a:noFill/>
        </p:spPr>
        <p:txBody>
          <a:bodyPr wrap="square" rtlCol="0">
            <a:spAutoFit/>
          </a:bodyPr>
          <a:lstStyle/>
          <a:p>
            <a:r>
              <a:rPr lang="en-GB" dirty="0" smtClean="0"/>
              <a:t>The voice of the ‘traveller’ gives “I” a distance from the poem</a:t>
            </a:r>
            <a:endParaRPr lang="en-GB" dirty="0"/>
          </a:p>
        </p:txBody>
      </p:sp>
      <p:cxnSp>
        <p:nvCxnSpPr>
          <p:cNvPr id="11" name="Straight Connector 10"/>
          <p:cNvCxnSpPr/>
          <p:nvPr/>
        </p:nvCxnSpPr>
        <p:spPr>
          <a:xfrm flipV="1">
            <a:off x="4139952" y="1268760"/>
            <a:ext cx="2808312"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48264" y="1052736"/>
            <a:ext cx="2016224" cy="646331"/>
          </a:xfrm>
          <a:prstGeom prst="rect">
            <a:avLst/>
          </a:prstGeom>
          <a:noFill/>
        </p:spPr>
        <p:txBody>
          <a:bodyPr wrap="square" rtlCol="0">
            <a:spAutoFit/>
          </a:bodyPr>
          <a:lstStyle/>
          <a:p>
            <a:r>
              <a:rPr lang="en-GB" dirty="0" smtClean="0"/>
              <a:t>Why ‘vast’ rather than ‘big’?</a:t>
            </a:r>
            <a:endParaRPr lang="en-GB" dirty="0"/>
          </a:p>
        </p:txBody>
      </p:sp>
      <p:sp>
        <p:nvSpPr>
          <p:cNvPr id="14" name="TextBox 13"/>
          <p:cNvSpPr txBox="1"/>
          <p:nvPr/>
        </p:nvSpPr>
        <p:spPr>
          <a:xfrm>
            <a:off x="7308304" y="1916832"/>
            <a:ext cx="1656184" cy="3416320"/>
          </a:xfrm>
          <a:prstGeom prst="rect">
            <a:avLst/>
          </a:prstGeom>
          <a:noFill/>
        </p:spPr>
        <p:txBody>
          <a:bodyPr wrap="square" rtlCol="0">
            <a:spAutoFit/>
          </a:bodyPr>
          <a:lstStyle/>
          <a:p>
            <a:r>
              <a:rPr lang="en-GB" b="1" dirty="0" smtClean="0"/>
              <a:t>Alliteration:</a:t>
            </a:r>
            <a:r>
              <a:rPr lang="en-GB" dirty="0" smtClean="0"/>
              <a:t> hard sound suggests lack of human emotion</a:t>
            </a:r>
          </a:p>
          <a:p>
            <a:endParaRPr lang="en-GB" b="1" dirty="0"/>
          </a:p>
          <a:p>
            <a:r>
              <a:rPr lang="en-GB" b="1" dirty="0" smtClean="0"/>
              <a:t>‘frown’ </a:t>
            </a:r>
            <a:r>
              <a:rPr lang="en-GB" dirty="0" smtClean="0"/>
              <a:t>and </a:t>
            </a:r>
            <a:r>
              <a:rPr lang="en-GB" b="1" dirty="0" smtClean="0"/>
              <a:t>‘wrinkled lip’</a:t>
            </a:r>
            <a:r>
              <a:rPr lang="en-GB" dirty="0" smtClean="0"/>
              <a:t> add to this negative impression of the ruler</a:t>
            </a:r>
            <a:endParaRPr lang="en-GB" b="1" dirty="0"/>
          </a:p>
        </p:txBody>
      </p:sp>
      <p:sp>
        <p:nvSpPr>
          <p:cNvPr id="15" name="TextBox 14"/>
          <p:cNvSpPr txBox="1"/>
          <p:nvPr/>
        </p:nvSpPr>
        <p:spPr>
          <a:xfrm>
            <a:off x="107504" y="2564904"/>
            <a:ext cx="2088232" cy="1477328"/>
          </a:xfrm>
          <a:prstGeom prst="rect">
            <a:avLst/>
          </a:prstGeom>
          <a:noFill/>
        </p:spPr>
        <p:txBody>
          <a:bodyPr wrap="square" rtlCol="0">
            <a:spAutoFit/>
          </a:bodyPr>
          <a:lstStyle/>
          <a:p>
            <a:r>
              <a:rPr lang="en-GB" b="1" dirty="0" smtClean="0"/>
              <a:t>Line 6:</a:t>
            </a:r>
            <a:r>
              <a:rPr lang="en-GB" dirty="0" smtClean="0"/>
              <a:t> shift in focus from the image of the statue to the sculptor who created it.</a:t>
            </a:r>
            <a:endParaRPr lang="en-GB" b="1" dirty="0"/>
          </a:p>
        </p:txBody>
      </p:sp>
      <p:cxnSp>
        <p:nvCxnSpPr>
          <p:cNvPr id="17" name="Straight Connector 16"/>
          <p:cNvCxnSpPr/>
          <p:nvPr/>
        </p:nvCxnSpPr>
        <p:spPr>
          <a:xfrm flipH="1">
            <a:off x="827584" y="2924944"/>
            <a:ext cx="3456384"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7544" y="4869160"/>
            <a:ext cx="3942554" cy="369332"/>
          </a:xfrm>
          <a:prstGeom prst="rect">
            <a:avLst/>
          </a:prstGeom>
          <a:noFill/>
        </p:spPr>
        <p:txBody>
          <a:bodyPr wrap="none" rtlCol="0">
            <a:spAutoFit/>
          </a:bodyPr>
          <a:lstStyle/>
          <a:p>
            <a:r>
              <a:rPr lang="en-GB" dirty="0" smtClean="0"/>
              <a:t>Adds to sense of violence from the ruler</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628800"/>
            <a:ext cx="6563015" cy="738664"/>
          </a:xfrm>
          <a:prstGeom prst="rect">
            <a:avLst/>
          </a:prstGeom>
          <a:noFill/>
        </p:spPr>
        <p:txBody>
          <a:bodyPr wrap="none" rtlCol="0">
            <a:spAutoFit/>
          </a:bodyPr>
          <a:lstStyle/>
          <a:p>
            <a:r>
              <a:rPr lang="en-GB" sz="2400" dirty="0" smtClean="0">
                <a:solidFill>
                  <a:srgbClr val="C00000"/>
                </a:solidFill>
              </a:rPr>
              <a:t>The </a:t>
            </a:r>
            <a:r>
              <a:rPr lang="en-GB" sz="2400" b="1" dirty="0" smtClean="0">
                <a:solidFill>
                  <a:srgbClr val="C00000"/>
                </a:solidFill>
              </a:rPr>
              <a:t>hand</a:t>
            </a:r>
            <a:r>
              <a:rPr lang="en-GB" sz="2400" dirty="0" smtClean="0">
                <a:solidFill>
                  <a:srgbClr val="C00000"/>
                </a:solidFill>
              </a:rPr>
              <a:t> that </a:t>
            </a:r>
            <a:r>
              <a:rPr lang="en-GB" sz="2400" dirty="0" err="1" smtClean="0">
                <a:solidFill>
                  <a:srgbClr val="C00000"/>
                </a:solidFill>
              </a:rPr>
              <a:t>mock’d</a:t>
            </a:r>
            <a:r>
              <a:rPr lang="en-GB" sz="2400" dirty="0" smtClean="0">
                <a:solidFill>
                  <a:srgbClr val="C00000"/>
                </a:solidFill>
              </a:rPr>
              <a:t> them and the </a:t>
            </a:r>
            <a:r>
              <a:rPr lang="en-GB" sz="2400" b="1" dirty="0" smtClean="0">
                <a:solidFill>
                  <a:srgbClr val="C00000"/>
                </a:solidFill>
              </a:rPr>
              <a:t>heart</a:t>
            </a:r>
            <a:r>
              <a:rPr lang="en-GB" sz="2400" dirty="0" smtClean="0">
                <a:solidFill>
                  <a:srgbClr val="C00000"/>
                </a:solidFill>
              </a:rPr>
              <a:t> that fed;</a:t>
            </a:r>
          </a:p>
          <a:p>
            <a:endParaRPr lang="en-GB" dirty="0"/>
          </a:p>
        </p:txBody>
      </p:sp>
      <p:sp>
        <p:nvSpPr>
          <p:cNvPr id="3" name="TextBox 2"/>
          <p:cNvSpPr txBox="1"/>
          <p:nvPr/>
        </p:nvSpPr>
        <p:spPr>
          <a:xfrm>
            <a:off x="395536" y="2708920"/>
            <a:ext cx="8496944" cy="2954655"/>
          </a:xfrm>
          <a:prstGeom prst="rect">
            <a:avLst/>
          </a:prstGeom>
          <a:noFill/>
        </p:spPr>
        <p:txBody>
          <a:bodyPr wrap="square" rtlCol="0">
            <a:spAutoFit/>
          </a:bodyPr>
          <a:lstStyle/>
          <a:p>
            <a:r>
              <a:rPr lang="en-GB" sz="2400" b="1" dirty="0" smtClean="0"/>
              <a:t>Whose hand/heart is referred to?</a:t>
            </a:r>
          </a:p>
          <a:p>
            <a:endParaRPr lang="en-GB" b="1" dirty="0" smtClean="0"/>
          </a:p>
          <a:p>
            <a:pPr>
              <a:buFont typeface="Arial" pitchFamily="34" charset="0"/>
              <a:buChar char="•"/>
            </a:pPr>
            <a:r>
              <a:rPr lang="en-GB" sz="2400" dirty="0"/>
              <a:t> </a:t>
            </a:r>
            <a:r>
              <a:rPr lang="en-GB" sz="2400" dirty="0" err="1" smtClean="0"/>
              <a:t>Ozymandias</a:t>
            </a:r>
            <a:r>
              <a:rPr lang="en-GB" sz="2400" dirty="0" smtClean="0"/>
              <a:t> – ‘hand’ of a ruler, ‘mocking’ his subjects?/ ‘heart’ of a ruler providing for his subjects </a:t>
            </a:r>
          </a:p>
          <a:p>
            <a:pPr>
              <a:buFont typeface="Arial" pitchFamily="34" charset="0"/>
              <a:buChar char="•"/>
            </a:pPr>
            <a:r>
              <a:rPr lang="en-GB" sz="2400" dirty="0"/>
              <a:t> </a:t>
            </a:r>
            <a:r>
              <a:rPr lang="en-GB" sz="2400" dirty="0" smtClean="0"/>
              <a:t>The sculptor – his ‘hand’ ‘mocks’ </a:t>
            </a:r>
            <a:r>
              <a:rPr lang="en-GB" sz="2400" dirty="0" err="1" smtClean="0"/>
              <a:t>Ozymandias</a:t>
            </a:r>
            <a:r>
              <a:rPr lang="en-GB" sz="2400" dirty="0" smtClean="0"/>
              <a:t> rather than glorifies him (he ‘read those passions well – is this a flattering portrayal of the ruler?); his hand ‘mocks’ him in the sense that it imitates his likeness/passions; in what sense does his ‘heart’ feed the ruler? </a:t>
            </a:r>
            <a:endParaRPr lang="en-GB" sz="2400" dirty="0"/>
          </a:p>
        </p:txBody>
      </p:sp>
      <p:cxnSp>
        <p:nvCxnSpPr>
          <p:cNvPr id="5" name="Straight Connector 4"/>
          <p:cNvCxnSpPr/>
          <p:nvPr/>
        </p:nvCxnSpPr>
        <p:spPr>
          <a:xfrm flipV="1">
            <a:off x="3563888" y="620688"/>
            <a:ext cx="504056"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7944" y="260648"/>
            <a:ext cx="4824536" cy="646331"/>
          </a:xfrm>
          <a:prstGeom prst="rect">
            <a:avLst/>
          </a:prstGeom>
          <a:noFill/>
        </p:spPr>
        <p:txBody>
          <a:bodyPr wrap="square" rtlCol="0">
            <a:spAutoFit/>
          </a:bodyPr>
          <a:lstStyle/>
          <a:p>
            <a:r>
              <a:rPr lang="en-GB" dirty="0" smtClean="0"/>
              <a:t>Ambiguous: imitation or ridicule? The power to do either is in the hand of the sculptor. </a:t>
            </a:r>
            <a:r>
              <a:rPr lang="en-GB" b="1" dirty="0" smtClean="0"/>
              <a:t>Irony.</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844824"/>
            <a:ext cx="4255845" cy="2031325"/>
          </a:xfrm>
          <a:prstGeom prst="rect">
            <a:avLst/>
          </a:prstGeom>
          <a:noFill/>
        </p:spPr>
        <p:txBody>
          <a:bodyPr wrap="none" rtlCol="0">
            <a:spAutoFit/>
          </a:bodyPr>
          <a:lstStyle/>
          <a:p>
            <a:r>
              <a:rPr lang="en-GB" dirty="0" smtClean="0">
                <a:solidFill>
                  <a:srgbClr val="C00000"/>
                </a:solidFill>
              </a:rPr>
              <a:t>And on the pedestal these words app</a:t>
            </a:r>
            <a:r>
              <a:rPr lang="en-GB" b="1" dirty="0" smtClean="0">
                <a:solidFill>
                  <a:srgbClr val="C00000"/>
                </a:solidFill>
              </a:rPr>
              <a:t>ear</a:t>
            </a:r>
            <a:r>
              <a:rPr lang="en-GB" dirty="0" smtClean="0">
                <a:solidFill>
                  <a:srgbClr val="C00000"/>
                </a:solidFill>
              </a:rPr>
              <a:t>:</a:t>
            </a:r>
          </a:p>
          <a:p>
            <a:r>
              <a:rPr lang="en-GB" dirty="0" smtClean="0">
                <a:solidFill>
                  <a:srgbClr val="C00000"/>
                </a:solidFill>
              </a:rPr>
              <a:t>‘My name is </a:t>
            </a:r>
            <a:r>
              <a:rPr lang="en-GB" dirty="0" err="1" smtClean="0">
                <a:solidFill>
                  <a:srgbClr val="C00000"/>
                </a:solidFill>
              </a:rPr>
              <a:t>Ozymandias</a:t>
            </a:r>
            <a:r>
              <a:rPr lang="en-GB" dirty="0" smtClean="0">
                <a:solidFill>
                  <a:srgbClr val="C00000"/>
                </a:solidFill>
              </a:rPr>
              <a:t>, king of kings:</a:t>
            </a:r>
          </a:p>
          <a:p>
            <a:r>
              <a:rPr lang="en-GB" dirty="0" smtClean="0">
                <a:solidFill>
                  <a:srgbClr val="C00000"/>
                </a:solidFill>
              </a:rPr>
              <a:t>Look on my works, ye Mighty, and des</a:t>
            </a:r>
            <a:r>
              <a:rPr lang="en-GB" b="1" dirty="0" smtClean="0">
                <a:solidFill>
                  <a:srgbClr val="C00000"/>
                </a:solidFill>
              </a:rPr>
              <a:t>pair</a:t>
            </a:r>
            <a:r>
              <a:rPr lang="en-GB" dirty="0" smtClean="0">
                <a:solidFill>
                  <a:srgbClr val="C00000"/>
                </a:solidFill>
              </a:rPr>
              <a:t>!’</a:t>
            </a:r>
          </a:p>
          <a:p>
            <a:r>
              <a:rPr lang="en-GB" dirty="0" smtClean="0">
                <a:solidFill>
                  <a:srgbClr val="C00000"/>
                </a:solidFill>
              </a:rPr>
              <a:t>Nothing beside remains. Round the </a:t>
            </a:r>
            <a:r>
              <a:rPr lang="en-GB" i="1" dirty="0" smtClean="0">
                <a:solidFill>
                  <a:srgbClr val="C00000"/>
                </a:solidFill>
              </a:rPr>
              <a:t>decay</a:t>
            </a:r>
          </a:p>
          <a:p>
            <a:r>
              <a:rPr lang="en-GB" dirty="0" smtClean="0">
                <a:solidFill>
                  <a:srgbClr val="C00000"/>
                </a:solidFill>
              </a:rPr>
              <a:t>Of that colossal wreck, </a:t>
            </a:r>
            <a:r>
              <a:rPr lang="en-GB" b="1" dirty="0" smtClean="0">
                <a:solidFill>
                  <a:srgbClr val="C00000"/>
                </a:solidFill>
              </a:rPr>
              <a:t>b</a:t>
            </a:r>
            <a:r>
              <a:rPr lang="en-GB" dirty="0" smtClean="0">
                <a:solidFill>
                  <a:srgbClr val="C00000"/>
                </a:solidFill>
              </a:rPr>
              <a:t>oundless and </a:t>
            </a:r>
            <a:r>
              <a:rPr lang="en-GB" b="1" dirty="0" smtClean="0">
                <a:solidFill>
                  <a:srgbClr val="C00000"/>
                </a:solidFill>
              </a:rPr>
              <a:t>bare</a:t>
            </a:r>
            <a:r>
              <a:rPr lang="en-GB" dirty="0" smtClean="0">
                <a:solidFill>
                  <a:srgbClr val="C00000"/>
                </a:solidFill>
              </a:rPr>
              <a:t>,</a:t>
            </a:r>
          </a:p>
          <a:p>
            <a:r>
              <a:rPr lang="en-GB" dirty="0" smtClean="0">
                <a:solidFill>
                  <a:srgbClr val="C00000"/>
                </a:solidFill>
              </a:rPr>
              <a:t>The </a:t>
            </a:r>
            <a:r>
              <a:rPr lang="en-GB" b="1" dirty="0" smtClean="0">
                <a:solidFill>
                  <a:srgbClr val="C00000"/>
                </a:solidFill>
              </a:rPr>
              <a:t>l</a:t>
            </a:r>
            <a:r>
              <a:rPr lang="en-GB" dirty="0" smtClean="0">
                <a:solidFill>
                  <a:srgbClr val="C00000"/>
                </a:solidFill>
              </a:rPr>
              <a:t>one and </a:t>
            </a:r>
            <a:r>
              <a:rPr lang="en-GB" b="1" dirty="0" smtClean="0">
                <a:solidFill>
                  <a:srgbClr val="C00000"/>
                </a:solidFill>
              </a:rPr>
              <a:t>l</a:t>
            </a:r>
            <a:r>
              <a:rPr lang="en-GB" dirty="0" smtClean="0">
                <a:solidFill>
                  <a:srgbClr val="C00000"/>
                </a:solidFill>
              </a:rPr>
              <a:t>evel </a:t>
            </a:r>
            <a:r>
              <a:rPr lang="en-GB" b="1" dirty="0" smtClean="0">
                <a:solidFill>
                  <a:srgbClr val="C00000"/>
                </a:solidFill>
              </a:rPr>
              <a:t>s</a:t>
            </a:r>
            <a:r>
              <a:rPr lang="en-GB" dirty="0" smtClean="0">
                <a:solidFill>
                  <a:srgbClr val="C00000"/>
                </a:solidFill>
              </a:rPr>
              <a:t>ands </a:t>
            </a:r>
            <a:r>
              <a:rPr lang="en-GB" b="1" dirty="0" smtClean="0">
                <a:solidFill>
                  <a:srgbClr val="C00000"/>
                </a:solidFill>
              </a:rPr>
              <a:t>s</a:t>
            </a:r>
            <a:r>
              <a:rPr lang="en-GB" dirty="0" smtClean="0">
                <a:solidFill>
                  <a:srgbClr val="C00000"/>
                </a:solidFill>
              </a:rPr>
              <a:t>tretch far </a:t>
            </a:r>
            <a:r>
              <a:rPr lang="en-GB" i="1" dirty="0" smtClean="0">
                <a:solidFill>
                  <a:srgbClr val="C00000"/>
                </a:solidFill>
              </a:rPr>
              <a:t>away.</a:t>
            </a:r>
          </a:p>
          <a:p>
            <a:endParaRPr lang="en-GB" dirty="0"/>
          </a:p>
        </p:txBody>
      </p:sp>
      <p:cxnSp>
        <p:nvCxnSpPr>
          <p:cNvPr id="4" name="Straight Connector 3"/>
          <p:cNvCxnSpPr/>
          <p:nvPr/>
        </p:nvCxnSpPr>
        <p:spPr>
          <a:xfrm>
            <a:off x="2483768" y="270892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1691680" y="2276872"/>
            <a:ext cx="64807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7504" y="1628800"/>
            <a:ext cx="1656184" cy="2031325"/>
          </a:xfrm>
          <a:prstGeom prst="rect">
            <a:avLst/>
          </a:prstGeom>
          <a:noFill/>
        </p:spPr>
        <p:txBody>
          <a:bodyPr wrap="square" rtlCol="0">
            <a:spAutoFit/>
          </a:bodyPr>
          <a:lstStyle/>
          <a:p>
            <a:r>
              <a:rPr lang="en-GB" b="1" dirty="0" smtClean="0"/>
              <a:t>Imperatives: </a:t>
            </a:r>
            <a:r>
              <a:rPr lang="en-GB" dirty="0" smtClean="0"/>
              <a:t>‘Look’/’despair’</a:t>
            </a:r>
            <a:r>
              <a:rPr lang="en-GB" b="1" dirty="0" smtClean="0"/>
              <a:t> </a:t>
            </a:r>
            <a:r>
              <a:rPr lang="en-GB" dirty="0" smtClean="0"/>
              <a:t>contrasted with ‘nothing beside remains’ underneath – creates</a:t>
            </a:r>
            <a:r>
              <a:rPr lang="en-GB" b="1" dirty="0" smtClean="0"/>
              <a:t> irony</a:t>
            </a:r>
            <a:endParaRPr lang="en-GB" b="1" dirty="0"/>
          </a:p>
        </p:txBody>
      </p:sp>
      <p:cxnSp>
        <p:nvCxnSpPr>
          <p:cNvPr id="10" name="Straight Connector 9"/>
          <p:cNvCxnSpPr/>
          <p:nvPr/>
        </p:nvCxnSpPr>
        <p:spPr>
          <a:xfrm>
            <a:off x="5652120" y="2708920"/>
            <a:ext cx="64807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04248" y="2708920"/>
            <a:ext cx="2232248" cy="1477328"/>
          </a:xfrm>
          <a:prstGeom prst="rect">
            <a:avLst/>
          </a:prstGeom>
          <a:noFill/>
        </p:spPr>
        <p:txBody>
          <a:bodyPr wrap="square" rtlCol="0">
            <a:spAutoFit/>
          </a:bodyPr>
          <a:lstStyle/>
          <a:p>
            <a:r>
              <a:rPr lang="en-GB" b="1" dirty="0" smtClean="0"/>
              <a:t>Alliteration:</a:t>
            </a:r>
            <a:r>
              <a:rPr lang="en-GB" dirty="0" smtClean="0"/>
              <a:t> stresses endless wasteland</a:t>
            </a:r>
          </a:p>
          <a:p>
            <a:endParaRPr lang="en-GB" b="1" dirty="0"/>
          </a:p>
          <a:p>
            <a:r>
              <a:rPr lang="en-GB" b="1" dirty="0" smtClean="0"/>
              <a:t>Shift in tone in the final three lines</a:t>
            </a:r>
            <a:endParaRPr lang="en-GB" b="1" dirty="0"/>
          </a:p>
        </p:txBody>
      </p:sp>
      <p:sp>
        <p:nvSpPr>
          <p:cNvPr id="16" name="Freeform 15"/>
          <p:cNvSpPr/>
          <p:nvPr/>
        </p:nvSpPr>
        <p:spPr>
          <a:xfrm>
            <a:off x="4089149" y="2453489"/>
            <a:ext cx="1072835" cy="291220"/>
          </a:xfrm>
          <a:custGeom>
            <a:avLst/>
            <a:gdLst>
              <a:gd name="connsiteX0" fmla="*/ 1044166 w 1072835"/>
              <a:gd name="connsiteY0" fmla="*/ 81481 h 291220"/>
              <a:gd name="connsiteX1" fmla="*/ 654867 w 1072835"/>
              <a:gd name="connsiteY1" fmla="*/ 0 h 291220"/>
              <a:gd name="connsiteX2" fmla="*/ 66392 w 1072835"/>
              <a:gd name="connsiteY2" fmla="*/ 81481 h 291220"/>
              <a:gd name="connsiteX3" fmla="*/ 256514 w 1072835"/>
              <a:gd name="connsiteY3" fmla="*/ 262551 h 291220"/>
              <a:gd name="connsiteX4" fmla="*/ 826883 w 1072835"/>
              <a:gd name="connsiteY4" fmla="*/ 253497 h 291220"/>
              <a:gd name="connsiteX5" fmla="*/ 1044166 w 1072835"/>
              <a:gd name="connsiteY5" fmla="*/ 81481 h 29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835" h="291220">
                <a:moveTo>
                  <a:pt x="1044166" y="81481"/>
                </a:moveTo>
                <a:cubicBezTo>
                  <a:pt x="1015497" y="39232"/>
                  <a:pt x="817829" y="0"/>
                  <a:pt x="654867" y="0"/>
                </a:cubicBezTo>
                <a:cubicBezTo>
                  <a:pt x="491905" y="0"/>
                  <a:pt x="132784" y="37723"/>
                  <a:pt x="66392" y="81481"/>
                </a:cubicBezTo>
                <a:cubicBezTo>
                  <a:pt x="0" y="125239"/>
                  <a:pt x="129766" y="233882"/>
                  <a:pt x="256514" y="262551"/>
                </a:cubicBezTo>
                <a:cubicBezTo>
                  <a:pt x="383262" y="291220"/>
                  <a:pt x="692590" y="277640"/>
                  <a:pt x="826883" y="253497"/>
                </a:cubicBezTo>
                <a:cubicBezTo>
                  <a:pt x="961176" y="229354"/>
                  <a:pt x="1072835" y="123731"/>
                  <a:pt x="1044166" y="81481"/>
                </a:cubicBezTo>
                <a:close/>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flipV="1">
            <a:off x="5004048" y="1268760"/>
            <a:ext cx="1296144" cy="122413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00192" y="1196752"/>
            <a:ext cx="2390141" cy="369332"/>
          </a:xfrm>
          <a:prstGeom prst="rect">
            <a:avLst/>
          </a:prstGeom>
          <a:noFill/>
        </p:spPr>
        <p:txBody>
          <a:bodyPr wrap="none" rtlCol="0">
            <a:spAutoFit/>
          </a:bodyPr>
          <a:lstStyle/>
          <a:p>
            <a:r>
              <a:rPr lang="en-GB" dirty="0" smtClean="0"/>
              <a:t>Who does this refer to?</a:t>
            </a:r>
            <a:endParaRPr lang="en-GB" dirty="0"/>
          </a:p>
        </p:txBody>
      </p:sp>
      <p:sp>
        <p:nvSpPr>
          <p:cNvPr id="20" name="TextBox 19"/>
          <p:cNvSpPr txBox="1"/>
          <p:nvPr/>
        </p:nvSpPr>
        <p:spPr>
          <a:xfrm>
            <a:off x="395536" y="4941168"/>
            <a:ext cx="7946727" cy="923330"/>
          </a:xfrm>
          <a:prstGeom prst="rect">
            <a:avLst/>
          </a:prstGeom>
          <a:noFill/>
        </p:spPr>
        <p:txBody>
          <a:bodyPr wrap="none" rtlCol="0">
            <a:spAutoFit/>
          </a:bodyPr>
          <a:lstStyle/>
          <a:p>
            <a:r>
              <a:rPr lang="en-GB" b="1" dirty="0" smtClean="0"/>
              <a:t>Enjambment: </a:t>
            </a:r>
            <a:r>
              <a:rPr lang="en-GB" dirty="0" smtClean="0"/>
              <a:t>throughout the poem – unnatural pauses – things are out of balance</a:t>
            </a:r>
          </a:p>
          <a:p>
            <a:endParaRPr lang="en-GB" b="1" dirty="0"/>
          </a:p>
          <a:p>
            <a:r>
              <a:rPr lang="en-GB" b="1" dirty="0" smtClean="0"/>
              <a:t>How does this fit with the theme of the poem?</a:t>
            </a:r>
            <a:endParaRPr lang="en-GB"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884</Words>
  <Application>Microsoft Office PowerPoint</Application>
  <PresentationFormat>On-screen Show (4:3)</PresentationFormat>
  <Paragraphs>110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Ozymandias</vt:lpstr>
      <vt:lpstr>Slide 2</vt:lpstr>
      <vt:lpstr>Slide 3</vt:lpstr>
      <vt:lpstr>Slide 4</vt:lpstr>
      <vt:lpstr>Slide 5</vt:lpstr>
      <vt:lpstr>Slide 6</vt:lpstr>
      <vt:lpstr>Slide 7</vt:lpstr>
      <vt:lpstr>Slide 8</vt:lpstr>
      <vt:lpstr>Slide 9</vt:lpstr>
      <vt:lpstr>Slide 10</vt:lpstr>
      <vt:lpstr>Discussion time... pick the statements you agree with.</vt:lpstr>
      <vt:lpstr>Slide 12</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Ozymandias</dc:title>
  <dc:creator>Vicki</dc:creator>
  <cp:lastModifiedBy>Vicki</cp:lastModifiedBy>
  <cp:revision>13</cp:revision>
  <dcterms:created xsi:type="dcterms:W3CDTF">2012-04-22T18:17:51Z</dcterms:created>
  <dcterms:modified xsi:type="dcterms:W3CDTF">2014-08-18T01:39:55Z</dcterms:modified>
</cp:coreProperties>
</file>