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90" r:id="rId4"/>
    <p:sldId id="271" r:id="rId5"/>
    <p:sldId id="297" r:id="rId6"/>
    <p:sldId id="258" r:id="rId7"/>
    <p:sldId id="263" r:id="rId8"/>
    <p:sldId id="266" r:id="rId9"/>
    <p:sldId id="273" r:id="rId10"/>
    <p:sldId id="270" r:id="rId11"/>
    <p:sldId id="307" r:id="rId12"/>
    <p:sldId id="259" r:id="rId13"/>
    <p:sldId id="262" r:id="rId14"/>
    <p:sldId id="267" r:id="rId15"/>
    <p:sldId id="274" r:id="rId16"/>
    <p:sldId id="275" r:id="rId17"/>
    <p:sldId id="308" r:id="rId18"/>
    <p:sldId id="260" r:id="rId19"/>
    <p:sldId id="264" r:id="rId20"/>
    <p:sldId id="268" r:id="rId21"/>
    <p:sldId id="276" r:id="rId22"/>
    <p:sldId id="299" r:id="rId23"/>
    <p:sldId id="309" r:id="rId24"/>
    <p:sldId id="261" r:id="rId25"/>
    <p:sldId id="265" r:id="rId26"/>
    <p:sldId id="269" r:id="rId27"/>
    <p:sldId id="278" r:id="rId28"/>
    <p:sldId id="279" r:id="rId29"/>
    <p:sldId id="310" r:id="rId30"/>
    <p:sldId id="294" r:id="rId31"/>
    <p:sldId id="298" r:id="rId32"/>
    <p:sldId id="292" r:id="rId33"/>
    <p:sldId id="281" r:id="rId34"/>
    <p:sldId id="303" r:id="rId35"/>
    <p:sldId id="300" r:id="rId36"/>
    <p:sldId id="304" r:id="rId37"/>
    <p:sldId id="305" r:id="rId38"/>
    <p:sldId id="282" r:id="rId39"/>
    <p:sldId id="306" r:id="rId40"/>
    <p:sldId id="288" r:id="rId41"/>
    <p:sldId id="283" r:id="rId42"/>
    <p:sldId id="284" r:id="rId43"/>
    <p:sldId id="286" r:id="rId44"/>
    <p:sldId id="287" r:id="rId45"/>
    <p:sldId id="289" r:id="rId46"/>
    <p:sldId id="296" r:id="rId47"/>
    <p:sldId id="28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48"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DFA694-64CA-49ED-9863-D0837EB8053F}" type="datetimeFigureOut">
              <a:rPr lang="en-GB" smtClean="0"/>
              <a:pPr/>
              <a:t>09/11/2014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813A6-A56B-4DDE-82E4-2D92092626F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FA694-64CA-49ED-9863-D0837EB8053F}" type="datetimeFigureOut">
              <a:rPr lang="en-GB" smtClean="0"/>
              <a:pPr/>
              <a:t>09/11/2014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813A6-A56B-4DDE-82E4-2D92092626F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FA694-64CA-49ED-9863-D0837EB8053F}" type="datetimeFigureOut">
              <a:rPr lang="en-GB" smtClean="0"/>
              <a:pPr/>
              <a:t>09/11/2014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813A6-A56B-4DDE-82E4-2D92092626F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DFA694-64CA-49ED-9863-D0837EB8053F}" type="datetimeFigureOut">
              <a:rPr lang="en-GB" smtClean="0"/>
              <a:pPr/>
              <a:t>09/11/2014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813A6-A56B-4DDE-82E4-2D92092626F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FA694-64CA-49ED-9863-D0837EB8053F}" type="datetimeFigureOut">
              <a:rPr lang="en-GB" smtClean="0"/>
              <a:pPr/>
              <a:t>09/11/2014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813A6-A56B-4DDE-82E4-2D92092626F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DFA694-64CA-49ED-9863-D0837EB8053F}" type="datetimeFigureOut">
              <a:rPr lang="en-GB" smtClean="0"/>
              <a:pPr/>
              <a:t>09/11/2014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A813A6-A56B-4DDE-82E4-2D92092626F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DFA694-64CA-49ED-9863-D0837EB8053F}" type="datetimeFigureOut">
              <a:rPr lang="en-GB" smtClean="0"/>
              <a:pPr/>
              <a:t>09/11/2014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A813A6-A56B-4DDE-82E4-2D92092626F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DFA694-64CA-49ED-9863-D0837EB8053F}" type="datetimeFigureOut">
              <a:rPr lang="en-GB" smtClean="0"/>
              <a:pPr/>
              <a:t>09/11/2014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A813A6-A56B-4DDE-82E4-2D92092626F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FA694-64CA-49ED-9863-D0837EB8053F}" type="datetimeFigureOut">
              <a:rPr lang="en-GB" smtClean="0"/>
              <a:pPr/>
              <a:t>09/11/2014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A813A6-A56B-4DDE-82E4-2D92092626F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FA694-64CA-49ED-9863-D0837EB8053F}" type="datetimeFigureOut">
              <a:rPr lang="en-GB" smtClean="0"/>
              <a:pPr/>
              <a:t>09/11/2014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A813A6-A56B-4DDE-82E4-2D92092626F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FA694-64CA-49ED-9863-D0837EB8053F}" type="datetimeFigureOut">
              <a:rPr lang="en-GB" smtClean="0"/>
              <a:pPr/>
              <a:t>09/11/2014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A813A6-A56B-4DDE-82E4-2D92092626F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FA694-64CA-49ED-9863-D0837EB8053F}" type="datetimeFigureOut">
              <a:rPr lang="en-GB" smtClean="0"/>
              <a:pPr/>
              <a:t>09/11/2014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813A6-A56B-4DDE-82E4-2D92092626F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English </a:t>
            </a:r>
            <a:r>
              <a:rPr lang="en-GB" smtClean="0"/>
              <a:t>Language Exam: Unit </a:t>
            </a:r>
            <a:r>
              <a:rPr lang="en-GB" dirty="0" smtClean="0"/>
              <a:t>1</a:t>
            </a:r>
            <a:endParaRPr lang="en-GB" dirty="0"/>
          </a:p>
        </p:txBody>
      </p:sp>
      <p:sp>
        <p:nvSpPr>
          <p:cNvPr id="3" name="Subtitle 2"/>
          <p:cNvSpPr>
            <a:spLocks noGrp="1"/>
          </p:cNvSpPr>
          <p:nvPr>
            <p:ph type="subTitle" idx="1"/>
          </p:nvPr>
        </p:nvSpPr>
        <p:spPr/>
        <p:txBody>
          <a:bodyPr/>
          <a:lstStyle/>
          <a:p>
            <a:r>
              <a:rPr lang="en-GB" dirty="0" smtClean="0"/>
              <a:t>Understanding and producing non-fiction texts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estion mark scheme.jpg"/>
          <p:cNvPicPr>
            <a:picLocks noChangeAspect="1"/>
          </p:cNvPicPr>
          <p:nvPr/>
        </p:nvPicPr>
        <p:blipFill rotWithShape="1">
          <a:blip r:embed="rId2" cstate="print"/>
          <a:srcRect l="-1496" t="59611" r="1"/>
          <a:stretch/>
        </p:blipFill>
        <p:spPr>
          <a:xfrm>
            <a:off x="-33384" y="116632"/>
            <a:ext cx="9095489" cy="3960440"/>
          </a:xfrm>
          <a:prstGeom prst="rect">
            <a:avLst/>
          </a:prstGeom>
        </p:spPr>
      </p:pic>
      <p:sp>
        <p:nvSpPr>
          <p:cNvPr id="3" name="Rectangle 2"/>
          <p:cNvSpPr/>
          <p:nvPr/>
        </p:nvSpPr>
        <p:spPr>
          <a:xfrm>
            <a:off x="431032" y="4653136"/>
            <a:ext cx="8712968" cy="954107"/>
          </a:xfrm>
          <a:prstGeom prst="rect">
            <a:avLst/>
          </a:prstGeom>
        </p:spPr>
        <p:txBody>
          <a:bodyPr wrap="square">
            <a:spAutoFit/>
          </a:bodyPr>
          <a:lstStyle/>
          <a:p>
            <a:r>
              <a:rPr lang="en-GB" sz="2800" dirty="0" smtClean="0"/>
              <a:t>3. Try </a:t>
            </a:r>
            <a:r>
              <a:rPr lang="en-GB" sz="2800" dirty="0"/>
              <a:t>writing your own response to this question, using the mark scheme to help</a:t>
            </a:r>
            <a:r>
              <a:rPr lang="en-GB" dirty="0"/>
              <a:t>.</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ction a question 1 mark scheme bands only.jpg"/>
          <p:cNvPicPr>
            <a:picLocks noChangeAspect="1"/>
          </p:cNvPicPr>
          <p:nvPr/>
        </p:nvPicPr>
        <p:blipFill>
          <a:blip r:embed="rId2" cstate="print"/>
          <a:stretch>
            <a:fillRect/>
          </a:stretch>
        </p:blipFill>
        <p:spPr>
          <a:xfrm>
            <a:off x="0" y="824518"/>
            <a:ext cx="9144000" cy="5998182"/>
          </a:xfrm>
          <a:prstGeom prst="rect">
            <a:avLst/>
          </a:prstGeom>
        </p:spPr>
      </p:pic>
      <p:sp>
        <p:nvSpPr>
          <p:cNvPr id="4" name="TextBox 3"/>
          <p:cNvSpPr txBox="1"/>
          <p:nvPr/>
        </p:nvSpPr>
        <p:spPr>
          <a:xfrm>
            <a:off x="107504" y="125956"/>
            <a:ext cx="3888432" cy="615553"/>
          </a:xfrm>
          <a:prstGeom prst="rect">
            <a:avLst/>
          </a:prstGeom>
          <a:noFill/>
        </p:spPr>
        <p:txBody>
          <a:bodyPr wrap="square" rtlCol="0">
            <a:spAutoFit/>
          </a:bodyPr>
          <a:lstStyle/>
          <a:p>
            <a:r>
              <a:rPr lang="en-GB" sz="3400" dirty="0" smtClean="0">
                <a:solidFill>
                  <a:srgbClr val="00B050"/>
                </a:solidFill>
                <a:latin typeface="Impact" pitchFamily="34" charset="0"/>
              </a:rPr>
              <a:t>Peer-assessment:</a:t>
            </a:r>
            <a:endParaRPr lang="en-GB" sz="3400" dirty="0">
              <a:latin typeface="Impact" pitchFamily="34" charset="0"/>
            </a:endParaRPr>
          </a:p>
        </p:txBody>
      </p:sp>
      <p:sp>
        <p:nvSpPr>
          <p:cNvPr id="5" name="TextBox 4"/>
          <p:cNvSpPr txBox="1"/>
          <p:nvPr/>
        </p:nvSpPr>
        <p:spPr>
          <a:xfrm>
            <a:off x="3491880" y="116632"/>
            <a:ext cx="5616624" cy="707886"/>
          </a:xfrm>
          <a:prstGeom prst="rect">
            <a:avLst/>
          </a:prstGeom>
          <a:noFill/>
          <a:ln>
            <a:solidFill>
              <a:schemeClr val="tx1"/>
            </a:solidFill>
          </a:ln>
        </p:spPr>
        <p:txBody>
          <a:bodyPr wrap="square" rtlCol="0">
            <a:spAutoFit/>
          </a:bodyPr>
          <a:lstStyle/>
          <a:p>
            <a:r>
              <a:rPr lang="en-GB" sz="2000" dirty="0" smtClean="0"/>
              <a:t>Include </a:t>
            </a:r>
            <a:r>
              <a:rPr lang="en-GB" sz="2000" b="1" dirty="0" smtClean="0"/>
              <a:t>one praise comment</a:t>
            </a:r>
            <a:r>
              <a:rPr lang="en-GB" sz="2000" dirty="0" smtClean="0"/>
              <a:t> and one </a:t>
            </a:r>
            <a:r>
              <a:rPr lang="en-GB" sz="2000" b="1" dirty="0" smtClean="0"/>
              <a:t>target for improvement.</a:t>
            </a:r>
            <a:endParaRPr lang="en-GB" sz="2000" dirty="0"/>
          </a:p>
        </p:txBody>
      </p:sp>
    </p:spTree>
    <p:extLst>
      <p:ext uri="{BB962C8B-B14F-4D97-AF65-F5344CB8AC3E}">
        <p14:creationId xmlns:p14="http://schemas.microsoft.com/office/powerpoint/2010/main" val="1864248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A: Questions</a:t>
            </a:r>
            <a:endParaRPr lang="en-GB" dirty="0"/>
          </a:p>
        </p:txBody>
      </p:sp>
      <p:sp>
        <p:nvSpPr>
          <p:cNvPr id="3" name="Content Placeholder 2"/>
          <p:cNvSpPr>
            <a:spLocks noGrp="1"/>
          </p:cNvSpPr>
          <p:nvPr>
            <p:ph idx="1"/>
          </p:nvPr>
        </p:nvSpPr>
        <p:spPr>
          <a:xfrm>
            <a:off x="323528" y="1600200"/>
            <a:ext cx="8496944" cy="4925144"/>
          </a:xfrm>
        </p:spPr>
        <p:txBody>
          <a:bodyPr>
            <a:normAutofit fontScale="85000" lnSpcReduction="10000"/>
          </a:bodyPr>
          <a:lstStyle/>
          <a:p>
            <a:pPr marL="514350" indent="-514350">
              <a:buNone/>
            </a:pPr>
            <a:r>
              <a:rPr lang="en-GB" dirty="0" smtClean="0"/>
              <a:t>2. </a:t>
            </a:r>
            <a:r>
              <a:rPr lang="en-GB" b="1" dirty="0" smtClean="0"/>
              <a:t>Explain: (8 marks)</a:t>
            </a:r>
          </a:p>
          <a:p>
            <a:pPr marL="514350" indent="-514350">
              <a:buNone/>
            </a:pPr>
            <a:r>
              <a:rPr lang="en-GB" dirty="0"/>
              <a:t>	</a:t>
            </a:r>
            <a:r>
              <a:rPr lang="en-GB" dirty="0" smtClean="0"/>
              <a:t>e.g. </a:t>
            </a:r>
            <a:r>
              <a:rPr lang="en-GB" i="1" dirty="0" smtClean="0"/>
              <a:t>Explain how... are effective and how they link with the text. </a:t>
            </a:r>
          </a:p>
          <a:p>
            <a:pPr marL="514350" indent="-514350">
              <a:buNone/>
            </a:pPr>
            <a:endParaRPr lang="en-GB" dirty="0"/>
          </a:p>
          <a:p>
            <a:pPr marL="514350" indent="-514350">
              <a:buNone/>
            </a:pPr>
            <a:r>
              <a:rPr lang="en-GB" b="1" dirty="0" smtClean="0"/>
              <a:t>Presentational features </a:t>
            </a:r>
            <a:r>
              <a:rPr lang="en-GB" dirty="0" smtClean="0"/>
              <a:t>in source 2. Emphasis on how they </a:t>
            </a:r>
            <a:r>
              <a:rPr lang="en-GB" b="1" dirty="0" smtClean="0"/>
              <a:t>link </a:t>
            </a:r>
            <a:r>
              <a:rPr lang="en-GB" dirty="0" smtClean="0"/>
              <a:t>to the content of the article, i.e. How do they help the article to communicate its message? </a:t>
            </a:r>
          </a:p>
          <a:p>
            <a:pPr marL="514350" indent="-514350">
              <a:buNone/>
            </a:pPr>
            <a:endParaRPr lang="en-GB" dirty="0"/>
          </a:p>
          <a:p>
            <a:pPr marL="514350" indent="-514350">
              <a:buNone/>
            </a:pPr>
            <a:r>
              <a:rPr lang="en-GB" b="1" dirty="0" smtClean="0"/>
              <a:t>Three part structure</a:t>
            </a:r>
            <a:r>
              <a:rPr lang="en-GB" b="1" dirty="0" smtClean="0"/>
              <a:t>: </a:t>
            </a:r>
            <a:r>
              <a:rPr lang="en-GB" dirty="0" smtClean="0"/>
              <a:t>(</a:t>
            </a:r>
            <a:r>
              <a:rPr lang="en-GB" dirty="0" smtClean="0"/>
              <a:t>1)</a:t>
            </a:r>
            <a:r>
              <a:rPr lang="en-GB" dirty="0" smtClean="0"/>
              <a:t> </a:t>
            </a:r>
            <a:r>
              <a:rPr lang="en-GB" dirty="0" smtClean="0"/>
              <a:t>interpretation of the effect </a:t>
            </a:r>
            <a:r>
              <a:rPr lang="en-GB" dirty="0" smtClean="0"/>
              <a:t>(2) </a:t>
            </a:r>
            <a:r>
              <a:rPr lang="en-GB" dirty="0" smtClean="0"/>
              <a:t>link between feature and text </a:t>
            </a:r>
            <a:r>
              <a:rPr lang="en-GB" dirty="0" smtClean="0"/>
              <a:t>(3) </a:t>
            </a:r>
            <a:r>
              <a:rPr lang="en-GB" dirty="0" smtClean="0"/>
              <a:t>evidence/quote to support your </a:t>
            </a:r>
            <a:r>
              <a:rPr lang="en-GB" dirty="0" smtClean="0"/>
              <a:t>link </a:t>
            </a:r>
            <a:r>
              <a:rPr lang="en-GB" b="1" dirty="0" smtClean="0"/>
              <a:t>[</a:t>
            </a:r>
            <a:r>
              <a:rPr lang="en-GB" b="1" dirty="0" smtClean="0"/>
              <a:t>ILE]</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ue.jpg"/>
          <p:cNvPicPr>
            <a:picLocks noGrp="1" noChangeAspect="1"/>
          </p:cNvPicPr>
          <p:nvPr>
            <p:ph idx="1"/>
          </p:nvPr>
        </p:nvPicPr>
        <p:blipFill>
          <a:blip r:embed="rId2" cstate="print"/>
          <a:stretch>
            <a:fillRect/>
          </a:stretch>
        </p:blipFill>
        <p:spPr>
          <a:xfrm>
            <a:off x="0" y="116632"/>
            <a:ext cx="6096816" cy="6408712"/>
          </a:xfrm>
        </p:spPr>
      </p:pic>
      <p:sp>
        <p:nvSpPr>
          <p:cNvPr id="6" name="TextBox 5"/>
          <p:cNvSpPr txBox="1"/>
          <p:nvPr/>
        </p:nvSpPr>
        <p:spPr>
          <a:xfrm>
            <a:off x="6084168" y="2564904"/>
            <a:ext cx="2952328" cy="3046988"/>
          </a:xfrm>
          <a:prstGeom prst="rect">
            <a:avLst/>
          </a:prstGeom>
          <a:noFill/>
          <a:ln>
            <a:solidFill>
              <a:schemeClr val="tx1"/>
            </a:solidFill>
          </a:ln>
        </p:spPr>
        <p:txBody>
          <a:bodyPr wrap="square" rtlCol="0">
            <a:spAutoFit/>
          </a:bodyPr>
          <a:lstStyle/>
          <a:p>
            <a:r>
              <a:rPr lang="en-GB" sz="2400" b="1" dirty="0"/>
              <a:t>Explain how the headline, sub-headline and picture are effective and how they link with</a:t>
            </a:r>
          </a:p>
          <a:p>
            <a:r>
              <a:rPr lang="en-GB" sz="2400" b="1" dirty="0"/>
              <a:t>the text. </a:t>
            </a:r>
            <a:endParaRPr lang="en-GB" sz="2400" b="1" dirty="0" smtClean="0"/>
          </a:p>
          <a:p>
            <a:endParaRPr lang="en-GB" sz="2400" b="1" i="1" dirty="0"/>
          </a:p>
          <a:p>
            <a:r>
              <a:rPr lang="en-GB" sz="2400" i="1" dirty="0" smtClean="0"/>
              <a:t>(</a:t>
            </a:r>
            <a:r>
              <a:rPr lang="en-GB" sz="2400" i="1" dirty="0"/>
              <a:t>8 marks)</a:t>
            </a:r>
            <a:endParaRPr lang="en-GB"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496944" cy="4001095"/>
          </a:xfrm>
          <a:prstGeom prst="rect">
            <a:avLst/>
          </a:prstGeom>
          <a:noFill/>
          <a:ln>
            <a:solidFill>
              <a:schemeClr val="tx1"/>
            </a:solidFill>
          </a:ln>
        </p:spPr>
        <p:txBody>
          <a:bodyPr wrap="square" rtlCol="0">
            <a:spAutoFit/>
          </a:bodyPr>
          <a:lstStyle/>
          <a:p>
            <a:r>
              <a:rPr lang="en-GB" sz="2400" b="1" dirty="0" smtClean="0"/>
              <a:t>Example response:</a:t>
            </a:r>
          </a:p>
          <a:p>
            <a:endParaRPr lang="en-GB" sz="2300" b="1" i="1" dirty="0"/>
          </a:p>
          <a:p>
            <a:r>
              <a:rPr lang="en-GB" sz="2300" i="1" dirty="0" smtClean="0"/>
              <a:t>The headline ‘Fearsome Tyrannosaurus </a:t>
            </a:r>
            <a:r>
              <a:rPr lang="en-GB" sz="2300" i="1" dirty="0" err="1" smtClean="0"/>
              <a:t>rex</a:t>
            </a:r>
            <a:r>
              <a:rPr lang="en-GB" sz="2300" i="1" dirty="0" smtClean="0"/>
              <a:t> Sue may have died of a sore throat’ uses the word ‘fearsome’ to reinforce the reader’s view: we might view such a large predator as fearless and immune to disease but this is contrasted with the end of the sentence where she is described as being killed by a ‘sore throat’. We would not expect this to kill such an animal. This links with the article where it described her injuries: ‘ a damaged shoulder’ and ‘three broken ribs’. Yet she survived these and was, surprisingly, killed by something seemingly as common and harmless as a sore throat.</a:t>
            </a:r>
            <a:endParaRPr lang="en-GB" sz="2300" dirty="0"/>
          </a:p>
        </p:txBody>
      </p:sp>
      <p:sp>
        <p:nvSpPr>
          <p:cNvPr id="3" name="TextBox 2"/>
          <p:cNvSpPr txBox="1"/>
          <p:nvPr/>
        </p:nvSpPr>
        <p:spPr>
          <a:xfrm>
            <a:off x="395536" y="4365104"/>
            <a:ext cx="8352928" cy="2215991"/>
          </a:xfrm>
          <a:prstGeom prst="rect">
            <a:avLst/>
          </a:prstGeom>
          <a:noFill/>
        </p:spPr>
        <p:txBody>
          <a:bodyPr wrap="square" rtlCol="0">
            <a:spAutoFit/>
          </a:bodyPr>
          <a:lstStyle/>
          <a:p>
            <a:pPr marL="342900" indent="-342900">
              <a:buFont typeface="+mj-lt"/>
              <a:buAutoNum type="arabicPeriod"/>
            </a:pPr>
            <a:r>
              <a:rPr lang="en-GB" sz="2000" dirty="0" smtClean="0"/>
              <a:t>Identify the following structure in the above response: </a:t>
            </a:r>
          </a:p>
          <a:p>
            <a:pPr marL="800100" lvl="1" indent="-342900">
              <a:buFont typeface="+mj-lt"/>
              <a:buAutoNum type="alphaLcParenR"/>
            </a:pPr>
            <a:r>
              <a:rPr lang="en-GB" sz="2000" dirty="0" smtClean="0"/>
              <a:t>An interpretation of the message and effect of the headline;</a:t>
            </a:r>
          </a:p>
          <a:p>
            <a:pPr marL="800100" lvl="1" indent="-342900">
              <a:buFont typeface="+mj-lt"/>
              <a:buAutoNum type="alphaLcParenR"/>
            </a:pPr>
            <a:r>
              <a:rPr lang="en-GB" sz="2000" dirty="0" smtClean="0"/>
              <a:t>Links between the headline and the text;</a:t>
            </a:r>
          </a:p>
          <a:p>
            <a:pPr marL="800100" lvl="1" indent="-342900">
              <a:buFont typeface="+mj-lt"/>
              <a:buAutoNum type="alphaLcParenR"/>
            </a:pPr>
            <a:r>
              <a:rPr lang="en-GB" sz="2000" dirty="0" smtClean="0"/>
              <a:t>Appropriate quotation to support comment.</a:t>
            </a:r>
          </a:p>
          <a:p>
            <a:pPr marL="800100" lvl="1" indent="-342900">
              <a:buFont typeface="+mj-lt"/>
              <a:buAutoNum type="alphaLcParenR"/>
            </a:pPr>
            <a:endParaRPr lang="en-GB" sz="2000" dirty="0" smtClean="0"/>
          </a:p>
          <a:p>
            <a:pPr marL="342900" indent="-342900">
              <a:buAutoNum type="arabicPeriod"/>
            </a:pPr>
            <a:r>
              <a:rPr lang="en-GB" sz="2000" dirty="0" smtClean="0"/>
              <a:t>How could the response above be improved? </a:t>
            </a:r>
          </a:p>
          <a:p>
            <a:pPr marL="342900" indent="-342900">
              <a:buFont typeface="+mj-lt"/>
              <a:buAutoNum type="arabicPeriod"/>
            </a:pPr>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 a question 2 mark scheme bands only.jpg"/>
          <p:cNvPicPr>
            <a:picLocks noChangeAspect="1"/>
          </p:cNvPicPr>
          <p:nvPr/>
        </p:nvPicPr>
        <p:blipFill>
          <a:blip r:embed="rId2" cstate="print"/>
          <a:stretch>
            <a:fillRect/>
          </a:stretch>
        </p:blipFill>
        <p:spPr>
          <a:xfrm>
            <a:off x="0" y="612268"/>
            <a:ext cx="9144000" cy="563346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 a question 2 mark scheme.jpg"/>
          <p:cNvPicPr>
            <a:picLocks noChangeAspect="1"/>
          </p:cNvPicPr>
          <p:nvPr/>
        </p:nvPicPr>
        <p:blipFill rotWithShape="1">
          <a:blip r:embed="rId2" cstate="print"/>
          <a:srcRect l="2146" t="52100"/>
          <a:stretch/>
        </p:blipFill>
        <p:spPr>
          <a:xfrm>
            <a:off x="179512" y="116632"/>
            <a:ext cx="8964488" cy="5128060"/>
          </a:xfrm>
          <a:prstGeom prst="rect">
            <a:avLst/>
          </a:prstGeom>
        </p:spPr>
      </p:pic>
      <p:sp>
        <p:nvSpPr>
          <p:cNvPr id="3" name="Rectangle 2"/>
          <p:cNvSpPr/>
          <p:nvPr/>
        </p:nvSpPr>
        <p:spPr>
          <a:xfrm>
            <a:off x="432963" y="5517232"/>
            <a:ext cx="8712968" cy="954107"/>
          </a:xfrm>
          <a:prstGeom prst="rect">
            <a:avLst/>
          </a:prstGeom>
        </p:spPr>
        <p:txBody>
          <a:bodyPr wrap="square">
            <a:spAutoFit/>
          </a:bodyPr>
          <a:lstStyle/>
          <a:p>
            <a:r>
              <a:rPr lang="en-GB" sz="2800" dirty="0" smtClean="0"/>
              <a:t>3. Try </a:t>
            </a:r>
            <a:r>
              <a:rPr lang="en-GB" sz="2800" dirty="0"/>
              <a:t>writing your own response to this question, using the mark scheme to help</a:t>
            </a:r>
            <a:r>
              <a:rPr lang="en-GB" dirty="0"/>
              <a:t>.</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 a question 2 mark scheme bands only.jpg"/>
          <p:cNvPicPr>
            <a:picLocks noChangeAspect="1"/>
          </p:cNvPicPr>
          <p:nvPr/>
        </p:nvPicPr>
        <p:blipFill>
          <a:blip r:embed="rId2" cstate="print"/>
          <a:stretch>
            <a:fillRect/>
          </a:stretch>
        </p:blipFill>
        <p:spPr>
          <a:xfrm>
            <a:off x="0" y="1052736"/>
            <a:ext cx="9144000" cy="5633463"/>
          </a:xfrm>
          <a:prstGeom prst="rect">
            <a:avLst/>
          </a:prstGeom>
        </p:spPr>
      </p:pic>
      <p:sp>
        <p:nvSpPr>
          <p:cNvPr id="3" name="TextBox 2"/>
          <p:cNvSpPr txBox="1"/>
          <p:nvPr/>
        </p:nvSpPr>
        <p:spPr>
          <a:xfrm>
            <a:off x="107504" y="125956"/>
            <a:ext cx="3888432" cy="615553"/>
          </a:xfrm>
          <a:prstGeom prst="rect">
            <a:avLst/>
          </a:prstGeom>
          <a:noFill/>
        </p:spPr>
        <p:txBody>
          <a:bodyPr wrap="square" rtlCol="0">
            <a:spAutoFit/>
          </a:bodyPr>
          <a:lstStyle/>
          <a:p>
            <a:r>
              <a:rPr lang="en-GB" sz="3400" dirty="0" smtClean="0">
                <a:solidFill>
                  <a:srgbClr val="00B050"/>
                </a:solidFill>
                <a:latin typeface="Impact" pitchFamily="34" charset="0"/>
              </a:rPr>
              <a:t>Self-assessment</a:t>
            </a:r>
            <a:r>
              <a:rPr lang="en-GB" sz="3400" dirty="0" smtClean="0">
                <a:solidFill>
                  <a:srgbClr val="00B050"/>
                </a:solidFill>
                <a:latin typeface="Impact" pitchFamily="34" charset="0"/>
              </a:rPr>
              <a:t>:</a:t>
            </a:r>
            <a:endParaRPr lang="en-GB" sz="3400" dirty="0">
              <a:latin typeface="Impact" pitchFamily="34" charset="0"/>
            </a:endParaRPr>
          </a:p>
        </p:txBody>
      </p:sp>
      <p:sp>
        <p:nvSpPr>
          <p:cNvPr id="4" name="TextBox 3"/>
          <p:cNvSpPr txBox="1"/>
          <p:nvPr/>
        </p:nvSpPr>
        <p:spPr>
          <a:xfrm>
            <a:off x="3491880" y="116632"/>
            <a:ext cx="5616624" cy="707886"/>
          </a:xfrm>
          <a:prstGeom prst="rect">
            <a:avLst/>
          </a:prstGeom>
          <a:noFill/>
          <a:ln>
            <a:solidFill>
              <a:schemeClr val="tx1"/>
            </a:solidFill>
          </a:ln>
        </p:spPr>
        <p:txBody>
          <a:bodyPr wrap="square" rtlCol="0">
            <a:spAutoFit/>
          </a:bodyPr>
          <a:lstStyle/>
          <a:p>
            <a:r>
              <a:rPr lang="en-GB" sz="2000" dirty="0" smtClean="0"/>
              <a:t>Include </a:t>
            </a:r>
            <a:r>
              <a:rPr lang="en-GB" sz="2000" b="1" dirty="0" smtClean="0"/>
              <a:t>one praise comment</a:t>
            </a:r>
            <a:r>
              <a:rPr lang="en-GB" sz="2000" dirty="0" smtClean="0"/>
              <a:t> and one </a:t>
            </a:r>
            <a:r>
              <a:rPr lang="en-GB" sz="2000" b="1" dirty="0" smtClean="0"/>
              <a:t>target for improvement.</a:t>
            </a:r>
            <a:endParaRPr lang="en-GB" sz="2000" dirty="0"/>
          </a:p>
        </p:txBody>
      </p:sp>
    </p:spTree>
    <p:extLst>
      <p:ext uri="{BB962C8B-B14F-4D97-AF65-F5344CB8AC3E}">
        <p14:creationId xmlns:p14="http://schemas.microsoft.com/office/powerpoint/2010/main" val="681915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A: Questions</a:t>
            </a:r>
            <a:endParaRPr lang="en-GB" dirty="0"/>
          </a:p>
        </p:txBody>
      </p:sp>
      <p:sp>
        <p:nvSpPr>
          <p:cNvPr id="3" name="Content Placeholder 2"/>
          <p:cNvSpPr>
            <a:spLocks noGrp="1"/>
          </p:cNvSpPr>
          <p:nvPr>
            <p:ph idx="1"/>
          </p:nvPr>
        </p:nvSpPr>
        <p:spPr>
          <a:xfrm>
            <a:off x="457200" y="1600200"/>
            <a:ext cx="8363272" cy="4925144"/>
          </a:xfrm>
        </p:spPr>
        <p:txBody>
          <a:bodyPr>
            <a:normAutofit fontScale="85000" lnSpcReduction="10000"/>
          </a:bodyPr>
          <a:lstStyle/>
          <a:p>
            <a:pPr marL="514350" indent="-514350">
              <a:buNone/>
            </a:pPr>
            <a:r>
              <a:rPr lang="en-GB" b="1" dirty="0" smtClean="0"/>
              <a:t>3. Explain: (8 marks)</a:t>
            </a:r>
          </a:p>
          <a:p>
            <a:pPr marL="514350" indent="-514350">
              <a:buNone/>
            </a:pPr>
            <a:r>
              <a:rPr lang="en-GB" dirty="0"/>
              <a:t>	</a:t>
            </a:r>
            <a:r>
              <a:rPr lang="en-GB" dirty="0" smtClean="0"/>
              <a:t>e.g. </a:t>
            </a:r>
            <a:r>
              <a:rPr lang="en-GB" i="1" dirty="0" smtClean="0"/>
              <a:t>Explain which parts...</a:t>
            </a:r>
          </a:p>
          <a:p>
            <a:pPr marL="514350" indent="-514350">
              <a:buNone/>
            </a:pPr>
            <a:endParaRPr lang="en-GB" dirty="0"/>
          </a:p>
          <a:p>
            <a:pPr marL="514350" indent="-514350">
              <a:buNone/>
            </a:pPr>
            <a:r>
              <a:rPr lang="en-GB" b="1" dirty="0" smtClean="0"/>
              <a:t>Comment on an aspect of source </a:t>
            </a:r>
            <a:r>
              <a:rPr lang="en-GB" dirty="0" smtClean="0"/>
              <a:t>3, showing your ability to understand and interpret meaning. Identify sections you feel meet the topic, select quotations from these and interpret the ideas and meanings within them. </a:t>
            </a:r>
            <a:endParaRPr lang="en-GB" dirty="0" smtClean="0"/>
          </a:p>
          <a:p>
            <a:pPr marL="514350" indent="-514350">
              <a:buNone/>
            </a:pPr>
            <a:endParaRPr lang="en-GB" dirty="0"/>
          </a:p>
          <a:p>
            <a:pPr marL="514350" indent="-514350">
              <a:buNone/>
            </a:pPr>
            <a:r>
              <a:rPr lang="en-GB" b="1" dirty="0" smtClean="0"/>
              <a:t>Three part structure: </a:t>
            </a:r>
            <a:r>
              <a:rPr lang="en-GB" dirty="0" smtClean="0"/>
              <a:t>(P) pick </a:t>
            </a:r>
            <a:r>
              <a:rPr lang="en-GB" dirty="0" smtClean="0"/>
              <a:t>a suitable part of the text (E) quote </a:t>
            </a:r>
            <a:r>
              <a:rPr lang="en-GB" dirty="0" smtClean="0"/>
              <a:t>(W) </a:t>
            </a:r>
            <a:r>
              <a:rPr lang="en-GB" dirty="0" smtClean="0"/>
              <a:t>what this quotation shows us</a:t>
            </a:r>
            <a:r>
              <a:rPr lang="en-GB" dirty="0" smtClean="0"/>
              <a:t>. </a:t>
            </a:r>
            <a:r>
              <a:rPr lang="en-GB" b="1" dirty="0" smtClean="0"/>
              <a:t>[PEW]</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verest.jpg"/>
          <p:cNvPicPr>
            <a:picLocks noChangeAspect="1"/>
          </p:cNvPicPr>
          <p:nvPr/>
        </p:nvPicPr>
        <p:blipFill>
          <a:blip r:embed="rId2" cstate="print"/>
          <a:stretch>
            <a:fillRect/>
          </a:stretch>
        </p:blipFill>
        <p:spPr>
          <a:xfrm>
            <a:off x="0" y="0"/>
            <a:ext cx="6347460" cy="6858000"/>
          </a:xfrm>
          <a:prstGeom prst="rect">
            <a:avLst/>
          </a:prstGeom>
        </p:spPr>
      </p:pic>
      <p:sp>
        <p:nvSpPr>
          <p:cNvPr id="4" name="TextBox 3"/>
          <p:cNvSpPr txBox="1"/>
          <p:nvPr/>
        </p:nvSpPr>
        <p:spPr>
          <a:xfrm>
            <a:off x="6516216" y="980728"/>
            <a:ext cx="2448272" cy="3416320"/>
          </a:xfrm>
          <a:prstGeom prst="rect">
            <a:avLst/>
          </a:prstGeom>
          <a:noFill/>
          <a:ln>
            <a:solidFill>
              <a:schemeClr val="tx1"/>
            </a:solidFill>
          </a:ln>
        </p:spPr>
        <p:txBody>
          <a:bodyPr wrap="square" rtlCol="0">
            <a:spAutoFit/>
          </a:bodyPr>
          <a:lstStyle/>
          <a:p>
            <a:r>
              <a:rPr lang="en-GB" sz="2400" b="1" dirty="0"/>
              <a:t>Explain which parts of Pete Boardman’s story of the return to Camp 6 you find tense</a:t>
            </a:r>
          </a:p>
          <a:p>
            <a:r>
              <a:rPr lang="en-GB" sz="2400" b="1" dirty="0"/>
              <a:t>and exciting</a:t>
            </a:r>
            <a:r>
              <a:rPr lang="en-GB" sz="2400" b="1" dirty="0" smtClean="0"/>
              <a:t>.</a:t>
            </a:r>
          </a:p>
          <a:p>
            <a:endParaRPr lang="en-GB" sz="2400" dirty="0"/>
          </a:p>
          <a:p>
            <a:r>
              <a:rPr lang="en-GB" sz="2400" dirty="0" smtClean="0"/>
              <a:t> </a:t>
            </a:r>
            <a:r>
              <a:rPr lang="en-GB" sz="2400" i="1" dirty="0"/>
              <a:t>(8 marks)</a:t>
            </a:r>
            <a:endParaRPr lang="en-GB"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7460" t="25850" r="18794" b="40550"/>
          <a:stretch>
            <a:fillRect/>
          </a:stretch>
        </p:blipFill>
        <p:spPr bwMode="auto">
          <a:xfrm>
            <a:off x="0" y="0"/>
            <a:ext cx="9010001" cy="3168352"/>
          </a:xfrm>
          <a:prstGeom prst="rect">
            <a:avLst/>
          </a:prstGeom>
          <a:noFill/>
          <a:ln w="9525">
            <a:noFill/>
            <a:miter lim="800000"/>
            <a:headEnd/>
            <a:tailEnd/>
          </a:ln>
        </p:spPr>
      </p:pic>
      <p:sp>
        <p:nvSpPr>
          <p:cNvPr id="3" name="TextBox 2"/>
          <p:cNvSpPr txBox="1"/>
          <p:nvPr/>
        </p:nvSpPr>
        <p:spPr>
          <a:xfrm>
            <a:off x="179512" y="3284984"/>
            <a:ext cx="8856984" cy="3385542"/>
          </a:xfrm>
          <a:prstGeom prst="rect">
            <a:avLst/>
          </a:prstGeom>
          <a:noFill/>
        </p:spPr>
        <p:txBody>
          <a:bodyPr wrap="square" rtlCol="0">
            <a:spAutoFit/>
          </a:bodyPr>
          <a:lstStyle/>
          <a:p>
            <a:pPr>
              <a:buFont typeface="Arial" pitchFamily="34" charset="0"/>
              <a:buChar char="•"/>
            </a:pPr>
            <a:r>
              <a:rPr lang="en-GB" sz="2800" dirty="0" smtClean="0"/>
              <a:t> 2 hour exam + 15 minutes reading time</a:t>
            </a:r>
          </a:p>
          <a:p>
            <a:pPr>
              <a:buFont typeface="Arial" pitchFamily="34" charset="0"/>
              <a:buChar char="•"/>
            </a:pPr>
            <a:r>
              <a:rPr lang="en-GB" sz="2800" dirty="0" smtClean="0"/>
              <a:t> 1 hour on each section</a:t>
            </a:r>
          </a:p>
          <a:p>
            <a:pPr>
              <a:buFont typeface="Arial" pitchFamily="34" charset="0"/>
              <a:buChar char="•"/>
            </a:pPr>
            <a:r>
              <a:rPr lang="en-GB" sz="2800" dirty="0" smtClean="0"/>
              <a:t> 60% of your GCSE </a:t>
            </a:r>
            <a:r>
              <a:rPr lang="en-GB" sz="2800" dirty="0" smtClean="0"/>
              <a:t>grade</a:t>
            </a:r>
          </a:p>
          <a:p>
            <a:pPr>
              <a:buFont typeface="Arial" pitchFamily="34" charset="0"/>
              <a:buChar char="•"/>
            </a:pPr>
            <a:endParaRPr lang="en-GB" sz="2800" dirty="0" smtClean="0"/>
          </a:p>
          <a:p>
            <a:pPr>
              <a:buFont typeface="Arial" pitchFamily="34" charset="0"/>
              <a:buChar char="•"/>
            </a:pPr>
            <a:r>
              <a:rPr lang="en-GB" sz="2800" dirty="0"/>
              <a:t> </a:t>
            </a:r>
            <a:r>
              <a:rPr lang="en-GB" sz="2800" b="1" dirty="0">
                <a:solidFill>
                  <a:srgbClr val="FF0000"/>
                </a:solidFill>
              </a:rPr>
              <a:t>Mock exam w/c </a:t>
            </a:r>
            <a:r>
              <a:rPr lang="en-GB" sz="2800" b="1" dirty="0" smtClean="0">
                <a:solidFill>
                  <a:srgbClr val="FF0000"/>
                </a:solidFill>
              </a:rPr>
              <a:t>24</a:t>
            </a:r>
            <a:r>
              <a:rPr lang="en-GB" sz="2800" b="1" baseline="30000" dirty="0" smtClean="0">
                <a:solidFill>
                  <a:srgbClr val="FF0000"/>
                </a:solidFill>
              </a:rPr>
              <a:t>th</a:t>
            </a:r>
            <a:r>
              <a:rPr lang="en-GB" sz="2800" b="1" dirty="0" smtClean="0">
                <a:solidFill>
                  <a:srgbClr val="FF0000"/>
                </a:solidFill>
              </a:rPr>
              <a:t> Nov: </a:t>
            </a:r>
            <a:r>
              <a:rPr lang="en-GB" sz="2800" b="1" dirty="0" smtClean="0"/>
              <a:t>Full paper </a:t>
            </a:r>
            <a:r>
              <a:rPr lang="en-GB" sz="2800" dirty="0" smtClean="0"/>
              <a:t>(Sections A and B</a:t>
            </a:r>
            <a:r>
              <a:rPr lang="en-GB" sz="2800" dirty="0" smtClean="0"/>
              <a:t>)</a:t>
            </a:r>
          </a:p>
          <a:p>
            <a:r>
              <a:rPr lang="en-GB" sz="2800" dirty="0" smtClean="0"/>
              <a:t>(This is to help us focu</a:t>
            </a:r>
            <a:r>
              <a:rPr lang="en-GB" sz="2800" dirty="0" smtClean="0"/>
              <a:t>s our preparation for the second mock and real exam later in the year.)</a:t>
            </a:r>
            <a:endParaRPr lang="en-GB" sz="2800" dirty="0" smtClean="0"/>
          </a:p>
          <a:p>
            <a:endParaRPr lang="en-GB" dirty="0"/>
          </a:p>
        </p:txBody>
      </p:sp>
    </p:spTree>
    <p:extLst>
      <p:ext uri="{BB962C8B-B14F-4D97-AF65-F5344CB8AC3E}">
        <p14:creationId xmlns:p14="http://schemas.microsoft.com/office/powerpoint/2010/main" val="3181329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96944" cy="4154984"/>
          </a:xfrm>
          <a:prstGeom prst="rect">
            <a:avLst/>
          </a:prstGeom>
          <a:noFill/>
          <a:ln>
            <a:solidFill>
              <a:schemeClr val="tx1"/>
            </a:solidFill>
          </a:ln>
        </p:spPr>
        <p:txBody>
          <a:bodyPr wrap="square" rtlCol="0">
            <a:spAutoFit/>
          </a:bodyPr>
          <a:lstStyle/>
          <a:p>
            <a:r>
              <a:rPr lang="en-GB" sz="2400" b="1" dirty="0" smtClean="0"/>
              <a:t>Example response:</a:t>
            </a:r>
          </a:p>
          <a:p>
            <a:endParaRPr lang="en-GB" sz="2400" b="1" dirty="0"/>
          </a:p>
          <a:p>
            <a:r>
              <a:rPr lang="en-GB" sz="2400" dirty="0" smtClean="0"/>
              <a:t>The question, ‘were we in the gully?’ is very effective and very tense. By this point in the story, we have </a:t>
            </a:r>
            <a:r>
              <a:rPr lang="en-GB" sz="2400" b="1" dirty="0" smtClean="0"/>
              <a:t>realised </a:t>
            </a:r>
            <a:r>
              <a:rPr lang="en-GB" sz="2400" dirty="0" smtClean="0"/>
              <a:t>that they are on a mountain-side and are trying to get to a camp. This is a dangerous situation and the fact they do not know where they are suggests they are in trouble. The question here makes the reader doubt the safety of the characters. ‘Panic’ implies that Pete has seen something which means he is in the wrong place; he might not make it. This is all very tense and exciting to read and makes you want to know what will happen to them.</a:t>
            </a:r>
            <a:endParaRPr lang="en-GB" dirty="0"/>
          </a:p>
        </p:txBody>
      </p:sp>
      <p:sp>
        <p:nvSpPr>
          <p:cNvPr id="3" name="TextBox 2"/>
          <p:cNvSpPr txBox="1"/>
          <p:nvPr/>
        </p:nvSpPr>
        <p:spPr>
          <a:xfrm>
            <a:off x="395536" y="4653136"/>
            <a:ext cx="8352928" cy="923330"/>
          </a:xfrm>
          <a:prstGeom prst="rect">
            <a:avLst/>
          </a:prstGeom>
          <a:noFill/>
        </p:spPr>
        <p:txBody>
          <a:bodyPr wrap="square" rtlCol="0">
            <a:spAutoFit/>
          </a:bodyPr>
          <a:lstStyle/>
          <a:p>
            <a:pPr marL="342900" lvl="0" indent="-342900">
              <a:buFont typeface="+mj-lt"/>
              <a:buAutoNum type="arabicPeriod"/>
            </a:pPr>
            <a:r>
              <a:rPr lang="en-GB" dirty="0"/>
              <a:t>In the paragraph above, identify where the answer shows interpretation and understanding of the quotations.</a:t>
            </a:r>
          </a:p>
          <a:p>
            <a:pPr marL="342900" indent="-342900">
              <a:buAutoNum type="arabicPeriod"/>
            </a:pPr>
            <a:r>
              <a:rPr lang="en-GB" dirty="0" smtClean="0"/>
              <a:t>How </a:t>
            </a:r>
            <a:r>
              <a:rPr lang="en-GB" dirty="0" smtClean="0"/>
              <a:t>could the response above be improved?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 a question 3 mark scheme bands only.jpg"/>
          <p:cNvPicPr>
            <a:picLocks noChangeAspect="1"/>
          </p:cNvPicPr>
          <p:nvPr/>
        </p:nvPicPr>
        <p:blipFill>
          <a:blip r:embed="rId2" cstate="print"/>
          <a:stretch>
            <a:fillRect/>
          </a:stretch>
        </p:blipFill>
        <p:spPr>
          <a:xfrm>
            <a:off x="0" y="1030476"/>
            <a:ext cx="9144000" cy="479704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 a question 3 mark scheme.jpg"/>
          <p:cNvPicPr>
            <a:picLocks noChangeAspect="1"/>
          </p:cNvPicPr>
          <p:nvPr/>
        </p:nvPicPr>
        <p:blipFill rotWithShape="1">
          <a:blip r:embed="rId2" cstate="print"/>
          <a:srcRect l="84" t="54200"/>
          <a:stretch/>
        </p:blipFill>
        <p:spPr>
          <a:xfrm>
            <a:off x="107504" y="548680"/>
            <a:ext cx="8905329" cy="3960440"/>
          </a:xfrm>
          <a:prstGeom prst="rect">
            <a:avLst/>
          </a:prstGeom>
        </p:spPr>
      </p:pic>
      <p:sp>
        <p:nvSpPr>
          <p:cNvPr id="3" name="Rectangle 2"/>
          <p:cNvSpPr/>
          <p:nvPr/>
        </p:nvSpPr>
        <p:spPr>
          <a:xfrm>
            <a:off x="431032" y="5085184"/>
            <a:ext cx="8712968" cy="954107"/>
          </a:xfrm>
          <a:prstGeom prst="rect">
            <a:avLst/>
          </a:prstGeom>
        </p:spPr>
        <p:txBody>
          <a:bodyPr wrap="square">
            <a:spAutoFit/>
          </a:bodyPr>
          <a:lstStyle/>
          <a:p>
            <a:r>
              <a:rPr lang="en-GB" sz="2800" dirty="0" smtClean="0"/>
              <a:t>3. Try </a:t>
            </a:r>
            <a:r>
              <a:rPr lang="en-GB" sz="2800" dirty="0"/>
              <a:t>writing your own response to this question, using the mark scheme to help</a:t>
            </a:r>
            <a:r>
              <a:rPr lang="en-GB" dirty="0"/>
              <a:t>.</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 a question 3 mark scheme bands only.jpg"/>
          <p:cNvPicPr>
            <a:picLocks noChangeAspect="1"/>
          </p:cNvPicPr>
          <p:nvPr/>
        </p:nvPicPr>
        <p:blipFill>
          <a:blip r:embed="rId2" cstate="print"/>
          <a:stretch>
            <a:fillRect/>
          </a:stretch>
        </p:blipFill>
        <p:spPr>
          <a:xfrm>
            <a:off x="0" y="1196752"/>
            <a:ext cx="9144000" cy="4797047"/>
          </a:xfrm>
          <a:prstGeom prst="rect">
            <a:avLst/>
          </a:prstGeom>
        </p:spPr>
      </p:pic>
      <p:sp>
        <p:nvSpPr>
          <p:cNvPr id="3" name="TextBox 2"/>
          <p:cNvSpPr txBox="1"/>
          <p:nvPr/>
        </p:nvSpPr>
        <p:spPr>
          <a:xfrm>
            <a:off x="35496" y="509191"/>
            <a:ext cx="3888432" cy="615553"/>
          </a:xfrm>
          <a:prstGeom prst="rect">
            <a:avLst/>
          </a:prstGeom>
          <a:noFill/>
        </p:spPr>
        <p:txBody>
          <a:bodyPr wrap="square" rtlCol="0">
            <a:spAutoFit/>
          </a:bodyPr>
          <a:lstStyle/>
          <a:p>
            <a:r>
              <a:rPr lang="en-GB" sz="3400" dirty="0" smtClean="0">
                <a:solidFill>
                  <a:srgbClr val="00B050"/>
                </a:solidFill>
                <a:latin typeface="Impact" pitchFamily="34" charset="0"/>
              </a:rPr>
              <a:t>Peer-assessment:</a:t>
            </a:r>
            <a:endParaRPr lang="en-GB" sz="3400" dirty="0">
              <a:latin typeface="Impact" pitchFamily="34" charset="0"/>
            </a:endParaRPr>
          </a:p>
        </p:txBody>
      </p:sp>
      <p:sp>
        <p:nvSpPr>
          <p:cNvPr id="4" name="TextBox 3"/>
          <p:cNvSpPr txBox="1"/>
          <p:nvPr/>
        </p:nvSpPr>
        <p:spPr>
          <a:xfrm>
            <a:off x="3419872" y="387566"/>
            <a:ext cx="5616624" cy="707886"/>
          </a:xfrm>
          <a:prstGeom prst="rect">
            <a:avLst/>
          </a:prstGeom>
          <a:noFill/>
          <a:ln>
            <a:solidFill>
              <a:schemeClr val="tx1"/>
            </a:solidFill>
          </a:ln>
        </p:spPr>
        <p:txBody>
          <a:bodyPr wrap="square" rtlCol="0">
            <a:spAutoFit/>
          </a:bodyPr>
          <a:lstStyle/>
          <a:p>
            <a:r>
              <a:rPr lang="en-GB" sz="2000" dirty="0" smtClean="0"/>
              <a:t>Include </a:t>
            </a:r>
            <a:r>
              <a:rPr lang="en-GB" sz="2000" b="1" dirty="0" smtClean="0"/>
              <a:t>one praise comment</a:t>
            </a:r>
            <a:r>
              <a:rPr lang="en-GB" sz="2000" dirty="0" smtClean="0"/>
              <a:t> and one </a:t>
            </a:r>
            <a:r>
              <a:rPr lang="en-GB" sz="2000" b="1" dirty="0" smtClean="0"/>
              <a:t>target for improvement.</a:t>
            </a:r>
            <a:endParaRPr lang="en-GB" sz="2000" dirty="0"/>
          </a:p>
        </p:txBody>
      </p:sp>
    </p:spTree>
    <p:extLst>
      <p:ext uri="{BB962C8B-B14F-4D97-AF65-F5344CB8AC3E}">
        <p14:creationId xmlns:p14="http://schemas.microsoft.com/office/powerpoint/2010/main" val="3938842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A: Questions</a:t>
            </a:r>
            <a:endParaRPr lang="en-GB" dirty="0"/>
          </a:p>
        </p:txBody>
      </p:sp>
      <p:sp>
        <p:nvSpPr>
          <p:cNvPr id="3" name="Content Placeholder 2"/>
          <p:cNvSpPr>
            <a:spLocks noGrp="1"/>
          </p:cNvSpPr>
          <p:nvPr>
            <p:ph idx="1"/>
          </p:nvPr>
        </p:nvSpPr>
        <p:spPr>
          <a:xfrm>
            <a:off x="323528" y="1600200"/>
            <a:ext cx="8640960" cy="5069160"/>
          </a:xfrm>
        </p:spPr>
        <p:txBody>
          <a:bodyPr>
            <a:normAutofit fontScale="92500" lnSpcReduction="10000"/>
          </a:bodyPr>
          <a:lstStyle/>
          <a:p>
            <a:pPr marL="514350" indent="-514350">
              <a:buNone/>
            </a:pPr>
            <a:r>
              <a:rPr lang="en-GB" b="1" dirty="0" smtClean="0"/>
              <a:t>4. Compare and analyse: (16 marks)</a:t>
            </a:r>
          </a:p>
          <a:p>
            <a:pPr marL="514350" indent="-514350">
              <a:buNone/>
            </a:pPr>
            <a:r>
              <a:rPr lang="en-GB" dirty="0"/>
              <a:t>	</a:t>
            </a:r>
            <a:r>
              <a:rPr lang="en-GB" dirty="0" smtClean="0"/>
              <a:t>e.g. </a:t>
            </a:r>
            <a:r>
              <a:rPr lang="en-GB" i="1" dirty="0" smtClean="0"/>
              <a:t>Compare the different ways... Analyse the effects...</a:t>
            </a:r>
          </a:p>
          <a:p>
            <a:pPr marL="514350" indent="-514350">
              <a:buNone/>
            </a:pPr>
            <a:endParaRPr lang="en-GB" dirty="0"/>
          </a:p>
          <a:p>
            <a:pPr marL="514350" indent="-514350">
              <a:buNone/>
            </a:pPr>
            <a:r>
              <a:rPr lang="en-GB" b="1" dirty="0" smtClean="0"/>
              <a:t>Comparing language </a:t>
            </a:r>
            <a:r>
              <a:rPr lang="en-GB" dirty="0" smtClean="0"/>
              <a:t>in two of the three texts (one specified; you choose the other). Identify purpose and audience then word choices/sentence lengths etc.</a:t>
            </a:r>
          </a:p>
          <a:p>
            <a:pPr marL="514350" indent="-514350">
              <a:buNone/>
            </a:pPr>
            <a:endParaRPr lang="en-GB" dirty="0"/>
          </a:p>
          <a:p>
            <a:pPr marL="514350" indent="-514350" algn="ctr">
              <a:buNone/>
            </a:pPr>
            <a:r>
              <a:rPr lang="en-GB" sz="4800" b="1" dirty="0" smtClean="0"/>
              <a:t>QWERTY</a:t>
            </a:r>
            <a:endParaRPr lang="en-GB" sz="4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908720"/>
            <a:ext cx="7200800" cy="4832092"/>
          </a:xfrm>
          <a:prstGeom prst="rect">
            <a:avLst/>
          </a:prstGeom>
          <a:noFill/>
          <a:ln>
            <a:solidFill>
              <a:schemeClr val="tx1"/>
            </a:solidFill>
          </a:ln>
        </p:spPr>
        <p:txBody>
          <a:bodyPr wrap="square" rtlCol="0">
            <a:spAutoFit/>
          </a:bodyPr>
          <a:lstStyle/>
          <a:p>
            <a:r>
              <a:rPr lang="en-GB" sz="2800" dirty="0"/>
              <a:t>Now you need to refer to </a:t>
            </a:r>
            <a:r>
              <a:rPr lang="en-GB" sz="2800" b="1" dirty="0"/>
              <a:t>Source 3, </a:t>
            </a:r>
            <a:r>
              <a:rPr lang="en-GB" sz="2800" b="1" i="1" dirty="0"/>
              <a:t>Everest The Hard Way and either Source 1 or Source 2.</a:t>
            </a:r>
          </a:p>
          <a:p>
            <a:r>
              <a:rPr lang="en-GB" sz="2800" dirty="0"/>
              <a:t>You are going to compare the </a:t>
            </a:r>
            <a:r>
              <a:rPr lang="en-GB" sz="2800" b="1" dirty="0"/>
              <a:t>two texts, one of which you have chosen.</a:t>
            </a:r>
          </a:p>
          <a:p>
            <a:endParaRPr lang="en-GB" sz="2800" b="1" dirty="0" smtClean="0"/>
          </a:p>
          <a:p>
            <a:r>
              <a:rPr lang="en-GB" sz="2800" b="1" dirty="0" smtClean="0"/>
              <a:t>Compare </a:t>
            </a:r>
            <a:r>
              <a:rPr lang="en-GB" sz="2800" b="1" dirty="0"/>
              <a:t>the different ways in which language is used for effect in the two texts.</a:t>
            </a:r>
          </a:p>
          <a:p>
            <a:r>
              <a:rPr lang="en-GB" sz="2800" dirty="0"/>
              <a:t>Give some examples and analyse what the effects are. </a:t>
            </a:r>
            <a:endParaRPr lang="en-GB" sz="2800" dirty="0" smtClean="0"/>
          </a:p>
          <a:p>
            <a:endParaRPr lang="en-GB" sz="2800" i="1" dirty="0"/>
          </a:p>
          <a:p>
            <a:r>
              <a:rPr lang="en-GB" sz="2800" i="1" dirty="0" smtClean="0"/>
              <a:t>(</a:t>
            </a:r>
            <a:r>
              <a:rPr lang="en-GB" sz="2800" i="1" dirty="0"/>
              <a:t>16 marks)</a:t>
            </a:r>
            <a:endParaRPr lang="en-GB"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784976" cy="6048672"/>
          </a:xfrm>
          <a:prstGeom prst="rect">
            <a:avLst/>
          </a:prstGeom>
          <a:noFill/>
          <a:ln>
            <a:solidFill>
              <a:schemeClr val="tx1"/>
            </a:solidFill>
          </a:ln>
        </p:spPr>
        <p:txBody>
          <a:bodyPr wrap="square" rtlCol="0">
            <a:spAutoFit/>
          </a:bodyPr>
          <a:lstStyle/>
          <a:p>
            <a:r>
              <a:rPr lang="en-GB" sz="2400" b="1" dirty="0" smtClean="0"/>
              <a:t>Example response:</a:t>
            </a:r>
          </a:p>
          <a:p>
            <a:endParaRPr lang="en-GB" sz="2400" b="1" dirty="0"/>
          </a:p>
          <a:p>
            <a:r>
              <a:rPr lang="en-GB" dirty="0" smtClean="0"/>
              <a:t>Source 1 and Source 3 are both documenting extreme journeys. However, the mood and the way they present their thoughts and feelings are very different. Source 1 has a more mainstream audience, perhaps travel writers or extreme sports enthusiasts. This means that the language used has to be accessible and more informal, so Hyde uses words like ‘gear’ to describe the equipment used and ‘a Disneyland-like experience’ which could appeal to a wider range of people and not just to those who know a lot about over-rafting. Source 3, however, uses many more words specific to the sport: ‘South Cal’; ‘runnels of ice’. The audience of this piece is different. They may be readers who would be interested in and more knowledgeable of mountaineering, therefore the writer has used more specialist language. </a:t>
            </a:r>
          </a:p>
          <a:p>
            <a:endParaRPr lang="en-GB" b="1" dirty="0"/>
          </a:p>
          <a:p>
            <a:r>
              <a:rPr lang="en-GB" dirty="0" smtClean="0"/>
              <a:t>Emotive language and a series of questions are used in Source 1 to convey the writer’s feelings and engage the reader: ‘Was I scared? A little. Exhilarated? More than I’d ever been.’ The writer is clearly positive about her experience and the word ‘exhilarated’ indicates this. In this case, the questions are used to show the reader’s potential reaction and how life-changing the experience was. Questions are also used in Source 3 but this time they show very different emotions. In Source 3 we might begin to see the writer’s panic and disorientation through his use of the question ‘were we in the gully?’. This question could suggest...</a:t>
            </a:r>
            <a:endParaRPr lang="en-GB" dirty="0"/>
          </a:p>
        </p:txBody>
      </p:sp>
      <p:sp>
        <p:nvSpPr>
          <p:cNvPr id="3" name="TextBox 2"/>
          <p:cNvSpPr txBox="1"/>
          <p:nvPr/>
        </p:nvSpPr>
        <p:spPr>
          <a:xfrm>
            <a:off x="179512" y="6211669"/>
            <a:ext cx="8856984" cy="646331"/>
          </a:xfrm>
          <a:prstGeom prst="rect">
            <a:avLst/>
          </a:prstGeom>
          <a:noFill/>
        </p:spPr>
        <p:txBody>
          <a:bodyPr wrap="square" rtlCol="0">
            <a:spAutoFit/>
          </a:bodyPr>
          <a:lstStyle/>
          <a:p>
            <a:r>
              <a:rPr lang="en-GB" b="1" dirty="0" smtClean="0"/>
              <a:t>1. How effective is the above response? </a:t>
            </a:r>
            <a:r>
              <a:rPr lang="en-GB" b="1" dirty="0" smtClean="0"/>
              <a:t>Identify places where the answer: a) comments on audience/purpose; b) compares the two texts.</a:t>
            </a:r>
            <a:endParaRPr lang="en-GB"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 a question 4 mark scheme bands only.jpg"/>
          <p:cNvPicPr>
            <a:picLocks noChangeAspect="1"/>
          </p:cNvPicPr>
          <p:nvPr/>
        </p:nvPicPr>
        <p:blipFill>
          <a:blip r:embed="rId2" cstate="print"/>
          <a:stretch>
            <a:fillRect/>
          </a:stretch>
        </p:blipFill>
        <p:spPr>
          <a:xfrm>
            <a:off x="0" y="531833"/>
            <a:ext cx="9144000" cy="579433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 a question 4 mark scheme.jpg"/>
          <p:cNvPicPr>
            <a:picLocks noChangeAspect="1"/>
          </p:cNvPicPr>
          <p:nvPr/>
        </p:nvPicPr>
        <p:blipFill rotWithShape="1">
          <a:blip r:embed="rId2" cstate="print"/>
          <a:srcRect l="754" t="56300"/>
          <a:stretch/>
        </p:blipFill>
        <p:spPr>
          <a:xfrm>
            <a:off x="179512" y="116632"/>
            <a:ext cx="8863311" cy="4464496"/>
          </a:xfrm>
          <a:prstGeom prst="rect">
            <a:avLst/>
          </a:prstGeom>
        </p:spPr>
      </p:pic>
      <p:sp>
        <p:nvSpPr>
          <p:cNvPr id="3" name="Rectangle 2"/>
          <p:cNvSpPr/>
          <p:nvPr/>
        </p:nvSpPr>
        <p:spPr>
          <a:xfrm>
            <a:off x="397648" y="5085184"/>
            <a:ext cx="8712968" cy="954107"/>
          </a:xfrm>
          <a:prstGeom prst="rect">
            <a:avLst/>
          </a:prstGeom>
        </p:spPr>
        <p:txBody>
          <a:bodyPr wrap="square">
            <a:spAutoFit/>
          </a:bodyPr>
          <a:lstStyle/>
          <a:p>
            <a:r>
              <a:rPr lang="en-GB" sz="2800" dirty="0" smtClean="0"/>
              <a:t>3. Try </a:t>
            </a:r>
            <a:r>
              <a:rPr lang="en-GB" sz="2800" dirty="0"/>
              <a:t>writing your own response to this question, using the mark scheme to help</a:t>
            </a:r>
            <a:r>
              <a:rPr lang="en-GB" dirty="0"/>
              <a:t>.</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 a question 4 mark scheme bands only.jpg"/>
          <p:cNvPicPr>
            <a:picLocks noChangeAspect="1"/>
          </p:cNvPicPr>
          <p:nvPr/>
        </p:nvPicPr>
        <p:blipFill>
          <a:blip r:embed="rId2" cstate="print"/>
          <a:stretch>
            <a:fillRect/>
          </a:stretch>
        </p:blipFill>
        <p:spPr>
          <a:xfrm>
            <a:off x="0" y="947034"/>
            <a:ext cx="9144000" cy="5794334"/>
          </a:xfrm>
          <a:prstGeom prst="rect">
            <a:avLst/>
          </a:prstGeom>
        </p:spPr>
      </p:pic>
      <p:sp>
        <p:nvSpPr>
          <p:cNvPr id="3" name="TextBox 2"/>
          <p:cNvSpPr txBox="1"/>
          <p:nvPr/>
        </p:nvSpPr>
        <p:spPr>
          <a:xfrm>
            <a:off x="107504" y="125956"/>
            <a:ext cx="3888432" cy="615553"/>
          </a:xfrm>
          <a:prstGeom prst="rect">
            <a:avLst/>
          </a:prstGeom>
          <a:noFill/>
        </p:spPr>
        <p:txBody>
          <a:bodyPr wrap="square" rtlCol="0">
            <a:spAutoFit/>
          </a:bodyPr>
          <a:lstStyle/>
          <a:p>
            <a:r>
              <a:rPr lang="en-GB" sz="3400" dirty="0" smtClean="0">
                <a:solidFill>
                  <a:srgbClr val="00B050"/>
                </a:solidFill>
                <a:latin typeface="Impact" pitchFamily="34" charset="0"/>
              </a:rPr>
              <a:t>Self-assessment</a:t>
            </a:r>
            <a:r>
              <a:rPr lang="en-GB" sz="3400" dirty="0" smtClean="0">
                <a:solidFill>
                  <a:srgbClr val="00B050"/>
                </a:solidFill>
                <a:latin typeface="Impact" pitchFamily="34" charset="0"/>
              </a:rPr>
              <a:t>:</a:t>
            </a:r>
            <a:endParaRPr lang="en-GB" sz="3400" dirty="0">
              <a:latin typeface="Impact" pitchFamily="34" charset="0"/>
            </a:endParaRPr>
          </a:p>
        </p:txBody>
      </p:sp>
      <p:sp>
        <p:nvSpPr>
          <p:cNvPr id="4" name="TextBox 3"/>
          <p:cNvSpPr txBox="1"/>
          <p:nvPr/>
        </p:nvSpPr>
        <p:spPr>
          <a:xfrm>
            <a:off x="3491880" y="116632"/>
            <a:ext cx="5616624" cy="707886"/>
          </a:xfrm>
          <a:prstGeom prst="rect">
            <a:avLst/>
          </a:prstGeom>
          <a:noFill/>
          <a:ln>
            <a:solidFill>
              <a:schemeClr val="tx1"/>
            </a:solidFill>
          </a:ln>
        </p:spPr>
        <p:txBody>
          <a:bodyPr wrap="square" rtlCol="0">
            <a:spAutoFit/>
          </a:bodyPr>
          <a:lstStyle/>
          <a:p>
            <a:r>
              <a:rPr lang="en-GB" sz="2000" dirty="0" smtClean="0"/>
              <a:t>Include </a:t>
            </a:r>
            <a:r>
              <a:rPr lang="en-GB" sz="2000" b="1" dirty="0" smtClean="0"/>
              <a:t>one praise comment</a:t>
            </a:r>
            <a:r>
              <a:rPr lang="en-GB" sz="2000" dirty="0" smtClean="0"/>
              <a:t> and one </a:t>
            </a:r>
            <a:r>
              <a:rPr lang="en-GB" sz="2000" b="1" dirty="0" smtClean="0"/>
              <a:t>target for improvement.</a:t>
            </a:r>
            <a:endParaRPr lang="en-GB" sz="2000" dirty="0"/>
          </a:p>
        </p:txBody>
      </p:sp>
    </p:spTree>
    <p:extLst>
      <p:ext uri="{BB962C8B-B14F-4D97-AF65-F5344CB8AC3E}">
        <p14:creationId xmlns:p14="http://schemas.microsoft.com/office/powerpoint/2010/main" val="4188092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568952" cy="6186309"/>
          </a:xfrm>
          <a:prstGeom prst="rect">
            <a:avLst/>
          </a:prstGeom>
          <a:noFill/>
        </p:spPr>
        <p:txBody>
          <a:bodyPr wrap="square" rtlCol="0">
            <a:spAutoFit/>
          </a:bodyPr>
          <a:lstStyle/>
          <a:p>
            <a:r>
              <a:rPr lang="en-GB" b="1" dirty="0" smtClean="0"/>
              <a:t>Section A – Reading</a:t>
            </a:r>
          </a:p>
          <a:p>
            <a:endParaRPr lang="en-GB" b="1" dirty="0"/>
          </a:p>
          <a:p>
            <a:r>
              <a:rPr lang="en-GB" b="1" dirty="0" smtClean="0"/>
              <a:t>1 hour 15 </a:t>
            </a:r>
            <a:r>
              <a:rPr lang="en-GB" b="1" dirty="0" err="1" smtClean="0"/>
              <a:t>mins</a:t>
            </a:r>
            <a:r>
              <a:rPr lang="en-GB" b="1" dirty="0" smtClean="0"/>
              <a:t>, to include 15 </a:t>
            </a:r>
            <a:r>
              <a:rPr lang="en-GB" b="1" dirty="0" err="1" smtClean="0"/>
              <a:t>mins</a:t>
            </a:r>
            <a:r>
              <a:rPr lang="en-GB" b="1" dirty="0" smtClean="0"/>
              <a:t> of reading time.</a:t>
            </a:r>
          </a:p>
          <a:p>
            <a:r>
              <a:rPr lang="en-GB" dirty="0" smtClean="0"/>
              <a:t>You will have three texts to read and should read them all before you start answering the questions.</a:t>
            </a:r>
          </a:p>
          <a:p>
            <a:endParaRPr lang="en-GB" dirty="0"/>
          </a:p>
          <a:p>
            <a:r>
              <a:rPr lang="en-GB" dirty="0" smtClean="0"/>
              <a:t>You will be asked four questions and should answer them all.</a:t>
            </a:r>
          </a:p>
          <a:p>
            <a:endParaRPr lang="en-GB" dirty="0"/>
          </a:p>
          <a:p>
            <a:pPr algn="ctr"/>
            <a:r>
              <a:rPr lang="en-GB" b="1" dirty="0" smtClean="0"/>
              <a:t>Q1: Retrieval – Q2: Presentation – Q3: Inference – Q4: Analysis and comparison of language</a:t>
            </a:r>
          </a:p>
          <a:p>
            <a:endParaRPr lang="en-GB" dirty="0"/>
          </a:p>
          <a:p>
            <a:r>
              <a:rPr lang="en-GB" b="1" dirty="0" smtClean="0"/>
              <a:t>Q1: (Retrieval) </a:t>
            </a:r>
            <a:r>
              <a:rPr lang="en-GB" dirty="0" smtClean="0"/>
              <a:t>Tests your ability to </a:t>
            </a:r>
            <a:r>
              <a:rPr lang="en-GB" b="1" dirty="0" smtClean="0"/>
              <a:t>select</a:t>
            </a:r>
            <a:r>
              <a:rPr lang="en-GB" dirty="0" smtClean="0"/>
              <a:t> information from texts. Source 1. 8 marks. </a:t>
            </a:r>
          </a:p>
          <a:p>
            <a:endParaRPr lang="en-GB" dirty="0"/>
          </a:p>
          <a:p>
            <a:r>
              <a:rPr lang="en-GB" b="1" dirty="0" smtClean="0"/>
              <a:t>Q2: (Presentation) </a:t>
            </a:r>
            <a:r>
              <a:rPr lang="en-GB" dirty="0" smtClean="0"/>
              <a:t>Tests your ability to </a:t>
            </a:r>
            <a:r>
              <a:rPr lang="en-GB" b="1" dirty="0" smtClean="0"/>
              <a:t>explain</a:t>
            </a:r>
            <a:r>
              <a:rPr lang="en-GB" dirty="0" smtClean="0"/>
              <a:t> how presentational devices are used and their impact on the reader, linking them to the content of the text. Source 2. 8 marks.</a:t>
            </a:r>
          </a:p>
          <a:p>
            <a:endParaRPr lang="en-GB" dirty="0"/>
          </a:p>
          <a:p>
            <a:r>
              <a:rPr lang="en-GB" b="1" dirty="0" smtClean="0"/>
              <a:t>Q3: (Inference) </a:t>
            </a:r>
            <a:r>
              <a:rPr lang="en-GB" dirty="0" smtClean="0"/>
              <a:t>Tests your ability to </a:t>
            </a:r>
            <a:r>
              <a:rPr lang="en-GB" b="1" dirty="0" smtClean="0"/>
              <a:t>explain</a:t>
            </a:r>
            <a:r>
              <a:rPr lang="en-GB" dirty="0" smtClean="0"/>
              <a:t> the ways in which writers present ideas or arguments and to </a:t>
            </a:r>
            <a:r>
              <a:rPr lang="en-GB" b="1" dirty="0" smtClean="0"/>
              <a:t>select</a:t>
            </a:r>
            <a:r>
              <a:rPr lang="en-GB" dirty="0" smtClean="0"/>
              <a:t> appropriate evidence from the text to support your ideas. Source 3. 8 marks.</a:t>
            </a:r>
          </a:p>
          <a:p>
            <a:endParaRPr lang="en-GB" dirty="0"/>
          </a:p>
          <a:p>
            <a:r>
              <a:rPr lang="en-GB" b="1" dirty="0" smtClean="0"/>
              <a:t>Q4: (Analysis and comparison of language) </a:t>
            </a:r>
            <a:r>
              <a:rPr lang="en-GB" dirty="0" smtClean="0"/>
              <a:t>Tests your ability to </a:t>
            </a:r>
            <a:r>
              <a:rPr lang="en-GB" b="1" dirty="0" smtClean="0"/>
              <a:t>analyse and compare</a:t>
            </a:r>
            <a:r>
              <a:rPr lang="en-GB" dirty="0" smtClean="0"/>
              <a:t> texts, focusing on </a:t>
            </a:r>
            <a:r>
              <a:rPr lang="en-GB" b="1" dirty="0" smtClean="0"/>
              <a:t>language</a:t>
            </a:r>
            <a:r>
              <a:rPr lang="en-GB" dirty="0" smtClean="0"/>
              <a:t>. Source 3 plus one of your choice. 16 marks.</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GB" smtClean="0"/>
              <a:t>Useful words and phrases for comparison</a:t>
            </a:r>
          </a:p>
        </p:txBody>
      </p:sp>
      <p:sp>
        <p:nvSpPr>
          <p:cNvPr id="16387" name="Content Placeholder 2"/>
          <p:cNvSpPr>
            <a:spLocks noGrp="1"/>
          </p:cNvSpPr>
          <p:nvPr>
            <p:ph idx="1"/>
          </p:nvPr>
        </p:nvSpPr>
        <p:spPr/>
        <p:txBody>
          <a:bodyPr>
            <a:normAutofit lnSpcReduction="10000"/>
          </a:bodyPr>
          <a:lstStyle/>
          <a:p>
            <a:pPr marL="0" indent="0">
              <a:buFontTx/>
              <a:buNone/>
            </a:pPr>
            <a:r>
              <a:rPr lang="en-GB" smtClean="0"/>
              <a:t>However 			On the other hand</a:t>
            </a:r>
          </a:p>
          <a:p>
            <a:pPr marL="0" indent="0">
              <a:buFontTx/>
              <a:buNone/>
            </a:pPr>
            <a:endParaRPr lang="en-GB" smtClean="0"/>
          </a:p>
          <a:p>
            <a:pPr marL="0" indent="0">
              <a:buFontTx/>
              <a:buNone/>
            </a:pPr>
            <a:r>
              <a:rPr lang="en-GB" smtClean="0"/>
              <a:t>In the first text… while in the second text…</a:t>
            </a:r>
          </a:p>
          <a:p>
            <a:pPr marL="0" indent="0">
              <a:buFontTx/>
              <a:buNone/>
            </a:pPr>
            <a:endParaRPr lang="en-GB" smtClean="0"/>
          </a:p>
          <a:p>
            <a:pPr marL="0" indent="0">
              <a:buFontTx/>
              <a:buNone/>
            </a:pPr>
            <a:r>
              <a:rPr lang="en-GB" smtClean="0"/>
              <a:t>Both writers use…	in order to….</a:t>
            </a:r>
          </a:p>
          <a:p>
            <a:pPr marL="0" indent="0">
              <a:buFontTx/>
              <a:buNone/>
            </a:pPr>
            <a:endParaRPr lang="en-GB" smtClean="0"/>
          </a:p>
          <a:p>
            <a:pPr marL="0" indent="0">
              <a:buFontTx/>
              <a:buNone/>
            </a:pPr>
            <a:r>
              <a:rPr lang="en-GB" smtClean="0"/>
              <a:t>The texts use….. differently / in a similar way …..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 a question 3 mark scheme.jpg"/>
          <p:cNvPicPr>
            <a:picLocks noChangeAspect="1"/>
          </p:cNvPicPr>
          <p:nvPr/>
        </p:nvPicPr>
        <p:blipFill>
          <a:blip r:embed="rId2" cstate="print"/>
          <a:stretch>
            <a:fillRect/>
          </a:stretch>
        </p:blipFill>
        <p:spPr>
          <a:xfrm>
            <a:off x="899592" y="-3627784"/>
            <a:ext cx="7128792" cy="6916406"/>
          </a:xfrm>
          <a:prstGeom prst="rect">
            <a:avLst/>
          </a:prstGeom>
        </p:spPr>
      </p:pic>
      <p:pic>
        <p:nvPicPr>
          <p:cNvPr id="3" name="Picture 2" descr="section a question 4 mark scheme part 2.jpg"/>
          <p:cNvPicPr>
            <a:picLocks noChangeAspect="1"/>
          </p:cNvPicPr>
          <p:nvPr/>
        </p:nvPicPr>
        <p:blipFill>
          <a:blip r:embed="rId3" cstate="print"/>
          <a:stretch>
            <a:fillRect/>
          </a:stretch>
        </p:blipFill>
        <p:spPr>
          <a:xfrm>
            <a:off x="899592" y="3212976"/>
            <a:ext cx="7092280" cy="348619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57200" y="274638"/>
            <a:ext cx="8229600" cy="922337"/>
          </a:xfrm>
        </p:spPr>
        <p:txBody>
          <a:bodyPr/>
          <a:lstStyle/>
          <a:p>
            <a:pPr eaLnBrk="1" hangingPunct="1"/>
            <a:r>
              <a:rPr lang="en-GB" smtClean="0"/>
              <a:t>Section A – Top Tips</a:t>
            </a:r>
          </a:p>
        </p:txBody>
      </p:sp>
      <p:sp>
        <p:nvSpPr>
          <p:cNvPr id="14339" name="Rectangle 5"/>
          <p:cNvSpPr>
            <a:spLocks noGrp="1" noChangeArrowheads="1"/>
          </p:cNvSpPr>
          <p:nvPr>
            <p:ph type="body" idx="1"/>
          </p:nvPr>
        </p:nvSpPr>
        <p:spPr>
          <a:xfrm>
            <a:off x="457200" y="1196974"/>
            <a:ext cx="8229600" cy="5256361"/>
          </a:xfrm>
        </p:spPr>
        <p:txBody>
          <a:bodyPr>
            <a:normAutofit lnSpcReduction="10000"/>
          </a:bodyPr>
          <a:lstStyle/>
          <a:p>
            <a:pPr eaLnBrk="1" hangingPunct="1"/>
            <a:r>
              <a:rPr lang="en-GB" sz="2800" dirty="0" smtClean="0"/>
              <a:t>Read the questions before you read the texts</a:t>
            </a:r>
          </a:p>
          <a:p>
            <a:pPr eaLnBrk="1" hangingPunct="1"/>
            <a:r>
              <a:rPr lang="en-GB" sz="2800" dirty="0" smtClean="0"/>
              <a:t>Highlight key words in the questions to make sure that you understand what the question is asking you to do</a:t>
            </a:r>
          </a:p>
          <a:p>
            <a:pPr eaLnBrk="1" hangingPunct="1"/>
            <a:r>
              <a:rPr lang="en-GB" sz="2800" dirty="0" smtClean="0"/>
              <a:t>Make sure you highlight / annotate relevant parts of the texts as you are reading</a:t>
            </a:r>
          </a:p>
          <a:p>
            <a:pPr eaLnBrk="1" hangingPunct="1"/>
            <a:r>
              <a:rPr lang="en-GB" sz="2800" dirty="0" smtClean="0"/>
              <a:t>Make sure you explain your ideas about the techniques used – remember the impact on the reader</a:t>
            </a:r>
            <a:r>
              <a:rPr lang="en-GB" sz="2800" dirty="0" smtClean="0"/>
              <a:t>.</a:t>
            </a:r>
          </a:p>
          <a:p>
            <a:pPr eaLnBrk="1" hangingPunct="1"/>
            <a:endParaRPr lang="en-GB" sz="2800" dirty="0"/>
          </a:p>
          <a:p>
            <a:pPr marL="0" indent="0" algn="ctr" eaLnBrk="1" hangingPunct="1">
              <a:buNone/>
            </a:pPr>
            <a:r>
              <a:rPr lang="en-GB" sz="5400" b="1" dirty="0" smtClean="0"/>
              <a:t>WEE ILE PEW QWERTY</a:t>
            </a:r>
            <a:endParaRPr lang="en-GB" sz="5400" b="1" dirty="0" smtClean="0"/>
          </a:p>
          <a:p>
            <a:pPr eaLnBrk="1" hangingPunct="1"/>
            <a:endParaRPr lang="en-GB" sz="2800" dirty="0" smtClean="0"/>
          </a:p>
          <a:p>
            <a:pPr eaLnBrk="1" hangingPunct="1"/>
            <a:endParaRPr lang="en-GB"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208912" cy="4770537"/>
          </a:xfrm>
          <a:prstGeom prst="rect">
            <a:avLst/>
          </a:prstGeom>
          <a:noFill/>
        </p:spPr>
        <p:txBody>
          <a:bodyPr wrap="square" rtlCol="0">
            <a:spAutoFit/>
          </a:bodyPr>
          <a:lstStyle/>
          <a:p>
            <a:r>
              <a:rPr lang="en-GB" sz="2800" b="1" dirty="0"/>
              <a:t>Section B: </a:t>
            </a:r>
            <a:r>
              <a:rPr lang="en-GB" sz="2800" b="1" dirty="0" smtClean="0"/>
              <a:t>Writing</a:t>
            </a:r>
          </a:p>
          <a:p>
            <a:endParaRPr lang="en-GB" sz="2400" b="1" dirty="0"/>
          </a:p>
          <a:p>
            <a:r>
              <a:rPr lang="en-GB" sz="2800" b="1" dirty="0" smtClean="0"/>
              <a:t>1 hour.</a:t>
            </a:r>
          </a:p>
          <a:p>
            <a:r>
              <a:rPr lang="en-GB" sz="2800" dirty="0" smtClean="0"/>
              <a:t>You will be asked two questions and should answer them both. </a:t>
            </a:r>
          </a:p>
          <a:p>
            <a:endParaRPr lang="en-GB" sz="2800" dirty="0"/>
          </a:p>
          <a:p>
            <a:r>
              <a:rPr lang="en-GB" sz="2800" b="1" dirty="0" smtClean="0"/>
              <a:t>Q5: </a:t>
            </a:r>
            <a:r>
              <a:rPr lang="en-GB" sz="2800" dirty="0" smtClean="0"/>
              <a:t>Inform </a:t>
            </a:r>
            <a:r>
              <a:rPr lang="en-GB" sz="2800" smtClean="0"/>
              <a:t>/ explain / </a:t>
            </a:r>
            <a:r>
              <a:rPr lang="en-GB" sz="2800" dirty="0" smtClean="0"/>
              <a:t>describe, based on personal details: 16 marks.  25 minutes.</a:t>
            </a:r>
          </a:p>
          <a:p>
            <a:endParaRPr lang="en-GB" sz="2800" dirty="0" smtClean="0"/>
          </a:p>
          <a:p>
            <a:r>
              <a:rPr lang="en-GB" sz="2800" b="1" dirty="0" smtClean="0"/>
              <a:t>Q6: </a:t>
            </a:r>
            <a:r>
              <a:rPr lang="en-GB" sz="2800" dirty="0" smtClean="0"/>
              <a:t>Argue / persuade / create a viewpoint which must be sustained:  24 marks.  35 minutes.</a:t>
            </a:r>
            <a:endParaRPr lang="en-GB"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507444"/>
            <a:ext cx="8568952" cy="3785652"/>
          </a:xfrm>
          <a:prstGeom prst="rect">
            <a:avLst/>
          </a:prstGeom>
          <a:solidFill>
            <a:srgbClr val="00B050">
              <a:alpha val="10000"/>
            </a:srgbClr>
          </a:solidFill>
        </p:spPr>
        <p:txBody>
          <a:bodyPr wrap="square" rtlCol="0">
            <a:spAutoFit/>
          </a:bodyPr>
          <a:lstStyle/>
          <a:p>
            <a:r>
              <a:rPr lang="en-GB" sz="2400" b="1" dirty="0" smtClean="0">
                <a:solidFill>
                  <a:srgbClr val="FF0000"/>
                </a:solidFill>
              </a:rPr>
              <a:t>Assessment Objectives for Section B:</a:t>
            </a:r>
          </a:p>
          <a:p>
            <a:endParaRPr lang="en-GB" sz="2400" b="1" dirty="0" smtClean="0"/>
          </a:p>
          <a:p>
            <a:r>
              <a:rPr lang="en-GB" sz="2000" dirty="0" smtClean="0"/>
              <a:t>(</a:t>
            </a:r>
            <a:r>
              <a:rPr lang="en-GB" sz="2000" dirty="0" err="1" smtClean="0"/>
              <a:t>i</a:t>
            </a:r>
            <a:r>
              <a:rPr lang="en-GB" sz="2000" dirty="0" smtClean="0"/>
              <a:t>) Write to communicate clearly and effectively using and adapting forms and selecting </a:t>
            </a:r>
            <a:r>
              <a:rPr lang="en-GB" sz="2800" b="1" dirty="0" smtClean="0">
                <a:solidFill>
                  <a:srgbClr val="FF0000"/>
                </a:solidFill>
              </a:rPr>
              <a:t>VOCABULARY</a:t>
            </a:r>
            <a:r>
              <a:rPr lang="en-GB" sz="2000" dirty="0" smtClean="0"/>
              <a:t> appropriate to task and purpose in ways that engage the reader.</a:t>
            </a:r>
            <a:endParaRPr lang="en-GB" sz="2000" dirty="0" smtClean="0">
              <a:solidFill>
                <a:srgbClr val="FFFF00"/>
              </a:solidFill>
            </a:endParaRPr>
          </a:p>
          <a:p>
            <a:r>
              <a:rPr lang="en-GB" sz="2000" dirty="0" smtClean="0"/>
              <a:t>(ii) Organise information and ideas into structured and sequenced sentences, </a:t>
            </a:r>
            <a:r>
              <a:rPr lang="en-GB" sz="2800" b="1" dirty="0" smtClean="0">
                <a:solidFill>
                  <a:srgbClr val="FF0000"/>
                </a:solidFill>
              </a:rPr>
              <a:t>PARAGRAPHS</a:t>
            </a:r>
            <a:r>
              <a:rPr lang="en-GB" sz="2000" dirty="0" smtClean="0"/>
              <a:t> and whole texts, using a variety of structural features to support cohesion and overall coherence.</a:t>
            </a:r>
            <a:endParaRPr lang="en-GB" sz="2000" dirty="0" smtClean="0">
              <a:solidFill>
                <a:srgbClr val="CC99FF"/>
              </a:solidFill>
            </a:endParaRPr>
          </a:p>
          <a:p>
            <a:r>
              <a:rPr lang="en-GB" sz="2000" dirty="0" smtClean="0"/>
              <a:t>(iii) Use a range of </a:t>
            </a:r>
            <a:r>
              <a:rPr lang="en-GB" sz="2800" b="1" dirty="0" smtClean="0">
                <a:solidFill>
                  <a:srgbClr val="FF0000"/>
                </a:solidFill>
              </a:rPr>
              <a:t>SENTENCE STRUCTURES</a:t>
            </a:r>
            <a:r>
              <a:rPr lang="en-GB" sz="2800" dirty="0" smtClean="0">
                <a:solidFill>
                  <a:srgbClr val="FF0000"/>
                </a:solidFill>
              </a:rPr>
              <a:t> </a:t>
            </a:r>
            <a:r>
              <a:rPr lang="en-GB" sz="2000" dirty="0" smtClean="0"/>
              <a:t>for clarity, purpose and effect, with accurate </a:t>
            </a:r>
            <a:r>
              <a:rPr lang="en-GB" sz="2800" b="1" dirty="0" smtClean="0">
                <a:solidFill>
                  <a:srgbClr val="FF0000"/>
                </a:solidFill>
              </a:rPr>
              <a:t>SPELLING</a:t>
            </a:r>
            <a:r>
              <a:rPr lang="en-GB" sz="2000" dirty="0" smtClean="0"/>
              <a:t> and </a:t>
            </a:r>
            <a:r>
              <a:rPr lang="en-GB" sz="2800" b="1" dirty="0" smtClean="0">
                <a:solidFill>
                  <a:srgbClr val="FF0000"/>
                </a:solidFill>
              </a:rPr>
              <a:t>PUNCTUATION</a:t>
            </a:r>
            <a:r>
              <a:rPr lang="en-GB" sz="2000" dirty="0" smtClean="0"/>
              <a:t>.</a:t>
            </a:r>
            <a:endParaRPr lang="en-GB" dirty="0">
              <a:solidFill>
                <a:srgbClr val="FFC000"/>
              </a:solidFill>
            </a:endParaRPr>
          </a:p>
        </p:txBody>
      </p:sp>
      <p:sp>
        <p:nvSpPr>
          <p:cNvPr id="4" name="TextBox 3"/>
          <p:cNvSpPr txBox="1"/>
          <p:nvPr/>
        </p:nvSpPr>
        <p:spPr>
          <a:xfrm>
            <a:off x="251520" y="4869160"/>
            <a:ext cx="8568952" cy="1077218"/>
          </a:xfrm>
          <a:prstGeom prst="rect">
            <a:avLst/>
          </a:prstGeom>
          <a:noFill/>
        </p:spPr>
        <p:txBody>
          <a:bodyPr wrap="square" rtlCol="0">
            <a:spAutoFit/>
          </a:bodyPr>
          <a:lstStyle/>
          <a:p>
            <a:pPr algn="ctr"/>
            <a:r>
              <a:rPr lang="en-GB" sz="3200" b="1" dirty="0" smtClean="0"/>
              <a:t>These are the same skills you have practised in your controlled assessments.</a:t>
            </a:r>
            <a:endParaRPr lang="en-GB" sz="3200" b="1" dirty="0"/>
          </a:p>
        </p:txBody>
      </p:sp>
    </p:spTree>
    <p:extLst>
      <p:ext uri="{BB962C8B-B14F-4D97-AF65-F5344CB8AC3E}">
        <p14:creationId xmlns:p14="http://schemas.microsoft.com/office/powerpoint/2010/main" val="2703332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3226"/>
            <a:ext cx="8229600" cy="1143000"/>
          </a:xfrm>
        </p:spPr>
        <p:txBody>
          <a:bodyPr/>
          <a:lstStyle/>
          <a:p>
            <a:pPr eaLnBrk="1" hangingPunct="1"/>
            <a:r>
              <a:rPr lang="en-GB" dirty="0" smtClean="0"/>
              <a:t>Make sure that you…</a:t>
            </a:r>
          </a:p>
        </p:txBody>
      </p:sp>
      <p:sp>
        <p:nvSpPr>
          <p:cNvPr id="18435" name="Rectangle 3"/>
          <p:cNvSpPr>
            <a:spLocks noGrp="1" noChangeArrowheads="1"/>
          </p:cNvSpPr>
          <p:nvPr>
            <p:ph type="body" idx="1"/>
          </p:nvPr>
        </p:nvSpPr>
        <p:spPr>
          <a:xfrm>
            <a:off x="493204" y="947514"/>
            <a:ext cx="8229600" cy="4857750"/>
          </a:xfrm>
        </p:spPr>
        <p:txBody>
          <a:bodyPr/>
          <a:lstStyle/>
          <a:p>
            <a:pPr eaLnBrk="1" hangingPunct="1"/>
            <a:r>
              <a:rPr lang="en-GB" sz="2400" dirty="0" smtClean="0"/>
              <a:t>Show that you have understood the </a:t>
            </a:r>
            <a:r>
              <a:rPr lang="en-GB" sz="2400" b="1" dirty="0" smtClean="0"/>
              <a:t>T</a:t>
            </a:r>
            <a:r>
              <a:rPr lang="en-GB" sz="2400" dirty="0" smtClean="0"/>
              <a:t>ype, </a:t>
            </a:r>
            <a:r>
              <a:rPr lang="en-GB" sz="2400" b="1" dirty="0" smtClean="0"/>
              <a:t>A</a:t>
            </a:r>
            <a:r>
              <a:rPr lang="en-GB" sz="2400" dirty="0" smtClean="0"/>
              <a:t>udience and </a:t>
            </a:r>
            <a:r>
              <a:rPr lang="en-GB" sz="2400" b="1" dirty="0" smtClean="0"/>
              <a:t>P</a:t>
            </a:r>
            <a:r>
              <a:rPr lang="en-GB" sz="2400" dirty="0" smtClean="0"/>
              <a:t>urpose for the </a:t>
            </a:r>
            <a:r>
              <a:rPr lang="en-GB" sz="2400" dirty="0" smtClean="0"/>
              <a:t>writing</a:t>
            </a:r>
          </a:p>
          <a:p>
            <a:r>
              <a:rPr lang="en-GB" sz="2400" dirty="0"/>
              <a:t>Use appropriate language, structure and presentational devices for the genre you have been given </a:t>
            </a:r>
          </a:p>
          <a:p>
            <a:pPr eaLnBrk="1" hangingPunct="1"/>
            <a:endParaRPr lang="en-GB" sz="2800" dirty="0" smtClean="0"/>
          </a:p>
        </p:txBody>
      </p:sp>
      <p:pic>
        <p:nvPicPr>
          <p:cNvPr id="4" name="Picture 3"/>
          <p:cNvPicPr>
            <a:picLocks noChangeAspect="1" noChangeArrowheads="1"/>
          </p:cNvPicPr>
          <p:nvPr/>
        </p:nvPicPr>
        <p:blipFill>
          <a:blip r:embed="rId2" cstate="print"/>
          <a:srcRect l="28641" t="18500" r="31788" b="68900"/>
          <a:stretch>
            <a:fillRect/>
          </a:stretch>
        </p:blipFill>
        <p:spPr bwMode="auto">
          <a:xfrm>
            <a:off x="457200" y="2829274"/>
            <a:ext cx="8429136" cy="1509696"/>
          </a:xfrm>
          <a:prstGeom prst="rect">
            <a:avLst/>
          </a:prstGeom>
          <a:noFill/>
          <a:ln w="9525">
            <a:noFill/>
            <a:miter lim="800000"/>
            <a:headEnd/>
            <a:tailEnd/>
          </a:ln>
        </p:spPr>
      </p:pic>
      <p:sp>
        <p:nvSpPr>
          <p:cNvPr id="3" name="Rectangle 2"/>
          <p:cNvSpPr/>
          <p:nvPr/>
        </p:nvSpPr>
        <p:spPr>
          <a:xfrm>
            <a:off x="7308304" y="4365104"/>
            <a:ext cx="1512168" cy="1477328"/>
          </a:xfrm>
          <a:prstGeom prst="rect">
            <a:avLst/>
          </a:prstGeom>
        </p:spPr>
        <p:txBody>
          <a:bodyPr wrap="square">
            <a:spAutoFit/>
          </a:bodyPr>
          <a:lstStyle/>
          <a:p>
            <a:r>
              <a:rPr lang="en-GB" dirty="0"/>
              <a:t>Use paragraphs to help make your meaning clear</a:t>
            </a:r>
          </a:p>
        </p:txBody>
      </p:sp>
      <p:sp>
        <p:nvSpPr>
          <p:cNvPr id="5" name="Rectangle 4"/>
          <p:cNvSpPr/>
          <p:nvPr/>
        </p:nvSpPr>
        <p:spPr>
          <a:xfrm>
            <a:off x="3779912" y="4338970"/>
            <a:ext cx="1656184" cy="1754326"/>
          </a:xfrm>
          <a:prstGeom prst="rect">
            <a:avLst/>
          </a:prstGeom>
        </p:spPr>
        <p:txBody>
          <a:bodyPr wrap="square">
            <a:spAutoFit/>
          </a:bodyPr>
          <a:lstStyle/>
          <a:p>
            <a:r>
              <a:rPr lang="en-GB" dirty="0"/>
              <a:t>Use a variety of sentences </a:t>
            </a:r>
            <a:r>
              <a:rPr lang="en-GB" dirty="0" smtClean="0"/>
              <a:t>effectively, varying your sentence openings</a:t>
            </a:r>
            <a:endParaRPr lang="en-GB" dirty="0"/>
          </a:p>
        </p:txBody>
      </p:sp>
      <p:sp>
        <p:nvSpPr>
          <p:cNvPr id="6" name="Rectangle 5"/>
          <p:cNvSpPr/>
          <p:nvPr/>
        </p:nvSpPr>
        <p:spPr>
          <a:xfrm>
            <a:off x="445135" y="4371272"/>
            <a:ext cx="1678593" cy="1200329"/>
          </a:xfrm>
          <a:prstGeom prst="rect">
            <a:avLst/>
          </a:prstGeom>
        </p:spPr>
        <p:txBody>
          <a:bodyPr wrap="square">
            <a:spAutoFit/>
          </a:bodyPr>
          <a:lstStyle/>
          <a:p>
            <a:r>
              <a:rPr lang="en-GB" dirty="0"/>
              <a:t>Use appropriate and interesting vocabulary</a:t>
            </a:r>
          </a:p>
        </p:txBody>
      </p:sp>
      <p:sp>
        <p:nvSpPr>
          <p:cNvPr id="7" name="Rectangle 6"/>
          <p:cNvSpPr/>
          <p:nvPr/>
        </p:nvSpPr>
        <p:spPr>
          <a:xfrm>
            <a:off x="5535243" y="4330622"/>
            <a:ext cx="1609529" cy="1477328"/>
          </a:xfrm>
          <a:prstGeom prst="rect">
            <a:avLst/>
          </a:prstGeom>
        </p:spPr>
        <p:txBody>
          <a:bodyPr wrap="square">
            <a:spAutoFit/>
          </a:bodyPr>
          <a:lstStyle/>
          <a:p>
            <a:r>
              <a:rPr lang="en-GB" dirty="0"/>
              <a:t>Make sure your work is </a:t>
            </a:r>
            <a:r>
              <a:rPr lang="en-GB" dirty="0" smtClean="0"/>
              <a:t>accurate, using a full range of punctuation</a:t>
            </a:r>
            <a:endParaRPr lang="en-GB" dirty="0"/>
          </a:p>
        </p:txBody>
      </p:sp>
      <p:sp>
        <p:nvSpPr>
          <p:cNvPr id="10" name="Rectangle 9"/>
          <p:cNvSpPr/>
          <p:nvPr/>
        </p:nvSpPr>
        <p:spPr>
          <a:xfrm>
            <a:off x="2063690" y="4342420"/>
            <a:ext cx="1656184" cy="1754326"/>
          </a:xfrm>
          <a:prstGeom prst="rect">
            <a:avLst/>
          </a:prstGeom>
        </p:spPr>
        <p:txBody>
          <a:bodyPr wrap="square">
            <a:spAutoFit/>
          </a:bodyPr>
          <a:lstStyle/>
          <a:p>
            <a:r>
              <a:rPr lang="en-GB" dirty="0"/>
              <a:t>Use a variety of </a:t>
            </a:r>
            <a:r>
              <a:rPr lang="en-GB" dirty="0" smtClean="0"/>
              <a:t>appropriate connectives to link your ideas, sentences, and paragraphs</a:t>
            </a:r>
            <a:endParaRPr lang="en-GB" dirty="0"/>
          </a:p>
        </p:txBody>
      </p:sp>
    </p:spTree>
    <p:extLst>
      <p:ext uri="{BB962C8B-B14F-4D97-AF65-F5344CB8AC3E}">
        <p14:creationId xmlns:p14="http://schemas.microsoft.com/office/powerpoint/2010/main" val="404688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836712"/>
            <a:ext cx="8640960" cy="3785652"/>
          </a:xfrm>
          <a:prstGeom prst="rect">
            <a:avLst/>
          </a:prstGeom>
          <a:noFill/>
        </p:spPr>
        <p:txBody>
          <a:bodyPr wrap="square" rtlCol="0">
            <a:spAutoFit/>
          </a:bodyPr>
          <a:lstStyle/>
          <a:p>
            <a:r>
              <a:rPr lang="en-GB" sz="3600" b="1" dirty="0" smtClean="0"/>
              <a:t>Q5: </a:t>
            </a:r>
            <a:r>
              <a:rPr lang="en-GB" sz="3600" dirty="0" smtClean="0"/>
              <a:t>Inform / explain / </a:t>
            </a:r>
            <a:r>
              <a:rPr lang="en-GB" sz="3600" b="1" dirty="0" smtClean="0"/>
              <a:t>describe</a:t>
            </a:r>
            <a:r>
              <a:rPr lang="en-GB" sz="3600" dirty="0" smtClean="0"/>
              <a:t>, based on personal details: 16 marks.  25 minutes.</a:t>
            </a:r>
          </a:p>
          <a:p>
            <a:endParaRPr lang="en-GB" sz="2800" dirty="0"/>
          </a:p>
          <a:p>
            <a:r>
              <a:rPr lang="en-GB" sz="2800" b="1" dirty="0" smtClean="0"/>
              <a:t>10 marks </a:t>
            </a:r>
            <a:r>
              <a:rPr lang="en-GB" sz="2800" dirty="0" smtClean="0"/>
              <a:t>– use of language and detail; writing appropriately for audience and purpose; use of paragraphs</a:t>
            </a:r>
          </a:p>
          <a:p>
            <a:r>
              <a:rPr lang="en-GB" sz="2800" b="1" dirty="0" smtClean="0"/>
              <a:t>6 marks </a:t>
            </a:r>
            <a:r>
              <a:rPr lang="en-GB" sz="2800" dirty="0" smtClean="0"/>
              <a:t>– spelling, punctuation, and sentence structure; use of standard English</a:t>
            </a:r>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format and overall structure of the writing section of the Unit 1 exam</a:t>
            </a:r>
            <a:endParaRPr lang="en-GB" dirty="0"/>
          </a:p>
        </p:txBody>
      </p:sp>
    </p:spTree>
    <p:extLst>
      <p:ext uri="{BB962C8B-B14F-4D97-AF65-F5344CB8AC3E}">
        <p14:creationId xmlns:p14="http://schemas.microsoft.com/office/powerpoint/2010/main" val="3449899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836712"/>
            <a:ext cx="8640960" cy="4339650"/>
          </a:xfrm>
          <a:prstGeom prst="rect">
            <a:avLst/>
          </a:prstGeom>
          <a:noFill/>
        </p:spPr>
        <p:txBody>
          <a:bodyPr wrap="square" rtlCol="0">
            <a:spAutoFit/>
          </a:bodyPr>
          <a:lstStyle/>
          <a:p>
            <a:r>
              <a:rPr lang="en-GB" sz="3600" b="1" dirty="0" smtClean="0"/>
              <a:t>Q6: </a:t>
            </a:r>
            <a:r>
              <a:rPr lang="en-GB" sz="3600" dirty="0" smtClean="0"/>
              <a:t>Argue / </a:t>
            </a:r>
            <a:r>
              <a:rPr lang="en-GB" sz="3600" b="1" dirty="0" smtClean="0"/>
              <a:t>persuade</a:t>
            </a:r>
            <a:r>
              <a:rPr lang="en-GB" sz="3600" dirty="0" smtClean="0"/>
              <a:t> / create a viewpoint which must be sustained:  24 marks.  35 minutes.</a:t>
            </a:r>
          </a:p>
          <a:p>
            <a:endParaRPr lang="en-GB" sz="2800" dirty="0"/>
          </a:p>
          <a:p>
            <a:r>
              <a:rPr lang="en-GB" sz="2800" b="1" dirty="0" smtClean="0"/>
              <a:t>16 marks </a:t>
            </a:r>
            <a:r>
              <a:rPr lang="en-GB" sz="2800" dirty="0" smtClean="0"/>
              <a:t>– use of language and detail; writing appropriately for audience and purpose; use of paragraphs</a:t>
            </a:r>
          </a:p>
          <a:p>
            <a:r>
              <a:rPr lang="en-GB" sz="2800" b="1" dirty="0"/>
              <a:t>8</a:t>
            </a:r>
            <a:r>
              <a:rPr lang="en-GB" sz="2800" b="1" dirty="0" smtClean="0"/>
              <a:t> marks </a:t>
            </a:r>
            <a:r>
              <a:rPr lang="en-GB" sz="2800" dirty="0" smtClean="0"/>
              <a:t>– spelling, punctuation, and sentence structure; use of standard English</a:t>
            </a:r>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format and overall structure of the writing section of the Unit 1 exam</a:t>
            </a:r>
            <a:endParaRPr lang="en-GB" dirty="0"/>
          </a:p>
        </p:txBody>
      </p:sp>
    </p:spTree>
    <p:extLst>
      <p:ext uri="{BB962C8B-B14F-4D97-AF65-F5344CB8AC3E}">
        <p14:creationId xmlns:p14="http://schemas.microsoft.com/office/powerpoint/2010/main" val="1762033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7992888" cy="5262979"/>
          </a:xfrm>
          <a:prstGeom prst="rect">
            <a:avLst/>
          </a:prstGeom>
          <a:noFill/>
        </p:spPr>
        <p:txBody>
          <a:bodyPr wrap="square" rtlCol="0">
            <a:spAutoFit/>
          </a:bodyPr>
          <a:lstStyle/>
          <a:p>
            <a:r>
              <a:rPr lang="en-GB" sz="2400" dirty="0" smtClean="0"/>
              <a:t>5. Write </a:t>
            </a:r>
            <a:r>
              <a:rPr lang="en-GB" sz="2400" dirty="0"/>
              <a:t>a brief article for a website of your choice telling your readers about an </a:t>
            </a:r>
            <a:r>
              <a:rPr lang="en-GB" sz="2400" dirty="0" smtClean="0"/>
              <a:t>interesting or </a:t>
            </a:r>
            <a:r>
              <a:rPr lang="en-GB" sz="2400" dirty="0"/>
              <a:t>unusual journey or travel experience you have had. </a:t>
            </a:r>
            <a:r>
              <a:rPr lang="en-GB" sz="2400" b="1" dirty="0"/>
              <a:t>Explain</a:t>
            </a:r>
            <a:r>
              <a:rPr lang="en-GB" sz="2400" dirty="0"/>
              <a:t> why it was memorable</a:t>
            </a:r>
            <a:r>
              <a:rPr lang="en-GB" sz="2400" dirty="0" smtClean="0"/>
              <a:t>.</a:t>
            </a:r>
          </a:p>
          <a:p>
            <a:endParaRPr lang="en-GB" sz="2400" dirty="0"/>
          </a:p>
          <a:p>
            <a:r>
              <a:rPr lang="en-GB" sz="2400" i="1" dirty="0"/>
              <a:t>(16 marks</a:t>
            </a:r>
            <a:r>
              <a:rPr lang="en-GB" sz="2400" i="1" dirty="0" smtClean="0"/>
              <a:t>)</a:t>
            </a:r>
          </a:p>
          <a:p>
            <a:endParaRPr lang="en-GB" sz="2400" i="1" dirty="0"/>
          </a:p>
          <a:p>
            <a:r>
              <a:rPr lang="en-GB" sz="2400" smtClean="0"/>
              <a:t>6. Your </a:t>
            </a:r>
            <a:r>
              <a:rPr lang="en-GB" sz="2400" dirty="0"/>
              <a:t>school or college is inviting entries for a writing competition. The topic </a:t>
            </a:r>
            <a:r>
              <a:rPr lang="en-GB" sz="2400" dirty="0" smtClean="0"/>
              <a:t>is: “Dangerous </a:t>
            </a:r>
            <a:r>
              <a:rPr lang="en-GB" sz="2400" dirty="0"/>
              <a:t>sports activities and pastimes are selfish, often put others at risk </a:t>
            </a:r>
            <a:r>
              <a:rPr lang="en-GB" sz="2400" dirty="0" smtClean="0"/>
              <a:t>and should </a:t>
            </a:r>
            <a:r>
              <a:rPr lang="en-GB" sz="2400" dirty="0"/>
              <a:t>be discouraged</a:t>
            </a:r>
            <a:r>
              <a:rPr lang="en-GB" sz="2400" dirty="0" smtClean="0"/>
              <a:t>.”</a:t>
            </a:r>
          </a:p>
          <a:p>
            <a:endParaRPr lang="en-GB" sz="2400" dirty="0"/>
          </a:p>
          <a:p>
            <a:r>
              <a:rPr lang="en-GB" sz="2400" dirty="0"/>
              <a:t>Write your entry </a:t>
            </a:r>
            <a:r>
              <a:rPr lang="en-GB" sz="2400" b="1" dirty="0"/>
              <a:t>arguing</a:t>
            </a:r>
            <a:r>
              <a:rPr lang="en-GB" sz="2400" dirty="0"/>
              <a:t> for or against this view. </a:t>
            </a:r>
            <a:endParaRPr lang="en-GB" sz="2400" dirty="0" smtClean="0"/>
          </a:p>
          <a:p>
            <a:endParaRPr lang="en-GB" sz="2400" i="1" dirty="0"/>
          </a:p>
          <a:p>
            <a:r>
              <a:rPr lang="en-GB" sz="2400" i="1" dirty="0" smtClean="0"/>
              <a:t>(</a:t>
            </a:r>
            <a:r>
              <a:rPr lang="en-GB" sz="2400" i="1" dirty="0"/>
              <a:t>24 marks)</a:t>
            </a:r>
            <a:endParaRPr lang="en-GB"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24936" cy="3108543"/>
          </a:xfrm>
          <a:prstGeom prst="rect">
            <a:avLst/>
          </a:prstGeom>
          <a:noFill/>
        </p:spPr>
        <p:txBody>
          <a:bodyPr wrap="square" rtlCol="0">
            <a:spAutoFit/>
          </a:bodyPr>
          <a:lstStyle/>
          <a:p>
            <a:r>
              <a:rPr lang="en-GB" sz="2800" dirty="0" smtClean="0"/>
              <a:t>We’re not going to worry too much about the writing section at this point, other than have a quick look at the mark scheme. Later in the year, we’ll revise the different writing styles you need to know and will practise producing exam-based pieces of writing. </a:t>
            </a:r>
          </a:p>
          <a:p>
            <a:endParaRPr lang="en-GB" sz="2800" dirty="0"/>
          </a:p>
          <a:p>
            <a:r>
              <a:rPr lang="en-GB" sz="2800" dirty="0" smtClean="0"/>
              <a:t>For now, focus on </a:t>
            </a:r>
            <a:r>
              <a:rPr lang="en-GB" sz="2800" b="1" dirty="0" smtClean="0"/>
              <a:t>Section A</a:t>
            </a:r>
            <a:r>
              <a:rPr lang="en-GB" sz="2800" dirty="0" smtClean="0"/>
              <a:t>. </a:t>
            </a:r>
            <a:endParaRPr lang="en-GB" sz="2800" dirty="0"/>
          </a:p>
        </p:txBody>
      </p:sp>
    </p:spTree>
    <p:extLst>
      <p:ext uri="{BB962C8B-B14F-4D97-AF65-F5344CB8AC3E}">
        <p14:creationId xmlns:p14="http://schemas.microsoft.com/office/powerpoint/2010/main" val="50901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836712"/>
            <a:ext cx="8064896" cy="3416320"/>
          </a:xfrm>
          <a:prstGeom prst="rect">
            <a:avLst/>
          </a:prstGeom>
          <a:noFill/>
        </p:spPr>
        <p:txBody>
          <a:bodyPr wrap="square" rtlCol="0">
            <a:spAutoFit/>
          </a:bodyPr>
          <a:lstStyle/>
          <a:p>
            <a:r>
              <a:rPr lang="en-GB" sz="2400" b="1" dirty="0"/>
              <a:t>SECTION A: READING – Assessment Objectives </a:t>
            </a:r>
            <a:endParaRPr lang="en-GB" sz="2400" b="1" dirty="0" smtClean="0"/>
          </a:p>
          <a:p>
            <a:endParaRPr lang="en-GB" sz="2400" b="1" dirty="0"/>
          </a:p>
          <a:p>
            <a:pPr marL="400050" indent="-400050">
              <a:buAutoNum type="romanLcPeriod"/>
            </a:pPr>
            <a:r>
              <a:rPr lang="en-GB" sz="2400" dirty="0" smtClean="0"/>
              <a:t>Read </a:t>
            </a:r>
            <a:r>
              <a:rPr lang="en-GB" sz="2400" dirty="0"/>
              <a:t>and understand texts, selecting material appropriate to purpose, collating from different sources and making comparisons and cross-references as </a:t>
            </a:r>
            <a:r>
              <a:rPr lang="en-GB" sz="2400" dirty="0" smtClean="0"/>
              <a:t>appropriate.</a:t>
            </a:r>
          </a:p>
          <a:p>
            <a:pPr marL="400050" indent="-400050">
              <a:buAutoNum type="romanLcPeriod"/>
            </a:pPr>
            <a:endParaRPr lang="en-GB" sz="2400" dirty="0" smtClean="0"/>
          </a:p>
          <a:p>
            <a:pPr marL="400050" indent="-400050">
              <a:buAutoNum type="romanLcPeriod"/>
            </a:pPr>
            <a:r>
              <a:rPr lang="en-GB" sz="2400" dirty="0" smtClean="0"/>
              <a:t>Explain </a:t>
            </a:r>
            <a:r>
              <a:rPr lang="en-GB" sz="2400" dirty="0"/>
              <a:t>and evaluate how writers use linguistic, grammatical, structural and presentational features to achieve effects and engage and influence the reader. </a:t>
            </a:r>
          </a:p>
        </p:txBody>
      </p:sp>
      <p:sp>
        <p:nvSpPr>
          <p:cNvPr id="3" name="TextBox 2"/>
          <p:cNvSpPr txBox="1"/>
          <p:nvPr/>
        </p:nvSpPr>
        <p:spPr>
          <a:xfrm>
            <a:off x="251520" y="4653136"/>
            <a:ext cx="8640960" cy="1754326"/>
          </a:xfrm>
          <a:prstGeom prst="rect">
            <a:avLst/>
          </a:prstGeom>
          <a:noFill/>
          <a:ln>
            <a:solidFill>
              <a:schemeClr val="tx1"/>
            </a:solidFill>
          </a:ln>
        </p:spPr>
        <p:txBody>
          <a:bodyPr wrap="square" rtlCol="0">
            <a:spAutoFit/>
          </a:bodyPr>
          <a:lstStyle/>
          <a:p>
            <a:r>
              <a:rPr lang="en-GB" dirty="0" smtClean="0"/>
              <a:t>These skills are the same as those needed to produce your CAs!</a:t>
            </a:r>
          </a:p>
          <a:p>
            <a:pPr marL="285750" indent="-285750">
              <a:buFont typeface="Arial" panose="020B0604020202020204" pitchFamily="34" charset="0"/>
              <a:buChar char="•"/>
            </a:pPr>
            <a:r>
              <a:rPr lang="en-GB" dirty="0" smtClean="0"/>
              <a:t>Understanding what you read</a:t>
            </a:r>
          </a:p>
          <a:p>
            <a:pPr marL="285750" indent="-285750">
              <a:buFont typeface="Arial" panose="020B0604020202020204" pitchFamily="34" charset="0"/>
              <a:buChar char="•"/>
            </a:pPr>
            <a:r>
              <a:rPr lang="en-GB" dirty="0" smtClean="0"/>
              <a:t>Selecting quotations</a:t>
            </a:r>
          </a:p>
          <a:p>
            <a:pPr marL="285750" indent="-285750">
              <a:buFont typeface="Arial" panose="020B0604020202020204" pitchFamily="34" charset="0"/>
              <a:buChar char="•"/>
            </a:pPr>
            <a:r>
              <a:rPr lang="en-GB" dirty="0" smtClean="0"/>
              <a:t>Comparing texts</a:t>
            </a:r>
          </a:p>
          <a:p>
            <a:pPr marL="285750" indent="-285750">
              <a:buFont typeface="Arial" panose="020B0604020202020204" pitchFamily="34" charset="0"/>
              <a:buChar char="•"/>
            </a:pPr>
            <a:r>
              <a:rPr lang="en-GB" dirty="0" smtClean="0"/>
              <a:t>Explaining how a writer uses language and structure to effect and influence a reader</a:t>
            </a:r>
          </a:p>
          <a:p>
            <a:r>
              <a:rPr lang="en-GB" dirty="0" smtClean="0"/>
              <a:t>The only new element is</a:t>
            </a:r>
            <a:r>
              <a:rPr lang="en-GB" b="1" dirty="0"/>
              <a:t> </a:t>
            </a:r>
            <a:r>
              <a:rPr lang="en-GB" b="1" dirty="0" smtClean="0"/>
              <a:t>presentational devices</a:t>
            </a:r>
            <a:r>
              <a:rPr lang="en-GB" dirty="0" smtClean="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484784"/>
            <a:ext cx="7128792" cy="2308324"/>
          </a:xfrm>
          <a:prstGeom prst="rect">
            <a:avLst/>
          </a:prstGeom>
          <a:ln>
            <a:solidFill>
              <a:schemeClr val="tx1"/>
            </a:solidFill>
          </a:ln>
        </p:spPr>
        <p:txBody>
          <a:bodyPr wrap="square">
            <a:spAutoFit/>
          </a:bodyPr>
          <a:lstStyle/>
          <a:p>
            <a:r>
              <a:rPr lang="en-GB" sz="2400" dirty="0" smtClean="0"/>
              <a:t>Write a brief article for a website of your choice telling your readers about an interesting or unusual journey or travel experience you have had. </a:t>
            </a:r>
            <a:r>
              <a:rPr lang="en-GB" sz="2400" b="1" dirty="0" smtClean="0"/>
              <a:t>Explain</a:t>
            </a:r>
            <a:r>
              <a:rPr lang="en-GB" sz="2400" dirty="0" smtClean="0"/>
              <a:t> why it was memorable.</a:t>
            </a:r>
          </a:p>
          <a:p>
            <a:endParaRPr lang="en-GB" sz="2400" dirty="0" smtClean="0"/>
          </a:p>
          <a:p>
            <a:r>
              <a:rPr lang="en-GB" sz="2400" i="1" dirty="0" smtClean="0"/>
              <a:t>(16 marks)</a:t>
            </a:r>
            <a:endParaRPr lang="en-GB"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 b question 5 bands 3 and 4.jpg"/>
          <p:cNvPicPr>
            <a:picLocks noChangeAspect="1"/>
          </p:cNvPicPr>
          <p:nvPr/>
        </p:nvPicPr>
        <p:blipFill>
          <a:blip r:embed="rId2" cstate="print"/>
          <a:stretch>
            <a:fillRect/>
          </a:stretch>
        </p:blipFill>
        <p:spPr>
          <a:xfrm>
            <a:off x="1266837" y="0"/>
            <a:ext cx="6610326" cy="6858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 b question 5 ao3iii ao4iii.jpg"/>
          <p:cNvPicPr>
            <a:picLocks noChangeAspect="1"/>
          </p:cNvPicPr>
          <p:nvPr/>
        </p:nvPicPr>
        <p:blipFill>
          <a:blip r:embed="rId2" cstate="print"/>
          <a:stretch>
            <a:fillRect/>
          </a:stretch>
        </p:blipFill>
        <p:spPr>
          <a:xfrm>
            <a:off x="1386942" y="0"/>
            <a:ext cx="6370115" cy="68580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340768"/>
            <a:ext cx="7704856" cy="3046988"/>
          </a:xfrm>
          <a:prstGeom prst="rect">
            <a:avLst/>
          </a:prstGeom>
          <a:ln>
            <a:solidFill>
              <a:schemeClr val="tx1"/>
            </a:solidFill>
          </a:ln>
        </p:spPr>
        <p:txBody>
          <a:bodyPr wrap="square">
            <a:spAutoFit/>
          </a:bodyPr>
          <a:lstStyle/>
          <a:p>
            <a:r>
              <a:rPr lang="en-GB" sz="2400" dirty="0" smtClean="0"/>
              <a:t>Your school or college is inviting entries for a writing competition. The topic is: “Dangerous sports activities and pastimes are selfish, often put others at risk and should be discouraged.”</a:t>
            </a:r>
          </a:p>
          <a:p>
            <a:endParaRPr lang="en-GB" sz="2400" dirty="0" smtClean="0"/>
          </a:p>
          <a:p>
            <a:r>
              <a:rPr lang="en-GB" sz="2400" dirty="0" smtClean="0"/>
              <a:t>Write your entry </a:t>
            </a:r>
            <a:r>
              <a:rPr lang="en-GB" sz="2400" b="1" dirty="0" smtClean="0"/>
              <a:t>arguing</a:t>
            </a:r>
            <a:r>
              <a:rPr lang="en-GB" sz="2400" dirty="0" smtClean="0"/>
              <a:t> for or against this view. </a:t>
            </a:r>
          </a:p>
          <a:p>
            <a:endParaRPr lang="en-GB" sz="2400" i="1" dirty="0" smtClean="0"/>
          </a:p>
          <a:p>
            <a:r>
              <a:rPr lang="en-GB" sz="2400" i="1" dirty="0" smtClean="0"/>
              <a:t>(24 marks)</a:t>
            </a:r>
            <a:endParaRPr lang="en-GB"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 b question 6 bands 3 and 4.jpg"/>
          <p:cNvPicPr>
            <a:picLocks noChangeAspect="1"/>
          </p:cNvPicPr>
          <p:nvPr/>
        </p:nvPicPr>
        <p:blipFill>
          <a:blip r:embed="rId2" cstate="print"/>
          <a:stretch>
            <a:fillRect/>
          </a:stretch>
        </p:blipFill>
        <p:spPr>
          <a:xfrm>
            <a:off x="1412101" y="0"/>
            <a:ext cx="6319798" cy="6858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 b question 6 ao3iii ao4iii.jpg"/>
          <p:cNvPicPr>
            <a:picLocks noChangeAspect="1"/>
          </p:cNvPicPr>
          <p:nvPr/>
        </p:nvPicPr>
        <p:blipFill>
          <a:blip r:embed="rId2" cstate="print"/>
          <a:stretch>
            <a:fillRect/>
          </a:stretch>
        </p:blipFill>
        <p:spPr>
          <a:xfrm>
            <a:off x="1907200" y="0"/>
            <a:ext cx="5329600" cy="6858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Tackling Section B</a:t>
            </a:r>
          </a:p>
        </p:txBody>
      </p:sp>
      <p:sp>
        <p:nvSpPr>
          <p:cNvPr id="19459" name="Rectangle 3"/>
          <p:cNvSpPr>
            <a:spLocks noGrp="1" noChangeArrowheads="1"/>
          </p:cNvSpPr>
          <p:nvPr>
            <p:ph type="body" idx="1"/>
          </p:nvPr>
        </p:nvSpPr>
        <p:spPr>
          <a:xfrm>
            <a:off x="539750" y="1341438"/>
            <a:ext cx="8229600" cy="5040312"/>
          </a:xfrm>
        </p:spPr>
        <p:txBody>
          <a:bodyPr/>
          <a:lstStyle/>
          <a:p>
            <a:pPr eaLnBrk="1" hangingPunct="1">
              <a:lnSpc>
                <a:spcPct val="80000"/>
              </a:lnSpc>
            </a:pPr>
            <a:r>
              <a:rPr lang="en-GB" sz="2800" smtClean="0"/>
              <a:t>Read  the question carefully.</a:t>
            </a:r>
          </a:p>
          <a:p>
            <a:pPr eaLnBrk="1" hangingPunct="1">
              <a:lnSpc>
                <a:spcPct val="80000"/>
              </a:lnSpc>
            </a:pPr>
            <a:r>
              <a:rPr lang="en-GB" sz="2800" smtClean="0"/>
              <a:t>Underline key words.  Identify </a:t>
            </a:r>
            <a:r>
              <a:rPr lang="en-GB" sz="2800" b="1" smtClean="0"/>
              <a:t>G</a:t>
            </a:r>
            <a:r>
              <a:rPr lang="en-GB" sz="2800" smtClean="0"/>
              <a:t>enre, </a:t>
            </a:r>
            <a:r>
              <a:rPr lang="en-GB" sz="2800" b="1" smtClean="0"/>
              <a:t>A</a:t>
            </a:r>
            <a:r>
              <a:rPr lang="en-GB" sz="2800" smtClean="0"/>
              <a:t>udience and </a:t>
            </a:r>
            <a:r>
              <a:rPr lang="en-GB" sz="2800" b="1" smtClean="0"/>
              <a:t>P</a:t>
            </a:r>
            <a:r>
              <a:rPr lang="en-GB" sz="2800" smtClean="0"/>
              <a:t>urpose.</a:t>
            </a:r>
          </a:p>
          <a:p>
            <a:pPr eaLnBrk="1" hangingPunct="1">
              <a:lnSpc>
                <a:spcPct val="80000"/>
              </a:lnSpc>
            </a:pPr>
            <a:r>
              <a:rPr lang="en-GB" sz="2800" smtClean="0"/>
              <a:t>Plan your answer to make sure you use appropriate structure, presentational devices and language. </a:t>
            </a:r>
          </a:p>
          <a:p>
            <a:pPr eaLnBrk="1" hangingPunct="1">
              <a:lnSpc>
                <a:spcPct val="80000"/>
              </a:lnSpc>
            </a:pPr>
            <a:r>
              <a:rPr lang="en-GB" sz="2800" smtClean="0"/>
              <a:t>Write  your response, using your plan, and keep purpose, audience and form in mind. </a:t>
            </a:r>
          </a:p>
          <a:p>
            <a:pPr eaLnBrk="1" hangingPunct="1">
              <a:lnSpc>
                <a:spcPct val="80000"/>
              </a:lnSpc>
            </a:pPr>
            <a:r>
              <a:rPr lang="en-GB" sz="2800" smtClean="0"/>
              <a:t>Check your answer carefully – look for errors in sentences, paragraphing, spelling and punctuation.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07704" y="476670"/>
          <a:ext cx="5544616" cy="5832649"/>
        </p:xfrm>
        <a:graphic>
          <a:graphicData uri="http://schemas.openxmlformats.org/drawingml/2006/table">
            <a:tbl>
              <a:tblPr/>
              <a:tblGrid>
                <a:gridCol w="1147488"/>
                <a:gridCol w="1338961"/>
                <a:gridCol w="1337610"/>
                <a:gridCol w="1720557"/>
              </a:tblGrid>
              <a:tr h="1411399">
                <a:tc>
                  <a:txBody>
                    <a:bodyPr/>
                    <a:lstStyle/>
                    <a:p>
                      <a:pPr algn="ctr">
                        <a:lnSpc>
                          <a:spcPct val="115000"/>
                        </a:lnSpc>
                        <a:spcAft>
                          <a:spcPts val="0"/>
                        </a:spcAft>
                      </a:pPr>
                      <a:r>
                        <a:rPr lang="en-GB" sz="2400" b="1">
                          <a:latin typeface="Calibri"/>
                          <a:ea typeface="Calibri"/>
                          <a:cs typeface="Times New Roman"/>
                        </a:rPr>
                        <a:t>Raw Mark (/80)</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a:solidFill>
                            <a:srgbClr val="FF0000"/>
                          </a:solidFill>
                          <a:latin typeface="Calibri"/>
                          <a:ea typeface="Calibri"/>
                          <a:cs typeface="Times New Roman"/>
                        </a:rPr>
                        <a:t>June 2011</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a:solidFill>
                            <a:srgbClr val="FF0000"/>
                          </a:solidFill>
                          <a:latin typeface="Calibri"/>
                          <a:ea typeface="Calibri"/>
                          <a:cs typeface="Times New Roman"/>
                        </a:rPr>
                        <a:t>June 2012</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dirty="0">
                          <a:latin typeface="Calibri"/>
                          <a:ea typeface="Calibri"/>
                          <a:cs typeface="Times New Roman"/>
                        </a:rPr>
                        <a:t>Grade</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466">
                <a:tc>
                  <a:txBody>
                    <a:bodyPr/>
                    <a:lstStyle/>
                    <a:p>
                      <a:pPr algn="ctr">
                        <a:lnSpc>
                          <a:spcPct val="115000"/>
                        </a:lnSpc>
                        <a:spcAft>
                          <a:spcPts val="0"/>
                        </a:spcAft>
                      </a:pPr>
                      <a:r>
                        <a:rPr lang="en-GB" sz="2400">
                          <a:latin typeface="Calibri"/>
                          <a:ea typeface="Calibri"/>
                          <a:cs typeface="Times New Roman"/>
                        </a:rPr>
                        <a:t>71-80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solidFill>
                            <a:srgbClr val="FF0000"/>
                          </a:solidFill>
                          <a:latin typeface="Calibri"/>
                          <a:ea typeface="Calibri"/>
                          <a:cs typeface="Times New Roman"/>
                        </a:rPr>
                        <a:t>64-80</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solidFill>
                            <a:srgbClr val="FF0000"/>
                          </a:solidFill>
                          <a:latin typeface="Calibri"/>
                          <a:ea typeface="Calibri"/>
                          <a:cs typeface="Times New Roman"/>
                        </a:rPr>
                        <a:t>61-80</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latin typeface="Calibri"/>
                          <a:ea typeface="Calibri"/>
                          <a:cs typeface="Times New Roma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466">
                <a:tc>
                  <a:txBody>
                    <a:bodyPr/>
                    <a:lstStyle/>
                    <a:p>
                      <a:pPr algn="ctr">
                        <a:lnSpc>
                          <a:spcPct val="115000"/>
                        </a:lnSpc>
                        <a:spcAft>
                          <a:spcPts val="0"/>
                        </a:spcAft>
                      </a:pPr>
                      <a:r>
                        <a:rPr lang="en-GB" sz="2400">
                          <a:latin typeface="Calibri"/>
                          <a:ea typeface="Calibri"/>
                          <a:cs typeface="Times New Roman"/>
                        </a:rPr>
                        <a:t>63-70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solidFill>
                            <a:srgbClr val="FF0000"/>
                          </a:solidFill>
                          <a:latin typeface="Calibri"/>
                          <a:ea typeface="Calibri"/>
                          <a:cs typeface="Times New Roman"/>
                        </a:rPr>
                        <a:t>57-63</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solidFill>
                            <a:srgbClr val="FF0000"/>
                          </a:solidFill>
                          <a:latin typeface="Calibri"/>
                          <a:ea typeface="Calibri"/>
                          <a:cs typeface="Times New Roman"/>
                        </a:rPr>
                        <a:t>55-60</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latin typeface="Calibri"/>
                          <a:ea typeface="Calibri"/>
                          <a:cs typeface="Times New Roma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466">
                <a:tc>
                  <a:txBody>
                    <a:bodyPr/>
                    <a:lstStyle/>
                    <a:p>
                      <a:pPr algn="ctr">
                        <a:lnSpc>
                          <a:spcPct val="115000"/>
                        </a:lnSpc>
                        <a:spcAft>
                          <a:spcPts val="0"/>
                        </a:spcAft>
                      </a:pPr>
                      <a:r>
                        <a:rPr lang="en-GB" sz="2400">
                          <a:latin typeface="Calibri"/>
                          <a:ea typeface="Calibri"/>
                          <a:cs typeface="Times New Roman"/>
                        </a:rPr>
                        <a:t>55-62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solidFill>
                            <a:srgbClr val="FF0000"/>
                          </a:solidFill>
                          <a:latin typeface="Calibri"/>
                          <a:ea typeface="Calibri"/>
                          <a:cs typeface="Times New Roman"/>
                        </a:rPr>
                        <a:t>50-56</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solidFill>
                            <a:srgbClr val="FF0000"/>
                          </a:solidFill>
                          <a:latin typeface="Calibri"/>
                          <a:ea typeface="Calibri"/>
                          <a:cs typeface="Times New Roman"/>
                        </a:rPr>
                        <a:t>49-54</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latin typeface="Calibri"/>
                          <a:ea typeface="Calibri"/>
                          <a:cs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142">
                <a:tc>
                  <a:txBody>
                    <a:bodyPr/>
                    <a:lstStyle/>
                    <a:p>
                      <a:pPr algn="ctr">
                        <a:lnSpc>
                          <a:spcPct val="115000"/>
                        </a:lnSpc>
                        <a:spcAft>
                          <a:spcPts val="0"/>
                        </a:spcAft>
                      </a:pPr>
                      <a:r>
                        <a:rPr lang="en-GB" sz="2400">
                          <a:latin typeface="Calibri"/>
                          <a:ea typeface="Calibri"/>
                          <a:cs typeface="Times New Roman"/>
                        </a:rPr>
                        <a:t>48-54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solidFill>
                            <a:srgbClr val="FF0000"/>
                          </a:solidFill>
                          <a:latin typeface="Calibri"/>
                          <a:ea typeface="Calibri"/>
                          <a:cs typeface="Times New Roman"/>
                        </a:rPr>
                        <a:t>43-49(H</a:t>
                      </a:r>
                      <a:r>
                        <a:rPr lang="en-GB" sz="2400" dirty="0" smtClean="0">
                          <a:solidFill>
                            <a:srgbClr val="FF0000"/>
                          </a:solidFill>
                          <a:latin typeface="Calibri"/>
                          <a:ea typeface="Calibri"/>
                          <a:cs typeface="Times New Roman"/>
                        </a:rPr>
                        <a:t>) </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solidFill>
                            <a:srgbClr val="FF0000"/>
                          </a:solidFill>
                          <a:latin typeface="Calibri"/>
                          <a:ea typeface="Calibri"/>
                          <a:cs typeface="Times New Roman"/>
                        </a:rPr>
                        <a:t>44-48(H</a:t>
                      </a:r>
                      <a:r>
                        <a:rPr lang="en-GB" sz="2400" dirty="0" smtClean="0">
                          <a:solidFill>
                            <a:srgbClr val="FF0000"/>
                          </a:solidFill>
                          <a:latin typeface="Calibri"/>
                          <a:ea typeface="Calibri"/>
                          <a:cs typeface="Times New Roman"/>
                        </a:rPr>
                        <a:t>) </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latin typeface="Calibri"/>
                          <a:ea typeface="Calibri"/>
                          <a:cs typeface="Times New Roma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168">
                <a:tc>
                  <a:txBody>
                    <a:bodyPr/>
                    <a:lstStyle/>
                    <a:p>
                      <a:pPr algn="ctr">
                        <a:lnSpc>
                          <a:spcPct val="115000"/>
                        </a:lnSpc>
                        <a:spcAft>
                          <a:spcPts val="0"/>
                        </a:spcAft>
                      </a:pPr>
                      <a:r>
                        <a:rPr lang="en-GB" sz="2400">
                          <a:latin typeface="Calibri"/>
                          <a:ea typeface="Calibri"/>
                          <a:cs typeface="Times New Roman"/>
                        </a:rPr>
                        <a:t>40-47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smtClean="0">
                          <a:solidFill>
                            <a:srgbClr val="FF0000"/>
                          </a:solidFill>
                          <a:latin typeface="Calibri"/>
                          <a:ea typeface="Calibri"/>
                          <a:cs typeface="Times New Roman"/>
                        </a:rPr>
                        <a:t>33-42(H) </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solidFill>
                            <a:srgbClr val="FF0000"/>
                          </a:solidFill>
                          <a:latin typeface="Calibri"/>
                          <a:ea typeface="Calibri"/>
                          <a:cs typeface="Times New Roman"/>
                        </a:rPr>
                        <a:t>39-43(H</a:t>
                      </a:r>
                      <a:r>
                        <a:rPr lang="en-GB" sz="2400" dirty="0" smtClean="0">
                          <a:solidFill>
                            <a:srgbClr val="FF0000"/>
                          </a:solidFill>
                          <a:latin typeface="Calibri"/>
                          <a:ea typeface="Calibri"/>
                          <a:cs typeface="Times New Roman"/>
                        </a:rPr>
                        <a:t>)</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latin typeface="Calibri"/>
                          <a:ea typeface="Calibri"/>
                          <a:cs typeface="Times New Roman"/>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144">
                <a:tc>
                  <a:txBody>
                    <a:bodyPr/>
                    <a:lstStyle/>
                    <a:p>
                      <a:pPr algn="ctr">
                        <a:lnSpc>
                          <a:spcPct val="115000"/>
                        </a:lnSpc>
                        <a:spcAft>
                          <a:spcPts val="0"/>
                        </a:spcAft>
                      </a:pPr>
                      <a:r>
                        <a:rPr lang="en-GB" sz="2400">
                          <a:latin typeface="Calibri"/>
                          <a:ea typeface="Calibri"/>
                          <a:cs typeface="Times New Roman"/>
                        </a:rPr>
                        <a:t>32-39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solidFill>
                            <a:srgbClr val="FF0000"/>
                          </a:solidFill>
                          <a:latin typeface="Calibri"/>
                          <a:ea typeface="Calibri"/>
                          <a:cs typeface="Times New Roman"/>
                        </a:rPr>
                        <a:t>26-32(H</a:t>
                      </a:r>
                      <a:r>
                        <a:rPr lang="en-GB" sz="2400" dirty="0" smtClean="0">
                          <a:solidFill>
                            <a:srgbClr val="FF0000"/>
                          </a:solidFill>
                          <a:latin typeface="Calibri"/>
                          <a:ea typeface="Calibri"/>
                          <a:cs typeface="Times New Roman"/>
                        </a:rPr>
                        <a:t>)</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solidFill>
                            <a:srgbClr val="FF0000"/>
                          </a:solidFill>
                          <a:latin typeface="Calibri"/>
                          <a:ea typeface="Calibri"/>
                          <a:cs typeface="Times New Roman"/>
                        </a:rPr>
                        <a:t>30-40</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latin typeface="Calibri"/>
                          <a:ea typeface="Calibri"/>
                          <a:cs typeface="Times New Roman"/>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466">
                <a:tc>
                  <a:txBody>
                    <a:bodyPr/>
                    <a:lstStyle/>
                    <a:p>
                      <a:pPr algn="ctr">
                        <a:lnSpc>
                          <a:spcPct val="115000"/>
                        </a:lnSpc>
                        <a:spcAft>
                          <a:spcPts val="0"/>
                        </a:spcAft>
                      </a:pPr>
                      <a:r>
                        <a:rPr lang="en-GB" sz="2400">
                          <a:latin typeface="Calibri"/>
                          <a:ea typeface="Calibri"/>
                          <a:cs typeface="Times New Roman"/>
                        </a:rPr>
                        <a:t>24-31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solidFill>
                            <a:srgbClr val="FF0000"/>
                          </a:solidFill>
                          <a:latin typeface="Calibri"/>
                          <a:ea typeface="Calibri"/>
                          <a:cs typeface="Times New Roman"/>
                        </a:rPr>
                        <a:t>18-25</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solidFill>
                            <a:srgbClr val="FF0000"/>
                          </a:solidFill>
                          <a:latin typeface="Calibri"/>
                          <a:ea typeface="Calibri"/>
                          <a:cs typeface="Times New Roman"/>
                        </a:rPr>
                        <a:t>19-29</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latin typeface="Calibri"/>
                          <a:ea typeface="Calibri"/>
                          <a:cs typeface="Times New Roman"/>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466">
                <a:tc>
                  <a:txBody>
                    <a:bodyPr/>
                    <a:lstStyle/>
                    <a:p>
                      <a:pPr algn="ctr">
                        <a:lnSpc>
                          <a:spcPct val="115000"/>
                        </a:lnSpc>
                        <a:spcAft>
                          <a:spcPts val="0"/>
                        </a:spcAft>
                      </a:pPr>
                      <a:r>
                        <a:rPr lang="en-GB" sz="2400">
                          <a:latin typeface="Calibri"/>
                          <a:ea typeface="Calibri"/>
                          <a:cs typeface="Times New Roman"/>
                        </a:rPr>
                        <a:t>16-23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solidFill>
                            <a:srgbClr val="FF0000"/>
                          </a:solidFill>
                          <a:latin typeface="Calibri"/>
                          <a:ea typeface="Calibri"/>
                          <a:cs typeface="Times New Roman"/>
                        </a:rPr>
                        <a:t>10-17</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solidFill>
                            <a:srgbClr val="FF0000"/>
                          </a:solidFill>
                          <a:latin typeface="Calibri"/>
                          <a:ea typeface="Calibri"/>
                          <a:cs typeface="Times New Roman"/>
                        </a:rPr>
                        <a:t>8-18</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latin typeface="Calibri"/>
                          <a:ea typeface="Calibri"/>
                          <a:cs typeface="Times New Roman"/>
                        </a:rPr>
                        <a:t>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466">
                <a:tc>
                  <a:txBody>
                    <a:bodyPr/>
                    <a:lstStyle/>
                    <a:p>
                      <a:pPr algn="ctr">
                        <a:lnSpc>
                          <a:spcPct val="115000"/>
                        </a:lnSpc>
                        <a:spcAft>
                          <a:spcPts val="0"/>
                        </a:spcAft>
                      </a:pPr>
                      <a:r>
                        <a:rPr lang="en-GB" sz="2400">
                          <a:latin typeface="Calibri"/>
                          <a:ea typeface="Calibri"/>
                          <a:cs typeface="Times New Roman"/>
                        </a:rPr>
                        <a:t>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solidFill>
                            <a:srgbClr val="FF0000"/>
                          </a:solidFill>
                          <a:latin typeface="Calibri"/>
                          <a:ea typeface="Calibri"/>
                          <a:cs typeface="Times New Roman"/>
                        </a:rPr>
                        <a:t>0-9</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solidFill>
                            <a:srgbClr val="FF0000"/>
                          </a:solidFill>
                          <a:latin typeface="Calibri"/>
                          <a:ea typeface="Calibri"/>
                          <a:cs typeface="Times New Roman"/>
                        </a:rPr>
                        <a:t>0-7</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latin typeface="Calibri"/>
                          <a:ea typeface="Calibri"/>
                          <a:cs typeface="Times New Roman"/>
                        </a:rPr>
                        <a:t>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2808312" cy="3024336"/>
          </a:xfrm>
          <a:prstGeom prst="rect">
            <a:avLst/>
          </a:prstGeom>
          <a:noFill/>
          <a:ln>
            <a:solidFill>
              <a:schemeClr val="tx1"/>
            </a:solidFill>
          </a:ln>
        </p:spPr>
        <p:txBody>
          <a:bodyPr wrap="square" rtlCol="0">
            <a:spAutoFit/>
          </a:bodyPr>
          <a:lstStyle/>
          <a:p>
            <a:r>
              <a:rPr lang="en-GB" sz="2400" b="1" dirty="0"/>
              <a:t>What do you learn from Elisabeth Hyde’s article about where she has been and what</a:t>
            </a:r>
          </a:p>
          <a:p>
            <a:r>
              <a:rPr lang="en-GB" sz="2400" b="1" dirty="0"/>
              <a:t>she has been doing? </a:t>
            </a:r>
            <a:endParaRPr lang="en-GB" sz="2400" b="1" dirty="0" smtClean="0"/>
          </a:p>
          <a:p>
            <a:endParaRPr lang="en-GB" sz="2400" b="1" dirty="0" smtClean="0"/>
          </a:p>
          <a:p>
            <a:r>
              <a:rPr lang="en-GB" sz="2400" i="1" dirty="0" smtClean="0"/>
              <a:t>(</a:t>
            </a:r>
            <a:r>
              <a:rPr lang="en-GB" sz="2400" i="1" dirty="0"/>
              <a:t>8 marks)</a:t>
            </a:r>
            <a:endParaRPr lang="en-GB" sz="2400" dirty="0"/>
          </a:p>
        </p:txBody>
      </p:sp>
      <p:sp>
        <p:nvSpPr>
          <p:cNvPr id="3" name="TextBox 2"/>
          <p:cNvSpPr txBox="1"/>
          <p:nvPr/>
        </p:nvSpPr>
        <p:spPr>
          <a:xfrm>
            <a:off x="5364088" y="404664"/>
            <a:ext cx="3528392" cy="1938992"/>
          </a:xfrm>
          <a:prstGeom prst="rect">
            <a:avLst/>
          </a:prstGeom>
          <a:noFill/>
          <a:ln>
            <a:solidFill>
              <a:schemeClr val="tx1"/>
            </a:solidFill>
          </a:ln>
        </p:spPr>
        <p:txBody>
          <a:bodyPr wrap="square" rtlCol="0">
            <a:spAutoFit/>
          </a:bodyPr>
          <a:lstStyle/>
          <a:p>
            <a:r>
              <a:rPr lang="en-GB" sz="2000" b="1" dirty="0" smtClean="0"/>
              <a:t>Explain which parts of Pete Boardman’s story of the return to Camp 6 you find tense</a:t>
            </a:r>
          </a:p>
          <a:p>
            <a:r>
              <a:rPr lang="en-GB" sz="2000" b="1" dirty="0" smtClean="0"/>
              <a:t>and exciting.</a:t>
            </a:r>
          </a:p>
          <a:p>
            <a:endParaRPr lang="en-GB" sz="2000" dirty="0" smtClean="0"/>
          </a:p>
          <a:p>
            <a:r>
              <a:rPr lang="en-GB" sz="2000" dirty="0" smtClean="0"/>
              <a:t> </a:t>
            </a:r>
            <a:r>
              <a:rPr lang="en-GB" sz="2000" i="1" dirty="0" smtClean="0"/>
              <a:t>(8 marks)</a:t>
            </a:r>
            <a:endParaRPr lang="en-GB" sz="2000" dirty="0"/>
          </a:p>
        </p:txBody>
      </p:sp>
      <p:sp>
        <p:nvSpPr>
          <p:cNvPr id="4" name="TextBox 3"/>
          <p:cNvSpPr txBox="1"/>
          <p:nvPr/>
        </p:nvSpPr>
        <p:spPr>
          <a:xfrm>
            <a:off x="323528" y="3645024"/>
            <a:ext cx="5400600" cy="2862322"/>
          </a:xfrm>
          <a:prstGeom prst="rect">
            <a:avLst/>
          </a:prstGeom>
          <a:noFill/>
          <a:ln>
            <a:solidFill>
              <a:schemeClr val="tx1"/>
            </a:solidFill>
          </a:ln>
        </p:spPr>
        <p:txBody>
          <a:bodyPr wrap="square" rtlCol="0">
            <a:spAutoFit/>
          </a:bodyPr>
          <a:lstStyle/>
          <a:p>
            <a:r>
              <a:rPr lang="en-GB" dirty="0"/>
              <a:t>Now you need to refer to </a:t>
            </a:r>
            <a:r>
              <a:rPr lang="en-GB" b="1" dirty="0"/>
              <a:t>Source 3, </a:t>
            </a:r>
            <a:r>
              <a:rPr lang="en-GB" b="1" i="1" dirty="0"/>
              <a:t>Everest The Hard Way and either Source 1 or Source 2.</a:t>
            </a:r>
          </a:p>
          <a:p>
            <a:r>
              <a:rPr lang="en-GB" dirty="0"/>
              <a:t>You are going to compare the </a:t>
            </a:r>
            <a:r>
              <a:rPr lang="en-GB" b="1" dirty="0"/>
              <a:t>two texts, one of which you have chosen.</a:t>
            </a:r>
          </a:p>
          <a:p>
            <a:endParaRPr lang="en-GB" b="1" dirty="0" smtClean="0"/>
          </a:p>
          <a:p>
            <a:r>
              <a:rPr lang="en-GB" b="1" dirty="0" smtClean="0"/>
              <a:t>Compare </a:t>
            </a:r>
            <a:r>
              <a:rPr lang="en-GB" b="1" dirty="0"/>
              <a:t>the different ways in which language is used for effect in the two texts.</a:t>
            </a:r>
          </a:p>
          <a:p>
            <a:r>
              <a:rPr lang="en-GB" dirty="0"/>
              <a:t>Give some examples and analyse what the effects are. </a:t>
            </a:r>
            <a:endParaRPr lang="en-GB" dirty="0" smtClean="0"/>
          </a:p>
          <a:p>
            <a:endParaRPr lang="en-GB" i="1" dirty="0"/>
          </a:p>
          <a:p>
            <a:r>
              <a:rPr lang="en-GB" i="1" dirty="0" smtClean="0"/>
              <a:t>(</a:t>
            </a:r>
            <a:r>
              <a:rPr lang="en-GB" i="1" dirty="0"/>
              <a:t>16 marks)</a:t>
            </a:r>
            <a:endParaRPr lang="en-GB" dirty="0"/>
          </a:p>
        </p:txBody>
      </p:sp>
      <p:sp>
        <p:nvSpPr>
          <p:cNvPr id="5" name="TextBox 4"/>
          <p:cNvSpPr txBox="1"/>
          <p:nvPr/>
        </p:nvSpPr>
        <p:spPr>
          <a:xfrm>
            <a:off x="5940152" y="3429000"/>
            <a:ext cx="2952328" cy="3046988"/>
          </a:xfrm>
          <a:prstGeom prst="rect">
            <a:avLst/>
          </a:prstGeom>
          <a:noFill/>
          <a:ln>
            <a:solidFill>
              <a:schemeClr val="tx1"/>
            </a:solidFill>
          </a:ln>
        </p:spPr>
        <p:txBody>
          <a:bodyPr wrap="square" rtlCol="0">
            <a:spAutoFit/>
          </a:bodyPr>
          <a:lstStyle/>
          <a:p>
            <a:r>
              <a:rPr lang="en-GB" sz="2400" b="1" dirty="0"/>
              <a:t>Explain how the headline, sub-headline and picture are effective and how they link with</a:t>
            </a:r>
          </a:p>
          <a:p>
            <a:r>
              <a:rPr lang="en-GB" sz="2400" b="1" dirty="0"/>
              <a:t>the text. </a:t>
            </a:r>
            <a:endParaRPr lang="en-GB" sz="2400" b="1" dirty="0" smtClean="0"/>
          </a:p>
          <a:p>
            <a:endParaRPr lang="en-GB" sz="2400" b="1" i="1" dirty="0"/>
          </a:p>
          <a:p>
            <a:r>
              <a:rPr lang="en-GB" sz="2400" i="1" dirty="0" smtClean="0"/>
              <a:t>(</a:t>
            </a:r>
            <a:r>
              <a:rPr lang="en-GB" sz="2400" i="1" dirty="0"/>
              <a:t>8 marks)</a:t>
            </a:r>
            <a:endParaRPr lang="en-GB" sz="2400" dirty="0"/>
          </a:p>
        </p:txBody>
      </p:sp>
      <p:sp>
        <p:nvSpPr>
          <p:cNvPr id="7" name="TextBox 6"/>
          <p:cNvSpPr txBox="1"/>
          <p:nvPr/>
        </p:nvSpPr>
        <p:spPr>
          <a:xfrm>
            <a:off x="3131840" y="404664"/>
            <a:ext cx="2088232" cy="2215991"/>
          </a:xfrm>
          <a:prstGeom prst="rect">
            <a:avLst/>
          </a:prstGeom>
          <a:noFill/>
        </p:spPr>
        <p:txBody>
          <a:bodyPr wrap="square" rtlCol="0">
            <a:spAutoFit/>
          </a:bodyPr>
          <a:lstStyle/>
          <a:p>
            <a:r>
              <a:rPr lang="en-GB" sz="2000" b="1" dirty="0" smtClean="0"/>
              <a:t>Q1: Retrieval </a:t>
            </a:r>
          </a:p>
          <a:p>
            <a:r>
              <a:rPr lang="en-GB" sz="2000" b="1" dirty="0" smtClean="0"/>
              <a:t>Q2: Presentation Q3: Inference </a:t>
            </a:r>
          </a:p>
          <a:p>
            <a:r>
              <a:rPr lang="en-GB" sz="2000" b="1" dirty="0" smtClean="0"/>
              <a:t>Q4: Analysis and comparison of language</a:t>
            </a:r>
          </a:p>
          <a:p>
            <a:endParaRPr lang="en-GB" dirty="0"/>
          </a:p>
        </p:txBody>
      </p:sp>
      <p:sp>
        <p:nvSpPr>
          <p:cNvPr id="6" name="TextBox 5"/>
          <p:cNvSpPr txBox="1"/>
          <p:nvPr/>
        </p:nvSpPr>
        <p:spPr>
          <a:xfrm>
            <a:off x="3275856" y="2620655"/>
            <a:ext cx="2664296" cy="830997"/>
          </a:xfrm>
          <a:prstGeom prst="rect">
            <a:avLst/>
          </a:prstGeom>
          <a:noFill/>
        </p:spPr>
        <p:txBody>
          <a:bodyPr wrap="square" rtlCol="0">
            <a:spAutoFit/>
          </a:bodyPr>
          <a:lstStyle/>
          <a:p>
            <a:r>
              <a:rPr lang="en-GB" sz="2400" b="1" dirty="0" smtClean="0">
                <a:solidFill>
                  <a:srgbClr val="FF0000"/>
                </a:solidFill>
              </a:rPr>
              <a:t>Step 1: Read the questions</a:t>
            </a:r>
            <a:endParaRPr lang="en-GB" sz="24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A: Questions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b="1" dirty="0" smtClean="0"/>
              <a:t>What: (8 marks)</a:t>
            </a:r>
          </a:p>
          <a:p>
            <a:pPr marL="514350" indent="-514350">
              <a:buNone/>
            </a:pPr>
            <a:r>
              <a:rPr lang="en-GB" dirty="0"/>
              <a:t>	</a:t>
            </a:r>
            <a:r>
              <a:rPr lang="en-GB" dirty="0" smtClean="0"/>
              <a:t>e.g. </a:t>
            </a:r>
            <a:r>
              <a:rPr lang="en-GB" i="1" dirty="0" smtClean="0"/>
              <a:t>What do you learn...? </a:t>
            </a:r>
          </a:p>
          <a:p>
            <a:pPr marL="514350" indent="-514350">
              <a:buNone/>
            </a:pPr>
            <a:endParaRPr lang="en-GB" dirty="0"/>
          </a:p>
          <a:p>
            <a:pPr marL="514350" indent="-514350">
              <a:buNone/>
            </a:pPr>
            <a:r>
              <a:rPr lang="en-GB" b="1" dirty="0" smtClean="0"/>
              <a:t>Information retrieval </a:t>
            </a:r>
            <a:r>
              <a:rPr lang="en-GB" dirty="0" smtClean="0"/>
              <a:t>from source 1 with some interpretation of the information you find.</a:t>
            </a:r>
          </a:p>
          <a:p>
            <a:pPr marL="514350" indent="-514350">
              <a:buNone/>
            </a:pPr>
            <a:endParaRPr lang="en-GB" dirty="0"/>
          </a:p>
          <a:p>
            <a:pPr marL="514350" indent="-514350">
              <a:buNone/>
            </a:pPr>
            <a:r>
              <a:rPr lang="en-GB" b="1" dirty="0" smtClean="0"/>
              <a:t>Three part answer:</a:t>
            </a:r>
            <a:r>
              <a:rPr lang="en-GB" b="1" dirty="0" smtClean="0"/>
              <a:t> </a:t>
            </a:r>
            <a:r>
              <a:rPr lang="en-GB" dirty="0" smtClean="0"/>
              <a:t>(1) </a:t>
            </a:r>
            <a:r>
              <a:rPr lang="en-GB" dirty="0" smtClean="0"/>
              <a:t>what we know </a:t>
            </a:r>
            <a:r>
              <a:rPr lang="en-GB" dirty="0" smtClean="0"/>
              <a:t>(2) </a:t>
            </a:r>
            <a:r>
              <a:rPr lang="en-GB" dirty="0" smtClean="0"/>
              <a:t>quote </a:t>
            </a:r>
            <a:r>
              <a:rPr lang="en-GB" dirty="0" smtClean="0"/>
              <a:t>(3) </a:t>
            </a:r>
            <a:r>
              <a:rPr lang="en-GB" dirty="0" smtClean="0"/>
              <a:t>what this quotation shows us</a:t>
            </a:r>
            <a:r>
              <a:rPr lang="en-GB" dirty="0" smtClean="0"/>
              <a:t>. </a:t>
            </a:r>
            <a:r>
              <a:rPr lang="en-GB" b="1" dirty="0"/>
              <a:t>[</a:t>
            </a:r>
            <a:r>
              <a:rPr lang="en-GB" b="1" dirty="0" smtClean="0"/>
              <a:t>WEE]</a:t>
            </a:r>
            <a:endParaRPr lang="en-GB"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fting.jpg"/>
          <p:cNvPicPr>
            <a:picLocks noChangeAspect="1"/>
          </p:cNvPicPr>
          <p:nvPr/>
        </p:nvPicPr>
        <p:blipFill>
          <a:blip r:embed="rId2" cstate="print"/>
          <a:stretch>
            <a:fillRect/>
          </a:stretch>
        </p:blipFill>
        <p:spPr>
          <a:xfrm>
            <a:off x="3764096" y="0"/>
            <a:ext cx="5379904" cy="6858000"/>
          </a:xfrm>
          <a:prstGeom prst="rect">
            <a:avLst/>
          </a:prstGeom>
        </p:spPr>
      </p:pic>
      <p:sp>
        <p:nvSpPr>
          <p:cNvPr id="3" name="TextBox 2"/>
          <p:cNvSpPr txBox="1"/>
          <p:nvPr/>
        </p:nvSpPr>
        <p:spPr>
          <a:xfrm>
            <a:off x="323528" y="692696"/>
            <a:ext cx="3168352" cy="3970318"/>
          </a:xfrm>
          <a:prstGeom prst="rect">
            <a:avLst/>
          </a:prstGeom>
          <a:noFill/>
          <a:ln>
            <a:solidFill>
              <a:schemeClr val="tx1"/>
            </a:solidFill>
          </a:ln>
        </p:spPr>
        <p:txBody>
          <a:bodyPr wrap="square" rtlCol="0">
            <a:spAutoFit/>
          </a:bodyPr>
          <a:lstStyle/>
          <a:p>
            <a:r>
              <a:rPr lang="en-GB" sz="2800" b="1" dirty="0"/>
              <a:t>What do you learn from Elisabeth Hyde’s article about where she has been and what</a:t>
            </a:r>
          </a:p>
          <a:p>
            <a:r>
              <a:rPr lang="en-GB" sz="2800" b="1" dirty="0"/>
              <a:t>she has been doing? </a:t>
            </a:r>
            <a:endParaRPr lang="en-GB" sz="2800" b="1" dirty="0" smtClean="0"/>
          </a:p>
          <a:p>
            <a:endParaRPr lang="en-GB" sz="2800" b="1" dirty="0" smtClean="0"/>
          </a:p>
          <a:p>
            <a:r>
              <a:rPr lang="en-GB" sz="2800" i="1" dirty="0" smtClean="0"/>
              <a:t>(</a:t>
            </a:r>
            <a:r>
              <a:rPr lang="en-GB" sz="2800" i="1" dirty="0"/>
              <a:t>8 marks)</a:t>
            </a:r>
            <a:endParaRPr lang="en-GB"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7920880" cy="3693319"/>
          </a:xfrm>
          <a:prstGeom prst="rect">
            <a:avLst/>
          </a:prstGeom>
          <a:noFill/>
          <a:ln>
            <a:solidFill>
              <a:schemeClr val="tx1"/>
            </a:solidFill>
          </a:ln>
        </p:spPr>
        <p:txBody>
          <a:bodyPr wrap="square" rtlCol="0">
            <a:spAutoFit/>
          </a:bodyPr>
          <a:lstStyle/>
          <a:p>
            <a:r>
              <a:rPr lang="en-GB" sz="2400" b="1" dirty="0" smtClean="0"/>
              <a:t>Example response:</a:t>
            </a:r>
          </a:p>
          <a:p>
            <a:endParaRPr lang="en-GB" sz="2400" b="1" dirty="0"/>
          </a:p>
          <a:p>
            <a:r>
              <a:rPr lang="en-GB" sz="2400" dirty="0" smtClean="0"/>
              <a:t>The first thing that the reader learns is that the guide, called Ed, gives them two rules which are both to stay in the boat. We later learn that Elizabeth violates these rules: “We hit one rapid at the wrong angle and the boat rose up and pretty much ejected me.” This sounds like a very scary experience but the reader later finds out about Elizabeth’s character, and that she was more exhilarated than scared.</a:t>
            </a:r>
            <a:r>
              <a:rPr lang="en-GB" sz="2400" b="1" dirty="0" smtClean="0"/>
              <a:t> </a:t>
            </a:r>
            <a:endParaRPr lang="en-GB" dirty="0"/>
          </a:p>
          <a:p>
            <a:endParaRPr lang="en-GB" dirty="0"/>
          </a:p>
        </p:txBody>
      </p:sp>
      <p:sp>
        <p:nvSpPr>
          <p:cNvPr id="3" name="TextBox 2"/>
          <p:cNvSpPr txBox="1"/>
          <p:nvPr/>
        </p:nvSpPr>
        <p:spPr>
          <a:xfrm>
            <a:off x="395536" y="4509120"/>
            <a:ext cx="8352928" cy="830997"/>
          </a:xfrm>
          <a:prstGeom prst="rect">
            <a:avLst/>
          </a:prstGeom>
          <a:noFill/>
        </p:spPr>
        <p:txBody>
          <a:bodyPr wrap="square" rtlCol="0">
            <a:spAutoFit/>
          </a:bodyPr>
          <a:lstStyle/>
          <a:p>
            <a:pPr marL="342900" indent="-342900">
              <a:buAutoNum type="arabicPeriod"/>
            </a:pPr>
            <a:r>
              <a:rPr lang="en-GB" sz="2400" dirty="0" smtClean="0"/>
              <a:t>Identify the </a:t>
            </a:r>
            <a:r>
              <a:rPr lang="en-GB" sz="2400" dirty="0" smtClean="0"/>
              <a:t>three part</a:t>
            </a:r>
            <a:r>
              <a:rPr lang="en-GB" sz="2400" dirty="0" smtClean="0"/>
              <a:t> </a:t>
            </a:r>
            <a:r>
              <a:rPr lang="en-GB" sz="2400" dirty="0" smtClean="0"/>
              <a:t>structure in the response above</a:t>
            </a:r>
            <a:r>
              <a:rPr lang="en-GB" sz="2400" dirty="0" smtClean="0"/>
              <a:t>. </a:t>
            </a:r>
            <a:r>
              <a:rPr lang="en-GB" sz="2400" b="1" dirty="0" smtClean="0"/>
              <a:t>[WEE]</a:t>
            </a:r>
            <a:endParaRPr lang="en-GB" sz="2400" dirty="0" smtClean="0"/>
          </a:p>
          <a:p>
            <a:pPr marL="342900" indent="-342900">
              <a:buAutoNum type="arabicPeriod"/>
            </a:pPr>
            <a:r>
              <a:rPr lang="en-GB" sz="2400" dirty="0" smtClean="0"/>
              <a:t>How could the response above be improved?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ction a question 1 mark scheme bands only.jpg"/>
          <p:cNvPicPr>
            <a:picLocks noChangeAspect="1"/>
          </p:cNvPicPr>
          <p:nvPr/>
        </p:nvPicPr>
        <p:blipFill>
          <a:blip r:embed="rId2" cstate="print"/>
          <a:stretch>
            <a:fillRect/>
          </a:stretch>
        </p:blipFill>
        <p:spPr>
          <a:xfrm>
            <a:off x="0" y="429909"/>
            <a:ext cx="9144000" cy="599818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2371</Words>
  <Application>Microsoft Office PowerPoint</Application>
  <PresentationFormat>On-screen Show (4:3)</PresentationFormat>
  <Paragraphs>255</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Impact</vt:lpstr>
      <vt:lpstr>Times New Roman</vt:lpstr>
      <vt:lpstr>Office Theme</vt:lpstr>
      <vt:lpstr>English Language Exam: Unit 1</vt:lpstr>
      <vt:lpstr>PowerPoint Presentation</vt:lpstr>
      <vt:lpstr>PowerPoint Presentation</vt:lpstr>
      <vt:lpstr>PowerPoint Presentation</vt:lpstr>
      <vt:lpstr>PowerPoint Presentation</vt:lpstr>
      <vt:lpstr>Section A: Questions</vt:lpstr>
      <vt:lpstr>PowerPoint Presentation</vt:lpstr>
      <vt:lpstr>PowerPoint Presentation</vt:lpstr>
      <vt:lpstr>PowerPoint Presentation</vt:lpstr>
      <vt:lpstr>PowerPoint Presentation</vt:lpstr>
      <vt:lpstr>PowerPoint Presentation</vt:lpstr>
      <vt:lpstr>Section A: Questions</vt:lpstr>
      <vt:lpstr>PowerPoint Presentation</vt:lpstr>
      <vt:lpstr>PowerPoint Presentation</vt:lpstr>
      <vt:lpstr>PowerPoint Presentation</vt:lpstr>
      <vt:lpstr>PowerPoint Presentation</vt:lpstr>
      <vt:lpstr>PowerPoint Presentation</vt:lpstr>
      <vt:lpstr>Section A: Questions</vt:lpstr>
      <vt:lpstr>PowerPoint Presentation</vt:lpstr>
      <vt:lpstr>PowerPoint Presentation</vt:lpstr>
      <vt:lpstr>PowerPoint Presentation</vt:lpstr>
      <vt:lpstr>PowerPoint Presentation</vt:lpstr>
      <vt:lpstr>PowerPoint Presentation</vt:lpstr>
      <vt:lpstr>Section A: Questions</vt:lpstr>
      <vt:lpstr>PowerPoint Presentation</vt:lpstr>
      <vt:lpstr>PowerPoint Presentation</vt:lpstr>
      <vt:lpstr>PowerPoint Presentation</vt:lpstr>
      <vt:lpstr>PowerPoint Presentation</vt:lpstr>
      <vt:lpstr>PowerPoint Presentation</vt:lpstr>
      <vt:lpstr>Useful words and phrases for comparison</vt:lpstr>
      <vt:lpstr>PowerPoint Presentation</vt:lpstr>
      <vt:lpstr>Section A – Top Tips</vt:lpstr>
      <vt:lpstr>PowerPoint Presentation</vt:lpstr>
      <vt:lpstr>PowerPoint Presentation</vt:lpstr>
      <vt:lpstr>Make sure that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Tackling Section B</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Mock Exam: Unit 1</dc:title>
  <dc:creator>Vicki</dc:creator>
  <cp:lastModifiedBy>Victoria Archer</cp:lastModifiedBy>
  <cp:revision>53</cp:revision>
  <dcterms:created xsi:type="dcterms:W3CDTF">2012-10-21T13:06:47Z</dcterms:created>
  <dcterms:modified xsi:type="dcterms:W3CDTF">2014-11-09T10:48:12Z</dcterms:modified>
</cp:coreProperties>
</file>