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1" r:id="rId6"/>
    <p:sldId id="260" r:id="rId7"/>
    <p:sldId id="291" r:id="rId8"/>
    <p:sldId id="292" r:id="rId9"/>
    <p:sldId id="305" r:id="rId10"/>
    <p:sldId id="306" r:id="rId11"/>
    <p:sldId id="293" r:id="rId12"/>
    <p:sldId id="294" r:id="rId13"/>
    <p:sldId id="304" r:id="rId14"/>
    <p:sldId id="299" r:id="rId15"/>
    <p:sldId id="300" r:id="rId16"/>
    <p:sldId id="301" r:id="rId17"/>
    <p:sldId id="302" r:id="rId18"/>
    <p:sldId id="303" r:id="rId19"/>
    <p:sldId id="295" r:id="rId20"/>
    <p:sldId id="296" r:id="rId21"/>
    <p:sldId id="307" r:id="rId22"/>
    <p:sldId id="297" r:id="rId23"/>
    <p:sldId id="308" r:id="rId24"/>
    <p:sldId id="298" r:id="rId25"/>
    <p:sldId id="266" r:id="rId26"/>
    <p:sldId id="267" r:id="rId27"/>
    <p:sldId id="268" r:id="rId28"/>
    <p:sldId id="262" r:id="rId29"/>
    <p:sldId id="264" r:id="rId30"/>
    <p:sldId id="269" r:id="rId31"/>
    <p:sldId id="265" r:id="rId32"/>
    <p:sldId id="271" r:id="rId33"/>
    <p:sldId id="272" r:id="rId34"/>
    <p:sldId id="309" r:id="rId35"/>
    <p:sldId id="273" r:id="rId36"/>
    <p:sldId id="274" r:id="rId37"/>
    <p:sldId id="275" r:id="rId38"/>
    <p:sldId id="276" r:id="rId39"/>
    <p:sldId id="277" r:id="rId40"/>
    <p:sldId id="279" r:id="rId41"/>
    <p:sldId id="280" r:id="rId42"/>
    <p:sldId id="278" r:id="rId43"/>
    <p:sldId id="281" r:id="rId44"/>
    <p:sldId id="283" r:id="rId45"/>
    <p:sldId id="282" r:id="rId46"/>
    <p:sldId id="285" r:id="rId47"/>
    <p:sldId id="284" r:id="rId48"/>
    <p:sldId id="286" r:id="rId49"/>
    <p:sldId id="287" r:id="rId50"/>
    <p:sldId id="311" r:id="rId51"/>
    <p:sldId id="310" r:id="rId52"/>
    <p:sldId id="315" r:id="rId53"/>
    <p:sldId id="313"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90" autoAdjust="0"/>
  </p:normalViewPr>
  <p:slideViewPr>
    <p:cSldViewPr>
      <p:cViewPr varScale="1">
        <p:scale>
          <a:sx n="84" d="100"/>
          <a:sy n="84" d="100"/>
        </p:scale>
        <p:origin x="-14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396AC-DE2D-4C49-929F-A354F926FB5C}" type="datetimeFigureOut">
              <a:rPr lang="en-GB" smtClean="0"/>
              <a:pPr/>
              <a:t>17/08/2014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C5EE8-D875-4F94-91E1-BA1BA4770C1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93BD7-CDC9-4E7A-9F33-EFEDFACF0772}" type="slidenum">
              <a:rPr lang="en-US"/>
              <a:pPr/>
              <a:t>13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You can see the Duke was jealous.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FD794-91EE-4089-A8BD-00AA9D1E40BF}" type="slidenum">
              <a:rPr lang="en-US"/>
              <a:pPr/>
              <a:t>14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12CDF-91F4-4EA4-B25C-9EB8478FB01E}" type="slidenum">
              <a:rPr lang="en-US"/>
              <a:pPr/>
              <a:t>18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Refers back to the “blush” in the portrait”: this has sparked off this train of thought.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29DAC-23EF-4A7D-8352-3B4E9BB93829}" type="slidenum">
              <a:rPr lang="en-US"/>
              <a:pPr/>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dirty="0"/>
              <a:t>He uses the word “stoop” or “stooping” three times, which suggests he is proud of his aristocratic  position. What other lines in the poem tell us that the Duke is a proud man?</a:t>
            </a:r>
          </a:p>
          <a:p>
            <a:r>
              <a:rPr lang="en-US" dirty="0"/>
              <a:t>How the would the Duke say </a:t>
            </a:r>
            <a:r>
              <a:rPr lang="en-US" sz="3600" b="1" dirty="0">
                <a:latin typeface="Geneva"/>
              </a:rPr>
              <a:t>“I choose never to stoop?”</a:t>
            </a:r>
          </a:p>
          <a:p>
            <a:r>
              <a:rPr lang="en-US" sz="3600" b="1" dirty="0">
                <a:latin typeface="Geneva"/>
              </a:rPr>
              <a:t>Does he reveal what he is like intentionally or unintentionally?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F16C6-9F86-48E3-9B02-8D5C4FA991A2}" type="slidenum">
              <a:rPr lang="en-US"/>
              <a:pPr/>
              <a:t>28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Mention </a:t>
            </a:r>
            <a:r>
              <a:rPr lang="en-US" b="1" dirty="0" smtClean="0">
                <a:latin typeface="Georgia-Bold" charset="0"/>
              </a:rPr>
              <a:t>caesura.</a:t>
            </a:r>
          </a:p>
          <a:p>
            <a:r>
              <a:rPr lang="en-US" b="1" dirty="0" smtClean="0">
                <a:latin typeface="Georgia-Bold" charset="0"/>
              </a:rPr>
              <a:t>Discuss the idea of the Duke struggling to find the words, as he tries to make sense of what happened.</a:t>
            </a:r>
          </a:p>
          <a:p>
            <a:r>
              <a:rPr lang="en-US" dirty="0" smtClean="0">
                <a:latin typeface="Helvetica" charset="0"/>
              </a:rPr>
              <a:t>Mention </a:t>
            </a:r>
            <a:r>
              <a:rPr lang="en-US" dirty="0" err="1" smtClean="0">
                <a:latin typeface="Helvetica" charset="0"/>
              </a:rPr>
              <a:t>enjambement</a:t>
            </a:r>
            <a:r>
              <a:rPr lang="en-US" dirty="0" smtClean="0">
                <a:latin typeface="Helvetica" charset="0"/>
              </a:rPr>
              <a:t>. How thoughts rush out, and accelerate, almost uncontrollably, rather then finishing at the end of a line.</a:t>
            </a:r>
            <a:endParaRPr lang="en-US" dirty="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29DAC-23EF-4A7D-8352-3B4E9BB93829}" type="slidenum">
              <a:rPr lang="en-US"/>
              <a:pPr/>
              <a:t>29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dirty="0"/>
              <a:t>He uses the word “stoop” or “stooping” three times, which suggests he is proud of his aristocratic  position. What other lines in the poem tell us that the Duke is a proud man?</a:t>
            </a:r>
          </a:p>
          <a:p>
            <a:r>
              <a:rPr lang="en-US" dirty="0"/>
              <a:t>How the would the Duke say </a:t>
            </a:r>
            <a:r>
              <a:rPr lang="en-US" sz="3600" b="1" dirty="0">
                <a:latin typeface="Geneva"/>
              </a:rPr>
              <a:t>“I choose never to stoop?”</a:t>
            </a:r>
          </a:p>
          <a:p>
            <a:r>
              <a:rPr lang="en-US" sz="3600" b="1" dirty="0">
                <a:latin typeface="Geneva"/>
              </a:rPr>
              <a:t>Does he reveal what he is like intentionally or unintentionally?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9C5EE8-D875-4F94-91E1-BA1BA4770C1E}" type="slidenum">
              <a:rPr lang="en-GB" smtClean="0"/>
              <a:pPr/>
              <a:t>42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9C5EE8-D875-4F94-91E1-BA1BA4770C1E}" type="slidenum">
              <a:rPr lang="en-GB" smtClean="0"/>
              <a:pPr/>
              <a:t>50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54</a:t>
            </a:fld>
            <a:endParaRPr lang="en-GB"/>
          </a:p>
        </p:txBody>
      </p:sp>
    </p:spTree>
    <p:extLst>
      <p:ext uri="{BB962C8B-B14F-4D97-AF65-F5344CB8AC3E}">
        <p14:creationId xmlns:p14="http://schemas.microsoft.com/office/powerpoint/2010/main" xmlns="" val="36803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CA5B-CC49-47F3-A89B-7B9424C84DE3}"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7BFBFE-CBC8-4DAB-83FD-CB6002434E1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1CA5B-CC49-47F3-A89B-7B9424C84DE3}" type="datetimeFigureOut">
              <a:rPr lang="en-GB" smtClean="0"/>
              <a:pPr/>
              <a:t>17/08/2014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BFBFE-CBC8-4DAB-83FD-CB6002434E1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F:\GCSE\Top%20Set\Lit%20Poetry\MLD\PoetryFoundation.orgPodcast.04.03.06.mp3" TargetMode="External"/><Relationship Id="rId4" Type="http://schemas.openxmlformats.org/officeDocument/2006/relationships/hyperlink" Target="file:///F:\GCSE\Top%20Set\Lit%20Poetry\MLD\My%20Last%20Duchess%20-%20YouTube%20%5b360p%5d.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F:\GCSE\Top%20Set\Lit%20Poetry\MLD\Unterstanding%20Iambic%20Pentameter.mp4"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My Last Duchess</a:t>
            </a:r>
            <a:endParaRPr lang="en-GB" dirty="0"/>
          </a:p>
        </p:txBody>
      </p:sp>
      <p:sp>
        <p:nvSpPr>
          <p:cNvPr id="3" name="Subtitle 2"/>
          <p:cNvSpPr>
            <a:spLocks noGrp="1"/>
          </p:cNvSpPr>
          <p:nvPr>
            <p:ph type="subTitle" idx="1"/>
          </p:nvPr>
        </p:nvSpPr>
        <p:spPr/>
        <p:txBody>
          <a:bodyPr/>
          <a:lstStyle/>
          <a:p>
            <a:r>
              <a:rPr lang="en-GB" dirty="0" smtClean="0"/>
              <a:t>Robert Browning</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7544" y="620688"/>
            <a:ext cx="8112670" cy="1384995"/>
          </a:xfrm>
          <a:prstGeom prst="rect">
            <a:avLst/>
          </a:prstGeom>
          <a:noFill/>
          <a:ln w="9525">
            <a:noFill/>
            <a:miter lim="800000"/>
            <a:headEnd/>
            <a:tailEnd/>
          </a:ln>
          <a:effectLst/>
        </p:spPr>
        <p:txBody>
          <a:bodyPr wrap="none">
            <a:spAutoFit/>
          </a:bodyPr>
          <a:lstStyle/>
          <a:p>
            <a:r>
              <a:rPr lang="en-US" sz="2800" dirty="0">
                <a:latin typeface="Times"/>
              </a:rPr>
              <a:t>We can see from the line below that the Count’s envoy </a:t>
            </a:r>
          </a:p>
          <a:p>
            <a:r>
              <a:rPr lang="en-US" sz="2800" dirty="0">
                <a:latin typeface="Times"/>
              </a:rPr>
              <a:t>has asked how “the glance”  or </a:t>
            </a:r>
          </a:p>
          <a:p>
            <a:r>
              <a:rPr lang="en-US" sz="2800" dirty="0">
                <a:latin typeface="Times"/>
              </a:rPr>
              <a:t>“spot of joy” came to be there.”</a:t>
            </a:r>
          </a:p>
        </p:txBody>
      </p:sp>
      <p:sp>
        <p:nvSpPr>
          <p:cNvPr id="24580" name="Rectangle 4"/>
          <p:cNvSpPr>
            <a:spLocks noChangeArrowheads="1"/>
          </p:cNvSpPr>
          <p:nvPr/>
        </p:nvSpPr>
        <p:spPr bwMode="auto">
          <a:xfrm>
            <a:off x="467544" y="2564904"/>
            <a:ext cx="8254183" cy="523220"/>
          </a:xfrm>
          <a:prstGeom prst="rect">
            <a:avLst/>
          </a:prstGeom>
          <a:noFill/>
          <a:ln w="9525">
            <a:noFill/>
            <a:miter lim="800000"/>
            <a:headEnd/>
            <a:tailEnd/>
          </a:ln>
          <a:effectLst/>
        </p:spPr>
        <p:txBody>
          <a:bodyPr wrap="none">
            <a:spAutoFit/>
          </a:bodyPr>
          <a:lstStyle/>
          <a:p>
            <a:r>
              <a:rPr lang="en-US" sz="2800" b="1" dirty="0">
                <a:solidFill>
                  <a:srgbClr val="C00000"/>
                </a:solidFill>
                <a:latin typeface="Helvetica" charset="0"/>
              </a:rPr>
              <a:t>“so, not the first  are you to turn and ask thus.”</a:t>
            </a:r>
            <a:endParaRPr lang="en-US" sz="2800" dirty="0">
              <a:solidFill>
                <a:srgbClr val="C00000"/>
              </a:solidFill>
              <a:latin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35100" y="1484784"/>
            <a:ext cx="7708900" cy="4273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Sir, ‘twas not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Her husband’s presence only, called that spot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Of joy into the Duchess’ cheek</a:t>
            </a:r>
            <a:r>
              <a:rPr kumimoji="0" lang="en-GB" sz="2400" b="0" i="0" u="none" strike="noStrike" cap="none" normalizeH="0" baseline="0" dirty="0" smtClean="0">
                <a:ln>
                  <a:noFill/>
                </a:ln>
                <a:solidFill>
                  <a:srgbClr val="C00000"/>
                </a:solidFill>
                <a:effectLst/>
                <a:latin typeface="Calibri" pitchFamily="34" charset="0"/>
                <a:cs typeface="Arial" pitchFamily="34" charset="0"/>
              </a:rPr>
              <a:t>: perhaps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rgbClr val="C00000"/>
                </a:solidFill>
                <a:effectLst/>
                <a:latin typeface="Calibri" pitchFamily="34" charset="0"/>
                <a:cs typeface="Arial" pitchFamily="34" charset="0"/>
              </a:rPr>
              <a:t>Frà</a:t>
            </a:r>
            <a:r>
              <a:rPr kumimoji="0" lang="en-GB" sz="2400" b="0" i="0" u="none" strike="noStrike" cap="none" normalizeH="0" baseline="0" dirty="0" smtClean="0">
                <a:ln>
                  <a:noFill/>
                </a:ln>
                <a:solidFill>
                  <a:srgbClr val="C00000"/>
                </a:solidFill>
                <a:effectLst/>
                <a:latin typeface="Calibri" pitchFamily="34" charset="0"/>
                <a:cs typeface="Arial" pitchFamily="34" charset="0"/>
              </a:rPr>
              <a:t> </a:t>
            </a:r>
            <a:r>
              <a:rPr kumimoji="0" lang="en-GB" sz="2400" b="0" i="0" u="none" strike="noStrike" cap="none" normalizeH="0" baseline="0" dirty="0" err="1" smtClean="0">
                <a:ln>
                  <a:noFill/>
                </a:ln>
                <a:solidFill>
                  <a:srgbClr val="C00000"/>
                </a:solidFill>
                <a:effectLst/>
                <a:latin typeface="Calibri" pitchFamily="34" charset="0"/>
                <a:cs typeface="Arial" pitchFamily="34" charset="0"/>
              </a:rPr>
              <a:t>Pandolf</a:t>
            </a:r>
            <a:r>
              <a:rPr kumimoji="0" lang="en-GB" sz="2400" b="0" i="0" u="none" strike="noStrike" cap="none" normalizeH="0" baseline="0" dirty="0" smtClean="0">
                <a:ln>
                  <a:noFill/>
                </a:ln>
                <a:solidFill>
                  <a:srgbClr val="C00000"/>
                </a:solidFill>
                <a:effectLst/>
                <a:latin typeface="Calibri" pitchFamily="34" charset="0"/>
                <a:cs typeface="Arial" pitchFamily="34" charset="0"/>
              </a:rPr>
              <a:t> chanced to say ‘Her mantle laps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Over my lady’s wrist too much,’ or ‘Paint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Must never hope to reproduce the faint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Half-</a:t>
            </a:r>
            <a:r>
              <a:rPr kumimoji="0" lang="en-GB" sz="2400" b="0" i="0" u="none" strike="noStrike" cap="none" normalizeH="0" baseline="0" dirty="0" err="1" smtClean="0">
                <a:ln>
                  <a:noFill/>
                </a:ln>
                <a:solidFill>
                  <a:srgbClr val="C00000"/>
                </a:solidFill>
                <a:effectLst/>
                <a:latin typeface="Calibri" pitchFamily="34" charset="0"/>
                <a:cs typeface="Arial" pitchFamily="34" charset="0"/>
              </a:rPr>
              <a:t>ﬂush</a:t>
            </a:r>
            <a:r>
              <a:rPr kumimoji="0" lang="en-GB" sz="2400" b="0" i="0" u="none" strike="noStrike" cap="none" normalizeH="0" baseline="0" dirty="0" smtClean="0">
                <a:ln>
                  <a:noFill/>
                </a:ln>
                <a:solidFill>
                  <a:srgbClr val="C00000"/>
                </a:solidFill>
                <a:effectLst/>
                <a:latin typeface="Calibri" pitchFamily="34" charset="0"/>
                <a:cs typeface="Arial" pitchFamily="34" charset="0"/>
              </a:rPr>
              <a:t> that dies along her throat’: </a:t>
            </a:r>
            <a:r>
              <a:rPr kumimoji="0" lang="en-GB" sz="2400" b="0" i="0" u="sng" strike="noStrike" cap="none" normalizeH="0" baseline="0" dirty="0" smtClean="0">
                <a:ln>
                  <a:noFill/>
                </a:ln>
                <a:solidFill>
                  <a:srgbClr val="C00000"/>
                </a:solidFill>
                <a:effectLst/>
                <a:latin typeface="Calibri" pitchFamily="34" charset="0"/>
                <a:cs typeface="Arial" pitchFamily="34" charset="0"/>
              </a:rPr>
              <a:t>such stuff </a:t>
            </a:r>
            <a:endParaRPr kumimoji="0" lang="en-GB" sz="2400" b="1" i="0" u="sng"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C00000"/>
                </a:solidFill>
                <a:effectLst/>
                <a:latin typeface="Calibri" pitchFamily="34" charset="0"/>
                <a:cs typeface="Arial" pitchFamily="34" charset="0"/>
              </a:rPr>
              <a:t>Was courtesy, she thought</a:t>
            </a:r>
            <a:r>
              <a:rPr kumimoji="0" lang="en-GB" sz="2400" b="0" i="0" u="none" strike="noStrike" cap="none" normalizeH="0" baseline="0" dirty="0" smtClean="0">
                <a:ln>
                  <a:noFill/>
                </a:ln>
                <a:solidFill>
                  <a:srgbClr val="C00000"/>
                </a:solidFill>
                <a:effectLst/>
                <a:latin typeface="Calibri" pitchFamily="34" charset="0"/>
                <a:cs typeface="Arial" pitchFamily="34" charset="0"/>
              </a:rPr>
              <a:t>, and cause enough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For calling up that spot of joy.</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3" name="Rectangle 4"/>
          <p:cNvSpPr>
            <a:spLocks noChangeArrowheads="1"/>
          </p:cNvSpPr>
          <p:nvPr/>
        </p:nvSpPr>
        <p:spPr bwMode="auto">
          <a:xfrm>
            <a:off x="827584" y="188640"/>
            <a:ext cx="6385210" cy="646331"/>
          </a:xfrm>
          <a:prstGeom prst="rect">
            <a:avLst/>
          </a:prstGeom>
          <a:noFill/>
          <a:ln w="9525">
            <a:noFill/>
            <a:miter lim="800000"/>
            <a:headEnd/>
            <a:tailEnd/>
          </a:ln>
          <a:effectLst/>
        </p:spPr>
        <p:txBody>
          <a:bodyPr wrap="none">
            <a:spAutoFit/>
          </a:bodyPr>
          <a:lstStyle/>
          <a:p>
            <a:r>
              <a:rPr lang="en-US" dirty="0">
                <a:latin typeface="Times"/>
              </a:rPr>
              <a:t>It</a:t>
            </a:r>
            <a:r>
              <a:rPr lang="en-US" dirty="0"/>
              <a:t> wasn’t just me, her </a:t>
            </a:r>
            <a:r>
              <a:rPr lang="en-US" dirty="0" smtClean="0"/>
              <a:t>husband, who </a:t>
            </a:r>
            <a:r>
              <a:rPr lang="en-US" dirty="0"/>
              <a:t>brought pleasure to her face</a:t>
            </a:r>
            <a:r>
              <a:rPr lang="en-US" dirty="0" smtClean="0"/>
              <a:t>. </a:t>
            </a:r>
          </a:p>
          <a:p>
            <a:r>
              <a:rPr lang="en-US" dirty="0" smtClean="0"/>
              <a:t>What else made the Duchess flush with joy? </a:t>
            </a:r>
            <a:endParaRPr lang="en-US" dirty="0"/>
          </a:p>
        </p:txBody>
      </p:sp>
      <p:cxnSp>
        <p:nvCxnSpPr>
          <p:cNvPr id="5" name="Straight Connector 4"/>
          <p:cNvCxnSpPr/>
          <p:nvPr/>
        </p:nvCxnSpPr>
        <p:spPr>
          <a:xfrm flipV="1">
            <a:off x="3491880" y="836712"/>
            <a:ext cx="72008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95736" y="5373216"/>
            <a:ext cx="6624736" cy="1200329"/>
          </a:xfrm>
          <a:prstGeom prst="rect">
            <a:avLst/>
          </a:prstGeom>
          <a:noFill/>
        </p:spPr>
        <p:txBody>
          <a:bodyPr wrap="square" rtlCol="0">
            <a:spAutoFit/>
          </a:bodyPr>
          <a:lstStyle/>
          <a:p>
            <a:r>
              <a:rPr lang="en-GB" b="1" dirty="0" smtClean="0"/>
              <a:t>Does the Duke consider ‘such stuff’ as ‘courtesy’? </a:t>
            </a:r>
          </a:p>
          <a:p>
            <a:r>
              <a:rPr lang="en-GB" b="1" dirty="0" smtClean="0"/>
              <a:t>How do you think the Duke feels about his wife’s relationship with the painter? </a:t>
            </a:r>
          </a:p>
          <a:p>
            <a:endParaRPr lang="en-GB" dirty="0"/>
          </a:p>
        </p:txBody>
      </p:sp>
      <p:sp>
        <p:nvSpPr>
          <p:cNvPr id="7" name="Freeform 6"/>
          <p:cNvSpPr/>
          <p:nvPr/>
        </p:nvSpPr>
        <p:spPr>
          <a:xfrm>
            <a:off x="561033" y="4260501"/>
            <a:ext cx="1529024" cy="1507253"/>
          </a:xfrm>
          <a:custGeom>
            <a:avLst/>
            <a:gdLst>
              <a:gd name="connsiteX0" fmla="*/ 916075 w 1529024"/>
              <a:gd name="connsiteY0" fmla="*/ 0 h 1507253"/>
              <a:gd name="connsiteX1" fmla="*/ 102158 w 1529024"/>
              <a:gd name="connsiteY1" fmla="*/ 1115367 h 1507253"/>
              <a:gd name="connsiteX2" fmla="*/ 1529024 w 1529024"/>
              <a:gd name="connsiteY2" fmla="*/ 1507253 h 1507253"/>
            </a:gdLst>
            <a:ahLst/>
            <a:cxnLst>
              <a:cxn ang="0">
                <a:pos x="connsiteX0" y="connsiteY0"/>
              </a:cxn>
              <a:cxn ang="0">
                <a:pos x="connsiteX1" y="connsiteY1"/>
              </a:cxn>
              <a:cxn ang="0">
                <a:pos x="connsiteX2" y="connsiteY2"/>
              </a:cxn>
            </a:cxnLst>
            <a:rect l="l" t="t" r="r" b="b"/>
            <a:pathLst>
              <a:path w="1529024" h="1507253">
                <a:moveTo>
                  <a:pt x="916075" y="0"/>
                </a:moveTo>
                <a:cubicBezTo>
                  <a:pt x="458037" y="432079"/>
                  <a:pt x="0" y="864158"/>
                  <a:pt x="102158" y="1115367"/>
                </a:cubicBezTo>
                <a:cubicBezTo>
                  <a:pt x="204316" y="1366576"/>
                  <a:pt x="866670" y="1436914"/>
                  <a:pt x="1529024" y="15072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3568" y="620688"/>
            <a:ext cx="8062912" cy="4864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She had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A heart – how shall I say? – too soon made glad,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Too easily impressed; she liked </a:t>
            </a:r>
            <a:r>
              <a:rPr kumimoji="0" lang="en-GB" sz="2200" b="0" i="0" u="none" strike="noStrike" cap="none" normalizeH="0" baseline="0" dirty="0" err="1" smtClean="0">
                <a:ln>
                  <a:noFill/>
                </a:ln>
                <a:solidFill>
                  <a:srgbClr val="C00000"/>
                </a:solidFill>
                <a:effectLst/>
                <a:latin typeface="Calibri" pitchFamily="34" charset="0"/>
                <a:cs typeface="Arial" pitchFamily="34" charset="0"/>
              </a:rPr>
              <a:t>whate’er</a:t>
            </a:r>
            <a:r>
              <a:rPr kumimoji="0" lang="en-GB" sz="2200" b="0" i="0" u="none" strike="noStrike" cap="none" normalizeH="0" baseline="0" dirty="0" smtClean="0">
                <a:ln>
                  <a:noFill/>
                </a:ln>
                <a:solidFill>
                  <a:srgbClr val="C00000"/>
                </a:solidFill>
                <a:effectLst/>
                <a:latin typeface="Calibri" pitchFamily="34" charset="0"/>
                <a:cs typeface="Arial" pitchFamily="34" charset="0"/>
              </a:rPr>
              <a: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She looked on, and </a:t>
            </a:r>
            <a:r>
              <a:rPr kumimoji="0" lang="en-GB" sz="2200" b="1" i="0" u="none" strike="noStrike" cap="none" normalizeH="0" baseline="0" dirty="0" smtClean="0">
                <a:ln>
                  <a:noFill/>
                </a:ln>
                <a:solidFill>
                  <a:srgbClr val="C00000"/>
                </a:solidFill>
                <a:effectLst/>
                <a:latin typeface="Calibri" pitchFamily="34" charset="0"/>
                <a:cs typeface="Arial" pitchFamily="34" charset="0"/>
              </a:rPr>
              <a:t>her looks went everywhere</a:t>
            </a:r>
            <a:r>
              <a:rPr kumimoji="0" lang="en-GB" sz="2200" b="0" i="0" u="none" strike="noStrike" cap="none" normalizeH="0" baseline="0" dirty="0" smtClean="0">
                <a:ln>
                  <a:noFill/>
                </a:ln>
                <a:solidFill>
                  <a:srgbClr val="C00000"/>
                </a:solidFill>
                <a:effectLst/>
                <a:latin typeface="Calibri" pitchFamily="34" charset="0"/>
                <a:cs typeface="Arial" pitchFamily="34" charset="0"/>
              </a:rPr>
              <a: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smtClean="0">
                <a:ln>
                  <a:noFill/>
                </a:ln>
                <a:solidFill>
                  <a:srgbClr val="C00000"/>
                </a:solidFill>
                <a:effectLst/>
                <a:latin typeface="Calibri" pitchFamily="34" charset="0"/>
                <a:cs typeface="Arial" pitchFamily="34" charset="0"/>
              </a:rPr>
              <a:t>Sir, ‘twas all one! </a:t>
            </a:r>
            <a:r>
              <a:rPr kumimoji="0" lang="en-GB" sz="2200" b="0" i="0" u="none" strike="noStrike" cap="none" normalizeH="0" baseline="0" dirty="0" smtClean="0">
                <a:ln>
                  <a:noFill/>
                </a:ln>
                <a:solidFill>
                  <a:srgbClr val="C00000"/>
                </a:solidFill>
                <a:effectLst/>
                <a:latin typeface="Calibri" pitchFamily="34" charset="0"/>
                <a:cs typeface="Arial" pitchFamily="34" charset="0"/>
              </a:rPr>
              <a:t>My favour at her breast,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The dropping of the daylight in the West,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The bough of cherries some </a:t>
            </a:r>
            <a:r>
              <a:rPr kumimoji="0" lang="en-GB" sz="2200" b="0" i="0" u="none" strike="noStrike" cap="none" normalizeH="0" baseline="0" dirty="0" err="1" smtClean="0">
                <a:ln>
                  <a:noFill/>
                </a:ln>
                <a:solidFill>
                  <a:srgbClr val="C00000"/>
                </a:solidFill>
                <a:effectLst/>
                <a:latin typeface="Calibri" pitchFamily="34" charset="0"/>
                <a:cs typeface="Arial" pitchFamily="34" charset="0"/>
              </a:rPr>
              <a:t>ofﬁcious</a:t>
            </a:r>
            <a:r>
              <a:rPr kumimoji="0" lang="en-GB" sz="2200" b="0" i="0" u="none" strike="noStrike" cap="none" normalizeH="0" baseline="0" dirty="0" smtClean="0">
                <a:ln>
                  <a:noFill/>
                </a:ln>
                <a:solidFill>
                  <a:srgbClr val="C00000"/>
                </a:solidFill>
                <a:effectLst/>
                <a:latin typeface="Calibri" pitchFamily="34" charset="0"/>
                <a:cs typeface="Arial" pitchFamily="34" charset="0"/>
              </a:rPr>
              <a:t> fool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Broke in the orchard for her, the white mule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She rode with round the terrace – all and each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Would draw from her alike the approving speech,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Or blush, at least.</a:t>
            </a:r>
            <a:endParaRPr kumimoji="0" lang="en-GB" sz="2200" b="0"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6660232" y="1268760"/>
            <a:ext cx="2304256" cy="1754326"/>
          </a:xfrm>
          <a:prstGeom prst="rect">
            <a:avLst/>
          </a:prstGeom>
          <a:noFill/>
        </p:spPr>
        <p:txBody>
          <a:bodyPr wrap="square" rtlCol="0">
            <a:spAutoFit/>
          </a:bodyPr>
          <a:lstStyle/>
          <a:p>
            <a:r>
              <a:rPr lang="en-GB" b="1" dirty="0" smtClean="0"/>
              <a:t>What does this suggest about the Duke’s wife? Are there different ways of interpreting this characteristic?</a:t>
            </a:r>
            <a:endParaRPr lang="en-GB" b="1" dirty="0"/>
          </a:p>
        </p:txBody>
      </p:sp>
      <p:cxnSp>
        <p:nvCxnSpPr>
          <p:cNvPr id="5" name="Straight Connector 4"/>
          <p:cNvCxnSpPr/>
          <p:nvPr/>
        </p:nvCxnSpPr>
        <p:spPr>
          <a:xfrm>
            <a:off x="6156176" y="1772816"/>
            <a:ext cx="504056" cy="2160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55725" y="987425"/>
            <a:ext cx="4977645" cy="954107"/>
          </a:xfrm>
          <a:prstGeom prst="rect">
            <a:avLst/>
          </a:prstGeom>
          <a:noFill/>
          <a:ln w="9525">
            <a:noFill/>
            <a:miter lim="800000"/>
            <a:headEnd/>
            <a:tailEnd/>
          </a:ln>
          <a:effectLst/>
        </p:spPr>
        <p:txBody>
          <a:bodyPr wrap="none">
            <a:spAutoFit/>
          </a:bodyPr>
          <a:lstStyle/>
          <a:p>
            <a:r>
              <a:rPr lang="en-US" sz="2800" dirty="0">
                <a:latin typeface="Times"/>
              </a:rPr>
              <a:t>She probably thought the painter </a:t>
            </a:r>
          </a:p>
          <a:p>
            <a:r>
              <a:rPr lang="en-US" sz="2800" dirty="0">
                <a:latin typeface="Times"/>
              </a:rPr>
              <a:t>was being courteous.</a:t>
            </a:r>
          </a:p>
        </p:txBody>
      </p:sp>
      <p:sp>
        <p:nvSpPr>
          <p:cNvPr id="28675" name="Rectangle 3"/>
          <p:cNvSpPr>
            <a:spLocks noChangeArrowheads="1"/>
          </p:cNvSpPr>
          <p:nvPr/>
        </p:nvSpPr>
        <p:spPr bwMode="auto">
          <a:xfrm>
            <a:off x="1508125" y="3292475"/>
            <a:ext cx="5761514" cy="954107"/>
          </a:xfrm>
          <a:prstGeom prst="rect">
            <a:avLst/>
          </a:prstGeom>
          <a:noFill/>
          <a:ln w="9525">
            <a:noFill/>
            <a:miter lim="800000"/>
            <a:headEnd/>
            <a:tailEnd/>
          </a:ln>
          <a:effectLst/>
        </p:spPr>
        <p:txBody>
          <a:bodyPr wrap="none">
            <a:spAutoFit/>
          </a:bodyPr>
          <a:lstStyle/>
          <a:p>
            <a:r>
              <a:rPr lang="en-US" sz="2800" u="sng" dirty="0">
                <a:latin typeface="Helvetica" charset="0"/>
              </a:rPr>
              <a:t>But</a:t>
            </a:r>
            <a:r>
              <a:rPr lang="en-US" sz="2800" dirty="0">
                <a:latin typeface="Helvetica" charset="0"/>
              </a:rPr>
              <a:t> she </a:t>
            </a:r>
            <a:r>
              <a:rPr lang="en-US" sz="2800" dirty="0" smtClean="0">
                <a:latin typeface="Helvetica" charset="0"/>
              </a:rPr>
              <a:t>was </a:t>
            </a:r>
            <a:r>
              <a:rPr lang="en-US" sz="2800" dirty="0" smtClean="0">
                <a:solidFill>
                  <a:srgbClr val="C00000"/>
                </a:solidFill>
                <a:latin typeface="Helvetica" charset="0"/>
              </a:rPr>
              <a:t>“too </a:t>
            </a:r>
            <a:r>
              <a:rPr lang="en-US" sz="2800" dirty="0">
                <a:solidFill>
                  <a:srgbClr val="C00000"/>
                </a:solidFill>
                <a:latin typeface="Helvetica" charset="0"/>
              </a:rPr>
              <a:t>easily impressed”</a:t>
            </a:r>
          </a:p>
          <a:p>
            <a:r>
              <a:rPr lang="en-US" sz="2800" dirty="0">
                <a:latin typeface="Helvetica" charset="0"/>
              </a:rPr>
              <a:t>And </a:t>
            </a:r>
            <a:r>
              <a:rPr lang="en-US" sz="2800" dirty="0">
                <a:solidFill>
                  <a:srgbClr val="C00000"/>
                </a:solidFill>
                <a:latin typeface="Helvetica" charset="0"/>
              </a:rPr>
              <a:t>“her looks went everywhere”</a:t>
            </a:r>
            <a:endParaRPr lang="en-US" sz="2800" dirty="0">
              <a:solidFill>
                <a:srgbClr val="C00000"/>
              </a:solidFill>
            </a:endParaRPr>
          </a:p>
        </p:txBody>
      </p:sp>
      <p:sp>
        <p:nvSpPr>
          <p:cNvPr id="4" name="TextBox 3"/>
          <p:cNvSpPr txBox="1"/>
          <p:nvPr/>
        </p:nvSpPr>
        <p:spPr>
          <a:xfrm>
            <a:off x="4355976" y="5085184"/>
            <a:ext cx="4392488" cy="923330"/>
          </a:xfrm>
          <a:prstGeom prst="rect">
            <a:avLst/>
          </a:prstGeom>
          <a:noFill/>
        </p:spPr>
        <p:txBody>
          <a:bodyPr wrap="square" rtlCol="0">
            <a:spAutoFit/>
          </a:bodyPr>
          <a:lstStyle/>
          <a:p>
            <a:r>
              <a:rPr lang="en-GB" b="1" dirty="0" smtClean="0"/>
              <a:t>What does this suggest about the Duke’s wife? Are there different ways of interpreting this characteristic?</a:t>
            </a:r>
            <a:endParaRPr lang="en-GB"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1774825" y="955675"/>
            <a:ext cx="3442994" cy="523220"/>
          </a:xfrm>
          <a:prstGeom prst="rect">
            <a:avLst/>
          </a:prstGeom>
          <a:noFill/>
          <a:ln w="9525">
            <a:noFill/>
            <a:miter lim="800000"/>
            <a:headEnd/>
            <a:tailEnd/>
          </a:ln>
          <a:effectLst/>
        </p:spPr>
        <p:txBody>
          <a:bodyPr wrap="none">
            <a:spAutoFit/>
          </a:bodyPr>
          <a:lstStyle/>
          <a:p>
            <a:r>
              <a:rPr lang="en-US" sz="2800" b="1" dirty="0">
                <a:latin typeface="Helvetica" charset="0"/>
              </a:rPr>
              <a:t>“Sir, 'twas all one!”</a:t>
            </a:r>
            <a:endParaRPr lang="en-US" sz="2800" dirty="0">
              <a:latin typeface="Helvetica" charset="0"/>
            </a:endParaRPr>
          </a:p>
        </p:txBody>
      </p:sp>
      <p:sp>
        <p:nvSpPr>
          <p:cNvPr id="30724" name="Rectangle 4"/>
          <p:cNvSpPr>
            <a:spLocks noChangeArrowheads="1"/>
          </p:cNvSpPr>
          <p:nvPr/>
        </p:nvSpPr>
        <p:spPr bwMode="auto">
          <a:xfrm>
            <a:off x="1927225" y="1895475"/>
            <a:ext cx="3857146" cy="707886"/>
          </a:xfrm>
          <a:prstGeom prst="rect">
            <a:avLst/>
          </a:prstGeom>
          <a:noFill/>
          <a:ln w="9525">
            <a:noFill/>
            <a:miter lim="800000"/>
            <a:headEnd/>
            <a:tailEnd/>
          </a:ln>
          <a:effectLst/>
        </p:spPr>
        <p:txBody>
          <a:bodyPr wrap="none">
            <a:spAutoFit/>
          </a:bodyPr>
          <a:lstStyle/>
          <a:p>
            <a:r>
              <a:rPr lang="en-US" sz="2000" dirty="0">
                <a:latin typeface="Helvetica" charset="0"/>
              </a:rPr>
              <a:t>Everything was the same to her-</a:t>
            </a:r>
          </a:p>
          <a:p>
            <a:r>
              <a:rPr lang="en-US" sz="2000" dirty="0">
                <a:latin typeface="Helvetica" charset="0"/>
              </a:rPr>
              <a:t>of equal importance.</a:t>
            </a:r>
          </a:p>
        </p:txBody>
      </p:sp>
      <p:sp>
        <p:nvSpPr>
          <p:cNvPr id="30726" name="Rectangle 6"/>
          <p:cNvSpPr>
            <a:spLocks noChangeArrowheads="1"/>
          </p:cNvSpPr>
          <p:nvPr/>
        </p:nvSpPr>
        <p:spPr bwMode="auto">
          <a:xfrm>
            <a:off x="2181225" y="3978275"/>
            <a:ext cx="4782078" cy="584775"/>
          </a:xfrm>
          <a:prstGeom prst="rect">
            <a:avLst/>
          </a:prstGeom>
          <a:noFill/>
          <a:ln w="9525">
            <a:noFill/>
            <a:miter lim="800000"/>
            <a:headEnd/>
            <a:tailEnd/>
          </a:ln>
          <a:effectLst/>
        </p:spPr>
        <p:txBody>
          <a:bodyPr wrap="none">
            <a:spAutoFit/>
          </a:bodyPr>
          <a:lstStyle/>
          <a:p>
            <a:r>
              <a:rPr lang="en-US" sz="3200" dirty="0">
                <a:solidFill>
                  <a:srgbClr val="C00000"/>
                </a:solidFill>
                <a:latin typeface="Helvetica" charset="0"/>
              </a:rPr>
              <a:t>“My </a:t>
            </a:r>
            <a:r>
              <a:rPr lang="en-US" sz="3200" dirty="0" err="1">
                <a:solidFill>
                  <a:srgbClr val="C00000"/>
                </a:solidFill>
                <a:latin typeface="Helvetica" charset="0"/>
              </a:rPr>
              <a:t>favour</a:t>
            </a:r>
            <a:r>
              <a:rPr lang="en-US" sz="3200" dirty="0">
                <a:solidFill>
                  <a:srgbClr val="C00000"/>
                </a:solidFill>
                <a:latin typeface="Helvetica" charset="0"/>
              </a:rPr>
              <a:t> at her breast.”</a:t>
            </a:r>
          </a:p>
        </p:txBody>
      </p:sp>
      <p:sp>
        <p:nvSpPr>
          <p:cNvPr id="5" name="TextBox 4"/>
          <p:cNvSpPr txBox="1"/>
          <p:nvPr/>
        </p:nvSpPr>
        <p:spPr>
          <a:xfrm>
            <a:off x="467544" y="4941168"/>
            <a:ext cx="8136904" cy="923330"/>
          </a:xfrm>
          <a:prstGeom prst="rect">
            <a:avLst/>
          </a:prstGeom>
          <a:noFill/>
        </p:spPr>
        <p:txBody>
          <a:bodyPr wrap="square" rtlCol="0">
            <a:spAutoFit/>
          </a:bodyPr>
          <a:lstStyle/>
          <a:p>
            <a:r>
              <a:rPr lang="en-US" dirty="0" smtClean="0"/>
              <a:t>“</a:t>
            </a:r>
            <a:r>
              <a:rPr lang="en-US" dirty="0" err="1" smtClean="0"/>
              <a:t>Favour</a:t>
            </a:r>
            <a:r>
              <a:rPr lang="en-US" dirty="0" smtClean="0"/>
              <a:t>” - the Dukes presence alongside her. “</a:t>
            </a:r>
            <a:r>
              <a:rPr lang="en-US" dirty="0" err="1" smtClean="0"/>
              <a:t>Favour</a:t>
            </a:r>
            <a:r>
              <a:rPr lang="en-US" dirty="0" smtClean="0"/>
              <a:t>” was literally a ribbon in the Duke’s </a:t>
            </a:r>
            <a:r>
              <a:rPr lang="en-US" dirty="0" err="1" smtClean="0"/>
              <a:t>colours</a:t>
            </a:r>
            <a:r>
              <a:rPr lang="en-US" dirty="0" smtClean="0"/>
              <a:t>.</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054225" y="1249363"/>
            <a:ext cx="184150" cy="473075"/>
          </a:xfrm>
          <a:prstGeom prst="rect">
            <a:avLst/>
          </a:prstGeom>
          <a:noFill/>
          <a:ln w="9525">
            <a:noFill/>
            <a:miter lim="800000"/>
            <a:headEnd/>
            <a:tailEnd/>
          </a:ln>
          <a:effectLst/>
        </p:spPr>
        <p:txBody>
          <a:bodyPr wrap="none">
            <a:spAutoFit/>
          </a:bodyPr>
          <a:lstStyle/>
          <a:p>
            <a:endParaRPr lang="en-GB"/>
          </a:p>
        </p:txBody>
      </p:sp>
      <p:sp>
        <p:nvSpPr>
          <p:cNvPr id="32771" name="Rectangle 3"/>
          <p:cNvSpPr>
            <a:spLocks noChangeArrowheads="1"/>
          </p:cNvSpPr>
          <p:nvPr/>
        </p:nvSpPr>
        <p:spPr bwMode="auto">
          <a:xfrm>
            <a:off x="1419225" y="517525"/>
            <a:ext cx="6465937" cy="461665"/>
          </a:xfrm>
          <a:prstGeom prst="rect">
            <a:avLst/>
          </a:prstGeom>
          <a:noFill/>
          <a:ln w="9525">
            <a:noFill/>
            <a:miter lim="800000"/>
            <a:headEnd/>
            <a:tailEnd/>
          </a:ln>
          <a:effectLst/>
        </p:spPr>
        <p:txBody>
          <a:bodyPr wrap="none">
            <a:spAutoFit/>
          </a:bodyPr>
          <a:lstStyle/>
          <a:p>
            <a:r>
              <a:rPr lang="en-US" sz="2400" dirty="0"/>
              <a:t>Other things that were on equal importance were:</a:t>
            </a:r>
          </a:p>
        </p:txBody>
      </p:sp>
      <p:sp>
        <p:nvSpPr>
          <p:cNvPr id="32772" name="Rectangle 4"/>
          <p:cNvSpPr>
            <a:spLocks noChangeArrowheads="1"/>
          </p:cNvSpPr>
          <p:nvPr/>
        </p:nvSpPr>
        <p:spPr bwMode="auto">
          <a:xfrm>
            <a:off x="1152525" y="1279525"/>
            <a:ext cx="2012859" cy="584775"/>
          </a:xfrm>
          <a:prstGeom prst="rect">
            <a:avLst/>
          </a:prstGeom>
          <a:noFill/>
          <a:ln w="9525">
            <a:noFill/>
            <a:miter lim="800000"/>
            <a:headEnd/>
            <a:tailEnd/>
          </a:ln>
          <a:effectLst/>
        </p:spPr>
        <p:txBody>
          <a:bodyPr wrap="none">
            <a:spAutoFit/>
          </a:bodyPr>
          <a:lstStyle/>
          <a:p>
            <a:r>
              <a:rPr lang="en-US" sz="3200" b="1" dirty="0">
                <a:latin typeface="Arial" pitchFamily="34" charset="0"/>
                <a:cs typeface="Arial" pitchFamily="34" charset="0"/>
              </a:rPr>
              <a:t>A sunset.</a:t>
            </a:r>
          </a:p>
        </p:txBody>
      </p:sp>
      <p:pic>
        <p:nvPicPr>
          <p:cNvPr id="32773" name="Picture 5" descr="SUNSET.GIF.gif                                                 0000003B steveneal                      BE4A5162:"/>
          <p:cNvPicPr>
            <a:picLocks noChangeAspect="1" noChangeArrowheads="1"/>
          </p:cNvPicPr>
          <p:nvPr/>
        </p:nvPicPr>
        <p:blipFill>
          <a:blip r:embed="rId2" cstate="print"/>
          <a:srcRect/>
          <a:stretch>
            <a:fillRect/>
          </a:stretch>
        </p:blipFill>
        <p:spPr bwMode="auto">
          <a:xfrm>
            <a:off x="3131840" y="2348880"/>
            <a:ext cx="4102100" cy="3076575"/>
          </a:xfrm>
          <a:prstGeom prst="rect">
            <a:avLst/>
          </a:prstGeom>
          <a:noFill/>
        </p:spPr>
      </p:pic>
      <p:sp>
        <p:nvSpPr>
          <p:cNvPr id="6" name="Rectangle 5"/>
          <p:cNvSpPr/>
          <p:nvPr/>
        </p:nvSpPr>
        <p:spPr>
          <a:xfrm>
            <a:off x="683568" y="5661248"/>
            <a:ext cx="5038046" cy="430887"/>
          </a:xfrm>
          <a:prstGeom prst="rect">
            <a:avLst/>
          </a:prstGeom>
        </p:spPr>
        <p:txBody>
          <a:bodyPr wrap="none">
            <a:spAutoFit/>
          </a:bodyPr>
          <a:lstStyle/>
          <a:p>
            <a:r>
              <a:rPr lang="en-GB" sz="2200" dirty="0" smtClean="0">
                <a:solidFill>
                  <a:srgbClr val="C00000"/>
                </a:solidFill>
                <a:latin typeface="Calibri" pitchFamily="34" charset="0"/>
                <a:cs typeface="Arial" pitchFamily="34" charset="0"/>
              </a:rPr>
              <a:t>“The dropping of the daylight in the West”</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978025" y="2301875"/>
            <a:ext cx="4440639" cy="584775"/>
          </a:xfrm>
          <a:prstGeom prst="rect">
            <a:avLst/>
          </a:prstGeom>
          <a:noFill/>
          <a:ln w="9525">
            <a:noFill/>
            <a:miter lim="800000"/>
            <a:headEnd/>
            <a:tailEnd/>
          </a:ln>
          <a:effectLst/>
        </p:spPr>
        <p:txBody>
          <a:bodyPr wrap="none">
            <a:spAutoFit/>
          </a:bodyPr>
          <a:lstStyle/>
          <a:p>
            <a:r>
              <a:rPr lang="en-US" sz="3200" dirty="0">
                <a:solidFill>
                  <a:srgbClr val="C00000"/>
                </a:solidFill>
                <a:latin typeface="Helvetica" charset="0"/>
              </a:rPr>
              <a:t>“The bough of cherries”</a:t>
            </a:r>
          </a:p>
        </p:txBody>
      </p:sp>
      <p:pic>
        <p:nvPicPr>
          <p:cNvPr id="33795" name="Picture 3" descr="cherries.gif                                                   0000003B steveneal                      BE4A5162:"/>
          <p:cNvPicPr>
            <a:picLocks noChangeAspect="1" noChangeArrowheads="1"/>
          </p:cNvPicPr>
          <p:nvPr/>
        </p:nvPicPr>
        <p:blipFill>
          <a:blip r:embed="rId2" cstate="print"/>
          <a:srcRect/>
          <a:stretch>
            <a:fillRect/>
          </a:stretch>
        </p:blipFill>
        <p:spPr bwMode="auto">
          <a:xfrm>
            <a:off x="3352800" y="3200400"/>
            <a:ext cx="2284413"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683568" y="476672"/>
            <a:ext cx="7824578" cy="523220"/>
          </a:xfrm>
          <a:prstGeom prst="rect">
            <a:avLst/>
          </a:prstGeom>
          <a:noFill/>
          <a:ln w="9525">
            <a:noFill/>
            <a:miter lim="800000"/>
            <a:headEnd/>
            <a:tailEnd/>
          </a:ln>
          <a:effectLst/>
        </p:spPr>
        <p:txBody>
          <a:bodyPr wrap="none">
            <a:spAutoFit/>
          </a:bodyPr>
          <a:lstStyle/>
          <a:p>
            <a:r>
              <a:rPr lang="en-US" sz="2800" u="sng" dirty="0">
                <a:solidFill>
                  <a:srgbClr val="C00000"/>
                </a:solidFill>
                <a:latin typeface="Helvetica" charset="0"/>
              </a:rPr>
              <a:t>“the white mule</a:t>
            </a:r>
            <a:r>
              <a:rPr lang="en-US" sz="2800" dirty="0">
                <a:solidFill>
                  <a:srgbClr val="C00000"/>
                </a:solidFill>
                <a:latin typeface="Helvetica" charset="0"/>
              </a:rPr>
              <a:t> she rode with round the terrace”</a:t>
            </a:r>
          </a:p>
        </p:txBody>
      </p:sp>
      <p:sp>
        <p:nvSpPr>
          <p:cNvPr id="34821" name="Rectangle 5"/>
          <p:cNvSpPr>
            <a:spLocks noChangeArrowheads="1"/>
          </p:cNvSpPr>
          <p:nvPr/>
        </p:nvSpPr>
        <p:spPr bwMode="auto">
          <a:xfrm>
            <a:off x="3311525" y="3268663"/>
            <a:ext cx="184150" cy="473075"/>
          </a:xfrm>
          <a:prstGeom prst="rect">
            <a:avLst/>
          </a:prstGeom>
          <a:noFill/>
          <a:ln w="9525">
            <a:noFill/>
            <a:miter lim="800000"/>
            <a:headEnd/>
            <a:tailEnd/>
          </a:ln>
          <a:effectLst/>
        </p:spPr>
        <p:txBody>
          <a:bodyPr wrap="none">
            <a:spAutoFit/>
          </a:bodyPr>
          <a:lstStyle/>
          <a:p>
            <a:endParaRPr lang="en-GB"/>
          </a:p>
        </p:txBody>
      </p:sp>
      <p:pic>
        <p:nvPicPr>
          <p:cNvPr id="34822" name="Picture 6" descr="Mulecrop.jpg                                                   0000003B steveneal                      BE4A5162:"/>
          <p:cNvPicPr>
            <a:picLocks noChangeAspect="1" noChangeArrowheads="1"/>
          </p:cNvPicPr>
          <p:nvPr/>
        </p:nvPicPr>
        <p:blipFill>
          <a:blip r:embed="rId2" cstate="print"/>
          <a:srcRect/>
          <a:stretch>
            <a:fillRect/>
          </a:stretch>
        </p:blipFill>
        <p:spPr bwMode="auto">
          <a:xfrm>
            <a:off x="2743200" y="2089150"/>
            <a:ext cx="3810000" cy="35575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346325" y="758825"/>
            <a:ext cx="5689956" cy="523220"/>
          </a:xfrm>
          <a:prstGeom prst="rect">
            <a:avLst/>
          </a:prstGeom>
          <a:noFill/>
          <a:ln w="9525">
            <a:noFill/>
            <a:miter lim="800000"/>
            <a:headEnd/>
            <a:tailEnd/>
          </a:ln>
          <a:effectLst/>
        </p:spPr>
        <p:txBody>
          <a:bodyPr wrap="none">
            <a:spAutoFit/>
          </a:bodyPr>
          <a:lstStyle/>
          <a:p>
            <a:r>
              <a:rPr lang="en-US" sz="2800" dirty="0"/>
              <a:t>These things were all the same to her.</a:t>
            </a:r>
          </a:p>
        </p:txBody>
      </p:sp>
      <p:sp>
        <p:nvSpPr>
          <p:cNvPr id="35843" name="Rectangle 3"/>
          <p:cNvSpPr>
            <a:spLocks noChangeArrowheads="1"/>
          </p:cNvSpPr>
          <p:nvPr/>
        </p:nvSpPr>
        <p:spPr bwMode="auto">
          <a:xfrm>
            <a:off x="683568" y="2895600"/>
            <a:ext cx="8064896" cy="1384995"/>
          </a:xfrm>
          <a:prstGeom prst="rect">
            <a:avLst/>
          </a:prstGeom>
          <a:noFill/>
          <a:ln w="9525">
            <a:noFill/>
            <a:miter lim="800000"/>
            <a:headEnd/>
            <a:tailEnd/>
          </a:ln>
          <a:effectLst/>
        </p:spPr>
        <p:txBody>
          <a:bodyPr wrap="square">
            <a:spAutoFit/>
          </a:bodyPr>
          <a:lstStyle/>
          <a:p>
            <a:r>
              <a:rPr lang="en-US" sz="2800" dirty="0">
                <a:solidFill>
                  <a:srgbClr val="C00000"/>
                </a:solidFill>
                <a:latin typeface="Helvetica" charset="0"/>
              </a:rPr>
              <a:t>“………………………………………all and each        </a:t>
            </a:r>
          </a:p>
          <a:p>
            <a:r>
              <a:rPr lang="en-US" sz="2800" dirty="0">
                <a:solidFill>
                  <a:srgbClr val="C00000"/>
                </a:solidFill>
                <a:latin typeface="Helvetica" charset="0"/>
              </a:rPr>
              <a:t>Would draw from her alike the approving speech,     </a:t>
            </a:r>
          </a:p>
          <a:p>
            <a:r>
              <a:rPr lang="en-US" sz="2800" dirty="0">
                <a:solidFill>
                  <a:srgbClr val="C00000"/>
                </a:solidFill>
                <a:latin typeface="Helvetica" charset="0"/>
              </a:rPr>
              <a:t>Or </a:t>
            </a:r>
            <a:r>
              <a:rPr lang="en-US" sz="2800" b="1" dirty="0">
                <a:solidFill>
                  <a:srgbClr val="C00000"/>
                </a:solidFill>
                <a:latin typeface="Helvetica" charset="0"/>
              </a:rPr>
              <a:t>blush</a:t>
            </a:r>
            <a:r>
              <a:rPr lang="en-US" sz="2800" dirty="0">
                <a:solidFill>
                  <a:srgbClr val="C00000"/>
                </a:solidFill>
                <a:latin typeface="Helvetica" charset="0"/>
              </a:rPr>
              <a:t>, at least.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99592" y="1916832"/>
            <a:ext cx="7708900" cy="4273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She thanked men, – good! but thanked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Somehow – I know not how – </a:t>
            </a:r>
            <a:r>
              <a:rPr kumimoji="0" lang="en-GB" sz="3200" b="1" i="0" u="sng" strike="noStrike" cap="none" normalizeH="0" baseline="0" dirty="0" smtClean="0">
                <a:ln>
                  <a:noFill/>
                </a:ln>
                <a:solidFill>
                  <a:srgbClr val="C00000"/>
                </a:solidFill>
                <a:effectLst/>
                <a:latin typeface="Calibri" pitchFamily="34" charset="0"/>
                <a:cs typeface="Arial" pitchFamily="34" charset="0"/>
              </a:rPr>
              <a:t>as if </a:t>
            </a:r>
            <a:r>
              <a:rPr kumimoji="0" lang="en-GB" sz="2400" b="0" i="0" u="sng" strike="noStrike" cap="none" normalizeH="0" baseline="0" dirty="0" smtClean="0">
                <a:ln>
                  <a:noFill/>
                </a:ln>
                <a:solidFill>
                  <a:srgbClr val="C00000"/>
                </a:solidFill>
                <a:effectLst/>
                <a:latin typeface="Calibri" pitchFamily="34" charset="0"/>
                <a:cs typeface="Arial" pitchFamily="34" charset="0"/>
              </a:rPr>
              <a:t>she ranked </a:t>
            </a:r>
            <a:endParaRPr kumimoji="0" lang="en-GB" sz="2400" b="1" i="0" u="sng"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C00000"/>
                </a:solidFill>
                <a:effectLst/>
                <a:latin typeface="Calibri" pitchFamily="34" charset="0"/>
                <a:cs typeface="Arial" pitchFamily="34" charset="0"/>
              </a:rPr>
              <a:t>My gift of a nine-hundred-years-old name </a:t>
            </a:r>
            <a:endParaRPr kumimoji="0" lang="en-GB" sz="2400" b="1" i="0" u="sng"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C00000"/>
                </a:solidFill>
                <a:effectLst/>
                <a:latin typeface="Calibri" pitchFamily="34" charset="0"/>
                <a:cs typeface="Arial" pitchFamily="34" charset="0"/>
              </a:rPr>
              <a:t>With anybody’s gift</a:t>
            </a:r>
            <a:r>
              <a:rPr kumimoji="0" lang="en-GB" sz="2400" b="0" i="0" u="none" strike="noStrike" cap="none" normalizeH="0" baseline="0" dirty="0" smtClean="0">
                <a:ln>
                  <a:noFill/>
                </a:ln>
                <a:solidFill>
                  <a:srgbClr val="C00000"/>
                </a:solidFill>
                <a:effectLst/>
                <a:latin typeface="Calibri" pitchFamily="34" charset="0"/>
                <a:cs typeface="Arial" pitchFamily="34" charset="0"/>
              </a:rPr>
              <a:t>. Who’d stoop to blame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This sort of </a:t>
            </a:r>
            <a:r>
              <a:rPr kumimoji="0" lang="en-GB" sz="2400" b="1" i="0" u="none" strike="noStrike" cap="none" normalizeH="0" baseline="0" dirty="0" err="1" smtClean="0">
                <a:ln>
                  <a:noFill/>
                </a:ln>
                <a:solidFill>
                  <a:srgbClr val="C00000"/>
                </a:solidFill>
                <a:effectLst/>
                <a:latin typeface="Calibri" pitchFamily="34" charset="0"/>
                <a:cs typeface="Arial" pitchFamily="34" charset="0"/>
              </a:rPr>
              <a:t>triﬂing</a:t>
            </a:r>
            <a:r>
              <a:rPr kumimoji="0" lang="en-GB" sz="2400" b="0" i="0" u="none" strike="noStrike" cap="none" normalizeH="0" baseline="0" dirty="0" smtClean="0">
                <a:ln>
                  <a:noFill/>
                </a:ln>
                <a:solidFill>
                  <a:srgbClr val="C00000"/>
                </a:solidFill>
                <a:effectLst/>
                <a:latin typeface="Calibri" pitchFamily="34" charset="0"/>
                <a:cs typeface="Arial" pitchFamily="34" charset="0"/>
              </a:rPr>
              <a:t>?</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TextBox 4"/>
          <p:cNvSpPr txBox="1"/>
          <p:nvPr/>
        </p:nvSpPr>
        <p:spPr>
          <a:xfrm>
            <a:off x="3779912" y="4797152"/>
            <a:ext cx="4824536" cy="1200329"/>
          </a:xfrm>
          <a:prstGeom prst="rect">
            <a:avLst/>
          </a:prstGeom>
          <a:noFill/>
        </p:spPr>
        <p:txBody>
          <a:bodyPr wrap="square" rtlCol="0">
            <a:spAutoFit/>
          </a:bodyPr>
          <a:lstStyle/>
          <a:p>
            <a:r>
              <a:rPr lang="en-GB" b="1" dirty="0" smtClean="0"/>
              <a:t>How does the Duke feel about his wife’s social standing before she married him?</a:t>
            </a:r>
          </a:p>
          <a:p>
            <a:r>
              <a:rPr lang="en-GB" b="1" dirty="0" smtClean="0"/>
              <a:t>Did the Duchess appreciate this ‘gift’?</a:t>
            </a:r>
          </a:p>
          <a:p>
            <a:endParaRPr lang="en-GB" dirty="0"/>
          </a:p>
        </p:txBody>
      </p:sp>
      <p:sp>
        <p:nvSpPr>
          <p:cNvPr id="6" name="Rectangle 4"/>
          <p:cNvSpPr>
            <a:spLocks noChangeArrowheads="1"/>
          </p:cNvSpPr>
          <p:nvPr/>
        </p:nvSpPr>
        <p:spPr bwMode="auto">
          <a:xfrm>
            <a:off x="2699792" y="836712"/>
            <a:ext cx="5067413" cy="830997"/>
          </a:xfrm>
          <a:prstGeom prst="rect">
            <a:avLst/>
          </a:prstGeom>
          <a:noFill/>
          <a:ln w="9525">
            <a:noFill/>
            <a:miter lim="800000"/>
            <a:headEnd/>
            <a:tailEnd/>
          </a:ln>
          <a:effectLst/>
        </p:spPr>
        <p:txBody>
          <a:bodyPr wrap="none">
            <a:spAutoFit/>
          </a:bodyPr>
          <a:lstStyle/>
          <a:p>
            <a:r>
              <a:rPr lang="en-US" sz="2400" dirty="0">
                <a:latin typeface="Times"/>
              </a:rPr>
              <a:t>What do the dashes in the middle of the</a:t>
            </a:r>
          </a:p>
          <a:p>
            <a:r>
              <a:rPr lang="en-US" sz="2400" dirty="0">
                <a:latin typeface="Times"/>
              </a:rPr>
              <a:t>lines suggest?</a:t>
            </a:r>
            <a:endParaRPr lang="en-US" sz="2400" dirty="0"/>
          </a:p>
        </p:txBody>
      </p:sp>
      <p:cxnSp>
        <p:nvCxnSpPr>
          <p:cNvPr id="8" name="Straight Connector 7"/>
          <p:cNvCxnSpPr/>
          <p:nvPr/>
        </p:nvCxnSpPr>
        <p:spPr>
          <a:xfrm flipH="1">
            <a:off x="1187624" y="3789040"/>
            <a:ext cx="504056"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4653136"/>
            <a:ext cx="2592288" cy="1477328"/>
          </a:xfrm>
          <a:prstGeom prst="rect">
            <a:avLst/>
          </a:prstGeom>
          <a:noFill/>
        </p:spPr>
        <p:txBody>
          <a:bodyPr wrap="square" rtlCol="0">
            <a:spAutoFit/>
          </a:bodyPr>
          <a:lstStyle/>
          <a:p>
            <a:r>
              <a:rPr lang="en-GB" b="1" dirty="0" smtClean="0"/>
              <a:t>What does this mean? How does the Duke feel about his wife’s response to gifts from others? </a:t>
            </a:r>
          </a:p>
          <a:p>
            <a:endParaRPr lang="en-GB" dirty="0"/>
          </a:p>
        </p:txBody>
      </p:sp>
      <p:cxnSp>
        <p:nvCxnSpPr>
          <p:cNvPr id="11" name="Straight Connector 10"/>
          <p:cNvCxnSpPr/>
          <p:nvPr/>
        </p:nvCxnSpPr>
        <p:spPr>
          <a:xfrm>
            <a:off x="6372200" y="2780928"/>
            <a:ext cx="576064" cy="194421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74638"/>
            <a:ext cx="3322712" cy="5242594"/>
          </a:xfrm>
        </p:spPr>
        <p:txBody>
          <a:bodyPr>
            <a:normAutofit/>
          </a:bodyPr>
          <a:lstStyle/>
          <a:p>
            <a:r>
              <a:rPr lang="en-GB" b="1" dirty="0" smtClean="0"/>
              <a:t>My </a:t>
            </a:r>
            <a:br>
              <a:rPr lang="en-GB" b="1" dirty="0" smtClean="0"/>
            </a:br>
            <a:r>
              <a:rPr lang="en-GB" b="1" dirty="0" smtClean="0"/>
              <a:t>Last </a:t>
            </a:r>
            <a:br>
              <a:rPr lang="en-GB" b="1" dirty="0" smtClean="0"/>
            </a:br>
            <a:r>
              <a:rPr lang="en-GB" dirty="0" smtClean="0"/>
              <a:t>Duchess</a:t>
            </a:r>
            <a:br>
              <a:rPr lang="en-GB" dirty="0" smtClean="0"/>
            </a:br>
            <a:r>
              <a:rPr lang="en-GB" dirty="0"/>
              <a:t/>
            </a:r>
            <a:br>
              <a:rPr lang="en-GB" dirty="0"/>
            </a:br>
            <a:r>
              <a:rPr lang="en-GB" sz="4000" dirty="0" smtClean="0"/>
              <a:t>What do these words imply?</a:t>
            </a:r>
            <a:endParaRPr lang="en-GB" sz="4000" b="1" dirty="0"/>
          </a:p>
        </p:txBody>
      </p:sp>
      <p:pic>
        <p:nvPicPr>
          <p:cNvPr id="4" name="Content Placeholder 3" descr="Allori, attributed to, Lucrezia de Medici, 64_35_4.jpg"/>
          <p:cNvPicPr>
            <a:picLocks noGrp="1" noChangeAspect="1"/>
          </p:cNvPicPr>
          <p:nvPr>
            <p:ph idx="1"/>
          </p:nvPr>
        </p:nvPicPr>
        <p:blipFill>
          <a:blip r:embed="rId2" cstate="print"/>
          <a:stretch>
            <a:fillRect/>
          </a:stretch>
        </p:blipFill>
        <p:spPr>
          <a:xfrm>
            <a:off x="251520" y="188640"/>
            <a:ext cx="4896544" cy="645495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435100" y="1860550"/>
            <a:ext cx="7708900" cy="4273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C00000"/>
                </a:solidFill>
                <a:effectLst/>
                <a:latin typeface="Calibri" pitchFamily="34" charset="0"/>
                <a:cs typeface="Arial" pitchFamily="34" charset="0"/>
              </a:rPr>
              <a:t>Even had you skill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C00000"/>
                </a:solidFill>
                <a:effectLst/>
                <a:latin typeface="Calibri" pitchFamily="34" charset="0"/>
                <a:cs typeface="Arial" pitchFamily="34" charset="0"/>
              </a:rPr>
              <a:t>In speech – (which I have not) </a:t>
            </a:r>
            <a:r>
              <a:rPr kumimoji="0" lang="en-GB" sz="2000" b="0" i="0" u="none" strike="noStrike" cap="none" normalizeH="0" baseline="0" dirty="0" smtClean="0">
                <a:ln>
                  <a:noFill/>
                </a:ln>
                <a:solidFill>
                  <a:srgbClr val="C00000"/>
                </a:solidFill>
                <a:effectLst/>
                <a:latin typeface="Calibri" pitchFamily="34" charset="0"/>
                <a:cs typeface="Arial" pitchFamily="34" charset="0"/>
              </a:rPr>
              <a:t>– to make your will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Quite clear to such an one, and say</a:t>
            </a:r>
            <a:r>
              <a:rPr kumimoji="0" lang="en-GB" sz="2000" b="0" i="1" u="none" strike="noStrike" cap="none" normalizeH="0" baseline="0" dirty="0" smtClean="0">
                <a:ln>
                  <a:noFill/>
                </a:ln>
                <a:solidFill>
                  <a:srgbClr val="C00000"/>
                </a:solidFill>
                <a:effectLst/>
                <a:latin typeface="Calibri" pitchFamily="34" charset="0"/>
                <a:cs typeface="Arial" pitchFamily="34" charset="0"/>
              </a:rPr>
              <a:t>, ‘Just this </a:t>
            </a:r>
            <a:endParaRPr kumimoji="0" lang="en-GB" sz="2000" b="1" i="1"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solidFill>
                  <a:srgbClr val="C00000"/>
                </a:solidFill>
                <a:effectLst/>
                <a:latin typeface="Calibri" pitchFamily="34" charset="0"/>
                <a:cs typeface="Arial" pitchFamily="34" charset="0"/>
              </a:rPr>
              <a:t>Or that in you disgusts me; here you miss, </a:t>
            </a:r>
            <a:endParaRPr kumimoji="0" lang="en-GB" sz="2000" b="1" i="1"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solidFill>
                  <a:srgbClr val="C00000"/>
                </a:solidFill>
                <a:effectLst/>
                <a:latin typeface="Calibri" pitchFamily="34" charset="0"/>
                <a:cs typeface="Arial" pitchFamily="34" charset="0"/>
              </a:rPr>
              <a:t>Or there exceed the mark’</a:t>
            </a:r>
            <a:r>
              <a:rPr kumimoji="0" lang="en-GB" sz="2000" b="0" i="0" u="none" strike="noStrike" cap="none" normalizeH="0" baseline="0" dirty="0" smtClean="0">
                <a:ln>
                  <a:noFill/>
                </a:ln>
                <a:solidFill>
                  <a:srgbClr val="C00000"/>
                </a:solidFill>
                <a:effectLst/>
                <a:latin typeface="Calibri" pitchFamily="34" charset="0"/>
                <a:cs typeface="Arial" pitchFamily="34" charset="0"/>
              </a:rPr>
              <a:t> – and </a:t>
            </a:r>
            <a:r>
              <a:rPr kumimoji="0" lang="en-GB" sz="2000" b="1" u="none" strike="noStrike" cap="none" normalizeH="0" baseline="0" dirty="0" smtClean="0">
                <a:ln>
                  <a:noFill/>
                </a:ln>
                <a:solidFill>
                  <a:srgbClr val="C00000"/>
                </a:solidFill>
                <a:effectLst/>
                <a:latin typeface="Calibri" pitchFamily="34" charset="0"/>
                <a:cs typeface="Arial" pitchFamily="34" charset="0"/>
              </a:rPr>
              <a:t>if </a:t>
            </a:r>
            <a:r>
              <a:rPr kumimoji="0" lang="en-GB" sz="2000" b="0" i="0" u="none" strike="noStrike" cap="none" normalizeH="0" baseline="0" dirty="0" smtClean="0">
                <a:ln>
                  <a:noFill/>
                </a:ln>
                <a:solidFill>
                  <a:srgbClr val="C00000"/>
                </a:solidFill>
                <a:effectLst/>
                <a:latin typeface="Calibri" pitchFamily="34" charset="0"/>
                <a:cs typeface="Arial" pitchFamily="34" charset="0"/>
              </a:rPr>
              <a:t>she let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Herself be lessoned so, nor plainly set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Her wits to yours, forsooth, and made excuse,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 </a:t>
            </a:r>
            <a:r>
              <a:rPr kumimoji="0" lang="en-GB" sz="2400" b="0" i="0" u="none" strike="noStrike" cap="none" normalizeH="0" baseline="0" dirty="0" err="1" smtClean="0">
                <a:ln>
                  <a:noFill/>
                </a:ln>
                <a:solidFill>
                  <a:srgbClr val="C00000"/>
                </a:solidFill>
                <a:effectLst/>
                <a:latin typeface="Calibri" pitchFamily="34" charset="0"/>
                <a:cs typeface="Arial" pitchFamily="34" charset="0"/>
              </a:rPr>
              <a:t>E’en</a:t>
            </a:r>
            <a:r>
              <a:rPr kumimoji="0" lang="en-GB" sz="2400" b="0" i="0" u="none" strike="noStrike" cap="none" normalizeH="0" baseline="0" dirty="0" smtClean="0">
                <a:ln>
                  <a:noFill/>
                </a:ln>
                <a:solidFill>
                  <a:srgbClr val="C00000"/>
                </a:solidFill>
                <a:effectLst/>
                <a:latin typeface="Calibri" pitchFamily="34" charset="0"/>
                <a:cs typeface="Arial" pitchFamily="34" charset="0"/>
              </a:rPr>
              <a:t> then would be some stooping; and </a:t>
            </a:r>
            <a:r>
              <a:rPr kumimoji="0" lang="en-GB" sz="2400" b="1" i="0" u="none" strike="noStrike" cap="none" normalizeH="0" baseline="0" dirty="0" smtClean="0">
                <a:ln>
                  <a:noFill/>
                </a:ln>
                <a:solidFill>
                  <a:srgbClr val="C00000"/>
                </a:solidFill>
                <a:effectLst/>
                <a:latin typeface="Calibri" pitchFamily="34" charset="0"/>
                <a:cs typeface="Arial" pitchFamily="34" charset="0"/>
              </a:rPr>
              <a:t>I choose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Never to stoop.</a:t>
            </a:r>
            <a:endParaRPr kumimoji="0" lang="en-US" sz="2400" b="1" i="0" u="none" strike="noStrike" cap="none" normalizeH="0" baseline="0" dirty="0" smtClean="0">
              <a:ln>
                <a:noFill/>
              </a:ln>
              <a:solidFill>
                <a:srgbClr val="C00000"/>
              </a:solidFill>
              <a:effectLst/>
              <a:latin typeface="Arial" pitchFamily="34" charset="0"/>
              <a:cs typeface="Arial" pitchFamily="34" charset="0"/>
            </a:endParaRPr>
          </a:p>
        </p:txBody>
      </p:sp>
      <p:sp>
        <p:nvSpPr>
          <p:cNvPr id="3" name="Rectangle 5"/>
          <p:cNvSpPr>
            <a:spLocks noChangeArrowheads="1"/>
          </p:cNvSpPr>
          <p:nvPr/>
        </p:nvSpPr>
        <p:spPr bwMode="auto">
          <a:xfrm>
            <a:off x="395536" y="260648"/>
            <a:ext cx="5703888" cy="1187450"/>
          </a:xfrm>
          <a:prstGeom prst="rect">
            <a:avLst/>
          </a:prstGeom>
          <a:noFill/>
          <a:ln w="9525">
            <a:noFill/>
            <a:miter lim="800000"/>
            <a:headEnd/>
            <a:tailEnd/>
          </a:ln>
          <a:effectLst/>
        </p:spPr>
        <p:txBody>
          <a:bodyPr wrap="none">
            <a:spAutoFit/>
          </a:bodyPr>
          <a:lstStyle/>
          <a:p>
            <a:r>
              <a:rPr lang="en-US" dirty="0">
                <a:latin typeface="Times"/>
              </a:rPr>
              <a:t>The Duke considers telling his wife</a:t>
            </a:r>
          </a:p>
          <a:p>
            <a:r>
              <a:rPr lang="en-US" dirty="0">
                <a:latin typeface="Times"/>
              </a:rPr>
              <a:t>how she has offended him but this is difficult</a:t>
            </a:r>
          </a:p>
          <a:p>
            <a:r>
              <a:rPr lang="en-US" dirty="0">
                <a:latin typeface="Times"/>
              </a:rPr>
              <a:t>even if you were skilled with words.</a:t>
            </a:r>
          </a:p>
        </p:txBody>
      </p:sp>
      <p:cxnSp>
        <p:nvCxnSpPr>
          <p:cNvPr id="5" name="Straight Connector 4"/>
          <p:cNvCxnSpPr/>
          <p:nvPr/>
        </p:nvCxnSpPr>
        <p:spPr>
          <a:xfrm flipH="1" flipV="1">
            <a:off x="2051720" y="1196752"/>
            <a:ext cx="432048"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6" name="Left Brace 5"/>
          <p:cNvSpPr/>
          <p:nvPr/>
        </p:nvSpPr>
        <p:spPr>
          <a:xfrm>
            <a:off x="1331640" y="2636912"/>
            <a:ext cx="72008" cy="7920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107504" y="1844824"/>
            <a:ext cx="1296144" cy="2585323"/>
          </a:xfrm>
          <a:prstGeom prst="rect">
            <a:avLst/>
          </a:prstGeom>
          <a:noFill/>
        </p:spPr>
        <p:txBody>
          <a:bodyPr wrap="square" rtlCol="0">
            <a:spAutoFit/>
          </a:bodyPr>
          <a:lstStyle/>
          <a:p>
            <a:r>
              <a:rPr lang="en-GB" dirty="0" smtClean="0"/>
              <a:t>The speech here is what he would have said to his wife had he said anything – he didn’t</a:t>
            </a:r>
            <a:endParaRPr lang="en-GB" dirty="0"/>
          </a:p>
        </p:txBody>
      </p:sp>
      <p:sp>
        <p:nvSpPr>
          <p:cNvPr id="8" name="TextBox 7"/>
          <p:cNvSpPr txBox="1"/>
          <p:nvPr/>
        </p:nvSpPr>
        <p:spPr>
          <a:xfrm>
            <a:off x="6948264" y="1196752"/>
            <a:ext cx="1728192" cy="2616101"/>
          </a:xfrm>
          <a:prstGeom prst="rect">
            <a:avLst/>
          </a:prstGeom>
          <a:noFill/>
        </p:spPr>
        <p:txBody>
          <a:bodyPr wrap="square" rtlCol="0">
            <a:spAutoFit/>
          </a:bodyPr>
          <a:lstStyle/>
          <a:p>
            <a:r>
              <a:rPr lang="en-GB" sz="4400" b="1" dirty="0" smtClean="0"/>
              <a:t>“if” </a:t>
            </a:r>
            <a:r>
              <a:rPr lang="en-GB" sz="2000" dirty="0" smtClean="0"/>
              <a:t>– this is all hypothetical. He didn’t tell his wife she was upsetting him. </a:t>
            </a:r>
            <a:r>
              <a:rPr lang="en-GB" sz="2000" b="1" dirty="0" smtClean="0"/>
              <a:t>Why not? </a:t>
            </a:r>
            <a:endParaRPr lang="en-GB" sz="2000" b="1" dirty="0"/>
          </a:p>
        </p:txBody>
      </p:sp>
      <p:cxnSp>
        <p:nvCxnSpPr>
          <p:cNvPr id="10" name="Straight Connector 9"/>
          <p:cNvCxnSpPr/>
          <p:nvPr/>
        </p:nvCxnSpPr>
        <p:spPr>
          <a:xfrm>
            <a:off x="5868144" y="3284984"/>
            <a:ext cx="108012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67944" y="5877272"/>
            <a:ext cx="4572000" cy="646331"/>
          </a:xfrm>
          <a:prstGeom prst="rect">
            <a:avLst/>
          </a:prstGeom>
          <a:ln>
            <a:solidFill>
              <a:schemeClr val="tx1"/>
            </a:solidFill>
          </a:ln>
        </p:spPr>
        <p:txBody>
          <a:bodyPr>
            <a:spAutoFit/>
          </a:bodyPr>
          <a:lstStyle/>
          <a:p>
            <a:r>
              <a:rPr lang="en-GB" b="1" dirty="0" smtClean="0"/>
              <a:t>What sort of impression do you get of the Duke in this section? </a:t>
            </a:r>
            <a:endParaRPr lang="en-GB"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419225" y="733425"/>
            <a:ext cx="5650842" cy="523220"/>
          </a:xfrm>
          <a:prstGeom prst="rect">
            <a:avLst/>
          </a:prstGeom>
          <a:noFill/>
          <a:ln w="9525">
            <a:noFill/>
            <a:miter lim="800000"/>
            <a:headEnd/>
            <a:tailEnd/>
          </a:ln>
          <a:effectLst/>
        </p:spPr>
        <p:txBody>
          <a:bodyPr wrap="none">
            <a:spAutoFit/>
          </a:bodyPr>
          <a:lstStyle/>
          <a:p>
            <a:r>
              <a:rPr lang="en-US" sz="2800" dirty="0">
                <a:latin typeface="Times"/>
              </a:rPr>
              <a:t>But to tell her </a:t>
            </a:r>
            <a:r>
              <a:rPr lang="en-US" sz="2800" b="1" dirty="0">
                <a:solidFill>
                  <a:srgbClr val="C00000"/>
                </a:solidFill>
                <a:latin typeface="Times"/>
              </a:rPr>
              <a:t>“here you disgust me”</a:t>
            </a:r>
          </a:p>
        </p:txBody>
      </p:sp>
      <p:sp>
        <p:nvSpPr>
          <p:cNvPr id="43011" name="Rectangle 3"/>
          <p:cNvSpPr>
            <a:spLocks noChangeArrowheads="1"/>
          </p:cNvSpPr>
          <p:nvPr/>
        </p:nvSpPr>
        <p:spPr bwMode="auto">
          <a:xfrm>
            <a:off x="3616325" y="1427163"/>
            <a:ext cx="498855" cy="523220"/>
          </a:xfrm>
          <a:prstGeom prst="rect">
            <a:avLst/>
          </a:prstGeom>
          <a:noFill/>
          <a:ln w="9525">
            <a:noFill/>
            <a:miter lim="800000"/>
            <a:headEnd/>
            <a:tailEnd/>
          </a:ln>
          <a:effectLst/>
        </p:spPr>
        <p:txBody>
          <a:bodyPr wrap="none">
            <a:spAutoFit/>
          </a:bodyPr>
          <a:lstStyle/>
          <a:p>
            <a:r>
              <a:rPr lang="en-US" sz="2800" dirty="0"/>
              <a:t>or</a:t>
            </a:r>
          </a:p>
        </p:txBody>
      </p:sp>
      <p:sp>
        <p:nvSpPr>
          <p:cNvPr id="43012" name="Rectangle 4"/>
          <p:cNvSpPr>
            <a:spLocks noChangeArrowheads="1"/>
          </p:cNvSpPr>
          <p:nvPr/>
        </p:nvSpPr>
        <p:spPr bwMode="auto">
          <a:xfrm>
            <a:off x="1927225" y="2062163"/>
            <a:ext cx="3827586" cy="646331"/>
          </a:xfrm>
          <a:prstGeom prst="rect">
            <a:avLst/>
          </a:prstGeom>
          <a:noFill/>
          <a:ln w="9525">
            <a:noFill/>
            <a:miter lim="800000"/>
            <a:headEnd/>
            <a:tailEnd/>
          </a:ln>
          <a:effectLst/>
        </p:spPr>
        <p:txBody>
          <a:bodyPr wrap="none">
            <a:spAutoFit/>
          </a:bodyPr>
          <a:lstStyle/>
          <a:p>
            <a:r>
              <a:rPr lang="en-US" sz="3600" b="1" dirty="0">
                <a:solidFill>
                  <a:srgbClr val="C00000"/>
                </a:solidFill>
              </a:rPr>
              <a:t>“exceed the mark.”</a:t>
            </a:r>
          </a:p>
        </p:txBody>
      </p:sp>
      <p:sp>
        <p:nvSpPr>
          <p:cNvPr id="43013" name="Rectangle 5"/>
          <p:cNvSpPr>
            <a:spLocks noChangeArrowheads="1"/>
          </p:cNvSpPr>
          <p:nvPr/>
        </p:nvSpPr>
        <p:spPr bwMode="auto">
          <a:xfrm>
            <a:off x="1691680" y="2996952"/>
            <a:ext cx="6241389" cy="2585323"/>
          </a:xfrm>
          <a:prstGeom prst="rect">
            <a:avLst/>
          </a:prstGeom>
          <a:noFill/>
          <a:ln w="9525">
            <a:noFill/>
            <a:miter lim="800000"/>
            <a:headEnd/>
            <a:tailEnd/>
          </a:ln>
          <a:effectLst/>
        </p:spPr>
        <p:txBody>
          <a:bodyPr wrap="none">
            <a:spAutoFit/>
          </a:bodyPr>
          <a:lstStyle/>
          <a:p>
            <a:r>
              <a:rPr lang="en-US" sz="2800" dirty="0"/>
              <a:t>involves stooping and</a:t>
            </a:r>
          </a:p>
          <a:p>
            <a:endParaRPr lang="en-US" dirty="0"/>
          </a:p>
          <a:p>
            <a:endParaRPr lang="en-US" dirty="0"/>
          </a:p>
          <a:p>
            <a:endParaRPr lang="en-US" dirty="0"/>
          </a:p>
          <a:p>
            <a:endParaRPr lang="en-US" dirty="0"/>
          </a:p>
          <a:p>
            <a:endParaRPr lang="en-US" dirty="0"/>
          </a:p>
          <a:p>
            <a:r>
              <a:rPr lang="en-US" sz="4400" b="1" dirty="0">
                <a:solidFill>
                  <a:srgbClr val="C00000"/>
                </a:solidFill>
              </a:rPr>
              <a:t>“I choose never to stoop.”</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435100" y="2222500"/>
            <a:ext cx="7708900" cy="4273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Oh sir, she smiled, no doubt,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err="1" smtClean="0">
                <a:ln>
                  <a:noFill/>
                </a:ln>
                <a:solidFill>
                  <a:srgbClr val="C00000"/>
                </a:solidFill>
                <a:effectLst/>
                <a:latin typeface="Calibri" pitchFamily="34" charset="0"/>
                <a:cs typeface="Arial" pitchFamily="34" charset="0"/>
              </a:rPr>
              <a:t>Whene’er</a:t>
            </a:r>
            <a:r>
              <a:rPr kumimoji="0" lang="en-GB" sz="2200" b="0" i="0" u="none" strike="noStrike" cap="none" normalizeH="0" baseline="0" dirty="0" smtClean="0">
                <a:ln>
                  <a:noFill/>
                </a:ln>
                <a:solidFill>
                  <a:srgbClr val="C00000"/>
                </a:solidFill>
                <a:effectLst/>
                <a:latin typeface="Calibri" pitchFamily="34" charset="0"/>
                <a:cs typeface="Arial" pitchFamily="34" charset="0"/>
              </a:rPr>
              <a:t> I passed her; but who passed without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Much the same smile? </a:t>
            </a:r>
            <a:r>
              <a:rPr kumimoji="0" lang="en-GB" sz="2400" b="1" i="0" u="none" strike="noStrike" cap="none" normalizeH="0" baseline="0" dirty="0" smtClean="0">
                <a:ln>
                  <a:noFill/>
                </a:ln>
                <a:solidFill>
                  <a:srgbClr val="C00000"/>
                </a:solidFill>
                <a:effectLst/>
                <a:latin typeface="Calibri" pitchFamily="34" charset="0"/>
                <a:cs typeface="Arial" pitchFamily="34" charset="0"/>
              </a:rPr>
              <a:t>This grew; I gave commands;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Then all smiles stopped together. </a:t>
            </a:r>
            <a:r>
              <a:rPr kumimoji="0" lang="en-GB" sz="2200" b="0" i="0" u="sng" strike="noStrike" cap="none" normalizeH="0" baseline="0" dirty="0" smtClean="0">
                <a:ln>
                  <a:noFill/>
                </a:ln>
                <a:solidFill>
                  <a:srgbClr val="C00000"/>
                </a:solidFill>
                <a:effectLst/>
                <a:latin typeface="Calibri" pitchFamily="34" charset="0"/>
                <a:cs typeface="Arial" pitchFamily="34" charset="0"/>
              </a:rPr>
              <a:t>There she stands </a:t>
            </a:r>
            <a:endParaRPr kumimoji="0" lang="en-GB" sz="2200" b="1" i="0" u="sng"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sng" strike="noStrike" cap="none" normalizeH="0" baseline="0" dirty="0" smtClean="0">
                <a:ln>
                  <a:noFill/>
                </a:ln>
                <a:solidFill>
                  <a:srgbClr val="C00000"/>
                </a:solidFill>
                <a:effectLst/>
                <a:latin typeface="Calibri" pitchFamily="34" charset="0"/>
                <a:cs typeface="Arial" pitchFamily="34" charset="0"/>
              </a:rPr>
              <a:t>As if alive</a:t>
            </a:r>
            <a:r>
              <a:rPr kumimoji="0" lang="en-GB" sz="2200" b="0" i="0" u="none" strike="noStrike" cap="none" normalizeH="0" baseline="0" dirty="0" smtClean="0">
                <a:ln>
                  <a:noFill/>
                </a:ln>
                <a:solidFill>
                  <a:srgbClr val="C00000"/>
                </a:solidFill>
                <a:effectLst/>
                <a:latin typeface="Calibri" pitchFamily="34" charset="0"/>
                <a:cs typeface="Arial" pitchFamily="34" charset="0"/>
              </a:rPr>
              <a:t>. </a:t>
            </a:r>
            <a:r>
              <a:rPr kumimoji="0" lang="en-GB" sz="2200" b="0" i="0" u="none" strike="noStrike" cap="none" normalizeH="0" baseline="0" dirty="0" err="1" smtClean="0">
                <a:ln>
                  <a:noFill/>
                </a:ln>
                <a:solidFill>
                  <a:srgbClr val="C00000"/>
                </a:solidFill>
                <a:effectLst/>
                <a:latin typeface="Calibri" pitchFamily="34" charset="0"/>
                <a:cs typeface="Arial" pitchFamily="34" charset="0"/>
              </a:rPr>
              <a:t>Will’t</a:t>
            </a:r>
            <a:r>
              <a:rPr kumimoji="0" lang="en-GB" sz="2200" b="0" i="0" u="none" strike="noStrike" cap="none" normalizeH="0" baseline="0" dirty="0" smtClean="0">
                <a:ln>
                  <a:noFill/>
                </a:ln>
                <a:solidFill>
                  <a:srgbClr val="C00000"/>
                </a:solidFill>
                <a:effectLst/>
                <a:latin typeface="Calibri" pitchFamily="34" charset="0"/>
                <a:cs typeface="Arial" pitchFamily="34" charset="0"/>
              </a:rPr>
              <a:t> please you rise? We’ll meet </a:t>
            </a:r>
            <a:endParaRPr kumimoji="0" lang="en-GB" sz="22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200" b="0" i="0" u="none" strike="noStrike" cap="none" normalizeH="0" baseline="0" dirty="0" smtClean="0">
                <a:ln>
                  <a:noFill/>
                </a:ln>
                <a:solidFill>
                  <a:srgbClr val="C00000"/>
                </a:solidFill>
                <a:effectLst/>
                <a:latin typeface="Calibri" pitchFamily="34" charset="0"/>
                <a:cs typeface="Arial" pitchFamily="34" charset="0"/>
              </a:rPr>
              <a:t>The company below, then.</a:t>
            </a: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3" name="TextBox 2"/>
          <p:cNvSpPr txBox="1"/>
          <p:nvPr/>
        </p:nvSpPr>
        <p:spPr>
          <a:xfrm>
            <a:off x="395536" y="692696"/>
            <a:ext cx="3816424" cy="646331"/>
          </a:xfrm>
          <a:prstGeom prst="rect">
            <a:avLst/>
          </a:prstGeom>
          <a:noFill/>
        </p:spPr>
        <p:txBody>
          <a:bodyPr wrap="square" rtlCol="0">
            <a:spAutoFit/>
          </a:bodyPr>
          <a:lstStyle/>
          <a:p>
            <a:r>
              <a:rPr lang="en-GB" dirty="0" smtClean="0"/>
              <a:t>She smiled at him, but also at everyone else.</a:t>
            </a:r>
            <a:endParaRPr lang="en-GB" dirty="0"/>
          </a:p>
        </p:txBody>
      </p:sp>
      <p:cxnSp>
        <p:nvCxnSpPr>
          <p:cNvPr id="5" name="Straight Connector 4"/>
          <p:cNvCxnSpPr/>
          <p:nvPr/>
        </p:nvCxnSpPr>
        <p:spPr>
          <a:xfrm flipH="1" flipV="1">
            <a:off x="1547664" y="1340768"/>
            <a:ext cx="648072"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948264" y="1772816"/>
            <a:ext cx="216024"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60032" y="1124744"/>
            <a:ext cx="3672408" cy="646331"/>
          </a:xfrm>
          <a:prstGeom prst="rect">
            <a:avLst/>
          </a:prstGeom>
          <a:noFill/>
        </p:spPr>
        <p:txBody>
          <a:bodyPr wrap="square" rtlCol="0">
            <a:spAutoFit/>
          </a:bodyPr>
          <a:lstStyle/>
          <a:p>
            <a:r>
              <a:rPr lang="en-GB" b="1" dirty="0" smtClean="0"/>
              <a:t>What do you think this means? </a:t>
            </a:r>
          </a:p>
          <a:p>
            <a:endParaRPr lang="en-GB" dirty="0"/>
          </a:p>
        </p:txBody>
      </p:sp>
      <p:sp>
        <p:nvSpPr>
          <p:cNvPr id="11" name="Freeform 10"/>
          <p:cNvSpPr/>
          <p:nvPr/>
        </p:nvSpPr>
        <p:spPr>
          <a:xfrm>
            <a:off x="567731" y="3808325"/>
            <a:ext cx="859135" cy="1637882"/>
          </a:xfrm>
          <a:custGeom>
            <a:avLst/>
            <a:gdLst>
              <a:gd name="connsiteX0" fmla="*/ 859135 w 859135"/>
              <a:gd name="connsiteY0" fmla="*/ 0 h 1637882"/>
              <a:gd name="connsiteX1" fmla="*/ 45218 w 859135"/>
              <a:gd name="connsiteY1" fmla="*/ 1145512 h 1637882"/>
              <a:gd name="connsiteX2" fmla="*/ 587829 w 859135"/>
              <a:gd name="connsiteY2" fmla="*/ 1637882 h 1637882"/>
            </a:gdLst>
            <a:ahLst/>
            <a:cxnLst>
              <a:cxn ang="0">
                <a:pos x="connsiteX0" y="connsiteY0"/>
              </a:cxn>
              <a:cxn ang="0">
                <a:pos x="connsiteX1" y="connsiteY1"/>
              </a:cxn>
              <a:cxn ang="0">
                <a:pos x="connsiteX2" y="connsiteY2"/>
              </a:cxn>
            </a:cxnLst>
            <a:rect l="l" t="t" r="r" b="b"/>
            <a:pathLst>
              <a:path w="859135" h="1637882">
                <a:moveTo>
                  <a:pt x="859135" y="0"/>
                </a:moveTo>
                <a:cubicBezTo>
                  <a:pt x="474785" y="436266"/>
                  <a:pt x="90436" y="872532"/>
                  <a:pt x="45218" y="1145512"/>
                </a:cubicBezTo>
                <a:cubicBezTo>
                  <a:pt x="0" y="1418492"/>
                  <a:pt x="293914" y="1528187"/>
                  <a:pt x="587829" y="163788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1187624" y="5373216"/>
            <a:ext cx="2880320" cy="646331"/>
          </a:xfrm>
          <a:prstGeom prst="rect">
            <a:avLst/>
          </a:prstGeom>
          <a:noFill/>
        </p:spPr>
        <p:txBody>
          <a:bodyPr wrap="square" rtlCol="0">
            <a:spAutoFit/>
          </a:bodyPr>
          <a:lstStyle/>
          <a:p>
            <a:r>
              <a:rPr lang="en-GB" b="1" dirty="0" smtClean="0"/>
              <a:t>How is the placement of this line significant?</a:t>
            </a:r>
            <a:endParaRPr lang="en-GB"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31640" y="1628800"/>
            <a:ext cx="5522602" cy="1384995"/>
          </a:xfrm>
          <a:prstGeom prst="rect">
            <a:avLst/>
          </a:prstGeom>
          <a:noFill/>
          <a:ln w="9525">
            <a:noFill/>
            <a:miter lim="800000"/>
            <a:headEnd/>
            <a:tailEnd/>
          </a:ln>
          <a:effectLst/>
        </p:spPr>
        <p:txBody>
          <a:bodyPr wrap="none">
            <a:spAutoFit/>
          </a:bodyPr>
          <a:lstStyle/>
          <a:p>
            <a:pPr lvl="0"/>
            <a:r>
              <a:rPr lang="en-US" sz="2800" dirty="0" err="1">
                <a:solidFill>
                  <a:srgbClr val="C00000"/>
                </a:solidFill>
                <a:latin typeface="Helvetica" charset="0"/>
              </a:rPr>
              <a:t>Will't</a:t>
            </a:r>
            <a:r>
              <a:rPr lang="en-US" sz="2800" dirty="0">
                <a:solidFill>
                  <a:srgbClr val="C00000"/>
                </a:solidFill>
                <a:latin typeface="Helvetica" charset="0"/>
              </a:rPr>
              <a:t> please you rise</a:t>
            </a:r>
            <a:r>
              <a:rPr lang="en-US" sz="2800" dirty="0" smtClean="0">
                <a:solidFill>
                  <a:srgbClr val="C00000"/>
                </a:solidFill>
                <a:latin typeface="Helvetica" charset="0"/>
              </a:rPr>
              <a:t>? </a:t>
            </a:r>
            <a:r>
              <a:rPr lang="en-GB" sz="2800" dirty="0" smtClean="0">
                <a:solidFill>
                  <a:srgbClr val="C00000"/>
                </a:solidFill>
                <a:latin typeface="Helvetica" charset="0"/>
              </a:rPr>
              <a:t>We’ll meet </a:t>
            </a:r>
          </a:p>
          <a:p>
            <a:pPr lvl="0"/>
            <a:r>
              <a:rPr lang="en-GB" sz="2800" dirty="0" smtClean="0">
                <a:solidFill>
                  <a:srgbClr val="C00000"/>
                </a:solidFill>
                <a:latin typeface="Helvetica" charset="0"/>
              </a:rPr>
              <a:t>The company below, then.</a:t>
            </a:r>
          </a:p>
          <a:p>
            <a:pPr lvl="0"/>
            <a:endParaRPr lang="en-US" sz="2800" dirty="0">
              <a:solidFill>
                <a:srgbClr val="C00000"/>
              </a:solidFill>
              <a:latin typeface="Helvetica" charset="0"/>
            </a:endParaRPr>
          </a:p>
        </p:txBody>
      </p:sp>
      <p:sp>
        <p:nvSpPr>
          <p:cNvPr id="3" name="TextBox 2"/>
          <p:cNvSpPr txBox="1"/>
          <p:nvPr/>
        </p:nvSpPr>
        <p:spPr>
          <a:xfrm>
            <a:off x="611560" y="3212976"/>
            <a:ext cx="7776864" cy="954107"/>
          </a:xfrm>
          <a:prstGeom prst="rect">
            <a:avLst/>
          </a:prstGeom>
          <a:noFill/>
        </p:spPr>
        <p:txBody>
          <a:bodyPr wrap="square" rtlCol="0">
            <a:spAutoFit/>
          </a:bodyPr>
          <a:lstStyle/>
          <a:p>
            <a:r>
              <a:rPr lang="en-GB" sz="2800" dirty="0" smtClean="0"/>
              <a:t>The Duke signals that this part of the conversation is </a:t>
            </a:r>
            <a:r>
              <a:rPr lang="en-GB" sz="2800" b="1" dirty="0" smtClean="0"/>
              <a:t>over. </a:t>
            </a:r>
            <a:r>
              <a:rPr lang="en-GB" sz="2800" dirty="0" smtClean="0"/>
              <a:t>Why now?</a:t>
            </a:r>
            <a:endParaRPr lang="en-GB"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435100" y="1511300"/>
            <a:ext cx="7708900" cy="442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I repeat,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The Count your master’s known </a:t>
            </a:r>
            <a:r>
              <a:rPr kumimoji="0" lang="en-GB" sz="2000" b="0" i="0" u="none" strike="noStrike" cap="none" normalizeH="0" baseline="0" dirty="0" err="1" smtClean="0">
                <a:ln>
                  <a:noFill/>
                </a:ln>
                <a:solidFill>
                  <a:srgbClr val="C00000"/>
                </a:solidFill>
                <a:effectLst/>
                <a:latin typeface="Calibri" pitchFamily="34" charset="0"/>
                <a:cs typeface="Arial" pitchFamily="34" charset="0"/>
              </a:rPr>
              <a:t>muniﬁcence</a:t>
            </a:r>
            <a:r>
              <a:rPr kumimoji="0" lang="en-GB" sz="2000" b="0" i="0" u="none" strike="noStrike" cap="none" normalizeH="0" baseline="0" dirty="0" smtClean="0">
                <a:ln>
                  <a:noFill/>
                </a:ln>
                <a:solidFill>
                  <a:srgbClr val="C00000"/>
                </a:solidFill>
                <a:effectLst/>
                <a:latin typeface="Calibri" pitchFamily="34" charset="0"/>
                <a:cs typeface="Arial" pitchFamily="34" charset="0"/>
              </a:rPr>
              <a:t>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Is ample warrant that no just pretence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Of mine for dowry will be disallowed;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Though his fair daughter’s self, as I avowed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At starting, is my object.</a:t>
            </a:r>
            <a:endParaRPr kumimoji="0" lang="en-GB" sz="20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C00000"/>
                </a:solidFill>
                <a:effectLst/>
                <a:latin typeface="Calibri" pitchFamily="34" charset="0"/>
                <a:cs typeface="Arial" pitchFamily="34" charset="0"/>
              </a:rPr>
              <a:t>Nay, we’ll go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C00000"/>
                </a:solidFill>
                <a:effectLst/>
                <a:latin typeface="Calibri" pitchFamily="34" charset="0"/>
                <a:cs typeface="Arial" pitchFamily="34" charset="0"/>
              </a:rPr>
              <a:t>Together down, sir. </a:t>
            </a:r>
            <a:r>
              <a:rPr kumimoji="0" lang="en-GB" sz="2000" b="0" i="0" u="none" strike="noStrike" cap="none" normalizeH="0" baseline="0" dirty="0" smtClean="0">
                <a:ln>
                  <a:noFill/>
                </a:ln>
                <a:solidFill>
                  <a:srgbClr val="C00000"/>
                </a:solidFill>
                <a:effectLst/>
                <a:latin typeface="Calibri" pitchFamily="34" charset="0"/>
                <a:cs typeface="Arial" pitchFamily="34" charset="0"/>
              </a:rPr>
              <a:t>Notice Neptune, though,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Taming a sea-horse, thought a rarity, </a:t>
            </a:r>
            <a:endParaRPr kumimoji="0" lang="en-GB" sz="20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rgbClr val="C00000"/>
                </a:solidFill>
                <a:effectLst/>
                <a:latin typeface="Calibri" pitchFamily="34" charset="0"/>
                <a:cs typeface="Arial" pitchFamily="34" charset="0"/>
              </a:rPr>
              <a:t>Which Claus of Innsbruck cast in bronze for me!</a:t>
            </a:r>
            <a:endParaRPr kumimoji="0" lang="en-GB" sz="2000" b="0"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3" name="TextBox 2"/>
          <p:cNvSpPr txBox="1"/>
          <p:nvPr/>
        </p:nvSpPr>
        <p:spPr>
          <a:xfrm>
            <a:off x="1691680" y="404664"/>
            <a:ext cx="7128792" cy="1015663"/>
          </a:xfrm>
          <a:prstGeom prst="rect">
            <a:avLst/>
          </a:prstGeom>
          <a:noFill/>
        </p:spPr>
        <p:txBody>
          <a:bodyPr wrap="square" rtlCol="0">
            <a:spAutoFit/>
          </a:bodyPr>
          <a:lstStyle/>
          <a:p>
            <a:r>
              <a:rPr lang="en-GB" sz="2000" dirty="0" smtClean="0"/>
              <a:t>The Duke has moved on. He’s saying that the Count’s ‘munificence’ (vast wealth) is ‘ample warrant’ (a guarantee) that his dowry demands will be met. </a:t>
            </a:r>
            <a:endParaRPr lang="en-GB" sz="2000" dirty="0"/>
          </a:p>
        </p:txBody>
      </p:sp>
      <p:sp>
        <p:nvSpPr>
          <p:cNvPr id="4" name="TextBox 3"/>
          <p:cNvSpPr txBox="1"/>
          <p:nvPr/>
        </p:nvSpPr>
        <p:spPr>
          <a:xfrm>
            <a:off x="6588224" y="2492896"/>
            <a:ext cx="2376264" cy="1015663"/>
          </a:xfrm>
          <a:prstGeom prst="rect">
            <a:avLst/>
          </a:prstGeom>
          <a:noFill/>
        </p:spPr>
        <p:txBody>
          <a:bodyPr wrap="square" rtlCol="0">
            <a:spAutoFit/>
          </a:bodyPr>
          <a:lstStyle/>
          <a:p>
            <a:r>
              <a:rPr lang="en-GB" sz="2000" dirty="0" smtClean="0"/>
              <a:t>...but it’s not the money he wants, it’s the Count’s daughter</a:t>
            </a:r>
            <a:endParaRPr lang="en-GB" sz="2000" dirty="0"/>
          </a:p>
        </p:txBody>
      </p:sp>
      <p:sp>
        <p:nvSpPr>
          <p:cNvPr id="5" name="Right Brace 4"/>
          <p:cNvSpPr/>
          <p:nvPr/>
        </p:nvSpPr>
        <p:spPr>
          <a:xfrm>
            <a:off x="6084168" y="2636912"/>
            <a:ext cx="216024"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Connector 6"/>
          <p:cNvCxnSpPr/>
          <p:nvPr/>
        </p:nvCxnSpPr>
        <p:spPr>
          <a:xfrm flipH="1">
            <a:off x="755576" y="3861048"/>
            <a:ext cx="72008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2" y="4869160"/>
            <a:ext cx="3888432" cy="923330"/>
          </a:xfrm>
          <a:prstGeom prst="rect">
            <a:avLst/>
          </a:prstGeom>
          <a:noFill/>
        </p:spPr>
        <p:txBody>
          <a:bodyPr wrap="square" rtlCol="0">
            <a:spAutoFit/>
          </a:bodyPr>
          <a:lstStyle/>
          <a:p>
            <a:r>
              <a:rPr lang="en-GB" dirty="0" smtClean="0"/>
              <a:t>He moves the envoy away from the painting of MLD and towards the next piece of art in his collection</a:t>
            </a:r>
            <a:endParaRPr lang="en-GB" dirty="0"/>
          </a:p>
        </p:txBody>
      </p:sp>
      <p:sp>
        <p:nvSpPr>
          <p:cNvPr id="10" name="TextBox 9"/>
          <p:cNvSpPr txBox="1"/>
          <p:nvPr/>
        </p:nvSpPr>
        <p:spPr>
          <a:xfrm>
            <a:off x="3491880" y="5733256"/>
            <a:ext cx="5328592" cy="707886"/>
          </a:xfrm>
          <a:prstGeom prst="rect">
            <a:avLst/>
          </a:prstGeom>
          <a:noFill/>
          <a:ln>
            <a:solidFill>
              <a:schemeClr val="tx1"/>
            </a:solidFill>
          </a:ln>
        </p:spPr>
        <p:txBody>
          <a:bodyPr wrap="square" rtlCol="0">
            <a:spAutoFit/>
          </a:bodyPr>
          <a:lstStyle/>
          <a:p>
            <a:r>
              <a:rPr lang="en-GB" sz="2000" b="1" dirty="0" smtClean="0"/>
              <a:t>How does the Duke view women? </a:t>
            </a:r>
          </a:p>
          <a:p>
            <a:r>
              <a:rPr lang="en-GB" sz="2000" b="1" dirty="0" smtClean="0"/>
              <a:t>Are you worried for the Count’s daughter?</a:t>
            </a:r>
            <a:endParaRPr lang="en-GB"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Duke </a:t>
            </a:r>
            <a:endParaRPr lang="en-GB" dirty="0"/>
          </a:p>
        </p:txBody>
      </p:sp>
      <p:sp>
        <p:nvSpPr>
          <p:cNvPr id="3" name="Content Placeholder 2"/>
          <p:cNvSpPr>
            <a:spLocks noGrp="1"/>
          </p:cNvSpPr>
          <p:nvPr>
            <p:ph idx="1"/>
          </p:nvPr>
        </p:nvSpPr>
        <p:spPr>
          <a:xfrm>
            <a:off x="179512" y="1628800"/>
            <a:ext cx="4752528" cy="4925144"/>
          </a:xfrm>
        </p:spPr>
        <p:txBody>
          <a:bodyPr>
            <a:normAutofit fontScale="85000" lnSpcReduction="10000"/>
          </a:bodyPr>
          <a:lstStyle/>
          <a:p>
            <a:pPr>
              <a:buNone/>
            </a:pPr>
            <a:r>
              <a:rPr lang="en-GB" dirty="0"/>
              <a:t>	</a:t>
            </a:r>
            <a:r>
              <a:rPr lang="en-GB" b="1" dirty="0" smtClean="0"/>
              <a:t>What kind of man is the Duke? </a:t>
            </a:r>
          </a:p>
          <a:p>
            <a:pPr>
              <a:buNone/>
            </a:pPr>
            <a:endParaRPr lang="en-GB" b="1" dirty="0"/>
          </a:p>
          <a:p>
            <a:pPr>
              <a:buNone/>
            </a:pPr>
            <a:r>
              <a:rPr lang="en-GB" b="1" dirty="0" smtClean="0"/>
              <a:t>	</a:t>
            </a:r>
            <a:r>
              <a:rPr lang="en-GB" dirty="0" smtClean="0"/>
              <a:t>What is your initial reading?</a:t>
            </a:r>
          </a:p>
          <a:p>
            <a:pPr>
              <a:buNone/>
            </a:pPr>
            <a:endParaRPr lang="en-GB" b="1" dirty="0"/>
          </a:p>
          <a:p>
            <a:pPr>
              <a:buNone/>
            </a:pPr>
            <a:r>
              <a:rPr lang="en-GB" b="1" dirty="0" smtClean="0"/>
              <a:t>	</a:t>
            </a:r>
            <a:r>
              <a:rPr lang="en-GB" dirty="0" smtClean="0"/>
              <a:t>What other interpretations exist?</a:t>
            </a:r>
          </a:p>
          <a:p>
            <a:pPr>
              <a:buNone/>
            </a:pPr>
            <a:r>
              <a:rPr lang="en-GB" dirty="0" smtClean="0"/>
              <a:t>	Use your ‘different interpretations’ sheet to help you consider different ways of thinking about the Duke.</a:t>
            </a:r>
            <a:endParaRPr lang="en-GB" dirty="0"/>
          </a:p>
        </p:txBody>
      </p:sp>
      <p:pic>
        <p:nvPicPr>
          <p:cNvPr id="5" name="Picture 4" descr="alfonso.jpg"/>
          <p:cNvPicPr>
            <a:picLocks noChangeAspect="1"/>
          </p:cNvPicPr>
          <p:nvPr/>
        </p:nvPicPr>
        <p:blipFill>
          <a:blip r:embed="rId2" cstate="print"/>
          <a:stretch>
            <a:fillRect/>
          </a:stretch>
        </p:blipFill>
        <p:spPr>
          <a:xfrm>
            <a:off x="5076056" y="1556792"/>
            <a:ext cx="3566120" cy="50955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normAutofit lnSpcReduction="10000"/>
          </a:bodyPr>
          <a:lstStyle/>
          <a:p>
            <a:pPr>
              <a:buNone/>
            </a:pPr>
            <a:r>
              <a:rPr lang="en-GB" dirty="0">
                <a:sym typeface="Wingdings"/>
              </a:rPr>
              <a:t></a:t>
            </a:r>
            <a:r>
              <a:rPr lang="en-GB" dirty="0"/>
              <a:t> </a:t>
            </a:r>
            <a:r>
              <a:rPr lang="en-GB" dirty="0" smtClean="0"/>
              <a:t>Read </a:t>
            </a:r>
            <a:r>
              <a:rPr lang="en-GB" dirty="0"/>
              <a:t>and then cut out the </a:t>
            </a:r>
            <a:r>
              <a:rPr lang="en-GB" dirty="0" smtClean="0"/>
              <a:t>statements </a:t>
            </a:r>
            <a:r>
              <a:rPr lang="en-GB" dirty="0"/>
              <a:t>about the Duke.  </a:t>
            </a:r>
            <a:endParaRPr lang="en-GB" b="1" dirty="0"/>
          </a:p>
          <a:p>
            <a:pPr>
              <a:buNone/>
            </a:pPr>
            <a:r>
              <a:rPr lang="en-GB" dirty="0">
                <a:sym typeface="Webdings"/>
              </a:rPr>
              <a:t></a:t>
            </a:r>
            <a:r>
              <a:rPr lang="en-GB" dirty="0"/>
              <a:t>  Work in pairs to try and rank the statements.  Place the most appropriate at the top and the least appropriate at the bottom.  You might decide to give some statements equal weighting.  </a:t>
            </a:r>
            <a:endParaRPr lang="en-GB" b="1" dirty="0"/>
          </a:p>
          <a:p>
            <a:pPr>
              <a:buNone/>
            </a:pPr>
            <a:r>
              <a:rPr lang="en-GB" dirty="0">
                <a:sym typeface="Wingdings"/>
              </a:rPr>
              <a:t></a:t>
            </a:r>
            <a:r>
              <a:rPr lang="en-GB" dirty="0"/>
              <a:t>  Together, select ten statements that you feel really capture the character of the Duke within the poem.  Find a quotation to support each of the ten statements.</a:t>
            </a:r>
            <a:endParaRPr lang="en-GB" b="1" dirty="0"/>
          </a:p>
          <a:p>
            <a:pPr>
              <a:buNone/>
            </a:pPr>
            <a:r>
              <a:rPr lang="en-GB" dirty="0">
                <a:sym typeface="Webdings"/>
              </a:rPr>
              <a:t></a:t>
            </a:r>
            <a:r>
              <a:rPr lang="en-GB" dirty="0"/>
              <a:t>  Team up with another pair.  Take it in turns to explain and prove your choices.</a:t>
            </a:r>
            <a:endParaRPr lang="en-GB" b="1" dirty="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Picture... of the Duke</a:t>
            </a:r>
            <a:endParaRPr lang="en-GB" dirty="0"/>
          </a:p>
        </p:txBody>
      </p:sp>
      <p:sp>
        <p:nvSpPr>
          <p:cNvPr id="3" name="Content Placeholder 2"/>
          <p:cNvSpPr>
            <a:spLocks noGrp="1"/>
          </p:cNvSpPr>
          <p:nvPr>
            <p:ph idx="1"/>
          </p:nvPr>
        </p:nvSpPr>
        <p:spPr/>
        <p:txBody>
          <a:bodyPr/>
          <a:lstStyle/>
          <a:p>
            <a:pPr>
              <a:buNone/>
            </a:pPr>
            <a:r>
              <a:rPr lang="en-GB" dirty="0" smtClean="0"/>
              <a:t>	The Duke spends most of the poem talking about his wife, but in lines 32-43 he talks about himself directly. </a:t>
            </a:r>
          </a:p>
          <a:p>
            <a:pPr>
              <a:buNone/>
            </a:pPr>
            <a:endParaRPr lang="en-GB" dirty="0"/>
          </a:p>
          <a:p>
            <a:pPr>
              <a:buNone/>
            </a:pPr>
            <a:r>
              <a:rPr lang="en-GB" dirty="0" smtClean="0"/>
              <a:t>	Look at and complete the worksheet you have been given: ‘the Duke paints a picture of himself’.</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7544" y="1052736"/>
            <a:ext cx="8297863" cy="4893647"/>
          </a:xfrm>
          <a:prstGeom prst="rect">
            <a:avLst/>
          </a:prstGeom>
          <a:noFill/>
          <a:ln w="9525">
            <a:noFill/>
            <a:miter lim="800000"/>
            <a:headEnd/>
            <a:tailEnd/>
          </a:ln>
          <a:effectLst/>
        </p:spPr>
        <p:txBody>
          <a:bodyPr wrap="square">
            <a:spAutoFit/>
          </a:bodyPr>
          <a:lstStyle/>
          <a:p>
            <a:r>
              <a:rPr lang="en-US" sz="2400" dirty="0">
                <a:solidFill>
                  <a:srgbClr val="000000"/>
                </a:solidFill>
                <a:latin typeface="Helvetica" charset="0"/>
              </a:rPr>
              <a:t> </a:t>
            </a:r>
            <a:r>
              <a:rPr lang="en-US" sz="2400" dirty="0" smtClean="0">
                <a:solidFill>
                  <a:srgbClr val="000000"/>
                </a:solidFill>
                <a:latin typeface="Helvetica" charset="0"/>
              </a:rPr>
              <a:t>       </a:t>
            </a:r>
            <a:r>
              <a:rPr lang="en-US" sz="2400" dirty="0" smtClean="0">
                <a:latin typeface="Helvetica" charset="0"/>
              </a:rPr>
              <a:t>She thanked men, </a:t>
            </a:r>
            <a:r>
              <a:rPr lang="en-US" sz="2400" dirty="0" smtClean="0">
                <a:solidFill>
                  <a:srgbClr val="000000"/>
                </a:solidFill>
                <a:latin typeface="Helvetica" charset="0"/>
              </a:rPr>
              <a:t>-- </a:t>
            </a:r>
            <a:r>
              <a:rPr lang="en-US" sz="2400" dirty="0" smtClean="0">
                <a:latin typeface="Helvetica" charset="0"/>
              </a:rPr>
              <a:t>good! but thanked       </a:t>
            </a:r>
          </a:p>
          <a:p>
            <a:r>
              <a:rPr lang="en-US" sz="2400" dirty="0" smtClean="0">
                <a:solidFill>
                  <a:srgbClr val="000000"/>
                </a:solidFill>
                <a:latin typeface="Helvetica" charset="0"/>
              </a:rPr>
              <a:t>        Somehow -- I know not how -- as if she ranked</a:t>
            </a:r>
          </a:p>
          <a:p>
            <a:r>
              <a:rPr lang="en-US" sz="2400" dirty="0">
                <a:solidFill>
                  <a:srgbClr val="000000"/>
                </a:solidFill>
                <a:latin typeface="Helvetica" charset="0"/>
              </a:rPr>
              <a:t> </a:t>
            </a:r>
            <a:r>
              <a:rPr lang="en-US" sz="2400" dirty="0" smtClean="0">
                <a:solidFill>
                  <a:srgbClr val="000000"/>
                </a:solidFill>
                <a:latin typeface="Helvetica" charset="0"/>
              </a:rPr>
              <a:t>       My gift of a nine-hundred-years-old name </a:t>
            </a:r>
            <a:endParaRPr lang="en-US" sz="2400" dirty="0">
              <a:solidFill>
                <a:srgbClr val="000000"/>
              </a:solidFill>
              <a:latin typeface="Helvetica" charset="0"/>
            </a:endParaRPr>
          </a:p>
          <a:p>
            <a:r>
              <a:rPr lang="en-US" sz="2400" dirty="0">
                <a:solidFill>
                  <a:srgbClr val="000000"/>
                </a:solidFill>
                <a:latin typeface="Helvetica" charset="0"/>
              </a:rPr>
              <a:t> </a:t>
            </a:r>
            <a:r>
              <a:rPr lang="en-US" sz="2400" dirty="0" smtClean="0">
                <a:solidFill>
                  <a:srgbClr val="000000"/>
                </a:solidFill>
                <a:latin typeface="Helvetica" charset="0"/>
              </a:rPr>
              <a:t>       With anybody’s gift. Who’d stoop to blame</a:t>
            </a:r>
          </a:p>
          <a:p>
            <a:r>
              <a:rPr lang="en-US" sz="2400" dirty="0" smtClean="0">
                <a:solidFill>
                  <a:srgbClr val="000000"/>
                </a:solidFill>
                <a:latin typeface="Helvetica" charset="0"/>
              </a:rPr>
              <a:t>        This sort of trifling? Even </a:t>
            </a:r>
            <a:r>
              <a:rPr lang="en-US" sz="2400" dirty="0">
                <a:solidFill>
                  <a:srgbClr val="000000"/>
                </a:solidFill>
                <a:latin typeface="Helvetica" charset="0"/>
              </a:rPr>
              <a:t>had you skill</a:t>
            </a:r>
          </a:p>
          <a:p>
            <a:r>
              <a:rPr lang="en-US" sz="2400" dirty="0">
                <a:solidFill>
                  <a:srgbClr val="000000"/>
                </a:solidFill>
                <a:latin typeface="Helvetica" charset="0"/>
              </a:rPr>
              <a:t>        In speech -- (which I have not) -- to make your will</a:t>
            </a:r>
          </a:p>
          <a:p>
            <a:r>
              <a:rPr lang="en-US" sz="2400" dirty="0">
                <a:solidFill>
                  <a:srgbClr val="000000"/>
                </a:solidFill>
                <a:latin typeface="Helvetica" charset="0"/>
              </a:rPr>
              <a:t>        Quite clear to such an one, and say, "Just this</a:t>
            </a:r>
          </a:p>
          <a:p>
            <a:r>
              <a:rPr lang="en-US" sz="2400" dirty="0">
                <a:solidFill>
                  <a:srgbClr val="000000"/>
                </a:solidFill>
                <a:latin typeface="Helvetica" charset="0"/>
              </a:rPr>
              <a:t>        Or that in you disgusts me; here you miss,</a:t>
            </a:r>
          </a:p>
          <a:p>
            <a:r>
              <a:rPr lang="en-US" sz="2400" dirty="0">
                <a:solidFill>
                  <a:srgbClr val="000000"/>
                </a:solidFill>
                <a:latin typeface="Helvetica" charset="0"/>
              </a:rPr>
              <a:t>        Or there exceed the mark" -- and if she let</a:t>
            </a:r>
          </a:p>
          <a:p>
            <a:r>
              <a:rPr lang="en-US" sz="2400" dirty="0">
                <a:solidFill>
                  <a:srgbClr val="000000"/>
                </a:solidFill>
                <a:latin typeface="Helvetica" charset="0"/>
              </a:rPr>
              <a:t>        Herself be lessoned so, nor plainly set                           </a:t>
            </a:r>
          </a:p>
          <a:p>
            <a:r>
              <a:rPr lang="en-US" sz="2400" dirty="0">
                <a:solidFill>
                  <a:srgbClr val="000000"/>
                </a:solidFill>
                <a:latin typeface="Helvetica" charset="0"/>
              </a:rPr>
              <a:t>        Her wits to yours, forsooth, and made excuse,</a:t>
            </a:r>
          </a:p>
          <a:p>
            <a:r>
              <a:rPr lang="en-US" sz="2400" dirty="0">
                <a:solidFill>
                  <a:srgbClr val="000000"/>
                </a:solidFill>
                <a:latin typeface="Helvetica" charset="0"/>
              </a:rPr>
              <a:t>        --</a:t>
            </a:r>
            <a:r>
              <a:rPr lang="en-US" sz="2400" dirty="0" err="1">
                <a:solidFill>
                  <a:srgbClr val="000000"/>
                </a:solidFill>
                <a:latin typeface="Helvetica" charset="0"/>
              </a:rPr>
              <a:t>E'en</a:t>
            </a:r>
            <a:r>
              <a:rPr lang="en-US" sz="2400" dirty="0">
                <a:solidFill>
                  <a:srgbClr val="000000"/>
                </a:solidFill>
                <a:latin typeface="Helvetica" charset="0"/>
              </a:rPr>
              <a:t> then would be some stooping, and I choose</a:t>
            </a:r>
          </a:p>
          <a:p>
            <a:r>
              <a:rPr lang="en-US" sz="2400" dirty="0">
                <a:solidFill>
                  <a:srgbClr val="000000"/>
                </a:solidFill>
                <a:latin typeface="Helvetica" charset="0"/>
              </a:rPr>
              <a:t>        Never to stoop</a:t>
            </a:r>
            <a:r>
              <a:rPr lang="en-US" sz="2400" dirty="0" smtClean="0">
                <a:solidFill>
                  <a:srgbClr val="000000"/>
                </a:solidFill>
                <a:latin typeface="Helvetica" charset="0"/>
              </a:rPr>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419225" y="733425"/>
            <a:ext cx="4660900" cy="457200"/>
          </a:xfrm>
          <a:prstGeom prst="rect">
            <a:avLst/>
          </a:prstGeom>
          <a:noFill/>
          <a:ln w="9525">
            <a:noFill/>
            <a:miter lim="800000"/>
            <a:headEnd/>
            <a:tailEnd/>
          </a:ln>
          <a:effectLst/>
        </p:spPr>
        <p:txBody>
          <a:bodyPr wrap="none">
            <a:spAutoFit/>
          </a:bodyPr>
          <a:lstStyle/>
          <a:p>
            <a:r>
              <a:rPr lang="en-US" dirty="0">
                <a:latin typeface="Times"/>
              </a:rPr>
              <a:t>But to tell her “here you disgust me”</a:t>
            </a:r>
          </a:p>
        </p:txBody>
      </p:sp>
      <p:sp>
        <p:nvSpPr>
          <p:cNvPr id="43011" name="Rectangle 3"/>
          <p:cNvSpPr>
            <a:spLocks noChangeArrowheads="1"/>
          </p:cNvSpPr>
          <p:nvPr/>
        </p:nvSpPr>
        <p:spPr bwMode="auto">
          <a:xfrm>
            <a:off x="3616325" y="1427163"/>
            <a:ext cx="487363" cy="473075"/>
          </a:xfrm>
          <a:prstGeom prst="rect">
            <a:avLst/>
          </a:prstGeom>
          <a:noFill/>
          <a:ln w="9525">
            <a:noFill/>
            <a:miter lim="800000"/>
            <a:headEnd/>
            <a:tailEnd/>
          </a:ln>
          <a:effectLst/>
        </p:spPr>
        <p:txBody>
          <a:bodyPr wrap="none">
            <a:spAutoFit/>
          </a:bodyPr>
          <a:lstStyle/>
          <a:p>
            <a:r>
              <a:rPr lang="en-US" dirty="0"/>
              <a:t>or</a:t>
            </a:r>
          </a:p>
        </p:txBody>
      </p:sp>
      <p:sp>
        <p:nvSpPr>
          <p:cNvPr id="43012" name="Rectangle 4"/>
          <p:cNvSpPr>
            <a:spLocks noChangeArrowheads="1"/>
          </p:cNvSpPr>
          <p:nvPr/>
        </p:nvSpPr>
        <p:spPr bwMode="auto">
          <a:xfrm>
            <a:off x="1927225" y="2062163"/>
            <a:ext cx="3030538" cy="473075"/>
          </a:xfrm>
          <a:prstGeom prst="rect">
            <a:avLst/>
          </a:prstGeom>
          <a:noFill/>
          <a:ln w="9525">
            <a:noFill/>
            <a:miter lim="800000"/>
            <a:headEnd/>
            <a:tailEnd/>
          </a:ln>
          <a:effectLst/>
        </p:spPr>
        <p:txBody>
          <a:bodyPr wrap="none">
            <a:spAutoFit/>
          </a:bodyPr>
          <a:lstStyle/>
          <a:p>
            <a:r>
              <a:rPr lang="en-US" dirty="0"/>
              <a:t>“exceed the mark.”</a:t>
            </a:r>
          </a:p>
        </p:txBody>
      </p:sp>
      <p:sp>
        <p:nvSpPr>
          <p:cNvPr id="43013" name="Rectangle 5"/>
          <p:cNvSpPr>
            <a:spLocks noChangeArrowheads="1"/>
          </p:cNvSpPr>
          <p:nvPr/>
        </p:nvSpPr>
        <p:spPr bwMode="auto">
          <a:xfrm>
            <a:off x="1660525" y="2684463"/>
            <a:ext cx="6073775" cy="2949575"/>
          </a:xfrm>
          <a:prstGeom prst="rect">
            <a:avLst/>
          </a:prstGeom>
          <a:noFill/>
          <a:ln w="9525">
            <a:noFill/>
            <a:miter lim="800000"/>
            <a:headEnd/>
            <a:tailEnd/>
          </a:ln>
          <a:effectLst/>
        </p:spPr>
        <p:txBody>
          <a:bodyPr wrap="none">
            <a:spAutoFit/>
          </a:bodyPr>
          <a:lstStyle/>
          <a:p>
            <a:r>
              <a:rPr lang="en-US" dirty="0"/>
              <a:t>involves stooping and</a:t>
            </a:r>
          </a:p>
          <a:p>
            <a:endParaRPr lang="en-US" dirty="0"/>
          </a:p>
          <a:p>
            <a:endParaRPr lang="en-US" dirty="0"/>
          </a:p>
          <a:p>
            <a:endParaRPr lang="en-US" dirty="0"/>
          </a:p>
          <a:p>
            <a:endParaRPr lang="en-US" dirty="0"/>
          </a:p>
          <a:p>
            <a:endParaRPr lang="en-US" dirty="0"/>
          </a:p>
          <a:p>
            <a:r>
              <a:rPr lang="en-US" sz="3600" b="1" dirty="0"/>
              <a:t>“I choose never to stoop.”</a:t>
            </a:r>
            <a:endParaRPr lang="en-US" dirty="0"/>
          </a:p>
        </p:txBody>
      </p:sp>
      <p:sp>
        <p:nvSpPr>
          <p:cNvPr id="6" name="TextBox 5"/>
          <p:cNvSpPr txBox="1"/>
          <p:nvPr/>
        </p:nvSpPr>
        <p:spPr>
          <a:xfrm>
            <a:off x="1547664" y="5517232"/>
            <a:ext cx="7128233" cy="984885"/>
          </a:xfrm>
          <a:prstGeom prst="rect">
            <a:avLst/>
          </a:prstGeom>
          <a:noFill/>
          <a:ln>
            <a:solidFill>
              <a:schemeClr val="tx1"/>
            </a:solidFill>
          </a:ln>
        </p:spPr>
        <p:txBody>
          <a:bodyPr wrap="none" rtlCol="0">
            <a:spAutoFit/>
          </a:bodyPr>
          <a:lstStyle/>
          <a:p>
            <a:r>
              <a:rPr lang="en-US" sz="2000" dirty="0" smtClean="0"/>
              <a:t>What other lines in the poem tell us that the Duke is a proud man?</a:t>
            </a:r>
          </a:p>
          <a:p>
            <a:r>
              <a:rPr lang="en-US" sz="2000" dirty="0" smtClean="0"/>
              <a:t>How the would the Duke say </a:t>
            </a:r>
            <a:r>
              <a:rPr lang="en-US" sz="2000" b="1" dirty="0" smtClean="0">
                <a:latin typeface="Geneva"/>
              </a:rPr>
              <a:t>“I choose never to stoop?”</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Impressions</a:t>
            </a:r>
            <a:endParaRPr lang="en-GB" dirty="0"/>
          </a:p>
        </p:txBody>
      </p:sp>
      <p:sp>
        <p:nvSpPr>
          <p:cNvPr id="3" name="Content Placeholder 2"/>
          <p:cNvSpPr>
            <a:spLocks noGrp="1"/>
          </p:cNvSpPr>
          <p:nvPr>
            <p:ph idx="1"/>
          </p:nvPr>
        </p:nvSpPr>
        <p:spPr/>
        <p:txBody>
          <a:bodyPr/>
          <a:lstStyle/>
          <a:p>
            <a:pPr>
              <a:buNone/>
            </a:pPr>
            <a:r>
              <a:rPr lang="en-GB" dirty="0"/>
              <a:t>	</a:t>
            </a:r>
            <a:r>
              <a:rPr lang="en-GB" dirty="0" smtClean="0"/>
              <a:t>What is the poem about?</a:t>
            </a:r>
          </a:p>
          <a:p>
            <a:pPr>
              <a:buNone/>
            </a:pPr>
            <a:r>
              <a:rPr lang="en-GB" dirty="0"/>
              <a:t>	</a:t>
            </a:r>
            <a:r>
              <a:rPr lang="en-GB" dirty="0" smtClean="0"/>
              <a:t>Who are the characters in the poem? </a:t>
            </a:r>
          </a:p>
          <a:p>
            <a:pPr>
              <a:buNone/>
            </a:pPr>
            <a:r>
              <a:rPr lang="en-GB" dirty="0"/>
              <a:t>	</a:t>
            </a:r>
            <a:r>
              <a:rPr lang="en-GB" dirty="0" smtClean="0"/>
              <a:t>Who is speaking? (voice)</a:t>
            </a:r>
          </a:p>
          <a:p>
            <a:pPr>
              <a:buNone/>
            </a:pPr>
            <a:r>
              <a:rPr lang="en-GB" dirty="0"/>
              <a:t>	</a:t>
            </a:r>
            <a:endParaRPr lang="en-GB" dirty="0" smtClean="0"/>
          </a:p>
          <a:p>
            <a:pPr>
              <a:buNone/>
            </a:pPr>
            <a:r>
              <a:rPr lang="en-GB" dirty="0"/>
              <a:t>	</a:t>
            </a:r>
            <a:r>
              <a:rPr lang="en-GB" dirty="0" smtClean="0"/>
              <a:t>(This is quite a difficult poem to understand)</a:t>
            </a:r>
            <a:endParaRPr lang="en-GB" dirty="0"/>
          </a:p>
        </p:txBody>
      </p:sp>
      <p:pic>
        <p:nvPicPr>
          <p:cNvPr id="4" name="PoetryFoundation.orgPodcast.04.03.06.mp3">
            <a:hlinkClick r:id="" action="ppaction://media"/>
          </p:cNvPr>
          <p:cNvPicPr>
            <a:picLocks noRot="1" noChangeAspect="1"/>
          </p:cNvPicPr>
          <p:nvPr>
            <a:audioFile r:link="rId1"/>
          </p:nvPr>
        </p:nvPicPr>
        <p:blipFill>
          <a:blip r:embed="rId3" cstate="print"/>
          <a:stretch>
            <a:fillRect/>
          </a:stretch>
        </p:blipFill>
        <p:spPr>
          <a:xfrm>
            <a:off x="7236296" y="5589240"/>
            <a:ext cx="244475" cy="244475"/>
          </a:xfrm>
          <a:prstGeom prst="rect">
            <a:avLst/>
          </a:prstGeom>
        </p:spPr>
      </p:pic>
      <p:sp>
        <p:nvSpPr>
          <p:cNvPr id="5" name="Action Button: Movie 4">
            <a:hlinkClick r:id="rId4" action="ppaction://hlinkfile" highlightClick="1"/>
          </p:cNvPr>
          <p:cNvSpPr/>
          <p:nvPr/>
        </p:nvSpPr>
        <p:spPr>
          <a:xfrm>
            <a:off x="2771800" y="5157192"/>
            <a:ext cx="3168352" cy="122413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5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276872"/>
            <a:ext cx="7721088" cy="1600438"/>
          </a:xfrm>
          <a:prstGeom prst="rect">
            <a:avLst/>
          </a:prstGeom>
          <a:noFill/>
        </p:spPr>
        <p:txBody>
          <a:bodyPr wrap="none" rtlCol="0">
            <a:spAutoFit/>
          </a:bodyPr>
          <a:lstStyle/>
          <a:p>
            <a:pPr algn="ctr"/>
            <a:r>
              <a:rPr lang="en-US" sz="4000" b="1" dirty="0" smtClean="0">
                <a:latin typeface="Calibri" pitchFamily="34" charset="0"/>
                <a:cs typeface="Calibri" pitchFamily="34" charset="0"/>
              </a:rPr>
              <a:t>Does the Duke reveal what he’s like</a:t>
            </a:r>
          </a:p>
          <a:p>
            <a:pPr algn="ctr"/>
            <a:r>
              <a:rPr lang="en-US" sz="4000" b="1" dirty="0" smtClean="0">
                <a:latin typeface="Calibri" pitchFamily="34" charset="0"/>
                <a:cs typeface="Calibri" pitchFamily="34" charset="0"/>
              </a:rPr>
              <a:t>intentionally or unintentionally?</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187624" y="836712"/>
            <a:ext cx="7545655" cy="1815882"/>
          </a:xfrm>
          <a:prstGeom prst="rect">
            <a:avLst/>
          </a:prstGeom>
          <a:noFill/>
          <a:ln w="9525">
            <a:noFill/>
            <a:miter lim="800000"/>
            <a:headEnd/>
            <a:tailEnd/>
          </a:ln>
          <a:effectLst/>
        </p:spPr>
        <p:txBody>
          <a:bodyPr wrap="none">
            <a:spAutoFit/>
          </a:bodyPr>
          <a:lstStyle/>
          <a:p>
            <a:r>
              <a:rPr lang="en-GB" sz="2800" dirty="0">
                <a:latin typeface="Times"/>
              </a:rPr>
              <a:t>“The mad duke...cannot love without so possessing</a:t>
            </a:r>
          </a:p>
          <a:p>
            <a:r>
              <a:rPr lang="en-GB" sz="2800" dirty="0">
                <a:latin typeface="Times"/>
              </a:rPr>
              <a:t> and destroying the identity of his wife </a:t>
            </a:r>
          </a:p>
          <a:p>
            <a:r>
              <a:rPr lang="en-GB" sz="2800" dirty="0">
                <a:latin typeface="Times"/>
              </a:rPr>
              <a:t>that he literally kills her</a:t>
            </a:r>
          </a:p>
          <a:p>
            <a:r>
              <a:rPr lang="en-GB" sz="2800" dirty="0">
                <a:latin typeface="Times"/>
              </a:rPr>
              <a:t> and lives with her dead substitute, a work of art."</a:t>
            </a:r>
            <a:endParaRPr lang="en-US" sz="2800" dirty="0">
              <a:latin typeface="Times"/>
            </a:endParaRPr>
          </a:p>
        </p:txBody>
      </p:sp>
      <p:sp>
        <p:nvSpPr>
          <p:cNvPr id="26627" name="Rectangle 3"/>
          <p:cNvSpPr>
            <a:spLocks noChangeArrowheads="1"/>
          </p:cNvSpPr>
          <p:nvPr/>
        </p:nvSpPr>
        <p:spPr bwMode="auto">
          <a:xfrm>
            <a:off x="4716016" y="2852936"/>
            <a:ext cx="2687980" cy="523220"/>
          </a:xfrm>
          <a:prstGeom prst="rect">
            <a:avLst/>
          </a:prstGeom>
          <a:noFill/>
          <a:ln w="9525">
            <a:noFill/>
            <a:miter lim="800000"/>
            <a:headEnd/>
            <a:tailEnd/>
          </a:ln>
          <a:effectLst/>
        </p:spPr>
        <p:txBody>
          <a:bodyPr wrap="none">
            <a:spAutoFit/>
          </a:bodyPr>
          <a:lstStyle/>
          <a:p>
            <a:r>
              <a:rPr lang="en-US" sz="2800" dirty="0">
                <a:latin typeface="Times"/>
              </a:rPr>
              <a:t>Isobel Armstrong</a:t>
            </a:r>
          </a:p>
        </p:txBody>
      </p:sp>
      <p:sp>
        <p:nvSpPr>
          <p:cNvPr id="4" name="TextBox 3"/>
          <p:cNvSpPr txBox="1"/>
          <p:nvPr/>
        </p:nvSpPr>
        <p:spPr>
          <a:xfrm>
            <a:off x="1907704" y="5157192"/>
            <a:ext cx="3607462" cy="769441"/>
          </a:xfrm>
          <a:prstGeom prst="rect">
            <a:avLst/>
          </a:prstGeom>
          <a:noFill/>
        </p:spPr>
        <p:txBody>
          <a:bodyPr wrap="none" rtlCol="0">
            <a:spAutoFit/>
          </a:bodyPr>
          <a:lstStyle/>
          <a:p>
            <a:r>
              <a:rPr lang="en-GB" sz="4400" dirty="0" smtClean="0"/>
              <a:t>Do you agree? </a:t>
            </a:r>
            <a:endParaRPr lang="en-GB"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Duchess </a:t>
            </a:r>
            <a:endParaRPr lang="en-GB" dirty="0"/>
          </a:p>
        </p:txBody>
      </p:sp>
      <p:sp>
        <p:nvSpPr>
          <p:cNvPr id="3" name="Content Placeholder 2"/>
          <p:cNvSpPr>
            <a:spLocks noGrp="1"/>
          </p:cNvSpPr>
          <p:nvPr>
            <p:ph idx="1"/>
          </p:nvPr>
        </p:nvSpPr>
        <p:spPr>
          <a:xfrm>
            <a:off x="4932040" y="1772816"/>
            <a:ext cx="3837112" cy="4525963"/>
          </a:xfrm>
        </p:spPr>
        <p:txBody>
          <a:bodyPr>
            <a:normAutofit/>
          </a:bodyPr>
          <a:lstStyle/>
          <a:p>
            <a:pPr>
              <a:buNone/>
            </a:pPr>
            <a:r>
              <a:rPr lang="en-GB" dirty="0" smtClean="0"/>
              <a:t>	The </a:t>
            </a:r>
            <a:r>
              <a:rPr lang="en-GB" dirty="0"/>
              <a:t>majority of the Duke’s </a:t>
            </a:r>
            <a:r>
              <a:rPr lang="en-GB" b="1" dirty="0"/>
              <a:t>monologue</a:t>
            </a:r>
            <a:r>
              <a:rPr lang="en-GB" dirty="0"/>
              <a:t> is spent telling the Count’s envoy about his former wife – his ‘last Duchess’. </a:t>
            </a:r>
            <a:endParaRPr lang="en-GB" b="1" dirty="0"/>
          </a:p>
        </p:txBody>
      </p:sp>
      <p:pic>
        <p:nvPicPr>
          <p:cNvPr id="4" name="Picture 3" descr="Allori, attributed to, Lucrezia de Medici, 64_35_4.jpg"/>
          <p:cNvPicPr>
            <a:picLocks noChangeAspect="1"/>
          </p:cNvPicPr>
          <p:nvPr/>
        </p:nvPicPr>
        <p:blipFill>
          <a:blip r:embed="rId2" cstate="print"/>
          <a:stretch>
            <a:fillRect/>
          </a:stretch>
        </p:blipFill>
        <p:spPr>
          <a:xfrm>
            <a:off x="683568" y="1484784"/>
            <a:ext cx="3574819" cy="471256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t>	During this monologue, he talks about her </a:t>
            </a:r>
            <a:r>
              <a:rPr lang="en-GB" b="1" dirty="0" smtClean="0"/>
              <a:t>actions</a:t>
            </a:r>
            <a:r>
              <a:rPr lang="en-GB" dirty="0" smtClean="0"/>
              <a:t> and </a:t>
            </a:r>
            <a:r>
              <a:rPr lang="en-GB" b="1" dirty="0" smtClean="0"/>
              <a:t>personality</a:t>
            </a:r>
            <a:r>
              <a:rPr lang="en-GB" dirty="0" smtClean="0"/>
              <a:t> and this, in turn, explains his jealousy and anger.  Work in pairs to list the reasons he gives.  What does the </a:t>
            </a:r>
            <a:r>
              <a:rPr lang="en-GB" b="1" dirty="0" smtClean="0"/>
              <a:t>Duchess do</a:t>
            </a:r>
            <a:r>
              <a:rPr lang="en-GB" dirty="0" smtClean="0"/>
              <a:t> which causes the Duke to become jealous and angry?  What aspects of her </a:t>
            </a:r>
            <a:r>
              <a:rPr lang="en-GB" b="1" dirty="0" smtClean="0"/>
              <a:t>personality</a:t>
            </a:r>
            <a:r>
              <a:rPr lang="en-GB" dirty="0" smtClean="0"/>
              <a:t> upset him?  </a:t>
            </a:r>
            <a:endParaRPr lang="en-GB" b="1"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79512" y="188640"/>
            <a:ext cx="86409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There are a number of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word sets</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and / or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phrases</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within the poem.  Work in small groups to collate evidence linked to the area you have been given on your</a:t>
            </a:r>
            <a:r>
              <a:rPr kumimoji="0" lang="en-GB" sz="28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worksheet. Be prepared to share your ideas with the rest of the class!</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611560" y="2852936"/>
            <a:ext cx="7776864" cy="2554545"/>
          </a:xfrm>
          <a:prstGeom prst="rect">
            <a:avLst/>
          </a:prstGeom>
          <a:noFill/>
        </p:spPr>
        <p:txBody>
          <a:bodyPr wrap="square" rtlCol="0">
            <a:spAutoFit/>
          </a:bodyPr>
          <a:lstStyle/>
          <a:p>
            <a:pPr>
              <a:buFont typeface="Arial" pitchFamily="34" charset="0"/>
              <a:buChar char="•"/>
            </a:pPr>
            <a:r>
              <a:rPr lang="en-GB" sz="3200" dirty="0" smtClean="0"/>
              <a:t> The Duchess’ beauty</a:t>
            </a:r>
          </a:p>
          <a:p>
            <a:pPr>
              <a:buFont typeface="Arial" pitchFamily="34" charset="0"/>
              <a:buChar char="•"/>
            </a:pPr>
            <a:r>
              <a:rPr lang="en-GB" sz="3200" dirty="0" smtClean="0"/>
              <a:t> The Duchess – dead or alive? </a:t>
            </a:r>
          </a:p>
          <a:p>
            <a:pPr>
              <a:buFont typeface="Arial" pitchFamily="34" charset="0"/>
              <a:buChar char="•"/>
            </a:pPr>
            <a:r>
              <a:rPr lang="en-GB" sz="3200" dirty="0" smtClean="0"/>
              <a:t> The Duchess as art </a:t>
            </a:r>
          </a:p>
          <a:p>
            <a:pPr>
              <a:buFont typeface="Arial" pitchFamily="34" charset="0"/>
              <a:buChar char="•"/>
            </a:pPr>
            <a:r>
              <a:rPr lang="en-GB" sz="3200" dirty="0" smtClean="0"/>
              <a:t> Looking </a:t>
            </a:r>
          </a:p>
          <a:p>
            <a:pPr>
              <a:buFont typeface="Arial" pitchFamily="34" charset="0"/>
              <a:buChar char="•"/>
            </a:pPr>
            <a:r>
              <a:rPr lang="en-GB" sz="3200" dirty="0" smtClean="0"/>
              <a:t> Uncertainty</a:t>
            </a:r>
            <a:endParaRPr lang="en-GB"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568952" cy="6048672"/>
          </a:xfrm>
        </p:spPr>
        <p:txBody>
          <a:bodyPr/>
          <a:lstStyle/>
          <a:p>
            <a:pPr>
              <a:buNone/>
            </a:pPr>
            <a:r>
              <a:rPr lang="en-GB" b="1" dirty="0" smtClean="0"/>
              <a:t>	Beauty: </a:t>
            </a:r>
          </a:p>
          <a:p>
            <a:pPr>
              <a:buNone/>
            </a:pPr>
            <a:r>
              <a:rPr lang="en-GB" dirty="0"/>
              <a:t>	</a:t>
            </a:r>
            <a:endParaRPr lang="en-GB" dirty="0" smtClean="0"/>
          </a:p>
          <a:p>
            <a:pPr>
              <a:buNone/>
            </a:pPr>
            <a:r>
              <a:rPr lang="en-GB" dirty="0" smtClean="0"/>
              <a:t>	When </a:t>
            </a:r>
            <a:r>
              <a:rPr lang="en-GB" dirty="0"/>
              <a:t>people gave the Duchess compliments, the Duke says: </a:t>
            </a:r>
            <a:endParaRPr lang="en-GB" b="1" dirty="0"/>
          </a:p>
          <a:p>
            <a:pPr>
              <a:buNone/>
            </a:pPr>
            <a:r>
              <a:rPr lang="en-GB" b="1" dirty="0" smtClean="0"/>
              <a:t>	“</a:t>
            </a:r>
            <a:r>
              <a:rPr lang="en-GB" b="1" dirty="0"/>
              <a:t>such </a:t>
            </a:r>
            <a:r>
              <a:rPr lang="en-GB" b="1" dirty="0" smtClean="0"/>
              <a:t>stuff/ Was </a:t>
            </a:r>
            <a:r>
              <a:rPr lang="en-GB" b="1" dirty="0"/>
              <a:t>courtesy, she thought, and cause enough</a:t>
            </a:r>
            <a:br>
              <a:rPr lang="en-GB" b="1" dirty="0"/>
            </a:br>
            <a:r>
              <a:rPr lang="en-GB" b="1" dirty="0"/>
              <a:t>For calling up that spot of joy.”</a:t>
            </a:r>
          </a:p>
          <a:p>
            <a:pPr>
              <a:buNone/>
            </a:pPr>
            <a:r>
              <a:rPr lang="en-GB" dirty="0" smtClean="0"/>
              <a:t>	</a:t>
            </a:r>
          </a:p>
          <a:p>
            <a:pPr>
              <a:buNone/>
            </a:pPr>
            <a:r>
              <a:rPr lang="en-GB" dirty="0"/>
              <a:t>	</a:t>
            </a:r>
            <a:r>
              <a:rPr lang="en-GB" dirty="0" smtClean="0"/>
              <a:t>What </a:t>
            </a:r>
            <a:r>
              <a:rPr lang="en-GB" dirty="0"/>
              <a:t>does that imply about both the Duchess and the Duke?</a:t>
            </a:r>
            <a:endParaRPr lang="en-GB" b="1" dirty="0"/>
          </a:p>
          <a:p>
            <a:pPr>
              <a:buNone/>
            </a:pP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568952" cy="6048672"/>
          </a:xfrm>
        </p:spPr>
        <p:txBody>
          <a:bodyPr/>
          <a:lstStyle/>
          <a:p>
            <a:pPr>
              <a:buNone/>
            </a:pPr>
            <a:r>
              <a:rPr lang="en-GB" b="1" dirty="0" smtClean="0"/>
              <a:t>	Alive or Dead?</a:t>
            </a:r>
          </a:p>
          <a:p>
            <a:pPr>
              <a:buNone/>
            </a:pPr>
            <a:endParaRPr lang="en-GB" b="1" dirty="0"/>
          </a:p>
          <a:p>
            <a:pPr>
              <a:buNone/>
            </a:pPr>
            <a:r>
              <a:rPr lang="en-GB" b="1" dirty="0" smtClean="0"/>
              <a:t>	</a:t>
            </a:r>
            <a:r>
              <a:rPr lang="en-GB" dirty="0" smtClean="0"/>
              <a:t>Did the Duke murder his wife? </a:t>
            </a:r>
          </a:p>
          <a:p>
            <a:pPr>
              <a:buNone/>
            </a:pPr>
            <a:r>
              <a:rPr lang="en-GB" b="1" dirty="0"/>
              <a:t>	</a:t>
            </a:r>
            <a:r>
              <a:rPr lang="en-GB" b="1" dirty="0" smtClean="0"/>
              <a:t>“I </a:t>
            </a:r>
            <a:r>
              <a:rPr lang="en-GB" b="1" dirty="0"/>
              <a:t>gave commands; </a:t>
            </a:r>
            <a:r>
              <a:rPr lang="en-GB" b="1" dirty="0" smtClean="0"/>
              <a:t>/ Then </a:t>
            </a:r>
            <a:r>
              <a:rPr lang="en-GB" b="1" dirty="0"/>
              <a:t>all smiles stopped </a:t>
            </a:r>
            <a:r>
              <a:rPr lang="en-GB" b="1" dirty="0" smtClean="0"/>
              <a:t>together”</a:t>
            </a:r>
          </a:p>
          <a:p>
            <a:pPr>
              <a:buNone/>
            </a:pPr>
            <a:endParaRPr lang="en-GB" b="1" dirty="0"/>
          </a:p>
          <a:p>
            <a:pPr>
              <a:buNone/>
            </a:pPr>
            <a:r>
              <a:rPr lang="en-GB" b="1" dirty="0" smtClean="0"/>
              <a:t>	 </a:t>
            </a:r>
            <a:r>
              <a:rPr lang="en-GB" dirty="0" smtClean="0"/>
              <a:t>What evidence is there for either argument?</a:t>
            </a:r>
            <a:endParaRPr lang="en-GB" b="1" dirty="0" smtClean="0"/>
          </a:p>
          <a:p>
            <a:pPr>
              <a:buNone/>
            </a:pPr>
            <a:r>
              <a:rPr lang="en-GB" dirty="0"/>
              <a:t>	</a:t>
            </a:r>
            <a:endParaRPr lang="en-GB" dirty="0" smtClean="0"/>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568952" cy="6048672"/>
          </a:xfrm>
        </p:spPr>
        <p:txBody>
          <a:bodyPr>
            <a:normAutofit fontScale="92500" lnSpcReduction="10000"/>
          </a:bodyPr>
          <a:lstStyle/>
          <a:p>
            <a:pPr>
              <a:buNone/>
            </a:pPr>
            <a:r>
              <a:rPr lang="en-GB" b="1" dirty="0" smtClean="0"/>
              <a:t>	The Duchess as an object:</a:t>
            </a:r>
          </a:p>
          <a:p>
            <a:pPr>
              <a:buNone/>
            </a:pPr>
            <a:r>
              <a:rPr lang="en-GB" b="1" dirty="0" smtClean="0"/>
              <a:t>	</a:t>
            </a:r>
          </a:p>
          <a:p>
            <a:pPr>
              <a:buNone/>
            </a:pPr>
            <a:r>
              <a:rPr lang="en-GB" b="1" dirty="0"/>
              <a:t>	</a:t>
            </a:r>
            <a:r>
              <a:rPr lang="en-GB" dirty="0" smtClean="0"/>
              <a:t>The </a:t>
            </a:r>
            <a:r>
              <a:rPr lang="en-GB" dirty="0"/>
              <a:t>portrait of the last Duchess is behind a curtain. The Duke states in lines 9-10:  </a:t>
            </a:r>
            <a:r>
              <a:rPr lang="en-GB" b="1" dirty="0"/>
              <a:t>“(since none puts by / The curtain I have drawn from you but I)”</a:t>
            </a:r>
          </a:p>
          <a:p>
            <a:pPr lvl="0">
              <a:buNone/>
            </a:pPr>
            <a:r>
              <a:rPr lang="en-GB" dirty="0" smtClean="0"/>
              <a:t>	</a:t>
            </a:r>
          </a:p>
          <a:p>
            <a:r>
              <a:rPr lang="en-GB" dirty="0" smtClean="0"/>
              <a:t>Does </a:t>
            </a:r>
            <a:r>
              <a:rPr lang="en-GB" dirty="0"/>
              <a:t>the Duke let many people see his last Duchess? </a:t>
            </a:r>
            <a:endParaRPr lang="en-GB" b="1" dirty="0"/>
          </a:p>
          <a:p>
            <a:pPr lvl="0"/>
            <a:r>
              <a:rPr lang="en-GB" dirty="0"/>
              <a:t>Why or why not?</a:t>
            </a:r>
            <a:endParaRPr lang="en-GB" b="1" dirty="0"/>
          </a:p>
          <a:p>
            <a:pPr lvl="0"/>
            <a:r>
              <a:rPr lang="en-GB" dirty="0"/>
              <a:t>What does that tell us about the Duke?</a:t>
            </a:r>
            <a:endParaRPr lang="en-GB" b="1" dirty="0"/>
          </a:p>
          <a:p>
            <a:pPr lvl="0"/>
            <a:r>
              <a:rPr lang="en-GB" dirty="0"/>
              <a:t>Why is this in brackets?</a:t>
            </a:r>
            <a:endParaRPr lang="en-GB" b="1" dirty="0"/>
          </a:p>
          <a:p>
            <a:pPr>
              <a:buNone/>
            </a:pPr>
            <a:r>
              <a:rPr lang="en-GB" b="1" dirty="0" smtClean="0"/>
              <a:t> </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568952" cy="6048672"/>
          </a:xfrm>
        </p:spPr>
        <p:txBody>
          <a:bodyPr/>
          <a:lstStyle/>
          <a:p>
            <a:pPr>
              <a:buNone/>
            </a:pPr>
            <a:r>
              <a:rPr lang="en-GB" b="1" dirty="0" smtClean="0"/>
              <a:t>	Looking:</a:t>
            </a:r>
          </a:p>
          <a:p>
            <a:pPr>
              <a:buNone/>
            </a:pPr>
            <a:endParaRPr lang="en-GB" b="1" dirty="0"/>
          </a:p>
          <a:p>
            <a:pPr>
              <a:buNone/>
            </a:pPr>
            <a:r>
              <a:rPr lang="en-GB" b="1" dirty="0" smtClean="0"/>
              <a:t>	</a:t>
            </a:r>
            <a:r>
              <a:rPr lang="en-GB" dirty="0"/>
              <a:t> The Duke states that: </a:t>
            </a:r>
            <a:r>
              <a:rPr lang="en-GB" b="1" dirty="0"/>
              <a:t>“her looks went everywhere”</a:t>
            </a:r>
            <a:r>
              <a:rPr lang="en-GB" dirty="0"/>
              <a:t> and that it: </a:t>
            </a:r>
            <a:r>
              <a:rPr lang="en-GB" b="1" dirty="0"/>
              <a:t>“’twas all one!” </a:t>
            </a:r>
            <a:r>
              <a:rPr lang="en-GB" dirty="0"/>
              <a:t> </a:t>
            </a:r>
            <a:endParaRPr lang="en-GB" dirty="0" smtClean="0"/>
          </a:p>
          <a:p>
            <a:pPr>
              <a:buNone/>
            </a:pPr>
            <a:endParaRPr lang="en-GB" dirty="0"/>
          </a:p>
          <a:p>
            <a:pPr>
              <a:buNone/>
            </a:pPr>
            <a:r>
              <a:rPr lang="en-GB" dirty="0" smtClean="0"/>
              <a:t>	Why </a:t>
            </a:r>
            <a:r>
              <a:rPr lang="en-GB" dirty="0"/>
              <a:t>is he so angry?  What didn’t she do?</a:t>
            </a:r>
            <a:endParaRPr lang="en-GB" b="1" dirty="0"/>
          </a:p>
          <a:p>
            <a:pPr>
              <a:buNone/>
            </a:pPr>
            <a:r>
              <a:rPr lang="en-GB" b="1" dirty="0" smtClean="0"/>
              <a:t> </a:t>
            </a:r>
          </a:p>
          <a:p>
            <a:pPr>
              <a:buNone/>
            </a:pPr>
            <a:r>
              <a:rPr lang="en-GB" dirty="0"/>
              <a:t>	</a:t>
            </a:r>
            <a:endParaRPr lang="en-GB" dirty="0" smtClean="0"/>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568952" cy="6048672"/>
          </a:xfrm>
        </p:spPr>
        <p:txBody>
          <a:bodyPr/>
          <a:lstStyle/>
          <a:p>
            <a:pPr>
              <a:buNone/>
            </a:pPr>
            <a:r>
              <a:rPr lang="en-GB" b="1" dirty="0" smtClean="0"/>
              <a:t>	Uncertainty:</a:t>
            </a:r>
          </a:p>
          <a:p>
            <a:pPr>
              <a:buNone/>
            </a:pPr>
            <a:endParaRPr lang="en-GB" b="1" dirty="0"/>
          </a:p>
          <a:p>
            <a:pPr>
              <a:buNone/>
            </a:pPr>
            <a:r>
              <a:rPr lang="en-GB" dirty="0" smtClean="0"/>
              <a:t>	What </a:t>
            </a:r>
            <a:r>
              <a:rPr lang="en-GB" dirty="0"/>
              <a:t>do the following lines imply? </a:t>
            </a:r>
            <a:endParaRPr lang="en-GB" dirty="0" smtClean="0"/>
          </a:p>
          <a:p>
            <a:pPr>
              <a:buNone/>
            </a:pPr>
            <a:endParaRPr lang="en-GB" b="1" dirty="0"/>
          </a:p>
          <a:p>
            <a:pPr>
              <a:buNone/>
            </a:pPr>
            <a:r>
              <a:rPr lang="en-GB" b="1" dirty="0" smtClean="0"/>
              <a:t>	“</a:t>
            </a:r>
            <a:r>
              <a:rPr lang="en-GB" b="1" dirty="0"/>
              <a:t>Sir, ’twas not</a:t>
            </a:r>
            <a:br>
              <a:rPr lang="en-GB" b="1" dirty="0"/>
            </a:br>
            <a:r>
              <a:rPr lang="en-GB" b="1" dirty="0"/>
              <a:t>Her husband’s presence only, called that spot</a:t>
            </a:r>
            <a:br>
              <a:rPr lang="en-GB" b="1" dirty="0"/>
            </a:br>
            <a:r>
              <a:rPr lang="en-GB" b="1" dirty="0"/>
              <a:t>Of joy into the Duchess’ cheek”</a:t>
            </a:r>
          </a:p>
          <a:p>
            <a:pPr>
              <a:buNone/>
            </a:pPr>
            <a:r>
              <a:rPr lang="en-GB" b="1" dirty="0" smtClean="0"/>
              <a:t> </a:t>
            </a:r>
          </a:p>
          <a:p>
            <a:pPr>
              <a:buNone/>
            </a:pPr>
            <a:r>
              <a:rPr lang="en-GB" dirty="0"/>
              <a:t>	</a:t>
            </a:r>
            <a:endParaRPr lang="en-GB" dirty="0" smtClean="0"/>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lstStyle/>
          <a:p>
            <a:pPr>
              <a:buNone/>
            </a:pPr>
            <a:r>
              <a:rPr lang="en-GB" dirty="0" smtClean="0"/>
              <a:t>	The Duke is talking about his dead wife, the Duchess. </a:t>
            </a:r>
          </a:p>
          <a:p>
            <a:pPr>
              <a:buNone/>
            </a:pPr>
            <a:endParaRPr lang="en-GB" dirty="0"/>
          </a:p>
          <a:p>
            <a:pPr>
              <a:buNone/>
            </a:pPr>
            <a:r>
              <a:rPr lang="en-GB" dirty="0" smtClean="0"/>
              <a:t>	Her portrait hangs on the wall.</a:t>
            </a:r>
          </a:p>
          <a:p>
            <a:pPr>
              <a:buNone/>
            </a:pPr>
            <a:endParaRPr lang="en-GB" dirty="0"/>
          </a:p>
          <a:p>
            <a:pPr>
              <a:buNone/>
            </a:pPr>
            <a:r>
              <a:rPr lang="en-GB" dirty="0" smtClean="0"/>
              <a:t>	The Duke is speaking to an envoy for the ‘Count’, a man whose daughter he wishes to marry. The envoy is there to discuss a dowry. </a:t>
            </a:r>
          </a:p>
          <a:p>
            <a:pPr>
              <a:buNone/>
            </a:pPr>
            <a:endParaRPr lang="en-GB" dirty="0"/>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4042792" cy="1143000"/>
          </a:xfrm>
        </p:spPr>
        <p:txBody>
          <a:bodyPr/>
          <a:lstStyle/>
          <a:p>
            <a:r>
              <a:rPr lang="en-GB" dirty="0" err="1" smtClean="0"/>
              <a:t>Fra</a:t>
            </a:r>
            <a:r>
              <a:rPr lang="en-GB" dirty="0" smtClean="0"/>
              <a:t> </a:t>
            </a:r>
            <a:r>
              <a:rPr lang="en-GB" dirty="0" err="1" smtClean="0"/>
              <a:t>Pandolf</a:t>
            </a:r>
            <a:endParaRPr lang="en-GB" dirty="0"/>
          </a:p>
        </p:txBody>
      </p:sp>
      <p:sp>
        <p:nvSpPr>
          <p:cNvPr id="3" name="Content Placeholder 2"/>
          <p:cNvSpPr>
            <a:spLocks noGrp="1"/>
          </p:cNvSpPr>
          <p:nvPr>
            <p:ph idx="1"/>
          </p:nvPr>
        </p:nvSpPr>
        <p:spPr>
          <a:xfrm>
            <a:off x="4499992" y="620688"/>
            <a:ext cx="4248472" cy="5688632"/>
          </a:xfrm>
        </p:spPr>
        <p:txBody>
          <a:bodyPr>
            <a:normAutofit fontScale="92500" lnSpcReduction="10000"/>
          </a:bodyPr>
          <a:lstStyle/>
          <a:p>
            <a:pPr>
              <a:buNone/>
            </a:pPr>
            <a:r>
              <a:rPr lang="en-GB" dirty="0" smtClean="0"/>
              <a:t>	The </a:t>
            </a:r>
            <a:r>
              <a:rPr lang="en-GB" dirty="0"/>
              <a:t>Duke seems particularly jealous and angered by the possible relationship that developed between the artist and the Duchess.  What is the Duke’s attitude to </a:t>
            </a:r>
            <a:r>
              <a:rPr lang="en-GB" dirty="0" err="1"/>
              <a:t>Fra</a:t>
            </a:r>
            <a:r>
              <a:rPr lang="en-GB" dirty="0"/>
              <a:t> </a:t>
            </a:r>
            <a:r>
              <a:rPr lang="en-GB" dirty="0" err="1"/>
              <a:t>Pandolf</a:t>
            </a:r>
            <a:r>
              <a:rPr lang="en-GB" dirty="0" smtClean="0"/>
              <a:t>?</a:t>
            </a:r>
          </a:p>
          <a:p>
            <a:pPr>
              <a:buNone/>
            </a:pPr>
            <a:r>
              <a:rPr lang="en-GB" dirty="0"/>
              <a:t>	</a:t>
            </a:r>
            <a:endParaRPr lang="en-GB" dirty="0" smtClean="0"/>
          </a:p>
          <a:p>
            <a:pPr>
              <a:buNone/>
            </a:pPr>
            <a:r>
              <a:rPr lang="en-GB" dirty="0"/>
              <a:t>	</a:t>
            </a:r>
            <a:r>
              <a:rPr lang="en-GB" b="1" dirty="0" smtClean="0"/>
              <a:t>Lines 3-4</a:t>
            </a:r>
          </a:p>
          <a:p>
            <a:pPr>
              <a:buNone/>
            </a:pPr>
            <a:r>
              <a:rPr lang="en-GB" b="1" dirty="0"/>
              <a:t>	</a:t>
            </a:r>
            <a:r>
              <a:rPr lang="en-GB" b="1" dirty="0" smtClean="0"/>
              <a:t>Lines 5-7</a:t>
            </a:r>
          </a:p>
          <a:p>
            <a:pPr>
              <a:buNone/>
            </a:pPr>
            <a:r>
              <a:rPr lang="en-GB" b="1" dirty="0"/>
              <a:t>	</a:t>
            </a:r>
            <a:r>
              <a:rPr lang="en-GB" b="1" dirty="0" smtClean="0"/>
              <a:t>Lines 15-21</a:t>
            </a:r>
            <a:r>
              <a:rPr lang="en-GB" dirty="0" smtClean="0"/>
              <a:t>	</a:t>
            </a:r>
            <a:endParaRPr lang="en-GB" dirty="0"/>
          </a:p>
        </p:txBody>
      </p:sp>
      <p:pic>
        <p:nvPicPr>
          <p:cNvPr id="4" name="Picture 3" descr="Alessandro Allori - Self-portrait.jpg"/>
          <p:cNvPicPr>
            <a:picLocks noChangeAspect="1"/>
          </p:cNvPicPr>
          <p:nvPr/>
        </p:nvPicPr>
        <p:blipFill>
          <a:blip r:embed="rId2" cstate="print"/>
          <a:stretch>
            <a:fillRect/>
          </a:stretch>
        </p:blipFill>
        <p:spPr>
          <a:xfrm>
            <a:off x="323528" y="1556792"/>
            <a:ext cx="3518872" cy="458218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352928" cy="5976664"/>
          </a:xfrm>
        </p:spPr>
        <p:txBody>
          <a:bodyPr>
            <a:normAutofit fontScale="92500" lnSpcReduction="20000"/>
          </a:bodyPr>
          <a:lstStyle/>
          <a:p>
            <a:pPr>
              <a:buNone/>
            </a:pPr>
            <a:r>
              <a:rPr lang="en-GB" b="1" dirty="0">
                <a:sym typeface="Wingdings"/>
              </a:rPr>
              <a:t></a:t>
            </a:r>
            <a:r>
              <a:rPr lang="en-GB" b="1" dirty="0"/>
              <a:t>  In lines 15 – 19, the Duke speaks what he imagines </a:t>
            </a:r>
            <a:r>
              <a:rPr lang="en-GB" b="1" dirty="0" err="1"/>
              <a:t>Fra</a:t>
            </a:r>
            <a:r>
              <a:rPr lang="en-GB" b="1" dirty="0"/>
              <a:t> </a:t>
            </a:r>
            <a:r>
              <a:rPr lang="en-GB" b="1" dirty="0" err="1"/>
              <a:t>Pandolf</a:t>
            </a:r>
            <a:r>
              <a:rPr lang="en-GB" b="1" dirty="0"/>
              <a:t> has said to his wife, the </a:t>
            </a:r>
            <a:r>
              <a:rPr lang="en-GB" b="1" dirty="0" smtClean="0"/>
              <a:t>Duchess. Read </a:t>
            </a:r>
            <a:r>
              <a:rPr lang="en-GB" b="1" dirty="0"/>
              <a:t>the lines carefully</a:t>
            </a:r>
            <a:r>
              <a:rPr lang="en-GB" b="1" dirty="0" smtClean="0"/>
              <a:t>.</a:t>
            </a:r>
            <a:r>
              <a:rPr lang="en-GB" b="1" dirty="0"/>
              <a:t> </a:t>
            </a:r>
            <a:endParaRPr lang="en-GB" b="1" dirty="0" smtClean="0"/>
          </a:p>
          <a:p>
            <a:pPr>
              <a:buFont typeface="Webdings" pitchFamily="18" charset="2"/>
              <a:buChar char="^"/>
            </a:pPr>
            <a:r>
              <a:rPr lang="en-GB" b="1" dirty="0" smtClean="0"/>
              <a:t> Discuss the following questions in small groups:</a:t>
            </a:r>
          </a:p>
          <a:p>
            <a:pPr>
              <a:buNone/>
            </a:pPr>
            <a:endParaRPr lang="en-GB" dirty="0" smtClean="0"/>
          </a:p>
          <a:p>
            <a:pPr lvl="0"/>
            <a:r>
              <a:rPr lang="en-GB" dirty="0"/>
              <a:t>Which words make it clear that the Duke is guessing at what might have happened (or not) between the Duchess and </a:t>
            </a:r>
            <a:r>
              <a:rPr lang="en-GB" dirty="0" err="1"/>
              <a:t>Fra</a:t>
            </a:r>
            <a:r>
              <a:rPr lang="en-GB" dirty="0"/>
              <a:t> </a:t>
            </a:r>
            <a:r>
              <a:rPr lang="en-GB" dirty="0" err="1"/>
              <a:t>Pandolf</a:t>
            </a:r>
            <a:r>
              <a:rPr lang="en-GB" dirty="0"/>
              <a:t>?</a:t>
            </a:r>
            <a:endParaRPr lang="en-GB" b="1" dirty="0"/>
          </a:p>
          <a:p>
            <a:pPr lvl="0"/>
            <a:r>
              <a:rPr lang="en-GB" dirty="0"/>
              <a:t>What is significant about the two lines of dialogue that the Duke gives </a:t>
            </a:r>
            <a:r>
              <a:rPr lang="en-GB" dirty="0" err="1"/>
              <a:t>Fra</a:t>
            </a:r>
            <a:r>
              <a:rPr lang="en-GB" dirty="0"/>
              <a:t> </a:t>
            </a:r>
            <a:r>
              <a:rPr lang="en-GB" dirty="0" err="1"/>
              <a:t>Pandolf</a:t>
            </a:r>
            <a:r>
              <a:rPr lang="en-GB" dirty="0"/>
              <a:t>.  Consider the tone and content.  How would the Duke speak these lines?</a:t>
            </a:r>
            <a:endParaRPr lang="en-GB" b="1" dirty="0"/>
          </a:p>
          <a:p>
            <a:pPr lvl="0"/>
            <a:r>
              <a:rPr lang="en-GB" dirty="0"/>
              <a:t>What do you make of the use of the possessive pronoun ‘her’ in this section</a:t>
            </a:r>
            <a:r>
              <a:rPr lang="en-GB" dirty="0" smtClean="0"/>
              <a:t>?</a:t>
            </a:r>
            <a:endParaRPr lang="en-GB"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and Form</a:t>
            </a:r>
            <a:endParaRPr lang="en-GB" dirty="0"/>
          </a:p>
        </p:txBody>
      </p:sp>
      <p:sp>
        <p:nvSpPr>
          <p:cNvPr id="3" name="Content Placeholder 2"/>
          <p:cNvSpPr>
            <a:spLocks noGrp="1"/>
          </p:cNvSpPr>
          <p:nvPr>
            <p:ph idx="1"/>
          </p:nvPr>
        </p:nvSpPr>
        <p:spPr/>
        <p:txBody>
          <a:bodyPr>
            <a:normAutofit/>
          </a:bodyPr>
          <a:lstStyle/>
          <a:p>
            <a:pPr>
              <a:buNone/>
            </a:pPr>
            <a:r>
              <a:rPr lang="en-GB" b="1" dirty="0" smtClean="0"/>
              <a:t>	</a:t>
            </a:r>
            <a:r>
              <a:rPr lang="en-GB" dirty="0"/>
              <a:t> Throughout the poem, there are </a:t>
            </a:r>
            <a:r>
              <a:rPr lang="en-GB" b="1" dirty="0"/>
              <a:t>rhyming couplets</a:t>
            </a:r>
            <a:r>
              <a:rPr lang="en-GB" dirty="0"/>
              <a:t>. Highlight some effective examples of these on your copy of the poem.</a:t>
            </a:r>
            <a:endParaRPr lang="en-GB" b="1" dirty="0"/>
          </a:p>
          <a:p>
            <a:pPr>
              <a:buNone/>
            </a:pPr>
            <a:endParaRPr lang="en-GB" b="1" dirty="0" smtClean="0"/>
          </a:p>
          <a:p>
            <a:pPr>
              <a:buNone/>
            </a:pPr>
            <a:r>
              <a:rPr lang="en-GB" dirty="0" smtClean="0"/>
              <a:t>	What </a:t>
            </a:r>
            <a:r>
              <a:rPr lang="en-GB" dirty="0"/>
              <a:t>kind of </a:t>
            </a:r>
            <a:r>
              <a:rPr lang="en-GB" b="1" dirty="0"/>
              <a:t>pace</a:t>
            </a:r>
            <a:r>
              <a:rPr lang="en-GB" dirty="0"/>
              <a:t> and </a:t>
            </a:r>
            <a:r>
              <a:rPr lang="en-GB" b="1" dirty="0"/>
              <a:t>rhythm</a:t>
            </a:r>
            <a:r>
              <a:rPr lang="en-GB" dirty="0"/>
              <a:t> does this lend to the poem?</a:t>
            </a:r>
            <a:endParaRPr lang="en-GB" b="1" dirty="0"/>
          </a:p>
          <a:p>
            <a:pPr>
              <a:buNone/>
            </a:pPr>
            <a:r>
              <a:rPr lang="en-GB" b="1" dirty="0" smtClean="0"/>
              <a:t>	</a:t>
            </a:r>
            <a:endParaRPr lang="en-GB" b="1" dirty="0"/>
          </a:p>
        </p:txBody>
      </p:sp>
      <p:sp>
        <p:nvSpPr>
          <p:cNvPr id="4" name="TextBox 3"/>
          <p:cNvSpPr txBox="1"/>
          <p:nvPr/>
        </p:nvSpPr>
        <p:spPr>
          <a:xfrm>
            <a:off x="467544" y="5301208"/>
            <a:ext cx="8280920" cy="1200329"/>
          </a:xfrm>
          <a:prstGeom prst="rect">
            <a:avLst/>
          </a:prstGeom>
          <a:noFill/>
          <a:ln>
            <a:solidFill>
              <a:schemeClr val="tx1"/>
            </a:solidFill>
          </a:ln>
        </p:spPr>
        <p:txBody>
          <a:bodyPr wrap="square" rtlCol="0">
            <a:spAutoFit/>
          </a:bodyPr>
          <a:lstStyle/>
          <a:p>
            <a:r>
              <a:rPr lang="en-GB" sz="2400" dirty="0" smtClean="0"/>
              <a:t>Steady		galloping			stately</a:t>
            </a:r>
            <a:endParaRPr lang="en-GB" sz="2400" b="1" dirty="0" smtClean="0"/>
          </a:p>
          <a:p>
            <a:r>
              <a:rPr lang="en-GB" sz="2400" dirty="0" smtClean="0"/>
              <a:t>	faltering					regular					monotonous</a:t>
            </a:r>
            <a:endParaRPr lang="en-GB"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three of the following: </a:t>
            </a:r>
            <a:endParaRPr lang="en-GB"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a:buNone/>
            </a:pPr>
            <a:r>
              <a:rPr lang="en-GB" b="1" dirty="0" smtClean="0"/>
              <a:t>	The </a:t>
            </a:r>
            <a:r>
              <a:rPr lang="en-GB" b="1" dirty="0"/>
              <a:t>pace and rhythm of the couplets is appropriate and effective because:</a:t>
            </a:r>
          </a:p>
          <a:p>
            <a:pPr lvl="0"/>
            <a:r>
              <a:rPr lang="en-GB" dirty="0"/>
              <a:t>it gives the poem a lively, musical feel;</a:t>
            </a:r>
            <a:endParaRPr lang="en-GB" b="1" dirty="0"/>
          </a:p>
          <a:p>
            <a:pPr lvl="0"/>
            <a:r>
              <a:rPr lang="en-GB" dirty="0"/>
              <a:t>the structured form is elegant, and suits the Duke’s status;</a:t>
            </a:r>
            <a:endParaRPr lang="en-GB" b="1" dirty="0"/>
          </a:p>
          <a:p>
            <a:pPr lvl="0"/>
            <a:r>
              <a:rPr lang="en-GB" dirty="0"/>
              <a:t>it gives the poem a chant-like beat;</a:t>
            </a:r>
            <a:endParaRPr lang="en-GB" b="1" dirty="0"/>
          </a:p>
          <a:p>
            <a:pPr lvl="0"/>
            <a:r>
              <a:rPr lang="en-GB" dirty="0"/>
              <a:t>the structured form echoes the Duke’s masculine need to control;</a:t>
            </a:r>
            <a:endParaRPr lang="en-GB" b="1" dirty="0"/>
          </a:p>
          <a:p>
            <a:pPr lvl="0"/>
            <a:r>
              <a:rPr lang="en-GB" dirty="0"/>
              <a:t>it shows that the Duke is trying to order his confused and complex thoughts about his wife;</a:t>
            </a:r>
            <a:endParaRPr lang="en-GB" b="1" dirty="0"/>
          </a:p>
          <a:p>
            <a:pPr lvl="0"/>
            <a:r>
              <a:rPr lang="en-GB" dirty="0"/>
              <a:t>it makes the content of each line very predictable and boring</a:t>
            </a:r>
            <a:r>
              <a:rPr lang="en-GB" dirty="0" smtClean="0"/>
              <a:t>.</a:t>
            </a:r>
            <a:endParaRPr lang="en-GB" b="1" dirty="0"/>
          </a:p>
          <a:p>
            <a:pPr>
              <a:buNone/>
            </a:pPr>
            <a:endParaRPr lang="en-GB" b="1" dirty="0"/>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Enjambment</a:t>
            </a:r>
            <a:endParaRPr lang="en-GB" dirty="0"/>
          </a:p>
        </p:txBody>
      </p:sp>
      <p:sp>
        <p:nvSpPr>
          <p:cNvPr id="3" name="Content Placeholder 2"/>
          <p:cNvSpPr>
            <a:spLocks noGrp="1"/>
          </p:cNvSpPr>
          <p:nvPr>
            <p:ph idx="1"/>
          </p:nvPr>
        </p:nvSpPr>
        <p:spPr/>
        <p:txBody>
          <a:bodyPr>
            <a:normAutofit fontScale="92500"/>
          </a:bodyPr>
          <a:lstStyle/>
          <a:p>
            <a:pPr>
              <a:buNone/>
            </a:pPr>
            <a:r>
              <a:rPr lang="en-GB" b="1" dirty="0" smtClean="0"/>
              <a:t>	Enjambment</a:t>
            </a:r>
            <a:r>
              <a:rPr lang="en-GB" dirty="0" smtClean="0"/>
              <a:t> </a:t>
            </a:r>
            <a:r>
              <a:rPr lang="en-GB" dirty="0"/>
              <a:t>is used throughout the poem.  </a:t>
            </a:r>
            <a:endParaRPr lang="en-GB" dirty="0" smtClean="0"/>
          </a:p>
          <a:p>
            <a:pPr>
              <a:buNone/>
            </a:pPr>
            <a:endParaRPr lang="en-GB" b="1" dirty="0"/>
          </a:p>
          <a:p>
            <a:pPr lvl="0"/>
            <a:r>
              <a:rPr lang="en-GB" dirty="0"/>
              <a:t>It creates a more natural-sounding, flowing voice.</a:t>
            </a:r>
            <a:endParaRPr lang="en-GB" b="1" dirty="0"/>
          </a:p>
          <a:p>
            <a:pPr lvl="0"/>
            <a:r>
              <a:rPr lang="en-GB" dirty="0"/>
              <a:t>It causes deliberate and significant pauses at key moments within the poem.</a:t>
            </a:r>
            <a:endParaRPr lang="en-GB" b="1" dirty="0"/>
          </a:p>
          <a:p>
            <a:pPr lvl="0"/>
            <a:r>
              <a:rPr lang="en-GB" dirty="0"/>
              <a:t>It sometimes signals a change in tone of voice</a:t>
            </a:r>
            <a:r>
              <a:rPr lang="en-GB" dirty="0" smtClean="0"/>
              <a:t>.</a:t>
            </a:r>
          </a:p>
          <a:p>
            <a:pPr lvl="0"/>
            <a:endParaRPr lang="en-GB" b="1" dirty="0" smtClean="0"/>
          </a:p>
          <a:p>
            <a:pPr lvl="0">
              <a:buNone/>
            </a:pPr>
            <a:r>
              <a:rPr lang="en-GB" b="1" dirty="0" smtClean="0"/>
              <a:t>	Can you find some examples of this? </a:t>
            </a:r>
            <a:endParaRPr lang="en-GB" b="1" dirty="0"/>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Iambic Pentameter</a:t>
            </a:r>
            <a:endParaRPr lang="en-GB" dirty="0"/>
          </a:p>
        </p:txBody>
      </p:sp>
      <p:sp>
        <p:nvSpPr>
          <p:cNvPr id="3" name="Content Placeholder 2"/>
          <p:cNvSpPr>
            <a:spLocks noGrp="1"/>
          </p:cNvSpPr>
          <p:nvPr>
            <p:ph idx="1"/>
          </p:nvPr>
        </p:nvSpPr>
        <p:spPr/>
        <p:txBody>
          <a:bodyPr>
            <a:normAutofit/>
          </a:bodyPr>
          <a:lstStyle/>
          <a:p>
            <a:pPr>
              <a:buNone/>
            </a:pPr>
            <a:r>
              <a:rPr lang="en-GB" dirty="0" smtClean="0"/>
              <a:t>	</a:t>
            </a:r>
            <a:r>
              <a:rPr lang="en-GB" dirty="0"/>
              <a:t> The poem is written in </a:t>
            </a:r>
            <a:r>
              <a:rPr lang="en-GB" b="1" dirty="0"/>
              <a:t>iambic pentameter.</a:t>
            </a:r>
            <a:r>
              <a:rPr lang="en-GB" dirty="0"/>
              <a:t>  This means that there are </a:t>
            </a:r>
            <a:r>
              <a:rPr lang="en-GB" u="sng" dirty="0"/>
              <a:t>five feet</a:t>
            </a:r>
            <a:r>
              <a:rPr lang="en-GB" dirty="0"/>
              <a:t> in each line.  Each </a:t>
            </a:r>
            <a:r>
              <a:rPr lang="en-GB" u="sng" dirty="0"/>
              <a:t>foot</a:t>
            </a:r>
            <a:r>
              <a:rPr lang="en-GB" dirty="0"/>
              <a:t> contains </a:t>
            </a:r>
            <a:r>
              <a:rPr lang="en-GB" u="sng" dirty="0"/>
              <a:t>two syllables</a:t>
            </a:r>
            <a:r>
              <a:rPr lang="en-GB" dirty="0"/>
              <a:t>.  Traditionally, iambic pentameter is written in the following pattern of </a:t>
            </a:r>
            <a:r>
              <a:rPr lang="en-GB" b="1" dirty="0"/>
              <a:t>unstressed</a:t>
            </a:r>
            <a:r>
              <a:rPr lang="en-GB" dirty="0"/>
              <a:t> and </a:t>
            </a:r>
            <a:r>
              <a:rPr lang="en-GB" b="1" dirty="0"/>
              <a:t>stressed</a:t>
            </a:r>
            <a:r>
              <a:rPr lang="en-GB" dirty="0"/>
              <a:t> syllables.</a:t>
            </a:r>
            <a:endParaRPr lang="en-GB" b="1" dirty="0"/>
          </a:p>
          <a:p>
            <a:pPr>
              <a:buNone/>
            </a:pPr>
            <a:endParaRPr lang="en-GB" dirty="0" smtClean="0"/>
          </a:p>
          <a:p>
            <a:pPr>
              <a:buNone/>
            </a:pPr>
            <a:r>
              <a:rPr lang="en-GB" dirty="0"/>
              <a:t>	</a:t>
            </a:r>
            <a:r>
              <a:rPr lang="en-GB" sz="3500" dirty="0" err="1" smtClean="0"/>
              <a:t>da-</a:t>
            </a:r>
            <a:r>
              <a:rPr lang="en-GB" sz="3500" b="1" dirty="0" err="1" smtClean="0"/>
              <a:t>dum</a:t>
            </a:r>
            <a:r>
              <a:rPr lang="en-GB" sz="3500" b="1" dirty="0" smtClean="0"/>
              <a:t> </a:t>
            </a:r>
            <a:r>
              <a:rPr lang="en-GB" sz="3500" dirty="0" err="1" smtClean="0"/>
              <a:t>da-</a:t>
            </a:r>
            <a:r>
              <a:rPr lang="en-GB" sz="3500" b="1" dirty="0" err="1" smtClean="0"/>
              <a:t>dum</a:t>
            </a:r>
            <a:r>
              <a:rPr lang="en-GB" sz="3500" b="1" dirty="0" smtClean="0"/>
              <a:t> </a:t>
            </a:r>
            <a:r>
              <a:rPr lang="en-GB" sz="3500" dirty="0" err="1" smtClean="0"/>
              <a:t>da-</a:t>
            </a:r>
            <a:r>
              <a:rPr lang="en-GB" sz="3500" b="1" dirty="0" err="1" smtClean="0"/>
              <a:t>dum</a:t>
            </a:r>
            <a:r>
              <a:rPr lang="en-GB" sz="3500" b="1" dirty="0" smtClean="0"/>
              <a:t> </a:t>
            </a:r>
            <a:r>
              <a:rPr lang="en-GB" sz="3500" dirty="0" err="1" smtClean="0"/>
              <a:t>da-</a:t>
            </a:r>
            <a:r>
              <a:rPr lang="en-GB" sz="3500" b="1" dirty="0" err="1" smtClean="0"/>
              <a:t>dum</a:t>
            </a:r>
            <a:r>
              <a:rPr lang="en-GB" sz="3500" b="1" dirty="0" smtClean="0"/>
              <a:t> </a:t>
            </a:r>
            <a:r>
              <a:rPr lang="en-GB" sz="3500" dirty="0" err="1" smtClean="0"/>
              <a:t>da-</a:t>
            </a:r>
            <a:r>
              <a:rPr lang="en-GB" sz="3500" b="1" dirty="0" err="1" smtClean="0"/>
              <a:t>dum</a:t>
            </a:r>
            <a:endParaRPr lang="en-GB" sz="35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Unterstanding Iambic Pentameter.mp4">
            <a:hlinkClick r:id="" action="ppaction://media"/>
          </p:cNvPr>
          <p:cNvPicPr>
            <a:picLocks noGrp="1" noRot="1" noChangeAspect="1"/>
          </p:cNvPicPr>
          <p:nvPr>
            <p:ph idx="1"/>
            <a:videoFile r:link="rId1"/>
          </p:nvPr>
        </p:nvPicPr>
        <p:blipFill>
          <a:blip r:embed="rId3" cstate="print"/>
          <a:stretch>
            <a:fillRect/>
          </a:stretch>
        </p:blipFill>
        <p:spPr>
          <a:xfrm>
            <a:off x="611560" y="404664"/>
            <a:ext cx="7970672" cy="59780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lstStyle/>
          <a:p>
            <a:pPr>
              <a:buNone/>
            </a:pPr>
            <a:r>
              <a:rPr lang="en-GB" dirty="0" smtClean="0"/>
              <a:t>	</a:t>
            </a:r>
            <a:r>
              <a:rPr lang="en-GB" dirty="0" err="1" smtClean="0"/>
              <a:t>da-</a:t>
            </a:r>
            <a:r>
              <a:rPr lang="en-GB" b="1" dirty="0" err="1" smtClean="0"/>
              <a:t>dum</a:t>
            </a:r>
            <a:r>
              <a:rPr lang="en-GB" b="1" dirty="0" smtClean="0"/>
              <a:t> </a:t>
            </a:r>
            <a:r>
              <a:rPr lang="en-GB" dirty="0" err="1" smtClean="0"/>
              <a:t>da-</a:t>
            </a:r>
            <a:r>
              <a:rPr lang="en-GB" b="1" dirty="0" err="1" smtClean="0"/>
              <a:t>dum</a:t>
            </a:r>
            <a:r>
              <a:rPr lang="en-GB" b="1" dirty="0" smtClean="0"/>
              <a:t> </a:t>
            </a:r>
            <a:r>
              <a:rPr lang="en-GB" dirty="0" err="1" smtClean="0"/>
              <a:t>da-</a:t>
            </a:r>
            <a:r>
              <a:rPr lang="en-GB" b="1" dirty="0" err="1" smtClean="0"/>
              <a:t>dum</a:t>
            </a:r>
            <a:r>
              <a:rPr lang="en-GB" b="1" dirty="0" smtClean="0"/>
              <a:t> </a:t>
            </a:r>
            <a:r>
              <a:rPr lang="en-GB" dirty="0" err="1" smtClean="0"/>
              <a:t>da-</a:t>
            </a:r>
            <a:r>
              <a:rPr lang="en-GB" b="1" dirty="0" err="1" smtClean="0"/>
              <a:t>dum</a:t>
            </a:r>
            <a:r>
              <a:rPr lang="en-GB" b="1" dirty="0" smtClean="0"/>
              <a:t> </a:t>
            </a:r>
            <a:r>
              <a:rPr lang="en-GB" dirty="0" err="1" smtClean="0"/>
              <a:t>da-</a:t>
            </a:r>
            <a:r>
              <a:rPr lang="en-GB" b="1" dirty="0" err="1" smtClean="0"/>
              <a:t>dum</a:t>
            </a:r>
            <a:endParaRPr lang="en-GB" b="1" dirty="0" smtClean="0"/>
          </a:p>
          <a:p>
            <a:pPr>
              <a:buNone/>
            </a:pPr>
            <a:endParaRPr lang="en-GB" b="1" dirty="0"/>
          </a:p>
          <a:p>
            <a:pPr>
              <a:buNone/>
            </a:pPr>
            <a:r>
              <a:rPr lang="en-GB" dirty="0" smtClean="0"/>
              <a:t>	Iambic </a:t>
            </a:r>
            <a:r>
              <a:rPr lang="en-GB" dirty="0"/>
              <a:t>pentameter often follows the </a:t>
            </a:r>
            <a:r>
              <a:rPr lang="en-GB" b="1" dirty="0"/>
              <a:t>natural rhythm of speech</a:t>
            </a:r>
            <a:r>
              <a:rPr lang="en-GB" dirty="0"/>
              <a:t>, a little like a </a:t>
            </a:r>
            <a:r>
              <a:rPr lang="en-GB" b="1" dirty="0"/>
              <a:t>heartbeat.</a:t>
            </a:r>
            <a:r>
              <a:rPr lang="en-GB" dirty="0"/>
              <a:t>  If we apply this to pattern to </a:t>
            </a:r>
            <a:r>
              <a:rPr lang="en-GB" dirty="0" err="1"/>
              <a:t>Browning’s</a:t>
            </a:r>
            <a:r>
              <a:rPr lang="en-GB" dirty="0"/>
              <a:t> opening line, it would be as follows. </a:t>
            </a:r>
            <a:endParaRPr lang="en-GB" b="1" dirty="0"/>
          </a:p>
          <a:p>
            <a:pPr>
              <a:buNone/>
            </a:pPr>
            <a:r>
              <a:rPr lang="en-GB" dirty="0" smtClean="0"/>
              <a:t>	</a:t>
            </a:r>
          </a:p>
          <a:p>
            <a:pPr>
              <a:buNone/>
            </a:pPr>
            <a:r>
              <a:rPr lang="en-GB" dirty="0" smtClean="0"/>
              <a:t>	That’s </a:t>
            </a:r>
            <a:r>
              <a:rPr lang="en-GB" b="1" dirty="0"/>
              <a:t>my</a:t>
            </a:r>
            <a:r>
              <a:rPr lang="en-GB" dirty="0"/>
              <a:t> last </a:t>
            </a:r>
            <a:r>
              <a:rPr lang="en-GB" b="1" dirty="0"/>
              <a:t>duch</a:t>
            </a:r>
            <a:r>
              <a:rPr lang="en-GB" dirty="0"/>
              <a:t>ess </a:t>
            </a:r>
            <a:r>
              <a:rPr lang="en-GB" b="1" dirty="0"/>
              <a:t>paint</a:t>
            </a:r>
            <a:r>
              <a:rPr lang="en-GB" dirty="0"/>
              <a:t>ed </a:t>
            </a:r>
            <a:r>
              <a:rPr lang="en-GB" b="1" dirty="0"/>
              <a:t>on</a:t>
            </a:r>
            <a:r>
              <a:rPr lang="en-GB" dirty="0"/>
              <a:t> the </a:t>
            </a:r>
            <a:r>
              <a:rPr lang="en-GB" b="1" dirty="0"/>
              <a:t>wall</a:t>
            </a:r>
          </a:p>
          <a:p>
            <a:pPr>
              <a:buNone/>
            </a:pP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r>
              <a:rPr lang="en-GB" dirty="0" smtClean="0"/>
              <a:t>Does the above </a:t>
            </a:r>
            <a:r>
              <a:rPr lang="en-GB" b="1" dirty="0" smtClean="0"/>
              <a:t>rhythm sound natural</a:t>
            </a:r>
            <a:r>
              <a:rPr lang="en-GB" dirty="0" smtClean="0"/>
              <a:t>? </a:t>
            </a:r>
          </a:p>
          <a:p>
            <a:endParaRPr lang="en-GB" dirty="0" smtClean="0"/>
          </a:p>
          <a:p>
            <a:pPr>
              <a:buNone/>
            </a:pPr>
            <a:r>
              <a:rPr lang="en-GB" dirty="0" smtClean="0"/>
              <a:t>	Not really.</a:t>
            </a:r>
          </a:p>
          <a:p>
            <a:pPr>
              <a:buNone/>
            </a:pPr>
            <a:endParaRPr lang="en-GB" dirty="0" smtClean="0"/>
          </a:p>
          <a:p>
            <a:pPr>
              <a:buNone/>
            </a:pPr>
            <a:r>
              <a:rPr lang="en-GB" dirty="0" smtClean="0"/>
              <a:t>	Poets played with the form of iambic line, using the pattern but allowing the reader of the poem some freedom in the way they read the lines aloud. </a:t>
            </a:r>
          </a:p>
          <a:p>
            <a:pPr>
              <a:buNone/>
            </a:pPr>
            <a:endParaRPr lang="en-GB" dirty="0" smtClean="0"/>
          </a:p>
          <a:p>
            <a:pPr>
              <a:buNone/>
            </a:pPr>
            <a:r>
              <a:rPr lang="en-GB" dirty="0" smtClean="0"/>
              <a:t>	Do any of the lines sound better when using the traditional stress pattern of iambic pentameter? </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worth knowing?</a:t>
            </a:r>
            <a:endParaRPr lang="en-GB" dirty="0"/>
          </a:p>
        </p:txBody>
      </p:sp>
      <p:sp>
        <p:nvSpPr>
          <p:cNvPr id="3" name="Content Placeholder 2"/>
          <p:cNvSpPr>
            <a:spLocks noGrp="1"/>
          </p:cNvSpPr>
          <p:nvPr>
            <p:ph idx="1"/>
          </p:nvPr>
        </p:nvSpPr>
        <p:spPr>
          <a:xfrm>
            <a:off x="251520" y="1600200"/>
            <a:ext cx="8640960" cy="5141168"/>
          </a:xfrm>
        </p:spPr>
        <p:txBody>
          <a:bodyPr>
            <a:normAutofit fontScale="92500"/>
          </a:bodyPr>
          <a:lstStyle/>
          <a:p>
            <a:pPr lvl="0">
              <a:buNone/>
            </a:pPr>
            <a:r>
              <a:rPr lang="en-GB" dirty="0" smtClean="0"/>
              <a:t>	When the poem’s </a:t>
            </a:r>
            <a:r>
              <a:rPr lang="en-GB" b="1" dirty="0" smtClean="0"/>
              <a:t>enjambment</a:t>
            </a:r>
            <a:r>
              <a:rPr lang="en-GB" dirty="0" smtClean="0"/>
              <a:t> is considered alongside the poem’s use of </a:t>
            </a:r>
            <a:r>
              <a:rPr lang="en-GB" b="1" dirty="0" smtClean="0"/>
              <a:t>rhyming couplets</a:t>
            </a:r>
            <a:r>
              <a:rPr lang="en-GB" dirty="0" smtClean="0"/>
              <a:t> and </a:t>
            </a:r>
            <a:r>
              <a:rPr lang="en-GB" b="1" dirty="0" smtClean="0"/>
              <a:t>iambic pentameter</a:t>
            </a:r>
            <a:r>
              <a:rPr lang="en-GB" dirty="0" smtClean="0"/>
              <a:t>, it suggests ‘breaks’ in the Duke’s train of thought, and his thoughts about his wife.  In this way, the Duchess’ playfulness and free spirit permeates the form and structure – not just the content – of the poem.</a:t>
            </a:r>
            <a:r>
              <a:rPr lang="en-GB" b="1" dirty="0" smtClean="0"/>
              <a:t> Or perhaps the Duke has reason to falter?</a:t>
            </a:r>
          </a:p>
          <a:p>
            <a:pPr lvl="0">
              <a:buNone/>
            </a:pPr>
            <a:endParaRPr lang="en-GB" b="1" dirty="0" smtClean="0"/>
          </a:p>
          <a:p>
            <a:pPr lvl="0" algn="r">
              <a:buNone/>
            </a:pPr>
            <a:r>
              <a:rPr lang="en-GB" b="1" dirty="0" smtClean="0"/>
              <a:t>	</a:t>
            </a:r>
            <a:r>
              <a:rPr lang="en-GB" sz="4400" b="1" dirty="0" smtClean="0">
                <a:solidFill>
                  <a:srgbClr val="C00000"/>
                </a:solidFill>
              </a:rPr>
              <a:t>Bearing this in mind...</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6120680"/>
          </a:xfrm>
        </p:spPr>
        <p:txBody>
          <a:bodyPr>
            <a:normAutofit fontScale="85000" lnSpcReduction="20000"/>
          </a:bodyPr>
          <a:lstStyle/>
          <a:p>
            <a:pPr>
              <a:buNone/>
            </a:pPr>
            <a:r>
              <a:rPr lang="en-US" dirty="0" smtClean="0"/>
              <a:t>	The </a:t>
            </a:r>
            <a:r>
              <a:rPr lang="en-US" dirty="0"/>
              <a:t>poem is a </a:t>
            </a:r>
            <a:r>
              <a:rPr lang="en-US" b="1" dirty="0"/>
              <a:t>dramatic monologue</a:t>
            </a:r>
            <a:r>
              <a:rPr lang="en-US" dirty="0"/>
              <a:t>. This means the poem is written in the </a:t>
            </a:r>
            <a:r>
              <a:rPr lang="en-US" b="1" dirty="0"/>
              <a:t>voice </a:t>
            </a:r>
            <a:r>
              <a:rPr lang="en-US" dirty="0"/>
              <a:t>of a character, a male narrator - an </a:t>
            </a:r>
            <a:r>
              <a:rPr lang="en-US" u="sng" dirty="0"/>
              <a:t>imaginary Italian Duke</a:t>
            </a:r>
            <a:r>
              <a:rPr lang="en-US" dirty="0"/>
              <a:t>.</a:t>
            </a:r>
            <a:endParaRPr lang="en-GB" b="1" dirty="0"/>
          </a:p>
          <a:p>
            <a:pPr>
              <a:buNone/>
            </a:pPr>
            <a:endParaRPr lang="en-US" dirty="0" smtClean="0"/>
          </a:p>
          <a:p>
            <a:pPr>
              <a:buNone/>
            </a:pPr>
            <a:r>
              <a:rPr lang="en-US" b="1" dirty="0"/>
              <a:t>	</a:t>
            </a:r>
            <a:r>
              <a:rPr lang="en-US" b="1" dirty="0" smtClean="0"/>
              <a:t>When</a:t>
            </a:r>
            <a:r>
              <a:rPr lang="en-US" b="1" dirty="0"/>
              <a:t>?</a:t>
            </a:r>
            <a:r>
              <a:rPr lang="en-US" dirty="0"/>
              <a:t>  Browning wrote the poem in 1842.  However, it seems likely that his idea for the poem was based on Alfonso II, Duke of Ferrara, whose first wife died after three years of marriage in 1561.  The subject matter of the poem – the ‘marriage market’ - would have ensured that the poem was topical in 1850s Britain.</a:t>
            </a:r>
            <a:endParaRPr lang="en-GB" b="1" dirty="0"/>
          </a:p>
          <a:p>
            <a:pPr>
              <a:buNone/>
            </a:pPr>
            <a:endParaRPr lang="en-US" b="1" dirty="0" smtClean="0"/>
          </a:p>
          <a:p>
            <a:pPr>
              <a:buNone/>
            </a:pPr>
            <a:r>
              <a:rPr lang="en-US" b="1" dirty="0"/>
              <a:t>	</a:t>
            </a:r>
            <a:r>
              <a:rPr lang="en-US" b="1" dirty="0" smtClean="0"/>
              <a:t>What</a:t>
            </a:r>
            <a:r>
              <a:rPr lang="en-US" b="1" dirty="0"/>
              <a:t>?  </a:t>
            </a:r>
            <a:r>
              <a:rPr lang="en-US" dirty="0"/>
              <a:t>The Duke now wants to marry the Count’s daughter.  He is discussing this with the Count’s representative.  As he does so, he shows his guest around his palace.  During the conversation and tour, he reveals a portrait of his previous wife – his ‘last duchess’. </a:t>
            </a:r>
            <a:endParaRPr lang="en-GB" b="1" dirty="0"/>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6555641"/>
          </a:xfrm>
          <a:prstGeom prst="rect">
            <a:avLst/>
          </a:prstGeom>
          <a:noFill/>
        </p:spPr>
        <p:txBody>
          <a:bodyPr wrap="square" rtlCol="0">
            <a:spAutoFit/>
          </a:bodyPr>
          <a:lstStyle/>
          <a:p>
            <a:r>
              <a:rPr lang="en-GB" sz="2400" dirty="0" smtClean="0"/>
              <a:t>There are two </a:t>
            </a:r>
            <a:r>
              <a:rPr lang="en-GB" sz="2400" b="1" dirty="0" smtClean="0"/>
              <a:t>half rhymes</a:t>
            </a:r>
            <a:r>
              <a:rPr lang="en-GB" sz="2400" dirty="0" smtClean="0"/>
              <a:t> within the poem.  The first comes from lines 27 – 28 and the second from lines 41 – 42.  </a:t>
            </a:r>
            <a:endParaRPr lang="en-GB" sz="2400" b="1" dirty="0" smtClean="0"/>
          </a:p>
          <a:p>
            <a:r>
              <a:rPr lang="en-GB" dirty="0" smtClean="0"/>
              <a:t> </a:t>
            </a:r>
            <a:endParaRPr lang="en-GB" b="1" dirty="0" smtClean="0"/>
          </a:p>
          <a:p>
            <a:r>
              <a:rPr lang="en-GB" dirty="0" smtClean="0"/>
              <a:t>“Sir, ’twas all one!  My favour at her breast,</a:t>
            </a:r>
            <a:endParaRPr lang="en-GB" b="1" dirty="0" smtClean="0"/>
          </a:p>
          <a:p>
            <a:r>
              <a:rPr lang="en-GB" dirty="0" smtClean="0"/>
              <a:t>The dropping of the daylight in the West,</a:t>
            </a:r>
            <a:endParaRPr lang="en-GB" b="1" dirty="0" smtClean="0"/>
          </a:p>
          <a:p>
            <a:r>
              <a:rPr lang="en-GB" dirty="0" smtClean="0"/>
              <a:t>The bough of cherries some officious </a:t>
            </a:r>
            <a:r>
              <a:rPr lang="en-GB" b="1" dirty="0" smtClean="0"/>
              <a:t>fool</a:t>
            </a:r>
          </a:p>
          <a:p>
            <a:r>
              <a:rPr lang="en-GB" dirty="0" smtClean="0"/>
              <a:t>Broke in the orchard for her, the white</a:t>
            </a:r>
            <a:r>
              <a:rPr lang="en-GB" b="1" dirty="0" smtClean="0"/>
              <a:t> mule</a:t>
            </a:r>
          </a:p>
          <a:p>
            <a:r>
              <a:rPr lang="en-GB" dirty="0" smtClean="0"/>
              <a:t>She rode with round the terrace - …”</a:t>
            </a:r>
            <a:endParaRPr lang="en-GB" b="1" dirty="0" smtClean="0"/>
          </a:p>
          <a:p>
            <a:r>
              <a:rPr lang="en-GB" dirty="0" smtClean="0"/>
              <a:t> </a:t>
            </a:r>
            <a:endParaRPr lang="en-GB" b="1" dirty="0" smtClean="0"/>
          </a:p>
          <a:p>
            <a:r>
              <a:rPr lang="en-GB" dirty="0" smtClean="0"/>
              <a:t>“ - and if she let</a:t>
            </a:r>
            <a:endParaRPr lang="en-GB" b="1" dirty="0" smtClean="0"/>
          </a:p>
          <a:p>
            <a:r>
              <a:rPr lang="en-GB" dirty="0" smtClean="0"/>
              <a:t>Herself be lessoned so, nor plainly set</a:t>
            </a:r>
            <a:endParaRPr lang="en-GB" b="1" dirty="0" smtClean="0"/>
          </a:p>
          <a:p>
            <a:r>
              <a:rPr lang="en-GB" dirty="0" smtClean="0"/>
              <a:t>Her wits to yours, forsooth, and made </a:t>
            </a:r>
            <a:r>
              <a:rPr lang="en-GB" b="1" dirty="0" smtClean="0"/>
              <a:t>excuse,</a:t>
            </a:r>
          </a:p>
          <a:p>
            <a:r>
              <a:rPr lang="en-GB" dirty="0" smtClean="0"/>
              <a:t>- </a:t>
            </a:r>
            <a:r>
              <a:rPr lang="en-GB" dirty="0" err="1" smtClean="0"/>
              <a:t>E’en</a:t>
            </a:r>
            <a:r>
              <a:rPr lang="en-GB" dirty="0" smtClean="0"/>
              <a:t> then would be some stooping; and I </a:t>
            </a:r>
            <a:r>
              <a:rPr lang="en-GB" b="1" dirty="0" smtClean="0"/>
              <a:t>choose</a:t>
            </a:r>
          </a:p>
          <a:p>
            <a:r>
              <a:rPr lang="en-GB" dirty="0" smtClean="0"/>
              <a:t>Never to stoop.”</a:t>
            </a:r>
            <a:endParaRPr lang="en-GB" b="1" dirty="0" smtClean="0"/>
          </a:p>
          <a:p>
            <a:r>
              <a:rPr lang="en-GB" dirty="0" smtClean="0"/>
              <a:t> </a:t>
            </a:r>
          </a:p>
          <a:p>
            <a:endParaRPr lang="en-GB" b="1" dirty="0" smtClean="0"/>
          </a:p>
          <a:p>
            <a:pPr>
              <a:buFont typeface="Wingdings" pitchFamily="2" charset="2"/>
              <a:buChar char="&amp;"/>
            </a:pPr>
            <a:r>
              <a:rPr lang="en-GB" sz="2400" dirty="0" smtClean="0"/>
              <a:t>Poets often use </a:t>
            </a:r>
            <a:r>
              <a:rPr lang="en-GB" sz="2400" b="1" dirty="0" smtClean="0"/>
              <a:t>half rhymes</a:t>
            </a:r>
            <a:r>
              <a:rPr lang="en-GB" sz="2400" dirty="0" smtClean="0"/>
              <a:t> in order to </a:t>
            </a:r>
            <a:r>
              <a:rPr lang="en-GB" sz="2400" u="sng" dirty="0" smtClean="0"/>
              <a:t>drawn attention to the lines</a:t>
            </a:r>
            <a:r>
              <a:rPr lang="en-GB" sz="2400" dirty="0" smtClean="0"/>
              <a:t>, or in order to </a:t>
            </a:r>
            <a:r>
              <a:rPr lang="en-GB" sz="2400" u="sng" dirty="0" smtClean="0"/>
              <a:t>create a particular effect</a:t>
            </a:r>
            <a:r>
              <a:rPr lang="en-GB" sz="2400" dirty="0" smtClean="0"/>
              <a:t>.</a:t>
            </a:r>
          </a:p>
          <a:p>
            <a:pPr>
              <a:buFont typeface="Wingdings" pitchFamily="2" charset="2"/>
              <a:buChar char="&amp;"/>
            </a:pPr>
            <a:endParaRPr lang="en-GB" sz="2400" dirty="0" smtClean="0"/>
          </a:p>
          <a:p>
            <a:pPr>
              <a:buFont typeface="Wingdings" pitchFamily="2" charset="2"/>
              <a:buChar char="&amp;"/>
            </a:pPr>
            <a:r>
              <a:rPr lang="en-GB" sz="2400" dirty="0" smtClean="0"/>
              <a:t>Consider the </a:t>
            </a:r>
            <a:r>
              <a:rPr lang="en-GB" sz="2400" b="1" dirty="0" smtClean="0"/>
              <a:t>content </a:t>
            </a:r>
            <a:r>
              <a:rPr lang="en-GB" sz="2400" dirty="0" smtClean="0"/>
              <a:t>of these lines.  Why might these half rhymes be significant? </a:t>
            </a:r>
            <a:endParaRPr lang="en-GB" dirty="0"/>
          </a:p>
        </p:txBody>
      </p:sp>
      <p:sp>
        <p:nvSpPr>
          <p:cNvPr id="4" name="TextBox 3"/>
          <p:cNvSpPr txBox="1"/>
          <p:nvPr/>
        </p:nvSpPr>
        <p:spPr>
          <a:xfrm>
            <a:off x="5580112" y="1412776"/>
            <a:ext cx="2880320" cy="3416320"/>
          </a:xfrm>
          <a:prstGeom prst="rect">
            <a:avLst/>
          </a:prstGeom>
          <a:noFill/>
        </p:spPr>
        <p:txBody>
          <a:bodyPr wrap="square" rtlCol="0">
            <a:spAutoFit/>
          </a:bodyPr>
          <a:lstStyle/>
          <a:p>
            <a:r>
              <a:rPr lang="en-GB" sz="3600" b="1" dirty="0" smtClean="0">
                <a:latin typeface="Arial" pitchFamily="34" charset="0"/>
                <a:cs typeface="Arial" pitchFamily="34" charset="0"/>
              </a:rPr>
              <a:t>fool</a:t>
            </a:r>
          </a:p>
          <a:p>
            <a:r>
              <a:rPr lang="en-GB" sz="3600" b="1" dirty="0" smtClean="0">
                <a:latin typeface="Arial" pitchFamily="34" charset="0"/>
                <a:cs typeface="Arial" pitchFamily="34" charset="0"/>
              </a:rPr>
              <a:t>mule</a:t>
            </a:r>
          </a:p>
          <a:p>
            <a:endParaRPr lang="en-GB" sz="3600" b="1" dirty="0" smtClean="0">
              <a:latin typeface="Arial" pitchFamily="34" charset="0"/>
              <a:cs typeface="Arial" pitchFamily="34" charset="0"/>
            </a:endParaRPr>
          </a:p>
          <a:p>
            <a:r>
              <a:rPr lang="en-GB" sz="3600" b="1" dirty="0" smtClean="0">
                <a:latin typeface="Arial" pitchFamily="34" charset="0"/>
                <a:cs typeface="Arial" pitchFamily="34" charset="0"/>
              </a:rPr>
              <a:t>excuse</a:t>
            </a:r>
          </a:p>
          <a:p>
            <a:r>
              <a:rPr lang="en-GB" sz="3600" b="1" dirty="0" smtClean="0">
                <a:latin typeface="Arial" pitchFamily="34" charset="0"/>
                <a:cs typeface="Arial" pitchFamily="34" charset="0"/>
              </a:rPr>
              <a:t>choose</a:t>
            </a:r>
          </a:p>
          <a:p>
            <a:endParaRPr lang="en-GB" b="1" dirty="0" smtClean="0"/>
          </a:p>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6264696" cy="646331"/>
          </a:xfrm>
          <a:prstGeom prst="rect">
            <a:avLst/>
          </a:prstGeom>
          <a:noFill/>
        </p:spPr>
        <p:txBody>
          <a:bodyPr wrap="square" rtlCol="0">
            <a:spAutoFit/>
          </a:bodyPr>
          <a:lstStyle/>
          <a:p>
            <a:r>
              <a:rPr lang="en-GB" sz="3600" b="1" dirty="0" smtClean="0">
                <a:latin typeface="Arial" pitchFamily="34" charset="0"/>
                <a:cs typeface="Arial" pitchFamily="34" charset="0"/>
              </a:rPr>
              <a:t>The Ending</a:t>
            </a:r>
            <a:endParaRPr lang="en-GB" sz="3600" b="1" dirty="0">
              <a:latin typeface="Arial" pitchFamily="34" charset="0"/>
              <a:cs typeface="Arial" pitchFamily="34" charset="0"/>
            </a:endParaRPr>
          </a:p>
        </p:txBody>
      </p:sp>
      <p:pic>
        <p:nvPicPr>
          <p:cNvPr id="74754" name="Picture 2"/>
          <p:cNvPicPr>
            <a:picLocks noChangeAspect="1" noChangeArrowheads="1"/>
          </p:cNvPicPr>
          <p:nvPr/>
        </p:nvPicPr>
        <p:blipFill>
          <a:blip r:embed="rId2" cstate="print"/>
          <a:srcRect/>
          <a:stretch>
            <a:fillRect/>
          </a:stretch>
        </p:blipFill>
        <p:spPr bwMode="auto">
          <a:xfrm>
            <a:off x="2829780" y="1124744"/>
            <a:ext cx="2232212" cy="2772263"/>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251520" y="1124744"/>
            <a:ext cx="2432174" cy="2823146"/>
          </a:xfrm>
          <a:prstGeom prst="rect">
            <a:avLst/>
          </a:prstGeom>
          <a:noFill/>
          <a:ln w="9525">
            <a:noFill/>
            <a:miter lim="800000"/>
            <a:headEnd/>
            <a:tailEnd/>
          </a:ln>
        </p:spPr>
      </p:pic>
      <p:sp>
        <p:nvSpPr>
          <p:cNvPr id="5" name="TextBox 4"/>
          <p:cNvSpPr txBox="1"/>
          <p:nvPr/>
        </p:nvSpPr>
        <p:spPr>
          <a:xfrm>
            <a:off x="5220072" y="1196752"/>
            <a:ext cx="3672408" cy="2585323"/>
          </a:xfrm>
          <a:prstGeom prst="rect">
            <a:avLst/>
          </a:prstGeom>
          <a:noFill/>
        </p:spPr>
        <p:txBody>
          <a:bodyPr wrap="square" rtlCol="0">
            <a:spAutoFit/>
          </a:bodyPr>
          <a:lstStyle/>
          <a:p>
            <a:r>
              <a:rPr lang="en-GB" sz="2400" b="1" dirty="0" smtClean="0"/>
              <a:t>“… Notice Neptune, though,</a:t>
            </a:r>
          </a:p>
          <a:p>
            <a:r>
              <a:rPr lang="en-GB" sz="2400" b="1" dirty="0" smtClean="0"/>
              <a:t>Taming a sea-horse, thought a rarity,</a:t>
            </a:r>
          </a:p>
          <a:p>
            <a:r>
              <a:rPr lang="en-GB" sz="2400" b="1" dirty="0" smtClean="0"/>
              <a:t>Which Claus of Innsbruck cast in bronze for me!”</a:t>
            </a:r>
          </a:p>
          <a:p>
            <a:endParaRPr lang="en-GB" dirty="0"/>
          </a:p>
        </p:txBody>
      </p:sp>
      <p:sp>
        <p:nvSpPr>
          <p:cNvPr id="6" name="TextBox 5"/>
          <p:cNvSpPr txBox="1"/>
          <p:nvPr/>
        </p:nvSpPr>
        <p:spPr>
          <a:xfrm>
            <a:off x="251520" y="4293096"/>
            <a:ext cx="8568952" cy="1569660"/>
          </a:xfrm>
          <a:prstGeom prst="rect">
            <a:avLst/>
          </a:prstGeom>
          <a:noFill/>
          <a:ln>
            <a:solidFill>
              <a:schemeClr val="tx1"/>
            </a:solidFill>
          </a:ln>
        </p:spPr>
        <p:txBody>
          <a:bodyPr wrap="square" rtlCol="0">
            <a:spAutoFit/>
          </a:bodyPr>
          <a:lstStyle/>
          <a:p>
            <a:r>
              <a:rPr lang="en-GB" sz="2400" dirty="0" smtClean="0">
                <a:latin typeface="Arial"/>
                <a:ea typeface="Times New Roman"/>
                <a:cs typeface="Times New Roman"/>
              </a:rPr>
              <a:t>Why does the poem end with these lines?  </a:t>
            </a:r>
          </a:p>
          <a:p>
            <a:r>
              <a:rPr lang="en-GB" sz="2400" dirty="0" smtClean="0">
                <a:latin typeface="Arial"/>
                <a:ea typeface="Times New Roman"/>
                <a:cs typeface="Times New Roman"/>
              </a:rPr>
              <a:t>What is being suggested about the Duke, the Duchess and their relationship?  </a:t>
            </a:r>
          </a:p>
          <a:p>
            <a:r>
              <a:rPr lang="en-GB" sz="2400" dirty="0" smtClean="0">
                <a:latin typeface="Arial"/>
                <a:ea typeface="Times New Roman"/>
                <a:cs typeface="Times New Roman"/>
              </a:rPr>
              <a:t>What might it suggest to the Count’s envoy?</a:t>
            </a:r>
            <a:endParaRPr lang="en-GB"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solidFill>
            <a:srgbClr val="CCEC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Themes and issues</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79512" y="548680"/>
            <a:ext cx="8712968" cy="2308324"/>
          </a:xfrm>
          <a:prstGeom prst="rect">
            <a:avLst/>
          </a:prstGeom>
          <a:noFill/>
        </p:spPr>
        <p:txBody>
          <a:bodyPr wrap="square" rtlCol="0">
            <a:spAutoFit/>
          </a:bodyPr>
          <a:lstStyle/>
          <a:p>
            <a:pPr lvl="0"/>
            <a:r>
              <a:rPr lang="en-GB" dirty="0" smtClean="0"/>
              <a:t>First read through the list of themes below and give each one a score to reflect the importance you think it has in the poem. Use these scorings:</a:t>
            </a:r>
          </a:p>
          <a:p>
            <a:r>
              <a:rPr lang="en-GB" dirty="0" smtClean="0"/>
              <a:t> </a:t>
            </a:r>
          </a:p>
          <a:p>
            <a:r>
              <a:rPr lang="en-GB" b="1" dirty="0" smtClean="0"/>
              <a:t>  0</a:t>
            </a:r>
            <a:r>
              <a:rPr lang="en-GB" dirty="0" smtClean="0"/>
              <a:t> – No Significance </a:t>
            </a:r>
          </a:p>
          <a:p>
            <a:r>
              <a:rPr lang="en-GB" dirty="0" smtClean="0"/>
              <a:t>  </a:t>
            </a:r>
            <a:r>
              <a:rPr lang="en-GB" b="1" dirty="0" smtClean="0"/>
              <a:t>5</a:t>
            </a:r>
            <a:r>
              <a:rPr lang="en-GB" dirty="0" smtClean="0"/>
              <a:t> – The theme features in a minor way</a:t>
            </a:r>
          </a:p>
          <a:p>
            <a:r>
              <a:rPr lang="en-GB" b="1" dirty="0" smtClean="0"/>
              <a:t>10</a:t>
            </a:r>
            <a:r>
              <a:rPr lang="en-GB" dirty="0" smtClean="0"/>
              <a:t> – The theme features in a major way</a:t>
            </a:r>
          </a:p>
          <a:p>
            <a:r>
              <a:rPr lang="en-GB" b="1" dirty="0" smtClean="0"/>
              <a:t>15</a:t>
            </a:r>
            <a:r>
              <a:rPr lang="en-GB" dirty="0" smtClean="0"/>
              <a:t> – It is the poem’s central, most important theme </a:t>
            </a:r>
          </a:p>
          <a:p>
            <a:endParaRPr lang="en-GB" dirty="0"/>
          </a:p>
        </p:txBody>
      </p:sp>
      <p:pic>
        <p:nvPicPr>
          <p:cNvPr id="1026" name="Picture 2"/>
          <p:cNvPicPr>
            <a:picLocks noChangeAspect="1" noChangeArrowheads="1"/>
          </p:cNvPicPr>
          <p:nvPr/>
        </p:nvPicPr>
        <p:blipFill>
          <a:blip r:embed="rId2" cstate="print"/>
          <a:srcRect l="20372" t="34250" r="60728" b="15351"/>
          <a:stretch>
            <a:fillRect/>
          </a:stretch>
        </p:blipFill>
        <p:spPr bwMode="auto">
          <a:xfrm>
            <a:off x="5196068" y="1268760"/>
            <a:ext cx="3696411" cy="5544616"/>
          </a:xfrm>
          <a:prstGeom prst="rect">
            <a:avLst/>
          </a:prstGeom>
          <a:noFill/>
          <a:ln w="9525">
            <a:noFill/>
            <a:miter lim="800000"/>
            <a:headEnd/>
            <a:tailEnd/>
          </a:ln>
        </p:spPr>
      </p:pic>
      <p:sp>
        <p:nvSpPr>
          <p:cNvPr id="5" name="TextBox 4"/>
          <p:cNvSpPr txBox="1"/>
          <p:nvPr/>
        </p:nvSpPr>
        <p:spPr>
          <a:xfrm>
            <a:off x="251520" y="2924944"/>
            <a:ext cx="4824536" cy="3108543"/>
          </a:xfrm>
          <a:prstGeom prst="rect">
            <a:avLst/>
          </a:prstGeom>
          <a:noFill/>
        </p:spPr>
        <p:txBody>
          <a:bodyPr wrap="square" rtlCol="0">
            <a:spAutoFit/>
          </a:bodyPr>
          <a:lstStyle/>
          <a:p>
            <a:pPr lvl="0"/>
            <a:r>
              <a:rPr lang="en-GB" sz="2000" b="1" dirty="0" smtClean="0"/>
              <a:t>Now share your ideas with a partner. </a:t>
            </a:r>
            <a:r>
              <a:rPr lang="en-GB" sz="2000" dirty="0" smtClean="0"/>
              <a:t>Discuss your scores and then together make a list of the </a:t>
            </a:r>
            <a:r>
              <a:rPr lang="en-GB" sz="2000" b="1" dirty="0" smtClean="0"/>
              <a:t>top three </a:t>
            </a:r>
            <a:r>
              <a:rPr lang="en-GB" sz="2000" dirty="0" smtClean="0"/>
              <a:t>themes according to your negotiations. Be prepared to share your ideas with the whole class. </a:t>
            </a:r>
          </a:p>
          <a:p>
            <a:r>
              <a:rPr lang="en-GB" sz="2000" dirty="0" smtClean="0"/>
              <a:t> </a:t>
            </a:r>
          </a:p>
          <a:p>
            <a:pPr lvl="0"/>
            <a:r>
              <a:rPr lang="en-GB" sz="2000" dirty="0" smtClean="0"/>
              <a:t>As a whole class, decide on the </a:t>
            </a:r>
            <a:r>
              <a:rPr lang="en-GB" sz="2000" b="1" dirty="0" smtClean="0"/>
              <a:t>top three </a:t>
            </a:r>
            <a:r>
              <a:rPr lang="en-GB" sz="2000" dirty="0" smtClean="0"/>
              <a:t>themes in this poem. </a:t>
            </a:r>
          </a:p>
          <a:p>
            <a:r>
              <a:rPr lang="en-GB" dirty="0" smtClean="0"/>
              <a:t> </a:t>
            </a:r>
          </a:p>
          <a:p>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5751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4713387"/>
          </a:xfrm>
        </p:spPr>
        <p:txBody>
          <a:bodyPr>
            <a:normAutofit/>
          </a:bodyPr>
          <a:lstStyle/>
          <a:p>
            <a:pPr algn="ctr">
              <a:buNone/>
            </a:pPr>
            <a:r>
              <a:rPr lang="en-GB" b="1" dirty="0" smtClean="0"/>
              <a:t>“</a:t>
            </a:r>
            <a:r>
              <a:rPr lang="en-US" b="1" dirty="0" smtClean="0">
                <a:latin typeface="Helvetica" charset="0"/>
              </a:rPr>
              <a:t>That's my last Duchess painted on the wall,</a:t>
            </a:r>
          </a:p>
          <a:p>
            <a:pPr algn="ctr">
              <a:buNone/>
            </a:pPr>
            <a:r>
              <a:rPr lang="en-US" b="1" dirty="0" smtClean="0">
                <a:latin typeface="Helvetica" charset="0"/>
              </a:rPr>
              <a:t>	Looking as if she were alive.”</a:t>
            </a:r>
          </a:p>
          <a:p>
            <a:pPr algn="ctr">
              <a:buNone/>
            </a:pPr>
            <a:endParaRPr lang="en-US" dirty="0" smtClean="0">
              <a:latin typeface="Helvetica" charset="0"/>
            </a:endParaRPr>
          </a:p>
          <a:p>
            <a:pPr algn="ctr">
              <a:buNone/>
            </a:pPr>
            <a:endParaRPr lang="en-US" dirty="0">
              <a:latin typeface="Helvetica" charset="0"/>
            </a:endParaRPr>
          </a:p>
          <a:p>
            <a:pPr>
              <a:buNone/>
            </a:pPr>
            <a:r>
              <a:rPr lang="en-US" dirty="0" smtClean="0">
                <a:latin typeface="Helvetica" charset="0"/>
              </a:rPr>
              <a:t>	</a:t>
            </a:r>
            <a:endParaRPr lang="en-GB" dirty="0"/>
          </a:p>
        </p:txBody>
      </p:sp>
      <p:pic>
        <p:nvPicPr>
          <p:cNvPr id="4" name="Picture 2" descr="portrait.jpg                                                   0000003B steveneal                      BE4A5162:"/>
          <p:cNvPicPr>
            <a:picLocks noChangeAspect="1" noChangeArrowheads="1"/>
          </p:cNvPicPr>
          <p:nvPr/>
        </p:nvPicPr>
        <p:blipFill>
          <a:blip r:embed="rId2" cstate="print"/>
          <a:srcRect/>
          <a:stretch>
            <a:fillRect/>
          </a:stretch>
        </p:blipFill>
        <p:spPr bwMode="auto">
          <a:xfrm>
            <a:off x="323528" y="1829906"/>
            <a:ext cx="3456384" cy="4609193"/>
          </a:xfrm>
          <a:prstGeom prst="rect">
            <a:avLst/>
          </a:prstGeom>
          <a:noFill/>
        </p:spPr>
      </p:pic>
      <p:sp>
        <p:nvSpPr>
          <p:cNvPr id="5" name="TextBox 4"/>
          <p:cNvSpPr txBox="1"/>
          <p:nvPr/>
        </p:nvSpPr>
        <p:spPr>
          <a:xfrm>
            <a:off x="4139952" y="2852936"/>
            <a:ext cx="4536504" cy="2185214"/>
          </a:xfrm>
          <a:prstGeom prst="rect">
            <a:avLst/>
          </a:prstGeom>
          <a:noFill/>
        </p:spPr>
        <p:txBody>
          <a:bodyPr wrap="square" rtlCol="0">
            <a:spAutoFit/>
          </a:bodyPr>
          <a:lstStyle/>
          <a:p>
            <a:r>
              <a:rPr lang="en-GB" sz="3200" b="1" dirty="0" smtClean="0"/>
              <a:t>First reading for </a:t>
            </a:r>
            <a:r>
              <a:rPr lang="en-GB" sz="4000" b="1" dirty="0" smtClean="0">
                <a:solidFill>
                  <a:srgbClr val="FF0000"/>
                </a:solidFill>
              </a:rPr>
              <a:t>meaning</a:t>
            </a:r>
            <a:r>
              <a:rPr lang="en-GB" sz="3200" b="1" dirty="0" smtClean="0"/>
              <a:t>. Make notes on your paper copy of the poem! </a:t>
            </a:r>
            <a:endParaRPr lang="en-GB"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403648" y="1700808"/>
            <a:ext cx="7143750" cy="2771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That’s my last Duchess painted on the wall,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Looking as if she were alive. </a:t>
            </a:r>
            <a:r>
              <a:rPr kumimoji="0" lang="en-GB" sz="2400" b="0" i="0" u="none" strike="noStrike" cap="none" normalizeH="0" baseline="0" dirty="0" smtClean="0">
                <a:ln>
                  <a:noFill/>
                </a:ln>
                <a:solidFill>
                  <a:srgbClr val="C00000"/>
                </a:solidFill>
                <a:effectLst/>
                <a:latin typeface="Calibri" pitchFamily="34" charset="0"/>
                <a:cs typeface="Arial" pitchFamily="34" charset="0"/>
              </a:rPr>
              <a:t>I call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That piece a wonder, now: </a:t>
            </a:r>
            <a:r>
              <a:rPr kumimoji="0" lang="en-GB" sz="2400" b="0" i="0" u="sng" strike="noStrike" cap="none" normalizeH="0" baseline="0" dirty="0" err="1" smtClean="0">
                <a:ln>
                  <a:noFill/>
                </a:ln>
                <a:solidFill>
                  <a:srgbClr val="C00000"/>
                </a:solidFill>
                <a:effectLst/>
                <a:latin typeface="Calibri" pitchFamily="34" charset="0"/>
                <a:cs typeface="Arial" pitchFamily="34" charset="0"/>
              </a:rPr>
              <a:t>Frà</a:t>
            </a:r>
            <a:r>
              <a:rPr kumimoji="0" lang="en-GB" sz="2400" b="0" i="0" u="sng" strike="noStrike" cap="none" normalizeH="0" baseline="0" dirty="0" smtClean="0">
                <a:ln>
                  <a:noFill/>
                </a:ln>
                <a:solidFill>
                  <a:srgbClr val="C00000"/>
                </a:solidFill>
                <a:effectLst/>
                <a:latin typeface="Calibri" pitchFamily="34" charset="0"/>
                <a:cs typeface="Arial" pitchFamily="34" charset="0"/>
              </a:rPr>
              <a:t> </a:t>
            </a:r>
            <a:r>
              <a:rPr kumimoji="0" lang="en-GB" sz="2400" b="0" i="0" u="sng" strike="noStrike" cap="none" normalizeH="0" baseline="0" dirty="0" err="1" smtClean="0">
                <a:ln>
                  <a:noFill/>
                </a:ln>
                <a:solidFill>
                  <a:srgbClr val="C00000"/>
                </a:solidFill>
                <a:effectLst/>
                <a:latin typeface="Calibri" pitchFamily="34" charset="0"/>
                <a:cs typeface="Arial" pitchFamily="34" charset="0"/>
              </a:rPr>
              <a:t>Pandolf’s</a:t>
            </a:r>
            <a:r>
              <a:rPr kumimoji="0" lang="en-GB" sz="2400" b="0" i="0" u="sng" strike="noStrike" cap="none" normalizeH="0" baseline="0" dirty="0" smtClean="0">
                <a:ln>
                  <a:noFill/>
                </a:ln>
                <a:solidFill>
                  <a:srgbClr val="C00000"/>
                </a:solidFill>
                <a:effectLst/>
                <a:latin typeface="Calibri" pitchFamily="34" charset="0"/>
                <a:cs typeface="Arial" pitchFamily="34" charset="0"/>
              </a:rPr>
              <a:t> hands </a:t>
            </a:r>
            <a:endParaRPr kumimoji="0" lang="en-GB" sz="2400" b="1" i="0" u="sng"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C00000"/>
                </a:solidFill>
                <a:effectLst/>
                <a:latin typeface="Calibri" pitchFamily="34" charset="0"/>
                <a:cs typeface="Arial" pitchFamily="34" charset="0"/>
              </a:rPr>
              <a:t>Worked busily a day</a:t>
            </a:r>
            <a:r>
              <a:rPr kumimoji="0" lang="en-GB" sz="2400" b="0" i="0" u="none" strike="noStrike" cap="none" normalizeH="0" baseline="0" dirty="0" smtClean="0">
                <a:ln>
                  <a:noFill/>
                </a:ln>
                <a:solidFill>
                  <a:srgbClr val="C00000"/>
                </a:solidFill>
                <a:effectLst/>
                <a:latin typeface="Calibri" pitchFamily="34" charset="0"/>
                <a:cs typeface="Arial" pitchFamily="34" charset="0"/>
              </a:rPr>
              <a:t>, and there she stands.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err="1" smtClean="0">
                <a:ln>
                  <a:noFill/>
                </a:ln>
                <a:solidFill>
                  <a:srgbClr val="C00000"/>
                </a:solidFill>
                <a:effectLst/>
                <a:latin typeface="Calibri" pitchFamily="34" charset="0"/>
                <a:cs typeface="Arial" pitchFamily="34" charset="0"/>
              </a:rPr>
              <a:t>Will’t</a:t>
            </a:r>
            <a:r>
              <a:rPr kumimoji="0" lang="en-GB" sz="2400" b="0" i="0" u="none" strike="noStrike" cap="none" normalizeH="0" baseline="0" dirty="0" smtClean="0">
                <a:ln>
                  <a:noFill/>
                </a:ln>
                <a:solidFill>
                  <a:srgbClr val="C00000"/>
                </a:solidFill>
                <a:effectLst/>
                <a:latin typeface="Calibri" pitchFamily="34" charset="0"/>
                <a:cs typeface="Arial" pitchFamily="34" charset="0"/>
              </a:rPr>
              <a:t> please you sit and look at her?</a:t>
            </a:r>
            <a:endParaRPr kumimoji="0" lang="en-GB" sz="2400" b="0" i="0" u="none" strike="noStrike" cap="none" normalizeH="0" baseline="0" dirty="0" smtClean="0">
              <a:ln>
                <a:noFill/>
              </a:ln>
              <a:solidFill>
                <a:srgbClr val="C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467544" y="692696"/>
            <a:ext cx="4536504" cy="646331"/>
          </a:xfrm>
          <a:prstGeom prst="rect">
            <a:avLst/>
          </a:prstGeom>
          <a:noFill/>
        </p:spPr>
        <p:txBody>
          <a:bodyPr wrap="square" rtlCol="0">
            <a:spAutoFit/>
          </a:bodyPr>
          <a:lstStyle/>
          <a:p>
            <a:r>
              <a:rPr lang="en-GB" b="1" dirty="0" smtClean="0"/>
              <a:t>What might this suggest? Is there more than one interpretation? </a:t>
            </a:r>
            <a:endParaRPr lang="en-GB" b="1" dirty="0"/>
          </a:p>
        </p:txBody>
      </p:sp>
      <p:cxnSp>
        <p:nvCxnSpPr>
          <p:cNvPr id="5" name="Straight Connector 4"/>
          <p:cNvCxnSpPr/>
          <p:nvPr/>
        </p:nvCxnSpPr>
        <p:spPr>
          <a:xfrm flipH="1" flipV="1">
            <a:off x="1043608" y="1340768"/>
            <a:ext cx="36004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8264" y="2852936"/>
            <a:ext cx="936104"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72200" y="3789040"/>
            <a:ext cx="2664296" cy="369332"/>
          </a:xfrm>
          <a:prstGeom prst="rect">
            <a:avLst/>
          </a:prstGeom>
          <a:noFill/>
        </p:spPr>
        <p:txBody>
          <a:bodyPr wrap="square" rtlCol="0">
            <a:spAutoFit/>
          </a:bodyPr>
          <a:lstStyle/>
          <a:p>
            <a:r>
              <a:rPr lang="en-GB" b="1" dirty="0" smtClean="0"/>
              <a:t>Who is </a:t>
            </a:r>
            <a:r>
              <a:rPr lang="en-GB" b="1" dirty="0" err="1" smtClean="0"/>
              <a:t>Fra</a:t>
            </a:r>
            <a:r>
              <a:rPr lang="en-GB" b="1" dirty="0" smtClean="0"/>
              <a:t> </a:t>
            </a:r>
            <a:r>
              <a:rPr lang="en-GB" b="1" dirty="0" err="1" smtClean="0"/>
              <a:t>Pandolf</a:t>
            </a:r>
            <a:r>
              <a:rPr lang="en-GB" b="1" dirty="0" smtClean="0"/>
              <a:t>? </a:t>
            </a:r>
            <a:endParaRPr lang="en-GB" b="1" dirty="0"/>
          </a:p>
        </p:txBody>
      </p:sp>
      <p:sp>
        <p:nvSpPr>
          <p:cNvPr id="9" name="TextBox 8"/>
          <p:cNvSpPr txBox="1"/>
          <p:nvPr/>
        </p:nvSpPr>
        <p:spPr>
          <a:xfrm>
            <a:off x="467544" y="3861048"/>
            <a:ext cx="5400600" cy="677108"/>
          </a:xfrm>
          <a:prstGeom prst="rect">
            <a:avLst/>
          </a:prstGeom>
          <a:noFill/>
        </p:spPr>
        <p:txBody>
          <a:bodyPr wrap="square" rtlCol="0">
            <a:spAutoFit/>
          </a:bodyPr>
          <a:lstStyle/>
          <a:p>
            <a:r>
              <a:rPr lang="en-GB" sz="2000" b="1" dirty="0" smtClean="0"/>
              <a:t>Why do you think the painting is ‘a wonder’?</a:t>
            </a:r>
          </a:p>
          <a:p>
            <a:endParaRPr lang="en-GB" dirty="0"/>
          </a:p>
        </p:txBody>
      </p:sp>
      <p:sp>
        <p:nvSpPr>
          <p:cNvPr id="10" name="TextBox 9"/>
          <p:cNvSpPr txBox="1"/>
          <p:nvPr/>
        </p:nvSpPr>
        <p:spPr>
          <a:xfrm>
            <a:off x="2267744" y="5301208"/>
            <a:ext cx="5544616" cy="677108"/>
          </a:xfrm>
          <a:prstGeom prst="rect">
            <a:avLst/>
          </a:prstGeom>
          <a:noFill/>
        </p:spPr>
        <p:txBody>
          <a:bodyPr wrap="square" rtlCol="0">
            <a:spAutoFit/>
          </a:bodyPr>
          <a:lstStyle/>
          <a:p>
            <a:r>
              <a:rPr lang="en-GB" sz="2000" b="1" dirty="0" smtClean="0"/>
              <a:t>How does the Duke feel about his dead wife? </a:t>
            </a:r>
          </a:p>
          <a:p>
            <a:endParaRPr lang="en-GB" dirty="0"/>
          </a:p>
        </p:txBody>
      </p:sp>
      <p:cxnSp>
        <p:nvCxnSpPr>
          <p:cNvPr id="12" name="Straight Connector 11"/>
          <p:cNvCxnSpPr/>
          <p:nvPr/>
        </p:nvCxnSpPr>
        <p:spPr>
          <a:xfrm>
            <a:off x="5580112" y="3573016"/>
            <a:ext cx="360040" cy="172819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19672" y="980728"/>
            <a:ext cx="7708900" cy="4273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I said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a:t>
            </a:r>
            <a:r>
              <a:rPr kumimoji="0" lang="en-GB" sz="2400" b="0" i="0" u="none" strike="noStrike" cap="none" normalizeH="0" baseline="0" dirty="0" err="1" smtClean="0">
                <a:ln>
                  <a:noFill/>
                </a:ln>
                <a:solidFill>
                  <a:srgbClr val="C00000"/>
                </a:solidFill>
                <a:effectLst/>
                <a:latin typeface="Calibri" pitchFamily="34" charset="0"/>
                <a:cs typeface="Arial" pitchFamily="34" charset="0"/>
              </a:rPr>
              <a:t>Frà</a:t>
            </a:r>
            <a:r>
              <a:rPr kumimoji="0" lang="en-GB" sz="2400" b="0" i="0" u="none" strike="noStrike" cap="none" normalizeH="0" baseline="0" dirty="0" smtClean="0">
                <a:ln>
                  <a:noFill/>
                </a:ln>
                <a:solidFill>
                  <a:srgbClr val="C00000"/>
                </a:solidFill>
                <a:effectLst/>
                <a:latin typeface="Calibri" pitchFamily="34" charset="0"/>
                <a:cs typeface="Arial" pitchFamily="34" charset="0"/>
              </a:rPr>
              <a:t> </a:t>
            </a:r>
            <a:r>
              <a:rPr kumimoji="0" lang="en-GB" sz="2400" b="0" i="0" u="none" strike="noStrike" cap="none" normalizeH="0" baseline="0" dirty="0" err="1" smtClean="0">
                <a:ln>
                  <a:noFill/>
                </a:ln>
                <a:solidFill>
                  <a:srgbClr val="C00000"/>
                </a:solidFill>
                <a:effectLst/>
                <a:latin typeface="Calibri" pitchFamily="34" charset="0"/>
                <a:cs typeface="Arial" pitchFamily="34" charset="0"/>
              </a:rPr>
              <a:t>Pandolf</a:t>
            </a:r>
            <a:r>
              <a:rPr kumimoji="0" lang="en-GB" sz="2400" b="0" i="0" u="none" strike="noStrike" cap="none" normalizeH="0" baseline="0" dirty="0" smtClean="0">
                <a:ln>
                  <a:noFill/>
                </a:ln>
                <a:solidFill>
                  <a:srgbClr val="C00000"/>
                </a:solidFill>
                <a:effectLst/>
                <a:latin typeface="Calibri" pitchFamily="34" charset="0"/>
                <a:cs typeface="Arial" pitchFamily="34" charset="0"/>
              </a:rPr>
              <a:t>’ by design, for never read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Strangers like you that </a:t>
            </a:r>
            <a:r>
              <a:rPr kumimoji="0" lang="en-GB" sz="2400" b="1" i="0" u="none" strike="noStrike" cap="none" normalizeH="0" baseline="0" dirty="0" smtClean="0">
                <a:ln>
                  <a:noFill/>
                </a:ln>
                <a:solidFill>
                  <a:srgbClr val="C00000"/>
                </a:solidFill>
                <a:effectLst/>
                <a:latin typeface="Calibri" pitchFamily="34" charset="0"/>
                <a:cs typeface="Arial" pitchFamily="34" charset="0"/>
              </a:rPr>
              <a:t>pictured countenance</a:t>
            </a:r>
            <a:r>
              <a:rPr kumimoji="0" lang="en-GB" sz="2400" b="0" i="0" u="none" strike="noStrike" cap="none" normalizeH="0" baseline="0" dirty="0" smtClean="0">
                <a:ln>
                  <a:noFill/>
                </a:ln>
                <a:solidFill>
                  <a:srgbClr val="C00000"/>
                </a:solidFill>
                <a:effectLst/>
                <a:latin typeface="Calibri" pitchFamily="34" charset="0"/>
                <a:cs typeface="Arial" pitchFamily="34" charset="0"/>
              </a:rPr>
              <a: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sng" strike="noStrike" cap="none" normalizeH="0" baseline="0" dirty="0" smtClean="0">
                <a:ln>
                  <a:noFill/>
                </a:ln>
                <a:solidFill>
                  <a:srgbClr val="C00000"/>
                </a:solidFill>
                <a:effectLst/>
                <a:latin typeface="Calibri" pitchFamily="34" charset="0"/>
                <a:cs typeface="Arial" pitchFamily="34" charset="0"/>
              </a:rPr>
              <a:t>The depth and passion of its earnest glance</a:t>
            </a:r>
            <a:r>
              <a:rPr kumimoji="0" lang="en-GB" sz="2400" b="0" i="0" u="none" strike="noStrike" cap="none" normalizeH="0" baseline="0" dirty="0" smtClean="0">
                <a:ln>
                  <a:noFill/>
                </a:ln>
                <a:solidFill>
                  <a:srgbClr val="C00000"/>
                </a:solidFill>
                <a:effectLst/>
                <a:latin typeface="Calibri" pitchFamily="34" charset="0"/>
                <a:cs typeface="Arial" pitchFamily="34" charset="0"/>
              </a:rPr>
              <a: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But to myself they turned </a:t>
            </a:r>
            <a:r>
              <a:rPr kumimoji="0" lang="en-GB" sz="2400" b="1" i="0" u="none" strike="noStrike" cap="none" normalizeH="0" baseline="0" dirty="0" smtClean="0">
                <a:ln>
                  <a:noFill/>
                </a:ln>
                <a:solidFill>
                  <a:srgbClr val="C00000"/>
                </a:solidFill>
                <a:effectLst/>
                <a:latin typeface="Calibri" pitchFamily="34" charset="0"/>
                <a:cs typeface="Arial" pitchFamily="34" charset="0"/>
              </a:rPr>
              <a:t>(since none puts by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Calibri" pitchFamily="34" charset="0"/>
                <a:cs typeface="Arial" pitchFamily="34" charset="0"/>
              </a:rPr>
              <a:t>The curtain I have drawn for you, but I)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Calibri" pitchFamily="34" charset="0"/>
                <a:cs typeface="Arial" pitchFamily="34" charset="0"/>
              </a:rPr>
              <a:t>And seemed as they would ask me, if they durst, </a:t>
            </a:r>
            <a:endParaRPr kumimoji="0" lang="en-GB" sz="2400" b="1" i="0" u="none"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C00000"/>
                </a:solidFill>
                <a:effectLst/>
                <a:latin typeface="Calibri" pitchFamily="34" charset="0"/>
                <a:cs typeface="Arial" pitchFamily="34" charset="0"/>
              </a:rPr>
              <a:t>How such a glance came there</a:t>
            </a:r>
            <a:r>
              <a:rPr kumimoji="0" lang="en-GB" sz="2400" b="0" i="0" u="none" strike="noStrike" cap="none" normalizeH="0" baseline="0" dirty="0" smtClean="0">
                <a:ln>
                  <a:noFill/>
                </a:ln>
                <a:solidFill>
                  <a:srgbClr val="C00000"/>
                </a:solidFill>
                <a:effectLst/>
                <a:latin typeface="Calibri" pitchFamily="34" charset="0"/>
                <a:cs typeface="Arial" pitchFamily="34" charset="0"/>
              </a:rPr>
              <a:t>; </a:t>
            </a:r>
            <a:r>
              <a:rPr kumimoji="0" lang="en-GB" sz="2400" b="0" i="0" u="sng" strike="noStrike" cap="none" normalizeH="0" baseline="0" dirty="0" smtClean="0">
                <a:ln>
                  <a:noFill/>
                </a:ln>
                <a:solidFill>
                  <a:srgbClr val="C00000"/>
                </a:solidFill>
                <a:effectLst/>
                <a:latin typeface="Calibri" pitchFamily="34" charset="0"/>
                <a:cs typeface="Arial" pitchFamily="34" charset="0"/>
              </a:rPr>
              <a:t>so, not the </a:t>
            </a:r>
            <a:r>
              <a:rPr kumimoji="0" lang="en-GB" sz="2400" b="0" i="0" u="sng" strike="noStrike" cap="none" normalizeH="0" baseline="0" dirty="0" err="1" smtClean="0">
                <a:ln>
                  <a:noFill/>
                </a:ln>
                <a:solidFill>
                  <a:srgbClr val="C00000"/>
                </a:solidFill>
                <a:effectLst/>
                <a:latin typeface="Calibri" pitchFamily="34" charset="0"/>
                <a:cs typeface="Arial" pitchFamily="34" charset="0"/>
              </a:rPr>
              <a:t>ﬁrst</a:t>
            </a:r>
            <a:r>
              <a:rPr kumimoji="0" lang="en-GB" sz="2400" b="0" i="0" u="sng" strike="noStrike" cap="none" normalizeH="0" baseline="0" dirty="0" smtClean="0">
                <a:ln>
                  <a:noFill/>
                </a:ln>
                <a:solidFill>
                  <a:srgbClr val="C00000"/>
                </a:solidFill>
                <a:effectLst/>
                <a:latin typeface="Calibri" pitchFamily="34" charset="0"/>
                <a:cs typeface="Arial" pitchFamily="34" charset="0"/>
              </a:rPr>
              <a:t> </a:t>
            </a:r>
            <a:endParaRPr kumimoji="0" lang="en-GB" sz="2400" b="1" i="0" u="sng" strike="noStrike" cap="none" normalizeH="0" baseline="0" dirty="0" smtClean="0">
              <a:ln>
                <a:noFill/>
              </a:ln>
              <a:solidFill>
                <a:srgbClr val="C0000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sng" strike="noStrike" cap="none" normalizeH="0" baseline="0" dirty="0" smtClean="0">
                <a:ln>
                  <a:noFill/>
                </a:ln>
                <a:solidFill>
                  <a:srgbClr val="C00000"/>
                </a:solidFill>
                <a:effectLst/>
                <a:latin typeface="Calibri" pitchFamily="34" charset="0"/>
                <a:cs typeface="Arial" pitchFamily="34" charset="0"/>
              </a:rPr>
              <a:t>Are you to turn and ask thus</a:t>
            </a:r>
            <a:r>
              <a:rPr kumimoji="0" lang="en-GB" sz="2400" b="0" i="0" u="none" strike="noStrike" cap="none" normalizeH="0" baseline="0" dirty="0" smtClean="0">
                <a:ln>
                  <a:noFill/>
                </a:ln>
                <a:solidFill>
                  <a:srgbClr val="C00000"/>
                </a:solidFill>
                <a:effectLst/>
                <a:latin typeface="Calibri" pitchFamily="34" charset="0"/>
                <a:cs typeface="Arial" pitchFamily="34" charset="0"/>
              </a:rPr>
              <a:t>.</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cxnSp>
        <p:nvCxnSpPr>
          <p:cNvPr id="4" name="Straight Connector 3"/>
          <p:cNvCxnSpPr/>
          <p:nvPr/>
        </p:nvCxnSpPr>
        <p:spPr>
          <a:xfrm flipV="1">
            <a:off x="6660232" y="1052736"/>
            <a:ext cx="288032"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84168" y="188640"/>
            <a:ext cx="2520280" cy="923330"/>
          </a:xfrm>
          <a:prstGeom prst="rect">
            <a:avLst/>
          </a:prstGeom>
          <a:noFill/>
        </p:spPr>
        <p:txBody>
          <a:bodyPr wrap="square" rtlCol="0">
            <a:spAutoFit/>
          </a:bodyPr>
          <a:lstStyle/>
          <a:p>
            <a:r>
              <a:rPr lang="en-GB" dirty="0" smtClean="0"/>
              <a:t>What is a ‘pictured countenance’? What has the envoy seen in it? </a:t>
            </a:r>
            <a:endParaRPr lang="en-GB" dirty="0"/>
          </a:p>
        </p:txBody>
      </p:sp>
      <p:sp>
        <p:nvSpPr>
          <p:cNvPr id="7" name="TextBox 6"/>
          <p:cNvSpPr txBox="1"/>
          <p:nvPr/>
        </p:nvSpPr>
        <p:spPr>
          <a:xfrm>
            <a:off x="251520" y="4869160"/>
            <a:ext cx="7272808" cy="923330"/>
          </a:xfrm>
          <a:prstGeom prst="rect">
            <a:avLst/>
          </a:prstGeom>
          <a:noFill/>
        </p:spPr>
        <p:txBody>
          <a:bodyPr wrap="square" rtlCol="0">
            <a:spAutoFit/>
          </a:bodyPr>
          <a:lstStyle/>
          <a:p>
            <a:r>
              <a:rPr lang="en-GB" b="1" dirty="0" smtClean="0"/>
              <a:t>What response do ‘strangers’ have when they first see the portrait? </a:t>
            </a:r>
          </a:p>
          <a:p>
            <a:r>
              <a:rPr lang="en-GB" b="1" dirty="0" smtClean="0"/>
              <a:t>i.e. what do they ask the Duke?</a:t>
            </a:r>
          </a:p>
          <a:p>
            <a:r>
              <a:rPr lang="en-GB" b="1" dirty="0" smtClean="0"/>
              <a:t>Why do you think they ask this?</a:t>
            </a:r>
            <a:endParaRPr lang="en-GB" b="1" dirty="0"/>
          </a:p>
        </p:txBody>
      </p:sp>
      <p:sp>
        <p:nvSpPr>
          <p:cNvPr id="8" name="Left Brace 7"/>
          <p:cNvSpPr/>
          <p:nvPr/>
        </p:nvSpPr>
        <p:spPr>
          <a:xfrm>
            <a:off x="1259632" y="1916832"/>
            <a:ext cx="360040" cy="2016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a:off x="468923" y="2924070"/>
            <a:ext cx="716782" cy="2098431"/>
          </a:xfrm>
          <a:custGeom>
            <a:avLst/>
            <a:gdLst>
              <a:gd name="connsiteX0" fmla="*/ 716782 w 716782"/>
              <a:gd name="connsiteY0" fmla="*/ 0 h 2098431"/>
              <a:gd name="connsiteX1" fmla="*/ 43543 w 716782"/>
              <a:gd name="connsiteY1" fmla="*/ 974690 h 2098431"/>
              <a:gd name="connsiteX2" fmla="*/ 455525 w 716782"/>
              <a:gd name="connsiteY2" fmla="*/ 1929284 h 2098431"/>
              <a:gd name="connsiteX3" fmla="*/ 485670 w 716782"/>
              <a:gd name="connsiteY3" fmla="*/ 1989574 h 2098431"/>
            </a:gdLst>
            <a:ahLst/>
            <a:cxnLst>
              <a:cxn ang="0">
                <a:pos x="connsiteX0" y="connsiteY0"/>
              </a:cxn>
              <a:cxn ang="0">
                <a:pos x="connsiteX1" y="connsiteY1"/>
              </a:cxn>
              <a:cxn ang="0">
                <a:pos x="connsiteX2" y="connsiteY2"/>
              </a:cxn>
              <a:cxn ang="0">
                <a:pos x="connsiteX3" y="connsiteY3"/>
              </a:cxn>
            </a:cxnLst>
            <a:rect l="l" t="t" r="r" b="b"/>
            <a:pathLst>
              <a:path w="716782" h="2098431">
                <a:moveTo>
                  <a:pt x="716782" y="0"/>
                </a:moveTo>
                <a:cubicBezTo>
                  <a:pt x="401934" y="326571"/>
                  <a:pt x="87086" y="653143"/>
                  <a:pt x="43543" y="974690"/>
                </a:cubicBezTo>
                <a:cubicBezTo>
                  <a:pt x="0" y="1296237"/>
                  <a:pt x="381837" y="1760137"/>
                  <a:pt x="455525" y="1929284"/>
                </a:cubicBezTo>
                <a:cubicBezTo>
                  <a:pt x="529213" y="2098431"/>
                  <a:pt x="507441" y="2044002"/>
                  <a:pt x="485670" y="198957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7425732" y="2692958"/>
            <a:ext cx="1212501" cy="3084844"/>
          </a:xfrm>
          <a:custGeom>
            <a:avLst/>
            <a:gdLst>
              <a:gd name="connsiteX0" fmla="*/ 40193 w 1212501"/>
              <a:gd name="connsiteY0" fmla="*/ 0 h 3084844"/>
              <a:gd name="connsiteX1" fmla="*/ 1205802 w 1212501"/>
              <a:gd name="connsiteY1" fmla="*/ 1256044 h 3084844"/>
              <a:gd name="connsiteX2" fmla="*/ 0 w 1212501"/>
              <a:gd name="connsiteY2" fmla="*/ 3084844 h 3084844"/>
            </a:gdLst>
            <a:ahLst/>
            <a:cxnLst>
              <a:cxn ang="0">
                <a:pos x="connsiteX0" y="connsiteY0"/>
              </a:cxn>
              <a:cxn ang="0">
                <a:pos x="connsiteX1" y="connsiteY1"/>
              </a:cxn>
              <a:cxn ang="0">
                <a:pos x="connsiteX2" y="connsiteY2"/>
              </a:cxn>
            </a:cxnLst>
            <a:rect l="l" t="t" r="r" b="b"/>
            <a:pathLst>
              <a:path w="1212501" h="3084844">
                <a:moveTo>
                  <a:pt x="40193" y="0"/>
                </a:moveTo>
                <a:cubicBezTo>
                  <a:pt x="626347" y="370951"/>
                  <a:pt x="1212501" y="741903"/>
                  <a:pt x="1205802" y="1256044"/>
                </a:cubicBezTo>
                <a:cubicBezTo>
                  <a:pt x="1199103" y="1770185"/>
                  <a:pt x="599551" y="2427514"/>
                  <a:pt x="0" y="308484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3491880" y="5877272"/>
            <a:ext cx="4896544" cy="923330"/>
          </a:xfrm>
          <a:prstGeom prst="rect">
            <a:avLst/>
          </a:prstGeom>
          <a:noFill/>
        </p:spPr>
        <p:txBody>
          <a:bodyPr wrap="square" rtlCol="0">
            <a:spAutoFit/>
          </a:bodyPr>
          <a:lstStyle/>
          <a:p>
            <a:r>
              <a:rPr lang="en-GB" b="1" dirty="0" smtClean="0"/>
              <a:t>What does this suggest about the Duke’s attitude towards his wife (both now and when she was alive)?</a:t>
            </a: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23528" y="1196752"/>
            <a:ext cx="8568952" cy="2246769"/>
          </a:xfrm>
          <a:prstGeom prst="rect">
            <a:avLst/>
          </a:prstGeom>
          <a:noFill/>
          <a:ln w="9525">
            <a:noFill/>
            <a:miter lim="800000"/>
            <a:headEnd/>
            <a:tailEnd/>
          </a:ln>
          <a:effectLst/>
        </p:spPr>
        <p:txBody>
          <a:bodyPr wrap="square">
            <a:spAutoFit/>
          </a:bodyPr>
          <a:lstStyle/>
          <a:p>
            <a:r>
              <a:rPr lang="en-US" sz="2800" dirty="0">
                <a:latin typeface="Times"/>
              </a:rPr>
              <a:t>When the Duke draws back the curtain the envoy</a:t>
            </a:r>
          </a:p>
          <a:p>
            <a:r>
              <a:rPr lang="en-US" sz="2800" dirty="0">
                <a:latin typeface="Times"/>
              </a:rPr>
              <a:t>sees in the </a:t>
            </a:r>
            <a:r>
              <a:rPr lang="en-US" sz="2800" dirty="0" err="1">
                <a:latin typeface="Times"/>
              </a:rPr>
              <a:t>Duchess’expression</a:t>
            </a:r>
            <a:r>
              <a:rPr lang="en-US" sz="2800" dirty="0" smtClean="0">
                <a:latin typeface="Times"/>
              </a:rPr>
              <a:t>:</a:t>
            </a:r>
          </a:p>
          <a:p>
            <a:endParaRPr lang="en-US" sz="2800" dirty="0" smtClean="0">
              <a:latin typeface="Times"/>
            </a:endParaRPr>
          </a:p>
          <a:p>
            <a:endParaRPr lang="en-US" sz="2800" dirty="0">
              <a:latin typeface="Times"/>
            </a:endParaRPr>
          </a:p>
          <a:p>
            <a:r>
              <a:rPr lang="en-US" sz="2800" b="1" dirty="0">
                <a:solidFill>
                  <a:srgbClr val="C00000"/>
                </a:solidFill>
                <a:latin typeface="Times"/>
              </a:rPr>
              <a:t>“</a:t>
            </a:r>
            <a:r>
              <a:rPr lang="en-US" sz="2800" b="1" dirty="0">
                <a:solidFill>
                  <a:srgbClr val="C00000"/>
                </a:solidFill>
                <a:latin typeface="Helvetica" charset="0"/>
              </a:rPr>
              <a:t>The depth and passion of its earnest glance,”</a:t>
            </a:r>
            <a:endParaRPr lang="en-US" sz="2800" dirty="0">
              <a:solidFill>
                <a:srgbClr val="C00000"/>
              </a:solidFill>
              <a:latin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2184</Words>
  <Application>Microsoft Office PowerPoint</Application>
  <PresentationFormat>On-screen Show (4:3)</PresentationFormat>
  <Paragraphs>394</Paragraphs>
  <Slides>54</Slides>
  <Notes>9</Notes>
  <HiddenSlides>0</HiddenSlides>
  <MMClips>2</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My Last Duchess</vt:lpstr>
      <vt:lpstr>My  Last  Duchess  What do these words imply?</vt:lpstr>
      <vt:lpstr>First Impressions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The Duke </vt:lpstr>
      <vt:lpstr>Slide 26</vt:lpstr>
      <vt:lpstr>A Picture... of the Duke</vt:lpstr>
      <vt:lpstr>Slide 28</vt:lpstr>
      <vt:lpstr>Slide 29</vt:lpstr>
      <vt:lpstr>Slide 30</vt:lpstr>
      <vt:lpstr>Slide 31</vt:lpstr>
      <vt:lpstr>The Duchess </vt:lpstr>
      <vt:lpstr>Slide 33</vt:lpstr>
      <vt:lpstr>Slide 34</vt:lpstr>
      <vt:lpstr>Slide 35</vt:lpstr>
      <vt:lpstr>Slide 36</vt:lpstr>
      <vt:lpstr>Slide 37</vt:lpstr>
      <vt:lpstr>Slide 38</vt:lpstr>
      <vt:lpstr>Slide 39</vt:lpstr>
      <vt:lpstr>Fra Pandolf</vt:lpstr>
      <vt:lpstr>Slide 41</vt:lpstr>
      <vt:lpstr>Structure and Form</vt:lpstr>
      <vt:lpstr>Select three of the following: </vt:lpstr>
      <vt:lpstr>Enjambment</vt:lpstr>
      <vt:lpstr>Iambic Pentameter</vt:lpstr>
      <vt:lpstr>Slide 46</vt:lpstr>
      <vt:lpstr>Slide 47</vt:lpstr>
      <vt:lpstr>Slide 48</vt:lpstr>
      <vt:lpstr>Why is this worth knowing?</vt:lpstr>
      <vt:lpstr>Slide 50</vt:lpstr>
      <vt:lpstr>Slide 51</vt:lpstr>
      <vt:lpstr>Slide 52</vt:lpstr>
      <vt:lpstr>Slide 53</vt:lpstr>
      <vt:lpstr>Poetry VITALS…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Last Duchess</dc:title>
  <dc:creator>Vicki</dc:creator>
  <cp:lastModifiedBy>Vicki</cp:lastModifiedBy>
  <cp:revision>45</cp:revision>
  <dcterms:created xsi:type="dcterms:W3CDTF">2012-03-05T15:47:08Z</dcterms:created>
  <dcterms:modified xsi:type="dcterms:W3CDTF">2014-08-17T21:38:56Z</dcterms:modified>
</cp:coreProperties>
</file>