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D8FFF-2FC8-4B03-BA94-8203DC0D6B6F}" type="datetimeFigureOut">
              <a:rPr lang="en-GB" smtClean="0"/>
              <a:pPr/>
              <a:t>17/08/2014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462624-0DD2-4264-9BD0-E332AB435EA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acronym that we will use on each poem to look at all the different aspects</a:t>
            </a:r>
            <a:endParaRPr lang="en-GB" dirty="0"/>
          </a:p>
        </p:txBody>
      </p:sp>
      <p:sp>
        <p:nvSpPr>
          <p:cNvPr id="4" name="Slide Number Placeholder 3"/>
          <p:cNvSpPr>
            <a:spLocks noGrp="1"/>
          </p:cNvSpPr>
          <p:nvPr>
            <p:ph type="sldNum" sz="quarter" idx="10"/>
          </p:nvPr>
        </p:nvSpPr>
        <p:spPr/>
        <p:txBody>
          <a:bodyPr/>
          <a:lstStyle/>
          <a:p>
            <a:fld id="{1ABA1F92-7D2E-40F0-999B-67C40D31743E}" type="slidenum">
              <a:rPr lang="en-GB" smtClean="0"/>
              <a:pPr/>
              <a:t>14</a:t>
            </a:fld>
            <a:endParaRPr lang="en-GB"/>
          </a:p>
        </p:txBody>
      </p:sp>
    </p:spTree>
    <p:extLst>
      <p:ext uri="{BB962C8B-B14F-4D97-AF65-F5344CB8AC3E}">
        <p14:creationId xmlns:p14="http://schemas.microsoft.com/office/powerpoint/2010/main" xmlns="" val="368034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AE766-B631-4817-9568-7F7BF77ECBE6}" type="datetimeFigureOut">
              <a:rPr lang="en-GB" smtClean="0"/>
              <a:pPr/>
              <a:t>17/08/2014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4A4C9-DC49-4C39-B3E3-236F0084507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AE766-B631-4817-9568-7F7BF77ECBE6}" type="datetimeFigureOut">
              <a:rPr lang="en-GB" smtClean="0"/>
              <a:pPr/>
              <a:t>17/08/2014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4A4C9-DC49-4C39-B3E3-236F0084507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F:\GCSE\Top%20Set\Lit%20Poetry\Les%20Grands%20Seigneurs\Les%20Grands%20Seigneurs.mp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04664"/>
            <a:ext cx="7772400" cy="1470025"/>
          </a:xfrm>
        </p:spPr>
        <p:txBody>
          <a:bodyPr/>
          <a:lstStyle/>
          <a:p>
            <a:r>
              <a:rPr lang="en-GB" dirty="0" smtClean="0"/>
              <a:t>Les </a:t>
            </a:r>
            <a:r>
              <a:rPr lang="en-GB" dirty="0" err="1" smtClean="0"/>
              <a:t>Grands</a:t>
            </a:r>
            <a:r>
              <a:rPr lang="en-GB" dirty="0" smtClean="0"/>
              <a:t> </a:t>
            </a:r>
            <a:r>
              <a:rPr lang="en-GB" dirty="0" err="1" smtClean="0"/>
              <a:t>Seigneurs</a:t>
            </a:r>
            <a:endParaRPr lang="en-GB" dirty="0"/>
          </a:p>
        </p:txBody>
      </p:sp>
      <p:sp>
        <p:nvSpPr>
          <p:cNvPr id="3" name="Subtitle 2"/>
          <p:cNvSpPr>
            <a:spLocks noGrp="1"/>
          </p:cNvSpPr>
          <p:nvPr>
            <p:ph type="subTitle" idx="1"/>
          </p:nvPr>
        </p:nvSpPr>
        <p:spPr>
          <a:xfrm>
            <a:off x="1331640" y="1988840"/>
            <a:ext cx="6400800" cy="1752600"/>
          </a:xfrm>
        </p:spPr>
        <p:txBody>
          <a:bodyPr/>
          <a:lstStyle/>
          <a:p>
            <a:r>
              <a:rPr lang="en-GB" dirty="0" smtClean="0"/>
              <a:t>By Dorothy Molloy</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2915816" y="2924944"/>
            <a:ext cx="3333750" cy="347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ChangeArrowheads="1"/>
          </p:cNvSpPr>
          <p:nvPr/>
        </p:nvSpPr>
        <p:spPr bwMode="auto">
          <a:xfrm>
            <a:off x="395536" y="2060848"/>
            <a:ext cx="8496944" cy="1359024"/>
          </a:xfrm>
          <a:prstGeom prst="wedgeRoundRectCallout">
            <a:avLst>
              <a:gd name="adj1" fmla="val -43750"/>
              <a:gd name="adj2" fmla="val 76000"/>
              <a:gd name="adj3" fmla="val 16667"/>
            </a:avLst>
          </a:prstGeom>
          <a:solidFill>
            <a:srgbClr val="B2EDEC"/>
          </a:solidFill>
          <a:ln w="38100">
            <a:solidFill>
              <a:srgbClr val="33CCCC"/>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3200" b="1" i="0" u="none" strike="noStrike" cap="none" normalizeH="0" baseline="0" dirty="0" smtClean="0">
                <a:ln>
                  <a:noFill/>
                </a:ln>
                <a:solidFill>
                  <a:schemeClr val="tx1"/>
                </a:solidFill>
                <a:effectLst/>
                <a:latin typeface="Arial" pitchFamily="34" charset="0"/>
                <a:cs typeface="Arial" pitchFamily="34" charset="0"/>
              </a:rPr>
              <a:t>Explore the different ways in which men are portrayed in this poem.</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GB"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179512" y="44624"/>
            <a:ext cx="8784976" cy="2031325"/>
          </a:xfrm>
          <a:prstGeom prst="rect">
            <a:avLst/>
          </a:prstGeom>
          <a:noFill/>
        </p:spPr>
        <p:txBody>
          <a:bodyPr wrap="square" rtlCol="0">
            <a:spAutoFit/>
          </a:bodyPr>
          <a:lstStyle/>
          <a:p>
            <a:r>
              <a:rPr lang="en-GB" sz="2100" dirty="0" smtClean="0"/>
              <a:t>Men are </a:t>
            </a:r>
            <a:r>
              <a:rPr lang="en-GB" sz="2100" dirty="0" smtClean="0"/>
              <a:t>portrayed in different ways over the course of the poem, signalled by the statement: ‘The best and worst of times were men’. They are an endless source of intrigue while the speaker holds the power (being unmarried and desirable). Once married she finds her power evaporates 'overnight' as her husband immediately takes her for granted and no longer does all he can to please her</a:t>
            </a:r>
            <a:r>
              <a:rPr lang="en-GB" sz="2100" dirty="0" smtClean="0"/>
              <a:t>.</a:t>
            </a:r>
            <a:endParaRPr lang="en-GB" sz="2100" dirty="0"/>
          </a:p>
        </p:txBody>
      </p:sp>
      <p:grpSp>
        <p:nvGrpSpPr>
          <p:cNvPr id="1027" name="Group 3"/>
          <p:cNvGrpSpPr>
            <a:grpSpLocks/>
          </p:cNvGrpSpPr>
          <p:nvPr/>
        </p:nvGrpSpPr>
        <p:grpSpPr bwMode="auto">
          <a:xfrm>
            <a:off x="-468560" y="4725144"/>
            <a:ext cx="2016224" cy="1781944"/>
            <a:chOff x="6380" y="5154"/>
            <a:chExt cx="4080" cy="3600"/>
          </a:xfrm>
        </p:grpSpPr>
        <p:sp>
          <p:nvSpPr>
            <p:cNvPr id="1028" name="AutoShape 4"/>
            <p:cNvSpPr>
              <a:spLocks noChangeArrowheads="1"/>
            </p:cNvSpPr>
            <p:nvPr/>
          </p:nvSpPr>
          <p:spPr bwMode="auto">
            <a:xfrm>
              <a:off x="6380" y="5154"/>
              <a:ext cx="4080" cy="3600"/>
            </a:xfrm>
            <a:custGeom>
              <a:avLst/>
              <a:gdLst>
                <a:gd name="G0" fmla="+- 5400 0 0"/>
                <a:gd name="G1" fmla="+- 8100 0 0"/>
                <a:gd name="G2" fmla="+- 2700 0 0"/>
                <a:gd name="G3" fmla="+- 9450 0 0"/>
                <a:gd name="G4" fmla="+- 21600 0 8100"/>
                <a:gd name="G5" fmla="+- 21600 0 9450"/>
                <a:gd name="G6" fmla="+- 5400 21600 0"/>
                <a:gd name="G7" fmla="*/ G6 1 2"/>
                <a:gd name="G8" fmla="+- 21600 0 5400"/>
                <a:gd name="G9" fmla="+- 21600 0 2700"/>
                <a:gd name="T0" fmla="*/ G0 w 21600"/>
                <a:gd name="T1" fmla="*/ G0 h 21600"/>
                <a:gd name="T2" fmla="*/ G8 w 21600"/>
                <a:gd name="T3" fmla="*/ G8 h 21600"/>
              </a:gdLst>
              <a:ahLst/>
              <a:cxnLst>
                <a:cxn ang="0">
                  <a:pos x="r" y="vc"/>
                </a:cxn>
                <a:cxn ang="5400000">
                  <a:pos x="hc" y="b"/>
                </a:cxn>
                <a:cxn ang="10800000">
                  <a:pos x="l" y="vc"/>
                </a:cxn>
                <a:cxn ang="16200000">
                  <a:pos x="hc" y="t"/>
                </a:cxn>
              </a:cxnLst>
              <a:rect l="T0" t="T1" r="T2" b="T3"/>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B2EDEC"/>
            </a:solidFill>
            <a:ln w="38100">
              <a:solidFill>
                <a:srgbClr val="33CCCC"/>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sp>
          <p:nvSpPr>
            <p:cNvPr id="1029" name="Text Box 5"/>
            <p:cNvSpPr txBox="1">
              <a:spLocks noChangeArrowheads="1"/>
            </p:cNvSpPr>
            <p:nvPr/>
          </p:nvSpPr>
          <p:spPr bwMode="auto">
            <a:xfrm>
              <a:off x="7220" y="6594"/>
              <a:ext cx="2520" cy="720"/>
            </a:xfrm>
            <a:prstGeom prst="rect">
              <a:avLst/>
            </a:prstGeom>
            <a:noFill/>
            <a:ln w="381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cs typeface="Arial" pitchFamily="34" charset="0"/>
                </a:rPr>
                <a:t>romantic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3" name="Group 3"/>
          <p:cNvGrpSpPr>
            <a:grpSpLocks/>
          </p:cNvGrpSpPr>
          <p:nvPr/>
        </p:nvGrpSpPr>
        <p:grpSpPr bwMode="auto">
          <a:xfrm>
            <a:off x="1547664" y="4725144"/>
            <a:ext cx="2016224" cy="1781944"/>
            <a:chOff x="6380" y="5154"/>
            <a:chExt cx="4080" cy="3600"/>
          </a:xfrm>
        </p:grpSpPr>
        <p:sp>
          <p:nvSpPr>
            <p:cNvPr id="14" name="AutoShape 4"/>
            <p:cNvSpPr>
              <a:spLocks noChangeArrowheads="1"/>
            </p:cNvSpPr>
            <p:nvPr/>
          </p:nvSpPr>
          <p:spPr bwMode="auto">
            <a:xfrm>
              <a:off x="6380" y="5154"/>
              <a:ext cx="4080" cy="3600"/>
            </a:xfrm>
            <a:custGeom>
              <a:avLst/>
              <a:gdLst>
                <a:gd name="G0" fmla="+- 5400 0 0"/>
                <a:gd name="G1" fmla="+- 8100 0 0"/>
                <a:gd name="G2" fmla="+- 2700 0 0"/>
                <a:gd name="G3" fmla="+- 9450 0 0"/>
                <a:gd name="G4" fmla="+- 21600 0 8100"/>
                <a:gd name="G5" fmla="+- 21600 0 9450"/>
                <a:gd name="G6" fmla="+- 5400 21600 0"/>
                <a:gd name="G7" fmla="*/ G6 1 2"/>
                <a:gd name="G8" fmla="+- 21600 0 5400"/>
                <a:gd name="G9" fmla="+- 21600 0 2700"/>
                <a:gd name="T0" fmla="*/ G0 w 21600"/>
                <a:gd name="T1" fmla="*/ G0 h 21600"/>
                <a:gd name="T2" fmla="*/ G8 w 21600"/>
                <a:gd name="T3" fmla="*/ G8 h 21600"/>
              </a:gdLst>
              <a:ahLst/>
              <a:cxnLst>
                <a:cxn ang="0">
                  <a:pos x="r" y="vc"/>
                </a:cxn>
                <a:cxn ang="5400000">
                  <a:pos x="hc" y="b"/>
                </a:cxn>
                <a:cxn ang="10800000">
                  <a:pos x="l" y="vc"/>
                </a:cxn>
                <a:cxn ang="16200000">
                  <a:pos x="hc" y="t"/>
                </a:cxn>
              </a:cxnLst>
              <a:rect l="T0" t="T1" r="T2" b="T3"/>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B2EDEC"/>
            </a:solidFill>
            <a:ln w="38100">
              <a:solidFill>
                <a:srgbClr val="33CCCC"/>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sp>
          <p:nvSpPr>
            <p:cNvPr id="15" name="Text Box 5"/>
            <p:cNvSpPr txBox="1">
              <a:spLocks noChangeArrowheads="1"/>
            </p:cNvSpPr>
            <p:nvPr/>
          </p:nvSpPr>
          <p:spPr bwMode="auto">
            <a:xfrm>
              <a:off x="7220" y="6594"/>
              <a:ext cx="2520" cy="720"/>
            </a:xfrm>
            <a:prstGeom prst="rect">
              <a:avLst/>
            </a:prstGeom>
            <a:noFill/>
            <a:ln w="381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GB" b="1" dirty="0" smtClean="0">
                  <a:latin typeface="Calibri" pitchFamily="34" charset="0"/>
                  <a:cs typeface="Arial" pitchFamily="34" charset="0"/>
                </a:rPr>
                <a:t>absurd</a:t>
              </a:r>
              <a:endParaRPr kumimoji="0" lang="en-GB" sz="18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6" name="Group 3"/>
          <p:cNvGrpSpPr>
            <a:grpSpLocks/>
          </p:cNvGrpSpPr>
          <p:nvPr/>
        </p:nvGrpSpPr>
        <p:grpSpPr bwMode="auto">
          <a:xfrm>
            <a:off x="3563888" y="4725144"/>
            <a:ext cx="2016224" cy="1781944"/>
            <a:chOff x="6380" y="5154"/>
            <a:chExt cx="4080" cy="3600"/>
          </a:xfrm>
        </p:grpSpPr>
        <p:sp>
          <p:nvSpPr>
            <p:cNvPr id="17" name="AutoShape 4"/>
            <p:cNvSpPr>
              <a:spLocks noChangeArrowheads="1"/>
            </p:cNvSpPr>
            <p:nvPr/>
          </p:nvSpPr>
          <p:spPr bwMode="auto">
            <a:xfrm>
              <a:off x="6380" y="5154"/>
              <a:ext cx="4080" cy="3600"/>
            </a:xfrm>
            <a:custGeom>
              <a:avLst/>
              <a:gdLst>
                <a:gd name="G0" fmla="+- 5400 0 0"/>
                <a:gd name="G1" fmla="+- 8100 0 0"/>
                <a:gd name="G2" fmla="+- 2700 0 0"/>
                <a:gd name="G3" fmla="+- 9450 0 0"/>
                <a:gd name="G4" fmla="+- 21600 0 8100"/>
                <a:gd name="G5" fmla="+- 21600 0 9450"/>
                <a:gd name="G6" fmla="+- 5400 21600 0"/>
                <a:gd name="G7" fmla="*/ G6 1 2"/>
                <a:gd name="G8" fmla="+- 21600 0 5400"/>
                <a:gd name="G9" fmla="+- 21600 0 2700"/>
                <a:gd name="T0" fmla="*/ G0 w 21600"/>
                <a:gd name="T1" fmla="*/ G0 h 21600"/>
                <a:gd name="T2" fmla="*/ G8 w 21600"/>
                <a:gd name="T3" fmla="*/ G8 h 21600"/>
              </a:gdLst>
              <a:ahLst/>
              <a:cxnLst>
                <a:cxn ang="0">
                  <a:pos x="r" y="vc"/>
                </a:cxn>
                <a:cxn ang="5400000">
                  <a:pos x="hc" y="b"/>
                </a:cxn>
                <a:cxn ang="10800000">
                  <a:pos x="l" y="vc"/>
                </a:cxn>
                <a:cxn ang="16200000">
                  <a:pos x="hc" y="t"/>
                </a:cxn>
              </a:cxnLst>
              <a:rect l="T0" t="T1" r="T2" b="T3"/>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B2EDEC"/>
            </a:solidFill>
            <a:ln w="38100">
              <a:solidFill>
                <a:srgbClr val="33CCCC"/>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sp>
          <p:nvSpPr>
            <p:cNvPr id="18" name="Text Box 5"/>
            <p:cNvSpPr txBox="1">
              <a:spLocks noChangeArrowheads="1"/>
            </p:cNvSpPr>
            <p:nvPr/>
          </p:nvSpPr>
          <p:spPr bwMode="auto">
            <a:xfrm>
              <a:off x="7109" y="6594"/>
              <a:ext cx="2769" cy="720"/>
            </a:xfrm>
            <a:prstGeom prst="rect">
              <a:avLst/>
            </a:prstGeom>
            <a:noFill/>
            <a:ln w="381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cs typeface="Arial" pitchFamily="34" charset="0"/>
                </a:rPr>
                <a:t>dependable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9" name="Group 3"/>
          <p:cNvGrpSpPr>
            <a:grpSpLocks/>
          </p:cNvGrpSpPr>
          <p:nvPr/>
        </p:nvGrpSpPr>
        <p:grpSpPr bwMode="auto">
          <a:xfrm>
            <a:off x="5580112" y="4725144"/>
            <a:ext cx="2016224" cy="1781944"/>
            <a:chOff x="6380" y="5154"/>
            <a:chExt cx="4080" cy="3600"/>
          </a:xfrm>
        </p:grpSpPr>
        <p:sp>
          <p:nvSpPr>
            <p:cNvPr id="20" name="AutoShape 4"/>
            <p:cNvSpPr>
              <a:spLocks noChangeArrowheads="1"/>
            </p:cNvSpPr>
            <p:nvPr/>
          </p:nvSpPr>
          <p:spPr bwMode="auto">
            <a:xfrm>
              <a:off x="6380" y="5154"/>
              <a:ext cx="4080" cy="3600"/>
            </a:xfrm>
            <a:custGeom>
              <a:avLst/>
              <a:gdLst>
                <a:gd name="G0" fmla="+- 5400 0 0"/>
                <a:gd name="G1" fmla="+- 8100 0 0"/>
                <a:gd name="G2" fmla="+- 2700 0 0"/>
                <a:gd name="G3" fmla="+- 9450 0 0"/>
                <a:gd name="G4" fmla="+- 21600 0 8100"/>
                <a:gd name="G5" fmla="+- 21600 0 9450"/>
                <a:gd name="G6" fmla="+- 5400 21600 0"/>
                <a:gd name="G7" fmla="*/ G6 1 2"/>
                <a:gd name="G8" fmla="+- 21600 0 5400"/>
                <a:gd name="G9" fmla="+- 21600 0 2700"/>
                <a:gd name="T0" fmla="*/ G0 w 21600"/>
                <a:gd name="T1" fmla="*/ G0 h 21600"/>
                <a:gd name="T2" fmla="*/ G8 w 21600"/>
                <a:gd name="T3" fmla="*/ G8 h 21600"/>
              </a:gdLst>
              <a:ahLst/>
              <a:cxnLst>
                <a:cxn ang="0">
                  <a:pos x="r" y="vc"/>
                </a:cxn>
                <a:cxn ang="5400000">
                  <a:pos x="hc" y="b"/>
                </a:cxn>
                <a:cxn ang="10800000">
                  <a:pos x="l" y="vc"/>
                </a:cxn>
                <a:cxn ang="16200000">
                  <a:pos x="hc" y="t"/>
                </a:cxn>
              </a:cxnLst>
              <a:rect l="T0" t="T1" r="T2" b="T3"/>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B2EDEC"/>
            </a:solidFill>
            <a:ln w="38100">
              <a:solidFill>
                <a:srgbClr val="33CCCC"/>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sp>
          <p:nvSpPr>
            <p:cNvPr id="21" name="Text Box 5"/>
            <p:cNvSpPr txBox="1">
              <a:spLocks noChangeArrowheads="1"/>
            </p:cNvSpPr>
            <p:nvPr/>
          </p:nvSpPr>
          <p:spPr bwMode="auto">
            <a:xfrm>
              <a:off x="7220" y="6594"/>
              <a:ext cx="2520" cy="720"/>
            </a:xfrm>
            <a:prstGeom prst="rect">
              <a:avLst/>
            </a:prstGeom>
            <a:noFill/>
            <a:ln w="381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cs typeface="Arial" pitchFamily="34" charset="0"/>
                </a:rPr>
                <a:t>attractive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 name="Group 3"/>
          <p:cNvGrpSpPr>
            <a:grpSpLocks/>
          </p:cNvGrpSpPr>
          <p:nvPr/>
        </p:nvGrpSpPr>
        <p:grpSpPr bwMode="auto">
          <a:xfrm>
            <a:off x="7596336" y="4725144"/>
            <a:ext cx="2016224" cy="1781944"/>
            <a:chOff x="6380" y="5154"/>
            <a:chExt cx="4080" cy="3600"/>
          </a:xfrm>
        </p:grpSpPr>
        <p:sp>
          <p:nvSpPr>
            <p:cNvPr id="23" name="AutoShape 4"/>
            <p:cNvSpPr>
              <a:spLocks noChangeArrowheads="1"/>
            </p:cNvSpPr>
            <p:nvPr/>
          </p:nvSpPr>
          <p:spPr bwMode="auto">
            <a:xfrm>
              <a:off x="6380" y="5154"/>
              <a:ext cx="4080" cy="3600"/>
            </a:xfrm>
            <a:custGeom>
              <a:avLst/>
              <a:gdLst>
                <a:gd name="G0" fmla="+- 5400 0 0"/>
                <a:gd name="G1" fmla="+- 8100 0 0"/>
                <a:gd name="G2" fmla="+- 2700 0 0"/>
                <a:gd name="G3" fmla="+- 9450 0 0"/>
                <a:gd name="G4" fmla="+- 21600 0 8100"/>
                <a:gd name="G5" fmla="+- 21600 0 9450"/>
                <a:gd name="G6" fmla="+- 5400 21600 0"/>
                <a:gd name="G7" fmla="*/ G6 1 2"/>
                <a:gd name="G8" fmla="+- 21600 0 5400"/>
                <a:gd name="G9" fmla="+- 21600 0 2700"/>
                <a:gd name="T0" fmla="*/ G0 w 21600"/>
                <a:gd name="T1" fmla="*/ G0 h 21600"/>
                <a:gd name="T2" fmla="*/ G8 w 21600"/>
                <a:gd name="T3" fmla="*/ G8 h 21600"/>
              </a:gdLst>
              <a:ahLst/>
              <a:cxnLst>
                <a:cxn ang="0">
                  <a:pos x="r" y="vc"/>
                </a:cxn>
                <a:cxn ang="5400000">
                  <a:pos x="hc" y="b"/>
                </a:cxn>
                <a:cxn ang="10800000">
                  <a:pos x="l" y="vc"/>
                </a:cxn>
                <a:cxn ang="16200000">
                  <a:pos x="hc" y="t"/>
                </a:cxn>
              </a:cxnLst>
              <a:rect l="T0" t="T1" r="T2" b="T3"/>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B2EDEC"/>
            </a:solidFill>
            <a:ln w="38100">
              <a:solidFill>
                <a:srgbClr val="33CCCC"/>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sp>
          <p:nvSpPr>
            <p:cNvPr id="24" name="Text Box 5"/>
            <p:cNvSpPr txBox="1">
              <a:spLocks noChangeArrowheads="1"/>
            </p:cNvSpPr>
            <p:nvPr/>
          </p:nvSpPr>
          <p:spPr bwMode="auto">
            <a:xfrm>
              <a:off x="7109" y="6594"/>
              <a:ext cx="2631" cy="720"/>
            </a:xfrm>
            <a:prstGeom prst="rect">
              <a:avLst/>
            </a:prstGeom>
            <a:noFill/>
            <a:ln w="381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cs typeface="Arial" pitchFamily="34" charset="0"/>
                </a:rPr>
                <a:t>patronising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5" name="TextBox 24"/>
          <p:cNvSpPr txBox="1"/>
          <p:nvPr/>
        </p:nvSpPr>
        <p:spPr>
          <a:xfrm>
            <a:off x="107504" y="3717032"/>
            <a:ext cx="8856984" cy="3139321"/>
          </a:xfrm>
          <a:prstGeom prst="rect">
            <a:avLst/>
          </a:prstGeom>
          <a:noFill/>
        </p:spPr>
        <p:txBody>
          <a:bodyPr wrap="square" rtlCol="0">
            <a:spAutoFit/>
          </a:bodyPr>
          <a:lstStyle/>
          <a:p>
            <a:r>
              <a:rPr lang="en-GB" b="1" dirty="0" smtClean="0"/>
              <a:t>Look closely at the language and imagery in the poem.</a:t>
            </a:r>
            <a:endParaRPr lang="en-GB" dirty="0" smtClean="0"/>
          </a:p>
          <a:p>
            <a:r>
              <a:rPr lang="en-GB" b="1" dirty="0" smtClean="0"/>
              <a:t> </a:t>
            </a:r>
            <a:endParaRPr lang="en-GB" dirty="0" smtClean="0"/>
          </a:p>
          <a:p>
            <a:r>
              <a:rPr lang="en-GB" dirty="0" smtClean="0"/>
              <a:t>Locate evidence that the persona finds </a:t>
            </a:r>
            <a:r>
              <a:rPr lang="en-GB" dirty="0" smtClean="0"/>
              <a:t>men:</a:t>
            </a:r>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t>  		</a:t>
            </a:r>
          </a:p>
          <a:p>
            <a:r>
              <a:rPr lang="en-GB" dirty="0" smtClean="0"/>
              <a:t>	</a:t>
            </a:r>
            <a:r>
              <a:rPr lang="en-GB" dirty="0" smtClean="0"/>
              <a:t>	</a:t>
            </a:r>
            <a:r>
              <a:rPr lang="en-GB" b="1" dirty="0" smtClean="0"/>
              <a:t>Note down and annotate quotations that show your given quality.</a:t>
            </a:r>
            <a:endParaRPr lang="en-GB"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712968" cy="6170920"/>
          </a:xfrm>
          <a:prstGeom prst="rect">
            <a:avLst/>
          </a:prstGeom>
          <a:noFill/>
        </p:spPr>
        <p:txBody>
          <a:bodyPr wrap="square" rtlCol="0">
            <a:spAutoFit/>
          </a:bodyPr>
          <a:lstStyle/>
          <a:p>
            <a:r>
              <a:rPr lang="en-GB" sz="2500" b="1" dirty="0" smtClean="0"/>
              <a:t>Find an example of each of the following in the poem. What is the purpose and effect of each?</a:t>
            </a:r>
          </a:p>
          <a:p>
            <a:endParaRPr lang="en-GB" sz="2500" b="1" dirty="0"/>
          </a:p>
          <a:p>
            <a:pPr>
              <a:buFont typeface="Arial" pitchFamily="34" charset="0"/>
              <a:buChar char="•"/>
            </a:pPr>
            <a:r>
              <a:rPr lang="en-GB" sz="2500" b="1" dirty="0" smtClean="0"/>
              <a:t>  </a:t>
            </a:r>
            <a:r>
              <a:rPr lang="en-GB" sz="3000" b="1" dirty="0" smtClean="0"/>
              <a:t>Metaphors</a:t>
            </a:r>
          </a:p>
          <a:p>
            <a:pPr>
              <a:buFont typeface="Arial" pitchFamily="34" charset="0"/>
              <a:buChar char="•"/>
            </a:pPr>
            <a:r>
              <a:rPr lang="en-GB" sz="3000" b="1" dirty="0" smtClean="0"/>
              <a:t> Narrative voice</a:t>
            </a:r>
          </a:p>
          <a:p>
            <a:pPr>
              <a:buFont typeface="Arial" pitchFamily="34" charset="0"/>
              <a:buChar char="•"/>
            </a:pPr>
            <a:r>
              <a:rPr lang="en-GB" sz="3000" b="1" dirty="0" smtClean="0"/>
              <a:t> Rhyme</a:t>
            </a:r>
          </a:p>
          <a:p>
            <a:pPr>
              <a:buFont typeface="Arial" pitchFamily="34" charset="0"/>
              <a:buChar char="•"/>
            </a:pPr>
            <a:r>
              <a:rPr lang="en-GB" sz="3000" b="1" dirty="0" smtClean="0"/>
              <a:t> Mid-line full stops</a:t>
            </a:r>
          </a:p>
          <a:p>
            <a:pPr>
              <a:buFont typeface="Arial" pitchFamily="34" charset="0"/>
              <a:buChar char="•"/>
            </a:pPr>
            <a:r>
              <a:rPr lang="en-GB" sz="3000" b="1" dirty="0" smtClean="0"/>
              <a:t> Enjambment</a:t>
            </a:r>
          </a:p>
          <a:p>
            <a:pPr>
              <a:buFont typeface="Arial" pitchFamily="34" charset="0"/>
              <a:buChar char="•"/>
            </a:pPr>
            <a:r>
              <a:rPr lang="en-GB" sz="3000" b="1" dirty="0" smtClean="0"/>
              <a:t> Parenthesis (brackets)</a:t>
            </a:r>
          </a:p>
          <a:p>
            <a:pPr>
              <a:buFont typeface="Arial" pitchFamily="34" charset="0"/>
              <a:buChar char="•"/>
            </a:pPr>
            <a:r>
              <a:rPr lang="en-GB" sz="3000" b="1" dirty="0" smtClean="0"/>
              <a:t> Alliteration</a:t>
            </a:r>
          </a:p>
          <a:p>
            <a:pPr>
              <a:buFont typeface="Arial" pitchFamily="34" charset="0"/>
              <a:buChar char="•"/>
            </a:pPr>
            <a:r>
              <a:rPr lang="en-GB" sz="3000" b="1" smtClean="0"/>
              <a:t> Assonance</a:t>
            </a:r>
            <a:endParaRPr lang="en-GB" sz="3000" b="1" dirty="0" smtClean="0"/>
          </a:p>
          <a:p>
            <a:pPr>
              <a:buFont typeface="Arial" pitchFamily="34" charset="0"/>
              <a:buChar char="•"/>
            </a:pPr>
            <a:endParaRPr lang="en-GB" sz="3000" b="1" dirty="0" smtClean="0"/>
          </a:p>
          <a:p>
            <a:endParaRPr lang="en-GB" sz="2500" b="1" dirty="0"/>
          </a:p>
          <a:p>
            <a:endParaRPr lang="en-GB" sz="25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What is your overall impression of the poem?</a:t>
            </a:r>
          </a:p>
          <a:p>
            <a:r>
              <a:rPr lang="en-GB" dirty="0" smtClean="0"/>
              <a:t>Do you feel any sympathy for the speaker? Why/why not?</a:t>
            </a:r>
          </a:p>
          <a:p>
            <a:r>
              <a:rPr lang="en-GB" dirty="0" smtClean="0"/>
              <a:t>How do you think the speaker feels?</a:t>
            </a:r>
          </a:p>
          <a:p>
            <a:r>
              <a:rPr lang="en-GB" dirty="0" smtClean="0"/>
              <a:t>Do you think she has a right to feel this way?</a:t>
            </a:r>
          </a:p>
          <a:p>
            <a:endParaRPr lang="en-GB" dirty="0" smtClean="0"/>
          </a:p>
          <a:p>
            <a:pPr>
              <a:buNone/>
            </a:pPr>
            <a:r>
              <a:rPr lang="en-GB" dirty="0" smtClean="0"/>
              <a:t>	Discuss your ideas on your tables.</a:t>
            </a:r>
          </a:p>
          <a:p>
            <a:pPr>
              <a:buNone/>
            </a:pPr>
            <a:endParaRPr lang="en-GB" dirty="0"/>
          </a:p>
        </p:txBody>
      </p:sp>
      <p:sp>
        <p:nvSpPr>
          <p:cNvPr id="5" name="Title 1"/>
          <p:cNvSpPr>
            <a:spLocks noGrp="1"/>
          </p:cNvSpPr>
          <p:nvPr>
            <p:ph type="title"/>
          </p:nvPr>
        </p:nvSpPr>
        <p:spPr>
          <a:xfrm>
            <a:off x="1619672" y="260648"/>
            <a:ext cx="5688632" cy="936104"/>
          </a:xfrm>
          <a:ln>
            <a:solidFill>
              <a:schemeClr val="tx1"/>
            </a:solidFill>
          </a:ln>
        </p:spPr>
        <p:txBody>
          <a:bodyPr/>
          <a:lstStyle/>
          <a:p>
            <a:r>
              <a:rPr lang="en-GB" b="1" dirty="0" smtClean="0"/>
              <a:t>Discussion Time!</a:t>
            </a:r>
            <a:endParaRPr lang="en-GB"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lum contrast="22000"/>
            <a:grayscl/>
          </a:blip>
          <a:srcRect/>
          <a:stretch>
            <a:fillRect/>
          </a:stretch>
        </p:blipFill>
        <p:spPr bwMode="auto">
          <a:xfrm>
            <a:off x="2051720" y="1844824"/>
            <a:ext cx="4673203" cy="4888111"/>
          </a:xfrm>
          <a:prstGeom prst="rect">
            <a:avLst/>
          </a:prstGeom>
          <a:noFill/>
          <a:ln w="9525">
            <a:noFill/>
            <a:miter lim="800000"/>
            <a:headEnd/>
            <a:tailEnd/>
          </a:ln>
        </p:spPr>
      </p:pic>
      <p:sp>
        <p:nvSpPr>
          <p:cNvPr id="3" name="TextBox 2"/>
          <p:cNvSpPr txBox="1"/>
          <p:nvPr/>
        </p:nvSpPr>
        <p:spPr>
          <a:xfrm>
            <a:off x="467544" y="548680"/>
            <a:ext cx="8280920" cy="954107"/>
          </a:xfrm>
          <a:prstGeom prst="rect">
            <a:avLst/>
          </a:prstGeom>
          <a:noFill/>
        </p:spPr>
        <p:txBody>
          <a:bodyPr wrap="square" rtlCol="0">
            <a:spAutoFit/>
          </a:bodyPr>
          <a:lstStyle/>
          <a:p>
            <a:pPr algn="ctr"/>
            <a:r>
              <a:rPr lang="en-GB" sz="2800" b="1" dirty="0" smtClean="0"/>
              <a:t>It’s time to summarise! We’re going to make a note of the poem’s VITALS. </a:t>
            </a:r>
            <a:endParaRPr lang="en-GB"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22672" cy="889782"/>
          </a:xfrm>
        </p:spPr>
        <p:txBody>
          <a:bodyPr>
            <a:normAutofit/>
          </a:bodyPr>
          <a:lstStyle/>
          <a:p>
            <a:r>
              <a:rPr lang="en-GB" sz="3600" b="1" dirty="0" smtClean="0">
                <a:solidFill>
                  <a:srgbClr val="FF0000"/>
                </a:solidFill>
                <a:latin typeface="+mn-lt"/>
                <a:cs typeface="Arial" pitchFamily="34" charset="0"/>
              </a:rPr>
              <a:t>Poetry VITALS…</a:t>
            </a:r>
            <a:endParaRPr lang="en-GB" sz="3600" b="1" dirty="0">
              <a:solidFill>
                <a:srgbClr val="FF0000"/>
              </a:solidFill>
              <a:latin typeface="+mn-lt"/>
              <a:cs typeface="Arial" pitchFamily="34" charset="0"/>
            </a:endParaRPr>
          </a:p>
        </p:txBody>
      </p:sp>
      <p:sp>
        <p:nvSpPr>
          <p:cNvPr id="3" name="Content Placeholder 2"/>
          <p:cNvSpPr>
            <a:spLocks noGrp="1"/>
          </p:cNvSpPr>
          <p:nvPr>
            <p:ph idx="1"/>
          </p:nvPr>
        </p:nvSpPr>
        <p:spPr>
          <a:xfrm>
            <a:off x="323528" y="836712"/>
            <a:ext cx="8352928" cy="5445224"/>
          </a:xfrm>
        </p:spPr>
        <p:txBody>
          <a:bodyPr>
            <a:noAutofit/>
          </a:bodyPr>
          <a:lstStyle/>
          <a:p>
            <a:pPr marL="0" indent="0">
              <a:buNone/>
            </a:pPr>
            <a:r>
              <a:rPr lang="en-GB" sz="2400" b="1" u="sng" dirty="0" smtClean="0">
                <a:solidFill>
                  <a:srgbClr val="FF0000"/>
                </a:solidFill>
                <a:cs typeface="Arial" pitchFamily="34" charset="0"/>
              </a:rPr>
              <a:t>V</a:t>
            </a:r>
            <a:r>
              <a:rPr lang="en-GB" sz="2400" dirty="0" smtClean="0">
                <a:solidFill>
                  <a:srgbClr val="FF0000"/>
                </a:solidFill>
                <a:cs typeface="Arial" pitchFamily="34" charset="0"/>
              </a:rPr>
              <a:t>oice: </a:t>
            </a:r>
            <a:r>
              <a:rPr lang="en-GB" sz="2400" dirty="0" smtClean="0">
                <a:cs typeface="Arial" pitchFamily="34" charset="0"/>
              </a:rPr>
              <a:t>Who is speaking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I</a:t>
            </a:r>
            <a:r>
              <a:rPr lang="en-GB" sz="2400" dirty="0" smtClean="0">
                <a:solidFill>
                  <a:srgbClr val="FF0000"/>
                </a:solidFill>
                <a:cs typeface="Arial" pitchFamily="34" charset="0"/>
              </a:rPr>
              <a:t>magery: </a:t>
            </a:r>
            <a:r>
              <a:rPr lang="en-GB" sz="2400" dirty="0" smtClean="0">
                <a:cs typeface="Arial" pitchFamily="34" charset="0"/>
              </a:rPr>
              <a:t>What imagery is being created?    		        	      	    How is it effective?</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T</a:t>
            </a:r>
            <a:r>
              <a:rPr lang="en-GB" sz="2400" dirty="0" smtClean="0">
                <a:solidFill>
                  <a:srgbClr val="FF0000"/>
                </a:solidFill>
                <a:cs typeface="Arial" pitchFamily="34" charset="0"/>
              </a:rPr>
              <a:t>heme: </a:t>
            </a:r>
            <a:r>
              <a:rPr lang="en-GB" sz="2400" dirty="0" smtClean="0">
                <a:cs typeface="Arial" pitchFamily="34" charset="0"/>
              </a:rPr>
              <a:t>What are the main themes featured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A</a:t>
            </a:r>
            <a:r>
              <a:rPr lang="en-GB" sz="2400" dirty="0" smtClean="0">
                <a:solidFill>
                  <a:srgbClr val="FF0000"/>
                </a:solidFill>
                <a:cs typeface="Arial" pitchFamily="34" charset="0"/>
              </a:rPr>
              <a:t>ddress: </a:t>
            </a:r>
            <a:r>
              <a:rPr lang="en-GB" sz="2400" dirty="0" smtClean="0">
                <a:cs typeface="Arial" pitchFamily="34" charset="0"/>
              </a:rPr>
              <a:t>Who is the poem addressed to? Why?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L</a:t>
            </a:r>
            <a:r>
              <a:rPr lang="en-GB" sz="2400" dirty="0" smtClean="0">
                <a:solidFill>
                  <a:srgbClr val="FF0000"/>
                </a:solidFill>
                <a:cs typeface="Arial" pitchFamily="34" charset="0"/>
              </a:rPr>
              <a:t>anguage (Features): </a:t>
            </a:r>
            <a:r>
              <a:rPr lang="en-GB" sz="2400" dirty="0" smtClean="0">
                <a:cs typeface="Arial" pitchFamily="34" charset="0"/>
              </a:rPr>
              <a:t>What type of language/ devices are used? </a:t>
            </a:r>
          </a:p>
          <a:p>
            <a:pPr marL="0" indent="0">
              <a:buNone/>
            </a:pPr>
            <a:r>
              <a:rPr lang="en-GB" sz="2400" dirty="0" smtClean="0">
                <a:cs typeface="Arial" pitchFamily="34" charset="0"/>
              </a:rPr>
              <a:t>			What is their effect?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S</a:t>
            </a:r>
            <a:r>
              <a:rPr lang="en-GB" sz="2400" dirty="0" smtClean="0">
                <a:solidFill>
                  <a:srgbClr val="FF0000"/>
                </a:solidFill>
                <a:cs typeface="Arial" pitchFamily="34" charset="0"/>
              </a:rPr>
              <a:t>tructure: </a:t>
            </a:r>
            <a:r>
              <a:rPr lang="en-GB" sz="2400" dirty="0" smtClean="0">
                <a:cs typeface="Arial" pitchFamily="34" charset="0"/>
              </a:rPr>
              <a:t> How is the poem laid out? What is the effect of this? </a:t>
            </a:r>
          </a:p>
          <a:p>
            <a:pPr marL="0" indent="0">
              <a:buNone/>
            </a:pPr>
            <a:endParaRPr lang="en-GB" sz="2400" dirty="0" smtClean="0">
              <a:cs typeface="Arial" pitchFamily="34" charset="0"/>
            </a:endParaRPr>
          </a:p>
          <a:p>
            <a:pPr marL="0" indent="0">
              <a:buNone/>
            </a:pPr>
            <a:r>
              <a:rPr lang="en-GB" sz="2400" dirty="0" smtClean="0">
                <a:latin typeface="Comic Sans MS" pitchFamily="66" charset="0"/>
              </a:rPr>
              <a:t>	 </a:t>
            </a:r>
            <a:r>
              <a:rPr lang="en-GB" sz="2400" dirty="0">
                <a:latin typeface="Comic Sans MS" pitchFamily="66" charset="0"/>
              </a:rPr>
              <a:t>	</a:t>
            </a:r>
            <a:r>
              <a:rPr lang="en-GB" sz="2400" dirty="0" smtClean="0">
                <a:latin typeface="Comic Sans MS" pitchFamily="66" charset="0"/>
              </a:rPr>
              <a:t>                          </a:t>
            </a:r>
            <a:endParaRPr lang="en-GB" sz="2400" dirty="0">
              <a:latin typeface="Comic Sans MS" pitchFamily="66" charset="0"/>
            </a:endParaRPr>
          </a:p>
        </p:txBody>
      </p:sp>
      <p:pic>
        <p:nvPicPr>
          <p:cNvPr id="3076" name="Picture 4" descr="http://us.cdn4.123rf.com/168nwm/skovoroda/skovoroda1105/skovoroda110500016/9545402-first-aid-kit-with-medical-cross-illustration-isolated-over-white-background.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216" y="116632"/>
            <a:ext cx="2411760" cy="26642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95751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0032" y="548680"/>
            <a:ext cx="3826768" cy="5577483"/>
          </a:xfrm>
        </p:spPr>
        <p:txBody>
          <a:bodyPr>
            <a:normAutofit lnSpcReduction="10000"/>
          </a:bodyPr>
          <a:lstStyle/>
          <a:p>
            <a:pPr>
              <a:buNone/>
            </a:pPr>
            <a:r>
              <a:rPr lang="en-GB" dirty="0" smtClean="0"/>
              <a:t>	Read the quotations from the poem: what are your first impressions?</a:t>
            </a:r>
          </a:p>
          <a:p>
            <a:pPr>
              <a:buNone/>
            </a:pPr>
            <a:endParaRPr lang="en-GB" dirty="0"/>
          </a:p>
          <a:p>
            <a:pPr>
              <a:buNone/>
            </a:pPr>
            <a:r>
              <a:rPr lang="en-GB" dirty="0" smtClean="0"/>
              <a:t>	Think about the title of the poem too. What do you think it’s going to be about?</a:t>
            </a:r>
          </a:p>
          <a:p>
            <a:pPr>
              <a:buNone/>
            </a:pPr>
            <a:endParaRPr lang="en-GB" dirty="0"/>
          </a:p>
        </p:txBody>
      </p:sp>
      <p:sp>
        <p:nvSpPr>
          <p:cNvPr id="5" name="TextBox 4"/>
          <p:cNvSpPr txBox="1"/>
          <p:nvPr/>
        </p:nvSpPr>
        <p:spPr>
          <a:xfrm>
            <a:off x="323528" y="548680"/>
            <a:ext cx="4392488" cy="5293757"/>
          </a:xfrm>
          <a:prstGeom prst="rect">
            <a:avLst/>
          </a:prstGeom>
          <a:noFill/>
          <a:ln>
            <a:solidFill>
              <a:schemeClr val="tx1"/>
            </a:solidFill>
          </a:ln>
        </p:spPr>
        <p:txBody>
          <a:bodyPr wrap="square" rtlCol="0">
            <a:spAutoFit/>
          </a:bodyPr>
          <a:lstStyle/>
          <a:p>
            <a:pPr algn="ctr"/>
            <a:endParaRPr lang="en-GB" sz="3200" dirty="0" smtClean="0">
              <a:latin typeface="Arial" pitchFamily="34" charset="0"/>
              <a:cs typeface="Arial" pitchFamily="34" charset="0"/>
            </a:endParaRPr>
          </a:p>
          <a:p>
            <a:pPr algn="ctr"/>
            <a:r>
              <a:rPr lang="en-GB" sz="3200" dirty="0" smtClean="0">
                <a:latin typeface="Arial" pitchFamily="34" charset="0"/>
                <a:cs typeface="Arial" pitchFamily="34" charset="0"/>
              </a:rPr>
              <a:t>‘</a:t>
            </a:r>
            <a:r>
              <a:rPr lang="en-GB" sz="3200" dirty="0" smtClean="0">
                <a:latin typeface="Arial" pitchFamily="34" charset="0"/>
                <a:cs typeface="Arial" pitchFamily="34" charset="0"/>
              </a:rPr>
              <a:t>castellated towers</a:t>
            </a:r>
            <a:r>
              <a:rPr lang="en-GB" sz="3200" dirty="0" smtClean="0">
                <a:latin typeface="Arial" pitchFamily="34" charset="0"/>
                <a:cs typeface="Arial" pitchFamily="34" charset="0"/>
              </a:rPr>
              <a:t>’</a:t>
            </a:r>
          </a:p>
          <a:p>
            <a:pPr algn="ctr"/>
            <a:endParaRPr lang="en-GB" sz="3200" b="1" dirty="0" smtClean="0">
              <a:latin typeface="Arial" pitchFamily="34" charset="0"/>
              <a:cs typeface="Arial" pitchFamily="34" charset="0"/>
            </a:endParaRPr>
          </a:p>
          <a:p>
            <a:pPr algn="ctr"/>
            <a:r>
              <a:rPr lang="en-GB" sz="3200" dirty="0" smtClean="0">
                <a:latin typeface="Arial" pitchFamily="34" charset="0"/>
                <a:cs typeface="Arial" pitchFamily="34" charset="0"/>
              </a:rPr>
              <a:t>‘the peacocks’</a:t>
            </a:r>
            <a:endParaRPr lang="en-GB" sz="3200" b="1" dirty="0" smtClean="0">
              <a:latin typeface="Arial" pitchFamily="34" charset="0"/>
              <a:cs typeface="Arial" pitchFamily="34" charset="0"/>
            </a:endParaRPr>
          </a:p>
          <a:p>
            <a:pPr algn="ctr"/>
            <a:endParaRPr lang="en-GB" sz="3200" dirty="0" smtClean="0">
              <a:latin typeface="Arial" pitchFamily="34" charset="0"/>
              <a:cs typeface="Arial" pitchFamily="34" charset="0"/>
            </a:endParaRPr>
          </a:p>
          <a:p>
            <a:pPr algn="ctr"/>
            <a:r>
              <a:rPr lang="en-GB" sz="3200" dirty="0" smtClean="0">
                <a:latin typeface="Arial" pitchFamily="34" charset="0"/>
                <a:cs typeface="Arial" pitchFamily="34" charset="0"/>
              </a:rPr>
              <a:t>‘</a:t>
            </a:r>
            <a:r>
              <a:rPr lang="en-GB" sz="3200" dirty="0" smtClean="0">
                <a:latin typeface="Arial" pitchFamily="34" charset="0"/>
                <a:cs typeface="Arial" pitchFamily="34" charset="0"/>
              </a:rPr>
              <a:t>performing seals’</a:t>
            </a:r>
            <a:endParaRPr lang="en-GB" sz="3200" b="1" dirty="0" smtClean="0">
              <a:latin typeface="Arial" pitchFamily="34" charset="0"/>
              <a:cs typeface="Arial" pitchFamily="34" charset="0"/>
            </a:endParaRPr>
          </a:p>
          <a:p>
            <a:pPr algn="ctr"/>
            <a:endParaRPr lang="en-GB" sz="3200" dirty="0" smtClean="0">
              <a:latin typeface="Arial" pitchFamily="34" charset="0"/>
              <a:cs typeface="Arial" pitchFamily="34" charset="0"/>
            </a:endParaRPr>
          </a:p>
          <a:p>
            <a:pPr algn="ctr"/>
            <a:r>
              <a:rPr lang="en-GB" sz="3200" dirty="0" smtClean="0">
                <a:latin typeface="Arial" pitchFamily="34" charset="0"/>
                <a:cs typeface="Arial" pitchFamily="34" charset="0"/>
              </a:rPr>
              <a:t>‘</a:t>
            </a:r>
            <a:r>
              <a:rPr lang="en-GB" sz="3200" dirty="0" smtClean="0">
                <a:latin typeface="Arial" pitchFamily="34" charset="0"/>
                <a:cs typeface="Arial" pitchFamily="34" charset="0"/>
              </a:rPr>
              <a:t>sailing-ships’</a:t>
            </a:r>
            <a:endParaRPr lang="en-GB" sz="3200" b="1" dirty="0" smtClean="0">
              <a:latin typeface="Arial" pitchFamily="34" charset="0"/>
              <a:cs typeface="Arial" pitchFamily="34" charset="0"/>
            </a:endParaRPr>
          </a:p>
          <a:p>
            <a:pPr algn="ctr"/>
            <a:endParaRPr lang="en-GB" sz="3200" dirty="0" smtClean="0">
              <a:latin typeface="Arial" pitchFamily="34" charset="0"/>
              <a:cs typeface="Arial" pitchFamily="34" charset="0"/>
            </a:endParaRPr>
          </a:p>
          <a:p>
            <a:pPr algn="ctr"/>
            <a:r>
              <a:rPr lang="en-GB" sz="3200" dirty="0" smtClean="0">
                <a:latin typeface="Arial" pitchFamily="34" charset="0"/>
                <a:cs typeface="Arial" pitchFamily="34" charset="0"/>
              </a:rPr>
              <a:t>‘</a:t>
            </a:r>
            <a:r>
              <a:rPr lang="en-GB" sz="3200" dirty="0" smtClean="0">
                <a:latin typeface="Arial" pitchFamily="34" charset="0"/>
                <a:cs typeface="Arial" pitchFamily="34" charset="0"/>
              </a:rPr>
              <a:t>monkey-men’</a:t>
            </a:r>
            <a:endParaRPr lang="en-GB" sz="3200" b="1" dirty="0" smtClean="0">
              <a:latin typeface="Arial"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44208" y="1484784"/>
            <a:ext cx="2520280" cy="4247317"/>
          </a:xfrm>
          <a:prstGeom prst="rect">
            <a:avLst/>
          </a:prstGeom>
          <a:noFill/>
          <a:ln>
            <a:solidFill>
              <a:schemeClr val="tx1"/>
            </a:solidFill>
          </a:ln>
        </p:spPr>
        <p:txBody>
          <a:bodyPr wrap="square" rtlCol="0">
            <a:spAutoFit/>
          </a:bodyPr>
          <a:lstStyle/>
          <a:p>
            <a:r>
              <a:rPr lang="en-GB" b="1" dirty="0" smtClean="0"/>
              <a:t>The poet uses lots of imagery and images; this is a very visual poem.</a:t>
            </a:r>
          </a:p>
          <a:p>
            <a:endParaRPr lang="en-GB" b="1" dirty="0"/>
          </a:p>
          <a:p>
            <a:r>
              <a:rPr lang="en-GB" b="1" dirty="0" smtClean="0"/>
              <a:t>As you watch the video, use the images to help you understand the vocabulary she uses.</a:t>
            </a:r>
          </a:p>
          <a:p>
            <a:endParaRPr lang="en-GB" b="1" dirty="0"/>
          </a:p>
          <a:p>
            <a:r>
              <a:rPr lang="en-GB" b="1" dirty="0" smtClean="0"/>
              <a:t>Are there any words you don’t understand?</a:t>
            </a:r>
          </a:p>
          <a:p>
            <a:endParaRPr lang="en-GB" b="1" dirty="0"/>
          </a:p>
          <a:p>
            <a:r>
              <a:rPr lang="en-GB" b="1" dirty="0" smtClean="0"/>
              <a:t>Does it surprise you that this is a modern poem</a:t>
            </a:r>
            <a:r>
              <a:rPr lang="en-GB" b="1" dirty="0" smtClean="0"/>
              <a:t>?</a:t>
            </a:r>
            <a:endParaRPr lang="en-GB" dirty="0"/>
          </a:p>
        </p:txBody>
      </p:sp>
      <p:sp>
        <p:nvSpPr>
          <p:cNvPr id="5" name="TextBox 4"/>
          <p:cNvSpPr txBox="1"/>
          <p:nvPr/>
        </p:nvSpPr>
        <p:spPr>
          <a:xfrm>
            <a:off x="395536" y="908720"/>
            <a:ext cx="5977983" cy="5078313"/>
          </a:xfrm>
          <a:prstGeom prst="rect">
            <a:avLst/>
          </a:prstGeom>
          <a:noFill/>
        </p:spPr>
        <p:txBody>
          <a:bodyPr wrap="none" rtlCol="0">
            <a:spAutoFit/>
          </a:bodyPr>
          <a:lstStyle/>
          <a:p>
            <a:r>
              <a:rPr lang="en-GB" dirty="0"/>
              <a:t>Men were my buttresses, my castellated towers,</a:t>
            </a:r>
            <a:endParaRPr lang="en-GB" b="1" dirty="0"/>
          </a:p>
          <a:p>
            <a:r>
              <a:rPr lang="en-GB" dirty="0"/>
              <a:t>the bowers where I took my rest.  The best and worst</a:t>
            </a:r>
            <a:endParaRPr lang="en-GB" b="1" dirty="0"/>
          </a:p>
          <a:p>
            <a:r>
              <a:rPr lang="en-GB" dirty="0"/>
              <a:t>of times were men: the peacocks and the cockatoos,</a:t>
            </a:r>
            <a:endParaRPr lang="en-GB" b="1" dirty="0"/>
          </a:p>
          <a:p>
            <a:r>
              <a:rPr lang="en-GB" dirty="0"/>
              <a:t>the nightingales, the strutting pink flamingos.</a:t>
            </a:r>
            <a:endParaRPr lang="en-GB" b="1" dirty="0"/>
          </a:p>
          <a:p>
            <a:r>
              <a:rPr lang="en-GB" dirty="0"/>
              <a:t> </a:t>
            </a:r>
            <a:endParaRPr lang="en-GB" b="1" dirty="0"/>
          </a:p>
          <a:p>
            <a:r>
              <a:rPr lang="en-GB" dirty="0"/>
              <a:t>Men were my dolphins, my performing seals; my sailing ships,</a:t>
            </a:r>
            <a:endParaRPr lang="en-GB" b="1" dirty="0"/>
          </a:p>
          <a:p>
            <a:r>
              <a:rPr lang="en-GB" dirty="0"/>
              <a:t>the ballast in my hold.  They were the rocking-horses</a:t>
            </a:r>
            <a:endParaRPr lang="en-GB" b="1" dirty="0"/>
          </a:p>
          <a:p>
            <a:r>
              <a:rPr lang="en-GB" dirty="0"/>
              <a:t>prancing down the promenade, the bandstand</a:t>
            </a:r>
            <a:endParaRPr lang="en-GB" b="1" dirty="0"/>
          </a:p>
          <a:p>
            <a:r>
              <a:rPr lang="en-GB" dirty="0"/>
              <a:t>where the music played.  My hurdy-gurdy monkey-men.</a:t>
            </a:r>
            <a:endParaRPr lang="en-GB" b="1" dirty="0"/>
          </a:p>
          <a:p>
            <a:r>
              <a:rPr lang="en-GB" dirty="0"/>
              <a:t> </a:t>
            </a:r>
            <a:endParaRPr lang="en-GB" b="1" dirty="0"/>
          </a:p>
          <a:p>
            <a:r>
              <a:rPr lang="en-GB" dirty="0"/>
              <a:t>I was their queen.  I sat enthroned before them,</a:t>
            </a:r>
            <a:endParaRPr lang="en-GB" b="1" dirty="0"/>
          </a:p>
          <a:p>
            <a:r>
              <a:rPr lang="en-GB" dirty="0"/>
              <a:t>out of reach.  We played at courtly love:</a:t>
            </a:r>
            <a:endParaRPr lang="en-GB" b="1" dirty="0"/>
          </a:p>
          <a:p>
            <a:r>
              <a:rPr lang="en-GB" dirty="0"/>
              <a:t>the troubadour, the damsel and the peach.</a:t>
            </a:r>
            <a:endParaRPr lang="en-GB" b="1" dirty="0"/>
          </a:p>
          <a:p>
            <a:r>
              <a:rPr lang="en-GB" dirty="0"/>
              <a:t> </a:t>
            </a:r>
            <a:endParaRPr lang="en-GB" b="1" dirty="0"/>
          </a:p>
          <a:p>
            <a:r>
              <a:rPr lang="en-GB" dirty="0"/>
              <a:t>But after I was wedded, bedded, I became</a:t>
            </a:r>
            <a:endParaRPr lang="en-GB" b="1" dirty="0"/>
          </a:p>
          <a:p>
            <a:r>
              <a:rPr lang="en-GB" dirty="0"/>
              <a:t>(yes, overnight) a toy, a plaything, little woman,</a:t>
            </a:r>
            <a:endParaRPr lang="en-GB" b="1" dirty="0"/>
          </a:p>
          <a:p>
            <a:r>
              <a:rPr lang="en-GB" dirty="0"/>
              <a:t>wife, a bit of fluff.  My husband clicked</a:t>
            </a:r>
            <a:endParaRPr lang="en-GB" b="1" dirty="0"/>
          </a:p>
          <a:p>
            <a:r>
              <a:rPr lang="en-GB" dirty="0"/>
              <a:t>his fingers, called my bluff.</a:t>
            </a:r>
          </a:p>
        </p:txBody>
      </p:sp>
      <p:sp>
        <p:nvSpPr>
          <p:cNvPr id="4" name="Action Button: Movie 3">
            <a:hlinkClick r:id="rId2" action="ppaction://hlinkfile" highlightClick="1"/>
          </p:cNvPr>
          <p:cNvSpPr/>
          <p:nvPr/>
        </p:nvSpPr>
        <p:spPr>
          <a:xfrm>
            <a:off x="6012160" y="188640"/>
            <a:ext cx="2880320" cy="792088"/>
          </a:xfrm>
          <a:prstGeom prst="actionButtonMovie">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76672"/>
            <a:ext cx="7920880" cy="923330"/>
          </a:xfrm>
          <a:prstGeom prst="rect">
            <a:avLst/>
          </a:prstGeom>
          <a:noFill/>
          <a:ln>
            <a:solidFill>
              <a:schemeClr val="tx1"/>
            </a:solidFill>
          </a:ln>
        </p:spPr>
        <p:txBody>
          <a:bodyPr wrap="square" rtlCol="0">
            <a:spAutoFit/>
          </a:bodyPr>
          <a:lstStyle/>
          <a:p>
            <a:r>
              <a:rPr lang="en-GB" b="1" dirty="0"/>
              <a:t>Courtly love</a:t>
            </a:r>
            <a:r>
              <a:rPr lang="en-GB" dirty="0"/>
              <a:t> </a:t>
            </a:r>
            <a:r>
              <a:rPr lang="en-GB" i="1" dirty="0"/>
              <a:t>n. </a:t>
            </a:r>
            <a:r>
              <a:rPr lang="en-GB" dirty="0"/>
              <a:t>An idealized form of love celebrated in the literature of the Middle Ages and the Renaissance in which a knight or courtier devotes himself to a noblewoman who pretends indifference to preserve her reputation.</a:t>
            </a:r>
          </a:p>
        </p:txBody>
      </p:sp>
      <p:sp>
        <p:nvSpPr>
          <p:cNvPr id="3" name="TextBox 2"/>
          <p:cNvSpPr txBox="1"/>
          <p:nvPr/>
        </p:nvSpPr>
        <p:spPr>
          <a:xfrm>
            <a:off x="467544" y="1772817"/>
            <a:ext cx="8280920" cy="3831818"/>
          </a:xfrm>
          <a:prstGeom prst="rect">
            <a:avLst/>
          </a:prstGeom>
          <a:noFill/>
        </p:spPr>
        <p:txBody>
          <a:bodyPr wrap="square" rtlCol="0">
            <a:spAutoFit/>
          </a:bodyPr>
          <a:lstStyle/>
          <a:p>
            <a:r>
              <a:rPr lang="en-GB" sz="2000" dirty="0" smtClean="0"/>
              <a:t>Many of the images in the poem relate to a time long-past, the historical period of ‘courtly love’.</a:t>
            </a:r>
          </a:p>
          <a:p>
            <a:endParaRPr lang="en-GB" sz="2000" dirty="0"/>
          </a:p>
          <a:p>
            <a:r>
              <a:rPr lang="en-GB" sz="2000" dirty="0" smtClean="0"/>
              <a:t>Divide your page in two. On the left hand side, note down words or phrases that seem to refer to the speaker’s </a:t>
            </a:r>
            <a:r>
              <a:rPr lang="en-GB" sz="2000" b="1" dirty="0" smtClean="0"/>
              <a:t>past</a:t>
            </a:r>
            <a:r>
              <a:rPr lang="en-GB" sz="2000" dirty="0" smtClean="0"/>
              <a:t> – during </a:t>
            </a:r>
            <a:r>
              <a:rPr lang="en-GB" sz="2000" b="1" dirty="0" smtClean="0"/>
              <a:t>courtship</a:t>
            </a:r>
            <a:r>
              <a:rPr lang="en-GB" sz="2000" dirty="0" smtClean="0"/>
              <a:t> – or how things used to be in </a:t>
            </a:r>
            <a:r>
              <a:rPr lang="en-GB" sz="2000" b="1" dirty="0" smtClean="0"/>
              <a:t>history.</a:t>
            </a:r>
          </a:p>
          <a:p>
            <a:endParaRPr lang="en-GB" sz="2000" dirty="0"/>
          </a:p>
          <a:p>
            <a:r>
              <a:rPr lang="en-GB" sz="2000" dirty="0" smtClean="0"/>
              <a:t>On the right hand side, write down words and phrases that seem to show that the speaker is a </a:t>
            </a:r>
            <a:r>
              <a:rPr lang="en-GB" sz="2000" b="1" dirty="0" smtClean="0"/>
              <a:t>modern woman</a:t>
            </a:r>
            <a:r>
              <a:rPr lang="en-GB" sz="2000" dirty="0" smtClean="0"/>
              <a:t>, or that describe the way her relationship is </a:t>
            </a:r>
            <a:r>
              <a:rPr lang="en-GB" sz="2000" b="1" dirty="0" smtClean="0"/>
              <a:t>now</a:t>
            </a:r>
            <a:r>
              <a:rPr lang="en-GB" sz="2000" dirty="0" smtClean="0"/>
              <a:t>.</a:t>
            </a:r>
          </a:p>
          <a:p>
            <a:endParaRPr lang="en-GB" dirty="0"/>
          </a:p>
          <a:p>
            <a:r>
              <a:rPr lang="en-GB" sz="2500" b="1" dirty="0" smtClean="0"/>
              <a:t>Courtship | History			Modern | </a:t>
            </a:r>
            <a:r>
              <a:rPr lang="en-GB" sz="2500" b="1" dirty="0"/>
              <a:t>A</a:t>
            </a:r>
            <a:r>
              <a:rPr lang="en-GB" sz="2500" b="1" dirty="0" smtClean="0"/>
              <a:t>fter Marriage</a:t>
            </a:r>
          </a:p>
        </p:txBody>
      </p:sp>
      <p:sp>
        <p:nvSpPr>
          <p:cNvPr id="4" name="TextBox 3"/>
          <p:cNvSpPr txBox="1"/>
          <p:nvPr/>
        </p:nvSpPr>
        <p:spPr>
          <a:xfrm>
            <a:off x="1115616" y="5877272"/>
            <a:ext cx="6840760" cy="707886"/>
          </a:xfrm>
          <a:prstGeom prst="rect">
            <a:avLst/>
          </a:prstGeom>
          <a:noFill/>
          <a:ln>
            <a:solidFill>
              <a:schemeClr val="tx1"/>
            </a:solidFill>
          </a:ln>
        </p:spPr>
        <p:txBody>
          <a:bodyPr wrap="square" rtlCol="0">
            <a:spAutoFit/>
          </a:bodyPr>
          <a:lstStyle/>
          <a:p>
            <a:r>
              <a:rPr lang="en-GB" sz="2200" b="1" dirty="0" smtClean="0"/>
              <a:t>How did things change after the speaker got married?</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916832"/>
            <a:ext cx="6984776" cy="1508105"/>
          </a:xfrm>
          <a:prstGeom prst="rect">
            <a:avLst/>
          </a:prstGeom>
        </p:spPr>
        <p:txBody>
          <a:bodyPr wrap="square">
            <a:spAutoFit/>
          </a:bodyPr>
          <a:lstStyle/>
          <a:p>
            <a:r>
              <a:rPr lang="en-GB" sz="2300" b="1" dirty="0" smtClean="0">
                <a:solidFill>
                  <a:srgbClr val="C00000"/>
                </a:solidFill>
              </a:rPr>
              <a:t>Men were </a:t>
            </a:r>
            <a:r>
              <a:rPr lang="en-GB" sz="2300" dirty="0" smtClean="0">
                <a:solidFill>
                  <a:srgbClr val="C00000"/>
                </a:solidFill>
              </a:rPr>
              <a:t>my buttresses, my castellated towers,</a:t>
            </a:r>
            <a:endParaRPr lang="en-GB" sz="2300" b="1" dirty="0" smtClean="0">
              <a:solidFill>
                <a:srgbClr val="C00000"/>
              </a:solidFill>
            </a:endParaRPr>
          </a:p>
          <a:p>
            <a:r>
              <a:rPr lang="en-GB" sz="2300" dirty="0" smtClean="0">
                <a:solidFill>
                  <a:srgbClr val="C00000"/>
                </a:solidFill>
              </a:rPr>
              <a:t>the bowers where I took my rest.  The best and worst</a:t>
            </a:r>
            <a:endParaRPr lang="en-GB" sz="2300" b="1" dirty="0" smtClean="0">
              <a:solidFill>
                <a:srgbClr val="C00000"/>
              </a:solidFill>
            </a:endParaRPr>
          </a:p>
          <a:p>
            <a:r>
              <a:rPr lang="en-GB" sz="2300" dirty="0" smtClean="0">
                <a:solidFill>
                  <a:srgbClr val="C00000"/>
                </a:solidFill>
              </a:rPr>
              <a:t>of times </a:t>
            </a:r>
            <a:r>
              <a:rPr lang="en-GB" sz="2300" b="1" dirty="0" smtClean="0">
                <a:solidFill>
                  <a:srgbClr val="C00000"/>
                </a:solidFill>
              </a:rPr>
              <a:t>were men</a:t>
            </a:r>
            <a:r>
              <a:rPr lang="en-GB" sz="2300" dirty="0" smtClean="0">
                <a:solidFill>
                  <a:srgbClr val="C00000"/>
                </a:solidFill>
              </a:rPr>
              <a:t>: </a:t>
            </a:r>
            <a:r>
              <a:rPr lang="en-GB" sz="2300" u="sng" dirty="0" smtClean="0">
                <a:solidFill>
                  <a:srgbClr val="C00000"/>
                </a:solidFill>
              </a:rPr>
              <a:t>the peacocks and the cockatoos,</a:t>
            </a:r>
            <a:endParaRPr lang="en-GB" sz="2300" b="1" u="sng" dirty="0" smtClean="0">
              <a:solidFill>
                <a:srgbClr val="C00000"/>
              </a:solidFill>
            </a:endParaRPr>
          </a:p>
          <a:p>
            <a:r>
              <a:rPr lang="en-GB" sz="2300" u="sng" dirty="0" smtClean="0">
                <a:solidFill>
                  <a:srgbClr val="C00000"/>
                </a:solidFill>
              </a:rPr>
              <a:t>the nightingales, the strutting pink flamingos</a:t>
            </a:r>
            <a:r>
              <a:rPr lang="en-GB" sz="2300" dirty="0" smtClean="0">
                <a:solidFill>
                  <a:srgbClr val="C00000"/>
                </a:solidFill>
              </a:rPr>
              <a:t>.</a:t>
            </a:r>
            <a:endParaRPr lang="en-GB" sz="2300" b="1" dirty="0">
              <a:solidFill>
                <a:srgbClr val="C00000"/>
              </a:solidFill>
            </a:endParaRPr>
          </a:p>
        </p:txBody>
      </p:sp>
      <p:cxnSp>
        <p:nvCxnSpPr>
          <p:cNvPr id="4" name="Straight Connector 3"/>
          <p:cNvCxnSpPr/>
          <p:nvPr/>
        </p:nvCxnSpPr>
        <p:spPr>
          <a:xfrm flipH="1" flipV="1">
            <a:off x="611560" y="980728"/>
            <a:ext cx="576064" cy="108012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9512" y="692696"/>
            <a:ext cx="5699894" cy="369332"/>
          </a:xfrm>
          <a:prstGeom prst="rect">
            <a:avLst/>
          </a:prstGeom>
          <a:noFill/>
        </p:spPr>
        <p:txBody>
          <a:bodyPr wrap="none" rtlCol="0">
            <a:spAutoFit/>
          </a:bodyPr>
          <a:lstStyle/>
          <a:p>
            <a:r>
              <a:rPr lang="en-GB" dirty="0" smtClean="0"/>
              <a:t>Delight at the </a:t>
            </a:r>
            <a:r>
              <a:rPr lang="en-GB" b="1" dirty="0" smtClean="0"/>
              <a:t>past</a:t>
            </a:r>
            <a:r>
              <a:rPr lang="en-GB" dirty="0" smtClean="0"/>
              <a:t> (this is repeated at the start of stanza 2)</a:t>
            </a:r>
            <a:endParaRPr lang="en-GB" dirty="0"/>
          </a:p>
        </p:txBody>
      </p:sp>
      <p:cxnSp>
        <p:nvCxnSpPr>
          <p:cNvPr id="7" name="Straight Connector 6"/>
          <p:cNvCxnSpPr/>
          <p:nvPr/>
        </p:nvCxnSpPr>
        <p:spPr>
          <a:xfrm>
            <a:off x="2483768" y="2276872"/>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283968" y="2276872"/>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211960" y="2636912"/>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771800" y="1052736"/>
            <a:ext cx="4536504"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499992" y="1052736"/>
            <a:ext cx="2808312"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499992" y="1052736"/>
            <a:ext cx="2808312" cy="144016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308304" y="548680"/>
            <a:ext cx="1584176" cy="923330"/>
          </a:xfrm>
          <a:prstGeom prst="rect">
            <a:avLst/>
          </a:prstGeom>
          <a:noFill/>
        </p:spPr>
        <p:txBody>
          <a:bodyPr wrap="square" rtlCol="0">
            <a:spAutoFit/>
          </a:bodyPr>
          <a:lstStyle/>
          <a:p>
            <a:r>
              <a:rPr lang="en-GB" dirty="0" smtClean="0"/>
              <a:t>Repetition of ‘my’ – she is in control</a:t>
            </a:r>
            <a:endParaRPr lang="en-GB" dirty="0"/>
          </a:p>
        </p:txBody>
      </p:sp>
      <p:sp>
        <p:nvSpPr>
          <p:cNvPr id="19" name="Freeform 18"/>
          <p:cNvSpPr/>
          <p:nvPr/>
        </p:nvSpPr>
        <p:spPr>
          <a:xfrm>
            <a:off x="4834550" y="2269402"/>
            <a:ext cx="3037439" cy="448146"/>
          </a:xfrm>
          <a:custGeom>
            <a:avLst/>
            <a:gdLst>
              <a:gd name="connsiteX0" fmla="*/ 425513 w 3037439"/>
              <a:gd name="connsiteY0" fmla="*/ 374210 h 448146"/>
              <a:gd name="connsiteX1" fmla="*/ 2688880 w 3037439"/>
              <a:gd name="connsiteY1" fmla="*/ 374210 h 448146"/>
              <a:gd name="connsiteX2" fmla="*/ 2516864 w 3037439"/>
              <a:gd name="connsiteY2" fmla="*/ 48285 h 448146"/>
              <a:gd name="connsiteX3" fmla="*/ 307818 w 3037439"/>
              <a:gd name="connsiteY3" fmla="*/ 84499 h 448146"/>
              <a:gd name="connsiteX4" fmla="*/ 669957 w 3037439"/>
              <a:gd name="connsiteY4" fmla="*/ 401370 h 448146"/>
              <a:gd name="connsiteX5" fmla="*/ 642797 w 3037439"/>
              <a:gd name="connsiteY5" fmla="*/ 365156 h 448146"/>
              <a:gd name="connsiteX6" fmla="*/ 651850 w 3037439"/>
              <a:gd name="connsiteY6" fmla="*/ 383263 h 448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7439" h="448146">
                <a:moveTo>
                  <a:pt x="425513" y="374210"/>
                </a:moveTo>
                <a:cubicBezTo>
                  <a:pt x="1382917" y="401370"/>
                  <a:pt x="2340322" y="428531"/>
                  <a:pt x="2688880" y="374210"/>
                </a:cubicBezTo>
                <a:cubicBezTo>
                  <a:pt x="3037439" y="319889"/>
                  <a:pt x="2913708" y="96570"/>
                  <a:pt x="2516864" y="48285"/>
                </a:cubicBezTo>
                <a:cubicBezTo>
                  <a:pt x="2120020" y="0"/>
                  <a:pt x="615636" y="25652"/>
                  <a:pt x="307818" y="84499"/>
                </a:cubicBezTo>
                <a:cubicBezTo>
                  <a:pt x="0" y="143346"/>
                  <a:pt x="614127" y="354594"/>
                  <a:pt x="669957" y="401370"/>
                </a:cubicBezTo>
                <a:cubicBezTo>
                  <a:pt x="725787" y="448146"/>
                  <a:pt x="645815" y="368174"/>
                  <a:pt x="642797" y="365156"/>
                </a:cubicBezTo>
                <a:cubicBezTo>
                  <a:pt x="639779" y="362138"/>
                  <a:pt x="645814" y="372700"/>
                  <a:pt x="651850" y="3832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TextBox 19"/>
          <p:cNvSpPr txBox="1"/>
          <p:nvPr/>
        </p:nvSpPr>
        <p:spPr>
          <a:xfrm>
            <a:off x="7668344" y="1916832"/>
            <a:ext cx="1296144" cy="2862322"/>
          </a:xfrm>
          <a:prstGeom prst="rect">
            <a:avLst/>
          </a:prstGeom>
          <a:noFill/>
        </p:spPr>
        <p:txBody>
          <a:bodyPr wrap="square" rtlCol="0">
            <a:spAutoFit/>
          </a:bodyPr>
          <a:lstStyle/>
          <a:p>
            <a:r>
              <a:rPr lang="en-GB" dirty="0" smtClean="0"/>
              <a:t>Good and bad times; were there many men</a:t>
            </a:r>
            <a:r>
              <a:rPr lang="en-GB" dirty="0" smtClean="0"/>
              <a:t>? Or does this express a complex attitude towards men?</a:t>
            </a:r>
            <a:endParaRPr lang="en-GB" dirty="0"/>
          </a:p>
        </p:txBody>
      </p:sp>
      <p:sp>
        <p:nvSpPr>
          <p:cNvPr id="21" name="TextBox 20"/>
          <p:cNvSpPr txBox="1"/>
          <p:nvPr/>
        </p:nvSpPr>
        <p:spPr>
          <a:xfrm>
            <a:off x="3851920" y="3861048"/>
            <a:ext cx="184731" cy="369332"/>
          </a:xfrm>
          <a:prstGeom prst="rect">
            <a:avLst/>
          </a:prstGeom>
          <a:noFill/>
        </p:spPr>
        <p:txBody>
          <a:bodyPr wrap="none" rtlCol="0">
            <a:spAutoFit/>
          </a:bodyPr>
          <a:lstStyle/>
          <a:p>
            <a:endParaRPr lang="en-GB"/>
          </a:p>
        </p:txBody>
      </p:sp>
      <p:sp>
        <p:nvSpPr>
          <p:cNvPr id="16" name="TextBox 15"/>
          <p:cNvSpPr txBox="1"/>
          <p:nvPr/>
        </p:nvSpPr>
        <p:spPr>
          <a:xfrm>
            <a:off x="323528" y="5229200"/>
            <a:ext cx="8496944" cy="769441"/>
          </a:xfrm>
          <a:prstGeom prst="rect">
            <a:avLst/>
          </a:prstGeom>
          <a:noFill/>
          <a:ln>
            <a:solidFill>
              <a:schemeClr val="tx1"/>
            </a:solidFill>
          </a:ln>
        </p:spPr>
        <p:txBody>
          <a:bodyPr wrap="square" rtlCol="0">
            <a:spAutoFit/>
          </a:bodyPr>
          <a:lstStyle/>
          <a:p>
            <a:r>
              <a:rPr lang="en-GB" sz="2200" b="1" dirty="0" smtClean="0"/>
              <a:t>What do the images here suggest about the men? </a:t>
            </a:r>
            <a:endParaRPr lang="en-GB" sz="2200" b="1" dirty="0" smtClean="0"/>
          </a:p>
          <a:p>
            <a:r>
              <a:rPr lang="en-GB" sz="2200" b="1" dirty="0" smtClean="0"/>
              <a:t>How </a:t>
            </a:r>
            <a:r>
              <a:rPr lang="en-GB" sz="2200" b="1" dirty="0" smtClean="0"/>
              <a:t>does the speaker regard them</a:t>
            </a:r>
            <a:r>
              <a:rPr lang="en-GB" sz="2200" b="1" dirty="0" smtClean="0"/>
              <a:t>?</a:t>
            </a:r>
          </a:p>
        </p:txBody>
      </p:sp>
      <p:cxnSp>
        <p:nvCxnSpPr>
          <p:cNvPr id="23" name="Straight Connector 22"/>
          <p:cNvCxnSpPr/>
          <p:nvPr/>
        </p:nvCxnSpPr>
        <p:spPr>
          <a:xfrm flipH="1">
            <a:off x="1547664" y="3356992"/>
            <a:ext cx="1152128"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3528" y="3933056"/>
            <a:ext cx="6840760" cy="646331"/>
          </a:xfrm>
          <a:prstGeom prst="rect">
            <a:avLst/>
          </a:prstGeom>
          <a:noFill/>
        </p:spPr>
        <p:txBody>
          <a:bodyPr wrap="square" rtlCol="0">
            <a:spAutoFit/>
          </a:bodyPr>
          <a:lstStyle/>
          <a:p>
            <a:r>
              <a:rPr lang="en-GB" dirty="0" smtClean="0"/>
              <a:t>Exotic, beautiful and </a:t>
            </a:r>
            <a:r>
              <a:rPr lang="en-GB" dirty="0" smtClean="0"/>
              <a:t>proud – </a:t>
            </a:r>
            <a:r>
              <a:rPr lang="en-GB" dirty="0" smtClean="0"/>
              <a:t>four examples where </a:t>
            </a:r>
            <a:r>
              <a:rPr lang="en-GB" dirty="0" smtClean="0"/>
              <a:t>the male </a:t>
            </a:r>
            <a:r>
              <a:rPr lang="en-GB" dirty="0" smtClean="0"/>
              <a:t>of the species is </a:t>
            </a:r>
            <a:r>
              <a:rPr lang="en-GB" dirty="0" smtClean="0"/>
              <a:t>very demonstrative </a:t>
            </a:r>
            <a:r>
              <a:rPr lang="en-GB" dirty="0" smtClean="0"/>
              <a:t>in courtship</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8"/>
            <a:ext cx="7416824" cy="1446550"/>
          </a:xfrm>
          <a:prstGeom prst="rect">
            <a:avLst/>
          </a:prstGeom>
        </p:spPr>
        <p:txBody>
          <a:bodyPr wrap="square">
            <a:spAutoFit/>
          </a:bodyPr>
          <a:lstStyle/>
          <a:p>
            <a:r>
              <a:rPr lang="en-GB" sz="2200" b="1" dirty="0" smtClean="0">
                <a:solidFill>
                  <a:srgbClr val="C00000"/>
                </a:solidFill>
              </a:rPr>
              <a:t>Men were </a:t>
            </a:r>
            <a:r>
              <a:rPr lang="en-GB" sz="2200" dirty="0" smtClean="0">
                <a:solidFill>
                  <a:srgbClr val="C00000"/>
                </a:solidFill>
              </a:rPr>
              <a:t>my dolphins, my performing seals; my sailing ships,</a:t>
            </a:r>
            <a:endParaRPr lang="en-GB" sz="2200" b="1" dirty="0" smtClean="0">
              <a:solidFill>
                <a:srgbClr val="C00000"/>
              </a:solidFill>
            </a:endParaRPr>
          </a:p>
          <a:p>
            <a:r>
              <a:rPr lang="en-GB" sz="2200" dirty="0" smtClean="0">
                <a:solidFill>
                  <a:srgbClr val="C00000"/>
                </a:solidFill>
              </a:rPr>
              <a:t>the ballast in my hold.  They were the rocking-horses</a:t>
            </a:r>
            <a:endParaRPr lang="en-GB" sz="2200" b="1" dirty="0" smtClean="0">
              <a:solidFill>
                <a:srgbClr val="C00000"/>
              </a:solidFill>
            </a:endParaRPr>
          </a:p>
          <a:p>
            <a:r>
              <a:rPr lang="en-GB" sz="2200" dirty="0" smtClean="0">
                <a:solidFill>
                  <a:srgbClr val="C00000"/>
                </a:solidFill>
              </a:rPr>
              <a:t>prancing down the promenade, the bandstand</a:t>
            </a:r>
            <a:endParaRPr lang="en-GB" sz="2200" b="1" dirty="0" smtClean="0">
              <a:solidFill>
                <a:srgbClr val="C00000"/>
              </a:solidFill>
            </a:endParaRPr>
          </a:p>
          <a:p>
            <a:r>
              <a:rPr lang="en-GB" sz="2200" dirty="0" smtClean="0">
                <a:solidFill>
                  <a:srgbClr val="C00000"/>
                </a:solidFill>
              </a:rPr>
              <a:t>where the music </a:t>
            </a:r>
            <a:r>
              <a:rPr lang="en-GB" sz="2200" b="1" dirty="0" smtClean="0">
                <a:solidFill>
                  <a:srgbClr val="C00000"/>
                </a:solidFill>
              </a:rPr>
              <a:t>played</a:t>
            </a:r>
            <a:r>
              <a:rPr lang="en-GB" sz="2200" dirty="0" smtClean="0">
                <a:solidFill>
                  <a:srgbClr val="C00000"/>
                </a:solidFill>
              </a:rPr>
              <a:t>.  My hurdy-gurdy monkey-men.</a:t>
            </a:r>
            <a:endParaRPr lang="en-GB" sz="2200" b="1" dirty="0">
              <a:solidFill>
                <a:srgbClr val="C00000"/>
              </a:solidFill>
            </a:endParaRPr>
          </a:p>
        </p:txBody>
      </p:sp>
      <p:cxnSp>
        <p:nvCxnSpPr>
          <p:cNvPr id="6" name="Straight Connector 5"/>
          <p:cNvCxnSpPr/>
          <p:nvPr/>
        </p:nvCxnSpPr>
        <p:spPr>
          <a:xfrm>
            <a:off x="2123728" y="1340768"/>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07904" y="134076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84168" y="1340768"/>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79912" y="2348880"/>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95536" y="1844824"/>
            <a:ext cx="504056"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1520" y="2996952"/>
            <a:ext cx="1944215" cy="646331"/>
          </a:xfrm>
          <a:prstGeom prst="rect">
            <a:avLst/>
          </a:prstGeom>
          <a:noFill/>
        </p:spPr>
        <p:txBody>
          <a:bodyPr wrap="square" rtlCol="0">
            <a:spAutoFit/>
          </a:bodyPr>
          <a:lstStyle/>
          <a:p>
            <a:r>
              <a:rPr lang="en-GB" dirty="0" smtClean="0"/>
              <a:t>Youthful swagger; confidence</a:t>
            </a:r>
            <a:endParaRPr lang="en-GB" dirty="0"/>
          </a:p>
        </p:txBody>
      </p:sp>
      <p:cxnSp>
        <p:nvCxnSpPr>
          <p:cNvPr id="17" name="Straight Connector 16"/>
          <p:cNvCxnSpPr/>
          <p:nvPr/>
        </p:nvCxnSpPr>
        <p:spPr>
          <a:xfrm>
            <a:off x="3203848" y="2348880"/>
            <a:ext cx="504056"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627784" y="3212976"/>
            <a:ext cx="2952328" cy="923330"/>
          </a:xfrm>
          <a:prstGeom prst="rect">
            <a:avLst/>
          </a:prstGeom>
          <a:noFill/>
        </p:spPr>
        <p:txBody>
          <a:bodyPr wrap="square" rtlCol="0">
            <a:spAutoFit/>
          </a:bodyPr>
          <a:lstStyle/>
          <a:p>
            <a:r>
              <a:rPr lang="en-GB" dirty="0" smtClean="0"/>
              <a:t>Life is a game? Link this to ‘played at courtly love’ in stanza 3</a:t>
            </a:r>
            <a:endParaRPr lang="en-GB" dirty="0"/>
          </a:p>
        </p:txBody>
      </p:sp>
      <p:sp>
        <p:nvSpPr>
          <p:cNvPr id="19" name="TextBox 18"/>
          <p:cNvSpPr txBox="1"/>
          <p:nvPr/>
        </p:nvSpPr>
        <p:spPr>
          <a:xfrm>
            <a:off x="5652121" y="3068960"/>
            <a:ext cx="3240360" cy="3139321"/>
          </a:xfrm>
          <a:prstGeom prst="rect">
            <a:avLst/>
          </a:prstGeom>
          <a:noFill/>
          <a:ln>
            <a:solidFill>
              <a:schemeClr val="tx1"/>
            </a:solidFill>
          </a:ln>
        </p:spPr>
        <p:txBody>
          <a:bodyPr wrap="square" rtlCol="0">
            <a:spAutoFit/>
          </a:bodyPr>
          <a:lstStyle/>
          <a:p>
            <a:r>
              <a:rPr lang="en-GB" sz="2000" b="1" dirty="0" smtClean="0"/>
              <a:t>Think again about the images the speaker uses to describe the men. Using stanzas 1 and 2, find images which present them as:</a:t>
            </a:r>
          </a:p>
          <a:p>
            <a:endParaRPr lang="en-GB" sz="2000" b="1" dirty="0" smtClean="0"/>
          </a:p>
          <a:p>
            <a:pPr>
              <a:buFont typeface="Arial" pitchFamily="34" charset="0"/>
              <a:buChar char="•"/>
            </a:pPr>
            <a:r>
              <a:rPr lang="en-GB" sz="2000" b="1" dirty="0" smtClean="0"/>
              <a:t> Protective</a:t>
            </a:r>
          </a:p>
          <a:p>
            <a:pPr>
              <a:buFont typeface="Arial" pitchFamily="34" charset="0"/>
              <a:buChar char="•"/>
            </a:pPr>
            <a:r>
              <a:rPr lang="en-GB" sz="2000" b="1" dirty="0" smtClean="0"/>
              <a:t> Entertaining</a:t>
            </a:r>
          </a:p>
          <a:p>
            <a:pPr>
              <a:buFont typeface="Arial" pitchFamily="34" charset="0"/>
              <a:buChar char="•"/>
            </a:pPr>
            <a:r>
              <a:rPr lang="en-GB" sz="2000" b="1" dirty="0" smtClean="0"/>
              <a:t> Silly</a:t>
            </a:r>
          </a:p>
          <a:p>
            <a:endParaRPr lang="en-GB" dirty="0"/>
          </a:p>
        </p:txBody>
      </p:sp>
      <p:sp>
        <p:nvSpPr>
          <p:cNvPr id="20" name="TextBox 19"/>
          <p:cNvSpPr txBox="1"/>
          <p:nvPr/>
        </p:nvSpPr>
        <p:spPr>
          <a:xfrm>
            <a:off x="611560" y="4797152"/>
            <a:ext cx="4104456" cy="1477328"/>
          </a:xfrm>
          <a:prstGeom prst="rect">
            <a:avLst/>
          </a:prstGeom>
          <a:noFill/>
        </p:spPr>
        <p:txBody>
          <a:bodyPr wrap="square" rtlCol="0">
            <a:spAutoFit/>
          </a:bodyPr>
          <a:lstStyle/>
          <a:p>
            <a:r>
              <a:rPr lang="en-GB" dirty="0" smtClean="0"/>
              <a:t>The speaker does not give personal details about the men. Instead she creates images of them using metaphors. This makes her relationships with them less personal; it distances her from them.</a:t>
            </a:r>
            <a:endParaRPr lang="en-GB" dirty="0"/>
          </a:p>
        </p:txBody>
      </p:sp>
      <p:sp>
        <p:nvSpPr>
          <p:cNvPr id="13" name="TextBox 12"/>
          <p:cNvSpPr txBox="1"/>
          <p:nvPr/>
        </p:nvSpPr>
        <p:spPr>
          <a:xfrm>
            <a:off x="899592" y="332656"/>
            <a:ext cx="7488832" cy="646331"/>
          </a:xfrm>
          <a:prstGeom prst="rect">
            <a:avLst/>
          </a:prstGeom>
          <a:noFill/>
        </p:spPr>
        <p:txBody>
          <a:bodyPr wrap="square" rtlCol="0">
            <a:spAutoFit/>
          </a:bodyPr>
          <a:lstStyle/>
          <a:p>
            <a:r>
              <a:rPr lang="en-GB" dirty="0" smtClean="0"/>
              <a:t>Repetition of phrase </a:t>
            </a:r>
            <a:r>
              <a:rPr lang="en-GB" dirty="0" smtClean="0"/>
              <a:t>using personal pronouns intensifies </a:t>
            </a:r>
            <a:r>
              <a:rPr lang="en-GB" dirty="0" smtClean="0"/>
              <a:t>sense </a:t>
            </a:r>
            <a:r>
              <a:rPr lang="en-GB" dirty="0" smtClean="0"/>
              <a:t>of control </a:t>
            </a:r>
            <a:r>
              <a:rPr lang="en-GB" dirty="0" smtClean="0"/>
              <a:t>and ownership</a:t>
            </a:r>
            <a:endParaRPr lang="en-GB" dirty="0"/>
          </a:p>
        </p:txBody>
      </p:sp>
      <p:cxnSp>
        <p:nvCxnSpPr>
          <p:cNvPr id="21" name="Straight Connector 20"/>
          <p:cNvCxnSpPr/>
          <p:nvPr/>
        </p:nvCxnSpPr>
        <p:spPr>
          <a:xfrm flipH="1" flipV="1">
            <a:off x="1979712" y="836712"/>
            <a:ext cx="36004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1979712" y="836712"/>
            <a:ext cx="180020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1979712" y="836712"/>
            <a:ext cx="4176464"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452320" y="1556792"/>
            <a:ext cx="1584176" cy="923330"/>
          </a:xfrm>
          <a:prstGeom prst="rect">
            <a:avLst/>
          </a:prstGeom>
          <a:noFill/>
        </p:spPr>
        <p:txBody>
          <a:bodyPr wrap="square" rtlCol="0">
            <a:spAutoFit/>
          </a:bodyPr>
          <a:lstStyle/>
          <a:p>
            <a:r>
              <a:rPr lang="en-GB" b="1" dirty="0" smtClean="0"/>
              <a:t>Enjambment: </a:t>
            </a:r>
            <a:r>
              <a:rPr lang="en-GB" dirty="0" smtClean="0"/>
              <a:t>links sights and sounds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1700808"/>
            <a:ext cx="5814392" cy="1107996"/>
          </a:xfrm>
          <a:prstGeom prst="rect">
            <a:avLst/>
          </a:prstGeom>
        </p:spPr>
        <p:txBody>
          <a:bodyPr wrap="square">
            <a:spAutoFit/>
          </a:bodyPr>
          <a:lstStyle/>
          <a:p>
            <a:r>
              <a:rPr lang="en-GB" sz="2200" dirty="0" smtClean="0">
                <a:solidFill>
                  <a:srgbClr val="C00000"/>
                </a:solidFill>
              </a:rPr>
              <a:t>I was their queen</a:t>
            </a:r>
            <a:r>
              <a:rPr lang="en-GB" sz="2200" b="1" dirty="0" smtClean="0">
                <a:solidFill>
                  <a:srgbClr val="C00000"/>
                </a:solidFill>
              </a:rPr>
              <a:t>.</a:t>
            </a:r>
            <a:r>
              <a:rPr lang="en-GB" sz="2200" dirty="0" smtClean="0">
                <a:solidFill>
                  <a:srgbClr val="C00000"/>
                </a:solidFill>
              </a:rPr>
              <a:t>  I sat enthroned before them,</a:t>
            </a:r>
            <a:endParaRPr lang="en-GB" sz="2200" b="1" dirty="0" smtClean="0">
              <a:solidFill>
                <a:srgbClr val="C00000"/>
              </a:solidFill>
            </a:endParaRPr>
          </a:p>
          <a:p>
            <a:r>
              <a:rPr lang="en-GB" sz="2200" dirty="0" smtClean="0">
                <a:solidFill>
                  <a:srgbClr val="C00000"/>
                </a:solidFill>
              </a:rPr>
              <a:t>out of reach.  We </a:t>
            </a:r>
            <a:r>
              <a:rPr lang="en-GB" sz="2200" b="1" dirty="0" smtClean="0">
                <a:solidFill>
                  <a:srgbClr val="C00000"/>
                </a:solidFill>
              </a:rPr>
              <a:t>played</a:t>
            </a:r>
            <a:r>
              <a:rPr lang="en-GB" sz="2200" dirty="0" smtClean="0">
                <a:solidFill>
                  <a:srgbClr val="C00000"/>
                </a:solidFill>
              </a:rPr>
              <a:t> at courtly love:</a:t>
            </a:r>
            <a:endParaRPr lang="en-GB" sz="2200" b="1" dirty="0" smtClean="0">
              <a:solidFill>
                <a:srgbClr val="C00000"/>
              </a:solidFill>
            </a:endParaRPr>
          </a:p>
          <a:p>
            <a:r>
              <a:rPr lang="en-GB" sz="2200" dirty="0" smtClean="0">
                <a:solidFill>
                  <a:srgbClr val="C00000"/>
                </a:solidFill>
              </a:rPr>
              <a:t>the troubadour, the damsel and the peach.</a:t>
            </a:r>
            <a:endParaRPr lang="en-GB" sz="2200" b="1" dirty="0">
              <a:solidFill>
                <a:srgbClr val="C00000"/>
              </a:solidFill>
            </a:endParaRPr>
          </a:p>
        </p:txBody>
      </p:sp>
      <p:cxnSp>
        <p:nvCxnSpPr>
          <p:cNvPr id="4" name="Straight Connector 3"/>
          <p:cNvCxnSpPr/>
          <p:nvPr/>
        </p:nvCxnSpPr>
        <p:spPr>
          <a:xfrm>
            <a:off x="2411760" y="2420888"/>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724128" y="278092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15816" y="2420888"/>
            <a:ext cx="3528392"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156176" y="2780928"/>
            <a:ext cx="288032"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44208" y="2780928"/>
            <a:ext cx="2088232" cy="2308324"/>
          </a:xfrm>
          <a:prstGeom prst="rect">
            <a:avLst/>
          </a:prstGeom>
          <a:noFill/>
        </p:spPr>
        <p:txBody>
          <a:bodyPr wrap="square" rtlCol="0">
            <a:spAutoFit/>
          </a:bodyPr>
          <a:lstStyle/>
          <a:p>
            <a:r>
              <a:rPr lang="en-GB" dirty="0" smtClean="0"/>
              <a:t>Internal rhyme of ‘reach’ and ‘peach’, closes this section of the poem. From here, things change</a:t>
            </a:r>
            <a:r>
              <a:rPr lang="en-GB" dirty="0" smtClean="0"/>
              <a:t>.</a:t>
            </a:r>
          </a:p>
          <a:p>
            <a:r>
              <a:rPr lang="en-GB" dirty="0" smtClean="0"/>
              <a:t>(Peach = sensual representation of women)</a:t>
            </a:r>
            <a:endParaRPr lang="en-GB" dirty="0"/>
          </a:p>
        </p:txBody>
      </p:sp>
      <p:sp>
        <p:nvSpPr>
          <p:cNvPr id="14" name="Freeform 13"/>
          <p:cNvSpPr/>
          <p:nvPr/>
        </p:nvSpPr>
        <p:spPr>
          <a:xfrm>
            <a:off x="1186207" y="1282045"/>
            <a:ext cx="548325" cy="650450"/>
          </a:xfrm>
          <a:custGeom>
            <a:avLst/>
            <a:gdLst>
              <a:gd name="connsiteX0" fmla="*/ 369216 w 548325"/>
              <a:gd name="connsiteY0" fmla="*/ 650450 h 650450"/>
              <a:gd name="connsiteX1" fmla="*/ 29851 w 548325"/>
              <a:gd name="connsiteY1" fmla="*/ 414780 h 650450"/>
              <a:gd name="connsiteX2" fmla="*/ 548325 w 548325"/>
              <a:gd name="connsiteY2" fmla="*/ 0 h 650450"/>
            </a:gdLst>
            <a:ahLst/>
            <a:cxnLst>
              <a:cxn ang="0">
                <a:pos x="connsiteX0" y="connsiteY0"/>
              </a:cxn>
              <a:cxn ang="0">
                <a:pos x="connsiteX1" y="connsiteY1"/>
              </a:cxn>
              <a:cxn ang="0">
                <a:pos x="connsiteX2" y="connsiteY2"/>
              </a:cxn>
            </a:cxnLst>
            <a:rect l="l" t="t" r="r" b="b"/>
            <a:pathLst>
              <a:path w="548325" h="650450">
                <a:moveTo>
                  <a:pt x="369216" y="650450"/>
                </a:moveTo>
                <a:cubicBezTo>
                  <a:pt x="184608" y="586819"/>
                  <a:pt x="0" y="523188"/>
                  <a:pt x="29851" y="414780"/>
                </a:cubicBezTo>
                <a:cubicBezTo>
                  <a:pt x="59702" y="306372"/>
                  <a:pt x="304013" y="153186"/>
                  <a:pt x="548325"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TextBox 14"/>
          <p:cNvSpPr txBox="1"/>
          <p:nvPr/>
        </p:nvSpPr>
        <p:spPr>
          <a:xfrm>
            <a:off x="1691680" y="1052736"/>
            <a:ext cx="3576813" cy="369332"/>
          </a:xfrm>
          <a:prstGeom prst="rect">
            <a:avLst/>
          </a:prstGeom>
          <a:noFill/>
        </p:spPr>
        <p:txBody>
          <a:bodyPr wrap="none" rtlCol="0">
            <a:spAutoFit/>
          </a:bodyPr>
          <a:lstStyle/>
          <a:p>
            <a:r>
              <a:rPr lang="en-GB" dirty="0" smtClean="0"/>
              <a:t>She sees herself as superior to them</a:t>
            </a:r>
            <a:endParaRPr lang="en-GB" dirty="0"/>
          </a:p>
        </p:txBody>
      </p:sp>
      <p:sp>
        <p:nvSpPr>
          <p:cNvPr id="16" name="TextBox 15"/>
          <p:cNvSpPr txBox="1"/>
          <p:nvPr/>
        </p:nvSpPr>
        <p:spPr>
          <a:xfrm>
            <a:off x="539552" y="4437112"/>
            <a:ext cx="4104456" cy="1477328"/>
          </a:xfrm>
          <a:prstGeom prst="rect">
            <a:avLst/>
          </a:prstGeom>
          <a:noFill/>
        </p:spPr>
        <p:txBody>
          <a:bodyPr wrap="square" rtlCol="0">
            <a:spAutoFit/>
          </a:bodyPr>
          <a:lstStyle/>
          <a:p>
            <a:r>
              <a:rPr lang="en-GB" dirty="0" smtClean="0"/>
              <a:t>Images of courtly love add to the idea of this time in her life as a </a:t>
            </a:r>
            <a:r>
              <a:rPr lang="en-GB" b="1" dirty="0" smtClean="0"/>
              <a:t>romantic ideal</a:t>
            </a:r>
            <a:r>
              <a:rPr lang="en-GB" dirty="0" smtClean="0"/>
              <a:t>, a fantasy she played out. </a:t>
            </a:r>
          </a:p>
          <a:p>
            <a:endParaRPr lang="en-GB" dirty="0" smtClean="0"/>
          </a:p>
          <a:p>
            <a:r>
              <a:rPr lang="en-GB" dirty="0" smtClean="0"/>
              <a:t>It contrasts strongly with the final stanza.</a:t>
            </a:r>
            <a:endParaRPr lang="en-GB" dirty="0"/>
          </a:p>
        </p:txBody>
      </p:sp>
      <p:cxnSp>
        <p:nvCxnSpPr>
          <p:cNvPr id="13" name="Straight Connector 12"/>
          <p:cNvCxnSpPr/>
          <p:nvPr/>
        </p:nvCxnSpPr>
        <p:spPr>
          <a:xfrm flipV="1">
            <a:off x="3635896" y="1124744"/>
            <a:ext cx="2304256"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940152" y="836712"/>
            <a:ext cx="2592288" cy="646331"/>
          </a:xfrm>
          <a:prstGeom prst="rect">
            <a:avLst/>
          </a:prstGeom>
          <a:noFill/>
        </p:spPr>
        <p:txBody>
          <a:bodyPr wrap="square" rtlCol="0">
            <a:spAutoFit/>
          </a:bodyPr>
          <a:lstStyle/>
          <a:p>
            <a:r>
              <a:rPr lang="en-GB" dirty="0" smtClean="0"/>
              <a:t>Caesura emphasises her imaginary power</a:t>
            </a:r>
            <a:endParaRPr lang="en-GB" dirty="0"/>
          </a:p>
        </p:txBody>
      </p:sp>
      <p:sp>
        <p:nvSpPr>
          <p:cNvPr id="18" name="TextBox 17"/>
          <p:cNvSpPr txBox="1"/>
          <p:nvPr/>
        </p:nvSpPr>
        <p:spPr>
          <a:xfrm>
            <a:off x="5796136" y="5517232"/>
            <a:ext cx="2736304" cy="646331"/>
          </a:xfrm>
          <a:prstGeom prst="rect">
            <a:avLst/>
          </a:prstGeom>
          <a:noFill/>
        </p:spPr>
        <p:txBody>
          <a:bodyPr wrap="square" rtlCol="0">
            <a:spAutoFit/>
          </a:bodyPr>
          <a:lstStyle/>
          <a:p>
            <a:r>
              <a:rPr lang="en-GB" dirty="0" smtClean="0"/>
              <a:t>‘played’ creates a sense of innocence/ unreality</a:t>
            </a:r>
            <a:endParaRPr lang="en-GB" dirty="0"/>
          </a:p>
        </p:txBody>
      </p:sp>
      <p:sp>
        <p:nvSpPr>
          <p:cNvPr id="19" name="TextBox 18"/>
          <p:cNvSpPr txBox="1"/>
          <p:nvPr/>
        </p:nvSpPr>
        <p:spPr>
          <a:xfrm>
            <a:off x="107504" y="2996952"/>
            <a:ext cx="3672408" cy="1200329"/>
          </a:xfrm>
          <a:prstGeom prst="rect">
            <a:avLst/>
          </a:prstGeom>
          <a:noFill/>
        </p:spPr>
        <p:txBody>
          <a:bodyPr wrap="square" rtlCol="0">
            <a:spAutoFit/>
          </a:bodyPr>
          <a:lstStyle/>
          <a:p>
            <a:r>
              <a:rPr lang="en-GB" b="1" dirty="0" err="1" smtClean="0"/>
              <a:t>Troubador</a:t>
            </a:r>
            <a:r>
              <a:rPr lang="en-GB" dirty="0" smtClean="0"/>
              <a:t> = travelling composer and performer of courtly love poetry in the middle ages; they wooed the ladies of the court</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1628800"/>
            <a:ext cx="5904656" cy="1446550"/>
          </a:xfrm>
          <a:prstGeom prst="rect">
            <a:avLst/>
          </a:prstGeom>
        </p:spPr>
        <p:txBody>
          <a:bodyPr wrap="square">
            <a:spAutoFit/>
          </a:bodyPr>
          <a:lstStyle/>
          <a:p>
            <a:r>
              <a:rPr lang="en-GB" sz="2200" b="1" dirty="0" smtClean="0">
                <a:solidFill>
                  <a:srgbClr val="C00000"/>
                </a:solidFill>
              </a:rPr>
              <a:t>But</a:t>
            </a:r>
            <a:r>
              <a:rPr lang="en-GB" sz="2200" dirty="0" smtClean="0">
                <a:solidFill>
                  <a:srgbClr val="C00000"/>
                </a:solidFill>
              </a:rPr>
              <a:t> after I was wedded, bedded, I became</a:t>
            </a:r>
            <a:endParaRPr lang="en-GB" sz="2200" b="1" dirty="0" smtClean="0">
              <a:solidFill>
                <a:srgbClr val="C00000"/>
              </a:solidFill>
            </a:endParaRPr>
          </a:p>
          <a:p>
            <a:r>
              <a:rPr lang="en-GB" sz="2200" dirty="0" smtClean="0">
                <a:solidFill>
                  <a:srgbClr val="C00000"/>
                </a:solidFill>
              </a:rPr>
              <a:t>(yes, overnight) a toy, a plaything, little woman,</a:t>
            </a:r>
            <a:endParaRPr lang="en-GB" sz="2200" b="1" dirty="0" smtClean="0">
              <a:solidFill>
                <a:srgbClr val="C00000"/>
              </a:solidFill>
            </a:endParaRPr>
          </a:p>
          <a:p>
            <a:r>
              <a:rPr lang="en-GB" sz="2200" dirty="0" smtClean="0">
                <a:solidFill>
                  <a:srgbClr val="C00000"/>
                </a:solidFill>
              </a:rPr>
              <a:t>wife, a bit of fluff.  My husband </a:t>
            </a:r>
            <a:r>
              <a:rPr lang="en-GB" sz="2200" b="1" dirty="0" smtClean="0">
                <a:solidFill>
                  <a:srgbClr val="C00000"/>
                </a:solidFill>
              </a:rPr>
              <a:t>clicked</a:t>
            </a:r>
          </a:p>
          <a:p>
            <a:r>
              <a:rPr lang="en-GB" sz="2200" dirty="0" smtClean="0">
                <a:solidFill>
                  <a:srgbClr val="C00000"/>
                </a:solidFill>
              </a:rPr>
              <a:t>his fingers, called my bluff.</a:t>
            </a:r>
            <a:endParaRPr lang="en-GB" sz="2200" dirty="0">
              <a:solidFill>
                <a:srgbClr val="C00000"/>
              </a:solidFill>
            </a:endParaRPr>
          </a:p>
        </p:txBody>
      </p:sp>
      <p:sp>
        <p:nvSpPr>
          <p:cNvPr id="3" name="TextBox 2"/>
          <p:cNvSpPr txBox="1"/>
          <p:nvPr/>
        </p:nvSpPr>
        <p:spPr>
          <a:xfrm>
            <a:off x="467544" y="116632"/>
            <a:ext cx="8424936" cy="648072"/>
          </a:xfrm>
          <a:prstGeom prst="rect">
            <a:avLst/>
          </a:prstGeom>
          <a:noFill/>
          <a:ln>
            <a:solidFill>
              <a:schemeClr val="tx1"/>
            </a:solidFill>
          </a:ln>
        </p:spPr>
        <p:txBody>
          <a:bodyPr wrap="square" rtlCol="0">
            <a:spAutoFit/>
          </a:bodyPr>
          <a:lstStyle/>
          <a:p>
            <a:r>
              <a:rPr lang="en-GB" b="1" dirty="0" smtClean="0"/>
              <a:t>There is an abrupt change of pace in this stanza. The poet’s use of punctuation breaks the stanza up. Why?</a:t>
            </a:r>
            <a:endParaRPr lang="en-GB" b="1" dirty="0"/>
          </a:p>
        </p:txBody>
      </p:sp>
      <p:sp>
        <p:nvSpPr>
          <p:cNvPr id="4" name="Freeform 3"/>
          <p:cNvSpPr/>
          <p:nvPr/>
        </p:nvSpPr>
        <p:spPr>
          <a:xfrm>
            <a:off x="3347864" y="1628800"/>
            <a:ext cx="2304256" cy="439093"/>
          </a:xfrm>
          <a:custGeom>
            <a:avLst/>
            <a:gdLst>
              <a:gd name="connsiteX0" fmla="*/ 307818 w 2495738"/>
              <a:gd name="connsiteY0" fmla="*/ 60357 h 439093"/>
              <a:gd name="connsiteX1" fmla="*/ 226337 w 2495738"/>
              <a:gd name="connsiteY1" fmla="*/ 304800 h 439093"/>
              <a:gd name="connsiteX2" fmla="*/ 570368 w 2495738"/>
              <a:gd name="connsiteY2" fmla="*/ 368174 h 439093"/>
              <a:gd name="connsiteX3" fmla="*/ 2245259 w 2495738"/>
              <a:gd name="connsiteY3" fmla="*/ 386281 h 439093"/>
              <a:gd name="connsiteX4" fmla="*/ 2073244 w 2495738"/>
              <a:gd name="connsiteY4" fmla="*/ 51303 h 439093"/>
              <a:gd name="connsiteX5" fmla="*/ 307818 w 2495738"/>
              <a:gd name="connsiteY5" fmla="*/ 60357 h 439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5738" h="439093">
                <a:moveTo>
                  <a:pt x="307818" y="60357"/>
                </a:moveTo>
                <a:cubicBezTo>
                  <a:pt x="0" y="102606"/>
                  <a:pt x="182579" y="253497"/>
                  <a:pt x="226337" y="304800"/>
                </a:cubicBezTo>
                <a:cubicBezTo>
                  <a:pt x="270095" y="356103"/>
                  <a:pt x="233881" y="354594"/>
                  <a:pt x="570368" y="368174"/>
                </a:cubicBezTo>
                <a:cubicBezTo>
                  <a:pt x="906855" y="381754"/>
                  <a:pt x="1994780" y="439093"/>
                  <a:pt x="2245259" y="386281"/>
                </a:cubicBezTo>
                <a:cubicBezTo>
                  <a:pt x="2495738" y="333469"/>
                  <a:pt x="2402187" y="102606"/>
                  <a:pt x="2073244" y="51303"/>
                </a:cubicBezTo>
                <a:cubicBezTo>
                  <a:pt x="1744301" y="0"/>
                  <a:pt x="615636" y="18108"/>
                  <a:pt x="307818" y="60357"/>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p:cNvCxnSpPr/>
          <p:nvPr/>
        </p:nvCxnSpPr>
        <p:spPr>
          <a:xfrm>
            <a:off x="1475656" y="1556792"/>
            <a:ext cx="2016224"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7504" y="1196752"/>
            <a:ext cx="1619672" cy="2185214"/>
          </a:xfrm>
          <a:prstGeom prst="rect">
            <a:avLst/>
          </a:prstGeom>
          <a:noFill/>
        </p:spPr>
        <p:txBody>
          <a:bodyPr wrap="square" rtlCol="0">
            <a:spAutoFit/>
          </a:bodyPr>
          <a:lstStyle/>
          <a:p>
            <a:r>
              <a:rPr lang="en-GB" sz="1700" dirty="0" smtClean="0"/>
              <a:t>This experience sounds hasty; rushed; coarse. It contrasts greatly with the language used to describe her courtship.</a:t>
            </a:r>
            <a:endParaRPr lang="en-GB" sz="1700" dirty="0"/>
          </a:p>
        </p:txBody>
      </p:sp>
      <p:sp>
        <p:nvSpPr>
          <p:cNvPr id="10" name="Right Brace 9"/>
          <p:cNvSpPr/>
          <p:nvPr/>
        </p:nvSpPr>
        <p:spPr>
          <a:xfrm>
            <a:off x="7092280" y="1628800"/>
            <a:ext cx="288032" cy="720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TextBox 10"/>
          <p:cNvSpPr txBox="1"/>
          <p:nvPr/>
        </p:nvSpPr>
        <p:spPr>
          <a:xfrm>
            <a:off x="7524329" y="1052736"/>
            <a:ext cx="1296144" cy="1923604"/>
          </a:xfrm>
          <a:prstGeom prst="rect">
            <a:avLst/>
          </a:prstGeom>
          <a:noFill/>
        </p:spPr>
        <p:txBody>
          <a:bodyPr wrap="square" rtlCol="0">
            <a:spAutoFit/>
          </a:bodyPr>
          <a:lstStyle/>
          <a:p>
            <a:r>
              <a:rPr lang="en-GB" sz="1700" dirty="0" smtClean="0"/>
              <a:t>A pause here leaves the reader waiting to find out what she became.</a:t>
            </a:r>
            <a:endParaRPr lang="en-GB" sz="1700" dirty="0"/>
          </a:p>
        </p:txBody>
      </p:sp>
      <p:cxnSp>
        <p:nvCxnSpPr>
          <p:cNvPr id="13" name="Straight Connector 12"/>
          <p:cNvCxnSpPr/>
          <p:nvPr/>
        </p:nvCxnSpPr>
        <p:spPr>
          <a:xfrm>
            <a:off x="5076056" y="2276872"/>
            <a:ext cx="144016" cy="1368152"/>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76056" y="3645024"/>
            <a:ext cx="1584176" cy="1923604"/>
          </a:xfrm>
          <a:prstGeom prst="rect">
            <a:avLst/>
          </a:prstGeom>
          <a:noFill/>
        </p:spPr>
        <p:txBody>
          <a:bodyPr wrap="square" rtlCol="0">
            <a:spAutoFit/>
          </a:bodyPr>
          <a:lstStyle/>
          <a:p>
            <a:r>
              <a:rPr lang="en-GB" sz="1700" dirty="0" smtClean="0"/>
              <a:t>Contrast with ‘played’ in the previous stanzas. She has gone from ‘player’ to ‘plaything’.</a:t>
            </a:r>
            <a:endParaRPr lang="en-GB" sz="1700" dirty="0"/>
          </a:p>
        </p:txBody>
      </p:sp>
      <p:cxnSp>
        <p:nvCxnSpPr>
          <p:cNvPr id="16" name="Straight Connector 15"/>
          <p:cNvCxnSpPr>
            <a:stCxn id="2" idx="1"/>
          </p:cNvCxnSpPr>
          <p:nvPr/>
        </p:nvCxnSpPr>
        <p:spPr>
          <a:xfrm flipV="1">
            <a:off x="1763688" y="2348880"/>
            <a:ext cx="2016224" cy="31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115616" y="2348880"/>
            <a:ext cx="864096" cy="1728192"/>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07504" y="4077072"/>
            <a:ext cx="2232248" cy="2446824"/>
          </a:xfrm>
          <a:prstGeom prst="rect">
            <a:avLst/>
          </a:prstGeom>
          <a:noFill/>
        </p:spPr>
        <p:txBody>
          <a:bodyPr wrap="square" rtlCol="0">
            <a:spAutoFit/>
          </a:bodyPr>
          <a:lstStyle/>
          <a:p>
            <a:r>
              <a:rPr lang="en-GB" sz="1700" dirty="0" smtClean="0"/>
              <a:t>Delays reading: expresses her disbelief. The brackets make this seem like a confidential aside to the reader. </a:t>
            </a:r>
          </a:p>
          <a:p>
            <a:r>
              <a:rPr lang="en-GB" sz="1700" dirty="0" smtClean="0"/>
              <a:t>It’s also an indication of how quickly things changed.</a:t>
            </a:r>
            <a:endParaRPr lang="en-GB" sz="1700" dirty="0"/>
          </a:p>
        </p:txBody>
      </p:sp>
      <p:sp>
        <p:nvSpPr>
          <p:cNvPr id="21" name="TextBox 20"/>
          <p:cNvSpPr txBox="1"/>
          <p:nvPr/>
        </p:nvSpPr>
        <p:spPr>
          <a:xfrm>
            <a:off x="6732241" y="3284984"/>
            <a:ext cx="2160240" cy="2308324"/>
          </a:xfrm>
          <a:prstGeom prst="rect">
            <a:avLst/>
          </a:prstGeom>
          <a:noFill/>
          <a:ln>
            <a:solidFill>
              <a:schemeClr val="accent1">
                <a:shade val="50000"/>
              </a:schemeClr>
            </a:solidFill>
          </a:ln>
        </p:spPr>
        <p:txBody>
          <a:bodyPr wrap="square" rtlCol="0">
            <a:spAutoFit/>
          </a:bodyPr>
          <a:lstStyle/>
          <a:p>
            <a:r>
              <a:rPr lang="en-GB" b="1" dirty="0" smtClean="0"/>
              <a:t>‘clicked’ – </a:t>
            </a:r>
            <a:r>
              <a:rPr lang="en-GB" dirty="0" smtClean="0"/>
              <a:t>demands an instant response. He is now in control/ dominant</a:t>
            </a:r>
            <a:r>
              <a:rPr lang="en-GB" dirty="0" smtClean="0"/>
              <a:t>.</a:t>
            </a:r>
          </a:p>
          <a:p>
            <a:endParaRPr lang="en-GB" b="1" dirty="0" smtClean="0"/>
          </a:p>
          <a:p>
            <a:r>
              <a:rPr lang="en-GB" b="1" dirty="0" smtClean="0"/>
              <a:t>Or</a:t>
            </a:r>
            <a:r>
              <a:rPr lang="en-GB" dirty="0" smtClean="0"/>
              <a:t> an gesture of a hypnotist – has she ‘woken up’?</a:t>
            </a:r>
            <a:endParaRPr lang="en-GB" b="1" dirty="0"/>
          </a:p>
        </p:txBody>
      </p:sp>
      <p:cxnSp>
        <p:nvCxnSpPr>
          <p:cNvPr id="24" name="Straight Connector 23"/>
          <p:cNvCxnSpPr/>
          <p:nvPr/>
        </p:nvCxnSpPr>
        <p:spPr>
          <a:xfrm>
            <a:off x="6084168" y="2636912"/>
            <a:ext cx="792088"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555777" y="3789040"/>
            <a:ext cx="2376264" cy="2585323"/>
          </a:xfrm>
          <a:prstGeom prst="rect">
            <a:avLst/>
          </a:prstGeom>
          <a:noFill/>
          <a:ln>
            <a:solidFill>
              <a:schemeClr val="tx1"/>
            </a:solidFill>
          </a:ln>
        </p:spPr>
        <p:txBody>
          <a:bodyPr wrap="square" rtlCol="0">
            <a:spAutoFit/>
          </a:bodyPr>
          <a:lstStyle/>
          <a:p>
            <a:r>
              <a:rPr lang="en-GB" b="1" dirty="0" smtClean="0"/>
              <a:t>A list of belittling titles </a:t>
            </a:r>
            <a:r>
              <a:rPr lang="en-GB" dirty="0" smtClean="0"/>
              <a:t>– compare these to her titles in earlier stanzas. ‘Little woman’ – old fashioned; demeaning</a:t>
            </a:r>
          </a:p>
          <a:p>
            <a:r>
              <a:rPr lang="en-GB" dirty="0" smtClean="0"/>
              <a:t>‘Bit of fluff’ – sexually appealing but little else</a:t>
            </a:r>
          </a:p>
          <a:p>
            <a:r>
              <a:rPr lang="en-GB" dirty="0" smtClean="0"/>
              <a:t>‘a toy’ – is this how she treated them?</a:t>
            </a:r>
            <a:endParaRPr lang="en-GB" dirty="0"/>
          </a:p>
        </p:txBody>
      </p:sp>
      <p:cxnSp>
        <p:nvCxnSpPr>
          <p:cNvPr id="20" name="Straight Connector 19"/>
          <p:cNvCxnSpPr/>
          <p:nvPr/>
        </p:nvCxnSpPr>
        <p:spPr>
          <a:xfrm flipV="1">
            <a:off x="2195736" y="1340768"/>
            <a:ext cx="504056"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699792" y="1124744"/>
            <a:ext cx="3960440" cy="369332"/>
          </a:xfrm>
          <a:prstGeom prst="rect">
            <a:avLst/>
          </a:prstGeom>
          <a:noFill/>
        </p:spPr>
        <p:txBody>
          <a:bodyPr wrap="square" rtlCol="0">
            <a:spAutoFit/>
          </a:bodyPr>
          <a:lstStyle/>
          <a:p>
            <a:r>
              <a:rPr lang="en-GB" dirty="0" smtClean="0"/>
              <a:t>Connective to signal change of tone</a:t>
            </a:r>
            <a:endParaRPr lang="en-GB" dirty="0"/>
          </a:p>
        </p:txBody>
      </p:sp>
      <p:sp>
        <p:nvSpPr>
          <p:cNvPr id="23" name="TextBox 22"/>
          <p:cNvSpPr txBox="1"/>
          <p:nvPr/>
        </p:nvSpPr>
        <p:spPr>
          <a:xfrm>
            <a:off x="2051720" y="3212976"/>
            <a:ext cx="2952328" cy="369332"/>
          </a:xfrm>
          <a:prstGeom prst="rect">
            <a:avLst/>
          </a:prstGeom>
          <a:noFill/>
        </p:spPr>
        <p:txBody>
          <a:bodyPr wrap="square" rtlCol="0">
            <a:spAutoFit/>
          </a:bodyPr>
          <a:lstStyle/>
          <a:p>
            <a:r>
              <a:rPr lang="en-GB" dirty="0" smtClean="0"/>
              <a:t>Shift from ‘men’ to ‘husband’</a:t>
            </a:r>
            <a:endParaRPr lang="en-GB" dirty="0"/>
          </a:p>
        </p:txBody>
      </p:sp>
      <p:cxnSp>
        <p:nvCxnSpPr>
          <p:cNvPr id="27" name="Straight Connector 26"/>
          <p:cNvCxnSpPr>
            <a:endCxn id="23" idx="0"/>
          </p:cNvCxnSpPr>
          <p:nvPr/>
        </p:nvCxnSpPr>
        <p:spPr>
          <a:xfrm flipH="1">
            <a:off x="3527884" y="2636912"/>
            <a:ext cx="540060" cy="57606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1" y="476672"/>
            <a:ext cx="7920880" cy="1200329"/>
          </a:xfrm>
          <a:prstGeom prst="rect">
            <a:avLst/>
          </a:prstGeom>
          <a:noFill/>
          <a:ln>
            <a:solidFill>
              <a:schemeClr val="tx1"/>
            </a:solidFill>
          </a:ln>
        </p:spPr>
        <p:txBody>
          <a:bodyPr wrap="square" rtlCol="0">
            <a:spAutoFit/>
          </a:bodyPr>
          <a:lstStyle/>
          <a:p>
            <a:pPr algn="ctr"/>
            <a:r>
              <a:rPr lang="en-GB" sz="3600" b="1" dirty="0" smtClean="0"/>
              <a:t>What do you think the speaker means by ‘called my bluff’?</a:t>
            </a:r>
            <a:endParaRPr lang="en-GB" sz="3600" b="1" dirty="0"/>
          </a:p>
        </p:txBody>
      </p:sp>
      <p:sp>
        <p:nvSpPr>
          <p:cNvPr id="3" name="Rectangle 2"/>
          <p:cNvSpPr/>
          <p:nvPr/>
        </p:nvSpPr>
        <p:spPr>
          <a:xfrm>
            <a:off x="1763688" y="2420888"/>
            <a:ext cx="5904656" cy="1446550"/>
          </a:xfrm>
          <a:prstGeom prst="rect">
            <a:avLst/>
          </a:prstGeom>
        </p:spPr>
        <p:txBody>
          <a:bodyPr wrap="square">
            <a:spAutoFit/>
          </a:bodyPr>
          <a:lstStyle/>
          <a:p>
            <a:r>
              <a:rPr lang="en-GB" sz="2200" dirty="0" smtClean="0">
                <a:solidFill>
                  <a:srgbClr val="C00000"/>
                </a:solidFill>
              </a:rPr>
              <a:t>But after I was wedded, bedded, I became</a:t>
            </a:r>
          </a:p>
          <a:p>
            <a:r>
              <a:rPr lang="en-GB" sz="2200" dirty="0" smtClean="0">
                <a:solidFill>
                  <a:srgbClr val="C00000"/>
                </a:solidFill>
              </a:rPr>
              <a:t>(yes, overnight) a toy, a plaything, little woman,</a:t>
            </a:r>
          </a:p>
          <a:p>
            <a:r>
              <a:rPr lang="en-GB" sz="2200" dirty="0" smtClean="0">
                <a:solidFill>
                  <a:srgbClr val="C00000"/>
                </a:solidFill>
              </a:rPr>
              <a:t>wife, a bit of fluff.  My husband clicked</a:t>
            </a:r>
          </a:p>
          <a:p>
            <a:r>
              <a:rPr lang="en-GB" sz="2200" dirty="0" smtClean="0">
                <a:solidFill>
                  <a:srgbClr val="C00000"/>
                </a:solidFill>
              </a:rPr>
              <a:t>his fingers, called my bluff.</a:t>
            </a:r>
            <a:endParaRPr lang="en-GB" sz="2200"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1177</Words>
  <Application>Microsoft Office PowerPoint</Application>
  <PresentationFormat>On-screen Show (4:3)</PresentationFormat>
  <Paragraphs>162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Les Grands Seigneurs</vt:lpstr>
      <vt:lpstr>Slide 2</vt:lpstr>
      <vt:lpstr>Slide 3</vt:lpstr>
      <vt:lpstr>Slide 4</vt:lpstr>
      <vt:lpstr>Slide 5</vt:lpstr>
      <vt:lpstr>Slide 6</vt:lpstr>
      <vt:lpstr>Slide 7</vt:lpstr>
      <vt:lpstr>Slide 8</vt:lpstr>
      <vt:lpstr>Slide 9</vt:lpstr>
      <vt:lpstr>Slide 10</vt:lpstr>
      <vt:lpstr>Slide 11</vt:lpstr>
      <vt:lpstr>Discussion Time!</vt:lpstr>
      <vt:lpstr>Slide 13</vt:lpstr>
      <vt:lpstr>Poetry VITALS…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Grands Seigneurs</dc:title>
  <dc:creator>Vicki</dc:creator>
  <cp:lastModifiedBy>Vicki</cp:lastModifiedBy>
  <cp:revision>24</cp:revision>
  <dcterms:created xsi:type="dcterms:W3CDTF">2012-04-13T10:12:58Z</dcterms:created>
  <dcterms:modified xsi:type="dcterms:W3CDTF">2014-08-17T20:07:44Z</dcterms:modified>
</cp:coreProperties>
</file>