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272" r:id="rId2"/>
    <p:sldId id="258" r:id="rId3"/>
    <p:sldId id="259" r:id="rId4"/>
    <p:sldId id="260" r:id="rId5"/>
    <p:sldId id="274" r:id="rId6"/>
    <p:sldId id="275" r:id="rId7"/>
    <p:sldId id="276" r:id="rId8"/>
    <p:sldId id="257" r:id="rId9"/>
    <p:sldId id="278" r:id="rId10"/>
    <p:sldId id="279" r:id="rId11"/>
    <p:sldId id="280" r:id="rId12"/>
    <p:sldId id="355" r:id="rId13"/>
    <p:sldId id="409" r:id="rId14"/>
    <p:sldId id="340" r:id="rId15"/>
    <p:sldId id="341" r:id="rId16"/>
    <p:sldId id="345" r:id="rId17"/>
    <p:sldId id="342" r:id="rId18"/>
    <p:sldId id="346" r:id="rId19"/>
    <p:sldId id="347" r:id="rId20"/>
    <p:sldId id="343" r:id="rId21"/>
    <p:sldId id="344" r:id="rId22"/>
    <p:sldId id="364" r:id="rId23"/>
    <p:sldId id="365" r:id="rId24"/>
    <p:sldId id="366" r:id="rId25"/>
    <p:sldId id="367" r:id="rId26"/>
    <p:sldId id="368" r:id="rId27"/>
    <p:sldId id="369" r:id="rId28"/>
    <p:sldId id="370" r:id="rId29"/>
    <p:sldId id="371" r:id="rId30"/>
    <p:sldId id="375" r:id="rId31"/>
    <p:sldId id="372" r:id="rId32"/>
    <p:sldId id="373" r:id="rId33"/>
    <p:sldId id="374" r:id="rId34"/>
    <p:sldId id="376" r:id="rId35"/>
    <p:sldId id="377" r:id="rId36"/>
    <p:sldId id="381" r:id="rId37"/>
    <p:sldId id="382" r:id="rId38"/>
    <p:sldId id="356" r:id="rId39"/>
    <p:sldId id="380" r:id="rId40"/>
    <p:sldId id="379" r:id="rId41"/>
    <p:sldId id="378" r:id="rId42"/>
    <p:sldId id="357" r:id="rId43"/>
    <p:sldId id="358" r:id="rId44"/>
    <p:sldId id="383" r:id="rId45"/>
    <p:sldId id="359" r:id="rId46"/>
    <p:sldId id="360" r:id="rId47"/>
    <p:sldId id="361" r:id="rId48"/>
    <p:sldId id="362" r:id="rId49"/>
    <p:sldId id="363" r:id="rId50"/>
    <p:sldId id="283" r:id="rId51"/>
    <p:sldId id="284" r:id="rId52"/>
    <p:sldId id="285" r:id="rId53"/>
    <p:sldId id="289" r:id="rId54"/>
    <p:sldId id="288" r:id="rId55"/>
    <p:sldId id="290" r:id="rId56"/>
    <p:sldId id="291" r:id="rId57"/>
    <p:sldId id="339" r:id="rId58"/>
    <p:sldId id="286" r:id="rId59"/>
    <p:sldId id="338" r:id="rId60"/>
    <p:sldId id="293" r:id="rId61"/>
    <p:sldId id="292" r:id="rId62"/>
    <p:sldId id="296" r:id="rId63"/>
    <p:sldId id="297" r:id="rId64"/>
    <p:sldId id="298" r:id="rId65"/>
    <p:sldId id="300" r:id="rId66"/>
    <p:sldId id="266" r:id="rId67"/>
    <p:sldId id="267" r:id="rId68"/>
    <p:sldId id="268" r:id="rId69"/>
    <p:sldId id="294" r:id="rId70"/>
    <p:sldId id="299" r:id="rId71"/>
    <p:sldId id="302" r:id="rId72"/>
    <p:sldId id="384" r:id="rId73"/>
    <p:sldId id="269" r:id="rId74"/>
    <p:sldId id="303" r:id="rId75"/>
    <p:sldId id="304" r:id="rId76"/>
    <p:sldId id="305" r:id="rId77"/>
    <p:sldId id="389" r:id="rId78"/>
    <p:sldId id="386" r:id="rId79"/>
    <p:sldId id="385" r:id="rId80"/>
    <p:sldId id="387" r:id="rId81"/>
    <p:sldId id="401" r:id="rId82"/>
    <p:sldId id="402" r:id="rId83"/>
    <p:sldId id="388" r:id="rId84"/>
    <p:sldId id="395" r:id="rId85"/>
    <p:sldId id="390" r:id="rId86"/>
    <p:sldId id="391" r:id="rId87"/>
    <p:sldId id="392" r:id="rId88"/>
    <p:sldId id="393" r:id="rId89"/>
    <p:sldId id="394" r:id="rId90"/>
    <p:sldId id="309" r:id="rId91"/>
    <p:sldId id="307" r:id="rId92"/>
    <p:sldId id="308" r:id="rId93"/>
    <p:sldId id="295" r:id="rId94"/>
    <p:sldId id="311" r:id="rId95"/>
    <p:sldId id="320" r:id="rId96"/>
    <p:sldId id="324" r:id="rId97"/>
    <p:sldId id="321" r:id="rId98"/>
    <p:sldId id="322" r:id="rId99"/>
    <p:sldId id="325" r:id="rId100"/>
    <p:sldId id="326" r:id="rId101"/>
    <p:sldId id="316" r:id="rId102"/>
    <p:sldId id="312" r:id="rId103"/>
    <p:sldId id="319" r:id="rId104"/>
    <p:sldId id="318" r:id="rId105"/>
    <p:sldId id="313" r:id="rId106"/>
    <p:sldId id="314" r:id="rId107"/>
    <p:sldId id="315" r:id="rId108"/>
    <p:sldId id="317" r:id="rId109"/>
    <p:sldId id="327" r:id="rId110"/>
    <p:sldId id="396" r:id="rId111"/>
    <p:sldId id="397" r:id="rId112"/>
    <p:sldId id="398" r:id="rId113"/>
    <p:sldId id="399" r:id="rId114"/>
    <p:sldId id="400" r:id="rId115"/>
    <p:sldId id="271" r:id="rId116"/>
    <p:sldId id="403" r:id="rId117"/>
    <p:sldId id="404" r:id="rId118"/>
    <p:sldId id="405" r:id="rId119"/>
    <p:sldId id="406" r:id="rId120"/>
    <p:sldId id="407" r:id="rId121"/>
    <p:sldId id="408"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AD96E-F016-4FB5-9448-586A4C9970C5}" type="datetimeFigureOut">
              <a:rPr lang="en-GB" smtClean="0"/>
              <a:pPr/>
              <a:t>06/11/2015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4B220-028A-4E5E-850E-59F070324369}" type="slidenum">
              <a:rPr lang="en-GB" smtClean="0"/>
              <a:pPr/>
              <a:t>‹#›</a:t>
            </a:fld>
            <a:endParaRPr lang="en-GB"/>
          </a:p>
        </p:txBody>
      </p:sp>
    </p:spTree>
    <p:extLst>
      <p:ext uri="{BB962C8B-B14F-4D97-AF65-F5344CB8AC3E}">
        <p14:creationId xmlns:p14="http://schemas.microsoft.com/office/powerpoint/2010/main" val="339417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73</a:t>
            </a:fld>
            <a:endParaRPr lang="en-GB"/>
          </a:p>
        </p:txBody>
      </p:sp>
    </p:spTree>
    <p:extLst>
      <p:ext uri="{BB962C8B-B14F-4D97-AF65-F5344CB8AC3E}">
        <p14:creationId xmlns:p14="http://schemas.microsoft.com/office/powerpoint/2010/main" val="399702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74</a:t>
            </a:fld>
            <a:endParaRPr lang="en-GB"/>
          </a:p>
        </p:txBody>
      </p:sp>
    </p:spTree>
    <p:extLst>
      <p:ext uri="{BB962C8B-B14F-4D97-AF65-F5344CB8AC3E}">
        <p14:creationId xmlns:p14="http://schemas.microsoft.com/office/powerpoint/2010/main" val="274729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75</a:t>
            </a:fld>
            <a:endParaRPr lang="en-GB"/>
          </a:p>
        </p:txBody>
      </p:sp>
    </p:spTree>
    <p:extLst>
      <p:ext uri="{BB962C8B-B14F-4D97-AF65-F5344CB8AC3E}">
        <p14:creationId xmlns:p14="http://schemas.microsoft.com/office/powerpoint/2010/main" val="194205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6A118-14C6-49F8-A6C8-5332ED2F183A}" type="slidenum">
              <a:rPr lang="en-GB" smtClean="0"/>
              <a:pPr/>
              <a:t>76</a:t>
            </a:fld>
            <a:endParaRPr lang="en-GB"/>
          </a:p>
        </p:txBody>
      </p:sp>
    </p:spTree>
    <p:extLst>
      <p:ext uri="{BB962C8B-B14F-4D97-AF65-F5344CB8AC3E}">
        <p14:creationId xmlns:p14="http://schemas.microsoft.com/office/powerpoint/2010/main" val="335555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CB134-26E7-4477-A42C-2473CC88F5E4}" type="datetimeFigureOut">
              <a:rPr lang="en-GB" smtClean="0"/>
              <a:pPr/>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A070EC-8344-46A6-91DA-5C63DCA3867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CB134-26E7-4477-A42C-2473CC88F5E4}" type="datetimeFigureOut">
              <a:rPr lang="en-GB" smtClean="0"/>
              <a:pPr/>
              <a:t>06/11/2015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070EC-8344-46A6-91DA-5C63DCA3867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www.bbc.co.uk/learningzone/clips/an-inspector-calls-inspector-goole/8400.html"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User\Desktop\Resources\KS4\New%20GCSE\GCSE%20Spec%202015\Lit%20P2SA-%20An%20Inspector%20Calls\2015%20spec\3-%20An%20Inspector%20Calls-%20Stage%20Directions.mov"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file:///C:\Users\User\Desktop\Resources\KS4\New%20GCSE\GCSE%20Spec%202015\Lit%20P2SA-%20An%20Inspector%20Calls\2015%20spec\3-%20An%20Inspector%20Calls-%20National%20Theatre.mov"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uk/url?sa=i&amp;rct=j&amp;q=&amp;esrc=s&amp;source=images&amp;cd=&amp;cad=rja&amp;uact=8&amp;ved=0CAcQjRxqFQoTCKD3tbOK28gCFUY-FAodGm0PzQ&amp;url=https://www.behance.net/gallery/776566/An-Inspector-Calls&amp;bvm=bv.105841590,d.d24&amp;psig=AFQjCNEmsE_NCwuzq_PBaoF0YynIQ28aeg&amp;ust=1445775181174997"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GCSE\Top Set\IC\AnInspectorCalls.jpg"/>
          <p:cNvPicPr>
            <a:picLocks noChangeAspect="1" noChangeArrowheads="1"/>
          </p:cNvPicPr>
          <p:nvPr/>
        </p:nvPicPr>
        <p:blipFill>
          <a:blip r:embed="rId2" cstate="print"/>
          <a:srcRect/>
          <a:stretch>
            <a:fillRect/>
          </a:stretch>
        </p:blipFill>
        <p:spPr bwMode="auto">
          <a:xfrm>
            <a:off x="0" y="0"/>
            <a:ext cx="4672042" cy="6858000"/>
          </a:xfrm>
          <a:prstGeom prst="rect">
            <a:avLst/>
          </a:prstGeom>
          <a:noFill/>
        </p:spPr>
      </p:pic>
      <p:sp>
        <p:nvSpPr>
          <p:cNvPr id="3" name="Title 1"/>
          <p:cNvSpPr txBox="1">
            <a:spLocks/>
          </p:cNvSpPr>
          <p:nvPr/>
        </p:nvSpPr>
        <p:spPr>
          <a:xfrm>
            <a:off x="4860032" y="260648"/>
            <a:ext cx="4104456" cy="1470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400" b="0" i="0" u="none" strike="noStrike" kern="1200" cap="none" spc="0" normalizeH="0" baseline="0" noProof="0" dirty="0" smtClean="0">
                <a:ln>
                  <a:noFill/>
                </a:ln>
                <a:solidFill>
                  <a:schemeClr val="tx1"/>
                </a:solidFill>
                <a:effectLst/>
                <a:uLnTx/>
                <a:uFillTx/>
                <a:latin typeface="+mj-lt"/>
                <a:ea typeface="+mj-ea"/>
                <a:cs typeface="+mj-cs"/>
              </a:rPr>
              <a:t>An Inspector Calls</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5400" dirty="0" smtClean="0">
                <a:latin typeface="+mj-lt"/>
                <a:ea typeface="+mj-ea"/>
                <a:cs typeface="+mj-cs"/>
              </a:rPr>
              <a:t>By J.B. Priestley</a:t>
            </a:r>
            <a:endParaRPr kumimoji="0" lang="en-GB"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Subtitle 2"/>
          <p:cNvSpPr txBox="1">
            <a:spLocks/>
          </p:cNvSpPr>
          <p:nvPr/>
        </p:nvSpPr>
        <p:spPr>
          <a:xfrm>
            <a:off x="4860032" y="4149080"/>
            <a:ext cx="4104456" cy="216024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GB" sz="3200" noProof="0" dirty="0" smtClean="0"/>
              <a:t>English Literature </a:t>
            </a:r>
          </a:p>
          <a:p>
            <a:pPr marL="342900" marR="0" lvl="0" indent="-342900" algn="ctr" defTabSz="914400" rtl="0" eaLnBrk="1" fontAlgn="auto" latinLnBrk="0" hangingPunct="1">
              <a:lnSpc>
                <a:spcPct val="100000"/>
              </a:lnSpc>
              <a:spcBef>
                <a:spcPct val="20000"/>
              </a:spcBef>
              <a:spcAft>
                <a:spcPts val="0"/>
              </a:spcAft>
              <a:buClrTx/>
              <a:buSzTx/>
              <a:tabLst/>
              <a:defRPr/>
            </a:pPr>
            <a:r>
              <a:rPr lang="en-GB" sz="3200" noProof="0" dirty="0" smtClean="0"/>
              <a:t>Paper 2,  Section A</a:t>
            </a:r>
          </a:p>
          <a:p>
            <a:pPr marL="342900" marR="0" lvl="0" indent="-342900" algn="ctr" defTabSz="914400" rtl="0" eaLnBrk="1" fontAlgn="auto" latinLnBrk="0" hangingPunct="1">
              <a:lnSpc>
                <a:spcPct val="100000"/>
              </a:lnSpc>
              <a:spcBef>
                <a:spcPct val="20000"/>
              </a:spcBef>
              <a:spcAft>
                <a:spcPts val="0"/>
              </a:spcAft>
              <a:buClrTx/>
              <a:buSzTx/>
              <a:tabLst/>
              <a:defRPr/>
            </a:pPr>
            <a:r>
              <a:rPr lang="en-GB" sz="3200" dirty="0" smtClean="0"/>
              <a:t>‘Modern Texts’</a:t>
            </a:r>
            <a:r>
              <a:rPr lang="en-GB" sz="3200" noProof="0" dirty="0" smtClean="0"/>
              <a:t> </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hulamespositohaydar.com/wp-content/uploads/2013/09/align.dominoes.jpg"/>
          <p:cNvPicPr>
            <a:picLocks noChangeAspect="1" noChangeArrowheads="1"/>
          </p:cNvPicPr>
          <p:nvPr/>
        </p:nvPicPr>
        <p:blipFill>
          <a:blip r:embed="rId2" cstate="print"/>
          <a:srcRect/>
          <a:stretch>
            <a:fillRect/>
          </a:stretch>
        </p:blipFill>
        <p:spPr bwMode="auto">
          <a:xfrm>
            <a:off x="3191339" y="260648"/>
            <a:ext cx="5952661" cy="4464496"/>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4" name="TextBox 3"/>
          <p:cNvSpPr txBox="1"/>
          <p:nvPr/>
        </p:nvSpPr>
        <p:spPr>
          <a:xfrm>
            <a:off x="179512" y="692696"/>
            <a:ext cx="4248472" cy="523220"/>
          </a:xfrm>
          <a:prstGeom prst="rect">
            <a:avLst/>
          </a:prstGeom>
          <a:noFill/>
        </p:spPr>
        <p:txBody>
          <a:bodyPr wrap="square" rtlCol="0">
            <a:spAutoFit/>
          </a:bodyPr>
          <a:lstStyle/>
          <a:p>
            <a:r>
              <a:rPr lang="en-GB" sz="2800" b="1" dirty="0" smtClean="0"/>
              <a:t>Who was J B Priestley?</a:t>
            </a:r>
            <a:endParaRPr lang="en-GB" sz="2800" b="1" dirty="0"/>
          </a:p>
        </p:txBody>
      </p:sp>
      <p:sp>
        <p:nvSpPr>
          <p:cNvPr id="5" name="TextBox 4"/>
          <p:cNvSpPr txBox="1"/>
          <p:nvPr/>
        </p:nvSpPr>
        <p:spPr>
          <a:xfrm>
            <a:off x="179512" y="1412776"/>
            <a:ext cx="3600400" cy="2354491"/>
          </a:xfrm>
          <a:prstGeom prst="rect">
            <a:avLst/>
          </a:prstGeom>
          <a:noFill/>
        </p:spPr>
        <p:txBody>
          <a:bodyPr wrap="square" rtlCol="0">
            <a:spAutoFit/>
          </a:bodyPr>
          <a:lstStyle/>
          <a:p>
            <a:r>
              <a:rPr lang="en-GB" sz="2100" dirty="0" smtClean="0"/>
              <a:t>To understand how Priestley used his characters to express ideas and attitudes about society, we need to know something about the writer himself – and the society he lived in.</a:t>
            </a:r>
            <a:endParaRPr lang="en-GB" sz="2100" dirty="0"/>
          </a:p>
        </p:txBody>
      </p:sp>
      <p:sp>
        <p:nvSpPr>
          <p:cNvPr id="6" name="TextBox 5"/>
          <p:cNvSpPr txBox="1"/>
          <p:nvPr/>
        </p:nvSpPr>
        <p:spPr>
          <a:xfrm>
            <a:off x="179512" y="4149080"/>
            <a:ext cx="8784976" cy="2246769"/>
          </a:xfrm>
          <a:prstGeom prst="rect">
            <a:avLst/>
          </a:prstGeom>
          <a:noFill/>
          <a:ln>
            <a:solidFill>
              <a:schemeClr val="tx1"/>
            </a:solidFill>
          </a:ln>
        </p:spPr>
        <p:txBody>
          <a:bodyPr wrap="square" rtlCol="0">
            <a:spAutoFit/>
          </a:bodyPr>
          <a:lstStyle/>
          <a:p>
            <a:r>
              <a:rPr lang="en-GB" sz="2800" dirty="0" smtClean="0"/>
              <a:t>You have been given a copy of the answers to the dominoes task. Stick this in your book and highlight any details which you can link to the ideas and attitudes in ‘An Inspector Calls’. Which details of  Priestley’s life might have influenced this play? </a:t>
            </a:r>
            <a:endParaRPr lang="en-GB" sz="2800" dirty="0"/>
          </a:p>
        </p:txBody>
      </p:sp>
      <p:sp>
        <p:nvSpPr>
          <p:cNvPr id="7" name="Rectangle 6"/>
          <p:cNvSpPr/>
          <p:nvPr/>
        </p:nvSpPr>
        <p:spPr>
          <a:xfrm>
            <a:off x="6372200" y="4653136"/>
            <a:ext cx="1296144" cy="360040"/>
          </a:xfrm>
          <a:prstGeom prst="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the Inspector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 – who is he? </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8496944" cy="4154984"/>
          </a:xfrm>
          <a:prstGeom prst="rect">
            <a:avLst/>
          </a:prstGeom>
          <a:noFill/>
        </p:spPr>
        <p:txBody>
          <a:bodyPr wrap="square" rtlCol="0">
            <a:spAutoFit/>
          </a:bodyPr>
          <a:lstStyle/>
          <a:p>
            <a:pPr algn="ctr"/>
            <a:r>
              <a:rPr lang="en-GB" sz="8800" dirty="0" smtClean="0"/>
              <a:t>So...</a:t>
            </a:r>
          </a:p>
          <a:p>
            <a:pPr algn="ctr"/>
            <a:r>
              <a:rPr lang="en-GB" sz="8800" dirty="0" smtClean="0"/>
              <a:t>who is the Inspector?</a:t>
            </a:r>
            <a:endParaRPr lang="en-GB" sz="8800" dirty="0"/>
          </a:p>
        </p:txBody>
      </p:sp>
      <p:sp>
        <p:nvSpPr>
          <p:cNvPr id="4" name="Action Button: Movie 3">
            <a:hlinkClick r:id="rId2" highlightClick="1"/>
          </p:cNvPr>
          <p:cNvSpPr/>
          <p:nvPr/>
        </p:nvSpPr>
        <p:spPr>
          <a:xfrm>
            <a:off x="6876256" y="5301208"/>
            <a:ext cx="1872208" cy="1368152"/>
          </a:xfrm>
          <a:prstGeom prst="actionButtonMovie">
            <a:avLst/>
          </a:prstGeom>
          <a:solidFill>
            <a:schemeClr val="accent1">
              <a:alpha val="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Who is the Inspector? </a:t>
            </a:r>
            <a:endParaRPr lang="en-GB" dirty="0"/>
          </a:p>
        </p:txBody>
      </p:sp>
      <p:sp>
        <p:nvSpPr>
          <p:cNvPr id="4" name="TextBox 3"/>
          <p:cNvSpPr txBox="1"/>
          <p:nvPr/>
        </p:nvSpPr>
        <p:spPr>
          <a:xfrm>
            <a:off x="251520" y="404664"/>
            <a:ext cx="8712968" cy="523220"/>
          </a:xfrm>
          <a:prstGeom prst="rect">
            <a:avLst/>
          </a:prstGeom>
          <a:noFill/>
        </p:spPr>
        <p:txBody>
          <a:bodyPr wrap="square" rtlCol="0">
            <a:spAutoFit/>
          </a:bodyPr>
          <a:lstStyle/>
          <a:p>
            <a:pPr algn="ctr"/>
            <a:r>
              <a:rPr lang="en-GB" sz="2800" b="1" dirty="0" smtClean="0"/>
              <a:t>“...he’s giving us the rope – so that we’ll hang ourselves.”</a:t>
            </a:r>
            <a:endParaRPr lang="en-GB" sz="2800" b="1" dirty="0"/>
          </a:p>
        </p:txBody>
      </p:sp>
      <p:pic>
        <p:nvPicPr>
          <p:cNvPr id="72705" name="Picture 1" descr="F:\GCSE\Top Set\IC\inspector_16.jpg"/>
          <p:cNvPicPr>
            <a:picLocks noChangeAspect="1" noChangeArrowheads="1"/>
          </p:cNvPicPr>
          <p:nvPr/>
        </p:nvPicPr>
        <p:blipFill>
          <a:blip r:embed="rId2" cstate="print"/>
          <a:srcRect/>
          <a:stretch>
            <a:fillRect/>
          </a:stretch>
        </p:blipFill>
        <p:spPr bwMode="auto">
          <a:xfrm>
            <a:off x="77755" y="1124744"/>
            <a:ext cx="3774165" cy="5661248"/>
          </a:xfrm>
          <a:prstGeom prst="rect">
            <a:avLst/>
          </a:prstGeom>
          <a:noFill/>
        </p:spPr>
      </p:pic>
      <p:sp>
        <p:nvSpPr>
          <p:cNvPr id="6" name="TextBox 5"/>
          <p:cNvSpPr txBox="1"/>
          <p:nvPr/>
        </p:nvSpPr>
        <p:spPr>
          <a:xfrm>
            <a:off x="3995936" y="1124744"/>
            <a:ext cx="5040560" cy="5632311"/>
          </a:xfrm>
          <a:prstGeom prst="rect">
            <a:avLst/>
          </a:prstGeom>
          <a:noFill/>
        </p:spPr>
        <p:txBody>
          <a:bodyPr wrap="square" rtlCol="0">
            <a:spAutoFit/>
          </a:bodyPr>
          <a:lstStyle/>
          <a:p>
            <a:r>
              <a:rPr lang="en-GB" dirty="0" smtClean="0"/>
              <a:t>We don’t know where the Inspector came from, and by the end of the play we’re not even sure if he’s real. We are told that  he </a:t>
            </a:r>
            <a:r>
              <a:rPr lang="en-GB" sz="2000" b="1" i="1" dirty="0" smtClean="0">
                <a:solidFill>
                  <a:srgbClr val="FF0000"/>
                </a:solidFill>
              </a:rPr>
              <a:t>“need not be a big man but he creates at once an </a:t>
            </a:r>
            <a:r>
              <a:rPr lang="en-GB" sz="2000" b="1" i="1" dirty="0">
                <a:solidFill>
                  <a:srgbClr val="FF0000"/>
                </a:solidFill>
              </a:rPr>
              <a:t>impression of massiveness, solidity and </a:t>
            </a:r>
            <a:r>
              <a:rPr lang="en-GB" sz="2000" b="1" i="1" dirty="0" smtClean="0">
                <a:solidFill>
                  <a:srgbClr val="FF0000"/>
                </a:solidFill>
              </a:rPr>
              <a:t>purposefulness”</a:t>
            </a:r>
            <a:r>
              <a:rPr lang="en-GB" i="1" dirty="0" smtClean="0"/>
              <a:t>. </a:t>
            </a:r>
            <a:r>
              <a:rPr lang="en-GB" dirty="0" smtClean="0"/>
              <a:t>The stage directions tell us he speaks </a:t>
            </a:r>
            <a:r>
              <a:rPr lang="en-GB" sz="2000" b="1" i="1" dirty="0" smtClean="0">
                <a:solidFill>
                  <a:srgbClr val="FF0000"/>
                </a:solidFill>
              </a:rPr>
              <a:t>“carefully, weightily, and has a disconcerting habit of looking hard at the person he addresses before actually speaking.”</a:t>
            </a:r>
          </a:p>
          <a:p>
            <a:endParaRPr lang="en-GB" i="1" dirty="0"/>
          </a:p>
          <a:p>
            <a:r>
              <a:rPr lang="en-GB" dirty="0" smtClean="0"/>
              <a:t>Based on his questioning techniques and his treatment of the family, Sheila is the first to realise that there is more to the Inspector than meets the eye. At the beginning of Act 2 she says, </a:t>
            </a:r>
            <a:r>
              <a:rPr lang="en-GB" sz="2000" b="1" i="1" dirty="0" smtClean="0">
                <a:solidFill>
                  <a:srgbClr val="FF0000"/>
                </a:solidFill>
              </a:rPr>
              <a:t>“I don’t understand about you”</a:t>
            </a:r>
            <a:r>
              <a:rPr lang="en-GB" dirty="0" smtClean="0"/>
              <a:t>. Who is he?</a:t>
            </a:r>
          </a:p>
          <a:p>
            <a:endParaRPr lang="en-GB" dirty="0"/>
          </a:p>
          <a:p>
            <a:r>
              <a:rPr lang="en-GB" dirty="0" smtClean="0"/>
              <a:t>More importantly than who he is, or whether or not he’s a real inspector, what is his purpose in the play?</a:t>
            </a:r>
            <a:endParaRPr lang="en-GB" i="1"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files.list.co.uk/images/2009/02/19/an-inspector-calls.jpg"/>
          <p:cNvPicPr/>
          <p:nvPr/>
        </p:nvPicPr>
        <p:blipFill>
          <a:blip r:embed="rId2" cstate="print"/>
          <a:srcRect l="3067" r="47863" b="-196"/>
          <a:stretch>
            <a:fillRect/>
          </a:stretch>
        </p:blipFill>
        <p:spPr bwMode="auto">
          <a:xfrm>
            <a:off x="323528" y="260648"/>
            <a:ext cx="2304256" cy="3672408"/>
          </a:xfrm>
          <a:prstGeom prst="rect">
            <a:avLst/>
          </a:prstGeom>
          <a:noFill/>
          <a:ln w="9525">
            <a:noFill/>
            <a:miter lim="800000"/>
            <a:headEnd/>
            <a:tailEnd/>
          </a:ln>
        </p:spPr>
      </p:pic>
      <p:sp>
        <p:nvSpPr>
          <p:cNvPr id="3" name="TextBox 2"/>
          <p:cNvSpPr txBox="1"/>
          <p:nvPr/>
        </p:nvSpPr>
        <p:spPr>
          <a:xfrm>
            <a:off x="2771800" y="260648"/>
            <a:ext cx="5976664" cy="2677656"/>
          </a:xfrm>
          <a:prstGeom prst="rect">
            <a:avLst/>
          </a:prstGeom>
          <a:noFill/>
          <a:ln>
            <a:solidFill>
              <a:schemeClr val="accent2">
                <a:lumMod val="75000"/>
              </a:schemeClr>
            </a:solidFill>
          </a:ln>
        </p:spPr>
        <p:txBody>
          <a:bodyPr wrap="square" rtlCol="0">
            <a:spAutoFit/>
          </a:bodyPr>
          <a:lstStyle/>
          <a:p>
            <a:r>
              <a:rPr lang="en-GB" sz="2400" b="1" dirty="0" smtClean="0"/>
              <a:t>Questions to consider:</a:t>
            </a:r>
          </a:p>
          <a:p>
            <a:endParaRPr lang="en-GB" sz="2400" b="1" dirty="0" smtClean="0"/>
          </a:p>
          <a:p>
            <a:r>
              <a:rPr lang="en-GB" sz="2400" dirty="0" smtClean="0"/>
              <a:t>What is the role of the Inspector?</a:t>
            </a:r>
          </a:p>
          <a:p>
            <a:r>
              <a:rPr lang="en-GB" sz="2400" dirty="0" smtClean="0"/>
              <a:t>Who is he?</a:t>
            </a:r>
          </a:p>
          <a:p>
            <a:r>
              <a:rPr lang="en-GB" sz="2400" dirty="0" smtClean="0"/>
              <a:t>What does he represent? </a:t>
            </a:r>
          </a:p>
          <a:p>
            <a:r>
              <a:rPr lang="en-GB" sz="2400" dirty="0" smtClean="0"/>
              <a:t>What is his importance in the play? </a:t>
            </a:r>
          </a:p>
          <a:p>
            <a:r>
              <a:rPr lang="en-GB" sz="2400" dirty="0" smtClean="0"/>
              <a:t>How does Priestley use him? </a:t>
            </a:r>
            <a:endParaRPr lang="en-GB" sz="2400" dirty="0"/>
          </a:p>
        </p:txBody>
      </p:sp>
      <p:sp>
        <p:nvSpPr>
          <p:cNvPr id="4" name="TextBox 3"/>
          <p:cNvSpPr txBox="1"/>
          <p:nvPr/>
        </p:nvSpPr>
        <p:spPr>
          <a:xfrm>
            <a:off x="323528" y="4077072"/>
            <a:ext cx="8496944" cy="2554545"/>
          </a:xfrm>
          <a:prstGeom prst="rect">
            <a:avLst/>
          </a:prstGeom>
          <a:noFill/>
        </p:spPr>
        <p:txBody>
          <a:bodyPr wrap="square" rtlCol="0">
            <a:spAutoFit/>
          </a:bodyPr>
          <a:lstStyle/>
          <a:p>
            <a:pPr marL="457200" indent="-457200">
              <a:buFontTx/>
              <a:buAutoNum type="arabicPeriod"/>
            </a:pPr>
            <a:r>
              <a:rPr lang="en-GB" sz="2000" dirty="0" smtClean="0"/>
              <a:t>What does the </a:t>
            </a:r>
            <a:r>
              <a:rPr lang="en-GB" sz="2000" b="1" dirty="0" smtClean="0"/>
              <a:t>title of ‘Inspector’ </a:t>
            </a:r>
            <a:r>
              <a:rPr lang="en-GB" sz="2000" dirty="0" smtClean="0"/>
              <a:t>suggest that his role within the play will be?</a:t>
            </a:r>
          </a:p>
          <a:p>
            <a:pPr marL="457200" indent="-457200">
              <a:buFontTx/>
              <a:buAutoNum type="arabicPeriod"/>
            </a:pPr>
            <a:r>
              <a:rPr lang="en-GB" sz="2000" b="1" dirty="0" smtClean="0"/>
              <a:t>‘Goole’ is a seaport town </a:t>
            </a:r>
            <a:r>
              <a:rPr lang="en-GB" sz="2000" dirty="0" smtClean="0"/>
              <a:t>at the mouth of the River Humber, in East Yorkshire. Why might this be relevant to the Inspector? What does it suggest about his possible role? (Hint: think of the verbs ‘fish’ and ‘trawl’)</a:t>
            </a:r>
          </a:p>
          <a:p>
            <a:pPr marL="457200" indent="-457200">
              <a:buFontTx/>
              <a:buAutoNum type="arabicPeriod"/>
            </a:pPr>
            <a:r>
              <a:rPr lang="en-GB" sz="2000" dirty="0"/>
              <a:t>The Inspector’s name sounds like </a:t>
            </a:r>
            <a:r>
              <a:rPr lang="en-GB" sz="2000" b="1" dirty="0"/>
              <a:t>‘ghoul</a:t>
            </a:r>
            <a:r>
              <a:rPr lang="en-GB" sz="2000" b="1" dirty="0" smtClean="0"/>
              <a:t>’</a:t>
            </a:r>
            <a:r>
              <a:rPr lang="en-GB" sz="2000" dirty="0" smtClean="0"/>
              <a:t>.</a:t>
            </a:r>
            <a:r>
              <a:rPr lang="en-GB" sz="2000" b="1" dirty="0" smtClean="0"/>
              <a:t> </a:t>
            </a:r>
            <a:r>
              <a:rPr lang="en-GB" sz="2000" dirty="0" smtClean="0"/>
              <a:t>Why might this be relevant? What does it suggest about the reasons behind the Inspector’s presence at the </a:t>
            </a:r>
            <a:r>
              <a:rPr lang="en-GB" sz="2000" dirty="0" err="1" smtClean="0"/>
              <a:t>Birling</a:t>
            </a:r>
            <a:r>
              <a:rPr lang="en-GB" sz="2000" dirty="0" smtClean="0"/>
              <a:t> household? </a:t>
            </a:r>
            <a:endParaRPr lang="en-GB" sz="2000" dirty="0"/>
          </a:p>
        </p:txBody>
      </p:sp>
      <p:sp>
        <p:nvSpPr>
          <p:cNvPr id="5" name="Rectangle 4"/>
          <p:cNvSpPr/>
          <p:nvPr/>
        </p:nvSpPr>
        <p:spPr>
          <a:xfrm>
            <a:off x="2733932" y="3244334"/>
            <a:ext cx="5635132" cy="523220"/>
          </a:xfrm>
          <a:prstGeom prst="rect">
            <a:avLst/>
          </a:prstGeom>
        </p:spPr>
        <p:txBody>
          <a:bodyPr wrap="none">
            <a:spAutoFit/>
          </a:bodyPr>
          <a:lstStyle/>
          <a:p>
            <a:pPr marL="342900" indent="-342900"/>
            <a:r>
              <a:rPr lang="en-GB" sz="2800" b="1" dirty="0" smtClean="0"/>
              <a:t>Starting point: the Inspector’s name.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23528" y="260648"/>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The mystery of the Inspector’s identity is one that the play never answers. One answer, of course, is that </a:t>
            </a:r>
            <a:r>
              <a:rPr kumimoji="0" lang="en-GB" b="1" i="0" u="none" strike="noStrike" cap="none" normalizeH="0" baseline="0" dirty="0" smtClean="0">
                <a:ln>
                  <a:noFill/>
                </a:ln>
                <a:solidFill>
                  <a:schemeClr val="tx1"/>
                </a:solidFill>
                <a:effectLst/>
                <a:ea typeface="Calibri" pitchFamily="34" charset="0"/>
                <a:cs typeface="Times New Roman" pitchFamily="18" charset="0"/>
              </a:rPr>
              <a:t>he is a dramatic device</a:t>
            </a:r>
            <a:r>
              <a:rPr kumimoji="0" lang="en-GB" b="0" i="0" u="none" strike="noStrike" cap="none" normalizeH="0" baseline="0" dirty="0" smtClean="0">
                <a:ln>
                  <a:noFill/>
                </a:ln>
                <a:solidFill>
                  <a:schemeClr val="tx1"/>
                </a:solidFill>
                <a:effectLst/>
                <a:ea typeface="Calibri" pitchFamily="34" charset="0"/>
                <a:cs typeface="Times New Roman" pitchFamily="18" charset="0"/>
              </a:rPr>
              <a:t>; without him the play could not happen. But given that the other characters are all believable and realistic, audiences often want to ask about the reality of the Inspector too.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It is Gerald who discovers that the Inspector is not who he claims to be. He helps the </a:t>
            </a:r>
            <a:r>
              <a:rPr kumimoji="0" lang="en-GB" b="0" i="0" u="none" strike="noStrike" cap="none" normalizeH="0" baseline="0" dirty="0" err="1" smtClean="0">
                <a:ln>
                  <a:noFill/>
                </a:ln>
                <a:solidFill>
                  <a:schemeClr val="tx1"/>
                </a:solidFill>
                <a:effectLst/>
                <a:ea typeface="Calibri" pitchFamily="34" charset="0"/>
                <a:cs typeface="Times New Roman" pitchFamily="18" charset="0"/>
              </a:rPr>
              <a:t>Birlings</a:t>
            </a:r>
            <a:r>
              <a:rPr kumimoji="0" lang="en-GB" b="0" i="0" u="none" strike="noStrike" cap="none" normalizeH="0" baseline="0" dirty="0" smtClean="0">
                <a:ln>
                  <a:noFill/>
                </a:ln>
                <a:solidFill>
                  <a:schemeClr val="tx1"/>
                </a:solidFill>
                <a:effectLst/>
                <a:ea typeface="Calibri" pitchFamily="34" charset="0"/>
                <a:cs typeface="Times New Roman" pitchFamily="18" charset="0"/>
              </a:rPr>
              <a:t> unpick the Inspector’s story of the girl until there seems to be nothing left of it. Sheila and Eric hang on to the conviction that it was ‘anything but a joke’ while accepting that there may have been more than one girl and that no girl may have committed suicide. </a:t>
            </a:r>
            <a:endParaRPr kumimoji="0" lang="en-GB" b="0" i="0" u="none" strike="noStrike" cap="none" normalizeH="0" baseline="0" dirty="0" smtClean="0">
              <a:ln>
                <a:noFill/>
              </a:ln>
              <a:solidFill>
                <a:schemeClr val="tx1"/>
              </a:solidFill>
              <a:effectLst/>
              <a:cs typeface="Arial" pitchFamily="34" charset="0"/>
            </a:endParaRPr>
          </a:p>
        </p:txBody>
      </p:sp>
      <p:sp>
        <p:nvSpPr>
          <p:cNvPr id="3" name="TextBox 2"/>
          <p:cNvSpPr txBox="1"/>
          <p:nvPr/>
        </p:nvSpPr>
        <p:spPr>
          <a:xfrm>
            <a:off x="467544" y="3501008"/>
            <a:ext cx="8208912" cy="2862322"/>
          </a:xfrm>
          <a:prstGeom prst="rect">
            <a:avLst/>
          </a:prstGeom>
          <a:noFill/>
        </p:spPr>
        <p:txBody>
          <a:bodyPr wrap="square" rtlCol="0">
            <a:spAutoFit/>
          </a:bodyPr>
          <a:lstStyle/>
          <a:p>
            <a:r>
              <a:rPr lang="en-GB" b="1" dirty="0" smtClean="0"/>
              <a:t>Some possibilities:</a:t>
            </a:r>
          </a:p>
          <a:p>
            <a:endParaRPr lang="en-GB" dirty="0"/>
          </a:p>
          <a:p>
            <a:pPr lvl="0">
              <a:buFont typeface="Arial" pitchFamily="34" charset="0"/>
              <a:buChar char="•"/>
            </a:pPr>
            <a:r>
              <a:rPr lang="en-GB" dirty="0"/>
              <a:t>He’s </a:t>
            </a:r>
            <a:r>
              <a:rPr lang="en-GB" dirty="0" smtClean="0"/>
              <a:t>a mouthpiece for Priestley’s ideas – or even Priestley himself</a:t>
            </a:r>
            <a:endParaRPr lang="en-GB" dirty="0"/>
          </a:p>
          <a:p>
            <a:pPr lvl="0">
              <a:buFont typeface="Arial" pitchFamily="34" charset="0"/>
              <a:buChar char="•"/>
            </a:pPr>
            <a:r>
              <a:rPr lang="en-GB" dirty="0"/>
              <a:t>He’s God</a:t>
            </a:r>
          </a:p>
          <a:p>
            <a:pPr lvl="0">
              <a:buFont typeface="Arial" pitchFamily="34" charset="0"/>
              <a:buChar char="•"/>
            </a:pPr>
            <a:r>
              <a:rPr lang="en-GB" dirty="0"/>
              <a:t>He’s the voice of </a:t>
            </a:r>
            <a:r>
              <a:rPr lang="en-GB" dirty="0" smtClean="0"/>
              <a:t>conscience, there to teach the audience of 1947 not to repeat the mistakes of the past (1912)</a:t>
            </a:r>
            <a:endParaRPr lang="en-GB" dirty="0"/>
          </a:p>
          <a:p>
            <a:pPr lvl="0">
              <a:buFont typeface="Arial" pitchFamily="34" charset="0"/>
              <a:buChar char="•"/>
            </a:pPr>
            <a:r>
              <a:rPr lang="en-GB" dirty="0"/>
              <a:t>He’s the child Eva Smith was pregnant with</a:t>
            </a:r>
          </a:p>
          <a:p>
            <a:pPr lvl="0">
              <a:buFont typeface="Arial" pitchFamily="34" charset="0"/>
              <a:buChar char="•"/>
            </a:pPr>
            <a:r>
              <a:rPr lang="en-GB" dirty="0"/>
              <a:t>He’s a dream</a:t>
            </a:r>
          </a:p>
          <a:p>
            <a:pPr lvl="0">
              <a:buFont typeface="Arial" pitchFamily="34" charset="0"/>
              <a:buChar char="•"/>
            </a:pPr>
            <a:r>
              <a:rPr lang="en-GB" dirty="0"/>
              <a:t>He’s a time traveller</a:t>
            </a:r>
          </a:p>
          <a:p>
            <a:pPr lvl="0">
              <a:buFont typeface="Arial" pitchFamily="34" charset="0"/>
              <a:buChar char="•"/>
            </a:pPr>
            <a:r>
              <a:rPr lang="en-GB" dirty="0"/>
              <a:t>He’s a real police </a:t>
            </a:r>
            <a:r>
              <a:rPr lang="en-GB" dirty="0" smtClean="0"/>
              <a:t>inspector</a:t>
            </a:r>
          </a:p>
        </p:txBody>
      </p:sp>
      <p:pic>
        <p:nvPicPr>
          <p:cNvPr id="4" name="Picture 4" descr="http://www.primaryteaching.co.uk/prodimg/ST33_1_Zoom.jpg"/>
          <p:cNvPicPr>
            <a:picLocks noChangeAspect="1" noChangeArrowheads="1"/>
          </p:cNvPicPr>
          <p:nvPr/>
        </p:nvPicPr>
        <p:blipFill>
          <a:blip r:embed="rId2" cstate="print"/>
          <a:srcRect/>
          <a:stretch>
            <a:fillRect/>
          </a:stretch>
        </p:blipFill>
        <p:spPr bwMode="auto">
          <a:xfrm>
            <a:off x="7164288" y="2852936"/>
            <a:ext cx="1763688" cy="1763688"/>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7504" y="116632"/>
            <a:ext cx="892899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Some of the Inspector’s parting words are ‘We do not live alone. We are all members of one body’. Priestley himself was particularly interested in the ideas of the famous psychologist Jung, who believed that in our dreams we lose our identity and enter the world of the </a:t>
            </a:r>
            <a:r>
              <a:rPr kumimoji="0" lang="en-GB" b="1" i="0" u="none" strike="noStrike" cap="none" normalizeH="0" baseline="0" dirty="0" smtClean="0">
                <a:ln>
                  <a:noFill/>
                </a:ln>
                <a:solidFill>
                  <a:schemeClr val="tx1"/>
                </a:solidFill>
                <a:effectLst/>
                <a:ea typeface="Calibri" pitchFamily="34" charset="0"/>
                <a:cs typeface="Times New Roman" pitchFamily="18" charset="0"/>
              </a:rPr>
              <a:t>‘collective </a:t>
            </a:r>
            <a:r>
              <a:rPr lang="en-GB" b="1" dirty="0" smtClean="0">
                <a:ea typeface="Calibri" pitchFamily="34" charset="0"/>
                <a:cs typeface="Times New Roman" pitchFamily="18" charset="0"/>
              </a:rPr>
              <a:t>un</a:t>
            </a:r>
            <a:r>
              <a:rPr kumimoji="0" lang="en-GB" b="1" i="0" u="none" strike="noStrike" cap="none" normalizeH="0" baseline="0" dirty="0" smtClean="0">
                <a:ln>
                  <a:noFill/>
                </a:ln>
                <a:solidFill>
                  <a:schemeClr val="tx1"/>
                </a:solidFill>
                <a:effectLst/>
                <a:ea typeface="Calibri" pitchFamily="34" charset="0"/>
                <a:cs typeface="Times New Roman" pitchFamily="18" charset="0"/>
              </a:rPr>
              <a:t>conscious’ </a:t>
            </a:r>
            <a:r>
              <a:rPr kumimoji="0" lang="en-GB" b="0" i="0" u="none" strike="noStrike" cap="none" normalizeH="0" baseline="0" dirty="0" smtClean="0">
                <a:ln>
                  <a:noFill/>
                </a:ln>
                <a:solidFill>
                  <a:schemeClr val="tx1"/>
                </a:solidFill>
                <a:effectLst/>
                <a:ea typeface="Calibri" pitchFamily="34" charset="0"/>
                <a:cs typeface="Times New Roman" pitchFamily="18" charset="0"/>
              </a:rPr>
              <a:t>where we all share ancient, universal experiences and the things we dream of have a common significance.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A particular passage in Jung struck Priestley because of a dream he himself had had. Jung stated that ‘dreams may give expression to… telepathic visions’. Priestley had dreamt of being shot in the person of a much younger man – “a student or something of that kind” – by uniformed officers. Describing this experience he said, “I will swear that… the blind weakness that washed over me there was somebody’s last moments and that my consciousness had relived them”.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It’s not a great step from such ideas to the notion of time and space travelling telepathically, but the more important idea is that telepathy is possible because, in our collective subconscious, we are “all members of one body”. The idea of an individual’s identity becomes more shadowy and less definite.</a:t>
            </a:r>
            <a:endParaRPr kumimoji="0" lang="en-GB" b="0" i="0" u="none" strike="noStrike" cap="none" normalizeH="0" baseline="0" dirty="0" smtClean="0">
              <a:ln>
                <a:noFill/>
              </a:ln>
              <a:solidFill>
                <a:schemeClr val="tx1"/>
              </a:solidFill>
              <a:effectLst/>
              <a:cs typeface="Arial" pitchFamily="34" charset="0"/>
            </a:endParaRPr>
          </a:p>
        </p:txBody>
      </p:sp>
      <p:pic>
        <p:nvPicPr>
          <p:cNvPr id="26627" name="Picture 3" descr="http://webspace.ship.edu/cgboer/synchronicity.gif"/>
          <p:cNvPicPr>
            <a:picLocks noChangeAspect="1" noChangeArrowheads="1"/>
          </p:cNvPicPr>
          <p:nvPr/>
        </p:nvPicPr>
        <p:blipFill>
          <a:blip r:embed="rId2" cstate="print"/>
          <a:srcRect/>
          <a:stretch>
            <a:fillRect/>
          </a:stretch>
        </p:blipFill>
        <p:spPr bwMode="auto">
          <a:xfrm>
            <a:off x="1619672" y="4869160"/>
            <a:ext cx="5486400" cy="1847851"/>
          </a:xfrm>
          <a:prstGeom prst="rect">
            <a:avLst/>
          </a:prstGeom>
          <a:noFill/>
        </p:spPr>
      </p:pic>
      <p:pic>
        <p:nvPicPr>
          <p:cNvPr id="4" name="Picture 4" descr="http://www.primaryteaching.co.uk/prodimg/ST33_1_Zoom.jpg"/>
          <p:cNvPicPr>
            <a:picLocks noChangeAspect="1" noChangeArrowheads="1"/>
          </p:cNvPicPr>
          <p:nvPr/>
        </p:nvPicPr>
        <p:blipFill>
          <a:blip r:embed="rId3" cstate="print"/>
          <a:srcRect/>
          <a:stretch>
            <a:fillRect/>
          </a:stretch>
        </p:blipFill>
        <p:spPr bwMode="auto">
          <a:xfrm>
            <a:off x="7236296" y="4797152"/>
            <a:ext cx="1763688" cy="1763688"/>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23528" y="240904"/>
            <a:ext cx="8568952"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ea typeface="Calibri" pitchFamily="34" charset="0"/>
                <a:cs typeface="Times New Roman" pitchFamily="18" charset="0"/>
              </a:rPr>
              <a:t>It is clear on a number of occasions that the Inspector knows what is going to happen.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ea typeface="Calibri" pitchFamily="34" charset="0"/>
                <a:cs typeface="Times New Roman" pitchFamily="18" charset="0"/>
              </a:rPr>
              <a:t>Look again at these moments in the play and note down what they reveal about the Inspector: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at the end of Act 2 he says he is “waiting”, just before Eric enters.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20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 typeface="Arial" pitchFamily="34" charset="0"/>
              <a:buChar char="•"/>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from the beginning of Act 3 to his exit, it is quite clear that the Inspector is working under terrific time pressure, </a:t>
            </a:r>
            <a:r>
              <a:rPr lang="en-GB" sz="2000" dirty="0"/>
              <a:t>often looking at his watch or </a:t>
            </a:r>
            <a:r>
              <a:rPr lang="en-GB" sz="2000" dirty="0" smtClean="0"/>
              <a:t>stating that he “hasn’t much time”. </a:t>
            </a:r>
            <a:r>
              <a:rPr lang="en-GB" sz="2000" dirty="0"/>
              <a:t>Is this because </a:t>
            </a:r>
            <a:r>
              <a:rPr lang="en-GB" sz="2000" dirty="0" smtClean="0"/>
              <a:t>he </a:t>
            </a:r>
            <a:r>
              <a:rPr lang="en-GB" sz="2000" dirty="0"/>
              <a:t>knows that news of a girl’s suicide is about the reach the household? Or something else</a:t>
            </a:r>
            <a:r>
              <a:rPr lang="en-GB" sz="2000" dirty="0" smtClean="0"/>
              <a:t>?</a:t>
            </a:r>
          </a:p>
          <a:p>
            <a:pPr lvl="0" eaLnBrk="0" fontAlgn="base" hangingPunct="0">
              <a:spcBef>
                <a:spcPct val="0"/>
              </a:spcBef>
              <a:spcAft>
                <a:spcPct val="0"/>
              </a:spcAft>
              <a:buFont typeface="Arial" pitchFamily="34" charset="0"/>
              <a:buChar char="•"/>
            </a:pPr>
            <a:endParaRPr kumimoji="0" lang="en-GB" sz="2000" b="0" i="0"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en-GB" sz="2000" b="1" i="0" u="none" strike="noStrike" cap="none" normalizeH="0" baseline="0" dirty="0" smtClean="0">
                <a:ln>
                  <a:noFill/>
                </a:ln>
                <a:solidFill>
                  <a:schemeClr val="tx1"/>
                </a:solidFill>
                <a:effectLst/>
                <a:ea typeface="Calibri" pitchFamily="34" charset="0"/>
                <a:cs typeface="Times New Roman" pitchFamily="18" charset="0"/>
              </a:rPr>
              <a:t>But he claims there are limits to his knowledge: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when he has shown Sheila the photograph he professes not to know </a:t>
            </a:r>
            <a:r>
              <a:rPr kumimoji="0" lang="en-GB" sz="2000" b="0" i="1" u="none" strike="noStrike" cap="none" normalizeH="0" baseline="0" dirty="0" smtClean="0">
                <a:ln>
                  <a:noFill/>
                </a:ln>
                <a:solidFill>
                  <a:schemeClr val="tx1"/>
                </a:solidFill>
                <a:effectLst/>
                <a:ea typeface="Calibri" pitchFamily="34" charset="0"/>
                <a:cs typeface="Times New Roman" pitchFamily="18" charset="0"/>
              </a:rPr>
              <a:t>why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she is upsetting herself over it. “That’s something I have to find out”, he says.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2000" dirty="0">
                <a:ea typeface="Calibri" pitchFamily="34" charset="0"/>
                <a:cs typeface="Times New Roman" pitchFamily="18" charset="0"/>
              </a:rPr>
              <a:t> </a:t>
            </a:r>
            <a:r>
              <a:rPr kumimoji="0" lang="en-GB" sz="2000" b="0" i="0" u="none" strike="noStrike" cap="none" normalizeH="0" baseline="0" dirty="0" smtClean="0">
                <a:ln>
                  <a:noFill/>
                </a:ln>
                <a:solidFill>
                  <a:schemeClr val="tx1"/>
                </a:solidFill>
                <a:effectLst/>
                <a:ea typeface="Calibri" pitchFamily="34" charset="0"/>
                <a:cs typeface="Times New Roman" pitchFamily="18" charset="0"/>
              </a:rPr>
              <a:t>has he ever actually lied to them about what he knows and how he knows it? Or about the identity of the girl?</a:t>
            </a:r>
            <a:endParaRPr kumimoji="0" lang="en-GB"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 descr="http://www.primaryteaching.co.uk/prodimg/ST33_1_Zoom.jpg"/>
          <p:cNvPicPr>
            <a:picLocks noChangeAspect="1" noChangeArrowheads="1"/>
          </p:cNvPicPr>
          <p:nvPr/>
        </p:nvPicPr>
        <p:blipFill>
          <a:blip r:embed="rId2" cstate="print"/>
          <a:srcRect/>
          <a:stretch>
            <a:fillRect/>
          </a:stretch>
        </p:blipFill>
        <p:spPr bwMode="auto">
          <a:xfrm>
            <a:off x="5580112" y="3789040"/>
            <a:ext cx="971600" cy="971600"/>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67544" y="415117"/>
            <a:ext cx="828092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GB" sz="4400" b="1" dirty="0"/>
              <a:t>Who do you think the Inspector is?</a:t>
            </a:r>
          </a:p>
          <a:p>
            <a:r>
              <a:rPr lang="en-GB" sz="4400" b="1"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cs typeface="Arial" pitchFamily="34" charset="0"/>
            </a:endParaRPr>
          </a:p>
        </p:txBody>
      </p:sp>
      <p:pic>
        <p:nvPicPr>
          <p:cNvPr id="3" name="Picture 2" descr="http://ww4.sinaimg.cn/large/63318484jw1dqarx9f6nkj.jpg"/>
          <p:cNvPicPr>
            <a:picLocks noChangeAspect="1" noChangeArrowheads="1"/>
          </p:cNvPicPr>
          <p:nvPr/>
        </p:nvPicPr>
        <p:blipFill>
          <a:blip r:embed="rId2" cstate="print"/>
          <a:srcRect b="26296"/>
          <a:stretch>
            <a:fillRect/>
          </a:stretch>
        </p:blipFill>
        <p:spPr bwMode="auto">
          <a:xfrm>
            <a:off x="0" y="2369511"/>
            <a:ext cx="9144000" cy="4488489"/>
          </a:xfrm>
          <a:prstGeom prst="rect">
            <a:avLst/>
          </a:prstGeom>
          <a:noFill/>
        </p:spPr>
      </p:pic>
      <p:pic>
        <p:nvPicPr>
          <p:cNvPr id="4" name="Picture 4" descr="http://www.primaryteaching.co.uk/prodimg/ST33_1_Zoom.jpg"/>
          <p:cNvPicPr>
            <a:picLocks noChangeAspect="1" noChangeArrowheads="1"/>
          </p:cNvPicPr>
          <p:nvPr/>
        </p:nvPicPr>
        <p:blipFill>
          <a:blip r:embed="rId3" cstate="print"/>
          <a:srcRect/>
          <a:stretch>
            <a:fillRect/>
          </a:stretch>
        </p:blipFill>
        <p:spPr bwMode="auto">
          <a:xfrm>
            <a:off x="7524328" y="1484784"/>
            <a:ext cx="1484784" cy="148478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dirty="0">
                <a:solidFill>
                  <a:schemeClr val="bg1"/>
                </a:solidFill>
                <a:latin typeface="Comic Sans MS" pitchFamily="66" charset="0"/>
              </a:rPr>
              <a:t>T</a:t>
            </a:r>
            <a:r>
              <a:rPr lang="en-GB" dirty="0" smtClean="0">
                <a:solidFill>
                  <a:schemeClr val="bg1"/>
                </a:solidFill>
                <a:latin typeface="Comic Sans MS" pitchFamily="66" charset="0"/>
              </a:rPr>
              <a:t>o create character </a:t>
            </a:r>
            <a:r>
              <a:rPr lang="en-GB" dirty="0">
                <a:solidFill>
                  <a:schemeClr val="bg1"/>
                </a:solidFill>
                <a:latin typeface="Comic Sans MS" pitchFamily="66" charset="0"/>
              </a:rPr>
              <a:t>p</a:t>
            </a:r>
            <a:r>
              <a:rPr lang="en-GB" dirty="0" smtClean="0">
                <a:solidFill>
                  <a:schemeClr val="bg1"/>
                </a:solidFill>
                <a:latin typeface="Comic Sans MS" pitchFamily="66" charset="0"/>
              </a:rPr>
              <a:t>rofiles</a:t>
            </a: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3" name="TextBox 2"/>
          <p:cNvSpPr txBox="1"/>
          <p:nvPr/>
        </p:nvSpPr>
        <p:spPr>
          <a:xfrm>
            <a:off x="251520" y="620688"/>
            <a:ext cx="8640960" cy="1846659"/>
          </a:xfrm>
          <a:prstGeom prst="rect">
            <a:avLst/>
          </a:prstGeom>
          <a:noFill/>
          <a:ln>
            <a:solidFill>
              <a:schemeClr val="accent1">
                <a:shade val="50000"/>
              </a:schemeClr>
            </a:solidFill>
          </a:ln>
        </p:spPr>
        <p:txBody>
          <a:bodyPr wrap="square" rtlCol="0">
            <a:spAutoFit/>
          </a:bodyPr>
          <a:lstStyle/>
          <a:p>
            <a:r>
              <a:rPr lang="en-GB" sz="2290" dirty="0" smtClean="0"/>
              <a:t>You have been given a pack of information about the time and society that Priestley lived in. As a group, you should divide the sources and collect information to help you answer the questions on your ‘Ideas and Perspectives’ sheet. Make sure that </a:t>
            </a:r>
            <a:r>
              <a:rPr lang="en-GB" sz="2290" b="1" dirty="0" smtClean="0"/>
              <a:t>everyone takes their fair share </a:t>
            </a:r>
            <a:r>
              <a:rPr lang="en-GB" sz="2290" dirty="0" smtClean="0"/>
              <a:t>and that </a:t>
            </a:r>
            <a:r>
              <a:rPr lang="en-GB" sz="2290" b="1" dirty="0" smtClean="0"/>
              <a:t>all sources are read and explained </a:t>
            </a:r>
            <a:r>
              <a:rPr lang="en-GB" sz="2290" dirty="0" smtClean="0"/>
              <a:t>to the rest of the group.</a:t>
            </a:r>
            <a:endParaRPr lang="en-GB" sz="2290" dirty="0"/>
          </a:p>
        </p:txBody>
      </p:sp>
      <p:pic>
        <p:nvPicPr>
          <p:cNvPr id="34820" name="Picture 4" descr="http://cac.ophony.org/wp-content/uploads/2013/11/groupwork.jpg"/>
          <p:cNvPicPr>
            <a:picLocks noChangeAspect="1" noChangeArrowheads="1"/>
          </p:cNvPicPr>
          <p:nvPr/>
        </p:nvPicPr>
        <p:blipFill>
          <a:blip r:embed="rId2" cstate="print"/>
          <a:srcRect/>
          <a:stretch>
            <a:fillRect/>
          </a:stretch>
        </p:blipFill>
        <p:spPr bwMode="auto">
          <a:xfrm>
            <a:off x="611560" y="2708920"/>
            <a:ext cx="7596336" cy="3917957"/>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84775"/>
          </a:xfrm>
          <a:prstGeom prst="rect">
            <a:avLst/>
          </a:prstGeom>
          <a:noFill/>
        </p:spPr>
        <p:txBody>
          <a:bodyPr wrap="square" rtlCol="0">
            <a:spAutoFit/>
          </a:bodyPr>
          <a:lstStyle/>
          <a:p>
            <a:r>
              <a:rPr lang="en-GB" sz="3200" b="1" dirty="0" smtClean="0"/>
              <a:t>Creating a character profile:</a:t>
            </a:r>
          </a:p>
        </p:txBody>
      </p:sp>
      <p:pic>
        <p:nvPicPr>
          <p:cNvPr id="1026" name="Picture 2"/>
          <p:cNvPicPr>
            <a:picLocks noChangeAspect="1" noChangeArrowheads="1"/>
          </p:cNvPicPr>
          <p:nvPr/>
        </p:nvPicPr>
        <p:blipFill>
          <a:blip r:embed="rId2" cstate="print"/>
          <a:srcRect l="25097" t="21650" r="25000" b="18501"/>
          <a:stretch>
            <a:fillRect/>
          </a:stretch>
        </p:blipFill>
        <p:spPr bwMode="auto">
          <a:xfrm>
            <a:off x="1835696" y="1772816"/>
            <a:ext cx="5443729" cy="3672408"/>
          </a:xfrm>
          <a:prstGeom prst="rect">
            <a:avLst/>
          </a:prstGeom>
          <a:noFill/>
          <a:ln w="9525">
            <a:noFill/>
            <a:miter lim="800000"/>
            <a:headEnd/>
            <a:tailEnd/>
          </a:ln>
        </p:spPr>
      </p:pic>
      <p:cxnSp>
        <p:nvCxnSpPr>
          <p:cNvPr id="6" name="Straight Arrow Connector 5"/>
          <p:cNvCxnSpPr/>
          <p:nvPr/>
        </p:nvCxnSpPr>
        <p:spPr>
          <a:xfrm flipH="1">
            <a:off x="5508104" y="1124744"/>
            <a:ext cx="5040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68144" y="260648"/>
            <a:ext cx="2952328" cy="923330"/>
          </a:xfrm>
          <a:prstGeom prst="rect">
            <a:avLst/>
          </a:prstGeom>
          <a:noFill/>
        </p:spPr>
        <p:txBody>
          <a:bodyPr wrap="square" rtlCol="0">
            <a:spAutoFit/>
          </a:bodyPr>
          <a:lstStyle/>
          <a:p>
            <a:r>
              <a:rPr lang="en-GB" dirty="0" smtClean="0"/>
              <a:t>1. Use these notes to help you create a character profile sheet.</a:t>
            </a:r>
            <a:endParaRPr lang="en-GB" dirty="0"/>
          </a:p>
        </p:txBody>
      </p:sp>
      <p:cxnSp>
        <p:nvCxnSpPr>
          <p:cNvPr id="11" name="Straight Arrow Connector 10"/>
          <p:cNvCxnSpPr/>
          <p:nvPr/>
        </p:nvCxnSpPr>
        <p:spPr>
          <a:xfrm>
            <a:off x="1475656" y="4293096"/>
            <a:ext cx="64807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427984" y="4797152"/>
            <a:ext cx="64807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87824" y="1052736"/>
            <a:ext cx="2880320" cy="2736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164288" y="4077072"/>
            <a:ext cx="21602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88024" y="5877272"/>
            <a:ext cx="4104456" cy="923330"/>
          </a:xfrm>
          <a:prstGeom prst="rect">
            <a:avLst/>
          </a:prstGeom>
          <a:noFill/>
        </p:spPr>
        <p:txBody>
          <a:bodyPr wrap="square" rtlCol="0">
            <a:spAutoFit/>
          </a:bodyPr>
          <a:lstStyle/>
          <a:p>
            <a:r>
              <a:rPr lang="en-GB" dirty="0" smtClean="0"/>
              <a:t>2. Annotate your given quote with two ideas re: what it shows about your character.</a:t>
            </a:r>
            <a:endParaRPr lang="en-GB" dirty="0"/>
          </a:p>
        </p:txBody>
      </p:sp>
      <p:sp>
        <p:nvSpPr>
          <p:cNvPr id="25" name="TextBox 24"/>
          <p:cNvSpPr txBox="1"/>
          <p:nvPr/>
        </p:nvSpPr>
        <p:spPr>
          <a:xfrm>
            <a:off x="179512" y="2780928"/>
            <a:ext cx="1512168" cy="2862322"/>
          </a:xfrm>
          <a:prstGeom prst="rect">
            <a:avLst/>
          </a:prstGeom>
          <a:noFill/>
        </p:spPr>
        <p:txBody>
          <a:bodyPr wrap="square" rtlCol="0">
            <a:spAutoFit/>
          </a:bodyPr>
          <a:lstStyle/>
          <a:p>
            <a:r>
              <a:rPr lang="en-GB" dirty="0" smtClean="0"/>
              <a:t>4. Using everything you have brought together, plan an answer to the exam-style question about your character.</a:t>
            </a:r>
            <a:endParaRPr lang="en-GB" dirty="0"/>
          </a:p>
        </p:txBody>
      </p:sp>
      <p:sp>
        <p:nvSpPr>
          <p:cNvPr id="26" name="TextBox 25"/>
          <p:cNvSpPr txBox="1"/>
          <p:nvPr/>
        </p:nvSpPr>
        <p:spPr>
          <a:xfrm>
            <a:off x="7308304" y="1268760"/>
            <a:ext cx="1835696" cy="3693319"/>
          </a:xfrm>
          <a:prstGeom prst="rect">
            <a:avLst/>
          </a:prstGeom>
          <a:noFill/>
        </p:spPr>
        <p:txBody>
          <a:bodyPr wrap="square" rtlCol="0">
            <a:spAutoFit/>
          </a:bodyPr>
          <a:lstStyle/>
          <a:p>
            <a:r>
              <a:rPr lang="en-GB" dirty="0" smtClean="0"/>
              <a:t>3. Find six key quotes and annotate them to show how they reveal your character’s development throughout the play. </a:t>
            </a:r>
            <a:r>
              <a:rPr lang="en-GB" b="1" dirty="0" smtClean="0"/>
              <a:t>Don’t forget to include stage directions and actions as well as dialogue.</a:t>
            </a:r>
            <a:endParaRPr lang="en-GB" dirty="0"/>
          </a:p>
        </p:txBody>
      </p:sp>
    </p:spTree>
    <p:extLst>
      <p:ext uri="{BB962C8B-B14F-4D97-AF65-F5344CB8AC3E}">
        <p14:creationId xmlns:p14="http://schemas.microsoft.com/office/powerpoint/2010/main" val="5845736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51344"/>
            <a:ext cx="8784976" cy="5632311"/>
          </a:xfrm>
          <a:prstGeom prst="rect">
            <a:avLst/>
          </a:prstGeom>
        </p:spPr>
        <p:txBody>
          <a:bodyPr wrap="square">
            <a:spAutoFit/>
          </a:bodyPr>
          <a:lstStyle/>
          <a:p>
            <a:r>
              <a:rPr lang="en-GB" sz="2400" dirty="0"/>
              <a:t>1. Know the key episodes in which the character is involved; select episodes that typify the character and show different sides of him/her.</a:t>
            </a:r>
          </a:p>
          <a:p>
            <a:r>
              <a:rPr lang="en-GB" sz="2400" dirty="0"/>
              <a:t>2. Study what the character says and does, and what others say about him/her. Particularly think about how the character responds to, and is treated by, the Inspector.</a:t>
            </a:r>
          </a:p>
          <a:p>
            <a:r>
              <a:rPr lang="en-GB" sz="2400" dirty="0"/>
              <a:t>3. Think about the character’s relationship with others, including the Inspector.</a:t>
            </a:r>
          </a:p>
          <a:p>
            <a:r>
              <a:rPr lang="en-GB" sz="2400" dirty="0"/>
              <a:t>4. Think about what Priestley makes the reader feel about the character – how does he do that? (Consider: what the character does/says; the language (s)he uses; the language used to describe him/her; stage </a:t>
            </a:r>
            <a:r>
              <a:rPr lang="en-GB" sz="2400" dirty="0" smtClean="0"/>
              <a:t>directions and actions)</a:t>
            </a:r>
            <a:endParaRPr lang="en-GB" sz="2400" dirty="0"/>
          </a:p>
          <a:p>
            <a:r>
              <a:rPr lang="en-GB" sz="2400" dirty="0"/>
              <a:t>5. Think about the character’s purpose in the novel (e.g. Sheila represents the younger generation who are willing to change their ways).</a:t>
            </a:r>
          </a:p>
        </p:txBody>
      </p:sp>
    </p:spTree>
    <p:extLst>
      <p:ext uri="{BB962C8B-B14F-4D97-AF65-F5344CB8AC3E}">
        <p14:creationId xmlns:p14="http://schemas.microsoft.com/office/powerpoint/2010/main" val="29506610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9231" t="49659" r="27654" b="32150"/>
          <a:stretch>
            <a:fillRect/>
          </a:stretch>
        </p:blipFill>
        <p:spPr bwMode="auto">
          <a:xfrm>
            <a:off x="179512" y="188640"/>
            <a:ext cx="8799065" cy="2088232"/>
          </a:xfrm>
          <a:prstGeom prst="rect">
            <a:avLst/>
          </a:prstGeom>
          <a:noFill/>
          <a:ln w="9525">
            <a:noFill/>
            <a:miter lim="800000"/>
            <a:headEnd/>
            <a:tailEnd/>
          </a:ln>
        </p:spPr>
      </p:pic>
      <p:sp>
        <p:nvSpPr>
          <p:cNvPr id="3" name="TextBox 2"/>
          <p:cNvSpPr txBox="1"/>
          <p:nvPr/>
        </p:nvSpPr>
        <p:spPr>
          <a:xfrm>
            <a:off x="539552" y="2780928"/>
            <a:ext cx="8208912" cy="2462213"/>
          </a:xfrm>
          <a:prstGeom prst="rect">
            <a:avLst/>
          </a:prstGeom>
          <a:noFill/>
        </p:spPr>
        <p:txBody>
          <a:bodyPr wrap="square" rtlCol="0">
            <a:spAutoFit/>
          </a:bodyPr>
          <a:lstStyle/>
          <a:p>
            <a:r>
              <a:rPr lang="en-GB" sz="2200" b="1" dirty="0" smtClean="0"/>
              <a:t>In your revision, consider the </a:t>
            </a:r>
            <a:r>
              <a:rPr lang="en-GB" sz="2200" b="1" dirty="0"/>
              <a:t>d</a:t>
            </a:r>
            <a:r>
              <a:rPr lang="en-GB" sz="2200" b="1" dirty="0" smtClean="0"/>
              <a:t>ifferences between:</a:t>
            </a:r>
          </a:p>
          <a:p>
            <a:endParaRPr lang="en-GB" sz="2200" dirty="0"/>
          </a:p>
          <a:p>
            <a:pPr>
              <a:buFont typeface="Arial" pitchFamily="34" charset="0"/>
              <a:buChar char="•"/>
            </a:pPr>
            <a:r>
              <a:rPr lang="en-GB" sz="2200" dirty="0" smtClean="0"/>
              <a:t> Sheila and Mrs </a:t>
            </a:r>
            <a:r>
              <a:rPr lang="en-GB" sz="2200" dirty="0" err="1" smtClean="0"/>
              <a:t>Birling</a:t>
            </a:r>
            <a:endParaRPr lang="en-GB" sz="2200" dirty="0" smtClean="0"/>
          </a:p>
          <a:p>
            <a:pPr>
              <a:buFont typeface="Arial" pitchFamily="34" charset="0"/>
              <a:buChar char="•"/>
            </a:pPr>
            <a:r>
              <a:rPr lang="en-GB" sz="2200" dirty="0"/>
              <a:t> </a:t>
            </a:r>
            <a:r>
              <a:rPr lang="en-GB" sz="2200" dirty="0" smtClean="0"/>
              <a:t>Sheila and Mr </a:t>
            </a:r>
            <a:r>
              <a:rPr lang="en-GB" sz="2200" dirty="0" err="1" smtClean="0"/>
              <a:t>Birling</a:t>
            </a:r>
            <a:endParaRPr lang="en-GB" sz="2200" dirty="0" smtClean="0"/>
          </a:p>
          <a:p>
            <a:pPr>
              <a:buFont typeface="Arial" pitchFamily="34" charset="0"/>
              <a:buChar char="•"/>
            </a:pPr>
            <a:r>
              <a:rPr lang="en-GB" sz="2200" dirty="0"/>
              <a:t> </a:t>
            </a:r>
            <a:r>
              <a:rPr lang="en-GB" sz="2200" dirty="0" smtClean="0"/>
              <a:t>Eric and Mr </a:t>
            </a:r>
            <a:r>
              <a:rPr lang="en-GB" sz="2200" dirty="0" err="1" smtClean="0"/>
              <a:t>Birling</a:t>
            </a:r>
            <a:endParaRPr lang="en-GB" sz="2200" dirty="0" smtClean="0"/>
          </a:p>
          <a:p>
            <a:pPr>
              <a:buFont typeface="Arial" pitchFamily="34" charset="0"/>
              <a:buChar char="•"/>
            </a:pPr>
            <a:r>
              <a:rPr lang="en-GB" sz="2200" dirty="0"/>
              <a:t> </a:t>
            </a:r>
            <a:r>
              <a:rPr lang="en-GB" sz="2200" dirty="0" smtClean="0"/>
              <a:t>Gerald and Eric</a:t>
            </a:r>
          </a:p>
          <a:p>
            <a:pPr>
              <a:buFont typeface="Arial" pitchFamily="34" charset="0"/>
              <a:buChar char="•"/>
            </a:pPr>
            <a:r>
              <a:rPr lang="en-GB" sz="2200" dirty="0"/>
              <a:t> </a:t>
            </a:r>
            <a:r>
              <a:rPr lang="en-GB" sz="2200" dirty="0" smtClean="0"/>
              <a:t>Gerald and Sheila</a:t>
            </a:r>
          </a:p>
        </p:txBody>
      </p:sp>
      <p:sp>
        <p:nvSpPr>
          <p:cNvPr id="4" name="TextBox 3"/>
          <p:cNvSpPr txBox="1"/>
          <p:nvPr/>
        </p:nvSpPr>
        <p:spPr>
          <a:xfrm>
            <a:off x="3923928" y="4077072"/>
            <a:ext cx="4608512" cy="2308324"/>
          </a:xfrm>
          <a:prstGeom prst="rect">
            <a:avLst/>
          </a:prstGeom>
          <a:noFill/>
          <a:ln>
            <a:solidFill>
              <a:schemeClr val="tx1"/>
            </a:solidFill>
          </a:ln>
        </p:spPr>
        <p:txBody>
          <a:bodyPr wrap="square" rtlCol="0">
            <a:spAutoFit/>
          </a:bodyPr>
          <a:lstStyle/>
          <a:p>
            <a:pPr>
              <a:buFont typeface="Arial" pitchFamily="34" charset="0"/>
              <a:buChar char="•"/>
            </a:pPr>
            <a:r>
              <a:rPr lang="en-GB" dirty="0" smtClean="0"/>
              <a:t> how they respond to the Inspector</a:t>
            </a:r>
          </a:p>
          <a:p>
            <a:pPr>
              <a:buFont typeface="Arial" pitchFamily="34" charset="0"/>
              <a:buChar char="•"/>
            </a:pPr>
            <a:r>
              <a:rPr lang="en-GB" dirty="0"/>
              <a:t> </a:t>
            </a:r>
            <a:r>
              <a:rPr lang="en-GB" dirty="0" smtClean="0"/>
              <a:t>how they respond to what happened to Eva</a:t>
            </a:r>
          </a:p>
          <a:p>
            <a:pPr>
              <a:buFont typeface="Arial" pitchFamily="34" charset="0"/>
              <a:buChar char="•"/>
            </a:pPr>
            <a:r>
              <a:rPr lang="en-GB" dirty="0"/>
              <a:t> </a:t>
            </a:r>
            <a:r>
              <a:rPr lang="en-GB" dirty="0" smtClean="0"/>
              <a:t>how they respond to each other</a:t>
            </a:r>
          </a:p>
          <a:p>
            <a:pPr>
              <a:buFont typeface="Arial" pitchFamily="34" charset="0"/>
              <a:buChar char="•"/>
            </a:pPr>
            <a:r>
              <a:rPr lang="en-GB" dirty="0"/>
              <a:t> </a:t>
            </a:r>
            <a:r>
              <a:rPr lang="en-GB" dirty="0" smtClean="0"/>
              <a:t>their reaction to the end of the play</a:t>
            </a:r>
          </a:p>
          <a:p>
            <a:pPr>
              <a:buFont typeface="Arial" pitchFamily="34" charset="0"/>
              <a:buChar char="•"/>
            </a:pPr>
            <a:r>
              <a:rPr lang="en-GB" dirty="0"/>
              <a:t> </a:t>
            </a:r>
            <a:r>
              <a:rPr lang="en-GB" dirty="0" smtClean="0"/>
              <a:t>what they have learned</a:t>
            </a:r>
          </a:p>
          <a:p>
            <a:pPr>
              <a:buFont typeface="Arial" pitchFamily="34" charset="0"/>
              <a:buChar char="•"/>
            </a:pPr>
            <a:r>
              <a:rPr lang="en-GB" dirty="0"/>
              <a:t> </a:t>
            </a:r>
            <a:r>
              <a:rPr lang="en-GB" dirty="0" smtClean="0"/>
              <a:t>the way they act and speak</a:t>
            </a:r>
          </a:p>
          <a:p>
            <a:pPr>
              <a:buFont typeface="Arial" pitchFamily="34" charset="0"/>
              <a:buChar char="•"/>
            </a:pPr>
            <a:r>
              <a:rPr lang="en-GB" dirty="0"/>
              <a:t> </a:t>
            </a:r>
            <a:r>
              <a:rPr lang="en-GB" dirty="0" smtClean="0"/>
              <a:t>the way other characters act towards and speak to them</a:t>
            </a:r>
          </a:p>
        </p:txBody>
      </p:sp>
    </p:spTree>
    <p:extLst>
      <p:ext uri="{BB962C8B-B14F-4D97-AF65-F5344CB8AC3E}">
        <p14:creationId xmlns:p14="http://schemas.microsoft.com/office/powerpoint/2010/main" val="42537658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24936" cy="584775"/>
          </a:xfrm>
          <a:prstGeom prst="rect">
            <a:avLst/>
          </a:prstGeom>
          <a:noFill/>
        </p:spPr>
        <p:txBody>
          <a:bodyPr wrap="square" rtlCol="0">
            <a:spAutoFit/>
          </a:bodyPr>
          <a:lstStyle/>
          <a:p>
            <a:r>
              <a:rPr lang="en-GB" sz="3200" b="1" dirty="0" smtClean="0"/>
              <a:t>What about Edna?</a:t>
            </a:r>
            <a:endParaRPr lang="en-GB" sz="3200" b="1" dirty="0"/>
          </a:p>
        </p:txBody>
      </p:sp>
      <p:sp>
        <p:nvSpPr>
          <p:cNvPr id="3" name="TextBox 2"/>
          <p:cNvSpPr txBox="1"/>
          <p:nvPr/>
        </p:nvSpPr>
        <p:spPr>
          <a:xfrm>
            <a:off x="539552" y="1196752"/>
            <a:ext cx="8208912" cy="3416320"/>
          </a:xfrm>
          <a:prstGeom prst="rect">
            <a:avLst/>
          </a:prstGeom>
          <a:noFill/>
        </p:spPr>
        <p:txBody>
          <a:bodyPr wrap="square" rtlCol="0">
            <a:spAutoFit/>
          </a:bodyPr>
          <a:lstStyle/>
          <a:p>
            <a:pPr>
              <a:buFont typeface="Arial" pitchFamily="34" charset="0"/>
              <a:buChar char="•"/>
            </a:pPr>
            <a:r>
              <a:rPr lang="en-GB" dirty="0" smtClean="0"/>
              <a:t> Edna is the housekeeper</a:t>
            </a:r>
          </a:p>
          <a:p>
            <a:pPr>
              <a:buFont typeface="Arial" pitchFamily="34" charset="0"/>
              <a:buChar char="•"/>
            </a:pPr>
            <a:r>
              <a:rPr lang="en-GB" dirty="0"/>
              <a:t> </a:t>
            </a:r>
            <a:r>
              <a:rPr lang="en-GB" dirty="0" smtClean="0"/>
              <a:t>She lets the Inspector in and “give[s] us some more light” – in a way, she is responsible for ‘letting him in’ to their lives</a:t>
            </a:r>
          </a:p>
          <a:p>
            <a:pPr>
              <a:buFont typeface="Arial" pitchFamily="34" charset="0"/>
              <a:buChar char="•"/>
            </a:pPr>
            <a:r>
              <a:rPr lang="en-GB" dirty="0"/>
              <a:t> </a:t>
            </a:r>
            <a:r>
              <a:rPr lang="en-GB" dirty="0" smtClean="0"/>
              <a:t>She is ordered around on stage, and never given any gratitude by her employers</a:t>
            </a:r>
          </a:p>
          <a:p>
            <a:pPr>
              <a:buFont typeface="Arial" pitchFamily="34" charset="0"/>
              <a:buChar char="•"/>
            </a:pPr>
            <a:r>
              <a:rPr lang="en-GB" dirty="0"/>
              <a:t> </a:t>
            </a:r>
            <a:r>
              <a:rPr lang="en-GB" dirty="0" smtClean="0"/>
              <a:t>She is off-stage more than on-stage – we know very little about her</a:t>
            </a:r>
          </a:p>
          <a:p>
            <a:pPr>
              <a:buFont typeface="Arial" pitchFamily="34" charset="0"/>
              <a:buChar char="•"/>
            </a:pPr>
            <a:r>
              <a:rPr lang="en-GB" dirty="0"/>
              <a:t> </a:t>
            </a:r>
            <a:r>
              <a:rPr lang="en-GB" dirty="0" smtClean="0"/>
              <a:t>She is a character whom it is easy to ignore</a:t>
            </a:r>
          </a:p>
          <a:p>
            <a:pPr>
              <a:buFont typeface="Arial" pitchFamily="34" charset="0"/>
              <a:buChar char="•"/>
            </a:pPr>
            <a:r>
              <a:rPr lang="en-GB" dirty="0" smtClean="0"/>
              <a:t> She is potentially another vulnerable character and does have some links to Eva Smith (their names start with the same letter; they both have little (or no) voice of their own; they are both working class and at the mercy of the </a:t>
            </a:r>
            <a:r>
              <a:rPr lang="en-GB" dirty="0" err="1" smtClean="0"/>
              <a:t>Birlings</a:t>
            </a:r>
            <a:r>
              <a:rPr lang="en-GB" dirty="0" smtClean="0"/>
              <a:t>)</a:t>
            </a:r>
          </a:p>
          <a:p>
            <a:pPr>
              <a:buFont typeface="Arial" pitchFamily="34" charset="0"/>
              <a:buChar char="•"/>
            </a:pPr>
            <a:r>
              <a:rPr lang="en-GB" dirty="0"/>
              <a:t> </a:t>
            </a:r>
            <a:r>
              <a:rPr lang="en-GB" dirty="0" smtClean="0"/>
              <a:t>She represents the working class in the same way as Eva Smith does (“there are millions and millions of Eva Smiths...”)</a:t>
            </a:r>
          </a:p>
          <a:p>
            <a:pPr>
              <a:buFont typeface="Arial" pitchFamily="34" charset="0"/>
              <a:buChar char="•"/>
            </a:pPr>
            <a:endParaRPr lang="en-GB" dirty="0"/>
          </a:p>
        </p:txBody>
      </p:sp>
      <p:pic>
        <p:nvPicPr>
          <p:cNvPr id="4" name="Picture 2"/>
          <p:cNvPicPr>
            <a:picLocks noChangeAspect="1" noChangeArrowheads="1"/>
          </p:cNvPicPr>
          <p:nvPr/>
        </p:nvPicPr>
        <p:blipFill>
          <a:blip r:embed="rId2" cstate="print"/>
          <a:srcRect l="16828" t="31100" r="60138" b="59450"/>
          <a:stretch>
            <a:fillRect/>
          </a:stretch>
        </p:blipFill>
        <p:spPr bwMode="auto">
          <a:xfrm>
            <a:off x="5724128" y="836712"/>
            <a:ext cx="2808312" cy="648072"/>
          </a:xfrm>
          <a:prstGeom prst="rect">
            <a:avLst/>
          </a:prstGeom>
          <a:noFill/>
          <a:ln w="9525">
            <a:noFill/>
            <a:miter lim="800000"/>
            <a:headEnd/>
            <a:tailEnd/>
          </a:ln>
        </p:spPr>
      </p:pic>
      <p:pic>
        <p:nvPicPr>
          <p:cNvPr id="2050" name="Picture 2" descr="File:Inspector Calls Edna.png"/>
          <p:cNvPicPr>
            <a:picLocks noChangeAspect="1" noChangeArrowheads="1"/>
          </p:cNvPicPr>
          <p:nvPr/>
        </p:nvPicPr>
        <p:blipFill>
          <a:blip r:embed="rId3" cstate="print"/>
          <a:srcRect/>
          <a:stretch>
            <a:fillRect/>
          </a:stretch>
        </p:blipFill>
        <p:spPr bwMode="auto">
          <a:xfrm>
            <a:off x="5436096" y="4509120"/>
            <a:ext cx="3048000" cy="2028826"/>
          </a:xfrm>
          <a:prstGeom prst="rect">
            <a:avLst/>
          </a:prstGeom>
          <a:noFill/>
        </p:spPr>
      </p:pic>
      <p:sp>
        <p:nvSpPr>
          <p:cNvPr id="6" name="TextBox 5"/>
          <p:cNvSpPr txBox="1"/>
          <p:nvPr/>
        </p:nvSpPr>
        <p:spPr>
          <a:xfrm>
            <a:off x="611560" y="4653136"/>
            <a:ext cx="4464496" cy="1323439"/>
          </a:xfrm>
          <a:prstGeom prst="rect">
            <a:avLst/>
          </a:prstGeom>
          <a:noFill/>
          <a:ln>
            <a:solidFill>
              <a:schemeClr val="tx1"/>
            </a:solidFill>
          </a:ln>
        </p:spPr>
        <p:txBody>
          <a:bodyPr wrap="square" rtlCol="0">
            <a:spAutoFit/>
          </a:bodyPr>
          <a:lstStyle/>
          <a:p>
            <a:r>
              <a:rPr lang="en-GB" sz="2000" dirty="0" smtClean="0"/>
              <a:t>Think about the National Theatre Production – Edna was on stage for a lot of the play. Why did Steven </a:t>
            </a:r>
            <a:r>
              <a:rPr lang="en-GB" sz="2000" dirty="0" err="1" smtClean="0"/>
              <a:t>Daldry</a:t>
            </a:r>
            <a:r>
              <a:rPr lang="en-GB" sz="2000" dirty="0" smtClean="0"/>
              <a:t> give her such significance? </a:t>
            </a:r>
            <a:endParaRPr lang="en-GB" sz="2000" dirty="0"/>
          </a:p>
        </p:txBody>
      </p:sp>
    </p:spTree>
    <p:extLst>
      <p:ext uri="{BB962C8B-B14F-4D97-AF65-F5344CB8AC3E}">
        <p14:creationId xmlns:p14="http://schemas.microsoft.com/office/powerpoint/2010/main" val="13631123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568952" cy="3447098"/>
          </a:xfrm>
          <a:prstGeom prst="rect">
            <a:avLst/>
          </a:prstGeom>
          <a:ln>
            <a:solidFill>
              <a:schemeClr val="tx1"/>
            </a:solidFill>
          </a:ln>
        </p:spPr>
        <p:txBody>
          <a:bodyPr wrap="square">
            <a:spAutoFit/>
          </a:bodyPr>
          <a:lstStyle/>
          <a:p>
            <a:r>
              <a:rPr lang="en-GB" sz="2000" b="1" dirty="0"/>
              <a:t>Edna the maid has so few lines in Priestley’s script, why does she have</a:t>
            </a:r>
          </a:p>
          <a:p>
            <a:r>
              <a:rPr lang="en-GB" sz="2000" b="1" dirty="0"/>
              <a:t>such a significant role in your production</a:t>
            </a:r>
            <a:r>
              <a:rPr lang="en-GB" sz="2000" b="1" dirty="0" smtClean="0"/>
              <a:t>?</a:t>
            </a:r>
          </a:p>
          <a:p>
            <a:endParaRPr lang="en-GB" sz="2000" b="1" dirty="0"/>
          </a:p>
          <a:p>
            <a:r>
              <a:rPr lang="en-GB" sz="2000" dirty="0"/>
              <a:t>“My thinking about Edna is that she is past, present and future. If anybody is</a:t>
            </a:r>
          </a:p>
          <a:p>
            <a:r>
              <a:rPr lang="en-GB" sz="2000" dirty="0"/>
              <a:t>aware of everything, and if anybody has a spiritual dimension, it would be Edna</a:t>
            </a:r>
          </a:p>
          <a:p>
            <a:r>
              <a:rPr lang="en-GB" sz="2000" dirty="0"/>
              <a:t>rather than the Inspector. She has somehow always been in this landscape.</a:t>
            </a:r>
          </a:p>
          <a:p>
            <a:r>
              <a:rPr lang="en-GB" sz="2000" dirty="0"/>
              <a:t>“Edna, for me, is a bridge between the two time zones that we’re using on stage.</a:t>
            </a:r>
          </a:p>
          <a:p>
            <a:r>
              <a:rPr lang="en-GB" sz="2000" dirty="0"/>
              <a:t>She’s usually played as a young maid and I felt it was more powerful to have a</a:t>
            </a:r>
          </a:p>
          <a:p>
            <a:r>
              <a:rPr lang="en-GB" sz="2000" dirty="0"/>
              <a:t>much older woman, someone who has been with the family a long time so you</a:t>
            </a:r>
          </a:p>
          <a:p>
            <a:r>
              <a:rPr lang="en-GB" sz="2000" dirty="0"/>
              <a:t>got a sense of the past, of her seeing from 1912 the potential of the future.”</a:t>
            </a:r>
          </a:p>
          <a:p>
            <a:endParaRPr lang="en-GB" dirty="0"/>
          </a:p>
        </p:txBody>
      </p:sp>
      <p:sp>
        <p:nvSpPr>
          <p:cNvPr id="3" name="TextBox 2"/>
          <p:cNvSpPr txBox="1"/>
          <p:nvPr/>
        </p:nvSpPr>
        <p:spPr>
          <a:xfrm>
            <a:off x="683568" y="4077072"/>
            <a:ext cx="7776864" cy="2400657"/>
          </a:xfrm>
          <a:prstGeom prst="rect">
            <a:avLst/>
          </a:prstGeom>
          <a:noFill/>
        </p:spPr>
        <p:txBody>
          <a:bodyPr wrap="square" rtlCol="0">
            <a:spAutoFit/>
          </a:bodyPr>
          <a:lstStyle/>
          <a:p>
            <a:r>
              <a:rPr lang="en-GB" b="1" dirty="0" smtClean="0"/>
              <a:t>Exam-style question:</a:t>
            </a:r>
          </a:p>
          <a:p>
            <a:endParaRPr lang="en-GB" dirty="0"/>
          </a:p>
          <a:p>
            <a:r>
              <a:rPr lang="en-GB" sz="2400" dirty="0" smtClean="0"/>
              <a:t>What is the significance of Edna in </a:t>
            </a:r>
            <a:r>
              <a:rPr lang="en-GB" sz="2400" i="1" dirty="0" smtClean="0"/>
              <a:t>An Inspector Calls</a:t>
            </a:r>
            <a:r>
              <a:rPr lang="en-GB" sz="2400" dirty="0" smtClean="0"/>
              <a:t>? </a:t>
            </a:r>
          </a:p>
          <a:p>
            <a:endParaRPr lang="en-GB" dirty="0"/>
          </a:p>
          <a:p>
            <a:pPr>
              <a:buFont typeface="Arial" pitchFamily="34" charset="0"/>
              <a:buChar char="•"/>
            </a:pPr>
            <a:r>
              <a:rPr lang="en-GB" dirty="0" smtClean="0"/>
              <a:t> theme – class, responsibility</a:t>
            </a:r>
          </a:p>
          <a:p>
            <a:pPr>
              <a:buFont typeface="Arial" pitchFamily="34" charset="0"/>
              <a:buChar char="•"/>
            </a:pPr>
            <a:r>
              <a:rPr lang="en-GB" dirty="0" smtClean="0"/>
              <a:t> links to Eva Smith</a:t>
            </a:r>
          </a:p>
          <a:p>
            <a:pPr>
              <a:buFont typeface="Arial" pitchFamily="34" charset="0"/>
              <a:buChar char="•"/>
            </a:pPr>
            <a:r>
              <a:rPr lang="en-GB" dirty="0"/>
              <a:t> </a:t>
            </a:r>
            <a:r>
              <a:rPr lang="en-GB" dirty="0" smtClean="0"/>
              <a:t>role in letting the Inspector ‘in’</a:t>
            </a:r>
          </a:p>
          <a:p>
            <a:pPr>
              <a:buFont typeface="Arial" pitchFamily="34" charset="0"/>
              <a:buChar char="•"/>
            </a:pPr>
            <a:r>
              <a:rPr lang="en-GB" dirty="0" smtClean="0"/>
              <a:t> stage directions, actions and dialogue (inc. reference to NT production)</a:t>
            </a:r>
            <a:endParaRPr lang="en-GB" dirty="0"/>
          </a:p>
        </p:txBody>
      </p:sp>
    </p:spTree>
    <p:extLst>
      <p:ext uri="{BB962C8B-B14F-4D97-AF65-F5344CB8AC3E}">
        <p14:creationId xmlns:p14="http://schemas.microsoft.com/office/powerpoint/2010/main" val="16649363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F:\GCSE\Top Set\IC\Inspector Calls set - sma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2160240" cy="369332"/>
          </a:xfrm>
          <a:prstGeom prst="rect">
            <a:avLst/>
          </a:prstGeom>
          <a:noFill/>
        </p:spPr>
        <p:txBody>
          <a:bodyPr wrap="square" rtlCol="0">
            <a:spAutoFit/>
          </a:bodyPr>
          <a:lstStyle/>
          <a:p>
            <a:r>
              <a:rPr lang="en-GB" dirty="0" smtClean="0"/>
              <a:t>Jan 2011</a:t>
            </a:r>
            <a:endParaRPr lang="en-GB" dirty="0"/>
          </a:p>
        </p:txBody>
      </p:sp>
      <p:pic>
        <p:nvPicPr>
          <p:cNvPr id="1026" name="Picture 2"/>
          <p:cNvPicPr>
            <a:picLocks noChangeAspect="1" noChangeArrowheads="1"/>
          </p:cNvPicPr>
          <p:nvPr/>
        </p:nvPicPr>
        <p:blipFill>
          <a:blip r:embed="rId2" cstate="print"/>
          <a:srcRect l="29231" t="19551" r="27654" b="32150"/>
          <a:stretch>
            <a:fillRect/>
          </a:stretch>
        </p:blipFill>
        <p:spPr bwMode="auto">
          <a:xfrm>
            <a:off x="179511" y="692696"/>
            <a:ext cx="8799065" cy="5544616"/>
          </a:xfrm>
          <a:prstGeom prst="rect">
            <a:avLst/>
          </a:prstGeom>
          <a:noFill/>
          <a:ln w="9525">
            <a:noFill/>
            <a:miter lim="800000"/>
            <a:headEnd/>
            <a:tailEnd/>
          </a:ln>
        </p:spPr>
      </p:pic>
    </p:spTree>
    <p:extLst>
      <p:ext uri="{BB962C8B-B14F-4D97-AF65-F5344CB8AC3E}">
        <p14:creationId xmlns:p14="http://schemas.microsoft.com/office/powerpoint/2010/main" val="14277021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2160240" cy="369332"/>
          </a:xfrm>
          <a:prstGeom prst="rect">
            <a:avLst/>
          </a:prstGeom>
          <a:noFill/>
        </p:spPr>
        <p:txBody>
          <a:bodyPr wrap="square" rtlCol="0">
            <a:spAutoFit/>
          </a:bodyPr>
          <a:lstStyle/>
          <a:p>
            <a:r>
              <a:rPr lang="en-GB" dirty="0" smtClean="0"/>
              <a:t>June 2011</a:t>
            </a:r>
            <a:endParaRPr lang="en-GB" dirty="0"/>
          </a:p>
        </p:txBody>
      </p:sp>
      <p:pic>
        <p:nvPicPr>
          <p:cNvPr id="3074" name="Picture 2"/>
          <p:cNvPicPr>
            <a:picLocks noChangeAspect="1" noChangeArrowheads="1"/>
          </p:cNvPicPr>
          <p:nvPr/>
        </p:nvPicPr>
        <p:blipFill>
          <a:blip r:embed="rId2" cstate="print"/>
          <a:srcRect l="28641" t="40550" r="28244" b="26900"/>
          <a:stretch>
            <a:fillRect/>
          </a:stretch>
        </p:blipFill>
        <p:spPr bwMode="auto">
          <a:xfrm>
            <a:off x="251520" y="1556792"/>
            <a:ext cx="8647929" cy="3672408"/>
          </a:xfrm>
          <a:prstGeom prst="rect">
            <a:avLst/>
          </a:prstGeom>
          <a:noFill/>
          <a:ln w="9525">
            <a:noFill/>
            <a:miter lim="800000"/>
            <a:headEnd/>
            <a:tailEnd/>
          </a:ln>
        </p:spPr>
      </p:pic>
    </p:spTree>
    <p:extLst>
      <p:ext uri="{BB962C8B-B14F-4D97-AF65-F5344CB8AC3E}">
        <p14:creationId xmlns:p14="http://schemas.microsoft.com/office/powerpoint/2010/main" val="128084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2160240" cy="369332"/>
          </a:xfrm>
          <a:prstGeom prst="rect">
            <a:avLst/>
          </a:prstGeom>
          <a:noFill/>
        </p:spPr>
        <p:txBody>
          <a:bodyPr wrap="square" rtlCol="0">
            <a:spAutoFit/>
          </a:bodyPr>
          <a:lstStyle/>
          <a:p>
            <a:r>
              <a:rPr lang="en-GB" dirty="0" smtClean="0"/>
              <a:t>Jan 2012</a:t>
            </a:r>
            <a:endParaRPr lang="en-GB" dirty="0"/>
          </a:p>
        </p:txBody>
      </p:sp>
      <p:pic>
        <p:nvPicPr>
          <p:cNvPr id="2050" name="Picture 2"/>
          <p:cNvPicPr>
            <a:picLocks noChangeAspect="1" noChangeArrowheads="1"/>
          </p:cNvPicPr>
          <p:nvPr/>
        </p:nvPicPr>
        <p:blipFill>
          <a:blip r:embed="rId2" cstate="print"/>
          <a:srcRect l="23916" t="30050" r="24110" b="24800"/>
          <a:stretch>
            <a:fillRect/>
          </a:stretch>
        </p:blipFill>
        <p:spPr bwMode="auto">
          <a:xfrm>
            <a:off x="179512" y="1340768"/>
            <a:ext cx="8841913" cy="4320480"/>
          </a:xfrm>
          <a:prstGeom prst="rect">
            <a:avLst/>
          </a:prstGeom>
          <a:noFill/>
          <a:ln w="9525">
            <a:noFill/>
            <a:miter lim="800000"/>
            <a:headEnd/>
            <a:tailEnd/>
          </a:ln>
        </p:spPr>
      </p:pic>
    </p:spTree>
    <p:extLst>
      <p:ext uri="{BB962C8B-B14F-4D97-AF65-F5344CB8AC3E}">
        <p14:creationId xmlns:p14="http://schemas.microsoft.com/office/powerpoint/2010/main" val="18329073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2160240" cy="369332"/>
          </a:xfrm>
          <a:prstGeom prst="rect">
            <a:avLst/>
          </a:prstGeom>
          <a:noFill/>
        </p:spPr>
        <p:txBody>
          <a:bodyPr wrap="square" rtlCol="0">
            <a:spAutoFit/>
          </a:bodyPr>
          <a:lstStyle/>
          <a:p>
            <a:r>
              <a:rPr lang="en-GB" dirty="0" smtClean="0"/>
              <a:t>June 2012</a:t>
            </a:r>
            <a:endParaRPr lang="en-GB" dirty="0"/>
          </a:p>
        </p:txBody>
      </p:sp>
      <p:pic>
        <p:nvPicPr>
          <p:cNvPr id="4098" name="Picture 2"/>
          <p:cNvPicPr>
            <a:picLocks noChangeAspect="1" noChangeArrowheads="1"/>
          </p:cNvPicPr>
          <p:nvPr/>
        </p:nvPicPr>
        <p:blipFill>
          <a:blip r:embed="rId2" cstate="print"/>
          <a:srcRect l="29231" t="13251" r="29426" b="65891"/>
          <a:stretch>
            <a:fillRect/>
          </a:stretch>
        </p:blipFill>
        <p:spPr bwMode="auto">
          <a:xfrm>
            <a:off x="395536" y="620688"/>
            <a:ext cx="8064896" cy="2288687"/>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l="32775" t="89899" r="27063" b="4851"/>
          <a:stretch>
            <a:fillRect/>
          </a:stretch>
        </p:blipFill>
        <p:spPr bwMode="auto">
          <a:xfrm>
            <a:off x="395536" y="2924944"/>
            <a:ext cx="8424936" cy="619481"/>
          </a:xfrm>
          <a:prstGeom prst="rect">
            <a:avLst/>
          </a:prstGeom>
          <a:noFill/>
          <a:ln w="9525">
            <a:noFill/>
            <a:miter lim="800000"/>
            <a:headEnd/>
            <a:tailEnd/>
          </a:ln>
        </p:spPr>
      </p:pic>
      <p:pic>
        <p:nvPicPr>
          <p:cNvPr id="4100" name="Picture 4"/>
          <p:cNvPicPr>
            <a:picLocks noChangeAspect="1" noChangeArrowheads="1"/>
          </p:cNvPicPr>
          <p:nvPr/>
        </p:nvPicPr>
        <p:blipFill>
          <a:blip r:embed="rId2" cstate="print"/>
          <a:srcRect l="34053" t="34250" r="29919" b="11151"/>
          <a:stretch>
            <a:fillRect/>
          </a:stretch>
        </p:blipFill>
        <p:spPr bwMode="auto">
          <a:xfrm>
            <a:off x="2555776" y="3356992"/>
            <a:ext cx="3816424" cy="3253345"/>
          </a:xfrm>
          <a:prstGeom prst="rect">
            <a:avLst/>
          </a:prstGeom>
          <a:noFill/>
          <a:ln w="9525">
            <a:noFill/>
            <a:miter lim="800000"/>
            <a:headEnd/>
            <a:tailEnd/>
          </a:ln>
        </p:spPr>
      </p:pic>
    </p:spTree>
    <p:extLst>
      <p:ext uri="{BB962C8B-B14F-4D97-AF65-F5344CB8AC3E}">
        <p14:creationId xmlns:p14="http://schemas.microsoft.com/office/powerpoint/2010/main" val="98596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chef.bbci.co.uk/images/ic/1200x675/p031h6pt.jpg"/>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15617"/>
          <a:stretch/>
        </p:blipFill>
        <p:spPr bwMode="auto">
          <a:xfrm>
            <a:off x="0" y="369332"/>
            <a:ext cx="9144000" cy="65037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27984" y="760472"/>
            <a:ext cx="4474840" cy="5721499"/>
          </a:xfrm>
        </p:spPr>
        <p:txBody>
          <a:bodyPr>
            <a:normAutofit lnSpcReduction="10000"/>
          </a:bodyPr>
          <a:lstStyle/>
          <a:p>
            <a:r>
              <a:rPr lang="en-GB" dirty="0" smtClean="0">
                <a:solidFill>
                  <a:schemeClr val="bg1"/>
                </a:solidFill>
                <a:effectLst>
                  <a:outerShdw blurRad="38100" dist="38100" dir="2700000" algn="tl">
                    <a:srgbClr val="000000">
                      <a:alpha val="43137"/>
                    </a:srgbClr>
                  </a:outerShdw>
                </a:effectLst>
              </a:rPr>
              <a:t>Share your information with the rest of your group.</a:t>
            </a:r>
          </a:p>
          <a:p>
            <a:r>
              <a:rPr lang="en-GB" dirty="0" smtClean="0">
                <a:solidFill>
                  <a:schemeClr val="bg1"/>
                </a:solidFill>
                <a:effectLst>
                  <a:outerShdw blurRad="38100" dist="38100" dir="2700000" algn="tl">
                    <a:srgbClr val="000000">
                      <a:alpha val="43137"/>
                    </a:srgbClr>
                  </a:outerShdw>
                </a:effectLst>
              </a:rPr>
              <a:t>You will then use this information to produce a poster or mood board for display.</a:t>
            </a:r>
          </a:p>
          <a:p>
            <a:pPr algn="just"/>
            <a:r>
              <a:rPr lang="en-GB" dirty="0" smtClean="0">
                <a:solidFill>
                  <a:schemeClr val="bg1"/>
                </a:solidFill>
                <a:effectLst>
                  <a:outerShdw blurRad="38100" dist="38100" dir="2700000" algn="tl">
                    <a:srgbClr val="000000">
                      <a:alpha val="43137"/>
                    </a:srgbClr>
                  </a:outerShdw>
                </a:effectLst>
              </a:rPr>
              <a:t>Reduce the information to key points and use these to write detailed notes for your own revision later...</a:t>
            </a:r>
            <a:endParaRPr lang="en-GB"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Tree>
    <p:extLst>
      <p:ext uri="{BB962C8B-B14F-4D97-AF65-F5344CB8AC3E}">
        <p14:creationId xmlns:p14="http://schemas.microsoft.com/office/powerpoint/2010/main" val="316559991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2160240" cy="369332"/>
          </a:xfrm>
          <a:prstGeom prst="rect">
            <a:avLst/>
          </a:prstGeom>
          <a:noFill/>
        </p:spPr>
        <p:txBody>
          <a:bodyPr wrap="square" rtlCol="0">
            <a:spAutoFit/>
          </a:bodyPr>
          <a:lstStyle/>
          <a:p>
            <a:r>
              <a:rPr lang="en-GB" dirty="0" smtClean="0"/>
              <a:t>Jan 2013</a:t>
            </a:r>
            <a:endParaRPr lang="en-GB" dirty="0"/>
          </a:p>
        </p:txBody>
      </p:sp>
      <p:pic>
        <p:nvPicPr>
          <p:cNvPr id="6146" name="Picture 2"/>
          <p:cNvPicPr>
            <a:picLocks noChangeAspect="1" noChangeArrowheads="1"/>
          </p:cNvPicPr>
          <p:nvPr/>
        </p:nvPicPr>
        <p:blipFill>
          <a:blip r:embed="rId2" cstate="print"/>
          <a:srcRect l="23916" t="24800" r="23519" b="31100"/>
          <a:stretch>
            <a:fillRect/>
          </a:stretch>
        </p:blipFill>
        <p:spPr bwMode="auto">
          <a:xfrm>
            <a:off x="323528" y="1052736"/>
            <a:ext cx="8544949" cy="4032448"/>
          </a:xfrm>
          <a:prstGeom prst="rect">
            <a:avLst/>
          </a:prstGeom>
          <a:noFill/>
          <a:ln w="9525">
            <a:noFill/>
            <a:miter lim="800000"/>
            <a:headEnd/>
            <a:tailEnd/>
          </a:ln>
        </p:spPr>
      </p:pic>
    </p:spTree>
    <p:extLst>
      <p:ext uri="{BB962C8B-B14F-4D97-AF65-F5344CB8AC3E}">
        <p14:creationId xmlns:p14="http://schemas.microsoft.com/office/powerpoint/2010/main" val="41335402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136904" cy="5909310"/>
          </a:xfrm>
          <a:prstGeom prst="rect">
            <a:avLst/>
          </a:prstGeom>
          <a:noFill/>
        </p:spPr>
        <p:txBody>
          <a:bodyPr wrap="square" rtlCol="0">
            <a:spAutoFit/>
          </a:bodyPr>
          <a:lstStyle/>
          <a:p>
            <a:pPr marL="342900" indent="-342900">
              <a:buAutoNum type="arabicPeriod"/>
            </a:pPr>
            <a:r>
              <a:rPr lang="en-GB" b="1" dirty="0" smtClean="0"/>
              <a:t>Character </a:t>
            </a:r>
          </a:p>
          <a:p>
            <a:pPr marL="342900" indent="-342900"/>
            <a:r>
              <a:rPr lang="en-GB" dirty="0" smtClean="0"/>
              <a:t>	“How does Priestley present...”</a:t>
            </a:r>
          </a:p>
          <a:p>
            <a:pPr marL="342900" indent="-342900"/>
            <a:r>
              <a:rPr lang="en-GB" dirty="0" smtClean="0"/>
              <a:t>	“Write about the differences between [Character A] and [Character B]...”</a:t>
            </a:r>
          </a:p>
          <a:p>
            <a:pPr marL="342900" indent="-342900"/>
            <a:r>
              <a:rPr lang="en-GB" dirty="0" smtClean="0"/>
              <a:t>	“How do you respond to...”</a:t>
            </a:r>
          </a:p>
          <a:p>
            <a:pPr marL="342900" indent="-342900"/>
            <a:r>
              <a:rPr lang="en-GB" dirty="0" smtClean="0"/>
              <a:t>	“What do you think is the importance of...”</a:t>
            </a:r>
          </a:p>
          <a:p>
            <a:pPr marL="342900" indent="-342900"/>
            <a:r>
              <a:rPr lang="en-GB" dirty="0" smtClean="0"/>
              <a:t>	“How does Priestley show, in his presentation of [Character] that...”</a:t>
            </a:r>
          </a:p>
          <a:p>
            <a:pPr marL="342900" indent="-342900"/>
            <a:r>
              <a:rPr lang="en-GB" dirty="0" smtClean="0"/>
              <a:t>	</a:t>
            </a:r>
          </a:p>
          <a:p>
            <a:pPr marL="342900" indent="-342900"/>
            <a:r>
              <a:rPr lang="en-GB" dirty="0" smtClean="0"/>
              <a:t>2. 	</a:t>
            </a:r>
            <a:r>
              <a:rPr lang="en-GB" b="1" dirty="0" smtClean="0"/>
              <a:t>Theme</a:t>
            </a:r>
          </a:p>
          <a:p>
            <a:pPr marL="342900" indent="-342900"/>
            <a:r>
              <a:rPr lang="en-GB" dirty="0" smtClean="0"/>
              <a:t>	“How does Priestley present ideas about...”</a:t>
            </a:r>
          </a:p>
          <a:p>
            <a:pPr marL="342900" indent="-342900"/>
            <a:r>
              <a:rPr lang="en-GB" dirty="0" smtClean="0"/>
              <a:t>	“Write about how Priestley presents...” </a:t>
            </a:r>
          </a:p>
          <a:p>
            <a:pPr marL="342900" indent="-342900"/>
            <a:r>
              <a:rPr lang="en-GB" dirty="0" smtClean="0"/>
              <a:t>	“How important is...”</a:t>
            </a:r>
          </a:p>
          <a:p>
            <a:pPr marL="342900" indent="-342900"/>
            <a:r>
              <a:rPr lang="en-GB" dirty="0" smtClean="0"/>
              <a:t>	“How does [x] reflect some of Priestley’s ideas...”</a:t>
            </a:r>
          </a:p>
          <a:p>
            <a:pPr marL="342900" indent="-342900"/>
            <a:endParaRPr lang="en-GB" dirty="0" smtClean="0"/>
          </a:p>
          <a:p>
            <a:pPr marL="342900" indent="-342900">
              <a:buAutoNum type="arabicPeriod" startAt="3"/>
            </a:pPr>
            <a:r>
              <a:rPr lang="en-GB" b="1" dirty="0" smtClean="0"/>
              <a:t>Technique [included in questions on character </a:t>
            </a:r>
            <a:r>
              <a:rPr lang="en-GB" b="1" smtClean="0"/>
              <a:t>and theme]</a:t>
            </a:r>
            <a:endParaRPr lang="en-GB" b="1" dirty="0" smtClean="0"/>
          </a:p>
          <a:p>
            <a:pPr marL="342900" indent="-342900"/>
            <a:r>
              <a:rPr lang="en-GB" dirty="0" smtClean="0"/>
              <a:t>	“How does Priestley present and develop some of the ideas shown in...”</a:t>
            </a:r>
          </a:p>
          <a:p>
            <a:pPr marL="342900" indent="-342900"/>
            <a:r>
              <a:rPr lang="en-GB" dirty="0" smtClean="0"/>
              <a:t>	“Write about the methods Priestley uses to present...”</a:t>
            </a:r>
          </a:p>
          <a:p>
            <a:pPr marL="342900" indent="-342900"/>
            <a:r>
              <a:rPr lang="en-GB" dirty="0" smtClean="0"/>
              <a:t>	“How does Priestley make you respond as you do by the way he writes?”</a:t>
            </a:r>
          </a:p>
          <a:p>
            <a:pPr marL="342900" indent="-342900"/>
            <a:r>
              <a:rPr lang="en-GB" dirty="0" smtClean="0"/>
              <a:t>	“</a:t>
            </a:r>
            <a:r>
              <a:rPr lang="en-GB" dirty="0" smtClean="0">
                <a:solidFill>
                  <a:srgbClr val="FF0000"/>
                </a:solidFill>
              </a:rPr>
              <a:t>How does </a:t>
            </a:r>
            <a:r>
              <a:rPr lang="en-GB" dirty="0" smtClean="0"/>
              <a:t>Priestley...”</a:t>
            </a:r>
          </a:p>
          <a:p>
            <a:pPr marL="342900" indent="-342900"/>
            <a:r>
              <a:rPr lang="en-GB" dirty="0" smtClean="0"/>
              <a:t>	</a:t>
            </a:r>
          </a:p>
          <a:p>
            <a:pPr marL="342900" indent="-342900"/>
            <a:endParaRPr lang="en-GB" dirty="0" smtClean="0"/>
          </a:p>
          <a:p>
            <a:pPr marL="342900" indent="-342900"/>
            <a:r>
              <a:rPr lang="en-GB" dirty="0" smtClean="0"/>
              <a:t>	</a:t>
            </a:r>
            <a:endParaRPr lang="en-GB" dirty="0"/>
          </a:p>
        </p:txBody>
      </p:sp>
    </p:spTree>
    <p:extLst>
      <p:ext uri="{BB962C8B-B14F-4D97-AF65-F5344CB8AC3E}">
        <p14:creationId xmlns:p14="http://schemas.microsoft.com/office/powerpoint/2010/main" val="423722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chef.bbci.co.uk/images/ic/1200x675/p031h6pt.jpg"/>
          <p:cNvPicPr>
            <a:picLocks noChangeAspect="1" noChangeArrowheads="1"/>
          </p:cNvPicPr>
          <p:nvPr/>
        </p:nvPicPr>
        <p:blipFill rotWithShape="1">
          <a:blip r:embed="rId2">
            <a:extLst>
              <a:ext uri="{28A0092B-C50C-407E-A947-70E740481C1C}">
                <a14:useLocalDpi xmlns:a14="http://schemas.microsoft.com/office/drawing/2010/main" val="0"/>
              </a:ext>
            </a:extLst>
          </a:blip>
          <a:srcRect l="5299" r="15617"/>
          <a:stretch/>
        </p:blipFill>
        <p:spPr bwMode="auto">
          <a:xfrm>
            <a:off x="0" y="369332"/>
            <a:ext cx="9144000" cy="65037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427984" y="760472"/>
            <a:ext cx="4474840" cy="5721499"/>
          </a:xfrm>
          <a:solidFill>
            <a:schemeClr val="tx1">
              <a:alpha val="64000"/>
            </a:schemeClr>
          </a:solidFill>
        </p:spPr>
        <p:txBody>
          <a:bodyPr>
            <a:normAutofit lnSpcReduction="10000"/>
          </a:bodyPr>
          <a:lstStyle/>
          <a:p>
            <a:r>
              <a:rPr lang="en-GB" dirty="0" smtClean="0">
                <a:solidFill>
                  <a:schemeClr val="bg1"/>
                </a:solidFill>
                <a:effectLst>
                  <a:outerShdw blurRad="38100" dist="38100" dir="2700000" algn="tl">
                    <a:srgbClr val="000000">
                      <a:alpha val="43137"/>
                    </a:srgbClr>
                  </a:outerShdw>
                </a:effectLst>
              </a:rPr>
              <a:t>Life in 1912</a:t>
            </a:r>
          </a:p>
          <a:p>
            <a:r>
              <a:rPr lang="en-GB" dirty="0">
                <a:solidFill>
                  <a:schemeClr val="bg1"/>
                </a:solidFill>
                <a:effectLst>
                  <a:outerShdw blurRad="38100" dist="38100" dir="2700000" algn="tl">
                    <a:srgbClr val="000000">
                      <a:alpha val="43137"/>
                    </a:srgbClr>
                  </a:outerShdw>
                </a:effectLst>
              </a:rPr>
              <a:t>Life in 1945</a:t>
            </a:r>
          </a:p>
          <a:p>
            <a:r>
              <a:rPr lang="en-GB" dirty="0">
                <a:solidFill>
                  <a:schemeClr val="bg1"/>
                </a:solidFill>
                <a:effectLst>
                  <a:outerShdw blurRad="38100" dist="38100" dir="2700000" algn="tl">
                    <a:srgbClr val="000000">
                      <a:alpha val="43137"/>
                    </a:srgbClr>
                  </a:outerShdw>
                </a:effectLst>
              </a:rPr>
              <a:t>The differences between 1912 and 1945</a:t>
            </a:r>
          </a:p>
          <a:p>
            <a:r>
              <a:rPr lang="en-GB" dirty="0" smtClean="0">
                <a:solidFill>
                  <a:schemeClr val="bg1"/>
                </a:solidFill>
                <a:effectLst>
                  <a:outerShdw blurRad="38100" dist="38100" dir="2700000" algn="tl">
                    <a:srgbClr val="000000">
                      <a:alpha val="43137"/>
                    </a:srgbClr>
                  </a:outerShdw>
                </a:effectLst>
              </a:rPr>
              <a:t>The class divide</a:t>
            </a:r>
          </a:p>
          <a:p>
            <a:r>
              <a:rPr lang="en-GB" dirty="0" smtClean="0">
                <a:solidFill>
                  <a:schemeClr val="bg1"/>
                </a:solidFill>
                <a:effectLst>
                  <a:outerShdw blurRad="38100" dist="38100" dir="2700000" algn="tl">
                    <a:srgbClr val="000000">
                      <a:alpha val="43137"/>
                    </a:srgbClr>
                  </a:outerShdw>
                </a:effectLst>
              </a:rPr>
              <a:t>The welfare state</a:t>
            </a:r>
          </a:p>
          <a:p>
            <a:r>
              <a:rPr lang="en-GB" dirty="0" smtClean="0">
                <a:solidFill>
                  <a:schemeClr val="bg1"/>
                </a:solidFill>
                <a:effectLst>
                  <a:outerShdw blurRad="38100" dist="38100" dir="2700000" algn="tl">
                    <a:srgbClr val="000000">
                      <a:alpha val="43137"/>
                    </a:srgbClr>
                  </a:outerShdw>
                </a:effectLst>
              </a:rPr>
              <a:t>Key events linked to or referenced in the play</a:t>
            </a:r>
          </a:p>
          <a:p>
            <a:r>
              <a:rPr lang="en-GB" dirty="0" smtClean="0">
                <a:solidFill>
                  <a:schemeClr val="bg1"/>
                </a:solidFill>
                <a:effectLst>
                  <a:outerShdw blurRad="38100" dist="38100" dir="2700000" algn="tl">
                    <a:srgbClr val="000000">
                      <a:alpha val="43137"/>
                    </a:srgbClr>
                  </a:outerShdw>
                </a:effectLst>
              </a:rPr>
              <a:t>Priestley’s ideas and views </a:t>
            </a:r>
            <a:endParaRPr lang="en-GB"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Tree>
    <p:extLst>
      <p:ext uri="{BB962C8B-B14F-4D97-AF65-F5344CB8AC3E}">
        <p14:creationId xmlns:p14="http://schemas.microsoft.com/office/powerpoint/2010/main" val="2979895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a:t>
            </a:r>
            <a:r>
              <a:rPr lang="en-GB" dirty="0">
                <a:solidFill>
                  <a:schemeClr val="bg1"/>
                </a:solidFill>
                <a:latin typeface="Comic Sans MS" pitchFamily="66" charset="0"/>
              </a:rPr>
              <a:t>To analyse how </a:t>
            </a:r>
            <a:r>
              <a:rPr lang="en-GB" dirty="0" smtClean="0">
                <a:solidFill>
                  <a:schemeClr val="bg1"/>
                </a:solidFill>
                <a:latin typeface="Comic Sans MS" pitchFamily="66" charset="0"/>
              </a:rPr>
              <a:t>Priestley uses </a:t>
            </a:r>
            <a:r>
              <a:rPr lang="en-GB" dirty="0">
                <a:solidFill>
                  <a:schemeClr val="bg1"/>
                </a:solidFill>
                <a:latin typeface="Comic Sans MS" pitchFamily="66" charset="0"/>
              </a:rPr>
              <a:t>the set and setting of the play to present the characters, ideas and message.</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718014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51920" y="2535039"/>
            <a:ext cx="4244008"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Priestley’s First Impressions…</a:t>
            </a:r>
            <a:endParaRPr lang="en-US" dirty="0"/>
          </a:p>
        </p:txBody>
      </p:sp>
      <p:pic>
        <p:nvPicPr>
          <p:cNvPr id="4" name="Picture 2"/>
          <p:cNvPicPr>
            <a:picLocks noChangeAspect="1" noChangeArrowheads="1"/>
          </p:cNvPicPr>
          <p:nvPr/>
        </p:nvPicPr>
        <p:blipFill>
          <a:blip r:embed="rId2" cstate="print"/>
          <a:srcRect l="16029" t="12421" r="61178" b="19091"/>
          <a:stretch>
            <a:fillRect/>
          </a:stretch>
        </p:blipFill>
        <p:spPr bwMode="auto">
          <a:xfrm>
            <a:off x="827584" y="1340768"/>
            <a:ext cx="2223831" cy="4176464"/>
          </a:xfrm>
          <a:prstGeom prst="rect">
            <a:avLst/>
          </a:prstGeom>
          <a:noFill/>
          <a:ln w="9525">
            <a:noFill/>
            <a:miter lim="800000"/>
            <a:headEnd/>
            <a:tailEnd/>
          </a:ln>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dirty="0" smtClean="0"/>
              <a:t>Learning Objective: to </a:t>
            </a:r>
            <a:r>
              <a:rPr lang="en-GB" dirty="0"/>
              <a:t>analyse how Priestley uses the set and setting of the play to present the characters, ideas and message.</a:t>
            </a:r>
          </a:p>
        </p:txBody>
      </p:sp>
    </p:spTree>
    <p:extLst>
      <p:ext uri="{BB962C8B-B14F-4D97-AF65-F5344CB8AC3E}">
        <p14:creationId xmlns:p14="http://schemas.microsoft.com/office/powerpoint/2010/main" val="448851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2609" t="16650" r="33837" b="25706"/>
          <a:stretch>
            <a:fillRect/>
          </a:stretch>
        </p:blipFill>
        <p:spPr bwMode="auto">
          <a:xfrm>
            <a:off x="7205625" y="3754033"/>
            <a:ext cx="1944216" cy="2973740"/>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16582" t="20627" r="60986" b="25706"/>
          <a:stretch>
            <a:fillRect/>
          </a:stretch>
        </p:blipFill>
        <p:spPr bwMode="auto">
          <a:xfrm>
            <a:off x="0" y="548680"/>
            <a:ext cx="1764844" cy="2638948"/>
          </a:xfrm>
          <a:prstGeom prst="rect">
            <a:avLst/>
          </a:prstGeom>
          <a:noFill/>
          <a:ln w="9525">
            <a:noFill/>
            <a:miter lim="800000"/>
            <a:headEnd/>
            <a:tailEnd/>
          </a:ln>
        </p:spPr>
      </p:pic>
      <p:sp>
        <p:nvSpPr>
          <p:cNvPr id="5" name="TextBox 4"/>
          <p:cNvSpPr txBox="1"/>
          <p:nvPr/>
        </p:nvSpPr>
        <p:spPr>
          <a:xfrm>
            <a:off x="1691680" y="841936"/>
            <a:ext cx="6912768" cy="1938992"/>
          </a:xfrm>
          <a:prstGeom prst="rect">
            <a:avLst/>
          </a:prstGeom>
          <a:noFill/>
          <a:ln>
            <a:solidFill>
              <a:schemeClr val="tx1"/>
            </a:solidFill>
          </a:ln>
        </p:spPr>
        <p:txBody>
          <a:bodyPr wrap="square" rtlCol="0">
            <a:spAutoFit/>
          </a:bodyPr>
          <a:lstStyle/>
          <a:p>
            <a:pPr algn="just"/>
            <a:r>
              <a:rPr lang="en-GB" sz="2000" dirty="0" smtClean="0"/>
              <a:t>The dining room of a fairly large suburban house, belonging to a prosperous manufacturer. It has good solid furniture of the period. The general effect is substantial and heavily comfortable, but not cosy and homelike.</a:t>
            </a:r>
          </a:p>
          <a:p>
            <a:pPr algn="just"/>
            <a:r>
              <a:rPr lang="en-GB" sz="2000" dirty="0" smtClean="0"/>
              <a:t>The lighting should be pink and intimate until the INSPECTOR arrives, and then it should be brighter and harder.</a:t>
            </a:r>
            <a:endParaRPr lang="en-US" sz="2000" dirty="0"/>
          </a:p>
        </p:txBody>
      </p:sp>
      <p:sp>
        <p:nvSpPr>
          <p:cNvPr id="6" name="TextBox 5"/>
          <p:cNvSpPr txBox="1"/>
          <p:nvPr/>
        </p:nvSpPr>
        <p:spPr>
          <a:xfrm>
            <a:off x="882422" y="3160505"/>
            <a:ext cx="7295311" cy="1015663"/>
          </a:xfrm>
          <a:prstGeom prst="rect">
            <a:avLst/>
          </a:prstGeom>
          <a:noFill/>
          <a:ln>
            <a:solidFill>
              <a:schemeClr val="tx1"/>
            </a:solidFill>
          </a:ln>
        </p:spPr>
        <p:txBody>
          <a:bodyPr wrap="square" rtlCol="0">
            <a:spAutoFit/>
          </a:bodyPr>
          <a:lstStyle/>
          <a:p>
            <a:pPr algn="just"/>
            <a:r>
              <a:rPr lang="en-GB" sz="2000" dirty="0" smtClean="0"/>
              <a:t>The kitchen of a fairly small urban house, belonging to a factory worker. It has cheap, mismatched furniture. The general effect is simple and modest, but homely. The lighting should be dim and soft.</a:t>
            </a:r>
            <a:endParaRPr lang="en-US" sz="2000" dirty="0"/>
          </a:p>
        </p:txBody>
      </p:sp>
      <p:sp>
        <p:nvSpPr>
          <p:cNvPr id="7" name="TextBox 6"/>
          <p:cNvSpPr txBox="1"/>
          <p:nvPr/>
        </p:nvSpPr>
        <p:spPr>
          <a:xfrm>
            <a:off x="251520" y="4437112"/>
            <a:ext cx="6768752" cy="1323439"/>
          </a:xfrm>
          <a:prstGeom prst="rect">
            <a:avLst/>
          </a:prstGeom>
          <a:noFill/>
          <a:ln>
            <a:solidFill>
              <a:schemeClr val="tx1"/>
            </a:solidFill>
          </a:ln>
        </p:spPr>
        <p:txBody>
          <a:bodyPr wrap="square" rtlCol="0">
            <a:spAutoFit/>
          </a:bodyPr>
          <a:lstStyle/>
          <a:p>
            <a:pPr algn="just"/>
            <a:r>
              <a:rPr lang="en-GB" sz="2000" dirty="0" smtClean="0"/>
              <a:t>A room in a poky one bed-roomed flat, belonging to a factory worker. It has some furniture: one chair at a table, one armchair. The general effect is lonely and uncared for. The lighting should be dull.</a:t>
            </a:r>
            <a:endParaRPr lang="en-US" sz="2000" dirty="0"/>
          </a:p>
        </p:txBody>
      </p:sp>
      <p:sp>
        <p:nvSpPr>
          <p:cNvPr id="9" name="Rounded Rectangle 8"/>
          <p:cNvSpPr/>
          <p:nvPr/>
        </p:nvSpPr>
        <p:spPr>
          <a:xfrm>
            <a:off x="251520" y="6013124"/>
            <a:ext cx="6480720" cy="720080"/>
          </a:xfrm>
          <a:prstGeom prst="roundRect">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rPr>
              <a:t>Select 5 key words from each stage direction…</a:t>
            </a:r>
            <a:endParaRPr lang="en-US" sz="2400" b="1" dirty="0">
              <a:solidFill>
                <a:schemeClr val="bg1"/>
              </a:solidFill>
            </a:endParaRPr>
          </a:p>
        </p:txBody>
      </p:sp>
      <p:sp>
        <p:nvSpPr>
          <p:cNvPr id="10" name="TextBox 9"/>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dirty="0" smtClean="0"/>
              <a:t>Learning Objective: to </a:t>
            </a:r>
            <a:r>
              <a:rPr lang="en-GB" dirty="0"/>
              <a:t>analyse how Priestley uses the set and setting of the play to present the characters, ideas and message.</a:t>
            </a:r>
          </a:p>
        </p:txBody>
      </p:sp>
    </p:spTree>
    <p:extLst>
      <p:ext uri="{BB962C8B-B14F-4D97-AF65-F5344CB8AC3E}">
        <p14:creationId xmlns:p14="http://schemas.microsoft.com/office/powerpoint/2010/main" val="4288673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4466" t="16650" r="31788" b="25706"/>
          <a:stretch>
            <a:fillRect/>
          </a:stretch>
        </p:blipFill>
        <p:spPr bwMode="auto">
          <a:xfrm>
            <a:off x="-4680" y="908719"/>
            <a:ext cx="9144000" cy="6129495"/>
          </a:xfrm>
          <a:prstGeom prst="rect">
            <a:avLst/>
          </a:prstGeom>
          <a:noFill/>
          <a:ln w="9525">
            <a:noFill/>
            <a:miter lim="800000"/>
            <a:headEnd/>
            <a:tailEnd/>
          </a:ln>
        </p:spPr>
      </p:pic>
      <p:sp>
        <p:nvSpPr>
          <p:cNvPr id="6" name="TextBox 5"/>
          <p:cNvSpPr txBox="1"/>
          <p:nvPr/>
        </p:nvSpPr>
        <p:spPr>
          <a:xfrm>
            <a:off x="3559208" y="764704"/>
            <a:ext cx="5184576" cy="1815882"/>
          </a:xfrm>
          <a:prstGeom prst="rect">
            <a:avLst/>
          </a:prstGeom>
          <a:noFill/>
        </p:spPr>
        <p:txBody>
          <a:bodyPr wrap="square" rtlCol="0">
            <a:spAutoFit/>
          </a:bodyPr>
          <a:lstStyle/>
          <a:p>
            <a:r>
              <a:rPr lang="en-GB" sz="2800" b="1" dirty="0" smtClean="0"/>
              <a:t>What do his stage directions tell us about the characters, ideas and messages of the play? Let’s find out…</a:t>
            </a:r>
            <a:endParaRPr lang="en-GB" sz="2800" b="1" dirty="0"/>
          </a:p>
        </p:txBody>
      </p:sp>
      <p:sp>
        <p:nvSpPr>
          <p:cNvPr id="8" name="Action Button: Movie 7">
            <a:hlinkClick r:id="rId3" action="ppaction://hlinkfile" highlightClick="1"/>
          </p:cNvPr>
          <p:cNvSpPr/>
          <p:nvPr/>
        </p:nvSpPr>
        <p:spPr>
          <a:xfrm>
            <a:off x="3851920" y="4365104"/>
            <a:ext cx="1296144" cy="115212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dirty="0" smtClean="0"/>
              <a:t>Learning Objective: to </a:t>
            </a:r>
            <a:r>
              <a:rPr lang="en-GB" dirty="0"/>
              <a:t>analyse how Priestley uses the set and setting of the play to present the characters, ideas and message.</a:t>
            </a:r>
          </a:p>
        </p:txBody>
      </p:sp>
    </p:spTree>
    <p:extLst>
      <p:ext uri="{BB962C8B-B14F-4D97-AF65-F5344CB8AC3E}">
        <p14:creationId xmlns:p14="http://schemas.microsoft.com/office/powerpoint/2010/main" val="87575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dining room of a fairly large suburban house</a:t>
            </a:r>
            <a:endParaRPr lang="en-US" dirty="0"/>
          </a:p>
        </p:txBody>
      </p:sp>
      <p:cxnSp>
        <p:nvCxnSpPr>
          <p:cNvPr id="7" name="Straight Arrow Connector 6"/>
          <p:cNvCxnSpPr/>
          <p:nvPr/>
        </p:nvCxnSpPr>
        <p:spPr>
          <a:xfrm flipH="1" flipV="1">
            <a:off x="2339752" y="1484784"/>
            <a:ext cx="360040"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7584" y="404664"/>
            <a:ext cx="2952328" cy="1077218"/>
          </a:xfrm>
          <a:prstGeom prst="rect">
            <a:avLst/>
          </a:prstGeom>
          <a:noFill/>
        </p:spPr>
        <p:txBody>
          <a:bodyPr wrap="square" rtlCol="0">
            <a:spAutoFit/>
          </a:bodyPr>
          <a:lstStyle/>
          <a:p>
            <a:pPr algn="ctr"/>
            <a:r>
              <a:rPr lang="en-GB" sz="3200" b="1" dirty="0" smtClean="0">
                <a:latin typeface="Bradley Hand ITC" pitchFamily="66" charset="0"/>
              </a:rPr>
              <a:t>Formal </a:t>
            </a:r>
          </a:p>
          <a:p>
            <a:pPr algn="ctr"/>
            <a:r>
              <a:rPr lang="en-GB" sz="3200" b="1" dirty="0" smtClean="0">
                <a:latin typeface="Bradley Hand ITC" pitchFamily="66" charset="0"/>
              </a:rPr>
              <a:t>occasion</a:t>
            </a:r>
            <a:endParaRPr lang="en-US" sz="3200" b="1" dirty="0">
              <a:latin typeface="Bradley Hand ITC" pitchFamily="66" charset="0"/>
            </a:endParaRPr>
          </a:p>
        </p:txBody>
      </p:sp>
      <p:cxnSp>
        <p:nvCxnSpPr>
          <p:cNvPr id="11" name="Straight Arrow Connector 10"/>
          <p:cNvCxnSpPr/>
          <p:nvPr/>
        </p:nvCxnSpPr>
        <p:spPr>
          <a:xfrm flipV="1">
            <a:off x="7380312" y="1412776"/>
            <a:ext cx="144016" cy="86409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84168" y="404664"/>
            <a:ext cx="2952328" cy="1077218"/>
          </a:xfrm>
          <a:prstGeom prst="rect">
            <a:avLst/>
          </a:prstGeom>
          <a:noFill/>
        </p:spPr>
        <p:txBody>
          <a:bodyPr wrap="square" rtlCol="0">
            <a:spAutoFit/>
          </a:bodyPr>
          <a:lstStyle/>
          <a:p>
            <a:pPr algn="ctr"/>
            <a:r>
              <a:rPr lang="en-GB" sz="3200" b="1" dirty="0" smtClean="0">
                <a:latin typeface="Bradley Hand ITC" pitchFamily="66" charset="0"/>
              </a:rPr>
              <a:t>Wealthy, extravagant</a:t>
            </a:r>
            <a:endParaRPr lang="en-US" sz="3200" b="1" dirty="0">
              <a:latin typeface="Bradley Hand ITC" pitchFamily="66" charset="0"/>
            </a:endParaRPr>
          </a:p>
        </p:txBody>
      </p:sp>
      <p:cxnSp>
        <p:nvCxnSpPr>
          <p:cNvPr id="14" name="Straight Arrow Connector 13"/>
          <p:cNvCxnSpPr/>
          <p:nvPr/>
        </p:nvCxnSpPr>
        <p:spPr>
          <a:xfrm>
            <a:off x="3779912" y="3501008"/>
            <a:ext cx="144016" cy="10081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15616" y="4509120"/>
            <a:ext cx="4536504" cy="2062103"/>
          </a:xfrm>
          <a:prstGeom prst="rect">
            <a:avLst/>
          </a:prstGeom>
          <a:noFill/>
        </p:spPr>
        <p:txBody>
          <a:bodyPr wrap="square" rtlCol="0">
            <a:spAutoFit/>
          </a:bodyPr>
          <a:lstStyle/>
          <a:p>
            <a:pPr algn="ctr"/>
            <a:r>
              <a:rPr lang="en-GB" sz="3200" b="1" dirty="0" smtClean="0">
                <a:latin typeface="Bradley Hand ITC" pitchFamily="66" charset="0"/>
              </a:rPr>
              <a:t>Close to town- involved in industry- but luxury of space and less pollution. Implies wealth.</a:t>
            </a:r>
            <a:endParaRPr lang="en-US" sz="3200" b="1" dirty="0">
              <a:latin typeface="Bradley Hand ITC" pitchFamily="66" charset="0"/>
            </a:endParaRPr>
          </a:p>
        </p:txBody>
      </p:sp>
      <p:cxnSp>
        <p:nvCxnSpPr>
          <p:cNvPr id="17" name="Straight Arrow Connector 16"/>
          <p:cNvCxnSpPr/>
          <p:nvPr/>
        </p:nvCxnSpPr>
        <p:spPr>
          <a:xfrm flipH="1" flipV="1">
            <a:off x="5796136" y="1412776"/>
            <a:ext cx="288032" cy="93610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91880" y="260648"/>
            <a:ext cx="2952328" cy="1077218"/>
          </a:xfrm>
          <a:prstGeom prst="rect">
            <a:avLst/>
          </a:prstGeom>
          <a:noFill/>
        </p:spPr>
        <p:txBody>
          <a:bodyPr wrap="square" rtlCol="0">
            <a:spAutoFit/>
          </a:bodyPr>
          <a:lstStyle/>
          <a:p>
            <a:pPr algn="ctr"/>
            <a:r>
              <a:rPr lang="en-GB" sz="3200" b="1" dirty="0" smtClean="0">
                <a:latin typeface="Bradley Hand ITC" pitchFamily="66" charset="0"/>
              </a:rPr>
              <a:t>Adverb- To an extent.</a:t>
            </a:r>
            <a:endParaRPr lang="en-US" sz="3200" b="1" dirty="0">
              <a:latin typeface="Bradley Hand ITC" pitchFamily="66" charset="0"/>
            </a:endParaRPr>
          </a:p>
        </p:txBody>
      </p:sp>
      <p:sp>
        <p:nvSpPr>
          <p:cNvPr id="20" name="Rounded Rectangle 19"/>
          <p:cNvSpPr/>
          <p:nvPr/>
        </p:nvSpPr>
        <p:spPr>
          <a:xfrm>
            <a:off x="5940152" y="4797152"/>
            <a:ext cx="3024336" cy="1872208"/>
          </a:xfrm>
          <a:prstGeom prst="roundRect">
            <a:avLst/>
          </a:prstGeom>
          <a:solidFill>
            <a:schemeClr val="tx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For your quotation from the stage direction, dig!</a:t>
            </a:r>
          </a:p>
          <a:p>
            <a:pPr algn="ctr"/>
            <a:r>
              <a:rPr lang="en-GB" sz="2000" b="1" dirty="0" smtClean="0">
                <a:solidFill>
                  <a:schemeClr val="bg1"/>
                </a:solidFill>
              </a:rPr>
              <a:t>Explore how Priestley is creating the audience’s impression of the Birling family.</a:t>
            </a:r>
            <a:endParaRPr lang="en-US" sz="2000" b="1" dirty="0">
              <a:solidFill>
                <a:schemeClr val="bg1"/>
              </a:solidFill>
            </a:endParaRPr>
          </a:p>
        </p:txBody>
      </p:sp>
      <p:cxnSp>
        <p:nvCxnSpPr>
          <p:cNvPr id="21" name="Straight Arrow Connector 20"/>
          <p:cNvCxnSpPr/>
          <p:nvPr/>
        </p:nvCxnSpPr>
        <p:spPr>
          <a:xfrm>
            <a:off x="5940152" y="3429000"/>
            <a:ext cx="720080" cy="36004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2240" y="2780928"/>
            <a:ext cx="2232248" cy="2062103"/>
          </a:xfrm>
          <a:prstGeom prst="rect">
            <a:avLst/>
          </a:prstGeom>
          <a:noFill/>
        </p:spPr>
        <p:txBody>
          <a:bodyPr wrap="square" rtlCol="0">
            <a:spAutoFit/>
          </a:bodyPr>
          <a:lstStyle/>
          <a:p>
            <a:pPr algn="ctr"/>
            <a:r>
              <a:rPr lang="en-GB" sz="3200" b="1" dirty="0" smtClean="0">
                <a:latin typeface="Bradley Hand ITC" pitchFamily="66" charset="0"/>
              </a:rPr>
              <a:t>‘house’ not ‘home’- property, status</a:t>
            </a:r>
            <a:endParaRPr lang="en-US" sz="3200" b="1" dirty="0">
              <a:latin typeface="Bradley Hand ITC" pitchFamily="66" charset="0"/>
            </a:endParaRPr>
          </a:p>
        </p:txBody>
      </p:sp>
    </p:spTree>
    <p:extLst>
      <p:ext uri="{BB962C8B-B14F-4D97-AF65-F5344CB8AC3E}">
        <p14:creationId xmlns:p14="http://schemas.microsoft.com/office/powerpoint/2010/main" val="330736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P spid="20" grpId="0" build="allAtOnce"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409832">
            <a:off x="87389" y="241492"/>
            <a:ext cx="4572000" cy="2003625"/>
          </a:xfrm>
          <a:prstGeom prst="rect">
            <a:avLst/>
          </a:prstGeom>
        </p:spPr>
        <p:txBody>
          <a:bodyPr>
            <a:spAutoFit/>
          </a:bodyPr>
          <a:lstStyle/>
          <a:p>
            <a:pPr algn="just">
              <a:lnSpc>
                <a:spcPct val="115000"/>
              </a:lnSpc>
              <a:spcAft>
                <a:spcPts val="0"/>
              </a:spcAft>
            </a:pPr>
            <a:r>
              <a:rPr lang="en-GB" i="1" dirty="0">
                <a:ea typeface="Times New Roman"/>
              </a:rPr>
              <a:t>The dining room of a fairly large suburban house, belonging to a prosperous manufacturer. It has good solid furniture of the period. The general effect is substantial and heavily comfortable, but not cosy and homelike.</a:t>
            </a:r>
            <a:endParaRPr lang="en-US" sz="2000" dirty="0">
              <a:latin typeface="Times New Roman"/>
              <a:ea typeface="Times New Roman"/>
            </a:endParaRPr>
          </a:p>
        </p:txBody>
      </p:sp>
      <p:pic>
        <p:nvPicPr>
          <p:cNvPr id="4" name="Picture 3"/>
          <p:cNvPicPr>
            <a:picLocks noChangeAspect="1" noChangeArrowheads="1"/>
          </p:cNvPicPr>
          <p:nvPr/>
        </p:nvPicPr>
        <p:blipFill>
          <a:blip r:embed="rId2" cstate="print"/>
          <a:srcRect l="16582" t="20627" r="60986" b="25706"/>
          <a:stretch>
            <a:fillRect/>
          </a:stretch>
        </p:blipFill>
        <p:spPr bwMode="auto">
          <a:xfrm>
            <a:off x="-252536" y="3789040"/>
            <a:ext cx="2196892" cy="3284984"/>
          </a:xfrm>
          <a:prstGeom prst="rect">
            <a:avLst/>
          </a:prstGeom>
          <a:noFill/>
          <a:ln w="9525">
            <a:noFill/>
            <a:miter lim="800000"/>
            <a:headEnd/>
            <a:tailEnd/>
          </a:ln>
        </p:spPr>
      </p:pic>
      <p:sp>
        <p:nvSpPr>
          <p:cNvPr id="5" name="Rectangle 4"/>
          <p:cNvSpPr/>
          <p:nvPr/>
        </p:nvSpPr>
        <p:spPr>
          <a:xfrm rot="510223">
            <a:off x="4624353" y="392558"/>
            <a:ext cx="4572000" cy="1047979"/>
          </a:xfrm>
          <a:prstGeom prst="rect">
            <a:avLst/>
          </a:prstGeom>
        </p:spPr>
        <p:txBody>
          <a:bodyPr>
            <a:spAutoFit/>
          </a:bodyPr>
          <a:lstStyle/>
          <a:p>
            <a:pPr algn="just">
              <a:lnSpc>
                <a:spcPct val="115000"/>
              </a:lnSpc>
              <a:spcAft>
                <a:spcPts val="0"/>
              </a:spcAft>
            </a:pPr>
            <a:r>
              <a:rPr lang="en-GB" i="1" dirty="0">
                <a:ea typeface="Times New Roman"/>
              </a:rPr>
              <a:t>The lighting should be pink and intimate until the inspector arrives, and then it should be brighter and harder. </a:t>
            </a:r>
            <a:endParaRPr lang="en-US" sz="2000" dirty="0">
              <a:latin typeface="Times New Roman"/>
              <a:ea typeface="Times New Roman"/>
            </a:endParaRPr>
          </a:p>
        </p:txBody>
      </p:sp>
      <p:sp>
        <p:nvSpPr>
          <p:cNvPr id="6" name="Rectangle 5"/>
          <p:cNvSpPr/>
          <p:nvPr/>
        </p:nvSpPr>
        <p:spPr>
          <a:xfrm rot="182689">
            <a:off x="3524945" y="2158034"/>
            <a:ext cx="4572000" cy="1366528"/>
          </a:xfrm>
          <a:prstGeom prst="rect">
            <a:avLst/>
          </a:prstGeom>
        </p:spPr>
        <p:txBody>
          <a:bodyPr>
            <a:spAutoFit/>
          </a:bodyPr>
          <a:lstStyle/>
          <a:p>
            <a:pPr algn="just">
              <a:lnSpc>
                <a:spcPct val="115000"/>
              </a:lnSpc>
              <a:spcAft>
                <a:spcPts val="0"/>
              </a:spcAft>
            </a:pPr>
            <a:r>
              <a:rPr lang="en-GB" i="1" dirty="0">
                <a:ea typeface="Times New Roman"/>
              </a:rPr>
              <a:t>Arthur Birling is a heavy-looking, rather portentous man in his middle fifties with fairly easy manners but rather provincial in his speech. </a:t>
            </a:r>
            <a:endParaRPr lang="en-US" sz="2000" dirty="0">
              <a:latin typeface="Times New Roman"/>
              <a:ea typeface="Times New Roman"/>
            </a:endParaRPr>
          </a:p>
        </p:txBody>
      </p:sp>
      <p:sp>
        <p:nvSpPr>
          <p:cNvPr id="8" name="Rectangle 7"/>
          <p:cNvSpPr/>
          <p:nvPr/>
        </p:nvSpPr>
        <p:spPr>
          <a:xfrm rot="405392">
            <a:off x="1557143" y="3623409"/>
            <a:ext cx="4572000" cy="729430"/>
          </a:xfrm>
          <a:prstGeom prst="rect">
            <a:avLst/>
          </a:prstGeom>
        </p:spPr>
        <p:txBody>
          <a:bodyPr>
            <a:spAutoFit/>
          </a:bodyPr>
          <a:lstStyle/>
          <a:p>
            <a:pPr algn="just">
              <a:lnSpc>
                <a:spcPct val="115000"/>
              </a:lnSpc>
              <a:spcAft>
                <a:spcPts val="0"/>
              </a:spcAft>
            </a:pPr>
            <a:r>
              <a:rPr lang="en-GB" i="1" dirty="0">
                <a:ea typeface="Times New Roman"/>
              </a:rPr>
              <a:t>Sheila is a pretty girl in her early twenties, very pleased with life and rather excited.</a:t>
            </a:r>
            <a:endParaRPr lang="en-US" sz="2000" dirty="0">
              <a:latin typeface="Times New Roman"/>
              <a:ea typeface="Times New Roman"/>
            </a:endParaRPr>
          </a:p>
        </p:txBody>
      </p:sp>
      <p:sp>
        <p:nvSpPr>
          <p:cNvPr id="9" name="Rectangle 8"/>
          <p:cNvSpPr/>
          <p:nvPr/>
        </p:nvSpPr>
        <p:spPr>
          <a:xfrm rot="21226893">
            <a:off x="4421188" y="4465624"/>
            <a:ext cx="4572000" cy="1047979"/>
          </a:xfrm>
          <a:prstGeom prst="rect">
            <a:avLst/>
          </a:prstGeom>
        </p:spPr>
        <p:txBody>
          <a:bodyPr>
            <a:spAutoFit/>
          </a:bodyPr>
          <a:lstStyle/>
          <a:p>
            <a:pPr algn="just">
              <a:lnSpc>
                <a:spcPct val="115000"/>
              </a:lnSpc>
              <a:spcAft>
                <a:spcPts val="0"/>
              </a:spcAft>
            </a:pPr>
            <a:r>
              <a:rPr lang="en-GB" i="1" dirty="0">
                <a:ea typeface="Times New Roman"/>
              </a:rPr>
              <a:t>Gerald... attractive chap, about thirty, rather too manly to be a dandy, but very much the easy well-bred man-about-town.</a:t>
            </a:r>
            <a:endParaRPr lang="en-US" sz="2000" dirty="0">
              <a:latin typeface="Times New Roman"/>
              <a:ea typeface="Times New Roman"/>
            </a:endParaRPr>
          </a:p>
        </p:txBody>
      </p:sp>
      <p:sp>
        <p:nvSpPr>
          <p:cNvPr id="10" name="Rectangle 9"/>
          <p:cNvSpPr/>
          <p:nvPr/>
        </p:nvSpPr>
        <p:spPr>
          <a:xfrm rot="264155">
            <a:off x="1907704" y="5807484"/>
            <a:ext cx="4572000" cy="1047979"/>
          </a:xfrm>
          <a:prstGeom prst="rect">
            <a:avLst/>
          </a:prstGeom>
        </p:spPr>
        <p:txBody>
          <a:bodyPr>
            <a:spAutoFit/>
          </a:bodyPr>
          <a:lstStyle/>
          <a:p>
            <a:pPr algn="just">
              <a:lnSpc>
                <a:spcPct val="115000"/>
              </a:lnSpc>
              <a:spcAft>
                <a:spcPts val="0"/>
              </a:spcAft>
            </a:pPr>
            <a:r>
              <a:rPr lang="en-GB" i="1" dirty="0">
                <a:ea typeface="Times New Roman"/>
              </a:rPr>
              <a:t>They have all had a good dinner, are celebrating a special occasion, and are pleased with themselves. </a:t>
            </a:r>
            <a:endParaRPr lang="en-US" sz="2000" dirty="0">
              <a:latin typeface="Times New Roman"/>
              <a:ea typeface="Times New Roman"/>
            </a:endParaRPr>
          </a:p>
        </p:txBody>
      </p:sp>
    </p:spTree>
    <p:extLst>
      <p:ext uri="{BB962C8B-B14F-4D97-AF65-F5344CB8AC3E}">
        <p14:creationId xmlns:p14="http://schemas.microsoft.com/office/powerpoint/2010/main" val="215409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know what this section of the exam is all about and understand the AOs.</a:t>
            </a:r>
            <a:br>
              <a:rPr lang="en-GB" dirty="0" smtClean="0">
                <a:solidFill>
                  <a:schemeClr val="bg1"/>
                </a:solidFill>
                <a:latin typeface="Comic Sans MS" pitchFamily="66" charset="0"/>
              </a:rPr>
            </a:br>
            <a:r>
              <a:rPr lang="en-GB" dirty="0" smtClean="0">
                <a:solidFill>
                  <a:schemeClr val="bg1"/>
                </a:solidFill>
                <a:latin typeface="Comic Sans MS" pitchFamily="66" charset="0"/>
              </a:rPr>
              <a:t/>
            </a:r>
            <a:br>
              <a:rPr lang="en-GB" dirty="0" smtClean="0">
                <a:solidFill>
                  <a:schemeClr val="bg1"/>
                </a:solidFill>
                <a:latin typeface="Comic Sans MS" pitchFamily="66" charset="0"/>
              </a:rPr>
            </a:br>
            <a:r>
              <a:rPr lang="en-GB" dirty="0" smtClean="0">
                <a:solidFill>
                  <a:schemeClr val="bg1"/>
                </a:solidFill>
                <a:latin typeface="Comic Sans MS" pitchFamily="66" charset="0"/>
              </a:rPr>
              <a:t>To read and engage with the play itself</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rot="21401609">
            <a:off x="789776" y="2939252"/>
            <a:ext cx="3854451" cy="2636465"/>
          </a:xfrm>
          <a:prstGeom prst="rect">
            <a:avLst/>
          </a:prstGeom>
          <a:noFill/>
          <a:ln w="9525">
            <a:noFill/>
            <a:miter lim="800000"/>
            <a:headEnd/>
            <a:tailEnd/>
          </a:ln>
          <a:effectLst/>
        </p:spPr>
      </p:pic>
      <p:sp>
        <p:nvSpPr>
          <p:cNvPr id="6" name="TextBox 5"/>
          <p:cNvSpPr txBox="1"/>
          <p:nvPr/>
        </p:nvSpPr>
        <p:spPr>
          <a:xfrm>
            <a:off x="468580" y="1174105"/>
            <a:ext cx="8352928" cy="1446550"/>
          </a:xfrm>
          <a:prstGeom prst="rect">
            <a:avLst/>
          </a:prstGeom>
          <a:noFill/>
        </p:spPr>
        <p:txBody>
          <a:bodyPr wrap="square" rtlCol="0">
            <a:spAutoFit/>
          </a:bodyPr>
          <a:lstStyle/>
          <a:p>
            <a:pPr algn="ctr"/>
            <a:r>
              <a:rPr lang="en-GB" sz="4400" dirty="0" smtClean="0"/>
              <a:t>Now consider the National Theatre production…</a:t>
            </a:r>
            <a:endParaRPr lang="en-US" sz="4400" dirty="0"/>
          </a:p>
        </p:txBody>
      </p:sp>
      <p:sp>
        <p:nvSpPr>
          <p:cNvPr id="7" name="Action Button: Movie 6">
            <a:hlinkClick r:id="rId3" action="ppaction://hlinkfile" highlightClick="1"/>
          </p:cNvPr>
          <p:cNvSpPr/>
          <p:nvPr/>
        </p:nvSpPr>
        <p:spPr>
          <a:xfrm>
            <a:off x="6300192" y="3933056"/>
            <a:ext cx="2160240" cy="158417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dirty="0" smtClean="0"/>
              <a:t>Learning Objective: to </a:t>
            </a:r>
            <a:r>
              <a:rPr lang="en-GB" dirty="0"/>
              <a:t>analyse how Priestley uses the set and setting of the play to present the characters, ideas and message.</a:t>
            </a:r>
          </a:p>
        </p:txBody>
      </p:sp>
    </p:spTree>
    <p:extLst>
      <p:ext uri="{BB962C8B-B14F-4D97-AF65-F5344CB8AC3E}">
        <p14:creationId xmlns:p14="http://schemas.microsoft.com/office/powerpoint/2010/main" val="287801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dirty="0" smtClean="0"/>
              <a:t>Learning Objective: to </a:t>
            </a:r>
            <a:r>
              <a:rPr lang="en-GB" dirty="0"/>
              <a:t>analyse how Priestley uses the set and setting of the play to present the characters, ideas and message.</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28" t="23276" r="24875" b="9482"/>
          <a:stretch/>
        </p:blipFill>
        <p:spPr bwMode="auto">
          <a:xfrm>
            <a:off x="395536" y="750132"/>
            <a:ext cx="8280920" cy="607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351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How does Priestley present the </a:t>
            </a:r>
            <a:r>
              <a:rPr lang="en-GB" dirty="0" err="1" smtClean="0">
                <a:solidFill>
                  <a:schemeClr val="bg1"/>
                </a:solidFill>
                <a:latin typeface="Comic Sans MS" pitchFamily="66" charset="0"/>
              </a:rPr>
              <a:t>Birlings</a:t>
            </a:r>
            <a:r>
              <a:rPr lang="en-GB" dirty="0" smtClean="0">
                <a:solidFill>
                  <a:schemeClr val="bg1"/>
                </a:solidFill>
                <a:latin typeface="Comic Sans MS" pitchFamily="66" charset="0"/>
              </a:rPr>
              <a:t> in the opening of the play?</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904245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mir-s3-cdn-cf.behance.net/project_modules/disp/4714c74647807.5601f3303dcc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 y="369333"/>
            <a:ext cx="9269523" cy="6488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3" name="TextBox 2"/>
          <p:cNvSpPr txBox="1"/>
          <p:nvPr/>
        </p:nvSpPr>
        <p:spPr>
          <a:xfrm>
            <a:off x="251520" y="548680"/>
            <a:ext cx="8568952" cy="2062103"/>
          </a:xfrm>
          <a:prstGeom prst="rect">
            <a:avLst/>
          </a:prstGeom>
          <a:noFill/>
        </p:spPr>
        <p:txBody>
          <a:bodyPr wrap="square" rtlCol="0">
            <a:spAutoFit/>
          </a:bodyPr>
          <a:lstStyle/>
          <a:p>
            <a:r>
              <a:rPr lang="en-GB" sz="2400" dirty="0" smtClean="0">
                <a:solidFill>
                  <a:schemeClr val="bg1"/>
                </a:solidFill>
              </a:rPr>
              <a:t>Look again at your notes on the opening stage directions, particularly at your ideas about the </a:t>
            </a:r>
            <a:r>
              <a:rPr lang="en-GB" sz="2400" dirty="0" err="1" smtClean="0">
                <a:solidFill>
                  <a:schemeClr val="bg1"/>
                </a:solidFill>
              </a:rPr>
              <a:t>Birlings</a:t>
            </a:r>
            <a:r>
              <a:rPr lang="en-GB" sz="2400" dirty="0" smtClean="0">
                <a:solidFill>
                  <a:schemeClr val="bg1"/>
                </a:solidFill>
              </a:rPr>
              <a:t>. </a:t>
            </a:r>
          </a:p>
          <a:p>
            <a:endParaRPr lang="en-GB" sz="2400" dirty="0">
              <a:solidFill>
                <a:schemeClr val="bg1"/>
              </a:solidFill>
            </a:endParaRPr>
          </a:p>
          <a:p>
            <a:pPr algn="ctr"/>
            <a:r>
              <a:rPr lang="en-GB" sz="2800" b="1" dirty="0" smtClean="0">
                <a:solidFill>
                  <a:schemeClr val="bg1"/>
                </a:solidFill>
                <a:effectLst>
                  <a:outerShdw blurRad="38100" dist="38100" dir="2700000" algn="tl">
                    <a:srgbClr val="000000">
                      <a:alpha val="43137"/>
                    </a:srgbClr>
                  </a:outerShdw>
                </a:effectLst>
              </a:rPr>
              <a:t>How do you think Priestley wants the audience to feel about the </a:t>
            </a:r>
            <a:r>
              <a:rPr lang="en-GB" sz="2800" b="1" dirty="0" err="1" smtClean="0">
                <a:solidFill>
                  <a:schemeClr val="bg1"/>
                </a:solidFill>
                <a:effectLst>
                  <a:outerShdw blurRad="38100" dist="38100" dir="2700000" algn="tl">
                    <a:srgbClr val="000000">
                      <a:alpha val="43137"/>
                    </a:srgbClr>
                  </a:outerShdw>
                </a:effectLst>
              </a:rPr>
              <a:t>Birlings</a:t>
            </a:r>
            <a:r>
              <a:rPr lang="en-GB" sz="2800" b="1" dirty="0" smtClean="0">
                <a:solidFill>
                  <a:schemeClr val="bg1"/>
                </a:solidFill>
                <a:effectLst>
                  <a:outerShdw blurRad="38100" dist="38100" dir="2700000" algn="tl">
                    <a:srgbClr val="000000">
                      <a:alpha val="43137"/>
                    </a:srgbClr>
                  </a:outerShdw>
                </a:effectLst>
              </a:rPr>
              <a:t> at the opening of the play? </a:t>
            </a:r>
            <a:endParaRPr lang="en-GB"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8593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3" name="TextBox 2"/>
          <p:cNvSpPr txBox="1"/>
          <p:nvPr/>
        </p:nvSpPr>
        <p:spPr>
          <a:xfrm>
            <a:off x="539552" y="2420888"/>
            <a:ext cx="3816424" cy="1938992"/>
          </a:xfrm>
          <a:prstGeom prst="rect">
            <a:avLst/>
          </a:prstGeom>
          <a:noFill/>
        </p:spPr>
        <p:txBody>
          <a:bodyPr wrap="square" rtlCol="0">
            <a:spAutoFit/>
          </a:bodyPr>
          <a:lstStyle/>
          <a:p>
            <a:r>
              <a:rPr lang="en-GB" sz="4000" b="1" dirty="0" smtClean="0"/>
              <a:t>Let’s take a closer look at Sheila.</a:t>
            </a:r>
            <a:endParaRPr lang="en-GB" sz="4000" b="1" dirty="0"/>
          </a:p>
        </p:txBody>
      </p:sp>
      <p:pic>
        <p:nvPicPr>
          <p:cNvPr id="13314" name="Picture 2" descr="Sheila is in her twenties, very pleased with life and rather exc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94357"/>
            <a:ext cx="4024858" cy="603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5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56" y="620688"/>
            <a:ext cx="7992888" cy="5632311"/>
          </a:xfrm>
          <a:prstGeom prst="rect">
            <a:avLst/>
          </a:prstGeom>
        </p:spPr>
        <p:txBody>
          <a:bodyPr wrap="square">
            <a:spAutoFit/>
          </a:bodyPr>
          <a:lstStyle/>
          <a:p>
            <a:r>
              <a:rPr lang="en-GB" sz="2400" u="sng" dirty="0">
                <a:solidFill>
                  <a:srgbClr val="FF0000"/>
                </a:solidFill>
              </a:rPr>
              <a:t>Sheila</a:t>
            </a:r>
            <a:r>
              <a:rPr lang="en-GB" sz="2400" dirty="0">
                <a:solidFill>
                  <a:srgbClr val="FF0000"/>
                </a:solidFill>
              </a:rPr>
              <a:t>: (</a:t>
            </a:r>
            <a:r>
              <a:rPr lang="en-GB" sz="2400" i="1" dirty="0">
                <a:solidFill>
                  <a:srgbClr val="FF0000"/>
                </a:solidFill>
              </a:rPr>
              <a:t>gaily, possessively</a:t>
            </a:r>
            <a:r>
              <a:rPr lang="en-GB" sz="2400" dirty="0">
                <a:solidFill>
                  <a:srgbClr val="FF0000"/>
                </a:solidFill>
              </a:rPr>
              <a:t>) I should jolly well think not, Gerald, I'd hate you to know all about port – like one of these purple-faced old men. </a:t>
            </a:r>
            <a:r>
              <a:rPr lang="en-GB" sz="2400" dirty="0"/>
              <a:t> </a:t>
            </a:r>
            <a:endParaRPr lang="en-GB" sz="2400" dirty="0" smtClean="0"/>
          </a:p>
          <a:p>
            <a:endParaRPr lang="en-GB" sz="2400" dirty="0"/>
          </a:p>
          <a:p>
            <a:r>
              <a:rPr lang="en-GB" sz="2400" u="sng" dirty="0"/>
              <a:t>Arthur Birling</a:t>
            </a:r>
            <a:r>
              <a:rPr lang="en-GB" sz="2400" dirty="0"/>
              <a:t>: here , I’m not a purple-faced old man. </a:t>
            </a:r>
          </a:p>
          <a:p>
            <a:r>
              <a:rPr lang="en-GB" sz="2400" dirty="0"/>
              <a:t>	 </a:t>
            </a:r>
          </a:p>
          <a:p>
            <a:r>
              <a:rPr lang="en-GB" sz="2400" u="sng" dirty="0" smtClean="0">
                <a:solidFill>
                  <a:srgbClr val="FF0000"/>
                </a:solidFill>
              </a:rPr>
              <a:t>Sheila</a:t>
            </a:r>
            <a:r>
              <a:rPr lang="en-GB" sz="2400" dirty="0" smtClean="0">
                <a:solidFill>
                  <a:srgbClr val="FF0000"/>
                </a:solidFill>
              </a:rPr>
              <a:t>: </a:t>
            </a:r>
            <a:r>
              <a:rPr lang="en-GB" sz="2400" dirty="0">
                <a:solidFill>
                  <a:srgbClr val="FF0000"/>
                </a:solidFill>
              </a:rPr>
              <a:t>no, not yet. But then you don't know all about port – do you? </a:t>
            </a:r>
          </a:p>
          <a:p>
            <a:r>
              <a:rPr lang="en-GB" sz="2400" dirty="0"/>
              <a:t>	 </a:t>
            </a:r>
          </a:p>
          <a:p>
            <a:r>
              <a:rPr lang="en-GB" sz="2400" u="sng" dirty="0" smtClean="0"/>
              <a:t>Birling</a:t>
            </a:r>
            <a:r>
              <a:rPr lang="en-GB" sz="2400" dirty="0"/>
              <a:t>: (</a:t>
            </a:r>
            <a:r>
              <a:rPr lang="en-GB" sz="2400" i="1" dirty="0"/>
              <a:t>noticing that his wife has not taken any</a:t>
            </a:r>
            <a:r>
              <a:rPr lang="en-GB" sz="2400" dirty="0"/>
              <a:t>) N </a:t>
            </a:r>
            <a:r>
              <a:rPr lang="en-GB" sz="2400" dirty="0" err="1"/>
              <a:t>ow</a:t>
            </a:r>
            <a:r>
              <a:rPr lang="en-GB" sz="2400" dirty="0"/>
              <a:t> then, Sybil, you must a take a little tonight. Special occasion, </a:t>
            </a:r>
            <a:r>
              <a:rPr lang="en-GB" sz="2400" dirty="0" err="1"/>
              <a:t>y'know</a:t>
            </a:r>
            <a:r>
              <a:rPr lang="en-GB" sz="2400" dirty="0"/>
              <a:t>, eh? </a:t>
            </a:r>
          </a:p>
          <a:p>
            <a:r>
              <a:rPr lang="en-GB" sz="2400" dirty="0"/>
              <a:t>	 </a:t>
            </a:r>
          </a:p>
          <a:p>
            <a:r>
              <a:rPr lang="en-GB" sz="2400" u="sng" dirty="0" smtClean="0">
                <a:solidFill>
                  <a:srgbClr val="FF0000"/>
                </a:solidFill>
              </a:rPr>
              <a:t>Sheila</a:t>
            </a:r>
            <a:r>
              <a:rPr lang="en-GB" sz="2400" dirty="0">
                <a:solidFill>
                  <a:srgbClr val="FF0000"/>
                </a:solidFill>
              </a:rPr>
              <a:t>: Yes, go on, mummy. You must drink our health. </a:t>
            </a:r>
          </a:p>
          <a:p>
            <a:endParaRPr lang="en-GB" sz="2400"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Tree>
    <p:extLst>
      <p:ext uri="{BB962C8B-B14F-4D97-AF65-F5344CB8AC3E}">
        <p14:creationId xmlns:p14="http://schemas.microsoft.com/office/powerpoint/2010/main" val="365340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712968" cy="6140142"/>
          </a:xfrm>
          <a:prstGeom prst="rect">
            <a:avLst/>
          </a:prstGeom>
        </p:spPr>
        <p:txBody>
          <a:bodyPr wrap="square">
            <a:spAutoFit/>
          </a:bodyPr>
          <a:lstStyle/>
          <a:p>
            <a:r>
              <a:rPr lang="en-GB" sz="2200" u="sng" dirty="0">
                <a:solidFill>
                  <a:srgbClr val="FF0000"/>
                </a:solidFill>
              </a:rPr>
              <a:t>Sheila</a:t>
            </a:r>
            <a:r>
              <a:rPr lang="en-GB" sz="2200" dirty="0">
                <a:solidFill>
                  <a:srgbClr val="FF0000"/>
                </a:solidFill>
              </a:rPr>
              <a:t>: (</a:t>
            </a:r>
            <a:r>
              <a:rPr lang="en-GB" sz="2200" i="1" dirty="0">
                <a:solidFill>
                  <a:srgbClr val="FF0000"/>
                </a:solidFill>
              </a:rPr>
              <a:t>with mocking aggressiveness</a:t>
            </a:r>
            <a:r>
              <a:rPr lang="en-GB" sz="2200" dirty="0">
                <a:solidFill>
                  <a:srgbClr val="FF0000"/>
                </a:solidFill>
              </a:rPr>
              <a:t>) Go on, Gerald – just you object</a:t>
            </a:r>
            <a:r>
              <a:rPr lang="en-GB" sz="2200" dirty="0" smtClean="0">
                <a:solidFill>
                  <a:srgbClr val="FF0000"/>
                </a:solidFill>
              </a:rPr>
              <a:t>!</a:t>
            </a:r>
          </a:p>
          <a:p>
            <a:endParaRPr lang="en-GB" sz="900" u="sng" dirty="0"/>
          </a:p>
          <a:p>
            <a:r>
              <a:rPr lang="en-GB" sz="2200" u="sng" dirty="0" smtClean="0"/>
              <a:t>Gerald</a:t>
            </a:r>
            <a:r>
              <a:rPr lang="en-GB" sz="2200" dirty="0"/>
              <a:t>: (</a:t>
            </a:r>
            <a:r>
              <a:rPr lang="en-GB" sz="2200" i="1" dirty="0"/>
              <a:t>smiling</a:t>
            </a:r>
            <a:r>
              <a:rPr lang="en-GB" sz="2200" dirty="0"/>
              <a:t>) Wouldn't dream of it. In fact, I insist upon being one of the family now. I've been trying long enough, haven't I? (</a:t>
            </a:r>
            <a:r>
              <a:rPr lang="en-GB" sz="2200" i="1" dirty="0"/>
              <a:t>as she does not reply, with more insistence</a:t>
            </a:r>
            <a:r>
              <a:rPr lang="en-GB" sz="2200" dirty="0"/>
              <a:t>.) Haven't I? You know I have</a:t>
            </a:r>
            <a:r>
              <a:rPr lang="en-GB" sz="2200" dirty="0" smtClean="0"/>
              <a:t>.</a:t>
            </a:r>
          </a:p>
          <a:p>
            <a:endParaRPr lang="en-GB" sz="900" dirty="0"/>
          </a:p>
          <a:p>
            <a:r>
              <a:rPr lang="en-GB" sz="2200" u="sng" dirty="0" smtClean="0"/>
              <a:t>Mrs </a:t>
            </a:r>
            <a:r>
              <a:rPr lang="en-GB" sz="2200" u="sng" dirty="0"/>
              <a:t>Birling:</a:t>
            </a:r>
            <a:r>
              <a:rPr lang="en-GB" sz="2200" dirty="0"/>
              <a:t> (</a:t>
            </a:r>
            <a:r>
              <a:rPr lang="en-GB" sz="2200" i="1" dirty="0"/>
              <a:t>smiling</a:t>
            </a:r>
            <a:r>
              <a:rPr lang="en-GB" sz="2200" dirty="0"/>
              <a:t>) Of course she does</a:t>
            </a:r>
            <a:r>
              <a:rPr lang="en-GB" sz="2200" dirty="0" smtClean="0"/>
              <a:t>.</a:t>
            </a:r>
          </a:p>
          <a:p>
            <a:endParaRPr lang="en-GB" sz="900" dirty="0"/>
          </a:p>
          <a:p>
            <a:r>
              <a:rPr lang="en-GB" sz="2200" u="sng" dirty="0" smtClean="0">
                <a:solidFill>
                  <a:srgbClr val="FF0000"/>
                </a:solidFill>
              </a:rPr>
              <a:t>Sheila</a:t>
            </a:r>
            <a:r>
              <a:rPr lang="en-GB" sz="2200" dirty="0">
                <a:solidFill>
                  <a:srgbClr val="FF0000"/>
                </a:solidFill>
              </a:rPr>
              <a:t>: (</a:t>
            </a:r>
            <a:r>
              <a:rPr lang="en-GB" sz="2200" i="1" dirty="0">
                <a:solidFill>
                  <a:srgbClr val="FF0000"/>
                </a:solidFill>
              </a:rPr>
              <a:t>half serious, half playful</a:t>
            </a:r>
            <a:r>
              <a:rPr lang="en-GB" sz="2200" dirty="0">
                <a:solidFill>
                  <a:srgbClr val="FF0000"/>
                </a:solidFill>
              </a:rPr>
              <a:t>) Yes – except for all last summer, when you never came near me, and I wondered what had happened to you</a:t>
            </a:r>
            <a:r>
              <a:rPr lang="en-GB" sz="2200" dirty="0" smtClean="0">
                <a:solidFill>
                  <a:srgbClr val="FF0000"/>
                </a:solidFill>
              </a:rPr>
              <a:t>.</a:t>
            </a:r>
          </a:p>
          <a:p>
            <a:endParaRPr lang="en-GB" sz="900" dirty="0"/>
          </a:p>
          <a:p>
            <a:r>
              <a:rPr lang="en-GB" sz="2200" u="sng" dirty="0" smtClean="0"/>
              <a:t>Gerald</a:t>
            </a:r>
            <a:r>
              <a:rPr lang="en-GB" sz="2200" dirty="0"/>
              <a:t>: And I’ve told you – I was awfully busy at the works all that time</a:t>
            </a:r>
            <a:r>
              <a:rPr lang="en-GB" sz="2200" dirty="0" smtClean="0"/>
              <a:t>.</a:t>
            </a:r>
          </a:p>
          <a:p>
            <a:endParaRPr lang="en-GB" sz="900" dirty="0"/>
          </a:p>
          <a:p>
            <a:r>
              <a:rPr lang="en-GB" sz="2200" u="sng" dirty="0" smtClean="0">
                <a:solidFill>
                  <a:srgbClr val="FF0000"/>
                </a:solidFill>
              </a:rPr>
              <a:t>Sheila</a:t>
            </a:r>
            <a:r>
              <a:rPr lang="en-GB" sz="2200" dirty="0">
                <a:solidFill>
                  <a:srgbClr val="FF0000"/>
                </a:solidFill>
              </a:rPr>
              <a:t>: (</a:t>
            </a:r>
            <a:r>
              <a:rPr lang="en-GB" sz="2200" i="1" dirty="0">
                <a:solidFill>
                  <a:srgbClr val="FF0000"/>
                </a:solidFill>
              </a:rPr>
              <a:t>same tone as before</a:t>
            </a:r>
            <a:r>
              <a:rPr lang="en-GB" sz="2200" dirty="0">
                <a:solidFill>
                  <a:srgbClr val="FF0000"/>
                </a:solidFill>
              </a:rPr>
              <a:t>) </a:t>
            </a:r>
            <a:r>
              <a:rPr lang="en-GB" sz="2200" dirty="0" err="1">
                <a:solidFill>
                  <a:srgbClr val="FF0000"/>
                </a:solidFill>
              </a:rPr>
              <a:t>Yes,that's</a:t>
            </a:r>
            <a:r>
              <a:rPr lang="en-GB" sz="2200" dirty="0">
                <a:solidFill>
                  <a:srgbClr val="FF0000"/>
                </a:solidFill>
              </a:rPr>
              <a:t> what you say</a:t>
            </a:r>
            <a:r>
              <a:rPr lang="en-GB" sz="2200" dirty="0" smtClean="0">
                <a:solidFill>
                  <a:srgbClr val="FF0000"/>
                </a:solidFill>
              </a:rPr>
              <a:t>.</a:t>
            </a:r>
          </a:p>
          <a:p>
            <a:endParaRPr lang="en-GB" sz="900" dirty="0"/>
          </a:p>
          <a:p>
            <a:r>
              <a:rPr lang="en-GB" sz="2200" u="sng" dirty="0" smtClean="0"/>
              <a:t>Mrs </a:t>
            </a:r>
            <a:r>
              <a:rPr lang="en-GB" sz="2200" u="sng" dirty="0"/>
              <a:t>Birling</a:t>
            </a:r>
            <a:r>
              <a:rPr lang="en-GB" sz="2200" dirty="0"/>
              <a:t>: Now, Sheila, don't tease him. When you're married you'll realize that men with important work to do sometimes have to spend nearly all their time and energy on their business. You'll have to get used to that, just as I had</a:t>
            </a:r>
            <a:r>
              <a:rPr lang="en-GB" sz="2200" dirty="0" smtClean="0"/>
              <a:t>.</a:t>
            </a:r>
          </a:p>
          <a:p>
            <a:endParaRPr lang="en-GB" sz="900" dirty="0"/>
          </a:p>
          <a:p>
            <a:r>
              <a:rPr lang="en-GB" sz="2200" u="sng" dirty="0" smtClean="0">
                <a:solidFill>
                  <a:srgbClr val="FF0000"/>
                </a:solidFill>
              </a:rPr>
              <a:t>Sheila</a:t>
            </a:r>
            <a:r>
              <a:rPr lang="en-GB" sz="2200" dirty="0">
                <a:solidFill>
                  <a:srgbClr val="FF0000"/>
                </a:solidFill>
              </a:rPr>
              <a:t>: I don't believe I will. (</a:t>
            </a:r>
            <a:r>
              <a:rPr lang="en-GB" sz="2200" i="1" dirty="0">
                <a:solidFill>
                  <a:srgbClr val="FF0000"/>
                </a:solidFill>
              </a:rPr>
              <a:t>half playful, half serious, to Gerald</a:t>
            </a:r>
            <a:r>
              <a:rPr lang="en-GB" sz="2200" dirty="0">
                <a:solidFill>
                  <a:srgbClr val="FF0000"/>
                </a:solidFill>
              </a:rPr>
              <a:t>.) So you be careful</a:t>
            </a:r>
            <a:r>
              <a:rPr lang="en-GB" sz="2200" dirty="0" smtClean="0">
                <a:solidFill>
                  <a:srgbClr val="FF0000"/>
                </a:solidFill>
              </a:rPr>
              <a:t>.</a:t>
            </a:r>
            <a:r>
              <a:rPr lang="en-GB" sz="2200" dirty="0">
                <a:solidFill>
                  <a:srgbClr val="FF0000"/>
                </a:solidFill>
              </a:rPr>
              <a:t>	</a:t>
            </a:r>
            <a:r>
              <a:rPr lang="en-GB" sz="2200" dirty="0"/>
              <a:t> </a:t>
            </a:r>
            <a:endParaRPr lang="en-GB" sz="2000"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Tree>
    <p:extLst>
      <p:ext uri="{BB962C8B-B14F-4D97-AF65-F5344CB8AC3E}">
        <p14:creationId xmlns:p14="http://schemas.microsoft.com/office/powerpoint/2010/main" val="1948889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712968" cy="5262979"/>
          </a:xfrm>
          <a:prstGeom prst="rect">
            <a:avLst/>
          </a:prstGeom>
        </p:spPr>
        <p:txBody>
          <a:bodyPr wrap="square">
            <a:spAutoFit/>
          </a:bodyPr>
          <a:lstStyle/>
          <a:p>
            <a:r>
              <a:rPr lang="en-GB" sz="2400" u="sng" dirty="0">
                <a:solidFill>
                  <a:srgbClr val="FF0000"/>
                </a:solidFill>
              </a:rPr>
              <a:t>Sheila</a:t>
            </a:r>
            <a:r>
              <a:rPr lang="en-GB" sz="2400" dirty="0">
                <a:solidFill>
                  <a:srgbClr val="FF0000"/>
                </a:solidFill>
              </a:rPr>
              <a:t>: (</a:t>
            </a:r>
            <a:r>
              <a:rPr lang="en-GB" sz="2400" i="1" dirty="0">
                <a:solidFill>
                  <a:srgbClr val="FF0000"/>
                </a:solidFill>
              </a:rPr>
              <a:t>severely</a:t>
            </a:r>
            <a:r>
              <a:rPr lang="en-GB" sz="2400" dirty="0">
                <a:solidFill>
                  <a:srgbClr val="FF0000"/>
                </a:solidFill>
              </a:rPr>
              <a:t>) Now – what's the joke?</a:t>
            </a:r>
          </a:p>
          <a:p>
            <a:r>
              <a:rPr lang="en-GB" sz="2400" dirty="0"/>
              <a:t>	 </a:t>
            </a:r>
          </a:p>
          <a:p>
            <a:r>
              <a:rPr lang="en-GB" sz="2400" u="sng" dirty="0" smtClean="0"/>
              <a:t>Eric</a:t>
            </a:r>
            <a:r>
              <a:rPr lang="en-GB" sz="2400" dirty="0"/>
              <a:t>: I don't know – really. Suddenly I felt I just had to laugh.</a:t>
            </a:r>
          </a:p>
          <a:p>
            <a:r>
              <a:rPr lang="en-GB" sz="2400" dirty="0"/>
              <a:t>	 </a:t>
            </a:r>
          </a:p>
          <a:p>
            <a:r>
              <a:rPr lang="en-GB" sz="2400" u="sng" dirty="0" smtClean="0">
                <a:solidFill>
                  <a:srgbClr val="FF0000"/>
                </a:solidFill>
              </a:rPr>
              <a:t>Sheila</a:t>
            </a:r>
            <a:r>
              <a:rPr lang="en-GB" sz="2400" dirty="0">
                <a:solidFill>
                  <a:srgbClr val="FF0000"/>
                </a:solidFill>
              </a:rPr>
              <a:t>: You're </a:t>
            </a:r>
            <a:r>
              <a:rPr lang="en-GB" sz="2400" dirty="0" err="1">
                <a:solidFill>
                  <a:srgbClr val="FF0000"/>
                </a:solidFill>
              </a:rPr>
              <a:t>squiffy</a:t>
            </a:r>
            <a:r>
              <a:rPr lang="en-GB" sz="2400" dirty="0">
                <a:solidFill>
                  <a:srgbClr val="FF0000"/>
                </a:solidFill>
              </a:rPr>
              <a:t>.</a:t>
            </a:r>
          </a:p>
          <a:p>
            <a:r>
              <a:rPr lang="en-GB" sz="2400" dirty="0"/>
              <a:t>	 </a:t>
            </a:r>
          </a:p>
          <a:p>
            <a:r>
              <a:rPr lang="en-GB" sz="2400" u="sng" dirty="0" smtClean="0"/>
              <a:t>Eric</a:t>
            </a:r>
            <a:r>
              <a:rPr lang="en-GB" sz="2400" dirty="0"/>
              <a:t>: I’m not.</a:t>
            </a:r>
          </a:p>
          <a:p>
            <a:r>
              <a:rPr lang="en-GB" sz="2400" dirty="0"/>
              <a:t>	 </a:t>
            </a:r>
          </a:p>
          <a:p>
            <a:r>
              <a:rPr lang="en-GB" sz="2400" u="sng" dirty="0" smtClean="0"/>
              <a:t>Mrs </a:t>
            </a:r>
            <a:r>
              <a:rPr lang="en-GB" sz="2400" u="sng" dirty="0"/>
              <a:t>Birling:</a:t>
            </a:r>
            <a:r>
              <a:rPr lang="en-GB" sz="2400" dirty="0"/>
              <a:t> What an expression, Sheila! Really the things you girls pick up these days!</a:t>
            </a:r>
          </a:p>
          <a:p>
            <a:r>
              <a:rPr lang="en-GB" sz="2400" dirty="0"/>
              <a:t>	 </a:t>
            </a:r>
          </a:p>
          <a:p>
            <a:r>
              <a:rPr lang="en-GB" sz="2400" u="sng" dirty="0" smtClean="0"/>
              <a:t>Eric</a:t>
            </a:r>
            <a:r>
              <a:rPr lang="en-GB" sz="2400" dirty="0"/>
              <a:t>: If you think that's the best she can do-</a:t>
            </a:r>
          </a:p>
          <a:p>
            <a:r>
              <a:rPr lang="en-GB" sz="2400" dirty="0"/>
              <a:t>	 </a:t>
            </a:r>
          </a:p>
          <a:p>
            <a:r>
              <a:rPr lang="en-GB" sz="2400" u="sng" dirty="0" smtClean="0">
                <a:solidFill>
                  <a:srgbClr val="FF0000"/>
                </a:solidFill>
              </a:rPr>
              <a:t>Sheila</a:t>
            </a:r>
            <a:r>
              <a:rPr lang="en-GB" sz="2400" dirty="0">
                <a:solidFill>
                  <a:srgbClr val="FF0000"/>
                </a:solidFill>
              </a:rPr>
              <a:t>: Don't be an ass, Eric.</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Tree>
    <p:extLst>
      <p:ext uri="{BB962C8B-B14F-4D97-AF65-F5344CB8AC3E}">
        <p14:creationId xmlns:p14="http://schemas.microsoft.com/office/powerpoint/2010/main" val="396733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712968" cy="5324535"/>
          </a:xfrm>
          <a:prstGeom prst="rect">
            <a:avLst/>
          </a:prstGeom>
        </p:spPr>
        <p:txBody>
          <a:bodyPr wrap="square">
            <a:spAutoFit/>
          </a:bodyPr>
          <a:lstStyle/>
          <a:p>
            <a:r>
              <a:rPr lang="en-GB" sz="2000" u="sng" dirty="0"/>
              <a:t>Eric</a:t>
            </a:r>
            <a:r>
              <a:rPr lang="en-GB" sz="2000" dirty="0"/>
              <a:t>: (</a:t>
            </a:r>
            <a:r>
              <a:rPr lang="en-GB" sz="2000" i="1" dirty="0"/>
              <a:t>rather noisily</a:t>
            </a:r>
            <a:r>
              <a:rPr lang="en-GB" sz="2000" dirty="0"/>
              <a:t>) All the best! She's got a nasty temper sometimes – but she's not bad really. Good old Sheila!</a:t>
            </a:r>
          </a:p>
          <a:p>
            <a:r>
              <a:rPr lang="en-GB" sz="2000" dirty="0"/>
              <a:t>	 </a:t>
            </a:r>
          </a:p>
          <a:p>
            <a:r>
              <a:rPr lang="en-GB" sz="2000" u="sng" dirty="0" smtClean="0">
                <a:solidFill>
                  <a:srgbClr val="FF0000"/>
                </a:solidFill>
              </a:rPr>
              <a:t>Sheila</a:t>
            </a:r>
            <a:r>
              <a:rPr lang="en-GB" sz="2000" dirty="0">
                <a:solidFill>
                  <a:srgbClr val="FF0000"/>
                </a:solidFill>
              </a:rPr>
              <a:t>: Chump! I can't drink to this, can I? When do I drink?</a:t>
            </a:r>
          </a:p>
          <a:p>
            <a:r>
              <a:rPr lang="en-GB" sz="2000" dirty="0"/>
              <a:t>	 </a:t>
            </a:r>
            <a:endParaRPr lang="en-GB" sz="2000" dirty="0" smtClean="0"/>
          </a:p>
          <a:p>
            <a:r>
              <a:rPr lang="en-GB" sz="2000" u="sng" dirty="0" smtClean="0"/>
              <a:t>Gerald</a:t>
            </a:r>
            <a:r>
              <a:rPr lang="en-GB" sz="2000" dirty="0" smtClean="0"/>
              <a:t>: You can drink to me.</a:t>
            </a:r>
          </a:p>
          <a:p>
            <a:r>
              <a:rPr lang="en-GB" sz="2000" dirty="0"/>
              <a:t>	 </a:t>
            </a:r>
          </a:p>
          <a:p>
            <a:endParaRPr lang="en-GB" sz="2000" dirty="0" smtClean="0"/>
          </a:p>
          <a:p>
            <a:r>
              <a:rPr lang="en-GB" sz="2000" u="sng" dirty="0" smtClean="0">
                <a:solidFill>
                  <a:srgbClr val="FF0000"/>
                </a:solidFill>
              </a:rPr>
              <a:t>Sheila</a:t>
            </a:r>
            <a:r>
              <a:rPr lang="en-GB" sz="2000" dirty="0">
                <a:solidFill>
                  <a:srgbClr val="FF0000"/>
                </a:solidFill>
              </a:rPr>
              <a:t>: (</a:t>
            </a:r>
            <a:r>
              <a:rPr lang="en-GB" sz="2000" i="1" dirty="0">
                <a:solidFill>
                  <a:srgbClr val="FF0000"/>
                </a:solidFill>
              </a:rPr>
              <a:t>quite and serious now</a:t>
            </a:r>
            <a:r>
              <a:rPr lang="en-GB" sz="2000" dirty="0">
                <a:solidFill>
                  <a:srgbClr val="FF0000"/>
                </a:solidFill>
              </a:rPr>
              <a:t>) All right then. I drink to you, Gerald.</a:t>
            </a:r>
          </a:p>
          <a:p>
            <a:r>
              <a:rPr lang="en-GB" sz="2000" dirty="0"/>
              <a:t>	 </a:t>
            </a:r>
          </a:p>
          <a:p>
            <a:r>
              <a:rPr lang="en-GB" sz="2000" dirty="0" smtClean="0">
                <a:solidFill>
                  <a:srgbClr val="FF0000"/>
                </a:solidFill>
              </a:rPr>
              <a:t>//</a:t>
            </a:r>
            <a:r>
              <a:rPr lang="en-GB" sz="2000" i="1" dirty="0">
                <a:solidFill>
                  <a:srgbClr val="FF0000"/>
                </a:solidFill>
              </a:rPr>
              <a:t>for a moment they look at each other</a:t>
            </a:r>
            <a:r>
              <a:rPr lang="en-GB" sz="2000" dirty="0">
                <a:solidFill>
                  <a:srgbClr val="FF0000"/>
                </a:solidFill>
              </a:rPr>
              <a:t>//</a:t>
            </a:r>
          </a:p>
          <a:p>
            <a:r>
              <a:rPr lang="en-GB" sz="2000" dirty="0"/>
              <a:t>	 </a:t>
            </a:r>
          </a:p>
          <a:p>
            <a:r>
              <a:rPr lang="en-GB" sz="2000" u="sng" dirty="0" smtClean="0"/>
              <a:t>Gerald</a:t>
            </a:r>
            <a:r>
              <a:rPr lang="en-GB" sz="2000" dirty="0"/>
              <a:t>: (</a:t>
            </a:r>
            <a:r>
              <a:rPr lang="en-GB" sz="2000" i="1" dirty="0"/>
              <a:t>quietly</a:t>
            </a:r>
            <a:r>
              <a:rPr lang="en-GB" sz="2000" dirty="0"/>
              <a:t>) Thank you. And I drink to you – and hope I can make you as happy as you deserve to be.</a:t>
            </a:r>
          </a:p>
          <a:p>
            <a:r>
              <a:rPr lang="en-GB" sz="2000" dirty="0"/>
              <a:t>	 </a:t>
            </a:r>
          </a:p>
          <a:p>
            <a:r>
              <a:rPr lang="en-GB" sz="2000" u="sng" dirty="0" smtClean="0">
                <a:solidFill>
                  <a:srgbClr val="FF0000"/>
                </a:solidFill>
              </a:rPr>
              <a:t>Shelia</a:t>
            </a:r>
            <a:r>
              <a:rPr lang="en-GB" sz="2000" dirty="0">
                <a:solidFill>
                  <a:srgbClr val="FF0000"/>
                </a:solidFill>
              </a:rPr>
              <a:t>: (</a:t>
            </a:r>
            <a:r>
              <a:rPr lang="en-GB" sz="2000" i="1" dirty="0">
                <a:solidFill>
                  <a:srgbClr val="FF0000"/>
                </a:solidFill>
              </a:rPr>
              <a:t>trying to be light and easy</a:t>
            </a:r>
            <a:r>
              <a:rPr lang="en-GB" sz="2000" dirty="0">
                <a:solidFill>
                  <a:srgbClr val="FF0000"/>
                </a:solidFill>
              </a:rPr>
              <a:t>) You be careful – or I’ll start weeping.</a:t>
            </a:r>
          </a:p>
          <a:p>
            <a:r>
              <a:rPr lang="en-GB" sz="2000" dirty="0"/>
              <a:t>	 </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Tree>
    <p:extLst>
      <p:ext uri="{BB962C8B-B14F-4D97-AF65-F5344CB8AC3E}">
        <p14:creationId xmlns:p14="http://schemas.microsoft.com/office/powerpoint/2010/main" val="3118440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8712968" cy="5940088"/>
          </a:xfrm>
          <a:prstGeom prst="rect">
            <a:avLst/>
          </a:prstGeom>
        </p:spPr>
        <p:txBody>
          <a:bodyPr wrap="square">
            <a:spAutoFit/>
          </a:bodyPr>
          <a:lstStyle/>
          <a:p>
            <a:r>
              <a:rPr lang="en-GB" sz="2000" u="sng" dirty="0"/>
              <a:t>Gerald</a:t>
            </a:r>
            <a:r>
              <a:rPr lang="en-GB" sz="2000" dirty="0"/>
              <a:t>: (</a:t>
            </a:r>
            <a:r>
              <a:rPr lang="en-GB" sz="2000" i="1" dirty="0"/>
              <a:t>smiling</a:t>
            </a:r>
            <a:r>
              <a:rPr lang="en-GB" sz="2000" dirty="0"/>
              <a:t>) Well, perhaps this will help to stop it. (</a:t>
            </a:r>
            <a:r>
              <a:rPr lang="en-GB" sz="2000" i="1" dirty="0"/>
              <a:t>he produces a ring case</a:t>
            </a:r>
            <a:r>
              <a:rPr lang="en-GB" sz="2000" dirty="0"/>
              <a:t>.)</a:t>
            </a:r>
          </a:p>
          <a:p>
            <a:r>
              <a:rPr lang="en-GB" sz="2000" dirty="0"/>
              <a:t>	 </a:t>
            </a:r>
          </a:p>
          <a:p>
            <a:r>
              <a:rPr lang="en-GB" sz="2000" u="sng" dirty="0">
                <a:solidFill>
                  <a:srgbClr val="FF0000"/>
                </a:solidFill>
              </a:rPr>
              <a:t>Sheila</a:t>
            </a:r>
            <a:r>
              <a:rPr lang="en-GB" sz="2000" dirty="0">
                <a:solidFill>
                  <a:srgbClr val="FF0000"/>
                </a:solidFill>
              </a:rPr>
              <a:t>: (</a:t>
            </a:r>
            <a:r>
              <a:rPr lang="en-GB" sz="2000" i="1" dirty="0">
                <a:solidFill>
                  <a:srgbClr val="FF0000"/>
                </a:solidFill>
              </a:rPr>
              <a:t>excited</a:t>
            </a:r>
            <a:r>
              <a:rPr lang="en-GB" sz="2000" dirty="0">
                <a:solidFill>
                  <a:srgbClr val="FF0000"/>
                </a:solidFill>
              </a:rPr>
              <a:t>) Oh – Gerald – you’ve got it – is it the one you wanted me to have?</a:t>
            </a:r>
          </a:p>
          <a:p>
            <a:r>
              <a:rPr lang="en-GB" sz="2000" dirty="0"/>
              <a:t>	 </a:t>
            </a:r>
          </a:p>
          <a:p>
            <a:r>
              <a:rPr lang="en-GB" sz="2000" u="sng" dirty="0"/>
              <a:t>Gerald</a:t>
            </a:r>
            <a:r>
              <a:rPr lang="en-GB" sz="2000" dirty="0"/>
              <a:t>: (</a:t>
            </a:r>
            <a:r>
              <a:rPr lang="en-GB" sz="2000" i="1" dirty="0"/>
              <a:t>giving the case to her</a:t>
            </a:r>
            <a:r>
              <a:rPr lang="en-GB" sz="2000" dirty="0"/>
              <a:t>) Yes – the very one.</a:t>
            </a:r>
          </a:p>
          <a:p>
            <a:r>
              <a:rPr lang="en-GB" sz="2000" dirty="0"/>
              <a:t>	 </a:t>
            </a:r>
          </a:p>
          <a:p>
            <a:r>
              <a:rPr lang="en-GB" sz="2000" u="sng" dirty="0">
                <a:solidFill>
                  <a:srgbClr val="FF0000"/>
                </a:solidFill>
              </a:rPr>
              <a:t>Sheila</a:t>
            </a:r>
            <a:r>
              <a:rPr lang="en-GB" sz="2000" dirty="0">
                <a:solidFill>
                  <a:srgbClr val="FF0000"/>
                </a:solidFill>
              </a:rPr>
              <a:t>: (</a:t>
            </a:r>
            <a:r>
              <a:rPr lang="en-GB" sz="2000" i="1" dirty="0">
                <a:solidFill>
                  <a:srgbClr val="FF0000"/>
                </a:solidFill>
              </a:rPr>
              <a:t>taking out the ring</a:t>
            </a:r>
            <a:r>
              <a:rPr lang="en-GB" sz="2000" dirty="0">
                <a:solidFill>
                  <a:srgbClr val="FF0000"/>
                </a:solidFill>
              </a:rPr>
              <a:t>) Oh – it's wonderful! Look – mummy – isn't it a beauty? Oh – darling -</a:t>
            </a:r>
          </a:p>
          <a:p>
            <a:endParaRPr lang="en-GB" sz="2000" dirty="0">
              <a:solidFill>
                <a:srgbClr val="FF0000"/>
              </a:solidFill>
            </a:endParaRPr>
          </a:p>
          <a:p>
            <a:r>
              <a:rPr lang="en-GB" sz="2000" dirty="0">
                <a:solidFill>
                  <a:srgbClr val="FF0000"/>
                </a:solidFill>
              </a:rPr>
              <a:t>	(</a:t>
            </a:r>
            <a:r>
              <a:rPr lang="en-GB" sz="2000" i="1" dirty="0">
                <a:solidFill>
                  <a:srgbClr val="FF0000"/>
                </a:solidFill>
              </a:rPr>
              <a:t>she kisses Gerald hastily</a:t>
            </a:r>
            <a:r>
              <a:rPr lang="en-GB" sz="2000" dirty="0">
                <a:solidFill>
                  <a:srgbClr val="FF0000"/>
                </a:solidFill>
              </a:rPr>
              <a:t>.)</a:t>
            </a:r>
          </a:p>
          <a:p>
            <a:r>
              <a:rPr lang="en-GB" sz="2000" dirty="0"/>
              <a:t>	 </a:t>
            </a:r>
          </a:p>
          <a:p>
            <a:r>
              <a:rPr lang="en-GB" sz="2000" u="sng" dirty="0"/>
              <a:t>Eric</a:t>
            </a:r>
            <a:r>
              <a:rPr lang="en-GB" sz="2000" dirty="0"/>
              <a:t>: steady the buffs!</a:t>
            </a:r>
          </a:p>
          <a:p>
            <a:r>
              <a:rPr lang="en-GB" sz="2000" dirty="0"/>
              <a:t>	 </a:t>
            </a:r>
          </a:p>
          <a:p>
            <a:r>
              <a:rPr lang="en-GB" sz="2000" u="sng" dirty="0">
                <a:solidFill>
                  <a:srgbClr val="FF0000"/>
                </a:solidFill>
              </a:rPr>
              <a:t>Sheila</a:t>
            </a:r>
            <a:r>
              <a:rPr lang="en-GB" sz="2000" dirty="0">
                <a:solidFill>
                  <a:srgbClr val="FF0000"/>
                </a:solidFill>
              </a:rPr>
              <a:t>: (</a:t>
            </a:r>
            <a:r>
              <a:rPr lang="en-GB" sz="2000" i="1" dirty="0">
                <a:solidFill>
                  <a:srgbClr val="FF0000"/>
                </a:solidFill>
              </a:rPr>
              <a:t>who has put the ring on, admiringly</a:t>
            </a:r>
            <a:r>
              <a:rPr lang="en-GB" sz="2000" dirty="0">
                <a:solidFill>
                  <a:srgbClr val="FF0000"/>
                </a:solidFill>
              </a:rPr>
              <a:t>) I think it's perfect. Now I really feel engaged.</a:t>
            </a:r>
          </a:p>
          <a:p>
            <a:r>
              <a:rPr lang="en-GB" sz="2000" dirty="0"/>
              <a:t>	 </a:t>
            </a:r>
          </a:p>
          <a:p>
            <a:r>
              <a:rPr lang="en-GB" sz="2000" u="sng" dirty="0"/>
              <a:t>Mrs Birling</a:t>
            </a:r>
            <a:r>
              <a:rPr lang="en-GB" sz="2000" dirty="0"/>
              <a:t>: So you ought, darling. It's a lovely ring. Be careful with it.</a:t>
            </a:r>
          </a:p>
          <a:p>
            <a:r>
              <a:rPr lang="en-GB" sz="2000" dirty="0"/>
              <a:t>	 </a:t>
            </a:r>
          </a:p>
          <a:p>
            <a:r>
              <a:rPr lang="en-GB" sz="2000" u="sng" dirty="0">
                <a:solidFill>
                  <a:srgbClr val="FF0000"/>
                </a:solidFill>
              </a:rPr>
              <a:t>Sheila</a:t>
            </a:r>
            <a:r>
              <a:rPr lang="en-GB" sz="2000" dirty="0">
                <a:solidFill>
                  <a:srgbClr val="FF0000"/>
                </a:solidFill>
              </a:rPr>
              <a:t>: careful! I'll never let it go out of my sight for an instant.</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Tree>
    <p:extLst>
      <p:ext uri="{BB962C8B-B14F-4D97-AF65-F5344CB8AC3E}">
        <p14:creationId xmlns:p14="http://schemas.microsoft.com/office/powerpoint/2010/main" val="52148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954107"/>
          </a:xfrm>
          <a:prstGeom prst="rect">
            <a:avLst/>
          </a:prstGeom>
          <a:solidFill>
            <a:srgbClr val="92D050">
              <a:alpha val="39000"/>
            </a:srgbClr>
          </a:solidFill>
        </p:spPr>
        <p:txBody>
          <a:bodyPr wrap="square" rtlCol="0">
            <a:spAutoFit/>
          </a:bodyPr>
          <a:lstStyle/>
          <a:p>
            <a:pPr algn="ctr"/>
            <a:r>
              <a:rPr lang="en-GB" sz="2800" b="1" dirty="0" smtClean="0">
                <a:effectLst>
                  <a:outerShdw blurRad="38100" dist="38100" dir="2700000" algn="tl">
                    <a:srgbClr val="000000">
                      <a:alpha val="43137"/>
                    </a:srgbClr>
                  </a:outerShdw>
                </a:effectLst>
              </a:rPr>
              <a:t>English Literature Paper 2, Section A</a:t>
            </a:r>
          </a:p>
          <a:p>
            <a:pPr algn="ctr"/>
            <a:r>
              <a:rPr lang="en-GB" sz="2800" b="1" dirty="0" smtClean="0">
                <a:effectLst>
                  <a:outerShdw blurRad="38100" dist="38100" dir="2700000" algn="tl">
                    <a:srgbClr val="000000">
                      <a:alpha val="43137"/>
                    </a:srgbClr>
                  </a:outerShdw>
                </a:effectLst>
              </a:rPr>
              <a:t>‘Modern Texts’</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283276"/>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a:t>
            </a:r>
            <a:r>
              <a:rPr lang="en-GB" sz="2400" dirty="0" smtClean="0"/>
              <a:t>45 minutes to answer one question from a choice of two</a:t>
            </a:r>
            <a:endParaRPr lang="en-GB" sz="2400" dirty="0"/>
          </a:p>
          <a:p>
            <a:pPr lvl="0">
              <a:buFont typeface="Arial" pitchFamily="34" charset="0"/>
              <a:buChar char="•"/>
            </a:pPr>
            <a:r>
              <a:rPr lang="en-GB" sz="2400" dirty="0" smtClean="0"/>
              <a:t> This section of the exam is worth about 20% of your final GCSE</a:t>
            </a: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21" t="25997" r="49836" b="12500"/>
          <a:stretch/>
        </p:blipFill>
        <p:spPr bwMode="auto">
          <a:xfrm>
            <a:off x="179511" y="2708920"/>
            <a:ext cx="544469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863205" y="3140968"/>
            <a:ext cx="2880320" cy="2862322"/>
          </a:xfrm>
          <a:prstGeom prst="rect">
            <a:avLst/>
          </a:prstGeom>
          <a:noFill/>
        </p:spPr>
        <p:txBody>
          <a:bodyPr wrap="square" rtlCol="0">
            <a:spAutoFit/>
          </a:bodyPr>
          <a:lstStyle/>
          <a:p>
            <a:r>
              <a:rPr lang="en-GB" sz="3600" b="1" dirty="0" smtClean="0"/>
              <a:t>This is the same criteria as your poetry assessment. </a:t>
            </a:r>
            <a:endParaRPr lang="en-GB" sz="3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56792"/>
            <a:ext cx="8712968" cy="3785652"/>
          </a:xfrm>
          <a:prstGeom prst="rect">
            <a:avLst/>
          </a:prstGeom>
        </p:spPr>
        <p:txBody>
          <a:bodyPr wrap="square">
            <a:spAutoFit/>
          </a:bodyPr>
          <a:lstStyle/>
          <a:p>
            <a:r>
              <a:rPr lang="en-GB" sz="2400" dirty="0"/>
              <a:t>M</a:t>
            </a:r>
            <a:r>
              <a:rPr lang="en-GB" sz="2400" u="sng" dirty="0"/>
              <a:t>rs Birling</a:t>
            </a:r>
            <a:r>
              <a:rPr lang="en-GB" sz="2400" dirty="0"/>
              <a:t>: (</a:t>
            </a:r>
            <a:r>
              <a:rPr lang="en-GB" sz="2400" i="1" dirty="0"/>
              <a:t>smiling</a:t>
            </a:r>
            <a:r>
              <a:rPr lang="en-GB" sz="2400" dirty="0"/>
              <a:t>) Well, it came just at the right moment. That was clever of you, Gerald. Now, Arthur, if you've no more to say, I think Sheila and I had better go into the drawing room and leave you men-</a:t>
            </a:r>
          </a:p>
          <a:p>
            <a:r>
              <a:rPr lang="en-GB" sz="2400" dirty="0"/>
              <a:t>	 </a:t>
            </a:r>
          </a:p>
          <a:p>
            <a:r>
              <a:rPr lang="en-GB" sz="2400" u="sng" dirty="0" smtClean="0"/>
              <a:t>Birling</a:t>
            </a:r>
            <a:r>
              <a:rPr lang="en-GB" sz="2400" dirty="0"/>
              <a:t>: (</a:t>
            </a:r>
            <a:r>
              <a:rPr lang="en-GB" sz="2400" i="1" dirty="0"/>
              <a:t>rather heavily</a:t>
            </a:r>
            <a:r>
              <a:rPr lang="en-GB" sz="2400" dirty="0"/>
              <a:t>) I just want to say this.(</a:t>
            </a:r>
            <a:r>
              <a:rPr lang="en-GB" sz="2400" i="1" dirty="0"/>
              <a:t>noticing that Sheila is still admiring her ring</a:t>
            </a:r>
            <a:r>
              <a:rPr lang="en-GB" sz="2400" dirty="0"/>
              <a:t>.) are you listening, Sheila? This concerns you too. And after all I don't often make speeches at you -</a:t>
            </a:r>
          </a:p>
          <a:p>
            <a:r>
              <a:rPr lang="en-GB" sz="2400" dirty="0"/>
              <a:t>	 </a:t>
            </a:r>
          </a:p>
          <a:p>
            <a:r>
              <a:rPr lang="en-GB" sz="2400" u="sng" dirty="0" smtClean="0">
                <a:solidFill>
                  <a:srgbClr val="FF0000"/>
                </a:solidFill>
              </a:rPr>
              <a:t>Sheila</a:t>
            </a:r>
            <a:r>
              <a:rPr lang="en-GB" sz="2400" dirty="0">
                <a:solidFill>
                  <a:srgbClr val="FF0000"/>
                </a:solidFill>
              </a:rPr>
              <a:t>: I’m sorry, daddy. Actually I was listening.</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Tree>
    <p:extLst>
      <p:ext uri="{BB962C8B-B14F-4D97-AF65-F5344CB8AC3E}">
        <p14:creationId xmlns:p14="http://schemas.microsoft.com/office/powerpoint/2010/main" val="2509805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3" name="TextBox 2"/>
          <p:cNvSpPr txBox="1"/>
          <p:nvPr/>
        </p:nvSpPr>
        <p:spPr>
          <a:xfrm>
            <a:off x="223437" y="506890"/>
            <a:ext cx="4536504" cy="6124754"/>
          </a:xfrm>
          <a:prstGeom prst="rect">
            <a:avLst/>
          </a:prstGeom>
          <a:noFill/>
        </p:spPr>
        <p:txBody>
          <a:bodyPr wrap="square" rtlCol="0">
            <a:spAutoFit/>
          </a:bodyPr>
          <a:lstStyle/>
          <a:p>
            <a:r>
              <a:rPr lang="en-GB" sz="2800" dirty="0" smtClean="0"/>
              <a:t>What are your first impressions of Sheila? </a:t>
            </a:r>
          </a:p>
          <a:p>
            <a:endParaRPr lang="en-GB" sz="2800" dirty="0"/>
          </a:p>
          <a:p>
            <a:r>
              <a:rPr lang="en-GB" sz="2800" dirty="0" smtClean="0"/>
              <a:t>Create a spider diagram to record your ideas. </a:t>
            </a:r>
          </a:p>
          <a:p>
            <a:endParaRPr lang="en-GB" sz="2800" dirty="0"/>
          </a:p>
          <a:p>
            <a:r>
              <a:rPr lang="en-GB" sz="2800" dirty="0" smtClean="0"/>
              <a:t>Include quotations from the text.</a:t>
            </a:r>
          </a:p>
          <a:p>
            <a:endParaRPr lang="en-GB" sz="2800" dirty="0"/>
          </a:p>
          <a:p>
            <a:r>
              <a:rPr lang="en-GB" sz="2800" dirty="0" smtClean="0"/>
              <a:t>Consider what she says and </a:t>
            </a:r>
            <a:r>
              <a:rPr lang="en-GB" sz="2800" u="sng" dirty="0" smtClean="0"/>
              <a:t>what others say about her</a:t>
            </a:r>
            <a:r>
              <a:rPr lang="en-GB" sz="2800" dirty="0" smtClean="0"/>
              <a:t>, e.g. Eric says “She’s got a nasty temper”. This might imply that she is rather spoilt.</a:t>
            </a:r>
            <a:endParaRPr lang="en-GB" sz="2800" dirty="0"/>
          </a:p>
        </p:txBody>
      </p:sp>
      <p:pic>
        <p:nvPicPr>
          <p:cNvPr id="13314" name="Picture 2" descr="Sheila is in her twenties, very pleased with life and rather exc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594357"/>
            <a:ext cx="4024858" cy="603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34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oachtoddreed.com/wp-content/uploads/2014/05/hotseat.jpg"/>
          <p:cNvPicPr>
            <a:picLocks noChangeAspect="1" noChangeArrowheads="1"/>
          </p:cNvPicPr>
          <p:nvPr/>
        </p:nvPicPr>
        <p:blipFill>
          <a:blip r:embed="rId2" cstate="print"/>
          <a:srcRect l="14955"/>
          <a:stretch>
            <a:fillRect/>
          </a:stretch>
        </p:blipFill>
        <p:spPr bwMode="auto">
          <a:xfrm>
            <a:off x="179512" y="1052736"/>
            <a:ext cx="5417317" cy="4968552"/>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4" name="TextBox 3"/>
          <p:cNvSpPr txBox="1"/>
          <p:nvPr/>
        </p:nvSpPr>
        <p:spPr>
          <a:xfrm>
            <a:off x="4297090" y="905522"/>
            <a:ext cx="4595390" cy="5262979"/>
          </a:xfrm>
          <a:prstGeom prst="rect">
            <a:avLst/>
          </a:prstGeom>
          <a:noFill/>
        </p:spPr>
        <p:txBody>
          <a:bodyPr wrap="square" rtlCol="0">
            <a:spAutoFit/>
          </a:bodyPr>
          <a:lstStyle/>
          <a:p>
            <a:r>
              <a:rPr lang="en-GB" sz="2800" dirty="0" smtClean="0"/>
              <a:t>Let’s put Sheila in the hot seat. </a:t>
            </a:r>
          </a:p>
          <a:p>
            <a:endParaRPr lang="en-GB" sz="2800" dirty="0" smtClean="0"/>
          </a:p>
          <a:p>
            <a:r>
              <a:rPr lang="en-GB" sz="2800" dirty="0" smtClean="0"/>
              <a:t>Write down four questions that you would like to ask Sheila. Try to make them </a:t>
            </a:r>
            <a:r>
              <a:rPr lang="en-GB" sz="2800" b="1" dirty="0" smtClean="0"/>
              <a:t>open </a:t>
            </a:r>
            <a:r>
              <a:rPr lang="en-GB" sz="2800" dirty="0" smtClean="0"/>
              <a:t>and challenging.</a:t>
            </a:r>
          </a:p>
          <a:p>
            <a:endParaRPr lang="en-GB" sz="2800" dirty="0"/>
          </a:p>
          <a:p>
            <a:r>
              <a:rPr lang="en-GB" sz="2800" dirty="0" smtClean="0"/>
              <a:t> </a:t>
            </a:r>
            <a:endParaRPr lang="en-GB" sz="2800" dirty="0"/>
          </a:p>
          <a:p>
            <a:r>
              <a:rPr lang="en-GB" sz="2800" dirty="0" smtClean="0"/>
              <a:t>N.B. Your questions and answers must be true to the text! </a:t>
            </a:r>
            <a:endParaRPr lang="en-GB" sz="2800" dirty="0"/>
          </a:p>
        </p:txBody>
      </p:sp>
    </p:spTree>
    <p:extLst>
      <p:ext uri="{BB962C8B-B14F-4D97-AF65-F5344CB8AC3E}">
        <p14:creationId xmlns:p14="http://schemas.microsoft.com/office/powerpoint/2010/main" val="3400863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3" name="TextBox 2"/>
          <p:cNvSpPr txBox="1"/>
          <p:nvPr/>
        </p:nvSpPr>
        <p:spPr>
          <a:xfrm>
            <a:off x="71500" y="390930"/>
            <a:ext cx="8928992" cy="1200329"/>
          </a:xfrm>
          <a:prstGeom prst="rect">
            <a:avLst/>
          </a:prstGeom>
          <a:noFill/>
        </p:spPr>
        <p:txBody>
          <a:bodyPr wrap="square" rtlCol="0">
            <a:spAutoFit/>
          </a:bodyPr>
          <a:lstStyle/>
          <a:p>
            <a:pPr algn="ctr"/>
            <a:r>
              <a:rPr lang="en-GB" sz="3600" b="1" dirty="0" smtClean="0"/>
              <a:t>How does Priestley present Sheila in the opening of the play? Preparation questions.</a:t>
            </a:r>
            <a:endParaRPr lang="en-GB" sz="3600" b="1" dirty="0"/>
          </a:p>
        </p:txBody>
      </p:sp>
      <p:sp>
        <p:nvSpPr>
          <p:cNvPr id="4" name="TextBox 3"/>
          <p:cNvSpPr txBox="1"/>
          <p:nvPr/>
        </p:nvSpPr>
        <p:spPr>
          <a:xfrm>
            <a:off x="251520" y="1772816"/>
            <a:ext cx="8568952" cy="5016758"/>
          </a:xfrm>
          <a:prstGeom prst="rect">
            <a:avLst/>
          </a:prstGeom>
          <a:noFill/>
        </p:spPr>
        <p:txBody>
          <a:bodyPr wrap="square" rtlCol="0">
            <a:spAutoFit/>
          </a:bodyPr>
          <a:lstStyle/>
          <a:p>
            <a:pPr marL="342900" indent="-342900">
              <a:buFont typeface="+mj-lt"/>
              <a:buAutoNum type="arabicPeriod"/>
            </a:pPr>
            <a:r>
              <a:rPr lang="en-GB" sz="2000" dirty="0" smtClean="0"/>
              <a:t>How does Priestley use language to show the audience that Sheila is wealthy,  attractive and intelligent? </a:t>
            </a:r>
          </a:p>
          <a:p>
            <a:pPr marL="342900" indent="-342900">
              <a:buFont typeface="+mj-lt"/>
              <a:buAutoNum type="arabicPeriod"/>
            </a:pPr>
            <a:r>
              <a:rPr lang="en-GB" sz="2000" dirty="0" smtClean="0"/>
              <a:t>Write down three quotations that suggest Sheila’s life might be rather restricted. </a:t>
            </a:r>
          </a:p>
          <a:p>
            <a:pPr marL="342900" indent="-342900">
              <a:buFont typeface="+mj-lt"/>
              <a:buAutoNum type="arabicPeriod"/>
            </a:pPr>
            <a:r>
              <a:rPr lang="en-GB" sz="2000" dirty="0" smtClean="0"/>
              <a:t>Write a short paragraph summing up what Eric thinks of his sister. Include quotations from the text to support your interpretation. </a:t>
            </a:r>
          </a:p>
          <a:p>
            <a:pPr marL="342900" indent="-342900">
              <a:buFont typeface="+mj-lt"/>
              <a:buAutoNum type="arabicPeriod"/>
            </a:pPr>
            <a:r>
              <a:rPr lang="en-GB" sz="2000" dirty="0" smtClean="0"/>
              <a:t>Priestley writes the stage direction </a:t>
            </a:r>
            <a:r>
              <a:rPr lang="en-GB" sz="2000" b="1" i="1" dirty="0" smtClean="0"/>
              <a:t>‘For a moment they look at each other’. </a:t>
            </a:r>
            <a:r>
              <a:rPr lang="en-GB" sz="2000" dirty="0" smtClean="0"/>
              <a:t>What do you think this detail means? </a:t>
            </a:r>
          </a:p>
          <a:p>
            <a:pPr marL="342900" indent="-342900">
              <a:buFont typeface="+mj-lt"/>
              <a:buAutoNum type="arabicPeriod"/>
            </a:pPr>
            <a:r>
              <a:rPr lang="en-GB" sz="2000" dirty="0" smtClean="0"/>
              <a:t>Write three bullet points to explain what the dramatic device of the ring tells us about the relationship between Gerald and Sheila.</a:t>
            </a:r>
          </a:p>
          <a:p>
            <a:pPr marL="342900" indent="-342900">
              <a:buFont typeface="+mj-lt"/>
              <a:buAutoNum type="arabicPeriod"/>
            </a:pPr>
            <a:r>
              <a:rPr lang="en-GB" sz="2000" dirty="0" smtClean="0"/>
              <a:t>What do you think Sheila’s reaction to the ring suggests about the kind of young woman she is? </a:t>
            </a:r>
          </a:p>
          <a:p>
            <a:pPr marL="342900" indent="-342900">
              <a:buFont typeface="+mj-lt"/>
              <a:buAutoNum type="arabicPeriod"/>
            </a:pPr>
            <a:r>
              <a:rPr lang="en-GB" sz="2000" dirty="0" smtClean="0"/>
              <a:t>Sheila describes the ring as </a:t>
            </a:r>
            <a:r>
              <a:rPr lang="en-GB" sz="2000" b="1" i="1" dirty="0" smtClean="0"/>
              <a:t>‘perfect’</a:t>
            </a:r>
            <a:r>
              <a:rPr lang="en-GB" sz="2000" dirty="0" smtClean="0"/>
              <a:t>. What does the language Sheila uses tell us about her character at this point in the play?</a:t>
            </a:r>
          </a:p>
          <a:p>
            <a:pPr marL="342900" indent="-342900">
              <a:buFont typeface="+mj-lt"/>
              <a:buAutoNum type="arabicPeriod"/>
            </a:pPr>
            <a:r>
              <a:rPr lang="en-GB" sz="2000" dirty="0" smtClean="0"/>
              <a:t>Write a short paragraph about Sheila’s relationship with her father. Support your opinions with evidence from the text. </a:t>
            </a:r>
            <a:endParaRPr lang="en-GB" sz="2000" dirty="0"/>
          </a:p>
        </p:txBody>
      </p:sp>
    </p:spTree>
    <p:extLst>
      <p:ext uri="{BB962C8B-B14F-4D97-AF65-F5344CB8AC3E}">
        <p14:creationId xmlns:p14="http://schemas.microsoft.com/office/powerpoint/2010/main" val="1910644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3" name="TextBox 2"/>
          <p:cNvSpPr txBox="1"/>
          <p:nvPr/>
        </p:nvSpPr>
        <p:spPr>
          <a:xfrm>
            <a:off x="105598" y="548680"/>
            <a:ext cx="8928992" cy="1200329"/>
          </a:xfrm>
          <a:prstGeom prst="rect">
            <a:avLst/>
          </a:prstGeom>
          <a:noFill/>
        </p:spPr>
        <p:txBody>
          <a:bodyPr wrap="square" rtlCol="0">
            <a:spAutoFit/>
          </a:bodyPr>
          <a:lstStyle/>
          <a:p>
            <a:pPr algn="ctr"/>
            <a:r>
              <a:rPr lang="en-GB" sz="3600" b="1" dirty="0" smtClean="0"/>
              <a:t>How does Priestley present Sheila in the opening of the play? </a:t>
            </a:r>
            <a:endParaRPr lang="en-GB" sz="3600" b="1" dirty="0"/>
          </a:p>
        </p:txBody>
      </p:sp>
      <p:sp>
        <p:nvSpPr>
          <p:cNvPr id="4" name="TextBox 3"/>
          <p:cNvSpPr txBox="1"/>
          <p:nvPr/>
        </p:nvSpPr>
        <p:spPr>
          <a:xfrm>
            <a:off x="251520" y="2276872"/>
            <a:ext cx="8568952" cy="3539430"/>
          </a:xfrm>
          <a:prstGeom prst="rect">
            <a:avLst/>
          </a:prstGeom>
          <a:noFill/>
        </p:spPr>
        <p:txBody>
          <a:bodyPr wrap="square" rtlCol="0">
            <a:spAutoFit/>
          </a:bodyPr>
          <a:lstStyle/>
          <a:p>
            <a:r>
              <a:rPr lang="en-GB" sz="2800" dirty="0" smtClean="0"/>
              <a:t>Using your ideas and work so far, you are going to write up an answer to the above question. </a:t>
            </a:r>
          </a:p>
          <a:p>
            <a:endParaRPr lang="en-GB" sz="2800" dirty="0" smtClean="0"/>
          </a:p>
          <a:p>
            <a:r>
              <a:rPr lang="en-GB" sz="2800" dirty="0" smtClean="0"/>
              <a:t>I will mark this and give you an EBI target to help you with your main assessment question: </a:t>
            </a:r>
            <a:r>
              <a:rPr lang="en-GB" sz="2800" b="1" dirty="0"/>
              <a:t>How does Priestley present Mr Birling/ Mrs Birling/ Eric in the opening of the play?</a:t>
            </a:r>
            <a:r>
              <a:rPr lang="en-GB" dirty="0"/>
              <a:t/>
            </a:r>
            <a:br>
              <a:rPr lang="en-GB" dirty="0"/>
            </a:br>
            <a:r>
              <a:rPr lang="en-GB" sz="2800" dirty="0" smtClean="0"/>
              <a:t> </a:t>
            </a:r>
            <a:endParaRPr lang="en-GB" sz="2800" dirty="0"/>
          </a:p>
        </p:txBody>
      </p:sp>
    </p:spTree>
    <p:extLst>
      <p:ext uri="{BB962C8B-B14F-4D97-AF65-F5344CB8AC3E}">
        <p14:creationId xmlns:p14="http://schemas.microsoft.com/office/powerpoint/2010/main" val="873411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5" name="TextBox 4"/>
          <p:cNvSpPr txBox="1"/>
          <p:nvPr/>
        </p:nvSpPr>
        <p:spPr>
          <a:xfrm>
            <a:off x="197514" y="548680"/>
            <a:ext cx="8748972" cy="6001643"/>
          </a:xfrm>
          <a:prstGeom prst="rect">
            <a:avLst/>
          </a:prstGeom>
          <a:noFill/>
          <a:ln>
            <a:solidFill>
              <a:schemeClr val="tx1"/>
            </a:solidFill>
          </a:ln>
        </p:spPr>
        <p:txBody>
          <a:bodyPr wrap="square" rtlCol="0">
            <a:spAutoFit/>
          </a:bodyPr>
          <a:lstStyle/>
          <a:p>
            <a:r>
              <a:rPr lang="en-GB" dirty="0" smtClean="0"/>
              <a:t>A </a:t>
            </a:r>
            <a:r>
              <a:rPr lang="en-GB" sz="2000" b="1" dirty="0" smtClean="0">
                <a:solidFill>
                  <a:srgbClr val="FF0000"/>
                </a:solidFill>
              </a:rPr>
              <a:t>basic </a:t>
            </a:r>
            <a:r>
              <a:rPr lang="en-GB" dirty="0" smtClean="0"/>
              <a:t>answer shows that you are familiar with </a:t>
            </a:r>
            <a:r>
              <a:rPr lang="en-GB" b="1" dirty="0" smtClean="0"/>
              <a:t>what</a:t>
            </a:r>
            <a:r>
              <a:rPr lang="en-GB" dirty="0" smtClean="0"/>
              <a:t> the characters say and do, e.g. </a:t>
            </a:r>
          </a:p>
          <a:p>
            <a:endParaRPr lang="en-GB" dirty="0"/>
          </a:p>
          <a:p>
            <a:r>
              <a:rPr lang="en-GB" dirty="0" smtClean="0"/>
              <a:t>Mr Birling thinks he is very important. He keeps telling the others that he is a ‘hard headed businessman’ and has ‘been on the bench’ and a ‘mayor’.</a:t>
            </a:r>
          </a:p>
          <a:p>
            <a:endParaRPr lang="en-GB" dirty="0"/>
          </a:p>
          <a:p>
            <a:r>
              <a:rPr lang="en-GB" dirty="0" smtClean="0"/>
              <a:t>A </a:t>
            </a:r>
            <a:r>
              <a:rPr lang="en-GB" sz="2000" b="1" dirty="0" smtClean="0">
                <a:solidFill>
                  <a:srgbClr val="FF0000"/>
                </a:solidFill>
              </a:rPr>
              <a:t>good</a:t>
            </a:r>
            <a:r>
              <a:rPr lang="en-GB" dirty="0" smtClean="0"/>
              <a:t> answer shows that you can use quotations to explain </a:t>
            </a:r>
            <a:r>
              <a:rPr lang="en-GB" b="1" dirty="0" smtClean="0"/>
              <a:t>why </a:t>
            </a:r>
            <a:r>
              <a:rPr lang="en-GB" dirty="0" smtClean="0"/>
              <a:t>they are interesting, e.g.</a:t>
            </a:r>
          </a:p>
          <a:p>
            <a:endParaRPr lang="en-GB" dirty="0"/>
          </a:p>
          <a:p>
            <a:r>
              <a:rPr lang="en-GB" dirty="0" smtClean="0"/>
              <a:t>Mr Birling is shown to be someone who likes people to know that he is successful and has held some high-status positions. This is because he is ‘provincial’ and his wife is his ‘social superior’ so he needs to draw attention to his achievements.</a:t>
            </a:r>
          </a:p>
          <a:p>
            <a:endParaRPr lang="en-GB" dirty="0"/>
          </a:p>
          <a:p>
            <a:r>
              <a:rPr lang="en-GB" dirty="0" smtClean="0"/>
              <a:t>The </a:t>
            </a:r>
            <a:r>
              <a:rPr lang="en-GB" sz="2000" b="1" dirty="0" smtClean="0">
                <a:solidFill>
                  <a:srgbClr val="FF0000"/>
                </a:solidFill>
              </a:rPr>
              <a:t>best</a:t>
            </a:r>
            <a:r>
              <a:rPr lang="en-GB" dirty="0" smtClean="0"/>
              <a:t> answers show that you understand </a:t>
            </a:r>
            <a:r>
              <a:rPr lang="en-GB" b="1" dirty="0" smtClean="0"/>
              <a:t>how </a:t>
            </a:r>
            <a:r>
              <a:rPr lang="en-GB" dirty="0" smtClean="0"/>
              <a:t>characters have been created, referring to the writer’s ideas and purposes, e.g.</a:t>
            </a:r>
          </a:p>
          <a:p>
            <a:endParaRPr lang="en-GB" dirty="0" smtClean="0"/>
          </a:p>
          <a:p>
            <a:r>
              <a:rPr lang="en-GB" dirty="0" smtClean="0"/>
              <a:t>Priestley makes Birling an arrogant, self-made man who is anxious to get on with upper-class people like the Crofts and to raise his social status. Priestley does this by his use of stage directions to the actor and by writing speech that is full of self-praise. For example, when Birling talks to Gerald, Priestley writes, </a:t>
            </a:r>
            <a:r>
              <a:rPr lang="en-GB" b="1" i="1" dirty="0" smtClean="0"/>
              <a:t>‘(Confidentially) By the way, there’s something I’d like to mention – in the strictest confidence – while we’re by ourselves’.</a:t>
            </a:r>
            <a:r>
              <a:rPr lang="en-GB" dirty="0" smtClean="0"/>
              <a:t> The playwright is showing us that Birling is very pleased that he can speak to a member of the aristocracy in such an equal way. He believes he has moved up in the world.</a:t>
            </a:r>
            <a:endParaRPr lang="en-GB" dirty="0"/>
          </a:p>
        </p:txBody>
      </p:sp>
    </p:spTree>
    <p:extLst>
      <p:ext uri="{BB962C8B-B14F-4D97-AF65-F5344CB8AC3E}">
        <p14:creationId xmlns:p14="http://schemas.microsoft.com/office/powerpoint/2010/main" val="103142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21" t="25997" r="49836" b="12500"/>
          <a:stretch/>
        </p:blipFill>
        <p:spPr bwMode="auto">
          <a:xfrm>
            <a:off x="467544" y="708422"/>
            <a:ext cx="8280921" cy="602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5950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Mr Birling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2393878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l="66440" t="10980" r="17613" b="19091"/>
          <a:stretch>
            <a:fillRect/>
          </a:stretch>
        </p:blipFill>
        <p:spPr bwMode="auto">
          <a:xfrm rot="1036160">
            <a:off x="3897618" y="4548355"/>
            <a:ext cx="364351" cy="998593"/>
          </a:xfrm>
          <a:prstGeom prst="rect">
            <a:avLst/>
          </a:prstGeom>
          <a:noFill/>
          <a:ln w="9525">
            <a:noFill/>
            <a:miter lim="800000"/>
            <a:headEnd/>
            <a:tailEnd/>
          </a:ln>
        </p:spPr>
      </p:pic>
      <p:sp>
        <p:nvSpPr>
          <p:cNvPr id="2" name="Title 1"/>
          <p:cNvSpPr>
            <a:spLocks noGrp="1"/>
          </p:cNvSpPr>
          <p:nvPr>
            <p:ph type="ctrTitle"/>
          </p:nvPr>
        </p:nvSpPr>
        <p:spPr>
          <a:xfrm>
            <a:off x="195858" y="1124744"/>
            <a:ext cx="8768629" cy="1470025"/>
          </a:xfrm>
        </p:spPr>
        <p:txBody>
          <a:bodyPr>
            <a:noAutofit/>
          </a:bodyPr>
          <a:lstStyle/>
          <a:p>
            <a:r>
              <a:rPr lang="en-GB" sz="4000" b="1" dirty="0" smtClean="0"/>
              <a:t>How does Priestley present Sheila in the opening of the play?</a:t>
            </a:r>
            <a:r>
              <a:rPr lang="en-GB" sz="2800" dirty="0" smtClean="0"/>
              <a:t/>
            </a:r>
            <a:br>
              <a:rPr lang="en-GB" sz="2800" dirty="0" smtClean="0"/>
            </a:br>
            <a:r>
              <a:rPr lang="en-GB" sz="2800" dirty="0" smtClean="0"/>
              <a:t/>
            </a:r>
            <a:br>
              <a:rPr lang="en-GB" sz="2800" dirty="0" smtClean="0"/>
            </a:br>
            <a:endParaRPr lang="en-US" sz="2800" dirty="0"/>
          </a:p>
        </p:txBody>
      </p:sp>
      <p:sp>
        <p:nvSpPr>
          <p:cNvPr id="5" name="Bevel 4"/>
          <p:cNvSpPr/>
          <p:nvPr/>
        </p:nvSpPr>
        <p:spPr>
          <a:xfrm>
            <a:off x="89959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t>Q</a:t>
            </a:r>
            <a:endParaRPr lang="en-US" sz="5400" b="1" dirty="0"/>
          </a:p>
        </p:txBody>
      </p:sp>
      <p:sp>
        <p:nvSpPr>
          <p:cNvPr id="6" name="Bevel 5"/>
          <p:cNvSpPr/>
          <p:nvPr/>
        </p:nvSpPr>
        <p:spPr>
          <a:xfrm>
            <a:off x="2123728"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W</a:t>
            </a:r>
            <a:endParaRPr lang="en-US" sz="5400" b="1" dirty="0"/>
          </a:p>
        </p:txBody>
      </p:sp>
      <p:sp>
        <p:nvSpPr>
          <p:cNvPr id="7" name="Bevel 6"/>
          <p:cNvSpPr/>
          <p:nvPr/>
        </p:nvSpPr>
        <p:spPr>
          <a:xfrm>
            <a:off x="3347864"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E</a:t>
            </a:r>
            <a:endParaRPr lang="en-US" sz="5400" b="1" dirty="0"/>
          </a:p>
        </p:txBody>
      </p:sp>
      <p:sp>
        <p:nvSpPr>
          <p:cNvPr id="8" name="Bevel 7"/>
          <p:cNvSpPr/>
          <p:nvPr/>
        </p:nvSpPr>
        <p:spPr>
          <a:xfrm>
            <a:off x="4572000"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R</a:t>
            </a:r>
            <a:endParaRPr lang="en-US" sz="5400" b="1" dirty="0"/>
          </a:p>
        </p:txBody>
      </p:sp>
      <p:sp>
        <p:nvSpPr>
          <p:cNvPr id="9" name="Bevel 8"/>
          <p:cNvSpPr/>
          <p:nvPr/>
        </p:nvSpPr>
        <p:spPr>
          <a:xfrm>
            <a:off x="5796136"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T</a:t>
            </a:r>
            <a:endParaRPr lang="en-US" sz="5400" b="1" dirty="0"/>
          </a:p>
        </p:txBody>
      </p:sp>
      <p:sp>
        <p:nvSpPr>
          <p:cNvPr id="10" name="Bevel 9"/>
          <p:cNvSpPr/>
          <p:nvPr/>
        </p:nvSpPr>
        <p:spPr>
          <a:xfrm>
            <a:off x="702027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Y</a:t>
            </a:r>
            <a:endParaRPr lang="en-US" sz="5400" b="1" dirty="0"/>
          </a:p>
        </p:txBody>
      </p:sp>
      <p:sp>
        <p:nvSpPr>
          <p:cNvPr id="12" name="TextBox 1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13" name="TextBox 12"/>
          <p:cNvSpPr txBox="1"/>
          <p:nvPr/>
        </p:nvSpPr>
        <p:spPr>
          <a:xfrm>
            <a:off x="251520" y="2276872"/>
            <a:ext cx="8640960" cy="2246769"/>
          </a:xfrm>
          <a:prstGeom prst="rect">
            <a:avLst/>
          </a:prstGeom>
          <a:noFill/>
        </p:spPr>
        <p:txBody>
          <a:bodyPr wrap="square" rtlCol="0">
            <a:spAutoFit/>
          </a:bodyPr>
          <a:lstStyle/>
          <a:p>
            <a:r>
              <a:rPr lang="en-GB" sz="2000" dirty="0" smtClean="0"/>
              <a:t>Refer to: </a:t>
            </a:r>
          </a:p>
          <a:p>
            <a:pPr marL="285750" indent="-285750">
              <a:buFont typeface="Arial" panose="020B0604020202020204" pitchFamily="34" charset="0"/>
              <a:buChar char="•"/>
            </a:pPr>
            <a:r>
              <a:rPr lang="en-GB" sz="2000" dirty="0" smtClean="0"/>
              <a:t>The stage directions.</a:t>
            </a:r>
          </a:p>
          <a:p>
            <a:pPr marL="285750" indent="-285750">
              <a:buFont typeface="Arial" panose="020B0604020202020204" pitchFamily="34" charset="0"/>
              <a:buChar char="•"/>
            </a:pPr>
            <a:r>
              <a:rPr lang="en-GB" sz="2000" dirty="0" smtClean="0"/>
              <a:t>What Sheila says.</a:t>
            </a:r>
          </a:p>
          <a:p>
            <a:pPr marL="285750" indent="-285750">
              <a:buFont typeface="Arial" panose="020B0604020202020204" pitchFamily="34" charset="0"/>
              <a:buChar char="•"/>
            </a:pPr>
            <a:r>
              <a:rPr lang="en-GB" sz="2000" dirty="0" smtClean="0"/>
              <a:t>What is said about Sheila.</a:t>
            </a:r>
          </a:p>
          <a:p>
            <a:pPr marL="285750" indent="-285750">
              <a:buFont typeface="Arial" panose="020B0604020202020204" pitchFamily="34" charset="0"/>
              <a:buChar char="•"/>
            </a:pPr>
            <a:r>
              <a:rPr lang="en-GB" sz="2000" dirty="0" smtClean="0"/>
              <a:t>Sheila’s relationships with other characters.</a:t>
            </a:r>
          </a:p>
          <a:p>
            <a:endParaRPr lang="en-GB" sz="2000" dirty="0"/>
          </a:p>
          <a:p>
            <a:r>
              <a:rPr lang="en-GB" sz="2000" dirty="0" smtClean="0"/>
              <a:t>Use and analyse quotations from the opening scene.</a:t>
            </a:r>
            <a:endParaRPr lang="en-GB" sz="2000" dirty="0"/>
          </a:p>
        </p:txBody>
      </p:sp>
      <p:sp>
        <p:nvSpPr>
          <p:cNvPr id="14" name="TextBox 13"/>
          <p:cNvSpPr txBox="1"/>
          <p:nvPr/>
        </p:nvSpPr>
        <p:spPr>
          <a:xfrm>
            <a:off x="7048279" y="2661592"/>
            <a:ext cx="1728192" cy="1477328"/>
          </a:xfrm>
          <a:prstGeom prst="rect">
            <a:avLst/>
          </a:prstGeom>
          <a:noFill/>
          <a:ln>
            <a:solidFill>
              <a:schemeClr val="tx1"/>
            </a:solidFill>
          </a:ln>
        </p:spPr>
        <p:txBody>
          <a:bodyPr wrap="square" rtlCol="0">
            <a:spAutoFit/>
          </a:bodyPr>
          <a:lstStyle/>
          <a:p>
            <a:r>
              <a:rPr lang="en-GB" b="1" dirty="0" smtClean="0"/>
              <a:t>Remember: </a:t>
            </a:r>
          </a:p>
          <a:p>
            <a:endParaRPr lang="en-GB" dirty="0"/>
          </a:p>
          <a:p>
            <a:r>
              <a:rPr lang="en-GB" dirty="0" smtClean="0"/>
              <a:t>Basic = </a:t>
            </a:r>
            <a:r>
              <a:rPr lang="en-GB" b="1" dirty="0" smtClean="0"/>
              <a:t>what</a:t>
            </a:r>
          </a:p>
          <a:p>
            <a:r>
              <a:rPr lang="en-GB" dirty="0" smtClean="0"/>
              <a:t>Good = </a:t>
            </a:r>
            <a:r>
              <a:rPr lang="en-GB" b="1" dirty="0" smtClean="0"/>
              <a:t>why</a:t>
            </a:r>
          </a:p>
          <a:p>
            <a:r>
              <a:rPr lang="en-GB" dirty="0" smtClean="0"/>
              <a:t>Best = </a:t>
            </a:r>
            <a:r>
              <a:rPr lang="en-GB" b="1" dirty="0" smtClean="0"/>
              <a:t>how</a:t>
            </a:r>
            <a:endParaRPr lang="en-GB" b="1" dirty="0"/>
          </a:p>
        </p:txBody>
      </p:sp>
    </p:spTree>
    <p:extLst>
      <p:ext uri="{BB962C8B-B14F-4D97-AF65-F5344CB8AC3E}">
        <p14:creationId xmlns:p14="http://schemas.microsoft.com/office/powerpoint/2010/main" val="2360980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3" name="TextBox 2"/>
          <p:cNvSpPr txBox="1"/>
          <p:nvPr/>
        </p:nvSpPr>
        <p:spPr>
          <a:xfrm>
            <a:off x="105598" y="548680"/>
            <a:ext cx="8928992" cy="1200329"/>
          </a:xfrm>
          <a:prstGeom prst="rect">
            <a:avLst/>
          </a:prstGeom>
          <a:noFill/>
        </p:spPr>
        <p:txBody>
          <a:bodyPr wrap="square" rtlCol="0">
            <a:spAutoFit/>
          </a:bodyPr>
          <a:lstStyle/>
          <a:p>
            <a:pPr algn="ctr"/>
            <a:r>
              <a:rPr lang="en-GB" sz="3600" b="1" dirty="0" smtClean="0"/>
              <a:t>How does Priestley present Sheila in the opening of the play? </a:t>
            </a:r>
            <a:endParaRPr lang="en-GB" sz="3600" b="1" dirty="0"/>
          </a:p>
        </p:txBody>
      </p:sp>
      <p:sp>
        <p:nvSpPr>
          <p:cNvPr id="4" name="TextBox 3"/>
          <p:cNvSpPr txBox="1"/>
          <p:nvPr/>
        </p:nvSpPr>
        <p:spPr>
          <a:xfrm>
            <a:off x="251520" y="2276872"/>
            <a:ext cx="8568952" cy="3600986"/>
          </a:xfrm>
          <a:prstGeom prst="rect">
            <a:avLst/>
          </a:prstGeom>
          <a:noFill/>
        </p:spPr>
        <p:txBody>
          <a:bodyPr wrap="square" rtlCol="0">
            <a:spAutoFit/>
          </a:bodyPr>
          <a:lstStyle/>
          <a:p>
            <a:r>
              <a:rPr lang="en-GB" sz="2800" dirty="0" smtClean="0"/>
              <a:t>Swap your response with a partner and read each other’s work. Write your partner a </a:t>
            </a:r>
            <a:r>
              <a:rPr lang="en-GB" sz="3200" dirty="0" smtClean="0">
                <a:solidFill>
                  <a:srgbClr val="00B050"/>
                </a:solidFill>
                <a:latin typeface="Impact" panose="020B0806030902050204" pitchFamily="34" charset="0"/>
              </a:rPr>
              <a:t>WWW/EBI</a:t>
            </a:r>
            <a:r>
              <a:rPr lang="en-GB" sz="2800" dirty="0" smtClean="0"/>
              <a:t> statement using the below criteria: </a:t>
            </a:r>
          </a:p>
          <a:p>
            <a:endParaRPr lang="en-GB" sz="2800" dirty="0"/>
          </a:p>
          <a:p>
            <a:pPr marL="457200" indent="-457200">
              <a:buFont typeface="Arial" panose="020B0604020202020204" pitchFamily="34" charset="0"/>
              <a:buChar char="•"/>
            </a:pPr>
            <a:r>
              <a:rPr lang="en-GB" sz="2800" dirty="0" smtClean="0"/>
              <a:t>commented on relevant selected textual detail </a:t>
            </a:r>
          </a:p>
          <a:p>
            <a:pPr marL="457200" indent="-457200">
              <a:buFont typeface="Arial" panose="020B0604020202020204" pitchFamily="34" charset="0"/>
              <a:buChar char="•"/>
            </a:pPr>
            <a:r>
              <a:rPr lang="en-GB" sz="2800" dirty="0" smtClean="0"/>
              <a:t>made some personal interpretation of characters and relationships</a:t>
            </a:r>
          </a:p>
          <a:p>
            <a:pPr marL="457200" indent="-457200">
              <a:buFont typeface="Arial" panose="020B0604020202020204" pitchFamily="34" charset="0"/>
              <a:buChar char="•"/>
            </a:pPr>
            <a:r>
              <a:rPr lang="en-GB" sz="2800" smtClean="0"/>
              <a:t>xplored </a:t>
            </a:r>
            <a:r>
              <a:rPr lang="en-GB" sz="2800" dirty="0" smtClean="0"/>
              <a:t>Priestley’s ideas and attitudes</a:t>
            </a:r>
          </a:p>
        </p:txBody>
      </p:sp>
    </p:spTree>
    <p:extLst>
      <p:ext uri="{BB962C8B-B14F-4D97-AF65-F5344CB8AC3E}">
        <p14:creationId xmlns:p14="http://schemas.microsoft.com/office/powerpoint/2010/main" val="379932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800219"/>
          </a:xfrm>
          <a:prstGeom prst="rect">
            <a:avLst/>
          </a:prstGeom>
          <a:solidFill>
            <a:srgbClr val="92D050">
              <a:alpha val="32000"/>
            </a:srgbClr>
          </a:solidFill>
        </p:spPr>
        <p:txBody>
          <a:bodyPr wrap="square" rtlCol="0">
            <a:spAutoFit/>
          </a:bodyPr>
          <a:lstStyle/>
          <a:p>
            <a:r>
              <a:rPr lang="en-GB" sz="2300" b="1" dirty="0" smtClean="0"/>
              <a:t>As we read/watch ‘An Inspector Calls’, try to keep these questions in mind...</a:t>
            </a:r>
          </a:p>
        </p:txBody>
      </p:sp>
      <p:sp>
        <p:nvSpPr>
          <p:cNvPr id="4" name="Cloud Callout 3"/>
          <p:cNvSpPr/>
          <p:nvPr/>
        </p:nvSpPr>
        <p:spPr>
          <a:xfrm>
            <a:off x="2483768" y="764704"/>
            <a:ext cx="2664296" cy="2160240"/>
          </a:xfrm>
          <a:prstGeom prst="cloudCallout">
            <a:avLst>
              <a:gd name="adj1" fmla="val 67400"/>
              <a:gd name="adj2" fmla="val 102777"/>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What kind of person is the Inspector?</a:t>
            </a:r>
            <a:endParaRPr lang="en-GB" b="1" dirty="0">
              <a:solidFill>
                <a:schemeClr val="bg1"/>
              </a:solidFill>
            </a:endParaRPr>
          </a:p>
        </p:txBody>
      </p:sp>
      <p:sp>
        <p:nvSpPr>
          <p:cNvPr id="5" name="Cloud Callout 4"/>
          <p:cNvSpPr/>
          <p:nvPr/>
        </p:nvSpPr>
        <p:spPr>
          <a:xfrm>
            <a:off x="5940152" y="1268760"/>
            <a:ext cx="2952328" cy="2232248"/>
          </a:xfrm>
          <a:prstGeom prst="cloudCallout">
            <a:avLst>
              <a:gd name="adj1" fmla="val -43319"/>
              <a:gd name="adj2" fmla="val 73145"/>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Which characters are powerful? Which are weak?  </a:t>
            </a:r>
            <a:endParaRPr lang="en-GB" b="1" dirty="0">
              <a:solidFill>
                <a:schemeClr val="bg1"/>
              </a:solidFill>
            </a:endParaRPr>
          </a:p>
        </p:txBody>
      </p:sp>
      <p:sp>
        <p:nvSpPr>
          <p:cNvPr id="6" name="Cloud Callout 5"/>
          <p:cNvSpPr/>
          <p:nvPr/>
        </p:nvSpPr>
        <p:spPr>
          <a:xfrm>
            <a:off x="179512" y="4293096"/>
            <a:ext cx="3096344" cy="2160240"/>
          </a:xfrm>
          <a:prstGeom prst="cloudCallout">
            <a:avLst>
              <a:gd name="adj1" fmla="val 72383"/>
              <a:gd name="adj2" fmla="val -24841"/>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What is the writer trying to say? </a:t>
            </a:r>
            <a:endParaRPr lang="en-GB" b="1" dirty="0">
              <a:solidFill>
                <a:schemeClr val="bg1"/>
              </a:solidFill>
            </a:endParaRPr>
          </a:p>
        </p:txBody>
      </p:sp>
      <p:pic>
        <p:nvPicPr>
          <p:cNvPr id="2054" name="Picture 6" descr="http://netdna.copyblogger.com/images/critical-thinking.jpg"/>
          <p:cNvPicPr>
            <a:picLocks noChangeAspect="1" noChangeArrowheads="1"/>
          </p:cNvPicPr>
          <p:nvPr/>
        </p:nvPicPr>
        <p:blipFill>
          <a:blip r:embed="rId2" cstate="print"/>
          <a:srcRect/>
          <a:stretch>
            <a:fillRect/>
          </a:stretch>
        </p:blipFill>
        <p:spPr bwMode="auto">
          <a:xfrm>
            <a:off x="4067944" y="4293096"/>
            <a:ext cx="4860540" cy="2160240"/>
          </a:xfrm>
          <a:prstGeom prst="rect">
            <a:avLst/>
          </a:prstGeom>
          <a:noFill/>
        </p:spPr>
      </p:pic>
      <p:sp>
        <p:nvSpPr>
          <p:cNvPr id="10" name="Cloud Callout 9"/>
          <p:cNvSpPr/>
          <p:nvPr/>
        </p:nvSpPr>
        <p:spPr>
          <a:xfrm>
            <a:off x="107504" y="2060848"/>
            <a:ext cx="2376264" cy="1800200"/>
          </a:xfrm>
          <a:prstGeom prst="cloudCallout">
            <a:avLst>
              <a:gd name="adj1" fmla="val 131383"/>
              <a:gd name="adj2" fmla="val 64002"/>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What would this look like on stage?</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3" name="TextBox 2"/>
          <p:cNvSpPr txBox="1"/>
          <p:nvPr/>
        </p:nvSpPr>
        <p:spPr>
          <a:xfrm>
            <a:off x="105598" y="548680"/>
            <a:ext cx="8928992" cy="1200329"/>
          </a:xfrm>
          <a:prstGeom prst="rect">
            <a:avLst/>
          </a:prstGeom>
          <a:noFill/>
        </p:spPr>
        <p:txBody>
          <a:bodyPr wrap="square" rtlCol="0">
            <a:spAutoFit/>
          </a:bodyPr>
          <a:lstStyle/>
          <a:p>
            <a:pPr algn="ctr"/>
            <a:r>
              <a:rPr lang="en-GB" sz="3600" b="1" dirty="0" smtClean="0"/>
              <a:t>How does Priestley present </a:t>
            </a:r>
            <a:r>
              <a:rPr lang="en-GB" sz="3600" b="1" dirty="0"/>
              <a:t>Mr Birling/ Mrs Birling/ Eric</a:t>
            </a:r>
            <a:r>
              <a:rPr lang="en-GB" sz="3600" b="1" dirty="0" smtClean="0"/>
              <a:t> in the opening of the play? </a:t>
            </a:r>
            <a:endParaRPr lang="en-GB" sz="3600" b="1" dirty="0"/>
          </a:p>
        </p:txBody>
      </p:sp>
      <p:sp>
        <p:nvSpPr>
          <p:cNvPr id="4" name="TextBox 3"/>
          <p:cNvSpPr txBox="1"/>
          <p:nvPr/>
        </p:nvSpPr>
        <p:spPr>
          <a:xfrm>
            <a:off x="251520" y="2276872"/>
            <a:ext cx="8568952" cy="4401205"/>
          </a:xfrm>
          <a:prstGeom prst="rect">
            <a:avLst/>
          </a:prstGeom>
          <a:noFill/>
        </p:spPr>
        <p:txBody>
          <a:bodyPr wrap="square" rtlCol="0">
            <a:spAutoFit/>
          </a:bodyPr>
          <a:lstStyle/>
          <a:p>
            <a:r>
              <a:rPr lang="en-GB" sz="2800" dirty="0" smtClean="0"/>
              <a:t>You are aiming to write at least three paragraphs in which you explain how Priestley introduces your character.</a:t>
            </a:r>
          </a:p>
          <a:p>
            <a:endParaRPr lang="en-GB" sz="2800" dirty="0"/>
          </a:p>
          <a:p>
            <a:r>
              <a:rPr lang="en-GB" sz="2800" dirty="0" smtClean="0"/>
              <a:t>As you plan: </a:t>
            </a:r>
          </a:p>
          <a:p>
            <a:endParaRPr lang="en-GB" sz="2800" dirty="0"/>
          </a:p>
          <a:p>
            <a:pPr marL="457200" indent="-457200">
              <a:buFont typeface="Arial" panose="020B0604020202020204" pitchFamily="34" charset="0"/>
              <a:buChar char="•"/>
            </a:pPr>
            <a:r>
              <a:rPr lang="en-GB" sz="2800" dirty="0"/>
              <a:t>c</a:t>
            </a:r>
            <a:r>
              <a:rPr lang="en-GB" sz="2800" dirty="0" smtClean="0"/>
              <a:t>onsider the techniques Priestley uses to create his characters</a:t>
            </a:r>
          </a:p>
          <a:p>
            <a:pPr marL="457200" indent="-457200">
              <a:buFont typeface="Arial" panose="020B0604020202020204" pitchFamily="34" charset="0"/>
              <a:buChar char="•"/>
            </a:pPr>
            <a:r>
              <a:rPr lang="en-GB" sz="2800" dirty="0"/>
              <a:t>b</a:t>
            </a:r>
            <a:r>
              <a:rPr lang="en-GB" sz="2800" dirty="0" smtClean="0"/>
              <a:t>ack up your ideas with evidence from the text, using relevant quotations</a:t>
            </a:r>
          </a:p>
          <a:p>
            <a:endParaRPr lang="en-GB" sz="2800" dirty="0"/>
          </a:p>
        </p:txBody>
      </p:sp>
    </p:spTree>
    <p:extLst>
      <p:ext uri="{BB962C8B-B14F-4D97-AF65-F5344CB8AC3E}">
        <p14:creationId xmlns:p14="http://schemas.microsoft.com/office/powerpoint/2010/main" val="1030729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l="66440" t="10980" r="17613" b="19091"/>
          <a:stretch>
            <a:fillRect/>
          </a:stretch>
        </p:blipFill>
        <p:spPr bwMode="auto">
          <a:xfrm rot="1036160">
            <a:off x="3940568" y="4699873"/>
            <a:ext cx="289085" cy="792308"/>
          </a:xfrm>
          <a:prstGeom prst="rect">
            <a:avLst/>
          </a:prstGeom>
          <a:noFill/>
          <a:ln w="9525">
            <a:noFill/>
            <a:miter lim="800000"/>
            <a:headEnd/>
            <a:tailEnd/>
          </a:ln>
        </p:spPr>
      </p:pic>
      <p:sp>
        <p:nvSpPr>
          <p:cNvPr id="2" name="Title 1"/>
          <p:cNvSpPr>
            <a:spLocks noGrp="1"/>
          </p:cNvSpPr>
          <p:nvPr>
            <p:ph type="ctrTitle"/>
          </p:nvPr>
        </p:nvSpPr>
        <p:spPr>
          <a:xfrm>
            <a:off x="195858" y="1124744"/>
            <a:ext cx="8768629" cy="1470025"/>
          </a:xfrm>
        </p:spPr>
        <p:txBody>
          <a:bodyPr>
            <a:noAutofit/>
          </a:bodyPr>
          <a:lstStyle/>
          <a:p>
            <a:r>
              <a:rPr lang="en-GB" sz="4000" b="1" dirty="0" smtClean="0"/>
              <a:t>How does Priestley present Mr Birling/ Mrs Birling/ Eric in the opening of the play?</a:t>
            </a:r>
            <a:r>
              <a:rPr lang="en-GB" sz="2800" dirty="0" smtClean="0"/>
              <a:t/>
            </a:r>
            <a:br>
              <a:rPr lang="en-GB" sz="2800" dirty="0" smtClean="0"/>
            </a:br>
            <a:r>
              <a:rPr lang="en-GB" sz="2800" dirty="0" smtClean="0"/>
              <a:t/>
            </a:r>
            <a:br>
              <a:rPr lang="en-GB" sz="2800" dirty="0" smtClean="0"/>
            </a:br>
            <a:endParaRPr lang="en-US" sz="2800" dirty="0"/>
          </a:p>
        </p:txBody>
      </p:sp>
      <p:sp>
        <p:nvSpPr>
          <p:cNvPr id="5" name="Bevel 4"/>
          <p:cNvSpPr/>
          <p:nvPr/>
        </p:nvSpPr>
        <p:spPr>
          <a:xfrm>
            <a:off x="89959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t>Q</a:t>
            </a:r>
            <a:endParaRPr lang="en-US" sz="5400" b="1" dirty="0"/>
          </a:p>
        </p:txBody>
      </p:sp>
      <p:sp>
        <p:nvSpPr>
          <p:cNvPr id="6" name="Bevel 5"/>
          <p:cNvSpPr/>
          <p:nvPr/>
        </p:nvSpPr>
        <p:spPr>
          <a:xfrm>
            <a:off x="2123728"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W</a:t>
            </a:r>
            <a:endParaRPr lang="en-US" sz="5400" b="1" dirty="0"/>
          </a:p>
        </p:txBody>
      </p:sp>
      <p:sp>
        <p:nvSpPr>
          <p:cNvPr id="7" name="Bevel 6"/>
          <p:cNvSpPr/>
          <p:nvPr/>
        </p:nvSpPr>
        <p:spPr>
          <a:xfrm>
            <a:off x="3347864"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E</a:t>
            </a:r>
            <a:endParaRPr lang="en-US" sz="5400" b="1" dirty="0"/>
          </a:p>
        </p:txBody>
      </p:sp>
      <p:sp>
        <p:nvSpPr>
          <p:cNvPr id="8" name="Bevel 7"/>
          <p:cNvSpPr/>
          <p:nvPr/>
        </p:nvSpPr>
        <p:spPr>
          <a:xfrm>
            <a:off x="4572000"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R</a:t>
            </a:r>
            <a:endParaRPr lang="en-US" sz="5400" b="1" dirty="0"/>
          </a:p>
        </p:txBody>
      </p:sp>
      <p:sp>
        <p:nvSpPr>
          <p:cNvPr id="9" name="Bevel 8"/>
          <p:cNvSpPr/>
          <p:nvPr/>
        </p:nvSpPr>
        <p:spPr>
          <a:xfrm>
            <a:off x="5796136"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T</a:t>
            </a:r>
            <a:endParaRPr lang="en-US" sz="5400" b="1" dirty="0"/>
          </a:p>
        </p:txBody>
      </p:sp>
      <p:sp>
        <p:nvSpPr>
          <p:cNvPr id="10" name="Bevel 9"/>
          <p:cNvSpPr/>
          <p:nvPr/>
        </p:nvSpPr>
        <p:spPr>
          <a:xfrm>
            <a:off x="702027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Y</a:t>
            </a:r>
            <a:endParaRPr lang="en-US" sz="5400" b="1" dirty="0"/>
          </a:p>
        </p:txBody>
      </p:sp>
      <p:sp>
        <p:nvSpPr>
          <p:cNvPr id="12" name="TextBox 1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13" name="TextBox 12"/>
          <p:cNvSpPr txBox="1"/>
          <p:nvPr/>
        </p:nvSpPr>
        <p:spPr>
          <a:xfrm>
            <a:off x="251520" y="2492896"/>
            <a:ext cx="8640960" cy="2246769"/>
          </a:xfrm>
          <a:prstGeom prst="rect">
            <a:avLst/>
          </a:prstGeom>
          <a:noFill/>
        </p:spPr>
        <p:txBody>
          <a:bodyPr wrap="square" rtlCol="0">
            <a:spAutoFit/>
          </a:bodyPr>
          <a:lstStyle/>
          <a:p>
            <a:r>
              <a:rPr lang="en-GB" sz="2000" dirty="0" smtClean="0"/>
              <a:t>Refer to: </a:t>
            </a:r>
          </a:p>
          <a:p>
            <a:pPr marL="285750" indent="-285750">
              <a:buFont typeface="Arial" panose="020B0604020202020204" pitchFamily="34" charset="0"/>
              <a:buChar char="•"/>
            </a:pPr>
            <a:r>
              <a:rPr lang="en-GB" sz="2000" dirty="0" smtClean="0"/>
              <a:t>The stage directions.</a:t>
            </a:r>
          </a:p>
          <a:p>
            <a:pPr marL="285750" indent="-285750">
              <a:buFont typeface="Arial" panose="020B0604020202020204" pitchFamily="34" charset="0"/>
              <a:buChar char="•"/>
            </a:pPr>
            <a:r>
              <a:rPr lang="en-GB" sz="2000" dirty="0" smtClean="0"/>
              <a:t>What your chosen character says.</a:t>
            </a:r>
          </a:p>
          <a:p>
            <a:pPr marL="285750" indent="-285750">
              <a:buFont typeface="Arial" panose="020B0604020202020204" pitchFamily="34" charset="0"/>
              <a:buChar char="•"/>
            </a:pPr>
            <a:r>
              <a:rPr lang="en-GB" sz="2000" dirty="0" smtClean="0"/>
              <a:t>What is said about your chosen character.</a:t>
            </a:r>
          </a:p>
          <a:p>
            <a:pPr marL="285750" indent="-285750">
              <a:buFont typeface="Arial" panose="020B0604020202020204" pitchFamily="34" charset="0"/>
              <a:buChar char="•"/>
            </a:pPr>
            <a:r>
              <a:rPr lang="en-GB" sz="2000" dirty="0" smtClean="0"/>
              <a:t>Your chosen character’s relationships with others.</a:t>
            </a:r>
          </a:p>
          <a:p>
            <a:endParaRPr lang="en-GB" sz="2000" dirty="0"/>
          </a:p>
          <a:p>
            <a:r>
              <a:rPr lang="en-GB" sz="2000" dirty="0" smtClean="0"/>
              <a:t>Use and analyse quotations from the opening scene.</a:t>
            </a:r>
            <a:endParaRPr lang="en-GB" sz="2000" dirty="0"/>
          </a:p>
        </p:txBody>
      </p:sp>
      <p:sp>
        <p:nvSpPr>
          <p:cNvPr id="14" name="TextBox 13"/>
          <p:cNvSpPr txBox="1"/>
          <p:nvPr/>
        </p:nvSpPr>
        <p:spPr>
          <a:xfrm>
            <a:off x="7048279" y="2661592"/>
            <a:ext cx="1728192" cy="1477328"/>
          </a:xfrm>
          <a:prstGeom prst="rect">
            <a:avLst/>
          </a:prstGeom>
          <a:noFill/>
          <a:ln>
            <a:solidFill>
              <a:schemeClr val="tx1"/>
            </a:solidFill>
          </a:ln>
        </p:spPr>
        <p:txBody>
          <a:bodyPr wrap="square" rtlCol="0">
            <a:spAutoFit/>
          </a:bodyPr>
          <a:lstStyle/>
          <a:p>
            <a:r>
              <a:rPr lang="en-GB" b="1" dirty="0" smtClean="0"/>
              <a:t>Remember: </a:t>
            </a:r>
          </a:p>
          <a:p>
            <a:endParaRPr lang="en-GB" dirty="0"/>
          </a:p>
          <a:p>
            <a:r>
              <a:rPr lang="en-GB" dirty="0" smtClean="0"/>
              <a:t>Basic = </a:t>
            </a:r>
            <a:r>
              <a:rPr lang="en-GB" b="1" dirty="0" smtClean="0"/>
              <a:t>what</a:t>
            </a:r>
          </a:p>
          <a:p>
            <a:r>
              <a:rPr lang="en-GB" dirty="0" smtClean="0"/>
              <a:t>Good = </a:t>
            </a:r>
            <a:r>
              <a:rPr lang="en-GB" b="1" dirty="0" smtClean="0"/>
              <a:t>why</a:t>
            </a:r>
          </a:p>
          <a:p>
            <a:r>
              <a:rPr lang="en-GB" dirty="0" smtClean="0"/>
              <a:t>Best = </a:t>
            </a:r>
            <a:r>
              <a:rPr lang="en-GB" b="1" dirty="0" smtClean="0"/>
              <a:t>how</a:t>
            </a:r>
            <a:endParaRPr lang="en-GB" b="1" dirty="0"/>
          </a:p>
        </p:txBody>
      </p:sp>
    </p:spTree>
    <p:extLst>
      <p:ext uri="{BB962C8B-B14F-4D97-AF65-F5344CB8AC3E}">
        <p14:creationId xmlns:p14="http://schemas.microsoft.com/office/powerpoint/2010/main" val="3490911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21" t="25997" r="49836" b="12500"/>
          <a:stretch/>
        </p:blipFill>
        <p:spPr bwMode="auto">
          <a:xfrm>
            <a:off x="467544" y="708422"/>
            <a:ext cx="8280921" cy="602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489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Mr Birling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2434519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l="66440" t="10980" r="17613" b="19091"/>
          <a:stretch>
            <a:fillRect/>
          </a:stretch>
        </p:blipFill>
        <p:spPr bwMode="auto">
          <a:xfrm rot="1036160">
            <a:off x="3940568" y="4699873"/>
            <a:ext cx="289085" cy="792308"/>
          </a:xfrm>
          <a:prstGeom prst="rect">
            <a:avLst/>
          </a:prstGeom>
          <a:noFill/>
          <a:ln w="9525">
            <a:noFill/>
            <a:miter lim="800000"/>
            <a:headEnd/>
            <a:tailEnd/>
          </a:ln>
        </p:spPr>
      </p:pic>
      <p:sp>
        <p:nvSpPr>
          <p:cNvPr id="2" name="Title 1"/>
          <p:cNvSpPr>
            <a:spLocks noGrp="1"/>
          </p:cNvSpPr>
          <p:nvPr>
            <p:ph type="ctrTitle"/>
          </p:nvPr>
        </p:nvSpPr>
        <p:spPr>
          <a:xfrm>
            <a:off x="195858" y="1124744"/>
            <a:ext cx="8768629" cy="1470025"/>
          </a:xfrm>
        </p:spPr>
        <p:txBody>
          <a:bodyPr>
            <a:noAutofit/>
          </a:bodyPr>
          <a:lstStyle/>
          <a:p>
            <a:r>
              <a:rPr lang="en-GB" sz="4000" b="1" dirty="0" smtClean="0"/>
              <a:t>How does Priestley present Mr Birling/ Mrs Birling/ Eric in the opening of the play?</a:t>
            </a:r>
            <a:r>
              <a:rPr lang="en-GB" sz="2800" dirty="0" smtClean="0"/>
              <a:t/>
            </a:r>
            <a:br>
              <a:rPr lang="en-GB" sz="2800" dirty="0" smtClean="0"/>
            </a:br>
            <a:r>
              <a:rPr lang="en-GB" sz="2800" dirty="0" smtClean="0"/>
              <a:t/>
            </a:r>
            <a:br>
              <a:rPr lang="en-GB" sz="2800" dirty="0" smtClean="0"/>
            </a:br>
            <a:endParaRPr lang="en-US" sz="2800" dirty="0"/>
          </a:p>
        </p:txBody>
      </p:sp>
      <p:sp>
        <p:nvSpPr>
          <p:cNvPr id="5" name="Bevel 4"/>
          <p:cNvSpPr/>
          <p:nvPr/>
        </p:nvSpPr>
        <p:spPr>
          <a:xfrm>
            <a:off x="89959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t>Q</a:t>
            </a:r>
            <a:endParaRPr lang="en-US" sz="5400" b="1" dirty="0"/>
          </a:p>
        </p:txBody>
      </p:sp>
      <p:sp>
        <p:nvSpPr>
          <p:cNvPr id="6" name="Bevel 5"/>
          <p:cNvSpPr/>
          <p:nvPr/>
        </p:nvSpPr>
        <p:spPr>
          <a:xfrm>
            <a:off x="2123728"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W</a:t>
            </a:r>
            <a:endParaRPr lang="en-US" sz="5400" b="1" dirty="0"/>
          </a:p>
        </p:txBody>
      </p:sp>
      <p:sp>
        <p:nvSpPr>
          <p:cNvPr id="7" name="Bevel 6"/>
          <p:cNvSpPr/>
          <p:nvPr/>
        </p:nvSpPr>
        <p:spPr>
          <a:xfrm>
            <a:off x="3347864"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E</a:t>
            </a:r>
            <a:endParaRPr lang="en-US" sz="5400" b="1" dirty="0"/>
          </a:p>
        </p:txBody>
      </p:sp>
      <p:sp>
        <p:nvSpPr>
          <p:cNvPr id="8" name="Bevel 7"/>
          <p:cNvSpPr/>
          <p:nvPr/>
        </p:nvSpPr>
        <p:spPr>
          <a:xfrm>
            <a:off x="4572000"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R</a:t>
            </a:r>
            <a:endParaRPr lang="en-US" sz="5400" b="1" dirty="0"/>
          </a:p>
        </p:txBody>
      </p:sp>
      <p:sp>
        <p:nvSpPr>
          <p:cNvPr id="9" name="Bevel 8"/>
          <p:cNvSpPr/>
          <p:nvPr/>
        </p:nvSpPr>
        <p:spPr>
          <a:xfrm>
            <a:off x="5796136"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T</a:t>
            </a:r>
            <a:endParaRPr lang="en-US" sz="5400" b="1" dirty="0"/>
          </a:p>
        </p:txBody>
      </p:sp>
      <p:sp>
        <p:nvSpPr>
          <p:cNvPr id="10" name="Bevel 9"/>
          <p:cNvSpPr/>
          <p:nvPr/>
        </p:nvSpPr>
        <p:spPr>
          <a:xfrm>
            <a:off x="702027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Y</a:t>
            </a:r>
            <a:endParaRPr lang="en-US" sz="5400" b="1" dirty="0"/>
          </a:p>
        </p:txBody>
      </p:sp>
      <p:sp>
        <p:nvSpPr>
          <p:cNvPr id="12" name="TextBox 1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present the </a:t>
            </a:r>
            <a:r>
              <a:rPr lang="en-GB" dirty="0" err="1" smtClean="0"/>
              <a:t>Birlings</a:t>
            </a:r>
            <a:r>
              <a:rPr lang="en-GB" dirty="0" smtClean="0"/>
              <a:t> in the opening of the play? </a:t>
            </a:r>
            <a:endParaRPr lang="en-GB" dirty="0"/>
          </a:p>
        </p:txBody>
      </p:sp>
      <p:sp>
        <p:nvSpPr>
          <p:cNvPr id="13" name="TextBox 12"/>
          <p:cNvSpPr txBox="1"/>
          <p:nvPr/>
        </p:nvSpPr>
        <p:spPr>
          <a:xfrm>
            <a:off x="251520" y="2492896"/>
            <a:ext cx="8640960" cy="2246769"/>
          </a:xfrm>
          <a:prstGeom prst="rect">
            <a:avLst/>
          </a:prstGeom>
          <a:noFill/>
        </p:spPr>
        <p:txBody>
          <a:bodyPr wrap="square" rtlCol="0">
            <a:spAutoFit/>
          </a:bodyPr>
          <a:lstStyle/>
          <a:p>
            <a:r>
              <a:rPr lang="en-GB" sz="2000" dirty="0" smtClean="0"/>
              <a:t>Refer to: </a:t>
            </a:r>
          </a:p>
          <a:p>
            <a:pPr marL="285750" indent="-285750">
              <a:buFont typeface="Arial" panose="020B0604020202020204" pitchFamily="34" charset="0"/>
              <a:buChar char="•"/>
            </a:pPr>
            <a:r>
              <a:rPr lang="en-GB" sz="2000" dirty="0" smtClean="0"/>
              <a:t>The stage directions.</a:t>
            </a:r>
          </a:p>
          <a:p>
            <a:pPr marL="285750" indent="-285750">
              <a:buFont typeface="Arial" panose="020B0604020202020204" pitchFamily="34" charset="0"/>
              <a:buChar char="•"/>
            </a:pPr>
            <a:r>
              <a:rPr lang="en-GB" sz="2000" dirty="0" smtClean="0"/>
              <a:t>What your chosen character says.</a:t>
            </a:r>
          </a:p>
          <a:p>
            <a:pPr marL="285750" indent="-285750">
              <a:buFont typeface="Arial" panose="020B0604020202020204" pitchFamily="34" charset="0"/>
              <a:buChar char="•"/>
            </a:pPr>
            <a:r>
              <a:rPr lang="en-GB" sz="2000" dirty="0" smtClean="0"/>
              <a:t>What is said about your chosen character.</a:t>
            </a:r>
          </a:p>
          <a:p>
            <a:pPr marL="285750" indent="-285750">
              <a:buFont typeface="Arial" panose="020B0604020202020204" pitchFamily="34" charset="0"/>
              <a:buChar char="•"/>
            </a:pPr>
            <a:r>
              <a:rPr lang="en-GB" sz="2000" dirty="0" smtClean="0"/>
              <a:t>Your chosen character’s relationships with others.</a:t>
            </a:r>
          </a:p>
          <a:p>
            <a:endParaRPr lang="en-GB" sz="2000" dirty="0"/>
          </a:p>
          <a:p>
            <a:r>
              <a:rPr lang="en-GB" sz="2000" dirty="0" smtClean="0"/>
              <a:t>Use and analyse quotations from the opening scene.</a:t>
            </a:r>
            <a:endParaRPr lang="en-GB" sz="2000" dirty="0"/>
          </a:p>
        </p:txBody>
      </p:sp>
      <p:sp>
        <p:nvSpPr>
          <p:cNvPr id="14" name="TextBox 13"/>
          <p:cNvSpPr txBox="1"/>
          <p:nvPr/>
        </p:nvSpPr>
        <p:spPr>
          <a:xfrm>
            <a:off x="7048279" y="2661592"/>
            <a:ext cx="1728192" cy="1477328"/>
          </a:xfrm>
          <a:prstGeom prst="rect">
            <a:avLst/>
          </a:prstGeom>
          <a:noFill/>
          <a:ln>
            <a:solidFill>
              <a:schemeClr val="tx1"/>
            </a:solidFill>
          </a:ln>
        </p:spPr>
        <p:txBody>
          <a:bodyPr wrap="square" rtlCol="0">
            <a:spAutoFit/>
          </a:bodyPr>
          <a:lstStyle/>
          <a:p>
            <a:r>
              <a:rPr lang="en-GB" b="1" dirty="0" smtClean="0"/>
              <a:t>Remember: </a:t>
            </a:r>
          </a:p>
          <a:p>
            <a:endParaRPr lang="en-GB" dirty="0"/>
          </a:p>
          <a:p>
            <a:r>
              <a:rPr lang="en-GB" dirty="0" smtClean="0"/>
              <a:t>Basic = </a:t>
            </a:r>
            <a:r>
              <a:rPr lang="en-GB" b="1" dirty="0" smtClean="0"/>
              <a:t>what</a:t>
            </a:r>
          </a:p>
          <a:p>
            <a:r>
              <a:rPr lang="en-GB" dirty="0" smtClean="0"/>
              <a:t>Good = </a:t>
            </a:r>
            <a:r>
              <a:rPr lang="en-GB" b="1" dirty="0" smtClean="0"/>
              <a:t>why</a:t>
            </a:r>
          </a:p>
          <a:p>
            <a:r>
              <a:rPr lang="en-GB" dirty="0" smtClean="0"/>
              <a:t>Best = </a:t>
            </a:r>
            <a:r>
              <a:rPr lang="en-GB" b="1" dirty="0" smtClean="0"/>
              <a:t>how</a:t>
            </a:r>
            <a:endParaRPr lang="en-GB" b="1" dirty="0"/>
          </a:p>
        </p:txBody>
      </p:sp>
    </p:spTree>
    <p:extLst>
      <p:ext uri="{BB962C8B-B14F-4D97-AF65-F5344CB8AC3E}">
        <p14:creationId xmlns:p14="http://schemas.microsoft.com/office/powerpoint/2010/main" val="2088624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How does Priestley deliberately create an uneasy atmosphere before the Inspector arrives? </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838725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640960" cy="1470025"/>
          </a:xfrm>
        </p:spPr>
        <p:txBody>
          <a:bodyPr>
            <a:normAutofit fontScale="90000"/>
          </a:bodyPr>
          <a:lstStyle/>
          <a:p>
            <a:r>
              <a:rPr lang="en-GB" b="1" dirty="0" smtClean="0">
                <a:solidFill>
                  <a:schemeClr val="tx2">
                    <a:lumMod val="60000"/>
                    <a:lumOff val="40000"/>
                  </a:schemeClr>
                </a:solidFill>
              </a:rPr>
              <a:t>“One of the happiest nights of my life-”</a:t>
            </a:r>
            <a:r>
              <a:rPr lang="en-GB" dirty="0" smtClean="0"/>
              <a:t/>
            </a:r>
            <a:br>
              <a:rPr lang="en-GB" dirty="0" smtClean="0"/>
            </a:br>
            <a:endParaRPr lang="en-US" dirty="0"/>
          </a:p>
        </p:txBody>
      </p:sp>
      <p:sp>
        <p:nvSpPr>
          <p:cNvPr id="3" name="Subtitle 2"/>
          <p:cNvSpPr>
            <a:spLocks noGrp="1"/>
          </p:cNvSpPr>
          <p:nvPr>
            <p:ph type="subTitle" idx="1"/>
          </p:nvPr>
        </p:nvSpPr>
        <p:spPr>
          <a:xfrm>
            <a:off x="4075856" y="1268760"/>
            <a:ext cx="4960640" cy="4680520"/>
          </a:xfrm>
        </p:spPr>
        <p:txBody>
          <a:bodyPr>
            <a:normAutofit/>
          </a:bodyPr>
          <a:lstStyle/>
          <a:p>
            <a:r>
              <a:rPr lang="en-GB" sz="2800" dirty="0" smtClean="0">
                <a:solidFill>
                  <a:schemeClr val="tx1"/>
                </a:solidFill>
              </a:rPr>
              <a:t>Diamond 9</a:t>
            </a:r>
          </a:p>
          <a:p>
            <a:r>
              <a:rPr lang="en-GB" sz="2800" dirty="0" smtClean="0">
                <a:solidFill>
                  <a:schemeClr val="tx1"/>
                </a:solidFill>
              </a:rPr>
              <a:t/>
            </a:r>
            <a:br>
              <a:rPr lang="en-GB" sz="2800" dirty="0" smtClean="0">
                <a:solidFill>
                  <a:schemeClr val="tx1"/>
                </a:solidFill>
              </a:rPr>
            </a:br>
            <a:r>
              <a:rPr lang="en-GB" sz="2800" dirty="0" smtClean="0">
                <a:solidFill>
                  <a:schemeClr val="tx1"/>
                </a:solidFill>
              </a:rPr>
              <a:t>Priestley is deliberately creating an uneasy atmosphere.</a:t>
            </a:r>
          </a:p>
          <a:p>
            <a:r>
              <a:rPr lang="en-GB" sz="2800" dirty="0" smtClean="0">
                <a:solidFill>
                  <a:schemeClr val="tx1"/>
                </a:solidFill>
              </a:rPr>
              <a:t>Rank the statements, with those which create the greatest sense of unease at the top of the diamond and those causing the least at the bottom</a:t>
            </a:r>
            <a:endParaRPr lang="en-US" sz="2800" dirty="0">
              <a:solidFill>
                <a:schemeClr val="tx1"/>
              </a:solidFill>
            </a:endParaRPr>
          </a:p>
        </p:txBody>
      </p:sp>
      <p:sp>
        <p:nvSpPr>
          <p:cNvPr id="4" name="Rectangle 3"/>
          <p:cNvSpPr/>
          <p:nvPr/>
        </p:nvSpPr>
        <p:spPr>
          <a:xfrm>
            <a:off x="1547664" y="1844824"/>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9592" y="2420888"/>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95736" y="2420888"/>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47664" y="2996952"/>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2996952"/>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43808" y="2996952"/>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9592" y="3573016"/>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95736" y="3573016"/>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7664" y="4149080"/>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79512" y="5445224"/>
            <a:ext cx="4176464"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Once you’ve put them in order, find a quotation to support each statement. Remember to keep your quotations short and concise!</a:t>
            </a:r>
            <a:endParaRPr lang="en-US" sz="2000" b="1" dirty="0"/>
          </a:p>
        </p:txBody>
      </p:sp>
    </p:spTree>
    <p:extLst>
      <p:ext uri="{BB962C8B-B14F-4D97-AF65-F5344CB8AC3E}">
        <p14:creationId xmlns:p14="http://schemas.microsoft.com/office/powerpoint/2010/main" val="2718754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deliberately create an uneasy atmosphere before the Inspector arrives? </a:t>
            </a:r>
          </a:p>
        </p:txBody>
      </p:sp>
      <p:sp>
        <p:nvSpPr>
          <p:cNvPr id="3" name="Title 1"/>
          <p:cNvSpPr txBox="1">
            <a:spLocks/>
          </p:cNvSpPr>
          <p:nvPr/>
        </p:nvSpPr>
        <p:spPr>
          <a:xfrm>
            <a:off x="685800" y="2130425"/>
            <a:ext cx="7772400" cy="1470025"/>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smtClean="0">
                <a:solidFill>
                  <a:schemeClr val="tx2">
                    <a:lumMod val="60000"/>
                    <a:lumOff val="40000"/>
                  </a:schemeClr>
                </a:solidFill>
              </a:rPr>
              <a:t>Reread Act 1</a:t>
            </a:r>
            <a:br>
              <a:rPr lang="en-GB" b="1" smtClean="0">
                <a:solidFill>
                  <a:schemeClr val="tx2">
                    <a:lumMod val="60000"/>
                    <a:lumOff val="40000"/>
                  </a:schemeClr>
                </a:solidFill>
              </a:rPr>
            </a:br>
            <a:r>
              <a:rPr lang="en-GB" b="1" smtClean="0">
                <a:solidFill>
                  <a:schemeClr val="tx2">
                    <a:lumMod val="60000"/>
                    <a:lumOff val="40000"/>
                  </a:schemeClr>
                </a:solidFill>
              </a:rPr>
              <a:t>-up to p10 when the doorbell rings</a:t>
            </a:r>
            <a:endParaRPr lang="en-US" b="1" dirty="0">
              <a:solidFill>
                <a:schemeClr val="tx2">
                  <a:lumMod val="60000"/>
                  <a:lumOff val="40000"/>
                </a:schemeClr>
              </a:solidFill>
            </a:endParaRPr>
          </a:p>
        </p:txBody>
      </p:sp>
      <p:sp>
        <p:nvSpPr>
          <p:cNvPr id="4" name="Subtitle 2"/>
          <p:cNvSpPr txBox="1">
            <a:spLocks/>
          </p:cNvSpPr>
          <p:nvPr/>
        </p:nvSpPr>
        <p:spPr>
          <a:xfrm>
            <a:off x="1371600" y="3886200"/>
            <a:ext cx="64008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mtClean="0"/>
              <a:t>In groups of 5 (or 6 if someone is to be Edna!), reread the opening of the play. </a:t>
            </a:r>
            <a:endParaRPr lang="en-US" dirty="0"/>
          </a:p>
        </p:txBody>
      </p:sp>
    </p:spTree>
    <p:extLst>
      <p:ext uri="{BB962C8B-B14F-4D97-AF65-F5344CB8AC3E}">
        <p14:creationId xmlns:p14="http://schemas.microsoft.com/office/powerpoint/2010/main" val="489286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5085184"/>
            <a:ext cx="8640960" cy="1384995"/>
          </a:xfrm>
          <a:prstGeom prst="rect">
            <a:avLst/>
          </a:prstGeom>
          <a:noFill/>
          <a:ln>
            <a:solidFill>
              <a:schemeClr val="accent1">
                <a:shade val="50000"/>
              </a:schemeClr>
            </a:solidFill>
          </a:ln>
        </p:spPr>
        <p:txBody>
          <a:bodyPr wrap="square" rtlCol="0">
            <a:spAutoFit/>
          </a:bodyPr>
          <a:lstStyle/>
          <a:p>
            <a:pPr algn="ctr"/>
            <a:r>
              <a:rPr lang="en-GB" sz="2800" b="1" dirty="0"/>
              <a:t>Look at the key quotations from Act 1 whilst you watch the video about the play’s context. Make a note of any significant events next to the relevant speech. </a:t>
            </a:r>
            <a:endParaRPr lang="en-GB" sz="2800" dirty="0" smtClean="0"/>
          </a:p>
        </p:txBody>
      </p:sp>
      <p:pic>
        <p:nvPicPr>
          <p:cNvPr id="4" name="Picture 2" descr="http://4.bp.blogspot.com/-2Y51CpcaVn0/UTFb9y8YXgI/AAAAAAAAA3E/47cw-Bv1n9M/s1600/Dog+watching+tv.jpg"/>
          <p:cNvPicPr>
            <a:picLocks noChangeAspect="1" noChangeArrowheads="1"/>
          </p:cNvPicPr>
          <p:nvPr/>
        </p:nvPicPr>
        <p:blipFill>
          <a:blip r:embed="rId2" cstate="print"/>
          <a:srcRect/>
          <a:stretch>
            <a:fillRect/>
          </a:stretch>
        </p:blipFill>
        <p:spPr bwMode="auto">
          <a:xfrm>
            <a:off x="971600" y="390246"/>
            <a:ext cx="6876256" cy="4299953"/>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deliberately create an uneasy atmosphere before the Inspector arrives? </a:t>
            </a:r>
          </a:p>
        </p:txBody>
      </p:sp>
    </p:spTree>
    <p:extLst>
      <p:ext uri="{BB962C8B-B14F-4D97-AF65-F5344CB8AC3E}">
        <p14:creationId xmlns:p14="http://schemas.microsoft.com/office/powerpoint/2010/main" val="2602420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50" y="5013176"/>
            <a:ext cx="8640960" cy="1384995"/>
          </a:xfrm>
          <a:prstGeom prst="rect">
            <a:avLst/>
          </a:prstGeom>
          <a:noFill/>
          <a:ln>
            <a:solidFill>
              <a:schemeClr val="accent1">
                <a:shade val="50000"/>
              </a:schemeClr>
            </a:solidFill>
          </a:ln>
        </p:spPr>
        <p:txBody>
          <a:bodyPr wrap="square" rtlCol="0">
            <a:spAutoFit/>
          </a:bodyPr>
          <a:lstStyle/>
          <a:p>
            <a:pPr algn="ctr"/>
            <a:endParaRPr lang="en-GB" sz="2800" b="1" dirty="0" smtClean="0"/>
          </a:p>
          <a:p>
            <a:pPr algn="ctr"/>
            <a:r>
              <a:rPr lang="en-GB" sz="2800" b="1" dirty="0" smtClean="0"/>
              <a:t>Why </a:t>
            </a:r>
            <a:r>
              <a:rPr lang="en-GB" sz="2800" b="1" dirty="0"/>
              <a:t>has Priestley used </a:t>
            </a:r>
            <a:r>
              <a:rPr lang="en-GB" sz="2800" b="1" u="sng" dirty="0"/>
              <a:t>dramatic irony</a:t>
            </a:r>
            <a:r>
              <a:rPr lang="en-GB" sz="2800" b="1" dirty="0"/>
              <a:t> in this way</a:t>
            </a:r>
            <a:r>
              <a:rPr lang="en-GB" sz="2800" b="1" dirty="0" smtClean="0"/>
              <a:t>?</a:t>
            </a:r>
          </a:p>
          <a:p>
            <a:pPr algn="ctr"/>
            <a:endParaRPr lang="en-GB" sz="2800" b="1" dirty="0"/>
          </a:p>
        </p:txBody>
      </p:sp>
      <p:pic>
        <p:nvPicPr>
          <p:cNvPr id="4" name="Picture 2" descr="http://4.bp.blogspot.com/-2Y51CpcaVn0/UTFb9y8YXgI/AAAAAAAAA3E/47cw-Bv1n9M/s1600/Dog+watching+tv.jpg"/>
          <p:cNvPicPr>
            <a:picLocks noChangeAspect="1" noChangeArrowheads="1"/>
          </p:cNvPicPr>
          <p:nvPr/>
        </p:nvPicPr>
        <p:blipFill>
          <a:blip r:embed="rId2" cstate="print"/>
          <a:srcRect/>
          <a:stretch>
            <a:fillRect/>
          </a:stretch>
        </p:blipFill>
        <p:spPr bwMode="auto">
          <a:xfrm>
            <a:off x="971600" y="390246"/>
            <a:ext cx="6876256" cy="4299953"/>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does Priestley deliberately create an uneasy atmosphere before the Inspector arrives? </a:t>
            </a:r>
          </a:p>
        </p:txBody>
      </p:sp>
    </p:spTree>
    <p:extLst>
      <p:ext uri="{BB962C8B-B14F-4D97-AF65-F5344CB8AC3E}">
        <p14:creationId xmlns:p14="http://schemas.microsoft.com/office/powerpoint/2010/main" val="271326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512" y="260648"/>
            <a:ext cx="4211960" cy="777875"/>
          </a:xfrm>
          <a:solidFill>
            <a:srgbClr val="92D050">
              <a:alpha val="49000"/>
            </a:srgbClr>
          </a:solidFill>
        </p:spPr>
        <p:txBody>
          <a:bodyPr>
            <a:normAutofit fontScale="90000"/>
          </a:bodyPr>
          <a:lstStyle/>
          <a:p>
            <a:pPr algn="ctr" eaLnBrk="1" hangingPunct="1"/>
            <a:r>
              <a:rPr lang="en-GB" b="1" dirty="0" smtClean="0"/>
              <a:t>Pick a Part! – Act 1 </a:t>
            </a:r>
          </a:p>
        </p:txBody>
      </p:sp>
      <p:sp>
        <p:nvSpPr>
          <p:cNvPr id="12293" name="TextBox 5"/>
          <p:cNvSpPr txBox="1">
            <a:spLocks noChangeArrowheads="1"/>
          </p:cNvSpPr>
          <p:nvPr/>
        </p:nvSpPr>
        <p:spPr bwMode="auto">
          <a:xfrm>
            <a:off x="251520" y="1196752"/>
            <a:ext cx="3024188" cy="5262979"/>
          </a:xfrm>
          <a:prstGeom prst="rect">
            <a:avLst/>
          </a:prstGeom>
          <a:noFill/>
          <a:ln w="9525">
            <a:noFill/>
            <a:miter lim="800000"/>
            <a:headEnd/>
            <a:tailEnd/>
          </a:ln>
        </p:spPr>
        <p:txBody>
          <a:bodyPr>
            <a:spAutoFit/>
          </a:bodyPr>
          <a:lstStyle/>
          <a:p>
            <a:r>
              <a:rPr lang="en-GB" sz="2100" b="1" dirty="0"/>
              <a:t>Stage </a:t>
            </a:r>
            <a:r>
              <a:rPr lang="en-GB" sz="2100" b="1" dirty="0" smtClean="0"/>
              <a:t>directions: </a:t>
            </a:r>
            <a:endParaRPr lang="en-GB" sz="2100" b="1" dirty="0"/>
          </a:p>
          <a:p>
            <a:endParaRPr lang="en-GB" sz="2100" b="1" dirty="0"/>
          </a:p>
          <a:p>
            <a:r>
              <a:rPr lang="en-GB" sz="2100" b="1" dirty="0" smtClean="0"/>
              <a:t>Mr </a:t>
            </a:r>
            <a:r>
              <a:rPr lang="en-GB" sz="2100" b="1" dirty="0" err="1" smtClean="0"/>
              <a:t>Birling</a:t>
            </a:r>
            <a:r>
              <a:rPr lang="en-GB" sz="2100" b="1" dirty="0" smtClean="0"/>
              <a:t>:</a:t>
            </a:r>
          </a:p>
          <a:p>
            <a:endParaRPr lang="en-GB" sz="2100" b="1" dirty="0"/>
          </a:p>
          <a:p>
            <a:r>
              <a:rPr lang="en-GB" sz="2100" b="1" dirty="0" smtClean="0"/>
              <a:t>Mrs </a:t>
            </a:r>
            <a:r>
              <a:rPr lang="en-GB" sz="2100" b="1" dirty="0" err="1" smtClean="0"/>
              <a:t>Birling</a:t>
            </a:r>
            <a:r>
              <a:rPr lang="en-GB" sz="2100" b="1" dirty="0" smtClean="0"/>
              <a:t>:</a:t>
            </a:r>
            <a:endParaRPr lang="en-GB" sz="2100" b="1" dirty="0"/>
          </a:p>
          <a:p>
            <a:endParaRPr lang="en-GB" sz="2100" b="1" dirty="0"/>
          </a:p>
          <a:p>
            <a:r>
              <a:rPr lang="en-GB" sz="2100" b="1" dirty="0" smtClean="0"/>
              <a:t>Gerald: </a:t>
            </a:r>
          </a:p>
          <a:p>
            <a:endParaRPr lang="en-GB" sz="2100" b="1" dirty="0"/>
          </a:p>
          <a:p>
            <a:r>
              <a:rPr lang="en-GB" sz="2100" b="1" dirty="0" smtClean="0"/>
              <a:t>Sheila:</a:t>
            </a:r>
          </a:p>
          <a:p>
            <a:endParaRPr lang="en-GB" sz="2100" b="1" dirty="0"/>
          </a:p>
          <a:p>
            <a:r>
              <a:rPr lang="en-GB" sz="2100" b="1" dirty="0" smtClean="0"/>
              <a:t>Eric: </a:t>
            </a:r>
          </a:p>
          <a:p>
            <a:endParaRPr lang="en-GB" sz="2100" b="1" dirty="0" smtClean="0"/>
          </a:p>
          <a:p>
            <a:r>
              <a:rPr lang="en-GB" sz="2100" b="1" dirty="0" smtClean="0"/>
              <a:t>Edna: </a:t>
            </a:r>
          </a:p>
          <a:p>
            <a:endParaRPr lang="en-GB" sz="2100" b="1" dirty="0" smtClean="0"/>
          </a:p>
          <a:p>
            <a:r>
              <a:rPr lang="en-GB" sz="2100" b="1" dirty="0" smtClean="0"/>
              <a:t>The Inspector:</a:t>
            </a:r>
            <a:endParaRPr lang="en-GB" sz="2100" b="1" dirty="0"/>
          </a:p>
          <a:p>
            <a:endParaRPr lang="en-GB" sz="2100" b="1" dirty="0"/>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sp>
        <p:nvSpPr>
          <p:cNvPr id="12297" name="TextBox 10"/>
          <p:cNvSpPr txBox="1">
            <a:spLocks noChangeArrowheads="1"/>
          </p:cNvSpPr>
          <p:nvPr/>
        </p:nvSpPr>
        <p:spPr bwMode="auto">
          <a:xfrm>
            <a:off x="5256213" y="3068960"/>
            <a:ext cx="3887787" cy="738664"/>
          </a:xfrm>
          <a:prstGeom prst="rect">
            <a:avLst/>
          </a:prstGeom>
          <a:noFill/>
          <a:ln w="9525">
            <a:noFill/>
            <a:miter lim="800000"/>
            <a:headEnd/>
            <a:tailEnd/>
          </a:ln>
        </p:spPr>
        <p:txBody>
          <a:bodyPr>
            <a:spAutoFit/>
          </a:bodyPr>
          <a:lstStyle/>
          <a:p>
            <a:endParaRPr lang="en-GB" sz="2100" b="1" dirty="0"/>
          </a:p>
          <a:p>
            <a:endParaRPr lang="en-GB" sz="2100" b="1" dirty="0"/>
          </a:p>
        </p:txBody>
      </p:sp>
      <p:pic>
        <p:nvPicPr>
          <p:cNvPr id="2050" name="Picture 2" descr="F:\GCSE\Top Set\IC\inspector_01.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Entrance: how and why does Priestley create a sense of conflict?</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3" name="TextBox 2"/>
          <p:cNvSpPr txBox="1"/>
          <p:nvPr/>
        </p:nvSpPr>
        <p:spPr>
          <a:xfrm>
            <a:off x="179512" y="548680"/>
            <a:ext cx="8712968" cy="1077218"/>
          </a:xfrm>
          <a:prstGeom prst="rect">
            <a:avLst/>
          </a:prstGeom>
          <a:noFill/>
        </p:spPr>
        <p:txBody>
          <a:bodyPr wrap="square" rtlCol="0">
            <a:spAutoFit/>
          </a:bodyPr>
          <a:lstStyle/>
          <a:p>
            <a:r>
              <a:rPr lang="en-GB" sz="2000" b="1" dirty="0" smtClean="0"/>
              <a:t>JB Priestley creates a sense of conflict between the Inspector and the </a:t>
            </a:r>
            <a:r>
              <a:rPr lang="en-GB" sz="2000" b="1" dirty="0" err="1" smtClean="0"/>
              <a:t>Birlings</a:t>
            </a:r>
            <a:r>
              <a:rPr lang="en-GB" sz="2000" b="1" dirty="0" smtClean="0"/>
              <a:t> from the beginning of the play. </a:t>
            </a:r>
          </a:p>
          <a:p>
            <a:r>
              <a:rPr lang="en-GB" sz="2400" b="1" dirty="0" smtClean="0">
                <a:solidFill>
                  <a:srgbClr val="C00000"/>
                </a:solidFill>
              </a:rPr>
              <a:t>Ideas: why?		    Quotes: when? 		  Analysis: how? </a:t>
            </a:r>
            <a:endParaRPr lang="en-GB" sz="2400" b="1" dirty="0">
              <a:solidFill>
                <a:srgbClr val="C00000"/>
              </a:solidFill>
            </a:endParaRPr>
          </a:p>
        </p:txBody>
      </p:sp>
      <p:sp>
        <p:nvSpPr>
          <p:cNvPr id="4" name="TextBox 3"/>
          <p:cNvSpPr txBox="1"/>
          <p:nvPr/>
        </p:nvSpPr>
        <p:spPr>
          <a:xfrm>
            <a:off x="323528" y="2060848"/>
            <a:ext cx="8568952" cy="2062103"/>
          </a:xfrm>
          <a:prstGeom prst="rect">
            <a:avLst/>
          </a:prstGeom>
          <a:noFill/>
          <a:ln>
            <a:solidFill>
              <a:schemeClr val="accent1">
                <a:shade val="50000"/>
              </a:schemeClr>
            </a:solidFill>
          </a:ln>
        </p:spPr>
        <p:txBody>
          <a:bodyPr wrap="square" rtlCol="0">
            <a:spAutoFit/>
          </a:bodyPr>
          <a:lstStyle/>
          <a:p>
            <a:pPr algn="ctr"/>
            <a:r>
              <a:rPr lang="en-GB" sz="3200" dirty="0" smtClean="0"/>
              <a:t>The Inspector’s sense of timing is important throughout the play. He arrives in the middle of Mr </a:t>
            </a:r>
            <a:r>
              <a:rPr lang="en-GB" sz="3200" dirty="0" err="1" smtClean="0"/>
              <a:t>Birling’s</a:t>
            </a:r>
            <a:r>
              <a:rPr lang="en-GB" sz="3200" dirty="0" smtClean="0"/>
              <a:t> speech. What is the last thing Mr </a:t>
            </a:r>
            <a:r>
              <a:rPr lang="en-GB" sz="3200" dirty="0" err="1" smtClean="0"/>
              <a:t>Birling</a:t>
            </a:r>
            <a:r>
              <a:rPr lang="en-GB" sz="3200" dirty="0" smtClean="0"/>
              <a:t> says before he arrives? </a:t>
            </a:r>
            <a:endParaRPr lang="en-GB" sz="3200" dirty="0"/>
          </a:p>
        </p:txBody>
      </p:sp>
      <p:sp>
        <p:nvSpPr>
          <p:cNvPr id="5" name="TextBox 4"/>
          <p:cNvSpPr txBox="1"/>
          <p:nvPr/>
        </p:nvSpPr>
        <p:spPr>
          <a:xfrm>
            <a:off x="323528" y="4365104"/>
            <a:ext cx="8568952" cy="1200329"/>
          </a:xfrm>
          <a:prstGeom prst="rect">
            <a:avLst/>
          </a:prstGeom>
          <a:noFill/>
        </p:spPr>
        <p:txBody>
          <a:bodyPr wrap="square" rtlCol="0">
            <a:spAutoFit/>
          </a:bodyPr>
          <a:lstStyle/>
          <a:p>
            <a:pPr algn="ctr"/>
            <a:r>
              <a:rPr lang="en-GB" sz="3600" b="1" dirty="0" smtClean="0"/>
              <a:t>“a man has to mind his own business and look after himself and his own – and –”</a:t>
            </a:r>
            <a:endParaRPr lang="en-GB" sz="3600" b="1" dirty="0"/>
          </a:p>
        </p:txBody>
      </p:sp>
      <p:sp>
        <p:nvSpPr>
          <p:cNvPr id="6" name="TextBox 5"/>
          <p:cNvSpPr txBox="1"/>
          <p:nvPr/>
        </p:nvSpPr>
        <p:spPr>
          <a:xfrm>
            <a:off x="539552" y="5949280"/>
            <a:ext cx="8352928" cy="430887"/>
          </a:xfrm>
          <a:prstGeom prst="rect">
            <a:avLst/>
          </a:prstGeom>
          <a:noFill/>
        </p:spPr>
        <p:txBody>
          <a:bodyPr wrap="square" rtlCol="0">
            <a:spAutoFit/>
          </a:bodyPr>
          <a:lstStyle/>
          <a:p>
            <a:pPr algn="r"/>
            <a:r>
              <a:rPr lang="en-GB" sz="2200" b="1" dirty="0" smtClean="0">
                <a:solidFill>
                  <a:srgbClr val="C00000"/>
                </a:solidFill>
              </a:rPr>
              <a:t>Why is this significant? What effect does this have on the audience?</a:t>
            </a:r>
            <a:endParaRPr lang="en-GB" sz="2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dsc_6334-12.jpg"/>
          <p:cNvPicPr>
            <a:picLocks noChangeAspect="1"/>
          </p:cNvPicPr>
          <p:nvPr/>
        </p:nvPicPr>
        <p:blipFill>
          <a:blip r:embed="rId2" cstate="print"/>
          <a:srcRect r="6749"/>
          <a:stretch>
            <a:fillRect/>
          </a:stretch>
        </p:blipFill>
        <p:spPr>
          <a:xfrm>
            <a:off x="-1" y="332656"/>
            <a:ext cx="9144001" cy="6525344"/>
          </a:xfrm>
          <a:prstGeom prst="rect">
            <a:avLst/>
          </a:prstGeom>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5" name="TextBox 4"/>
          <p:cNvSpPr txBox="1"/>
          <p:nvPr/>
        </p:nvSpPr>
        <p:spPr>
          <a:xfrm>
            <a:off x="107504" y="476672"/>
            <a:ext cx="3096344" cy="2246769"/>
          </a:xfrm>
          <a:prstGeom prst="rect">
            <a:avLst/>
          </a:prstGeom>
          <a:noFill/>
        </p:spPr>
        <p:txBody>
          <a:bodyPr wrap="square" rtlCol="0">
            <a:spAutoFit/>
          </a:bodyPr>
          <a:lstStyle/>
          <a:p>
            <a:r>
              <a:rPr lang="en-GB" sz="2000" i="1" dirty="0" smtClean="0">
                <a:solidFill>
                  <a:schemeClr val="bg1"/>
                </a:solidFill>
              </a:rPr>
              <a:t>From the moment the Inspector arrives, he seems different. His sombre appearance and the news he brings are a contrast with the happy and elegant air of celebration</a:t>
            </a:r>
            <a:r>
              <a:rPr lang="en-GB" i="1" dirty="0" smtClean="0"/>
              <a:t>.</a:t>
            </a: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dsc_6334-12.jpg"/>
          <p:cNvPicPr>
            <a:picLocks noChangeAspect="1"/>
          </p:cNvPicPr>
          <p:nvPr/>
        </p:nvPicPr>
        <p:blipFill>
          <a:blip r:embed="rId2" cstate="print"/>
          <a:srcRect r="6749"/>
          <a:stretch>
            <a:fillRect/>
          </a:stretch>
        </p:blipFill>
        <p:spPr>
          <a:xfrm>
            <a:off x="-1" y="332656"/>
            <a:ext cx="9144001" cy="6525344"/>
          </a:xfrm>
          <a:prstGeom prst="rect">
            <a:avLst/>
          </a:prstGeom>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5" name="TextBox 4"/>
          <p:cNvSpPr txBox="1"/>
          <p:nvPr/>
        </p:nvSpPr>
        <p:spPr>
          <a:xfrm>
            <a:off x="107504" y="476672"/>
            <a:ext cx="3096344" cy="4893647"/>
          </a:xfrm>
          <a:prstGeom prst="rect">
            <a:avLst/>
          </a:prstGeom>
          <a:noFill/>
        </p:spPr>
        <p:txBody>
          <a:bodyPr wrap="square" rtlCol="0">
            <a:spAutoFit/>
          </a:bodyPr>
          <a:lstStyle/>
          <a:p>
            <a:r>
              <a:rPr lang="en-GB" sz="2600" dirty="0" smtClean="0">
                <a:solidFill>
                  <a:schemeClr val="bg1"/>
                </a:solidFill>
              </a:rPr>
              <a:t>Look at the stage directions surrounding his entrance. How does Priestley create a sense of </a:t>
            </a:r>
            <a:r>
              <a:rPr lang="en-GB" sz="2600" b="1" dirty="0" smtClean="0">
                <a:solidFill>
                  <a:schemeClr val="bg1"/>
                </a:solidFill>
              </a:rPr>
              <a:t>difference</a:t>
            </a:r>
            <a:r>
              <a:rPr lang="en-GB" sz="2600" dirty="0" smtClean="0">
                <a:solidFill>
                  <a:schemeClr val="bg1"/>
                </a:solidFill>
              </a:rPr>
              <a:t>? </a:t>
            </a:r>
          </a:p>
          <a:p>
            <a:endParaRPr lang="en-GB" sz="2600" dirty="0">
              <a:solidFill>
                <a:schemeClr val="bg1"/>
              </a:solidFill>
            </a:endParaRPr>
          </a:p>
          <a:p>
            <a:r>
              <a:rPr lang="en-GB" sz="2600" dirty="0" smtClean="0">
                <a:solidFill>
                  <a:schemeClr val="bg1"/>
                </a:solidFill>
              </a:rPr>
              <a:t>Write down your ideas on your sheet. Think about:</a:t>
            </a:r>
          </a:p>
          <a:p>
            <a:pPr lvl="1">
              <a:buFont typeface="Arial" pitchFamily="34" charset="0"/>
              <a:buChar char="•"/>
            </a:pPr>
            <a:r>
              <a:rPr lang="en-GB" sz="2600" dirty="0" smtClean="0">
                <a:solidFill>
                  <a:schemeClr val="bg1"/>
                </a:solidFill>
              </a:rPr>
              <a:t> class/status</a:t>
            </a:r>
          </a:p>
          <a:p>
            <a:pPr lvl="1">
              <a:buFont typeface="Arial" pitchFamily="34" charset="0"/>
              <a:buChar char="•"/>
            </a:pPr>
            <a:r>
              <a:rPr lang="en-GB" sz="2600" dirty="0" smtClean="0">
                <a:solidFill>
                  <a:schemeClr val="bg1"/>
                </a:solidFill>
              </a:rPr>
              <a:t> power</a:t>
            </a:r>
            <a:endParaRPr lang="en-GB"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76672"/>
            <a:ext cx="8784976" cy="4278094"/>
          </a:xfrm>
          <a:prstGeom prst="rect">
            <a:avLst/>
          </a:prstGeom>
          <a:noFill/>
        </p:spPr>
        <p:txBody>
          <a:bodyPr wrap="square" rtlCol="0">
            <a:spAutoFit/>
          </a:bodyPr>
          <a:lstStyle/>
          <a:p>
            <a:pPr marL="457200" indent="-457200" algn="ctr"/>
            <a:r>
              <a:rPr lang="en-GB" sz="2800" b="1" dirty="0" smtClean="0"/>
              <a:t> ‘sharp ring of a front door bell’</a:t>
            </a:r>
          </a:p>
          <a:p>
            <a:pPr marL="457200" indent="-457200" algn="ctr"/>
            <a:endParaRPr lang="en-GB" sz="2800" b="1" dirty="0"/>
          </a:p>
          <a:p>
            <a:pPr marL="457200" indent="-457200" algn="ctr"/>
            <a:r>
              <a:rPr lang="en-GB" sz="2800" b="1" dirty="0" smtClean="0"/>
              <a:t>“Give us some more light”</a:t>
            </a:r>
          </a:p>
          <a:p>
            <a:pPr marL="457200" indent="-457200" algn="ctr"/>
            <a:endParaRPr lang="en-GB" sz="2800" b="1" dirty="0"/>
          </a:p>
          <a:p>
            <a:pPr marL="457200" indent="-457200" algn="ctr"/>
            <a:r>
              <a:rPr lang="en-GB" sz="2800" b="1" dirty="0" smtClean="0"/>
              <a:t>‘an </a:t>
            </a:r>
            <a:r>
              <a:rPr lang="en-GB" sz="2800" b="1" dirty="0"/>
              <a:t>impression of massiveness, solidity and purposefulness’ </a:t>
            </a:r>
            <a:endParaRPr lang="en-GB" sz="2800" b="1" dirty="0" smtClean="0"/>
          </a:p>
          <a:p>
            <a:pPr marL="457200" indent="-457200" algn="ctr"/>
            <a:endParaRPr lang="en-GB" sz="2800" b="1" dirty="0"/>
          </a:p>
          <a:p>
            <a:pPr marL="457200" indent="-457200" algn="ctr"/>
            <a:r>
              <a:rPr lang="en-GB" sz="2800" b="1" dirty="0" smtClean="0"/>
              <a:t>‘a disconcerting habit of looking hard at the person he addresses before actually speaking’</a:t>
            </a:r>
          </a:p>
          <a:p>
            <a:pPr marL="457200" indent="-457200" algn="ctr"/>
            <a:endParaRPr lang="en-GB" sz="2000"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TextBox 3"/>
          <p:cNvSpPr txBox="1"/>
          <p:nvPr/>
        </p:nvSpPr>
        <p:spPr>
          <a:xfrm>
            <a:off x="179512" y="5013176"/>
            <a:ext cx="8856984" cy="1338828"/>
          </a:xfrm>
          <a:prstGeom prst="rect">
            <a:avLst/>
          </a:prstGeom>
          <a:noFill/>
          <a:ln>
            <a:solidFill>
              <a:schemeClr val="accent1">
                <a:shade val="50000"/>
              </a:schemeClr>
            </a:solidFill>
          </a:ln>
        </p:spPr>
        <p:txBody>
          <a:bodyPr wrap="square" rtlCol="0">
            <a:spAutoFit/>
          </a:bodyPr>
          <a:lstStyle/>
          <a:p>
            <a:r>
              <a:rPr lang="en-GB" sz="2700" b="1" dirty="0" smtClean="0">
                <a:solidFill>
                  <a:srgbClr val="C00000"/>
                </a:solidFill>
              </a:rPr>
              <a:t>How do these stage directions create a sense of difference/ conflict/ separation between the Inspector and the </a:t>
            </a:r>
            <a:r>
              <a:rPr lang="en-GB" sz="2700" b="1" dirty="0" err="1" smtClean="0">
                <a:solidFill>
                  <a:srgbClr val="C00000"/>
                </a:solidFill>
              </a:rPr>
              <a:t>Birlings</a:t>
            </a:r>
            <a:r>
              <a:rPr lang="en-GB" sz="2700" b="1" dirty="0" smtClean="0">
                <a:solidFill>
                  <a:srgbClr val="C00000"/>
                </a:solidFill>
              </a:rPr>
              <a:t>? </a:t>
            </a:r>
          </a:p>
          <a:p>
            <a:r>
              <a:rPr lang="en-GB" sz="2700" b="1" dirty="0" smtClean="0">
                <a:solidFill>
                  <a:srgbClr val="C00000"/>
                </a:solidFill>
              </a:rPr>
              <a:t>What is the Inspector there for?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GCSE\Top Set\IC\DSC_2434_copy.jpg"/>
          <p:cNvPicPr>
            <a:picLocks noChangeAspect="1" noChangeArrowheads="1"/>
          </p:cNvPicPr>
          <p:nvPr/>
        </p:nvPicPr>
        <p:blipFill>
          <a:blip r:embed="rId2" cstate="print"/>
          <a:srcRect l="7115"/>
          <a:stretch>
            <a:fillRect/>
          </a:stretch>
        </p:blipFill>
        <p:spPr bwMode="auto">
          <a:xfrm>
            <a:off x="0" y="332657"/>
            <a:ext cx="9144000" cy="6552728"/>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TextBox 3"/>
          <p:cNvSpPr txBox="1"/>
          <p:nvPr/>
        </p:nvSpPr>
        <p:spPr>
          <a:xfrm>
            <a:off x="323528" y="1700808"/>
            <a:ext cx="2376264" cy="3046988"/>
          </a:xfrm>
          <a:prstGeom prst="rect">
            <a:avLst/>
          </a:prstGeom>
          <a:noFill/>
        </p:spPr>
        <p:txBody>
          <a:bodyPr wrap="square" rtlCol="0">
            <a:spAutoFit/>
          </a:bodyPr>
          <a:lstStyle/>
          <a:p>
            <a:r>
              <a:rPr lang="en-GB" sz="2400" dirty="0" smtClean="0">
                <a:solidFill>
                  <a:schemeClr val="bg1"/>
                </a:solidFill>
              </a:rPr>
              <a:t>How was this contrast/arrival shown in the stage version of the play? </a:t>
            </a:r>
          </a:p>
          <a:p>
            <a:endParaRPr lang="en-GB" sz="2400" dirty="0">
              <a:solidFill>
                <a:schemeClr val="bg1"/>
              </a:solidFill>
            </a:endParaRPr>
          </a:p>
          <a:p>
            <a:r>
              <a:rPr lang="en-GB" sz="2400" dirty="0" smtClean="0">
                <a:solidFill>
                  <a:schemeClr val="bg1"/>
                </a:solidFill>
              </a:rPr>
              <a:t>Make notes as you watch.</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g.rp.vhd.me/4534479_l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TextBox 3"/>
          <p:cNvSpPr txBox="1"/>
          <p:nvPr/>
        </p:nvSpPr>
        <p:spPr>
          <a:xfrm>
            <a:off x="179512" y="908720"/>
            <a:ext cx="2376264" cy="3046988"/>
          </a:xfrm>
          <a:prstGeom prst="rect">
            <a:avLst/>
          </a:prstGeom>
          <a:noFill/>
        </p:spPr>
        <p:txBody>
          <a:bodyPr wrap="square" rtlCol="0">
            <a:spAutoFit/>
          </a:bodyPr>
          <a:lstStyle/>
          <a:p>
            <a:r>
              <a:rPr lang="en-GB" sz="2400" dirty="0" smtClean="0">
                <a:solidFill>
                  <a:schemeClr val="bg1"/>
                </a:solidFill>
              </a:rPr>
              <a:t>How was this contrast/arrival shown in the film version of the play?</a:t>
            </a:r>
          </a:p>
          <a:p>
            <a:endParaRPr lang="en-GB" sz="2400" dirty="0">
              <a:solidFill>
                <a:schemeClr val="bg1"/>
              </a:solidFill>
            </a:endParaRPr>
          </a:p>
          <a:p>
            <a:r>
              <a:rPr lang="en-GB" sz="2400" dirty="0" smtClean="0">
                <a:solidFill>
                  <a:schemeClr val="bg1"/>
                </a:solidFill>
              </a:rPr>
              <a:t>Make notes as you watch.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chef.bbci.co.uk/images/ic/1200x675/p031h6pt.jpg"/>
          <p:cNvPicPr>
            <a:picLocks noChangeAspect="1" noChangeArrowheads="1"/>
          </p:cNvPicPr>
          <p:nvPr/>
        </p:nvPicPr>
        <p:blipFill rotWithShape="1">
          <a:blip r:embed="rId2">
            <a:extLst>
              <a:ext uri="{28A0092B-C50C-407E-A947-70E740481C1C}">
                <a14:useLocalDpi xmlns:a14="http://schemas.microsoft.com/office/drawing/2010/main" val="0"/>
              </a:ext>
            </a:extLst>
          </a:blip>
          <a:srcRect r="20906"/>
          <a:stretch/>
        </p:blipFill>
        <p:spPr bwMode="auto">
          <a:xfrm>
            <a:off x="-1095" y="369332"/>
            <a:ext cx="9145095" cy="6503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TextBox 3"/>
          <p:cNvSpPr txBox="1"/>
          <p:nvPr/>
        </p:nvSpPr>
        <p:spPr>
          <a:xfrm>
            <a:off x="5580112" y="930336"/>
            <a:ext cx="2376264" cy="3046988"/>
          </a:xfrm>
          <a:prstGeom prst="rect">
            <a:avLst/>
          </a:prstGeom>
          <a:noFill/>
        </p:spPr>
        <p:txBody>
          <a:bodyPr wrap="square" rtlCol="0">
            <a:spAutoFit/>
          </a:bodyPr>
          <a:lstStyle/>
          <a:p>
            <a:r>
              <a:rPr lang="en-GB" sz="2400" dirty="0" smtClean="0">
                <a:solidFill>
                  <a:schemeClr val="bg1"/>
                </a:solidFill>
              </a:rPr>
              <a:t>How was this contrast/arrival shown in the BBC version of the play?</a:t>
            </a:r>
          </a:p>
          <a:p>
            <a:endParaRPr lang="en-GB" sz="2400" dirty="0">
              <a:solidFill>
                <a:schemeClr val="bg1"/>
              </a:solidFill>
            </a:endParaRPr>
          </a:p>
          <a:p>
            <a:r>
              <a:rPr lang="en-GB" sz="2400" dirty="0" smtClean="0">
                <a:solidFill>
                  <a:schemeClr val="bg1"/>
                </a:solidFill>
              </a:rPr>
              <a:t>Make notes as you watch. </a:t>
            </a:r>
          </a:p>
        </p:txBody>
      </p:sp>
    </p:spTree>
    <p:extLst>
      <p:ext uri="{BB962C8B-B14F-4D97-AF65-F5344CB8AC3E}">
        <p14:creationId xmlns:p14="http://schemas.microsoft.com/office/powerpoint/2010/main" val="1083774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613137"/>
            <a:ext cx="8496944" cy="45243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lang="en-GB" sz="2400" b="1" dirty="0" err="1" smtClean="0">
                <a:ea typeface="Calibri" pitchFamily="34" charset="0"/>
                <a:cs typeface="Times New Roman" pitchFamily="18" charset="0"/>
              </a:rPr>
              <a:t>Birling</a:t>
            </a:r>
            <a:r>
              <a:rPr lang="en-GB" sz="2400" b="1" dirty="0" smtClean="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It may be something about a warrant.</a:t>
            </a:r>
          </a:p>
          <a:p>
            <a:pPr marL="0" marR="0" lvl="0" indent="457200" algn="l" defTabSz="914400" rtl="0" eaLnBrk="1" fontAlgn="base" latinLnBrk="0" hangingPunct="1">
              <a:lnSpc>
                <a:spcPct val="100000"/>
              </a:lnSpc>
              <a:spcBef>
                <a:spcPct val="0"/>
              </a:spcBef>
              <a:spcAft>
                <a:spcPct val="0"/>
              </a:spcAft>
              <a:buClrTx/>
              <a:buSzTx/>
              <a:buFontTx/>
              <a:buNone/>
              <a:tabLst/>
            </a:pPr>
            <a:r>
              <a:rPr lang="en-GB" sz="2400" b="1" dirty="0" smtClean="0">
                <a:ea typeface="Calibri" pitchFamily="34" charset="0"/>
                <a:cs typeface="Times New Roman" pitchFamily="18" charset="0"/>
              </a:rPr>
              <a:t>Gerald </a:t>
            </a:r>
            <a:r>
              <a:rPr lang="en-GB" sz="2400" i="1" dirty="0" smtClean="0">
                <a:ea typeface="Calibri" pitchFamily="34" charset="0"/>
                <a:cs typeface="Times New Roman" pitchFamily="18" charset="0"/>
              </a:rPr>
              <a:t>[lightly]: </a:t>
            </a:r>
            <a:r>
              <a:rPr kumimoji="0" lang="en-GB" sz="2400" b="0" u="none" strike="noStrike" cap="none" normalizeH="0" baseline="0" dirty="0" smtClean="0">
                <a:ln>
                  <a:noFill/>
                </a:ln>
                <a:solidFill>
                  <a:schemeClr val="tx1"/>
                </a:solidFill>
                <a:effectLst/>
                <a:ea typeface="Calibri" pitchFamily="34" charset="0"/>
                <a:cs typeface="Times New Roman" pitchFamily="18" charset="0"/>
              </a:rPr>
              <a:t>Sure</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to be. Unless Eric’s been up to 	something. </a:t>
            </a:r>
            <a:r>
              <a:rPr kumimoji="0" lang="en-GB" sz="2400" b="0" i="1" u="none" strike="noStrike" cap="none" normalizeH="0" baseline="0" dirty="0" smtClean="0">
                <a:ln>
                  <a:noFill/>
                </a:ln>
                <a:solidFill>
                  <a:schemeClr val="tx1"/>
                </a:solidFill>
                <a:effectLst/>
                <a:ea typeface="Calibri" pitchFamily="34" charset="0"/>
                <a:cs typeface="Times New Roman" pitchFamily="18" charset="0"/>
              </a:rPr>
              <a:t>[</a:t>
            </a:r>
            <a:r>
              <a:rPr lang="en-GB" sz="2400" i="1" dirty="0" smtClean="0">
                <a:ea typeface="Calibri" pitchFamily="34" charset="0"/>
                <a:cs typeface="Times New Roman" pitchFamily="18" charset="0"/>
              </a:rPr>
              <a:t>Nodding confidentially to </a:t>
            </a:r>
            <a:r>
              <a:rPr lang="en-GB" sz="2400" i="1" dirty="0" err="1" smtClean="0">
                <a:ea typeface="Calibri" pitchFamily="34" charset="0"/>
                <a:cs typeface="Times New Roman" pitchFamily="18" charset="0"/>
              </a:rPr>
              <a:t>Birling</a:t>
            </a:r>
            <a:r>
              <a:rPr lang="en-GB" sz="2400" i="1" dirty="0" smtClean="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And that	would be very awkward, wouldn’t it?</a:t>
            </a:r>
            <a:endParaRPr lang="en-GB" sz="2400" dirty="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lang="en-GB" sz="2400" b="1" dirty="0" err="1" smtClean="0">
                <a:ea typeface="Calibri" pitchFamily="34" charset="0"/>
                <a:cs typeface="Arial" pitchFamily="34" charset="0"/>
              </a:rPr>
              <a:t>Birling</a:t>
            </a:r>
            <a:r>
              <a:rPr lang="en-GB" sz="2400" b="1" dirty="0" smtClean="0">
                <a:ea typeface="Calibri" pitchFamily="34" charset="0"/>
                <a:cs typeface="Arial" pitchFamily="34" charset="0"/>
              </a:rPr>
              <a:t> </a:t>
            </a:r>
            <a:r>
              <a:rPr lang="en-GB" sz="2400" i="1" dirty="0" smtClean="0">
                <a:ea typeface="Calibri" pitchFamily="34" charset="0"/>
                <a:cs typeface="Arial" pitchFamily="34" charset="0"/>
              </a:rPr>
              <a:t>[humorously]: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Very.</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GB" sz="2400" b="1" dirty="0" smtClean="0">
                <a:ea typeface="Calibri" pitchFamily="34" charset="0"/>
                <a:cs typeface="Times New Roman" pitchFamily="18" charset="0"/>
              </a:rPr>
              <a:t>Eric </a:t>
            </a:r>
            <a:r>
              <a:rPr lang="en-GB" sz="2400" i="1" dirty="0" smtClean="0">
                <a:ea typeface="Calibri" pitchFamily="34" charset="0"/>
                <a:cs typeface="Times New Roman" pitchFamily="18" charset="0"/>
              </a:rPr>
              <a:t>[who is uneasy, sharply]: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Here, what do you mean?</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GB" sz="2400" b="1" dirty="0" smtClean="0">
                <a:ea typeface="Calibri" pitchFamily="34" charset="0"/>
                <a:cs typeface="Times New Roman" pitchFamily="18" charset="0"/>
              </a:rPr>
              <a:t>Gerald </a:t>
            </a:r>
            <a:r>
              <a:rPr lang="en-GB" sz="2400" i="1" dirty="0" smtClean="0">
                <a:ea typeface="Calibri" pitchFamily="34" charset="0"/>
                <a:cs typeface="Times New Roman" pitchFamily="18" charset="0"/>
              </a:rPr>
              <a:t>[lightly]: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Only something we were talking about when 	you were out. A joke, really.</a:t>
            </a:r>
            <a:endParaRPr kumimoji="0" lang="en-GB" sz="2400" b="0" i="0" u="none" strike="noStrike" cap="none" normalizeH="0" baseline="0" dirty="0" smtClean="0">
              <a:ln>
                <a:noFill/>
              </a:ln>
              <a:solidFill>
                <a:schemeClr val="tx1"/>
              </a:solidFill>
              <a:effectLst/>
              <a:cs typeface="Arial" pitchFamily="34" charset="0"/>
            </a:endParaRPr>
          </a:p>
          <a:p>
            <a:pPr lvl="0" indent="457200" eaLnBrk="0" fontAlgn="base" hangingPunct="0">
              <a:spcBef>
                <a:spcPct val="0"/>
              </a:spcBef>
              <a:spcAft>
                <a:spcPct val="0"/>
              </a:spcAft>
            </a:pPr>
            <a:r>
              <a:rPr lang="en-GB" sz="2400" b="1" dirty="0" smtClean="0">
                <a:ea typeface="Calibri" pitchFamily="34" charset="0"/>
                <a:cs typeface="Times New Roman" pitchFamily="18" charset="0"/>
              </a:rPr>
              <a:t>Eric </a:t>
            </a:r>
            <a:r>
              <a:rPr lang="en-GB" sz="2400" i="1" dirty="0" smtClean="0">
                <a:ea typeface="Calibri" pitchFamily="34" charset="0"/>
                <a:cs typeface="Times New Roman" pitchFamily="18" charset="0"/>
              </a:rPr>
              <a:t>[still uneasy]: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Well, I don’t think it’s very funny.</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err="1" smtClean="0">
                <a:ln>
                  <a:noFill/>
                </a:ln>
                <a:solidFill>
                  <a:schemeClr val="tx1"/>
                </a:solidFill>
                <a:effectLst/>
                <a:ea typeface="Calibri" pitchFamily="34" charset="0"/>
                <a:cs typeface="Times New Roman" pitchFamily="18" charset="0"/>
              </a:rPr>
              <a:t>Birling</a:t>
            </a:r>
            <a:r>
              <a:rPr kumimoji="0" lang="en-GB" sz="2400" b="1" i="0" u="none" strike="noStrike" cap="none" normalizeH="0" dirty="0" smtClean="0">
                <a:ln>
                  <a:noFill/>
                </a:ln>
                <a:solidFill>
                  <a:schemeClr val="tx1"/>
                </a:solidFill>
                <a:effectLst/>
                <a:ea typeface="Calibri" pitchFamily="34" charset="0"/>
                <a:cs typeface="Times New Roman" pitchFamily="18" charset="0"/>
              </a:rPr>
              <a:t> </a:t>
            </a:r>
            <a:r>
              <a:rPr kumimoji="0" lang="en-GB" sz="2400" i="1" u="none" strike="noStrike" cap="none" normalizeH="0" dirty="0" smtClean="0">
                <a:ln>
                  <a:noFill/>
                </a:ln>
                <a:solidFill>
                  <a:schemeClr val="tx1"/>
                </a:solidFill>
                <a:effectLst/>
                <a:ea typeface="Calibri" pitchFamily="34" charset="0"/>
                <a:cs typeface="Times New Roman" pitchFamily="18" charset="0"/>
              </a:rPr>
              <a:t>[</a:t>
            </a:r>
            <a:r>
              <a:rPr lang="en-GB" sz="2400" i="1" dirty="0" smtClean="0">
                <a:ea typeface="Calibri" pitchFamily="34" charset="0"/>
                <a:cs typeface="Times New Roman" pitchFamily="18" charset="0"/>
              </a:rPr>
              <a:t>sharply, staring at him]: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What’s the matter with </a:t>
            </a:r>
            <a:r>
              <a:rPr kumimoji="0" lang="en-GB" sz="2400" b="0" i="1" u="none" strike="noStrike" cap="none" normalizeH="0" baseline="0" dirty="0" smtClean="0">
                <a:ln>
                  <a:noFill/>
                </a:ln>
                <a:solidFill>
                  <a:schemeClr val="tx1"/>
                </a:solidFill>
                <a:effectLst/>
                <a:ea typeface="Calibri" pitchFamily="34" charset="0"/>
                <a:cs typeface="Times New Roman" pitchFamily="18" charset="0"/>
              </a:rPr>
              <a:t>you</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a:t>
            </a:r>
            <a:endParaRPr kumimoji="0" lang="en-GB" sz="2400" b="0" i="0" u="none" strike="noStrike" cap="none" normalizeH="0" baseline="0" dirty="0" smtClean="0">
              <a:ln>
                <a:noFill/>
              </a:ln>
              <a:solidFill>
                <a:schemeClr val="tx1"/>
              </a:solidFill>
              <a:effectLst/>
              <a:cs typeface="Arial" pitchFamily="34" charset="0"/>
            </a:endParaRPr>
          </a:p>
          <a:p>
            <a:pPr lvl="0" indent="457200" eaLnBrk="0" fontAlgn="base" hangingPunct="0">
              <a:spcBef>
                <a:spcPct val="0"/>
              </a:spcBef>
              <a:spcAft>
                <a:spcPct val="0"/>
              </a:spcAft>
            </a:pPr>
            <a:r>
              <a:rPr lang="en-GB" sz="2400" b="1" dirty="0" smtClean="0">
                <a:ea typeface="Calibri" pitchFamily="34" charset="0"/>
                <a:cs typeface="Times New Roman" pitchFamily="18" charset="0"/>
              </a:rPr>
              <a:t>Eric </a:t>
            </a:r>
            <a:r>
              <a:rPr lang="en-GB" sz="2400" i="1" dirty="0" smtClean="0">
                <a:ea typeface="Calibri" pitchFamily="34" charset="0"/>
                <a:cs typeface="Times New Roman" pitchFamily="18" charset="0"/>
              </a:rPr>
              <a:t>[defiantly]:</a:t>
            </a:r>
            <a:r>
              <a:rPr lang="en-GB" sz="2400" b="1" i="1" dirty="0" smtClean="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Nothing.</a:t>
            </a:r>
            <a:endParaRPr kumimoji="0" lang="en-GB" sz="2400" b="0" i="0" u="none" strike="noStrike" cap="none" normalizeH="0" baseline="0" dirty="0" smtClean="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ea typeface="Calibri" pitchFamily="34" charset="0"/>
                <a:cs typeface="Times New Roman" pitchFamily="18" charset="0"/>
              </a:rPr>
              <a:t>Edna</a:t>
            </a:r>
            <a:r>
              <a:rPr kumimoji="0" lang="en-GB" sz="2400" b="1" i="0" u="none" strike="noStrike" cap="none" normalizeH="0" dirty="0" smtClean="0">
                <a:ln>
                  <a:noFill/>
                </a:ln>
                <a:solidFill>
                  <a:schemeClr val="tx1"/>
                </a:solidFill>
                <a:effectLst/>
                <a:ea typeface="Calibri" pitchFamily="34" charset="0"/>
                <a:cs typeface="Times New Roman" pitchFamily="18" charset="0"/>
              </a:rPr>
              <a:t> </a:t>
            </a:r>
            <a:r>
              <a:rPr lang="en-GB" sz="2400" i="1" dirty="0" smtClean="0">
                <a:ea typeface="Calibri" pitchFamily="34" charset="0"/>
                <a:cs typeface="Times New Roman" pitchFamily="18" charset="0"/>
              </a:rPr>
              <a:t>[opening door and announcing]:</a:t>
            </a:r>
            <a:r>
              <a:rPr kumimoji="0" lang="en-GB" sz="2400" b="0" i="0" u="none" strike="noStrike" cap="none" normalizeH="0" baseline="0" dirty="0" smtClean="0">
                <a:ln>
                  <a:noFill/>
                </a:ln>
                <a:solidFill>
                  <a:schemeClr val="tx1"/>
                </a:solidFill>
                <a:effectLst/>
                <a:ea typeface="Calibri" pitchFamily="34" charset="0"/>
                <a:cs typeface="Times New Roman" pitchFamily="18" charset="0"/>
              </a:rPr>
              <a:t> Inspector Goole.</a:t>
            </a:r>
            <a:endParaRPr kumimoji="0" lang="en-GB" sz="2400" b="0" i="0" u="none" strike="noStrike" cap="none" normalizeH="0" baseline="0" dirty="0" smtClean="0">
              <a:ln>
                <a:noFill/>
              </a:ln>
              <a:solidFill>
                <a:schemeClr val="tx1"/>
              </a:solidFill>
              <a:effectLst/>
              <a:cs typeface="Arial" pitchFamily="34" charset="0"/>
            </a:endParaRPr>
          </a:p>
        </p:txBody>
      </p:sp>
      <p:sp>
        <p:nvSpPr>
          <p:cNvPr id="3" name="TextBox 2"/>
          <p:cNvSpPr txBox="1"/>
          <p:nvPr/>
        </p:nvSpPr>
        <p:spPr>
          <a:xfrm>
            <a:off x="323528" y="5365665"/>
            <a:ext cx="8496944" cy="1015663"/>
          </a:xfrm>
          <a:prstGeom prst="rect">
            <a:avLst/>
          </a:prstGeom>
          <a:noFill/>
          <a:ln>
            <a:solidFill>
              <a:schemeClr val="accent2">
                <a:lumMod val="75000"/>
              </a:schemeClr>
            </a:solidFill>
          </a:ln>
        </p:spPr>
        <p:txBody>
          <a:bodyPr wrap="square" rtlCol="0">
            <a:spAutoFit/>
          </a:bodyPr>
          <a:lstStyle/>
          <a:p>
            <a:r>
              <a:rPr lang="en-GB" sz="2000" dirty="0" smtClean="0"/>
              <a:t>Priestley </a:t>
            </a:r>
            <a:r>
              <a:rPr lang="en-GB" sz="2000" dirty="0"/>
              <a:t>could easily have had the Inspector right behind Edna when she announced him, so he would have walked straight into the room as she left. </a:t>
            </a:r>
            <a:r>
              <a:rPr lang="en-GB" sz="2000" b="1" dirty="0"/>
              <a:t>Why do you think </a:t>
            </a:r>
            <a:r>
              <a:rPr lang="en-GB" sz="2000" b="1" dirty="0" smtClean="0"/>
              <a:t>Priestley </a:t>
            </a:r>
            <a:r>
              <a:rPr lang="en-GB" sz="2000" b="1" dirty="0"/>
              <a:t>put in </a:t>
            </a:r>
            <a:r>
              <a:rPr lang="en-GB" sz="2000" b="1" dirty="0" smtClean="0"/>
              <a:t>this piece </a:t>
            </a:r>
            <a:r>
              <a:rPr lang="en-GB" sz="2000" b="1" dirty="0"/>
              <a:t>of </a:t>
            </a:r>
            <a:r>
              <a:rPr lang="en-GB" sz="2000" b="1" dirty="0" smtClean="0"/>
              <a:t>dialogue?</a:t>
            </a:r>
            <a:endParaRPr lang="en-GB" sz="2000" b="1"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7504" y="727830"/>
            <a:ext cx="8928992" cy="5632311"/>
          </a:xfrm>
          <a:prstGeom prst="rect">
            <a:avLst/>
          </a:prstGeom>
          <a:no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 </a:t>
            </a:r>
            <a:r>
              <a:rPr kumimoji="0" lang="en-GB"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and why does Mr </a:t>
            </a:r>
            <a:r>
              <a:rPr kumimoji="0" lang="en-GB"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a:t>
            </a:r>
            <a:r>
              <a:rPr kumimoji="0" lang="en-GB"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try to intimidate the Inspector? How does the Inspector respond?</a:t>
            </a:r>
            <a:r>
              <a:rPr kumimoji="0" lang="en-GB"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endParaRPr kumimoji="0" lang="en-GB"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Consider social class- an Inspector would normally be expected to defer to a man of </a:t>
            </a:r>
            <a:r>
              <a:rPr kumimoji="0" lang="en-GB"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Birling’s</a:t>
            </a: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social status.</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List some of the ways in which </a:t>
            </a:r>
            <a:r>
              <a:rPr kumimoji="0" lang="en-GB"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a:t>
            </a:r>
            <a:r>
              <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tries to assert his own importance and to belittle the Inspector.</a:t>
            </a: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endParaRPr lang="en-GB" dirty="0" smtClean="0">
              <a:latin typeface="Arial" pitchFamily="34" charset="0"/>
              <a:ea typeface="Calibri" pitchFamily="34" charset="0"/>
              <a:cs typeface="Times New Roman" pitchFamily="18" charset="0"/>
            </a:endParaRPr>
          </a:p>
          <a:p>
            <a:pPr lvl="0" fontAlgn="base">
              <a:spcBef>
                <a:spcPct val="0"/>
              </a:spcBef>
              <a:spcAft>
                <a:spcPct val="0"/>
              </a:spcAft>
            </a:pPr>
            <a:r>
              <a:rPr lang="en-GB" sz="2400" b="1" dirty="0" smtClean="0">
                <a:solidFill>
                  <a:srgbClr val="FF0000"/>
                </a:solidFill>
                <a:latin typeface="Arial" pitchFamily="34" charset="0"/>
                <a:ea typeface="Calibri" pitchFamily="34" charset="0"/>
                <a:cs typeface="Times New Roman" pitchFamily="18" charset="0"/>
              </a:rPr>
              <a:t>B</a:t>
            </a:r>
            <a:r>
              <a:rPr lang="en-GB" b="1" dirty="0" smtClean="0">
                <a:latin typeface="Arial" pitchFamily="34" charset="0"/>
                <a:ea typeface="Calibri" pitchFamily="34" charset="0"/>
                <a:cs typeface="Times New Roman" pitchFamily="18" charset="0"/>
              </a:rPr>
              <a:t> How does the Inspector speak to the </a:t>
            </a:r>
            <a:r>
              <a:rPr lang="en-GB" b="1" dirty="0" err="1" smtClean="0">
                <a:latin typeface="Arial" pitchFamily="34" charset="0"/>
                <a:ea typeface="Calibri" pitchFamily="34" charset="0"/>
                <a:cs typeface="Times New Roman" pitchFamily="18" charset="0"/>
              </a:rPr>
              <a:t>Birlings</a:t>
            </a:r>
            <a:r>
              <a:rPr lang="en-GB" b="1" dirty="0" smtClean="0">
                <a:latin typeface="Arial" pitchFamily="34" charset="0"/>
                <a:ea typeface="Calibri" pitchFamily="34" charset="0"/>
                <a:cs typeface="Times New Roman" pitchFamily="18" charset="0"/>
              </a:rPr>
              <a:t>? </a:t>
            </a:r>
          </a:p>
          <a:p>
            <a:pPr lvl="0" fontAlgn="base">
              <a:spcBef>
                <a:spcPct val="0"/>
              </a:spcBef>
              <a:spcAft>
                <a:spcPct val="0"/>
              </a:spcAft>
            </a:pPr>
            <a:endParaRPr lang="en-GB" dirty="0" smtClean="0">
              <a:latin typeface="Arial" pitchFamily="34" charset="0"/>
              <a:cs typeface="Arial" pitchFamily="34" charset="0"/>
            </a:endParaRPr>
          </a:p>
          <a:p>
            <a:pPr lvl="0" eaLnBrk="0" fontAlgn="base" hangingPunct="0">
              <a:spcBef>
                <a:spcPct val="0"/>
              </a:spcBef>
              <a:spcAft>
                <a:spcPct val="0"/>
              </a:spcAft>
              <a:buFontTx/>
              <a:buChar char="•"/>
            </a:pPr>
            <a:r>
              <a:rPr lang="en-GB" dirty="0" smtClean="0">
                <a:latin typeface="Arial" pitchFamily="34" charset="0"/>
                <a:ea typeface="Calibri" pitchFamily="34" charset="0"/>
                <a:cs typeface="Times New Roman" pitchFamily="18" charset="0"/>
              </a:rPr>
              <a:t> Consider social class- an Inspector would normally be expected to defer to a man of </a:t>
            </a:r>
            <a:r>
              <a:rPr lang="en-GB" dirty="0" err="1" smtClean="0">
                <a:latin typeface="Arial" pitchFamily="34" charset="0"/>
                <a:ea typeface="Calibri" pitchFamily="34" charset="0"/>
                <a:cs typeface="Times New Roman" pitchFamily="18" charset="0"/>
              </a:rPr>
              <a:t>Birling’s</a:t>
            </a:r>
            <a:r>
              <a:rPr lang="en-GB" dirty="0" smtClean="0">
                <a:latin typeface="Arial" pitchFamily="34" charset="0"/>
                <a:ea typeface="Calibri" pitchFamily="34" charset="0"/>
                <a:cs typeface="Times New Roman" pitchFamily="18" charset="0"/>
              </a:rPr>
              <a:t> social status.</a:t>
            </a:r>
            <a:endParaRPr lang="en-GB" dirty="0" smtClean="0">
              <a:latin typeface="Arial" pitchFamily="34" charset="0"/>
              <a:ea typeface="Times New Roman" pitchFamily="18" charset="0"/>
              <a:cs typeface="Arial" pitchFamily="34" charset="0"/>
            </a:endParaRPr>
          </a:p>
          <a:p>
            <a:pPr lvl="0" eaLnBrk="0" fontAlgn="base" hangingPunct="0">
              <a:spcBef>
                <a:spcPct val="0"/>
              </a:spcBef>
              <a:spcAft>
                <a:spcPct val="0"/>
              </a:spcAft>
              <a:buFontTx/>
              <a:buChar char="•"/>
            </a:pPr>
            <a:r>
              <a:rPr lang="en-GB" dirty="0" smtClean="0">
                <a:latin typeface="Arial" pitchFamily="34" charset="0"/>
                <a:ea typeface="Calibri" pitchFamily="34" charset="0"/>
                <a:cs typeface="Times New Roman" pitchFamily="18" charset="0"/>
              </a:rPr>
              <a:t> In what tone/manner does he speak to the family?</a:t>
            </a:r>
          </a:p>
          <a:p>
            <a:pPr lvl="0" eaLnBrk="0" fontAlgn="base" hangingPunct="0">
              <a:spcBef>
                <a:spcPct val="0"/>
              </a:spcBef>
              <a:spcAft>
                <a:spcPct val="0"/>
              </a:spcAft>
              <a:buFontTx/>
              <a:buChar char="•"/>
            </a:pPr>
            <a:r>
              <a:rPr lang="en-GB" dirty="0" smtClean="0">
                <a:latin typeface="Arial" pitchFamily="34" charset="0"/>
                <a:ea typeface="Calibri" pitchFamily="34" charset="0"/>
                <a:cs typeface="Times New Roman" pitchFamily="18" charset="0"/>
              </a:rPr>
              <a:t> In what way does he present the details of Eva’s death? Why does this create a sense of conflict?</a:t>
            </a:r>
          </a:p>
          <a:p>
            <a:pPr lvl="0" eaLnBrk="0" fontAlgn="base" hangingPunct="0">
              <a:spcBef>
                <a:spcPct val="0"/>
              </a:spcBef>
              <a:spcAft>
                <a:spcPct val="0"/>
              </a:spcAft>
            </a:pPr>
            <a:endParaRPr kumimoji="0" lang="en-GB"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smtClean="0">
                <a:latin typeface="Arial" pitchFamily="34" charset="0"/>
                <a:cs typeface="Times New Roman" pitchFamily="18" charset="0"/>
              </a:rPr>
              <a:t>Write down some </a:t>
            </a:r>
            <a:r>
              <a:rPr lang="en-GB" sz="2000" b="1" dirty="0" smtClean="0">
                <a:solidFill>
                  <a:srgbClr val="FF0000"/>
                </a:solidFill>
                <a:latin typeface="Arial" pitchFamily="34" charset="0"/>
                <a:cs typeface="Times New Roman" pitchFamily="18" charset="0"/>
              </a:rPr>
              <a:t>quotes</a:t>
            </a:r>
            <a:r>
              <a:rPr lang="en-GB" sz="2000" b="1" dirty="0" smtClean="0">
                <a:latin typeface="Arial" pitchFamily="34" charset="0"/>
                <a:cs typeface="Times New Roman" pitchFamily="18" charset="0"/>
              </a:rPr>
              <a:t>, annotating them for </a:t>
            </a:r>
            <a:r>
              <a:rPr lang="en-GB" sz="2000" b="1" dirty="0" smtClean="0">
                <a:solidFill>
                  <a:srgbClr val="FF0000"/>
                </a:solidFill>
                <a:latin typeface="Arial" pitchFamily="34" charset="0"/>
                <a:cs typeface="Times New Roman" pitchFamily="18" charset="0"/>
              </a:rPr>
              <a:t>ideas</a:t>
            </a:r>
            <a:r>
              <a:rPr lang="en-GB" sz="2000" b="1" dirty="0" smtClean="0">
                <a:latin typeface="Arial" pitchFamily="34" charset="0"/>
                <a:cs typeface="Times New Roman" pitchFamily="18" charset="0"/>
              </a:rPr>
              <a:t> and picking out significant words and/or phrases to </a:t>
            </a:r>
            <a:r>
              <a:rPr lang="en-GB" sz="2000" b="1" dirty="0" smtClean="0">
                <a:solidFill>
                  <a:srgbClr val="FF0000"/>
                </a:solidFill>
                <a:latin typeface="Arial" pitchFamily="34" charset="0"/>
                <a:cs typeface="Times New Roman" pitchFamily="18" charset="0"/>
              </a:rPr>
              <a:t>analyse</a:t>
            </a:r>
            <a:r>
              <a:rPr lang="en-GB" sz="2000" b="1" dirty="0" smtClean="0">
                <a:latin typeface="Arial" pitchFamily="34" charset="0"/>
                <a:cs typeface="Times New Roman" pitchFamily="18" charset="0"/>
              </a:rPr>
              <a:t>. Have at least one quote to share with the people on your table.</a:t>
            </a:r>
            <a:endParaRPr kumimoji="0" lang="en-GB"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512" y="260648"/>
            <a:ext cx="4211960" cy="777875"/>
          </a:xfrm>
          <a:solidFill>
            <a:srgbClr val="92D050">
              <a:alpha val="49000"/>
            </a:srgbClr>
          </a:solidFill>
        </p:spPr>
        <p:txBody>
          <a:bodyPr>
            <a:normAutofit fontScale="90000"/>
          </a:bodyPr>
          <a:lstStyle/>
          <a:p>
            <a:pPr algn="ctr" eaLnBrk="1" hangingPunct="1"/>
            <a:r>
              <a:rPr lang="en-GB" b="1" dirty="0" smtClean="0"/>
              <a:t>Pick a Part! – Act 2 </a:t>
            </a:r>
          </a:p>
        </p:txBody>
      </p:sp>
      <p:sp>
        <p:nvSpPr>
          <p:cNvPr id="12293" name="TextBox 5"/>
          <p:cNvSpPr txBox="1">
            <a:spLocks noChangeArrowheads="1"/>
          </p:cNvSpPr>
          <p:nvPr/>
        </p:nvSpPr>
        <p:spPr bwMode="auto">
          <a:xfrm>
            <a:off x="251520" y="1196752"/>
            <a:ext cx="3024188" cy="5262979"/>
          </a:xfrm>
          <a:prstGeom prst="rect">
            <a:avLst/>
          </a:prstGeom>
          <a:noFill/>
          <a:ln w="9525">
            <a:noFill/>
            <a:miter lim="800000"/>
            <a:headEnd/>
            <a:tailEnd/>
          </a:ln>
        </p:spPr>
        <p:txBody>
          <a:bodyPr>
            <a:spAutoFit/>
          </a:bodyPr>
          <a:lstStyle/>
          <a:p>
            <a:r>
              <a:rPr lang="en-GB" sz="2100" b="1" dirty="0"/>
              <a:t>Stage </a:t>
            </a:r>
            <a:r>
              <a:rPr lang="en-GB" sz="2100" b="1" dirty="0" smtClean="0"/>
              <a:t>directions: </a:t>
            </a:r>
            <a:endParaRPr lang="en-GB" sz="2100" b="1" dirty="0"/>
          </a:p>
          <a:p>
            <a:endParaRPr lang="en-GB" sz="2100" b="1" dirty="0"/>
          </a:p>
          <a:p>
            <a:r>
              <a:rPr lang="en-GB" sz="2100" b="1" dirty="0" smtClean="0"/>
              <a:t>Mr </a:t>
            </a:r>
            <a:r>
              <a:rPr lang="en-GB" sz="2100" b="1" dirty="0" err="1" smtClean="0"/>
              <a:t>Birling</a:t>
            </a:r>
            <a:r>
              <a:rPr lang="en-GB" sz="2100" b="1" dirty="0" smtClean="0"/>
              <a:t>:</a:t>
            </a:r>
          </a:p>
          <a:p>
            <a:endParaRPr lang="en-GB" sz="2100" b="1" dirty="0"/>
          </a:p>
          <a:p>
            <a:r>
              <a:rPr lang="en-GB" sz="2100" b="1" dirty="0" smtClean="0"/>
              <a:t>Mrs </a:t>
            </a:r>
            <a:r>
              <a:rPr lang="en-GB" sz="2100" b="1" dirty="0" err="1" smtClean="0"/>
              <a:t>Birling</a:t>
            </a:r>
            <a:r>
              <a:rPr lang="en-GB" sz="2100" b="1" dirty="0" smtClean="0"/>
              <a:t>:</a:t>
            </a:r>
            <a:endParaRPr lang="en-GB" sz="2100" b="1" dirty="0"/>
          </a:p>
          <a:p>
            <a:endParaRPr lang="en-GB" sz="2100" b="1" dirty="0"/>
          </a:p>
          <a:p>
            <a:r>
              <a:rPr lang="en-GB" sz="2100" b="1" dirty="0" smtClean="0"/>
              <a:t>Gerald: </a:t>
            </a:r>
          </a:p>
          <a:p>
            <a:endParaRPr lang="en-GB" sz="2100" b="1" dirty="0"/>
          </a:p>
          <a:p>
            <a:r>
              <a:rPr lang="en-GB" sz="2100" b="1" dirty="0" smtClean="0"/>
              <a:t>Sheila:</a:t>
            </a:r>
          </a:p>
          <a:p>
            <a:endParaRPr lang="en-GB" sz="2100" b="1" dirty="0"/>
          </a:p>
          <a:p>
            <a:r>
              <a:rPr lang="en-GB" sz="2100" b="1" dirty="0" smtClean="0"/>
              <a:t>Eric: </a:t>
            </a:r>
          </a:p>
          <a:p>
            <a:endParaRPr lang="en-GB" sz="2100" b="1" dirty="0" smtClean="0"/>
          </a:p>
          <a:p>
            <a:r>
              <a:rPr lang="en-GB" sz="2100" b="1" dirty="0" smtClean="0"/>
              <a:t>Edna: </a:t>
            </a:r>
          </a:p>
          <a:p>
            <a:endParaRPr lang="en-GB" sz="2100" b="1" dirty="0" smtClean="0"/>
          </a:p>
          <a:p>
            <a:r>
              <a:rPr lang="en-GB" sz="2100" b="1" dirty="0" smtClean="0"/>
              <a:t>The Inspector:</a:t>
            </a:r>
            <a:endParaRPr lang="en-GB" sz="2100" b="1" dirty="0"/>
          </a:p>
          <a:p>
            <a:endParaRPr lang="en-GB" sz="2100" b="1" dirty="0"/>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sp>
        <p:nvSpPr>
          <p:cNvPr id="12297" name="TextBox 10"/>
          <p:cNvSpPr txBox="1">
            <a:spLocks noChangeArrowheads="1"/>
          </p:cNvSpPr>
          <p:nvPr/>
        </p:nvSpPr>
        <p:spPr bwMode="auto">
          <a:xfrm>
            <a:off x="5256213" y="3068960"/>
            <a:ext cx="3887787" cy="738664"/>
          </a:xfrm>
          <a:prstGeom prst="rect">
            <a:avLst/>
          </a:prstGeom>
          <a:noFill/>
          <a:ln w="9525">
            <a:noFill/>
            <a:miter lim="800000"/>
            <a:headEnd/>
            <a:tailEnd/>
          </a:ln>
        </p:spPr>
        <p:txBody>
          <a:bodyPr>
            <a:spAutoFit/>
          </a:bodyPr>
          <a:lstStyle/>
          <a:p>
            <a:endParaRPr lang="en-GB" sz="2100" b="1" dirty="0"/>
          </a:p>
          <a:p>
            <a:endParaRPr lang="en-GB" sz="2100" b="1" dirty="0"/>
          </a:p>
        </p:txBody>
      </p:sp>
      <p:pic>
        <p:nvPicPr>
          <p:cNvPr id="3074" name="Picture 2" descr="F:\GCSE\Top Set\IC\inspector_04.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1520" y="548680"/>
            <a:ext cx="8568952" cy="48245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cs typeface="Arial" pitchFamily="34" charset="0"/>
              </a:rPr>
              <a:t>Consider the questions</a:t>
            </a:r>
            <a:r>
              <a:rPr kumimoji="0" lang="en-GB" sz="2400" b="1" i="0" u="none" strike="noStrike" cap="none" normalizeH="0" dirty="0" smtClean="0">
                <a:ln>
                  <a:noFill/>
                </a:ln>
                <a:solidFill>
                  <a:schemeClr val="tx1"/>
                </a:solidFill>
                <a:effectLst/>
                <a:latin typeface="Calibri" pitchFamily="34" charset="0"/>
                <a:cs typeface="Arial" pitchFamily="34" charset="0"/>
              </a:rPr>
              <a:t> you have discussed and the quotes chosen by your group. Now use these to answer the following questions: </a:t>
            </a:r>
            <a:endParaRPr kumimoji="0" lang="en-GB" sz="2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GB" sz="2400"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cs typeface="Arial" pitchFamily="34" charset="0"/>
              </a:rPr>
              <a:t>1. Why do you think it’s important to create a sense of conflict/tension from the Inspector’s first appearance?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cs typeface="Arial" pitchFamily="34" charset="0"/>
              </a:rPr>
              <a:t>2. What is the effect of this on the audience?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cs typeface="Arial" pitchFamily="34" charset="0"/>
              </a:rPr>
              <a:t>3. What is the </a:t>
            </a:r>
            <a:r>
              <a:rPr kumimoji="0" lang="en-GB" sz="2400" b="1" i="0" u="none" strike="noStrike" cap="none" normalizeH="0" baseline="0" dirty="0" smtClean="0">
                <a:ln>
                  <a:noFill/>
                </a:ln>
                <a:solidFill>
                  <a:srgbClr val="FF0000"/>
                </a:solidFill>
                <a:effectLst/>
                <a:latin typeface="Calibri" pitchFamily="34" charset="0"/>
                <a:cs typeface="Arial" pitchFamily="34" charset="0"/>
              </a:rPr>
              <a:t>purpose</a:t>
            </a:r>
            <a:r>
              <a:rPr kumimoji="0" lang="en-GB" sz="2400" b="0" i="0" u="none" strike="noStrike" cap="none" normalizeH="0" baseline="0" dirty="0" smtClean="0">
                <a:ln>
                  <a:noFill/>
                </a:ln>
                <a:solidFill>
                  <a:schemeClr val="tx1"/>
                </a:solidFill>
                <a:effectLst/>
                <a:latin typeface="Calibri" pitchFamily="34" charset="0"/>
                <a:cs typeface="Arial" pitchFamily="34" charset="0"/>
              </a:rPr>
              <a:t> of the conflict? i.e. what message is Priestley setting out to convey in the conflict between the two men?</a:t>
            </a:r>
            <a:r>
              <a:rPr kumimoji="0" lang="en-GB" sz="2400" b="0" i="0" u="none" strike="noStrike" cap="none" normalizeH="0" dirty="0" smtClean="0">
                <a:ln>
                  <a:noFill/>
                </a:ln>
                <a:solidFill>
                  <a:schemeClr val="tx1"/>
                </a:solidFill>
                <a:effectLst/>
                <a:latin typeface="Calibri" pitchFamily="34" charset="0"/>
                <a:cs typeface="Arial" pitchFamily="34" charset="0"/>
              </a:rPr>
              <a:t> [</a:t>
            </a:r>
            <a:r>
              <a:rPr kumimoji="0" lang="en-GB" sz="2400" b="1" i="0" u="none" strike="noStrike" cap="none" normalizeH="0" dirty="0" smtClean="0">
                <a:ln>
                  <a:noFill/>
                </a:ln>
                <a:solidFill>
                  <a:schemeClr val="tx1"/>
                </a:solidFill>
                <a:effectLst/>
                <a:latin typeface="Calibri" pitchFamily="34" charset="0"/>
                <a:cs typeface="Arial" pitchFamily="34" charset="0"/>
              </a:rPr>
              <a:t>Hint: </a:t>
            </a:r>
            <a:r>
              <a:rPr kumimoji="0" lang="en-GB" sz="2400" b="0" i="0" u="none" strike="noStrike" cap="none" normalizeH="0" dirty="0" smtClean="0">
                <a:ln>
                  <a:noFill/>
                </a:ln>
                <a:solidFill>
                  <a:schemeClr val="tx1"/>
                </a:solidFill>
                <a:effectLst/>
                <a:latin typeface="Calibri" pitchFamily="34" charset="0"/>
                <a:cs typeface="Arial" pitchFamily="34" charset="0"/>
              </a:rPr>
              <a:t>consider the society the play is set in, the society it was first shown in, and the way the inspector fits in with the ideas of the time. What is he there to do? How is this shown?]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theartcareerproject.com/wp-content/uploads/2012/01/director.jpg"/>
          <p:cNvPicPr>
            <a:picLocks noChangeAspect="1" noChangeArrowheads="1"/>
          </p:cNvPicPr>
          <p:nvPr/>
        </p:nvPicPr>
        <p:blipFill>
          <a:blip r:embed="rId2" cstate="print"/>
          <a:srcRect/>
          <a:stretch>
            <a:fillRect/>
          </a:stretch>
        </p:blipFill>
        <p:spPr bwMode="auto">
          <a:xfrm>
            <a:off x="5838825" y="1196752"/>
            <a:ext cx="3305175" cy="3295651"/>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Entrance: how and why does Priestley create a sense of conflict?</a:t>
            </a:r>
            <a:endParaRPr lang="en-GB" dirty="0"/>
          </a:p>
        </p:txBody>
      </p:sp>
      <p:sp>
        <p:nvSpPr>
          <p:cNvPr id="4" name="Content Placeholder 2"/>
          <p:cNvSpPr txBox="1">
            <a:spLocks/>
          </p:cNvSpPr>
          <p:nvPr/>
        </p:nvSpPr>
        <p:spPr>
          <a:xfrm>
            <a:off x="-180528" y="692696"/>
            <a:ext cx="6624736" cy="5832648"/>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300" b="0" i="0" u="none" strike="noStrike" kern="1200" cap="none" spc="0" normalizeH="0" baseline="0" noProof="0" dirty="0" smtClean="0">
                <a:ln>
                  <a:noFill/>
                </a:ln>
                <a:solidFill>
                  <a:schemeClr val="tx1"/>
                </a:solidFill>
                <a:effectLst/>
                <a:uLnTx/>
                <a:uFillTx/>
                <a:latin typeface="+mn-lt"/>
                <a:ea typeface="+mn-ea"/>
                <a:cs typeface="+mn-cs"/>
              </a:rPr>
              <a:t>You have been given the job of directing a new version of An Inspector Calls. Your producer wants you to bring out a sense of conflict between the </a:t>
            </a:r>
            <a:r>
              <a:rPr kumimoji="0" lang="en-GB" sz="3300" b="0" i="0" u="none" strike="noStrike" kern="1200" cap="none" spc="0" normalizeH="0" baseline="0" noProof="0" dirty="0" err="1" smtClean="0">
                <a:ln>
                  <a:noFill/>
                </a:ln>
                <a:solidFill>
                  <a:schemeClr val="tx1"/>
                </a:solidFill>
                <a:effectLst/>
                <a:uLnTx/>
                <a:uFillTx/>
                <a:latin typeface="+mn-lt"/>
                <a:ea typeface="+mn-ea"/>
                <a:cs typeface="+mn-cs"/>
              </a:rPr>
              <a:t>Birlings</a:t>
            </a:r>
            <a:r>
              <a:rPr kumimoji="0" lang="en-GB" sz="3300" b="0" i="0" u="none" strike="noStrike" kern="1200" cap="none" spc="0" normalizeH="0" baseline="0" noProof="0" dirty="0" smtClean="0">
                <a:ln>
                  <a:noFill/>
                </a:ln>
                <a:solidFill>
                  <a:schemeClr val="tx1"/>
                </a:solidFill>
                <a:effectLst/>
                <a:uLnTx/>
                <a:uFillTx/>
                <a:latin typeface="+mn-lt"/>
                <a:ea typeface="+mn-ea"/>
                <a:cs typeface="+mn-cs"/>
              </a:rPr>
              <a:t> and the Inspector from the start of the play.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How would you stage the Inspector’s entrance? </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Consider: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When/how he arrives</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What he wears, how he moves, how he speaks etc.</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Setting, lighting, sound etc.</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How the other characters respond to him</a:t>
            </a:r>
          </a:p>
          <a:p>
            <a:pPr marL="800100" lvl="1" indent="-342900">
              <a:spcBef>
                <a:spcPct val="20000"/>
              </a:spcBef>
              <a:buFont typeface="Arial" pitchFamily="34" charset="0"/>
              <a:buChar cha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The original stage directions (these should be included)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Methods – Sheila’s interview</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20688"/>
            <a:ext cx="7992888" cy="2031325"/>
          </a:xfrm>
          <a:prstGeom prst="rect">
            <a:avLst/>
          </a:prstGeom>
          <a:noFill/>
        </p:spPr>
        <p:txBody>
          <a:bodyPr wrap="square" rtlCol="0">
            <a:spAutoFit/>
          </a:bodyPr>
          <a:lstStyle/>
          <a:p>
            <a:r>
              <a:rPr lang="en-GB" sz="5400" b="1" i="1" dirty="0"/>
              <a:t>“somehow he makes you”</a:t>
            </a:r>
            <a:endParaRPr lang="en-GB" sz="5400" dirty="0"/>
          </a:p>
          <a:p>
            <a:r>
              <a:rPr lang="en-GB" sz="5400" b="1" dirty="0" smtClean="0"/>
              <a:t>					- </a:t>
            </a:r>
            <a:r>
              <a:rPr lang="en-GB" sz="5400" b="1" dirty="0"/>
              <a:t>Sheila</a:t>
            </a:r>
            <a:endParaRPr lang="en-GB" sz="5400" dirty="0"/>
          </a:p>
          <a:p>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Sheila’s interview</a:t>
            </a:r>
            <a:endParaRPr lang="en-GB" dirty="0"/>
          </a:p>
        </p:txBody>
      </p:sp>
      <p:sp>
        <p:nvSpPr>
          <p:cNvPr id="5" name="TextBox 4"/>
          <p:cNvSpPr txBox="1"/>
          <p:nvPr/>
        </p:nvSpPr>
        <p:spPr>
          <a:xfrm>
            <a:off x="179512" y="3140968"/>
            <a:ext cx="8712968" cy="1815882"/>
          </a:xfrm>
          <a:prstGeom prst="rect">
            <a:avLst/>
          </a:prstGeom>
          <a:noFill/>
        </p:spPr>
        <p:txBody>
          <a:bodyPr wrap="square" rtlCol="0">
            <a:spAutoFit/>
          </a:bodyPr>
          <a:lstStyle/>
          <a:p>
            <a:r>
              <a:rPr lang="en-GB" sz="2000" dirty="0"/>
              <a:t>Despite the importance in the local community of people like Gerald and the </a:t>
            </a:r>
            <a:r>
              <a:rPr lang="en-GB" sz="2000" dirty="0" err="1"/>
              <a:t>Birlings</a:t>
            </a:r>
            <a:r>
              <a:rPr lang="en-GB" sz="2000" dirty="0"/>
              <a:t>, the Inspector controls the development of events: </a:t>
            </a:r>
            <a:r>
              <a:rPr lang="en-GB" sz="2400" b="1" dirty="0">
                <a:solidFill>
                  <a:srgbClr val="FF0000"/>
                </a:solidFill>
              </a:rPr>
              <a:t>who will speak and when</a:t>
            </a:r>
            <a:r>
              <a:rPr lang="en-GB" sz="2000" dirty="0"/>
              <a:t>; </a:t>
            </a:r>
            <a:r>
              <a:rPr lang="en-GB" sz="2400" b="1" dirty="0">
                <a:solidFill>
                  <a:srgbClr val="FF0000"/>
                </a:solidFill>
              </a:rPr>
              <a:t>who may or may not leave</a:t>
            </a:r>
            <a:r>
              <a:rPr lang="en-GB" sz="2000" dirty="0"/>
              <a:t>; </a:t>
            </a:r>
            <a:r>
              <a:rPr lang="en-GB" sz="2400" b="1" dirty="0">
                <a:solidFill>
                  <a:srgbClr val="FF0000"/>
                </a:solidFill>
              </a:rPr>
              <a:t>who will or will not see the photograph</a:t>
            </a:r>
            <a:r>
              <a:rPr lang="en-GB" sz="2000" dirty="0"/>
              <a:t>. He even seems to control </a:t>
            </a:r>
            <a:r>
              <a:rPr lang="en-GB" sz="2400" b="1" dirty="0">
                <a:solidFill>
                  <a:srgbClr val="FF0000"/>
                </a:solidFill>
              </a:rPr>
              <a:t>what people say</a:t>
            </a:r>
            <a:r>
              <a:rPr lang="en-GB" sz="2000" dirty="0"/>
              <a:t>. He uses this control to create a sense of </a:t>
            </a:r>
            <a:r>
              <a:rPr lang="en-GB" sz="2000" dirty="0" smtClean="0"/>
              <a:t>conflict or distance </a:t>
            </a:r>
            <a:r>
              <a:rPr lang="en-GB" sz="2000" dirty="0"/>
              <a:t>between himself and those he interviews. </a:t>
            </a:r>
            <a:endParaRPr lang="en-GB" sz="2000" dirty="0" smtClean="0"/>
          </a:p>
        </p:txBody>
      </p:sp>
      <p:sp>
        <p:nvSpPr>
          <p:cNvPr id="6" name="TextBox 5"/>
          <p:cNvSpPr txBox="1"/>
          <p:nvPr/>
        </p:nvSpPr>
        <p:spPr>
          <a:xfrm>
            <a:off x="179512" y="5445224"/>
            <a:ext cx="8784976" cy="830997"/>
          </a:xfrm>
          <a:prstGeom prst="rect">
            <a:avLst/>
          </a:prstGeom>
          <a:noFill/>
          <a:ln>
            <a:solidFill>
              <a:schemeClr val="accent1">
                <a:shade val="50000"/>
              </a:schemeClr>
            </a:solidFill>
          </a:ln>
        </p:spPr>
        <p:txBody>
          <a:bodyPr wrap="square" rtlCol="0">
            <a:spAutoFit/>
          </a:bodyPr>
          <a:lstStyle/>
          <a:p>
            <a:r>
              <a:rPr lang="en-GB" sz="2400" b="1" dirty="0" smtClean="0"/>
              <a:t>Recap:</a:t>
            </a:r>
            <a:r>
              <a:rPr lang="en-GB" sz="2400" dirty="0" smtClean="0"/>
              <a:t> why is this conflict or distance important in allowing Priestley to express his ideas and attitudes about class and society? </a:t>
            </a:r>
            <a:endParaRPr lang="en-GB"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Sheila’s interview</a:t>
            </a:r>
            <a:endParaRPr lang="en-GB" dirty="0"/>
          </a:p>
        </p:txBody>
      </p:sp>
      <p:sp>
        <p:nvSpPr>
          <p:cNvPr id="3" name="TextBox 2"/>
          <p:cNvSpPr txBox="1"/>
          <p:nvPr/>
        </p:nvSpPr>
        <p:spPr>
          <a:xfrm>
            <a:off x="179512" y="476672"/>
            <a:ext cx="8712968" cy="1107996"/>
          </a:xfrm>
          <a:prstGeom prst="rect">
            <a:avLst/>
          </a:prstGeom>
          <a:noFill/>
        </p:spPr>
        <p:txBody>
          <a:bodyPr wrap="square" rtlCol="0">
            <a:spAutoFit/>
          </a:bodyPr>
          <a:lstStyle/>
          <a:p>
            <a:r>
              <a:rPr lang="en-GB" sz="2400" b="1" dirty="0"/>
              <a:t>Looking at </a:t>
            </a:r>
            <a:r>
              <a:rPr lang="en-GB" sz="2400" b="1" dirty="0" smtClean="0"/>
              <a:t>the Inspector’s interview </a:t>
            </a:r>
            <a:r>
              <a:rPr lang="en-GB" sz="2400" b="1" dirty="0"/>
              <a:t>with </a:t>
            </a:r>
            <a:r>
              <a:rPr lang="en-GB" sz="2400" b="1" dirty="0" smtClean="0"/>
              <a:t>Sheila, analyse his use of language:</a:t>
            </a:r>
            <a:endParaRPr lang="en-GB" sz="2400" dirty="0"/>
          </a:p>
          <a:p>
            <a:endParaRPr lang="en-GB" dirty="0"/>
          </a:p>
        </p:txBody>
      </p:sp>
      <p:sp>
        <p:nvSpPr>
          <p:cNvPr id="54274" name="Text Box 2"/>
          <p:cNvSpPr txBox="1">
            <a:spLocks noChangeArrowheads="1"/>
          </p:cNvSpPr>
          <p:nvPr/>
        </p:nvSpPr>
        <p:spPr bwMode="auto">
          <a:xfrm>
            <a:off x="179512" y="1340768"/>
            <a:ext cx="8784976" cy="49685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alibri" pitchFamily="34" charset="0"/>
                <a:cs typeface="Arial" pitchFamily="34" charset="0"/>
              </a:rPr>
              <a:t>The Inspector’s Methods: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What questions does he ask? (open/closed, tone etc.)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is the effect of these questions?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What type of language does he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he respond to what is said by Sheila? </a:t>
            </a:r>
          </a:p>
          <a:p>
            <a:pPr marL="0" marR="0" lvl="0" indent="0" algn="l" defTabSz="914400" rtl="0" eaLnBrk="1" fontAlgn="base" latinLnBrk="0" hangingPunct="1">
              <a:lnSpc>
                <a:spcPct val="100000"/>
              </a:lnSpc>
              <a:spcBef>
                <a:spcPct val="0"/>
              </a:spcBef>
              <a:spcAft>
                <a:spcPct val="0"/>
              </a:spcAft>
              <a:buClrTx/>
              <a:buSzTx/>
              <a:buFontTx/>
              <a:buNone/>
              <a:tabLst/>
            </a:pPr>
            <a:r>
              <a:rPr lang="en-GB" dirty="0">
                <a:latin typeface="Times New Roman" pitchFamily="18" charset="0"/>
                <a:cs typeface="Arial" pitchFamily="34" charset="0"/>
              </a:rPr>
              <a:t>	</a:t>
            </a:r>
            <a:r>
              <a:rPr kumimoji="0" lang="en-GB" b="0" i="0" u="none" strike="noStrike" cap="none" normalizeH="0" baseline="0" dirty="0" smtClean="0">
                <a:ln>
                  <a:noFill/>
                </a:ln>
                <a:solidFill>
                  <a:schemeClr val="tx1"/>
                </a:solidFill>
                <a:effectLst/>
                <a:latin typeface="Times New Roman" pitchFamily="18" charset="0"/>
                <a:cs typeface="Arial" pitchFamily="34" charset="0"/>
              </a:rPr>
              <a:t>Harsh/kind?</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Rude?</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Disregards </a:t>
            </a:r>
            <a:r>
              <a:rPr kumimoji="0" lang="en-GB" b="1" i="0" u="none" strike="noStrike" cap="none" normalizeH="0" baseline="0" dirty="0" smtClean="0">
                <a:ln>
                  <a:noFill/>
                </a:ln>
                <a:solidFill>
                  <a:srgbClr val="FF0000"/>
                </a:solidFill>
                <a:effectLst/>
                <a:latin typeface="Times New Roman" pitchFamily="18" charset="0"/>
                <a:cs typeface="Arial" pitchFamily="34" charset="0"/>
              </a:rPr>
              <a:t>social conventions</a:t>
            </a:r>
            <a:r>
              <a:rPr kumimoji="0" lang="en-GB"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Does he focus on what is</a:t>
            </a:r>
            <a:r>
              <a:rPr kumimoji="0" lang="en-GB" b="1" i="0" u="none" strike="noStrike" cap="none" normalizeH="0" baseline="0" dirty="0" smtClean="0">
                <a:ln>
                  <a:noFill/>
                </a:ln>
                <a:solidFill>
                  <a:srgbClr val="FF0000"/>
                </a:solidFill>
                <a:effectLst/>
                <a:latin typeface="Times New Roman" pitchFamily="18" charset="0"/>
                <a:cs typeface="Arial" pitchFamily="34" charset="0"/>
              </a:rPr>
              <a:t> moral </a:t>
            </a:r>
            <a:r>
              <a:rPr kumimoji="0" lang="en-GB" b="0" i="0" u="none" strike="noStrike" cap="none" normalizeH="0" baseline="0" dirty="0" smtClean="0">
                <a:ln>
                  <a:noFill/>
                </a:ln>
                <a:solidFill>
                  <a:schemeClr val="tx1"/>
                </a:solidFill>
                <a:effectLst/>
                <a:latin typeface="Times New Roman" pitchFamily="18" charset="0"/>
                <a:cs typeface="Arial" pitchFamily="34" charset="0"/>
              </a:rPr>
              <a:t>or what is legal?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5. Does the way he responds change at all? Why?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The </a:t>
            </a:r>
            <a:r>
              <a:rPr kumimoji="0" lang="en-GB" b="1" i="0" u="none" strike="noStrike" cap="none" normalizeH="0" baseline="0" dirty="0" err="1" smtClean="0">
                <a:ln>
                  <a:noFill/>
                </a:ln>
                <a:solidFill>
                  <a:schemeClr val="tx1"/>
                </a:solidFill>
                <a:effectLst/>
                <a:latin typeface="Times New Roman" pitchFamily="18" charset="0"/>
                <a:cs typeface="Arial" pitchFamily="34" charset="0"/>
              </a:rPr>
              <a:t>Birlings</a:t>
            </a:r>
            <a:r>
              <a:rPr kumimoji="0" lang="en-GB" b="1" i="0" u="none" strike="noStrike" cap="none" normalizeH="0" baseline="0" dirty="0" smtClean="0">
                <a:ln>
                  <a:noFill/>
                </a:ln>
                <a:solidFill>
                  <a:schemeClr val="tx1"/>
                </a:solidFill>
                <a:effectLst/>
                <a:latin typeface="Times New Roman" pitchFamily="18" charset="0"/>
                <a:cs typeface="Arial" pitchFamily="34" charset="0"/>
              </a:rPr>
              <a:t>: </a:t>
            </a: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does Sheila respond to the Inspector?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emotions does she display (e.g. anger, guilt, remorse...)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How does this add to/resolve the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this affect the Inspector’s methods?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5" name="Text Box 3"/>
          <p:cNvSpPr txBox="1">
            <a:spLocks noChangeArrowheads="1"/>
          </p:cNvSpPr>
          <p:nvPr/>
        </p:nvSpPr>
        <p:spPr bwMode="auto">
          <a:xfrm>
            <a:off x="6156176" y="1628800"/>
            <a:ext cx="2952328" cy="34163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Staging: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 stage directions and props add to the sense of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Think about:</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the Inspector’s use of the photograph</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doors slamming </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entrances and exits</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other stage directions in the text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95536" y="6279703"/>
            <a:ext cx="8496944" cy="461665"/>
          </a:xfrm>
          <a:prstGeom prst="rect">
            <a:avLst/>
          </a:prstGeom>
          <a:noFill/>
        </p:spPr>
        <p:txBody>
          <a:bodyPr wrap="square" rtlCol="0">
            <a:spAutoFit/>
          </a:bodyPr>
          <a:lstStyle/>
          <a:p>
            <a:r>
              <a:rPr lang="en-GB" sz="2200" b="1" dirty="0" smtClean="0"/>
              <a:t>Make sure you note down </a:t>
            </a:r>
            <a:r>
              <a:rPr lang="en-GB" sz="2400" b="1" dirty="0" smtClean="0">
                <a:solidFill>
                  <a:srgbClr val="FF0000"/>
                </a:solidFill>
              </a:rPr>
              <a:t>ideas</a:t>
            </a:r>
            <a:r>
              <a:rPr lang="en-GB" sz="2200" b="1" dirty="0" smtClean="0"/>
              <a:t> and </a:t>
            </a:r>
            <a:r>
              <a:rPr lang="en-GB" sz="2400" b="1" dirty="0" smtClean="0">
                <a:solidFill>
                  <a:srgbClr val="FF0000"/>
                </a:solidFill>
              </a:rPr>
              <a:t>quotes</a:t>
            </a:r>
            <a:r>
              <a:rPr lang="en-GB" sz="2200" b="1" dirty="0" smtClean="0"/>
              <a:t> as well as your </a:t>
            </a:r>
            <a:r>
              <a:rPr lang="en-GB" sz="2400" b="1" dirty="0" smtClean="0">
                <a:solidFill>
                  <a:srgbClr val="FF0000"/>
                </a:solidFill>
              </a:rPr>
              <a:t>analysis</a:t>
            </a:r>
            <a:r>
              <a:rPr lang="en-GB" sz="2200" b="1" dirty="0" smtClean="0"/>
              <a:t>.</a:t>
            </a:r>
            <a:endParaRPr lang="en-GB" sz="22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Sheila’s interview</a:t>
            </a:r>
            <a:endParaRPr lang="en-GB" dirty="0"/>
          </a:p>
        </p:txBody>
      </p:sp>
      <p:sp>
        <p:nvSpPr>
          <p:cNvPr id="3" name="TextBox 2"/>
          <p:cNvSpPr txBox="1"/>
          <p:nvPr/>
        </p:nvSpPr>
        <p:spPr>
          <a:xfrm>
            <a:off x="179512" y="620688"/>
            <a:ext cx="8784976" cy="6063198"/>
          </a:xfrm>
          <a:prstGeom prst="rect">
            <a:avLst/>
          </a:prstGeom>
          <a:noFill/>
          <a:ln>
            <a:solidFill>
              <a:schemeClr val="accent1">
                <a:shade val="50000"/>
              </a:schemeClr>
            </a:solidFill>
          </a:ln>
        </p:spPr>
        <p:txBody>
          <a:bodyPr wrap="square" rtlCol="0">
            <a:spAutoFit/>
          </a:bodyPr>
          <a:lstStyle/>
          <a:p>
            <a:r>
              <a:rPr lang="en-GB" sz="2800" b="1" dirty="0" smtClean="0"/>
              <a:t>Ideas: </a:t>
            </a:r>
            <a:r>
              <a:rPr lang="en-GB" sz="3200" b="1" dirty="0">
                <a:solidFill>
                  <a:srgbClr val="FF0000"/>
                </a:solidFill>
              </a:rPr>
              <a:t>S</a:t>
            </a:r>
            <a:r>
              <a:rPr lang="en-GB" sz="3200" b="1" dirty="0" smtClean="0">
                <a:solidFill>
                  <a:srgbClr val="FF0000"/>
                </a:solidFill>
              </a:rPr>
              <a:t>ummarise your findings </a:t>
            </a:r>
            <a:r>
              <a:rPr lang="en-GB" sz="2800" dirty="0" smtClean="0"/>
              <a:t>about the way the Inspector interviews Sheila.</a:t>
            </a:r>
          </a:p>
          <a:p>
            <a:endParaRPr lang="en-GB" sz="2800" dirty="0"/>
          </a:p>
          <a:p>
            <a:r>
              <a:rPr lang="en-GB" sz="2800" b="1" dirty="0" smtClean="0"/>
              <a:t>Quotes: </a:t>
            </a:r>
            <a:r>
              <a:rPr lang="en-GB" sz="2800" dirty="0"/>
              <a:t>P</a:t>
            </a:r>
            <a:r>
              <a:rPr lang="en-GB" sz="2800" dirty="0" smtClean="0"/>
              <a:t>ick out </a:t>
            </a:r>
            <a:r>
              <a:rPr lang="en-GB" sz="3200" b="1" dirty="0" smtClean="0">
                <a:solidFill>
                  <a:srgbClr val="FF0000"/>
                </a:solidFill>
              </a:rPr>
              <a:t>five key quotes </a:t>
            </a:r>
            <a:r>
              <a:rPr lang="en-GB" sz="2800" dirty="0" smtClean="0"/>
              <a:t>to back up and illustrate your ideas.</a:t>
            </a:r>
          </a:p>
          <a:p>
            <a:endParaRPr lang="en-GB" sz="2800" dirty="0"/>
          </a:p>
          <a:p>
            <a:r>
              <a:rPr lang="en-GB" sz="2800" b="1" dirty="0" smtClean="0"/>
              <a:t>Analyse: </a:t>
            </a:r>
            <a:r>
              <a:rPr lang="en-GB" sz="2800" dirty="0"/>
              <a:t>W</a:t>
            </a:r>
            <a:r>
              <a:rPr lang="en-GB" sz="2800" dirty="0" smtClean="0"/>
              <a:t>hat is the </a:t>
            </a:r>
            <a:r>
              <a:rPr lang="en-GB" sz="3200" b="1" dirty="0" smtClean="0">
                <a:solidFill>
                  <a:srgbClr val="FF0000"/>
                </a:solidFill>
              </a:rPr>
              <a:t>effect</a:t>
            </a:r>
            <a:r>
              <a:rPr lang="en-GB" sz="2800" dirty="0" smtClean="0"/>
              <a:t> of these on the audience? How do they make us </a:t>
            </a:r>
            <a:r>
              <a:rPr lang="en-GB" sz="3200" b="1" dirty="0" smtClean="0">
                <a:solidFill>
                  <a:srgbClr val="FF0000"/>
                </a:solidFill>
              </a:rPr>
              <a:t>respond</a:t>
            </a:r>
            <a:r>
              <a:rPr lang="en-GB" sz="2800" dirty="0" smtClean="0"/>
              <a:t> to the Inspector and to Sheila? </a:t>
            </a:r>
          </a:p>
          <a:p>
            <a:endParaRPr lang="en-GB" sz="2800" dirty="0"/>
          </a:p>
          <a:p>
            <a:r>
              <a:rPr lang="en-GB" sz="2800" b="1" dirty="0" smtClean="0"/>
              <a:t>Purpose: </a:t>
            </a:r>
            <a:r>
              <a:rPr lang="en-GB" sz="3200" b="1" dirty="0">
                <a:solidFill>
                  <a:srgbClr val="FF0000"/>
                </a:solidFill>
              </a:rPr>
              <a:t>W</a:t>
            </a:r>
            <a:r>
              <a:rPr lang="en-GB" sz="3200" b="1" dirty="0" smtClean="0">
                <a:solidFill>
                  <a:srgbClr val="FF0000"/>
                </a:solidFill>
              </a:rPr>
              <a:t>hy</a:t>
            </a:r>
            <a:r>
              <a:rPr lang="en-GB" sz="2800" dirty="0" smtClean="0"/>
              <a:t> has Priestley done this? How does this interview represent his </a:t>
            </a:r>
            <a:r>
              <a:rPr lang="en-GB" sz="3200" b="1" dirty="0" smtClean="0">
                <a:solidFill>
                  <a:srgbClr val="FF0000"/>
                </a:solidFill>
              </a:rPr>
              <a:t>attitudes and ideas </a:t>
            </a:r>
            <a:r>
              <a:rPr lang="en-GB" sz="2800" dirty="0" smtClean="0"/>
              <a:t>about society?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461665"/>
          </a:xfrm>
          <a:prstGeom prst="rect">
            <a:avLst/>
          </a:prstGeom>
          <a:noFill/>
        </p:spPr>
        <p:txBody>
          <a:bodyPr wrap="square" rtlCol="0">
            <a:spAutoFit/>
          </a:bodyPr>
          <a:lstStyle/>
          <a:p>
            <a:pPr algn="ctr"/>
            <a:endParaRPr lang="en-US" sz="2400" b="1" dirty="0" smtClean="0">
              <a:solidFill>
                <a:srgbClr val="00B0F0"/>
              </a:solidFill>
            </a:endParaRPr>
          </a:p>
        </p:txBody>
      </p:sp>
      <p:sp>
        <p:nvSpPr>
          <p:cNvPr id="9" name="TextBox 8"/>
          <p:cNvSpPr txBox="1"/>
          <p:nvPr/>
        </p:nvSpPr>
        <p:spPr>
          <a:xfrm>
            <a:off x="214282" y="2071678"/>
            <a:ext cx="8715436" cy="461665"/>
          </a:xfrm>
          <a:prstGeom prst="rect">
            <a:avLst/>
          </a:prstGeom>
          <a:noFill/>
        </p:spPr>
        <p:txBody>
          <a:bodyPr wrap="square" rtlCol="0">
            <a:spAutoFit/>
          </a:bodyPr>
          <a:lstStyle/>
          <a:p>
            <a:pPr algn="just"/>
            <a:endParaRPr lang="en-US" sz="2400" dirty="0">
              <a:solidFill>
                <a:schemeClr val="bg1"/>
              </a:solidFill>
            </a:endParaRPr>
          </a:p>
        </p:txBody>
      </p:sp>
      <p:sp>
        <p:nvSpPr>
          <p:cNvPr id="10" name="TextBox 9"/>
          <p:cNvSpPr txBox="1"/>
          <p:nvPr/>
        </p:nvSpPr>
        <p:spPr>
          <a:xfrm>
            <a:off x="179512" y="1379577"/>
            <a:ext cx="8856984" cy="5047536"/>
          </a:xfrm>
          <a:prstGeom prst="rect">
            <a:avLst/>
          </a:prstGeom>
          <a:solidFill>
            <a:schemeClr val="bg2">
              <a:lumMod val="75000"/>
              <a:alpha val="58000"/>
            </a:schemeClr>
          </a:solidFill>
        </p:spPr>
        <p:txBody>
          <a:bodyPr wrap="square" rtlCol="0">
            <a:spAutoFit/>
          </a:bodyPr>
          <a:lstStyle/>
          <a:p>
            <a:pPr>
              <a:buFont typeface="Arial" pitchFamily="34" charset="0"/>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Q</a:t>
            </a:r>
            <a:r>
              <a:rPr lang="en-GB" sz="2800" b="1" dirty="0" smtClean="0">
                <a:effectLst>
                  <a:outerShdw blurRad="38100" dist="38100" dir="2700000" algn="tl">
                    <a:srgbClr val="000000">
                      <a:alpha val="43137"/>
                    </a:srgbClr>
                  </a:outerShdw>
                </a:effectLst>
              </a:rPr>
              <a:t>UESTION - link your answer to the focus of the task</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W</a:t>
            </a:r>
            <a:r>
              <a:rPr lang="en-GB" sz="2800" b="1" dirty="0" smtClean="0">
                <a:effectLst>
                  <a:outerShdw blurRad="38100" dist="38100" dir="2700000" algn="tl">
                    <a:srgbClr val="000000">
                      <a:alpha val="43137"/>
                    </a:srgbClr>
                  </a:outerShdw>
                </a:effectLst>
              </a:rPr>
              <a:t>RITER - remember that the characters only do what the writer makes them do!</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E</a:t>
            </a:r>
            <a:r>
              <a:rPr lang="en-GB" sz="2800" b="1" dirty="0" smtClean="0">
                <a:effectLst>
                  <a:outerShdw blurRad="38100" dist="38100" dir="2700000" algn="tl">
                    <a:srgbClr val="000000">
                      <a:alpha val="43137"/>
                    </a:srgbClr>
                  </a:outerShdw>
                </a:effectLst>
              </a:rPr>
              <a:t>VIDENCE - Use quotations from the text</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R</a:t>
            </a:r>
            <a:r>
              <a:rPr lang="en-GB" sz="2800" b="1" dirty="0" smtClean="0">
                <a:effectLst>
                  <a:outerShdw blurRad="38100" dist="38100" dir="2700000" algn="tl">
                    <a:srgbClr val="000000">
                      <a:alpha val="43137"/>
                    </a:srgbClr>
                  </a:outerShdw>
                </a:effectLst>
              </a:rPr>
              <a:t>EADER - what effect do the events/ issues have on the reader?</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T</a:t>
            </a:r>
            <a:r>
              <a:rPr lang="en-GB" sz="2800" b="1" dirty="0" smtClean="0">
                <a:effectLst>
                  <a:outerShdw blurRad="38100" dist="38100" dir="2700000" algn="tl">
                    <a:srgbClr val="000000">
                      <a:alpha val="43137"/>
                    </a:srgbClr>
                  </a:outerShdw>
                </a:effectLst>
              </a:rPr>
              <a:t>ECHNIQUES - language/ structure</a:t>
            </a:r>
          </a:p>
          <a:p>
            <a:pPr>
              <a:spcBef>
                <a:spcPct val="50000"/>
              </a:spcBef>
              <a:buFontTx/>
              <a:buChar char="•"/>
            </a:pPr>
            <a:r>
              <a:rPr lang="en-GB" sz="2800" b="1" dirty="0" smtClean="0">
                <a:solidFill>
                  <a:schemeClr val="bg1"/>
                </a:solidFill>
                <a:effectLst>
                  <a:outerShdw blurRad="38100" dist="38100" dir="2700000" algn="tl">
                    <a:srgbClr val="000000">
                      <a:alpha val="43137"/>
                    </a:srgbClr>
                  </a:outerShdw>
                </a:effectLst>
              </a:rPr>
              <a:t> </a:t>
            </a:r>
            <a:r>
              <a:rPr lang="en-GB" sz="2800" b="1" dirty="0" smtClean="0">
                <a:solidFill>
                  <a:srgbClr val="FF0000"/>
                </a:solidFill>
                <a:effectLst>
                  <a:outerShdw blurRad="38100" dist="38100" dir="2700000" algn="tl">
                    <a:srgbClr val="000000">
                      <a:alpha val="43137"/>
                    </a:srgbClr>
                  </a:outerShdw>
                </a:effectLst>
              </a:rPr>
              <a:t>Y</a:t>
            </a:r>
            <a:r>
              <a:rPr lang="en-GB" sz="2800" b="1" dirty="0" smtClean="0">
                <a:effectLst>
                  <a:outerShdw blurRad="38100" dist="38100" dir="2700000" algn="tl">
                    <a:srgbClr val="000000">
                      <a:alpha val="43137"/>
                    </a:srgbClr>
                  </a:outerShdw>
                </a:effectLst>
              </a:rPr>
              <a:t>OUR RESPONSE - explore your own ideas/ your reaction to the text </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323528" y="2398236"/>
            <a:ext cx="8352928" cy="2308324"/>
          </a:xfrm>
          <a:prstGeom prst="rect">
            <a:avLst/>
          </a:prstGeom>
        </p:spPr>
        <p:txBody>
          <a:bodyPr wrap="square">
            <a:spAutoFit/>
          </a:bodyPr>
          <a:lstStyle/>
          <a:p>
            <a:pPr algn="ctr"/>
            <a:r>
              <a:rPr lang="en-GB" sz="4800" b="1" dirty="0" smtClean="0"/>
              <a:t>How does Priestley use the character of the Inspector to present his ideas about society?</a:t>
            </a:r>
          </a:p>
        </p:txBody>
      </p:sp>
      <p:sp>
        <p:nvSpPr>
          <p:cNvPr id="11" name="TextBox 10"/>
          <p:cNvSpPr txBox="1"/>
          <p:nvPr/>
        </p:nvSpPr>
        <p:spPr>
          <a:xfrm>
            <a:off x="899592" y="4941168"/>
            <a:ext cx="7128792" cy="1477328"/>
          </a:xfrm>
          <a:prstGeom prst="rect">
            <a:avLst/>
          </a:prstGeom>
          <a:noFill/>
        </p:spPr>
        <p:txBody>
          <a:bodyPr wrap="square" rtlCol="0">
            <a:spAutoFit/>
          </a:bodyPr>
          <a:lstStyle/>
          <a:p>
            <a:r>
              <a:rPr lang="en-GB" dirty="0" smtClean="0"/>
              <a:t>Answer using some key quotes from Sheila’s interview. You could include: </a:t>
            </a:r>
          </a:p>
          <a:p>
            <a:r>
              <a:rPr lang="en-GB" dirty="0" smtClean="0"/>
              <a:t> </a:t>
            </a:r>
          </a:p>
          <a:p>
            <a:pPr>
              <a:buFont typeface="Arial" pitchFamily="34" charset="0"/>
              <a:buChar char="•"/>
            </a:pPr>
            <a:r>
              <a:rPr lang="en-GB" dirty="0" smtClean="0"/>
              <a:t>The way he creates conflict/ distance</a:t>
            </a:r>
          </a:p>
          <a:p>
            <a:pPr>
              <a:buFont typeface="Arial" pitchFamily="34" charset="0"/>
              <a:buChar char="•"/>
            </a:pPr>
            <a:r>
              <a:rPr lang="en-GB" dirty="0"/>
              <a:t> </a:t>
            </a:r>
            <a:r>
              <a:rPr lang="en-GB" dirty="0" smtClean="0"/>
              <a:t>His focus on what is moral over what is legal</a:t>
            </a:r>
          </a:p>
          <a:p>
            <a:pPr>
              <a:buFont typeface="Arial" pitchFamily="34" charset="0"/>
              <a:buChar char="•"/>
            </a:pPr>
            <a:r>
              <a:rPr lang="en-GB" dirty="0"/>
              <a:t> </a:t>
            </a:r>
            <a:r>
              <a:rPr lang="en-GB" dirty="0" smtClean="0"/>
              <a:t>His regard (or disregard!) for social conventions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the Inspector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Methods – Mrs </a:t>
            </a:r>
            <a:r>
              <a:rPr lang="en-GB" dirty="0" err="1" smtClean="0">
                <a:solidFill>
                  <a:schemeClr val="bg1"/>
                </a:solidFill>
                <a:latin typeface="Comic Sans MS" pitchFamily="66" charset="0"/>
              </a:rPr>
              <a:t>Birling’s</a:t>
            </a:r>
            <a:r>
              <a:rPr lang="en-GB" dirty="0" smtClean="0">
                <a:solidFill>
                  <a:schemeClr val="bg1"/>
                </a:solidFill>
                <a:latin typeface="Comic Sans MS" pitchFamily="66" charset="0"/>
              </a:rPr>
              <a:t> interview</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9512" y="260648"/>
            <a:ext cx="4211960" cy="777875"/>
          </a:xfrm>
          <a:solidFill>
            <a:srgbClr val="92D050">
              <a:alpha val="49000"/>
            </a:srgbClr>
          </a:solidFill>
        </p:spPr>
        <p:txBody>
          <a:bodyPr>
            <a:normAutofit fontScale="90000"/>
          </a:bodyPr>
          <a:lstStyle/>
          <a:p>
            <a:pPr algn="ctr" eaLnBrk="1" hangingPunct="1"/>
            <a:r>
              <a:rPr lang="en-GB" b="1" dirty="0" smtClean="0"/>
              <a:t>Pick a Part! – Act 3 </a:t>
            </a:r>
          </a:p>
        </p:txBody>
      </p:sp>
      <p:sp>
        <p:nvSpPr>
          <p:cNvPr id="12293" name="TextBox 5"/>
          <p:cNvSpPr txBox="1">
            <a:spLocks noChangeArrowheads="1"/>
          </p:cNvSpPr>
          <p:nvPr/>
        </p:nvSpPr>
        <p:spPr bwMode="auto">
          <a:xfrm>
            <a:off x="251520" y="1196752"/>
            <a:ext cx="3024188" cy="5262979"/>
          </a:xfrm>
          <a:prstGeom prst="rect">
            <a:avLst/>
          </a:prstGeom>
          <a:noFill/>
          <a:ln w="9525">
            <a:noFill/>
            <a:miter lim="800000"/>
            <a:headEnd/>
            <a:tailEnd/>
          </a:ln>
        </p:spPr>
        <p:txBody>
          <a:bodyPr>
            <a:spAutoFit/>
          </a:bodyPr>
          <a:lstStyle/>
          <a:p>
            <a:r>
              <a:rPr lang="en-GB" sz="2100" b="1" dirty="0"/>
              <a:t>Stage </a:t>
            </a:r>
            <a:r>
              <a:rPr lang="en-GB" sz="2100" b="1" dirty="0" smtClean="0"/>
              <a:t>directions: </a:t>
            </a:r>
            <a:endParaRPr lang="en-GB" sz="2100" b="1" dirty="0"/>
          </a:p>
          <a:p>
            <a:endParaRPr lang="en-GB" sz="2100" b="1" dirty="0"/>
          </a:p>
          <a:p>
            <a:r>
              <a:rPr lang="en-GB" sz="2100" b="1" dirty="0" smtClean="0"/>
              <a:t>Mr </a:t>
            </a:r>
            <a:r>
              <a:rPr lang="en-GB" sz="2100" b="1" dirty="0" err="1" smtClean="0"/>
              <a:t>Birling</a:t>
            </a:r>
            <a:r>
              <a:rPr lang="en-GB" sz="2100" b="1" dirty="0" smtClean="0"/>
              <a:t>:</a:t>
            </a:r>
          </a:p>
          <a:p>
            <a:endParaRPr lang="en-GB" sz="2100" b="1" dirty="0"/>
          </a:p>
          <a:p>
            <a:r>
              <a:rPr lang="en-GB" sz="2100" b="1" dirty="0" smtClean="0"/>
              <a:t>Mrs </a:t>
            </a:r>
            <a:r>
              <a:rPr lang="en-GB" sz="2100" b="1" dirty="0" err="1" smtClean="0"/>
              <a:t>Birling</a:t>
            </a:r>
            <a:r>
              <a:rPr lang="en-GB" sz="2100" b="1" dirty="0" smtClean="0"/>
              <a:t>:</a:t>
            </a:r>
            <a:endParaRPr lang="en-GB" sz="2100" b="1" dirty="0"/>
          </a:p>
          <a:p>
            <a:endParaRPr lang="en-GB" sz="2100" b="1" dirty="0"/>
          </a:p>
          <a:p>
            <a:r>
              <a:rPr lang="en-GB" sz="2100" b="1" dirty="0" smtClean="0"/>
              <a:t>Gerald: </a:t>
            </a:r>
          </a:p>
          <a:p>
            <a:endParaRPr lang="en-GB" sz="2100" b="1" dirty="0"/>
          </a:p>
          <a:p>
            <a:r>
              <a:rPr lang="en-GB" sz="2100" b="1" dirty="0" smtClean="0"/>
              <a:t>Sheila:</a:t>
            </a:r>
          </a:p>
          <a:p>
            <a:endParaRPr lang="en-GB" sz="2100" b="1" dirty="0"/>
          </a:p>
          <a:p>
            <a:r>
              <a:rPr lang="en-GB" sz="2100" b="1" dirty="0" smtClean="0"/>
              <a:t>Eric: </a:t>
            </a:r>
          </a:p>
          <a:p>
            <a:endParaRPr lang="en-GB" sz="2100" b="1" dirty="0" smtClean="0"/>
          </a:p>
          <a:p>
            <a:r>
              <a:rPr lang="en-GB" sz="2100" b="1" dirty="0" smtClean="0"/>
              <a:t>Edna: </a:t>
            </a:r>
          </a:p>
          <a:p>
            <a:endParaRPr lang="en-GB" sz="2100" b="1" dirty="0" smtClean="0"/>
          </a:p>
          <a:p>
            <a:r>
              <a:rPr lang="en-GB" sz="2100" b="1" dirty="0" smtClean="0"/>
              <a:t>The Inspector:</a:t>
            </a:r>
            <a:endParaRPr lang="en-GB" sz="2100" b="1" dirty="0"/>
          </a:p>
          <a:p>
            <a:endParaRPr lang="en-GB" sz="2100" b="1" dirty="0"/>
          </a:p>
        </p:txBody>
      </p:sp>
      <p:sp>
        <p:nvSpPr>
          <p:cNvPr id="12295" name="Rectangle 4"/>
          <p:cNvSpPr>
            <a:spLocks noChangeArrowheads="1"/>
          </p:cNvSpPr>
          <p:nvPr/>
        </p:nvSpPr>
        <p:spPr bwMode="auto">
          <a:xfrm>
            <a:off x="0" y="-323850"/>
            <a:ext cx="9144000" cy="647700"/>
          </a:xfrm>
          <a:prstGeom prst="rect">
            <a:avLst/>
          </a:prstGeom>
          <a:noFill/>
          <a:ln w="9525">
            <a:noFill/>
            <a:miter lim="800000"/>
            <a:headEnd/>
            <a:tailEnd/>
          </a:ln>
        </p:spPr>
        <p:txBody>
          <a:bodyPr anchor="ctr">
            <a:spAutoFit/>
          </a:bodyPr>
          <a:lstStyle/>
          <a:p>
            <a:endParaRPr lang="en-US"/>
          </a:p>
          <a:p>
            <a:pPr eaLnBrk="0" hangingPunct="0"/>
            <a:endParaRPr lang="en-US"/>
          </a:p>
        </p:txBody>
      </p:sp>
      <p:sp>
        <p:nvSpPr>
          <p:cNvPr id="12297" name="TextBox 10"/>
          <p:cNvSpPr txBox="1">
            <a:spLocks noChangeArrowheads="1"/>
          </p:cNvSpPr>
          <p:nvPr/>
        </p:nvSpPr>
        <p:spPr bwMode="auto">
          <a:xfrm>
            <a:off x="5256213" y="3068960"/>
            <a:ext cx="3887787" cy="738664"/>
          </a:xfrm>
          <a:prstGeom prst="rect">
            <a:avLst/>
          </a:prstGeom>
          <a:noFill/>
          <a:ln w="9525">
            <a:noFill/>
            <a:miter lim="800000"/>
            <a:headEnd/>
            <a:tailEnd/>
          </a:ln>
        </p:spPr>
        <p:txBody>
          <a:bodyPr>
            <a:spAutoFit/>
          </a:bodyPr>
          <a:lstStyle/>
          <a:p>
            <a:endParaRPr lang="en-GB" sz="2100" b="1" dirty="0"/>
          </a:p>
          <a:p>
            <a:endParaRPr lang="en-GB" sz="2100" b="1" dirty="0"/>
          </a:p>
        </p:txBody>
      </p:sp>
      <p:pic>
        <p:nvPicPr>
          <p:cNvPr id="4098" name="Picture 2" descr="F:\GCSE\Top Set\IC\inspector_07.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Mrs </a:t>
            </a:r>
            <a:r>
              <a:rPr lang="en-GB" dirty="0" err="1" smtClean="0"/>
              <a:t>Birling’s</a:t>
            </a:r>
            <a:r>
              <a:rPr lang="en-GB" dirty="0" smtClean="0"/>
              <a:t> interview</a:t>
            </a:r>
            <a:endParaRPr lang="en-GB" dirty="0"/>
          </a:p>
        </p:txBody>
      </p:sp>
      <p:sp>
        <p:nvSpPr>
          <p:cNvPr id="3" name="TextBox 2"/>
          <p:cNvSpPr txBox="1"/>
          <p:nvPr/>
        </p:nvSpPr>
        <p:spPr>
          <a:xfrm>
            <a:off x="179512" y="476672"/>
            <a:ext cx="8712968" cy="1107996"/>
          </a:xfrm>
          <a:prstGeom prst="rect">
            <a:avLst/>
          </a:prstGeom>
          <a:noFill/>
        </p:spPr>
        <p:txBody>
          <a:bodyPr wrap="square" rtlCol="0">
            <a:spAutoFit/>
          </a:bodyPr>
          <a:lstStyle/>
          <a:p>
            <a:r>
              <a:rPr lang="en-GB" sz="2400" b="1" dirty="0"/>
              <a:t>Looking at </a:t>
            </a:r>
            <a:r>
              <a:rPr lang="en-GB" sz="2400" b="1" dirty="0" smtClean="0"/>
              <a:t>the Inspector’s interview </a:t>
            </a:r>
            <a:r>
              <a:rPr lang="en-GB" sz="2400" b="1" dirty="0"/>
              <a:t>with </a:t>
            </a:r>
            <a:r>
              <a:rPr lang="en-GB" sz="2400" b="1" dirty="0" smtClean="0"/>
              <a:t>Mrs </a:t>
            </a:r>
            <a:r>
              <a:rPr lang="en-GB" sz="2400" b="1" dirty="0" err="1" smtClean="0"/>
              <a:t>Birling</a:t>
            </a:r>
            <a:r>
              <a:rPr lang="en-GB" sz="2400" b="1" dirty="0" smtClean="0"/>
              <a:t>, analyse his use of language:</a:t>
            </a:r>
            <a:endParaRPr lang="en-GB" sz="2400" dirty="0"/>
          </a:p>
          <a:p>
            <a:endParaRPr lang="en-GB" dirty="0"/>
          </a:p>
        </p:txBody>
      </p:sp>
      <p:sp>
        <p:nvSpPr>
          <p:cNvPr id="54274" name="Text Box 2"/>
          <p:cNvSpPr txBox="1">
            <a:spLocks noChangeArrowheads="1"/>
          </p:cNvSpPr>
          <p:nvPr/>
        </p:nvSpPr>
        <p:spPr bwMode="auto">
          <a:xfrm>
            <a:off x="179512" y="1340768"/>
            <a:ext cx="8784976" cy="49685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alibri" pitchFamily="34" charset="0"/>
                <a:cs typeface="Arial" pitchFamily="34" charset="0"/>
              </a:rPr>
              <a:t>The Inspector’s Methods: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What questions does he ask? (open/closed, tone etc.)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is the effect of these questions?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What type of language does he use?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he respond to what is said by Mrs</a:t>
            </a:r>
            <a:r>
              <a:rPr kumimoji="0" lang="en-GB" b="0" i="0" u="none" strike="noStrike" cap="none" normalizeH="0" dirty="0" smtClean="0">
                <a:ln>
                  <a:noFill/>
                </a:ln>
                <a:solidFill>
                  <a:schemeClr val="tx1"/>
                </a:solidFill>
                <a:effectLst/>
                <a:latin typeface="Times New Roman" pitchFamily="18" charset="0"/>
                <a:cs typeface="Arial" pitchFamily="34" charset="0"/>
              </a:rPr>
              <a:t> </a:t>
            </a:r>
            <a:r>
              <a:rPr kumimoji="0" lang="en-GB" b="0" i="0" u="none" strike="noStrike" cap="none" normalizeH="0" dirty="0" err="1" smtClean="0">
                <a:ln>
                  <a:noFill/>
                </a:ln>
                <a:solidFill>
                  <a:schemeClr val="tx1"/>
                </a:solidFill>
                <a:effectLst/>
                <a:latin typeface="Times New Roman" pitchFamily="18" charset="0"/>
                <a:cs typeface="Arial" pitchFamily="34" charset="0"/>
              </a:rPr>
              <a:t>Birling</a:t>
            </a:r>
            <a:r>
              <a:rPr kumimoji="0" lang="en-GB"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GB" dirty="0">
                <a:latin typeface="Times New Roman" pitchFamily="18" charset="0"/>
                <a:cs typeface="Arial" pitchFamily="34" charset="0"/>
              </a:rPr>
              <a:t>	</a:t>
            </a:r>
            <a:r>
              <a:rPr kumimoji="0" lang="en-GB" b="0" i="0" u="none" strike="noStrike" cap="none" normalizeH="0" baseline="0" dirty="0" smtClean="0">
                <a:ln>
                  <a:noFill/>
                </a:ln>
                <a:solidFill>
                  <a:schemeClr val="tx1"/>
                </a:solidFill>
                <a:effectLst/>
                <a:latin typeface="Times New Roman" pitchFamily="18" charset="0"/>
                <a:cs typeface="Arial" pitchFamily="34" charset="0"/>
              </a:rPr>
              <a:t>Harsh/kind?</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Rude?</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Disregards </a:t>
            </a:r>
            <a:r>
              <a:rPr kumimoji="0" lang="en-GB" b="1" i="0" u="none" strike="noStrike" cap="none" normalizeH="0" baseline="0" dirty="0" smtClean="0">
                <a:ln>
                  <a:noFill/>
                </a:ln>
                <a:solidFill>
                  <a:srgbClr val="FF0000"/>
                </a:solidFill>
                <a:effectLst/>
                <a:latin typeface="Times New Roman" pitchFamily="18" charset="0"/>
                <a:cs typeface="Arial" pitchFamily="34" charset="0"/>
              </a:rPr>
              <a:t>social conventions</a:t>
            </a:r>
            <a:r>
              <a:rPr kumimoji="0" lang="en-GB"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Does he focus on what is</a:t>
            </a:r>
            <a:r>
              <a:rPr kumimoji="0" lang="en-GB" b="1" i="0" u="none" strike="noStrike" cap="none" normalizeH="0" baseline="0" dirty="0" smtClean="0">
                <a:ln>
                  <a:noFill/>
                </a:ln>
                <a:solidFill>
                  <a:srgbClr val="FF0000"/>
                </a:solidFill>
                <a:effectLst/>
                <a:latin typeface="Times New Roman" pitchFamily="18" charset="0"/>
                <a:cs typeface="Arial" pitchFamily="34" charset="0"/>
              </a:rPr>
              <a:t> moral </a:t>
            </a:r>
            <a:r>
              <a:rPr kumimoji="0" lang="en-GB" b="0" i="0" u="none" strike="noStrike" cap="none" normalizeH="0" baseline="0" dirty="0" smtClean="0">
                <a:ln>
                  <a:noFill/>
                </a:ln>
                <a:solidFill>
                  <a:schemeClr val="tx1"/>
                </a:solidFill>
                <a:effectLst/>
                <a:latin typeface="Times New Roman" pitchFamily="18" charset="0"/>
                <a:cs typeface="Arial" pitchFamily="34" charset="0"/>
              </a:rPr>
              <a:t>or what is legal?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5. Does the way he responds change at all? Why?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The </a:t>
            </a:r>
            <a:r>
              <a:rPr kumimoji="0" lang="en-GB" b="1" i="0" u="none" strike="noStrike" cap="none" normalizeH="0" baseline="0" dirty="0" err="1" smtClean="0">
                <a:ln>
                  <a:noFill/>
                </a:ln>
                <a:solidFill>
                  <a:schemeClr val="tx1"/>
                </a:solidFill>
                <a:effectLst/>
                <a:latin typeface="Times New Roman" pitchFamily="18" charset="0"/>
                <a:cs typeface="Arial" pitchFamily="34" charset="0"/>
              </a:rPr>
              <a:t>Birlings</a:t>
            </a:r>
            <a:r>
              <a:rPr kumimoji="0" lang="en-GB" b="1" i="0" u="none" strike="noStrike" cap="none" normalizeH="0" baseline="0" dirty="0" smtClean="0">
                <a:ln>
                  <a:noFill/>
                </a:ln>
                <a:solidFill>
                  <a:schemeClr val="tx1"/>
                </a:solidFill>
                <a:effectLst/>
                <a:latin typeface="Times New Roman" pitchFamily="18" charset="0"/>
                <a:cs typeface="Arial" pitchFamily="34" charset="0"/>
              </a:rPr>
              <a:t>: </a:t>
            </a: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does Mrs </a:t>
            </a:r>
            <a:r>
              <a:rPr kumimoji="0" lang="en-GB" b="0" i="0" u="none" strike="noStrike" cap="none" normalizeH="0" baseline="0" dirty="0" err="1" smtClean="0">
                <a:ln>
                  <a:noFill/>
                </a:ln>
                <a:solidFill>
                  <a:schemeClr val="tx1"/>
                </a:solidFill>
                <a:effectLst/>
                <a:latin typeface="Times New Roman" pitchFamily="18" charset="0"/>
                <a:cs typeface="Arial" pitchFamily="34" charset="0"/>
              </a:rPr>
              <a:t>Birling</a:t>
            </a:r>
            <a:r>
              <a:rPr kumimoji="0" lang="en-GB" b="0" i="0" u="none" strike="noStrike" cap="none" normalizeH="0" baseline="0" dirty="0" smtClean="0">
                <a:ln>
                  <a:noFill/>
                </a:ln>
                <a:solidFill>
                  <a:schemeClr val="tx1"/>
                </a:solidFill>
                <a:effectLst/>
                <a:latin typeface="Times New Roman" pitchFamily="18" charset="0"/>
                <a:cs typeface="Arial" pitchFamily="34" charset="0"/>
              </a:rPr>
              <a:t> respond to the Inspector?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2. What emotions does she display (e.g. anger, guilt, remorse...)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3. How does this add to/resolve the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4. How does this affect the Inspector’s methods?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5" name="Text Box 3"/>
          <p:cNvSpPr txBox="1">
            <a:spLocks noChangeArrowheads="1"/>
          </p:cNvSpPr>
          <p:nvPr/>
        </p:nvSpPr>
        <p:spPr bwMode="auto">
          <a:xfrm>
            <a:off x="6156176" y="1628800"/>
            <a:ext cx="2952328" cy="34163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Times New Roman" pitchFamily="18" charset="0"/>
                <a:cs typeface="Arial" pitchFamily="34" charset="0"/>
              </a:rPr>
              <a:t>Staging: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1. How do stage directions and props add to the sense of conflict?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Think about:</a:t>
            </a:r>
          </a:p>
          <a:p>
            <a:pPr marL="457200" marR="0" lvl="1"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b="0" i="0" u="none" strike="noStrike" cap="none" normalizeH="0" baseline="0" dirty="0" smtClean="0">
                <a:ln>
                  <a:noFill/>
                </a:ln>
                <a:solidFill>
                  <a:schemeClr val="tx1"/>
                </a:solidFill>
                <a:effectLst/>
                <a:latin typeface="Times New Roman" pitchFamily="18" charset="0"/>
                <a:cs typeface="Arial" pitchFamily="34" charset="0"/>
              </a:rPr>
              <a:t> the Inspector’s use of the photograph</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doors slamming </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entrances and exits</a:t>
            </a:r>
          </a:p>
          <a:p>
            <a:pPr lvl="1" fontAlgn="base">
              <a:spcBef>
                <a:spcPct val="0"/>
              </a:spcBef>
              <a:spcAft>
                <a:spcPct val="0"/>
              </a:spcAft>
              <a:buFont typeface="Symbol" pitchFamily="18" charset="2"/>
              <a:buChar char="·"/>
            </a:pPr>
            <a:r>
              <a:rPr kumimoji="0" lang="en-GB" b="0" i="0" u="none" strike="noStrike" cap="none" normalizeH="0" baseline="0" dirty="0" smtClean="0">
                <a:ln>
                  <a:noFill/>
                </a:ln>
                <a:solidFill>
                  <a:schemeClr val="tx1"/>
                </a:solidFill>
                <a:effectLst/>
                <a:latin typeface="Times New Roman" pitchFamily="18" charset="0"/>
                <a:cs typeface="Arial" pitchFamily="34" charset="0"/>
              </a:rPr>
              <a:t> other stage directions in the text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95536" y="6279703"/>
            <a:ext cx="8496944" cy="461665"/>
          </a:xfrm>
          <a:prstGeom prst="rect">
            <a:avLst/>
          </a:prstGeom>
          <a:noFill/>
        </p:spPr>
        <p:txBody>
          <a:bodyPr wrap="square" rtlCol="0">
            <a:spAutoFit/>
          </a:bodyPr>
          <a:lstStyle/>
          <a:p>
            <a:r>
              <a:rPr lang="en-GB" sz="2200" b="1" dirty="0" smtClean="0"/>
              <a:t>Make sure you note down </a:t>
            </a:r>
            <a:r>
              <a:rPr lang="en-GB" sz="2400" b="1" dirty="0" smtClean="0">
                <a:solidFill>
                  <a:srgbClr val="FF0000"/>
                </a:solidFill>
              </a:rPr>
              <a:t>ideas</a:t>
            </a:r>
            <a:r>
              <a:rPr lang="en-GB" sz="2200" b="1" dirty="0" smtClean="0"/>
              <a:t> and </a:t>
            </a:r>
            <a:r>
              <a:rPr lang="en-GB" sz="2400" b="1" dirty="0" smtClean="0">
                <a:solidFill>
                  <a:srgbClr val="FF0000"/>
                </a:solidFill>
              </a:rPr>
              <a:t>quotes</a:t>
            </a:r>
            <a:r>
              <a:rPr lang="en-GB" sz="2200" b="1" dirty="0" smtClean="0"/>
              <a:t> as well as your </a:t>
            </a:r>
            <a:r>
              <a:rPr lang="en-GB" sz="2400" b="1" dirty="0" smtClean="0">
                <a:solidFill>
                  <a:srgbClr val="FF0000"/>
                </a:solidFill>
              </a:rPr>
              <a:t>analysis</a:t>
            </a:r>
            <a:r>
              <a:rPr lang="en-GB" sz="2200" b="1" dirty="0" smtClean="0"/>
              <a:t>.</a:t>
            </a:r>
            <a:endParaRPr lang="en-GB" sz="22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The Inspector’s Methods – Mrs </a:t>
            </a:r>
            <a:r>
              <a:rPr lang="en-GB" dirty="0" err="1" smtClean="0"/>
              <a:t>Birling’s</a:t>
            </a:r>
            <a:r>
              <a:rPr lang="en-GB" dirty="0" smtClean="0"/>
              <a:t> interview</a:t>
            </a:r>
            <a:endParaRPr lang="en-GB" dirty="0"/>
          </a:p>
        </p:txBody>
      </p:sp>
      <p:sp>
        <p:nvSpPr>
          <p:cNvPr id="3" name="TextBox 2"/>
          <p:cNvSpPr txBox="1"/>
          <p:nvPr/>
        </p:nvSpPr>
        <p:spPr>
          <a:xfrm>
            <a:off x="179512" y="620688"/>
            <a:ext cx="8784976" cy="6063198"/>
          </a:xfrm>
          <a:prstGeom prst="rect">
            <a:avLst/>
          </a:prstGeom>
          <a:noFill/>
          <a:ln>
            <a:solidFill>
              <a:schemeClr val="accent1">
                <a:shade val="50000"/>
              </a:schemeClr>
            </a:solidFill>
          </a:ln>
        </p:spPr>
        <p:txBody>
          <a:bodyPr wrap="square" rtlCol="0">
            <a:spAutoFit/>
          </a:bodyPr>
          <a:lstStyle/>
          <a:p>
            <a:r>
              <a:rPr lang="en-GB" sz="2800" b="1" dirty="0" smtClean="0"/>
              <a:t>Ideas: </a:t>
            </a:r>
            <a:r>
              <a:rPr lang="en-GB" sz="3200" b="1" dirty="0">
                <a:solidFill>
                  <a:srgbClr val="FF0000"/>
                </a:solidFill>
              </a:rPr>
              <a:t>S</a:t>
            </a:r>
            <a:r>
              <a:rPr lang="en-GB" sz="3200" b="1" dirty="0" smtClean="0">
                <a:solidFill>
                  <a:srgbClr val="FF0000"/>
                </a:solidFill>
              </a:rPr>
              <a:t>ummarise your findings </a:t>
            </a:r>
            <a:r>
              <a:rPr lang="en-GB" sz="2800" dirty="0" smtClean="0"/>
              <a:t>about the way the Inspector interviews Mrs </a:t>
            </a:r>
            <a:r>
              <a:rPr lang="en-GB" sz="2800" dirty="0" err="1" smtClean="0"/>
              <a:t>Birling</a:t>
            </a:r>
            <a:r>
              <a:rPr lang="en-GB" sz="2800" dirty="0" smtClean="0"/>
              <a:t>.</a:t>
            </a:r>
          </a:p>
          <a:p>
            <a:endParaRPr lang="en-GB" sz="2800" dirty="0"/>
          </a:p>
          <a:p>
            <a:r>
              <a:rPr lang="en-GB" sz="2800" b="1" dirty="0" smtClean="0"/>
              <a:t>Quotes: </a:t>
            </a:r>
            <a:r>
              <a:rPr lang="en-GB" sz="2800" dirty="0"/>
              <a:t>P</a:t>
            </a:r>
            <a:r>
              <a:rPr lang="en-GB" sz="2800" dirty="0" smtClean="0"/>
              <a:t>ick out </a:t>
            </a:r>
            <a:r>
              <a:rPr lang="en-GB" sz="3200" b="1" dirty="0" smtClean="0">
                <a:solidFill>
                  <a:srgbClr val="FF0000"/>
                </a:solidFill>
              </a:rPr>
              <a:t>five key quotes </a:t>
            </a:r>
            <a:r>
              <a:rPr lang="en-GB" sz="2800" dirty="0" smtClean="0"/>
              <a:t>to back up and illustrate your ideas.</a:t>
            </a:r>
          </a:p>
          <a:p>
            <a:endParaRPr lang="en-GB" sz="2800" dirty="0"/>
          </a:p>
          <a:p>
            <a:r>
              <a:rPr lang="en-GB" sz="2800" b="1" dirty="0" smtClean="0"/>
              <a:t>Analyse: </a:t>
            </a:r>
            <a:r>
              <a:rPr lang="en-GB" sz="2800" dirty="0"/>
              <a:t>W</a:t>
            </a:r>
            <a:r>
              <a:rPr lang="en-GB" sz="2800" dirty="0" smtClean="0"/>
              <a:t>hat is the </a:t>
            </a:r>
            <a:r>
              <a:rPr lang="en-GB" sz="3200" b="1" dirty="0" smtClean="0">
                <a:solidFill>
                  <a:srgbClr val="FF0000"/>
                </a:solidFill>
              </a:rPr>
              <a:t>effect</a:t>
            </a:r>
            <a:r>
              <a:rPr lang="en-GB" sz="2800" dirty="0" smtClean="0"/>
              <a:t> of these on the audience? How do they make us </a:t>
            </a:r>
            <a:r>
              <a:rPr lang="en-GB" sz="3200" b="1" dirty="0" smtClean="0">
                <a:solidFill>
                  <a:srgbClr val="FF0000"/>
                </a:solidFill>
              </a:rPr>
              <a:t>respond</a:t>
            </a:r>
            <a:r>
              <a:rPr lang="en-GB" sz="2800" dirty="0" smtClean="0"/>
              <a:t> to the Inspector and to Mrs </a:t>
            </a:r>
            <a:r>
              <a:rPr lang="en-GB" sz="2800" dirty="0" err="1" smtClean="0"/>
              <a:t>Birling</a:t>
            </a:r>
            <a:r>
              <a:rPr lang="en-GB" sz="2800" dirty="0" smtClean="0"/>
              <a:t>? </a:t>
            </a:r>
          </a:p>
          <a:p>
            <a:endParaRPr lang="en-GB" sz="2800" dirty="0"/>
          </a:p>
          <a:p>
            <a:r>
              <a:rPr lang="en-GB" sz="2800" b="1" dirty="0" smtClean="0"/>
              <a:t>Purpose: </a:t>
            </a:r>
            <a:r>
              <a:rPr lang="en-GB" sz="3200" b="1" dirty="0">
                <a:solidFill>
                  <a:srgbClr val="FF0000"/>
                </a:solidFill>
              </a:rPr>
              <a:t>W</a:t>
            </a:r>
            <a:r>
              <a:rPr lang="en-GB" sz="3200" b="1" dirty="0" smtClean="0">
                <a:solidFill>
                  <a:srgbClr val="FF0000"/>
                </a:solidFill>
              </a:rPr>
              <a:t>hy</a:t>
            </a:r>
            <a:r>
              <a:rPr lang="en-GB" sz="2800" dirty="0" smtClean="0"/>
              <a:t> has Priestley done this? How does this interview represent his </a:t>
            </a:r>
            <a:r>
              <a:rPr lang="en-GB" sz="3200" b="1" dirty="0" smtClean="0">
                <a:solidFill>
                  <a:srgbClr val="FF0000"/>
                </a:solidFill>
              </a:rPr>
              <a:t>attitudes and ideas </a:t>
            </a:r>
            <a:r>
              <a:rPr lang="en-GB" sz="2800" dirty="0" smtClean="0"/>
              <a:t>about society?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How do the different generations respond differently?</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35173146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What is one difference between the way the Inspector interviews Sheila and the way he interviews Mrs </a:t>
            </a:r>
            <a:r>
              <a:rPr lang="en-GB" b="1" dirty="0" err="1" smtClean="0">
                <a:solidFill>
                  <a:srgbClr val="FF0000"/>
                </a:solidFill>
                <a:effectLst>
                  <a:outerShdw blurRad="38100" dist="38100" dir="2700000" algn="tl">
                    <a:srgbClr val="000000">
                      <a:alpha val="43137"/>
                    </a:srgbClr>
                  </a:outerShdw>
                </a:effectLst>
              </a:rPr>
              <a:t>Birling</a:t>
            </a:r>
            <a:r>
              <a:rPr lang="en-GB" b="1" dirty="0">
                <a:solidFill>
                  <a:srgbClr val="FF0000"/>
                </a:solidFill>
                <a:effectLst>
                  <a:outerShdw blurRad="38100" dist="38100" dir="2700000" algn="tl">
                    <a:srgbClr val="000000">
                      <a:alpha val="43137"/>
                    </a:srgbClr>
                  </a:outerShdw>
                </a:effectLst>
              </a:rPr>
              <a:t>?</a:t>
            </a:r>
            <a:endParaRPr lang="en-US" b="1" dirty="0">
              <a:solidFill>
                <a:srgbClr val="FF0000"/>
              </a:solidFill>
              <a:effectLst>
                <a:outerShdw blurRad="38100" dist="38100" dir="2700000" algn="tl">
                  <a:srgbClr val="000000">
                    <a:alpha val="43137"/>
                  </a:srgbClr>
                </a:outerShdw>
              </a:effectLst>
            </a:endParaRP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Why has the Inspector treated Sheila and Mrs </a:t>
            </a:r>
            <a:r>
              <a:rPr lang="en-GB" b="1" dirty="0" err="1" smtClean="0">
                <a:solidFill>
                  <a:srgbClr val="FF0000"/>
                </a:solidFill>
                <a:effectLst>
                  <a:outerShdw blurRad="38100" dist="38100" dir="2700000" algn="tl">
                    <a:srgbClr val="000000">
                      <a:alpha val="43137"/>
                    </a:srgbClr>
                  </a:outerShdw>
                </a:effectLst>
              </a:rPr>
              <a:t>Birling</a:t>
            </a:r>
            <a:r>
              <a:rPr lang="en-GB" b="1" dirty="0" smtClean="0">
                <a:solidFill>
                  <a:srgbClr val="FF0000"/>
                </a:solidFill>
                <a:effectLst>
                  <a:outerShdw blurRad="38100" dist="38100" dir="2700000" algn="tl">
                    <a:srgbClr val="000000">
                      <a:alpha val="43137"/>
                    </a:srgbClr>
                  </a:outerShdw>
                </a:effectLst>
              </a:rPr>
              <a:t> differently?</a:t>
            </a:r>
            <a:endParaRPr lang="en-US" b="1" dirty="0">
              <a:solidFill>
                <a:srgbClr val="FF0000"/>
              </a:solidFill>
              <a:effectLst>
                <a:outerShdw blurRad="38100" dist="38100" dir="2700000" algn="tl">
                  <a:srgbClr val="000000">
                    <a:alpha val="43137"/>
                  </a:srgbClr>
                </a:outerShdw>
              </a:effectLst>
            </a:endParaRP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How has Sheila’s response to the Inspector made her different to her mother?</a:t>
            </a:r>
            <a:endParaRPr lang="en-US" b="1" dirty="0">
              <a:solidFill>
                <a:srgbClr val="FF0000"/>
              </a:solidFill>
              <a:effectLst>
                <a:outerShdw blurRad="38100" dist="38100" dir="2700000" algn="tl">
                  <a:srgbClr val="000000">
                    <a:alpha val="43137"/>
                  </a:srgbClr>
                </a:outerShdw>
              </a:effectLst>
            </a:endParaRP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13792"/>
            <a:ext cx="8928992" cy="1143000"/>
          </a:xfrm>
        </p:spPr>
        <p:txBody>
          <a:bodyPr>
            <a:normAutofit fontScale="90000"/>
          </a:bodyPr>
          <a:lstStyle/>
          <a:p>
            <a:r>
              <a:rPr lang="en-GB" b="1" dirty="0" smtClean="0">
                <a:solidFill>
                  <a:srgbClr val="FF0000"/>
                </a:solidFill>
                <a:effectLst>
                  <a:outerShdw blurRad="38100" dist="38100" dir="2700000" algn="tl">
                    <a:srgbClr val="000000">
                      <a:alpha val="43137"/>
                    </a:srgbClr>
                  </a:outerShdw>
                </a:effectLst>
              </a:rPr>
              <a:t>Why is this important when considering Priestley’s attitudes and ideas? What is he saying?</a:t>
            </a:r>
          </a:p>
        </p:txBody>
      </p:sp>
      <p:pic>
        <p:nvPicPr>
          <p:cNvPr id="145410" name="Picture 2" descr="http://www.broragolf.co.uk/images/post-it-note.gif"/>
          <p:cNvPicPr>
            <a:picLocks noChangeAspect="1" noChangeArrowheads="1"/>
          </p:cNvPicPr>
          <p:nvPr/>
        </p:nvPicPr>
        <p:blipFill>
          <a:blip r:embed="rId3" cstate="print"/>
          <a:srcRect/>
          <a:stretch>
            <a:fillRect/>
          </a:stretch>
        </p:blipFill>
        <p:spPr bwMode="auto">
          <a:xfrm>
            <a:off x="2416106" y="1844824"/>
            <a:ext cx="4604166" cy="4903540"/>
          </a:xfrm>
          <a:prstGeom prst="rect">
            <a:avLst/>
          </a:prstGeom>
          <a:noFill/>
        </p:spPr>
      </p:pic>
      <p:sp>
        <p:nvSpPr>
          <p:cNvPr id="4" name="TextBox 3"/>
          <p:cNvSpPr txBox="1"/>
          <p:nvPr/>
        </p:nvSpPr>
        <p:spPr>
          <a:xfrm>
            <a:off x="3131840" y="2852936"/>
            <a:ext cx="3384376" cy="2739211"/>
          </a:xfrm>
          <a:prstGeom prst="rect">
            <a:avLst/>
          </a:prstGeom>
          <a:noFill/>
        </p:spPr>
        <p:txBody>
          <a:bodyPr wrap="square" rtlCol="0">
            <a:spAutoFit/>
          </a:bodyPr>
          <a:lstStyle/>
          <a:p>
            <a:pPr algn="ctr"/>
            <a:r>
              <a:rPr lang="en-GB" b="1" dirty="0" smtClean="0"/>
              <a:t>[Hint: think about age and society.]</a:t>
            </a:r>
          </a:p>
          <a:p>
            <a:pPr algn="ctr"/>
            <a:endParaRPr lang="en-GB" b="1" dirty="0"/>
          </a:p>
          <a:p>
            <a:r>
              <a:rPr lang="en-GB" sz="2000" i="1" dirty="0"/>
              <a:t>“You began to learn something. And now you’ve stopped. You’re ready to go on in the same old way.”</a:t>
            </a:r>
            <a:endParaRPr lang="en-GB" sz="2000" dirty="0"/>
          </a:p>
          <a:p>
            <a:r>
              <a:rPr lang="en-GB" sz="2000" dirty="0"/>
              <a:t> </a:t>
            </a:r>
          </a:p>
          <a:p>
            <a:pPr algn="ctr"/>
            <a:endParaRPr lang="en-GB" dirty="0"/>
          </a:p>
        </p:txBody>
      </p:sp>
      <p:sp>
        <p:nvSpPr>
          <p:cNvPr id="6" name="TextBox 5"/>
          <p:cNvSpPr txBox="1"/>
          <p:nvPr/>
        </p:nvSpPr>
        <p:spPr>
          <a:xfrm>
            <a:off x="179512" y="4869160"/>
            <a:ext cx="2376264" cy="1754326"/>
          </a:xfrm>
          <a:prstGeom prst="rect">
            <a:avLst/>
          </a:prstGeom>
          <a:noFill/>
        </p:spPr>
        <p:txBody>
          <a:bodyPr wrap="square" rtlCol="0">
            <a:spAutoFit/>
          </a:bodyPr>
          <a:lstStyle/>
          <a:p>
            <a:r>
              <a:rPr lang="en-GB" dirty="0" smtClean="0"/>
              <a:t>Look at the reactions of the </a:t>
            </a:r>
            <a:r>
              <a:rPr lang="en-GB" dirty="0" err="1" smtClean="0"/>
              <a:t>Birlings</a:t>
            </a:r>
            <a:r>
              <a:rPr lang="en-GB" dirty="0" smtClean="0"/>
              <a:t> when they find out that Goole isn’t a real Inspector. How does this add to your ideas?</a:t>
            </a:r>
            <a:endParaRPr lang="en-GB" dirty="0"/>
          </a:p>
        </p:txBody>
      </p:sp>
      <p:cxnSp>
        <p:nvCxnSpPr>
          <p:cNvPr id="8" name="Straight Arrow Connector 7"/>
          <p:cNvCxnSpPr/>
          <p:nvPr/>
        </p:nvCxnSpPr>
        <p:spPr>
          <a:xfrm flipV="1">
            <a:off x="2195736" y="5085185"/>
            <a:ext cx="1512168" cy="64807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4.sinaimg.cn/large/63318484jw1dqarx9f6nkj.jpg"/>
          <p:cNvPicPr>
            <a:picLocks noChangeAspect="1" noChangeArrowheads="1"/>
          </p:cNvPicPr>
          <p:nvPr/>
        </p:nvPicPr>
        <p:blipFill>
          <a:blip r:embed="rId2" cstate="print"/>
          <a:srcRect b="26296"/>
          <a:stretch>
            <a:fillRect/>
          </a:stretch>
        </p:blipFill>
        <p:spPr bwMode="auto">
          <a:xfrm>
            <a:off x="0" y="2369511"/>
            <a:ext cx="9144000" cy="4488489"/>
          </a:xfrm>
          <a:prstGeom prst="rect">
            <a:avLst/>
          </a:prstGeom>
          <a:noFill/>
        </p:spPr>
      </p:pic>
      <p:pic>
        <p:nvPicPr>
          <p:cNvPr id="55300" name="Picture 4" descr="http://www.primaryteaching.co.uk/prodimg/ST33_1_Zoom.jpg"/>
          <p:cNvPicPr>
            <a:picLocks noChangeAspect="1" noChangeArrowheads="1"/>
          </p:cNvPicPr>
          <p:nvPr/>
        </p:nvPicPr>
        <p:blipFill>
          <a:blip r:embed="rId3" cstate="print"/>
          <a:srcRect/>
          <a:stretch>
            <a:fillRect/>
          </a:stretch>
        </p:blipFill>
        <p:spPr bwMode="auto">
          <a:xfrm>
            <a:off x="7236296" y="908720"/>
            <a:ext cx="1763688" cy="1763688"/>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
        <p:nvSpPr>
          <p:cNvPr id="2" name="TextBox 1"/>
          <p:cNvSpPr txBox="1"/>
          <p:nvPr/>
        </p:nvSpPr>
        <p:spPr>
          <a:xfrm>
            <a:off x="251520" y="404664"/>
            <a:ext cx="8352928" cy="2400657"/>
          </a:xfrm>
          <a:prstGeom prst="rect">
            <a:avLst/>
          </a:prstGeom>
          <a:noFill/>
        </p:spPr>
        <p:txBody>
          <a:bodyPr wrap="square" rtlCol="0">
            <a:spAutoFit/>
          </a:bodyPr>
          <a:lstStyle/>
          <a:p>
            <a:r>
              <a:rPr lang="en-GB" sz="2200" b="1" dirty="0"/>
              <a:t>Why is it important for the play that Sheila and Mrs </a:t>
            </a:r>
            <a:r>
              <a:rPr lang="en-GB" sz="2200" b="1" dirty="0" err="1"/>
              <a:t>Birling</a:t>
            </a:r>
            <a:r>
              <a:rPr lang="en-GB" sz="2200" b="1" dirty="0"/>
              <a:t> respond differently to the Inspector’s questioning? Think about</a:t>
            </a:r>
            <a:r>
              <a:rPr lang="en-GB" sz="2200" b="1" dirty="0" smtClean="0"/>
              <a:t>:</a:t>
            </a:r>
          </a:p>
          <a:p>
            <a:endParaRPr lang="en-GB" sz="2200" dirty="0"/>
          </a:p>
          <a:p>
            <a:pPr lvl="0">
              <a:buFont typeface="Arial" pitchFamily="34" charset="0"/>
              <a:buChar char="•"/>
            </a:pPr>
            <a:r>
              <a:rPr lang="en-GB" sz="2200" dirty="0" smtClean="0"/>
              <a:t> The </a:t>
            </a:r>
            <a:r>
              <a:rPr lang="en-GB" sz="2200" dirty="0"/>
              <a:t>effect on audience</a:t>
            </a:r>
          </a:p>
          <a:p>
            <a:pPr lvl="0">
              <a:buFont typeface="Arial" pitchFamily="34" charset="0"/>
              <a:buChar char="•"/>
            </a:pPr>
            <a:r>
              <a:rPr lang="en-GB" sz="2200" dirty="0" smtClean="0"/>
              <a:t> The </a:t>
            </a:r>
            <a:r>
              <a:rPr lang="en-GB" sz="2200" dirty="0"/>
              <a:t>way it creates tension/drama </a:t>
            </a:r>
          </a:p>
          <a:p>
            <a:pPr lvl="0">
              <a:buFont typeface="Arial" pitchFamily="34" charset="0"/>
              <a:buChar char="•"/>
            </a:pPr>
            <a:r>
              <a:rPr lang="en-GB" sz="2200" dirty="0" smtClean="0"/>
              <a:t> JB </a:t>
            </a:r>
            <a:r>
              <a:rPr lang="en-GB" sz="2200" dirty="0"/>
              <a:t>Priestley’s own views: what was he trying to say?</a:t>
            </a:r>
          </a:p>
          <a:p>
            <a:endParaRPr lang="en-GB" dirty="0"/>
          </a:p>
        </p:txBody>
      </p:sp>
    </p:spTree>
    <p:extLst>
      <p:ext uri="{BB962C8B-B14F-4D97-AF65-F5344CB8AC3E}">
        <p14:creationId xmlns:p14="http://schemas.microsoft.com/office/powerpoint/2010/main" val="24730393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29822" t="14300" r="28835" b="37400"/>
          <a:stretch>
            <a:fillRect/>
          </a:stretch>
        </p:blipFill>
        <p:spPr bwMode="auto">
          <a:xfrm>
            <a:off x="1" y="504781"/>
            <a:ext cx="9161726" cy="6020563"/>
          </a:xfrm>
          <a:prstGeom prst="rect">
            <a:avLst/>
          </a:prstGeom>
          <a:noFill/>
          <a:ln w="9525">
            <a:noFill/>
            <a:miter lim="800000"/>
            <a:headEnd/>
            <a:tailEnd/>
          </a:ln>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Tree>
    <p:extLst>
      <p:ext uri="{BB962C8B-B14F-4D97-AF65-F5344CB8AC3E}">
        <p14:creationId xmlns:p14="http://schemas.microsoft.com/office/powerpoint/2010/main" val="6736930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srcRect l="31594" t="20599" r="37103" b="42655"/>
          <a:stretch/>
        </p:blipFill>
        <p:spPr bwMode="auto">
          <a:xfrm>
            <a:off x="-52110" y="476672"/>
            <a:ext cx="9160614" cy="6048672"/>
          </a:xfrm>
          <a:prstGeom prst="rect">
            <a:avLst/>
          </a:prstGeom>
          <a:noFill/>
          <a:ln w="9525">
            <a:noFill/>
            <a:miter lim="800000"/>
            <a:headEnd/>
            <a:tailEnd/>
          </a:ln>
        </p:spPr>
      </p:pic>
    </p:spTree>
    <p:extLst>
      <p:ext uri="{BB962C8B-B14F-4D97-AF65-F5344CB8AC3E}">
        <p14:creationId xmlns:p14="http://schemas.microsoft.com/office/powerpoint/2010/main" val="102895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of the play ‘An Inspector Calls’</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19" t="30496" r="30492" b="20797"/>
          <a:stretch/>
        </p:blipFill>
        <p:spPr bwMode="auto">
          <a:xfrm>
            <a:off x="467544" y="942443"/>
            <a:ext cx="8208912" cy="587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
        <p:nvSpPr>
          <p:cNvPr id="6" name="TextBox 5"/>
          <p:cNvSpPr txBox="1"/>
          <p:nvPr/>
        </p:nvSpPr>
        <p:spPr>
          <a:xfrm>
            <a:off x="251520" y="476672"/>
            <a:ext cx="8640960" cy="461665"/>
          </a:xfrm>
          <a:prstGeom prst="rect">
            <a:avLst/>
          </a:prstGeom>
          <a:noFill/>
        </p:spPr>
        <p:txBody>
          <a:bodyPr wrap="square" rtlCol="0">
            <a:spAutoFit/>
          </a:bodyPr>
          <a:lstStyle/>
          <a:p>
            <a:pPr algn="ctr"/>
            <a:r>
              <a:rPr lang="en-GB" sz="2400" b="1" dirty="0" smtClean="0">
                <a:solidFill>
                  <a:srgbClr val="FF0000"/>
                </a:solidFill>
              </a:rPr>
              <a:t>Find a quotation to back up each of these points.</a:t>
            </a:r>
            <a:endParaRPr lang="en-GB" sz="2400" b="1" dirty="0">
              <a:solidFill>
                <a:srgbClr val="FF0000"/>
              </a:solidFill>
            </a:endParaRPr>
          </a:p>
        </p:txBody>
      </p:sp>
    </p:spTree>
    <p:extLst>
      <p:ext uri="{BB962C8B-B14F-4D97-AF65-F5344CB8AC3E}">
        <p14:creationId xmlns:p14="http://schemas.microsoft.com/office/powerpoint/2010/main" val="3863432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
        <p:nvSpPr>
          <p:cNvPr id="3" name="TextBox 2"/>
          <p:cNvSpPr txBox="1"/>
          <p:nvPr/>
        </p:nvSpPr>
        <p:spPr>
          <a:xfrm>
            <a:off x="179512" y="548680"/>
            <a:ext cx="8712968" cy="6155531"/>
          </a:xfrm>
          <a:prstGeom prst="rect">
            <a:avLst/>
          </a:prstGeom>
          <a:noFill/>
        </p:spPr>
        <p:txBody>
          <a:bodyPr wrap="square" rtlCol="0">
            <a:spAutoFit/>
          </a:bodyPr>
          <a:lstStyle/>
          <a:p>
            <a:r>
              <a:rPr lang="en-GB" dirty="0" smtClean="0"/>
              <a:t>Read the extract you have been given and answer the following questions in your book: </a:t>
            </a:r>
          </a:p>
          <a:p>
            <a:endParaRPr lang="en-GB" dirty="0"/>
          </a:p>
          <a:p>
            <a:pPr marL="342900" lvl="0" indent="-342900">
              <a:buFont typeface="+mj-lt"/>
              <a:buAutoNum type="arabicPeriod"/>
            </a:pPr>
            <a:r>
              <a:rPr lang="en-GB" sz="2000" dirty="0"/>
              <a:t>Find two quotations that suggest Mr Birling has not been changed by the events of the last hour.</a:t>
            </a:r>
          </a:p>
          <a:p>
            <a:pPr marL="342900" lvl="0" indent="-342900">
              <a:buFont typeface="+mj-lt"/>
              <a:buAutoNum type="arabicPeriod"/>
            </a:pPr>
            <a:r>
              <a:rPr lang="en-GB" sz="2000" b="1" i="1" dirty="0"/>
              <a:t>‘Going to bed, young woman?’ </a:t>
            </a:r>
            <a:r>
              <a:rPr lang="en-GB" sz="2000" dirty="0"/>
              <a:t>What are Birling’s reasons for calling Sheila this? What does it suggest about their relationship?</a:t>
            </a:r>
          </a:p>
          <a:p>
            <a:pPr marL="342900" lvl="0" indent="-342900">
              <a:buFont typeface="+mj-lt"/>
              <a:buAutoNum type="arabicPeriod"/>
            </a:pPr>
            <a:r>
              <a:rPr lang="en-GB" sz="2000" b="1" i="1" dirty="0"/>
              <a:t>‘And I must say, Gerald, you’ve argued this very cleverly and I’m most grateful.’</a:t>
            </a:r>
            <a:r>
              <a:rPr lang="en-GB" sz="2000" dirty="0"/>
              <a:t> What does this quotation reveal about Mrs Birling’s attitude to change? </a:t>
            </a:r>
          </a:p>
          <a:p>
            <a:pPr marL="342900" lvl="0" indent="-342900">
              <a:buFont typeface="+mj-lt"/>
              <a:buAutoNum type="arabicPeriod"/>
            </a:pPr>
            <a:r>
              <a:rPr lang="en-GB" sz="2000" dirty="0"/>
              <a:t>Why do you think Mrs Birling finds it so hard to accept what she did was wrong? </a:t>
            </a:r>
          </a:p>
          <a:p>
            <a:pPr marL="342900" lvl="0" indent="-342900">
              <a:buFont typeface="+mj-lt"/>
              <a:buAutoNum type="arabicPeriod"/>
            </a:pPr>
            <a:r>
              <a:rPr lang="en-GB" sz="2000" dirty="0"/>
              <a:t>Look at the </a:t>
            </a:r>
            <a:r>
              <a:rPr lang="en-GB" sz="2000" dirty="0" err="1"/>
              <a:t>Birlings</a:t>
            </a:r>
            <a:r>
              <a:rPr lang="en-GB" sz="2000" dirty="0"/>
              <a:t>’ last words to their children. What do these tell us about what they have learned from the Inspector’s visit? </a:t>
            </a:r>
          </a:p>
          <a:p>
            <a:pPr marL="342900" lvl="0" indent="-342900">
              <a:buFont typeface="+mj-lt"/>
              <a:buAutoNum type="arabicPeriod"/>
            </a:pPr>
            <a:r>
              <a:rPr lang="en-GB" sz="2000" dirty="0"/>
              <a:t>Gerald only says one line in this extract. What does it suggest about the effect the Inspector’s visit has had on him? </a:t>
            </a:r>
          </a:p>
          <a:p>
            <a:pPr marL="342900" lvl="0" indent="-342900">
              <a:buFont typeface="+mj-lt"/>
              <a:buAutoNum type="arabicPeriod"/>
            </a:pPr>
            <a:r>
              <a:rPr lang="en-GB" sz="2000" dirty="0"/>
              <a:t>Sheila says she wants to </a:t>
            </a:r>
            <a:r>
              <a:rPr lang="en-GB" sz="2000" b="1" i="1" dirty="0"/>
              <a:t>‘get out of this’. </a:t>
            </a:r>
            <a:r>
              <a:rPr lang="en-GB" sz="2000" dirty="0"/>
              <a:t>What does this line reveal about the thoughts that are going through her mind? </a:t>
            </a:r>
          </a:p>
          <a:p>
            <a:pPr marL="342900" lvl="0" indent="-342900">
              <a:buFont typeface="+mj-lt"/>
              <a:buAutoNum type="arabicPeriod"/>
            </a:pPr>
            <a:r>
              <a:rPr lang="en-GB" sz="2000" dirty="0"/>
              <a:t>Sheila uses the words </a:t>
            </a:r>
            <a:r>
              <a:rPr lang="en-GB" sz="2000" b="1" i="1" dirty="0"/>
              <a:t>‘fire and blood and anguish’</a:t>
            </a:r>
            <a:r>
              <a:rPr lang="en-GB" sz="2000" b="1" dirty="0"/>
              <a:t>. </a:t>
            </a:r>
            <a:r>
              <a:rPr lang="en-GB" sz="2000" dirty="0"/>
              <a:t>Why do you think Priestley has given her these words? </a:t>
            </a:r>
          </a:p>
          <a:p>
            <a:endParaRPr lang="en-GB" dirty="0"/>
          </a:p>
        </p:txBody>
      </p:sp>
    </p:spTree>
    <p:extLst>
      <p:ext uri="{BB962C8B-B14F-4D97-AF65-F5344CB8AC3E}">
        <p14:creationId xmlns:p14="http://schemas.microsoft.com/office/powerpoint/2010/main" val="1473748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6370975"/>
          </a:xfrm>
          <a:prstGeom prst="rect">
            <a:avLst/>
          </a:prstGeom>
          <a:noFill/>
        </p:spPr>
        <p:txBody>
          <a:bodyPr wrap="square" rtlCol="0">
            <a:spAutoFit/>
          </a:bodyPr>
          <a:lstStyle/>
          <a:p>
            <a:r>
              <a:rPr lang="en-GB" sz="2400" dirty="0" smtClean="0"/>
              <a:t>Using your answers, decide on a rank order of the characters under the following headings: </a:t>
            </a:r>
          </a:p>
          <a:p>
            <a:endParaRPr lang="en-GB" sz="2400" dirty="0"/>
          </a:p>
          <a:p>
            <a:pPr marL="342900" indent="-342900">
              <a:buFont typeface="+mj-lt"/>
              <a:buAutoNum type="arabicPeriod"/>
            </a:pPr>
            <a:r>
              <a:rPr lang="en-GB" sz="2400" dirty="0" smtClean="0"/>
              <a:t>The character most willing to accept responsibility</a:t>
            </a:r>
          </a:p>
          <a:p>
            <a:pPr marL="342900" indent="-342900">
              <a:buFont typeface="+mj-lt"/>
              <a:buAutoNum type="arabicPeriod"/>
            </a:pPr>
            <a:r>
              <a:rPr lang="en-GB" sz="2400" dirty="0" smtClean="0"/>
              <a:t>The character most willing to accept joint responsibility</a:t>
            </a:r>
          </a:p>
          <a:p>
            <a:pPr marL="342900" indent="-342900">
              <a:buFont typeface="+mj-lt"/>
              <a:buAutoNum type="arabicPeriod"/>
            </a:pPr>
            <a:r>
              <a:rPr lang="en-GB" sz="2400" dirty="0" smtClean="0"/>
              <a:t>The character most ready to blame others</a:t>
            </a:r>
          </a:p>
          <a:p>
            <a:pPr marL="342900" indent="-342900">
              <a:buFont typeface="+mj-lt"/>
              <a:buAutoNum type="arabicPeriod"/>
            </a:pPr>
            <a:r>
              <a:rPr lang="en-GB" sz="2400" dirty="0" smtClean="0"/>
              <a:t>The character most affected by the death of Eva Smith/Daisy Renton</a:t>
            </a:r>
          </a:p>
          <a:p>
            <a:pPr marL="342900" indent="-342900">
              <a:buFont typeface="+mj-lt"/>
              <a:buAutoNum type="arabicPeriod"/>
            </a:pPr>
            <a:r>
              <a:rPr lang="en-GB" sz="2400" dirty="0" smtClean="0"/>
              <a:t>The character most interested in preserving his/her own public position</a:t>
            </a:r>
          </a:p>
          <a:p>
            <a:pPr marL="342900" indent="-342900">
              <a:buFont typeface="+mj-lt"/>
              <a:buAutoNum type="arabicPeriod"/>
            </a:pPr>
            <a:r>
              <a:rPr lang="en-GB" sz="2400" dirty="0" smtClean="0"/>
              <a:t>The character most interested in proving that the Inspector wasn’t real and that there was more than one girl</a:t>
            </a:r>
          </a:p>
          <a:p>
            <a:pPr marL="342900" indent="-342900">
              <a:buFont typeface="+mj-lt"/>
              <a:buAutoNum type="arabicPeriod"/>
            </a:pPr>
            <a:r>
              <a:rPr lang="en-GB" sz="2400" dirty="0" smtClean="0"/>
              <a:t>The character whose response is most sympathetic whilst still being logical and considered</a:t>
            </a:r>
          </a:p>
          <a:p>
            <a:pPr marL="342900" indent="-342900">
              <a:buFont typeface="+mj-lt"/>
              <a:buAutoNum type="arabicPeriod"/>
            </a:pPr>
            <a:endParaRPr lang="en-GB" sz="2400" dirty="0" smtClean="0"/>
          </a:p>
          <a:p>
            <a:pPr marL="342900" indent="-342900" algn="ctr"/>
            <a:r>
              <a:rPr lang="en-GB" sz="2400" b="1" dirty="0"/>
              <a:t>	</a:t>
            </a:r>
            <a:r>
              <a:rPr lang="en-GB" sz="2400" b="1" dirty="0" smtClean="0"/>
              <a:t>Who do you think has truly understood the Inspector’s message and purpose?</a:t>
            </a:r>
            <a:endParaRPr lang="en-GB" sz="2400" b="1" dirty="0"/>
          </a:p>
        </p:txBody>
      </p:sp>
    </p:spTree>
    <p:extLst>
      <p:ext uri="{BB962C8B-B14F-4D97-AF65-F5344CB8AC3E}">
        <p14:creationId xmlns:p14="http://schemas.microsoft.com/office/powerpoint/2010/main" val="5966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down)">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down)">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down)">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769441"/>
          </a:xfrm>
          <a:prstGeom prst="rect">
            <a:avLst/>
          </a:prstGeom>
          <a:noFill/>
        </p:spPr>
        <p:txBody>
          <a:bodyPr wrap="square" rtlCol="0">
            <a:spAutoFit/>
          </a:bodyPr>
          <a:lstStyle/>
          <a:p>
            <a:pPr algn="ctr"/>
            <a:r>
              <a:rPr lang="en-GB" sz="4400" b="1" dirty="0" smtClean="0"/>
              <a:t>... so what about Gerald?</a:t>
            </a:r>
            <a:endParaRPr lang="en-GB" sz="4400" b="1" dirty="0"/>
          </a:p>
        </p:txBody>
      </p:sp>
      <p:sp>
        <p:nvSpPr>
          <p:cNvPr id="3" name="TextBox 2"/>
          <p:cNvSpPr txBox="1"/>
          <p:nvPr/>
        </p:nvSpPr>
        <p:spPr>
          <a:xfrm>
            <a:off x="323528" y="1340768"/>
            <a:ext cx="8496944" cy="5078313"/>
          </a:xfrm>
          <a:prstGeom prst="rect">
            <a:avLst/>
          </a:prstGeom>
          <a:noFill/>
        </p:spPr>
        <p:txBody>
          <a:bodyPr wrap="square" rtlCol="0">
            <a:spAutoFit/>
          </a:bodyPr>
          <a:lstStyle/>
          <a:p>
            <a:r>
              <a:rPr lang="en-GB" dirty="0" smtClean="0"/>
              <a:t>Using the topic you have been given, identify moments where Gerald allies himself with the old </a:t>
            </a:r>
            <a:r>
              <a:rPr lang="en-GB" dirty="0" err="1" smtClean="0"/>
              <a:t>Birlings</a:t>
            </a:r>
            <a:r>
              <a:rPr lang="en-GB" dirty="0" smtClean="0"/>
              <a:t> and moments where he allies himself with the young </a:t>
            </a:r>
            <a:r>
              <a:rPr lang="en-GB" dirty="0" err="1" smtClean="0"/>
              <a:t>Birlings</a:t>
            </a:r>
            <a:r>
              <a:rPr lang="en-GB" dirty="0" smtClean="0"/>
              <a:t>.</a:t>
            </a:r>
          </a:p>
          <a:p>
            <a:endParaRPr lang="en-GB" dirty="0"/>
          </a:p>
          <a:p>
            <a:pPr>
              <a:buFont typeface="Arial" pitchFamily="34" charset="0"/>
              <a:buChar char="•"/>
            </a:pPr>
            <a:r>
              <a:rPr lang="en-GB" dirty="0" smtClean="0"/>
              <a:t> Sympathy and guilt</a:t>
            </a:r>
          </a:p>
          <a:p>
            <a:pPr>
              <a:buFont typeface="Arial" pitchFamily="34" charset="0"/>
              <a:buChar char="•"/>
            </a:pPr>
            <a:r>
              <a:rPr lang="en-GB" dirty="0"/>
              <a:t> </a:t>
            </a:r>
            <a:r>
              <a:rPr lang="en-GB" dirty="0" smtClean="0"/>
              <a:t>Eva as an employee</a:t>
            </a:r>
          </a:p>
          <a:p>
            <a:pPr>
              <a:buFont typeface="Arial" pitchFamily="34" charset="0"/>
              <a:buChar char="•"/>
            </a:pPr>
            <a:r>
              <a:rPr lang="en-GB" dirty="0"/>
              <a:t> </a:t>
            </a:r>
            <a:r>
              <a:rPr lang="en-GB" dirty="0" smtClean="0"/>
              <a:t>Business and profits</a:t>
            </a:r>
          </a:p>
          <a:p>
            <a:pPr>
              <a:buFont typeface="Arial" pitchFamily="34" charset="0"/>
              <a:buChar char="•"/>
            </a:pPr>
            <a:r>
              <a:rPr lang="en-GB" dirty="0"/>
              <a:t> </a:t>
            </a:r>
            <a:r>
              <a:rPr lang="en-GB" dirty="0" smtClean="0"/>
              <a:t>Eva at </a:t>
            </a:r>
            <a:r>
              <a:rPr lang="en-GB" dirty="0" err="1" smtClean="0"/>
              <a:t>Milwards</a:t>
            </a:r>
            <a:endParaRPr lang="en-GB" dirty="0" smtClean="0"/>
          </a:p>
          <a:p>
            <a:pPr>
              <a:buFont typeface="Arial" pitchFamily="34" charset="0"/>
              <a:buChar char="•"/>
            </a:pPr>
            <a:r>
              <a:rPr lang="en-GB" dirty="0"/>
              <a:t> </a:t>
            </a:r>
            <a:r>
              <a:rPr lang="en-GB" dirty="0" smtClean="0"/>
              <a:t>Eva as a mistress</a:t>
            </a:r>
          </a:p>
          <a:p>
            <a:pPr>
              <a:buFont typeface="Arial" pitchFamily="34" charset="0"/>
              <a:buChar char="•"/>
            </a:pPr>
            <a:r>
              <a:rPr lang="en-GB" dirty="0"/>
              <a:t> </a:t>
            </a:r>
            <a:r>
              <a:rPr lang="en-GB" dirty="0" smtClean="0"/>
              <a:t>Eva’s plea for charity </a:t>
            </a:r>
          </a:p>
          <a:p>
            <a:pPr>
              <a:buFont typeface="Arial" pitchFamily="34" charset="0"/>
              <a:buChar char="•"/>
            </a:pPr>
            <a:r>
              <a:rPr lang="en-GB" dirty="0" smtClean="0"/>
              <a:t> Eva as a victim</a:t>
            </a:r>
          </a:p>
          <a:p>
            <a:pPr>
              <a:buFont typeface="Arial" pitchFamily="34" charset="0"/>
              <a:buChar char="•"/>
            </a:pPr>
            <a:r>
              <a:rPr lang="en-GB" dirty="0"/>
              <a:t> </a:t>
            </a:r>
            <a:r>
              <a:rPr lang="en-GB" dirty="0" smtClean="0"/>
              <a:t>Eva as a young woman</a:t>
            </a:r>
          </a:p>
          <a:p>
            <a:pPr>
              <a:buFont typeface="Arial" pitchFamily="34" charset="0"/>
              <a:buChar char="•"/>
            </a:pPr>
            <a:r>
              <a:rPr lang="en-GB" dirty="0"/>
              <a:t> </a:t>
            </a:r>
            <a:r>
              <a:rPr lang="en-GB" dirty="0" smtClean="0"/>
              <a:t>Cover up?</a:t>
            </a:r>
          </a:p>
          <a:p>
            <a:pPr>
              <a:buFont typeface="Arial" pitchFamily="34" charset="0"/>
              <a:buChar char="•"/>
            </a:pPr>
            <a:r>
              <a:rPr lang="en-GB" dirty="0" smtClean="0"/>
              <a:t> Sense of responsibility</a:t>
            </a:r>
          </a:p>
          <a:p>
            <a:pPr>
              <a:buFont typeface="Arial" pitchFamily="34" charset="0"/>
              <a:buChar char="•"/>
            </a:pPr>
            <a:r>
              <a:rPr lang="en-GB" dirty="0"/>
              <a:t> </a:t>
            </a:r>
            <a:r>
              <a:rPr lang="en-GB" dirty="0" smtClean="0"/>
              <a:t>The Inspector</a:t>
            </a:r>
          </a:p>
          <a:p>
            <a:pPr>
              <a:buFont typeface="Arial" pitchFamily="34" charset="0"/>
              <a:buChar char="•"/>
            </a:pPr>
            <a:endParaRPr lang="en-GB" dirty="0"/>
          </a:p>
          <a:p>
            <a:pPr>
              <a:buFont typeface="Arial" pitchFamily="34" charset="0"/>
              <a:buChar char="•"/>
            </a:pPr>
            <a:endParaRPr lang="en-GB" dirty="0" smtClean="0"/>
          </a:p>
          <a:p>
            <a:r>
              <a:rPr lang="en-GB" dirty="0" smtClean="0"/>
              <a:t>You should collect examples and </a:t>
            </a:r>
            <a:r>
              <a:rPr lang="en-GB" b="1" dirty="0" smtClean="0"/>
              <a:t>quotes</a:t>
            </a:r>
            <a:r>
              <a:rPr lang="en-GB" dirty="0" smtClean="0"/>
              <a:t> for each character, illustrating the different views and reactions of the old and young </a:t>
            </a:r>
            <a:r>
              <a:rPr lang="en-GB" dirty="0" err="1" smtClean="0"/>
              <a:t>Birlings</a:t>
            </a:r>
            <a:r>
              <a:rPr lang="en-GB" dirty="0" smtClean="0"/>
              <a:t>, and also the views of Gerald. </a:t>
            </a:r>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Tree>
    <p:extLst>
      <p:ext uri="{BB962C8B-B14F-4D97-AF65-F5344CB8AC3E}">
        <p14:creationId xmlns:p14="http://schemas.microsoft.com/office/powerpoint/2010/main" val="11234841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
        <p:nvSpPr>
          <p:cNvPr id="3" name="Rectangle 2"/>
          <p:cNvSpPr/>
          <p:nvPr/>
        </p:nvSpPr>
        <p:spPr>
          <a:xfrm>
            <a:off x="299257" y="548680"/>
            <a:ext cx="8568952" cy="1200329"/>
          </a:xfrm>
          <a:prstGeom prst="rect">
            <a:avLst/>
          </a:prstGeom>
        </p:spPr>
        <p:txBody>
          <a:bodyPr wrap="square">
            <a:spAutoFit/>
          </a:bodyPr>
          <a:lstStyle/>
          <a:p>
            <a:pPr algn="ctr"/>
            <a:r>
              <a:rPr lang="en-GB" sz="3600" b="1" dirty="0"/>
              <a:t>Which generation shows the greatest sense of responsibility in ‘An Inspector Calls’? </a:t>
            </a:r>
          </a:p>
        </p:txBody>
      </p:sp>
      <p:sp>
        <p:nvSpPr>
          <p:cNvPr id="4" name="TextBox 3"/>
          <p:cNvSpPr txBox="1"/>
          <p:nvPr/>
        </p:nvSpPr>
        <p:spPr>
          <a:xfrm>
            <a:off x="299257" y="1700808"/>
            <a:ext cx="8568952" cy="5078313"/>
          </a:xfrm>
          <a:prstGeom prst="rect">
            <a:avLst/>
          </a:prstGeom>
          <a:noFill/>
        </p:spPr>
        <p:txBody>
          <a:bodyPr wrap="square" rtlCol="0">
            <a:spAutoFit/>
          </a:bodyPr>
          <a:lstStyle/>
          <a:p>
            <a:r>
              <a:rPr lang="en-GB" dirty="0" smtClean="0"/>
              <a:t>To help you prepare for this essay, answer these questions in your book: </a:t>
            </a:r>
          </a:p>
          <a:p>
            <a:endParaRPr lang="en-GB" dirty="0"/>
          </a:p>
          <a:p>
            <a:pPr marL="342900" indent="-342900">
              <a:buFont typeface="+mj-lt"/>
              <a:buAutoNum type="arabicPeriod"/>
            </a:pPr>
            <a:r>
              <a:rPr lang="en-GB" b="1" i="1" dirty="0" smtClean="0"/>
              <a:t>‘Just remember your own position, young man.’</a:t>
            </a:r>
            <a:r>
              <a:rPr lang="en-GB" dirty="0" smtClean="0"/>
              <a:t> Write a short paragraph explaining why Birling is so keen to shift the responsibility onto Eric. What does this suggest about his own sense of responsibility? </a:t>
            </a:r>
          </a:p>
          <a:p>
            <a:pPr marL="342900" indent="-342900">
              <a:buFont typeface="+mj-lt"/>
              <a:buAutoNum type="arabicPeriod"/>
            </a:pPr>
            <a:r>
              <a:rPr lang="en-GB" dirty="0" smtClean="0"/>
              <a:t>What evidence can you find to suggest Birling’s own attitudes have remained unchanged since the start of the play?</a:t>
            </a:r>
          </a:p>
          <a:p>
            <a:pPr marL="342900" indent="-342900">
              <a:buFont typeface="+mj-lt"/>
              <a:buAutoNum type="arabicPeriod"/>
            </a:pPr>
            <a:r>
              <a:rPr lang="en-GB" dirty="0" smtClean="0"/>
              <a:t>What do you think Mrs Birling means by, </a:t>
            </a:r>
            <a:r>
              <a:rPr lang="en-GB" b="1" i="1" dirty="0" smtClean="0"/>
              <a:t>‘behaving badly’</a:t>
            </a:r>
            <a:r>
              <a:rPr lang="en-GB" dirty="0" smtClean="0"/>
              <a:t>?</a:t>
            </a:r>
          </a:p>
          <a:p>
            <a:pPr marL="342900" indent="-342900">
              <a:buFont typeface="+mj-lt"/>
              <a:buAutoNum type="arabicPeriod"/>
            </a:pPr>
            <a:r>
              <a:rPr lang="en-GB" dirty="0" smtClean="0"/>
              <a:t>How does Eric’s attitude change when the Inspector’s authenticity is called into question? </a:t>
            </a:r>
          </a:p>
          <a:p>
            <a:pPr marL="342900" indent="-342900">
              <a:buFont typeface="+mj-lt"/>
              <a:buAutoNum type="arabicPeriod"/>
            </a:pPr>
            <a:r>
              <a:rPr lang="en-GB" dirty="0" smtClean="0"/>
              <a:t>Sheila says, </a:t>
            </a:r>
            <a:r>
              <a:rPr lang="en-GB" b="1" i="1" dirty="0" smtClean="0"/>
              <a:t>‘And it’s what they don’t seem to understand.’</a:t>
            </a:r>
            <a:r>
              <a:rPr lang="en-GB" dirty="0" smtClean="0"/>
              <a:t> Why is her use of the word </a:t>
            </a:r>
            <a:r>
              <a:rPr lang="en-GB" b="1" i="1" dirty="0" smtClean="0"/>
              <a:t>‘they’</a:t>
            </a:r>
            <a:r>
              <a:rPr lang="en-GB" b="1" dirty="0" smtClean="0"/>
              <a:t> </a:t>
            </a:r>
            <a:r>
              <a:rPr lang="en-GB" dirty="0" smtClean="0"/>
              <a:t>significant? </a:t>
            </a:r>
          </a:p>
          <a:p>
            <a:pPr marL="342900" indent="-342900">
              <a:buFont typeface="+mj-lt"/>
              <a:buAutoNum type="arabicPeriod"/>
            </a:pPr>
            <a:r>
              <a:rPr lang="en-GB" dirty="0" smtClean="0"/>
              <a:t>Sheila says, </a:t>
            </a:r>
            <a:r>
              <a:rPr lang="en-GB" b="1" i="1" dirty="0" smtClean="0"/>
              <a:t>‘And it’s the best thing any one of us has said tonight.’</a:t>
            </a:r>
            <a:r>
              <a:rPr lang="en-GB" dirty="0" smtClean="0"/>
              <a:t> What does she mean by this? </a:t>
            </a:r>
          </a:p>
          <a:p>
            <a:pPr marL="342900" indent="-342900">
              <a:buFont typeface="+mj-lt"/>
              <a:buAutoNum type="arabicPeriod"/>
            </a:pPr>
            <a:r>
              <a:rPr lang="en-GB" dirty="0" smtClean="0"/>
              <a:t>What evidence can you find in the extract to suggest that Eric’s ideas and perspectives have been changed by what happened? </a:t>
            </a:r>
          </a:p>
          <a:p>
            <a:pPr marL="342900" indent="-342900">
              <a:buFont typeface="+mj-lt"/>
              <a:buAutoNum type="arabicPeriod"/>
            </a:pPr>
            <a:r>
              <a:rPr lang="en-GB" dirty="0" smtClean="0"/>
              <a:t>Find two quotations to suggest what has happened to Mrs Birling’s attitudes in the course of the play.</a:t>
            </a:r>
          </a:p>
        </p:txBody>
      </p:sp>
    </p:spTree>
    <p:extLst>
      <p:ext uri="{BB962C8B-B14F-4D97-AF65-F5344CB8AC3E}">
        <p14:creationId xmlns:p14="http://schemas.microsoft.com/office/powerpoint/2010/main" val="1821688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
        <p:nvSpPr>
          <p:cNvPr id="4" name="Rectangle 3"/>
          <p:cNvSpPr/>
          <p:nvPr/>
        </p:nvSpPr>
        <p:spPr>
          <a:xfrm>
            <a:off x="299257" y="548680"/>
            <a:ext cx="8568952" cy="1200329"/>
          </a:xfrm>
          <a:prstGeom prst="rect">
            <a:avLst/>
          </a:prstGeom>
        </p:spPr>
        <p:txBody>
          <a:bodyPr wrap="square">
            <a:spAutoFit/>
          </a:bodyPr>
          <a:lstStyle/>
          <a:p>
            <a:pPr algn="ctr"/>
            <a:r>
              <a:rPr lang="en-GB" sz="3600" b="1" dirty="0"/>
              <a:t>Which generation shows the greatest sense of responsibility in ‘An Inspector Calls’? </a:t>
            </a:r>
          </a:p>
        </p:txBody>
      </p:sp>
      <p:pic>
        <p:nvPicPr>
          <p:cNvPr id="5" name="Picture 2"/>
          <p:cNvPicPr>
            <a:picLocks noChangeAspect="1" noChangeArrowheads="1"/>
          </p:cNvPicPr>
          <p:nvPr/>
        </p:nvPicPr>
        <p:blipFill>
          <a:blip r:embed="rId2" cstate="print"/>
          <a:srcRect l="66440" t="10980" r="17613" b="19091"/>
          <a:stretch>
            <a:fillRect/>
          </a:stretch>
        </p:blipFill>
        <p:spPr bwMode="auto">
          <a:xfrm rot="1036160">
            <a:off x="3957595" y="4712227"/>
            <a:ext cx="259248" cy="710532"/>
          </a:xfrm>
          <a:prstGeom prst="rect">
            <a:avLst/>
          </a:prstGeom>
          <a:noFill/>
          <a:ln w="9525">
            <a:noFill/>
            <a:miter lim="800000"/>
            <a:headEnd/>
            <a:tailEnd/>
          </a:ln>
        </p:spPr>
      </p:pic>
      <p:sp>
        <p:nvSpPr>
          <p:cNvPr id="6" name="Bevel 5"/>
          <p:cNvSpPr/>
          <p:nvPr/>
        </p:nvSpPr>
        <p:spPr>
          <a:xfrm>
            <a:off x="89959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t>Q</a:t>
            </a:r>
            <a:endParaRPr lang="en-US" sz="5400" b="1" dirty="0"/>
          </a:p>
        </p:txBody>
      </p:sp>
      <p:sp>
        <p:nvSpPr>
          <p:cNvPr id="7" name="Bevel 6"/>
          <p:cNvSpPr/>
          <p:nvPr/>
        </p:nvSpPr>
        <p:spPr>
          <a:xfrm>
            <a:off x="2123728"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W</a:t>
            </a:r>
            <a:endParaRPr lang="en-US" sz="5400" b="1" dirty="0"/>
          </a:p>
        </p:txBody>
      </p:sp>
      <p:sp>
        <p:nvSpPr>
          <p:cNvPr id="8" name="Bevel 7"/>
          <p:cNvSpPr/>
          <p:nvPr/>
        </p:nvSpPr>
        <p:spPr>
          <a:xfrm>
            <a:off x="3347864"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E</a:t>
            </a:r>
            <a:endParaRPr lang="en-US" sz="5400" b="1" dirty="0"/>
          </a:p>
        </p:txBody>
      </p:sp>
      <p:sp>
        <p:nvSpPr>
          <p:cNvPr id="9" name="Bevel 8"/>
          <p:cNvSpPr/>
          <p:nvPr/>
        </p:nvSpPr>
        <p:spPr>
          <a:xfrm>
            <a:off x="4572000"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R</a:t>
            </a:r>
            <a:endParaRPr lang="en-US" sz="5400" b="1" dirty="0"/>
          </a:p>
        </p:txBody>
      </p:sp>
      <p:sp>
        <p:nvSpPr>
          <p:cNvPr id="10" name="Bevel 9"/>
          <p:cNvSpPr/>
          <p:nvPr/>
        </p:nvSpPr>
        <p:spPr>
          <a:xfrm>
            <a:off x="5796136"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T</a:t>
            </a:r>
            <a:endParaRPr lang="en-US" sz="5400" b="1" dirty="0"/>
          </a:p>
        </p:txBody>
      </p:sp>
      <p:sp>
        <p:nvSpPr>
          <p:cNvPr id="11" name="Bevel 10"/>
          <p:cNvSpPr/>
          <p:nvPr/>
        </p:nvSpPr>
        <p:spPr>
          <a:xfrm>
            <a:off x="702027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Y</a:t>
            </a:r>
            <a:endParaRPr lang="en-US" sz="5400" b="1" dirty="0"/>
          </a:p>
        </p:txBody>
      </p:sp>
      <p:sp>
        <p:nvSpPr>
          <p:cNvPr id="12" name="TextBox 11"/>
          <p:cNvSpPr txBox="1"/>
          <p:nvPr/>
        </p:nvSpPr>
        <p:spPr>
          <a:xfrm>
            <a:off x="251520" y="2276872"/>
            <a:ext cx="6696744" cy="2246769"/>
          </a:xfrm>
          <a:prstGeom prst="rect">
            <a:avLst/>
          </a:prstGeom>
          <a:noFill/>
        </p:spPr>
        <p:txBody>
          <a:bodyPr wrap="square" rtlCol="0">
            <a:spAutoFit/>
          </a:bodyPr>
          <a:lstStyle/>
          <a:p>
            <a:r>
              <a:rPr lang="en-GB" sz="2000" dirty="0" smtClean="0"/>
              <a:t>Refer to: </a:t>
            </a:r>
          </a:p>
          <a:p>
            <a:pPr marL="285750" indent="-285750">
              <a:buFont typeface="Arial" panose="020B0604020202020204" pitchFamily="34" charset="0"/>
              <a:buChar char="•"/>
            </a:pPr>
            <a:r>
              <a:rPr lang="en-GB" sz="2000" dirty="0" smtClean="0"/>
              <a:t>What the characters say and do, including their response to the Inspector’s identity in Act 3.</a:t>
            </a:r>
          </a:p>
          <a:p>
            <a:pPr marL="285750" indent="-285750">
              <a:buFont typeface="Arial" panose="020B0604020202020204" pitchFamily="34" charset="0"/>
              <a:buChar char="•"/>
            </a:pPr>
            <a:r>
              <a:rPr lang="en-GB" sz="2000" dirty="0" smtClean="0"/>
              <a:t>How the Inspector treats each generation.</a:t>
            </a:r>
          </a:p>
          <a:p>
            <a:pPr marL="285750" indent="-285750">
              <a:buFont typeface="Arial" panose="020B0604020202020204" pitchFamily="34" charset="0"/>
              <a:buChar char="•"/>
            </a:pPr>
            <a:r>
              <a:rPr lang="en-GB" sz="2000" dirty="0" smtClean="0"/>
              <a:t>The role of Gerald.</a:t>
            </a:r>
          </a:p>
          <a:p>
            <a:endParaRPr lang="en-GB" sz="2000" dirty="0"/>
          </a:p>
          <a:p>
            <a:r>
              <a:rPr lang="en-GB" sz="2000" dirty="0" smtClean="0"/>
              <a:t>Use and analyse quotations.</a:t>
            </a:r>
            <a:endParaRPr lang="en-GB" sz="2000" dirty="0"/>
          </a:p>
        </p:txBody>
      </p:sp>
      <p:sp>
        <p:nvSpPr>
          <p:cNvPr id="13" name="TextBox 12"/>
          <p:cNvSpPr txBox="1"/>
          <p:nvPr/>
        </p:nvSpPr>
        <p:spPr>
          <a:xfrm>
            <a:off x="7048279" y="2661592"/>
            <a:ext cx="1728192" cy="1477328"/>
          </a:xfrm>
          <a:prstGeom prst="rect">
            <a:avLst/>
          </a:prstGeom>
          <a:noFill/>
          <a:ln>
            <a:solidFill>
              <a:schemeClr val="tx1"/>
            </a:solidFill>
          </a:ln>
        </p:spPr>
        <p:txBody>
          <a:bodyPr wrap="square" rtlCol="0">
            <a:spAutoFit/>
          </a:bodyPr>
          <a:lstStyle/>
          <a:p>
            <a:r>
              <a:rPr lang="en-GB" b="1" dirty="0" smtClean="0"/>
              <a:t>Remember: </a:t>
            </a:r>
          </a:p>
          <a:p>
            <a:endParaRPr lang="en-GB" dirty="0"/>
          </a:p>
          <a:p>
            <a:r>
              <a:rPr lang="en-GB" dirty="0" smtClean="0"/>
              <a:t>Basic = </a:t>
            </a:r>
            <a:r>
              <a:rPr lang="en-GB" b="1" dirty="0" smtClean="0"/>
              <a:t>what</a:t>
            </a:r>
          </a:p>
          <a:p>
            <a:r>
              <a:rPr lang="en-GB" dirty="0" smtClean="0"/>
              <a:t>Good = </a:t>
            </a:r>
            <a:r>
              <a:rPr lang="en-GB" b="1" dirty="0" smtClean="0"/>
              <a:t>why</a:t>
            </a:r>
          </a:p>
          <a:p>
            <a:r>
              <a:rPr lang="en-GB" dirty="0" smtClean="0"/>
              <a:t>Best = </a:t>
            </a:r>
            <a:r>
              <a:rPr lang="en-GB" b="1" dirty="0" smtClean="0"/>
              <a:t>how</a:t>
            </a:r>
            <a:endParaRPr lang="en-GB" b="1" dirty="0"/>
          </a:p>
        </p:txBody>
      </p:sp>
    </p:spTree>
    <p:extLst>
      <p:ext uri="{BB962C8B-B14F-4D97-AF65-F5344CB8AC3E}">
        <p14:creationId xmlns:p14="http://schemas.microsoft.com/office/powerpoint/2010/main" val="35829044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721" t="25997" r="49836" b="12500"/>
          <a:stretch/>
        </p:blipFill>
        <p:spPr bwMode="auto">
          <a:xfrm>
            <a:off x="467544" y="708422"/>
            <a:ext cx="8280921" cy="6023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1025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Priestley... Another way...  Sheila is also shown to be... The writer suggests... When Mr Birling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Priestley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20714921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
        <p:nvSpPr>
          <p:cNvPr id="4" name="Rectangle 3"/>
          <p:cNvSpPr/>
          <p:nvPr/>
        </p:nvSpPr>
        <p:spPr>
          <a:xfrm>
            <a:off x="299257" y="548680"/>
            <a:ext cx="8568952" cy="1200329"/>
          </a:xfrm>
          <a:prstGeom prst="rect">
            <a:avLst/>
          </a:prstGeom>
        </p:spPr>
        <p:txBody>
          <a:bodyPr wrap="square">
            <a:spAutoFit/>
          </a:bodyPr>
          <a:lstStyle/>
          <a:p>
            <a:pPr algn="ctr"/>
            <a:r>
              <a:rPr lang="en-GB" sz="3600" b="1" dirty="0"/>
              <a:t>Which generation shows the greatest sense of responsibility in ‘An Inspector Calls’? </a:t>
            </a:r>
          </a:p>
        </p:txBody>
      </p:sp>
      <p:pic>
        <p:nvPicPr>
          <p:cNvPr id="5" name="Picture 2"/>
          <p:cNvPicPr>
            <a:picLocks noChangeAspect="1" noChangeArrowheads="1"/>
          </p:cNvPicPr>
          <p:nvPr/>
        </p:nvPicPr>
        <p:blipFill>
          <a:blip r:embed="rId2" cstate="print"/>
          <a:srcRect l="66440" t="10980" r="17613" b="19091"/>
          <a:stretch>
            <a:fillRect/>
          </a:stretch>
        </p:blipFill>
        <p:spPr bwMode="auto">
          <a:xfrm rot="1036160">
            <a:off x="3957595" y="4712227"/>
            <a:ext cx="259248" cy="710532"/>
          </a:xfrm>
          <a:prstGeom prst="rect">
            <a:avLst/>
          </a:prstGeom>
          <a:noFill/>
          <a:ln w="9525">
            <a:noFill/>
            <a:miter lim="800000"/>
            <a:headEnd/>
            <a:tailEnd/>
          </a:ln>
        </p:spPr>
      </p:pic>
      <p:sp>
        <p:nvSpPr>
          <p:cNvPr id="6" name="Bevel 5"/>
          <p:cNvSpPr/>
          <p:nvPr/>
        </p:nvSpPr>
        <p:spPr>
          <a:xfrm>
            <a:off x="89959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t>Q</a:t>
            </a:r>
            <a:endParaRPr lang="en-US" sz="5400" b="1" dirty="0"/>
          </a:p>
        </p:txBody>
      </p:sp>
      <p:sp>
        <p:nvSpPr>
          <p:cNvPr id="7" name="Bevel 6"/>
          <p:cNvSpPr/>
          <p:nvPr/>
        </p:nvSpPr>
        <p:spPr>
          <a:xfrm>
            <a:off x="2123728"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W</a:t>
            </a:r>
            <a:endParaRPr lang="en-US" sz="5400" b="1" dirty="0"/>
          </a:p>
        </p:txBody>
      </p:sp>
      <p:sp>
        <p:nvSpPr>
          <p:cNvPr id="8" name="Bevel 7"/>
          <p:cNvSpPr/>
          <p:nvPr/>
        </p:nvSpPr>
        <p:spPr>
          <a:xfrm>
            <a:off x="3347864"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E</a:t>
            </a:r>
            <a:endParaRPr lang="en-US" sz="5400" b="1" dirty="0"/>
          </a:p>
        </p:txBody>
      </p:sp>
      <p:sp>
        <p:nvSpPr>
          <p:cNvPr id="9" name="Bevel 8"/>
          <p:cNvSpPr/>
          <p:nvPr/>
        </p:nvSpPr>
        <p:spPr>
          <a:xfrm>
            <a:off x="4572000"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R</a:t>
            </a:r>
            <a:endParaRPr lang="en-US" sz="5400" b="1" dirty="0"/>
          </a:p>
        </p:txBody>
      </p:sp>
      <p:sp>
        <p:nvSpPr>
          <p:cNvPr id="10" name="Bevel 9"/>
          <p:cNvSpPr/>
          <p:nvPr/>
        </p:nvSpPr>
        <p:spPr>
          <a:xfrm>
            <a:off x="5796136"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T</a:t>
            </a:r>
            <a:endParaRPr lang="en-US" sz="5400" b="1" dirty="0"/>
          </a:p>
        </p:txBody>
      </p:sp>
      <p:sp>
        <p:nvSpPr>
          <p:cNvPr id="11" name="Bevel 10"/>
          <p:cNvSpPr/>
          <p:nvPr/>
        </p:nvSpPr>
        <p:spPr>
          <a:xfrm>
            <a:off x="7020272" y="5373216"/>
            <a:ext cx="1152128" cy="115212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Y</a:t>
            </a:r>
            <a:endParaRPr lang="en-US" sz="5400" b="1" dirty="0"/>
          </a:p>
        </p:txBody>
      </p:sp>
      <p:sp>
        <p:nvSpPr>
          <p:cNvPr id="12" name="TextBox 11"/>
          <p:cNvSpPr txBox="1"/>
          <p:nvPr/>
        </p:nvSpPr>
        <p:spPr>
          <a:xfrm>
            <a:off x="251520" y="2276872"/>
            <a:ext cx="6696744" cy="2246769"/>
          </a:xfrm>
          <a:prstGeom prst="rect">
            <a:avLst/>
          </a:prstGeom>
          <a:noFill/>
        </p:spPr>
        <p:txBody>
          <a:bodyPr wrap="square" rtlCol="0">
            <a:spAutoFit/>
          </a:bodyPr>
          <a:lstStyle/>
          <a:p>
            <a:r>
              <a:rPr lang="en-GB" sz="2000" dirty="0" smtClean="0"/>
              <a:t>Refer to: </a:t>
            </a:r>
          </a:p>
          <a:p>
            <a:pPr marL="285750" indent="-285750">
              <a:buFont typeface="Arial" panose="020B0604020202020204" pitchFamily="34" charset="0"/>
              <a:buChar char="•"/>
            </a:pPr>
            <a:r>
              <a:rPr lang="en-GB" sz="2000" dirty="0" smtClean="0"/>
              <a:t>What the characters say and do, including their response to the Inspector’s identity in Act 3.</a:t>
            </a:r>
          </a:p>
          <a:p>
            <a:pPr marL="285750" indent="-285750">
              <a:buFont typeface="Arial" panose="020B0604020202020204" pitchFamily="34" charset="0"/>
              <a:buChar char="•"/>
            </a:pPr>
            <a:r>
              <a:rPr lang="en-GB" sz="2000" dirty="0" smtClean="0"/>
              <a:t>How the Inspector treats each generation.</a:t>
            </a:r>
          </a:p>
          <a:p>
            <a:pPr marL="285750" indent="-285750">
              <a:buFont typeface="Arial" panose="020B0604020202020204" pitchFamily="34" charset="0"/>
              <a:buChar char="•"/>
            </a:pPr>
            <a:r>
              <a:rPr lang="en-GB" sz="2000" dirty="0" smtClean="0"/>
              <a:t>The role of Gerald.</a:t>
            </a:r>
          </a:p>
          <a:p>
            <a:endParaRPr lang="en-GB" sz="2000" dirty="0"/>
          </a:p>
          <a:p>
            <a:r>
              <a:rPr lang="en-GB" sz="2000" dirty="0" smtClean="0"/>
              <a:t>Use and analyse quotations.</a:t>
            </a:r>
            <a:endParaRPr lang="en-GB" sz="2000" dirty="0"/>
          </a:p>
        </p:txBody>
      </p:sp>
      <p:sp>
        <p:nvSpPr>
          <p:cNvPr id="13" name="TextBox 12"/>
          <p:cNvSpPr txBox="1"/>
          <p:nvPr/>
        </p:nvSpPr>
        <p:spPr>
          <a:xfrm>
            <a:off x="7048279" y="2661592"/>
            <a:ext cx="1728192" cy="1477328"/>
          </a:xfrm>
          <a:prstGeom prst="rect">
            <a:avLst/>
          </a:prstGeom>
          <a:noFill/>
          <a:ln>
            <a:solidFill>
              <a:schemeClr val="tx1"/>
            </a:solidFill>
          </a:ln>
        </p:spPr>
        <p:txBody>
          <a:bodyPr wrap="square" rtlCol="0">
            <a:spAutoFit/>
          </a:bodyPr>
          <a:lstStyle/>
          <a:p>
            <a:r>
              <a:rPr lang="en-GB" b="1" dirty="0" smtClean="0"/>
              <a:t>Remember: </a:t>
            </a:r>
          </a:p>
          <a:p>
            <a:endParaRPr lang="en-GB" dirty="0"/>
          </a:p>
          <a:p>
            <a:r>
              <a:rPr lang="en-GB" dirty="0" smtClean="0"/>
              <a:t>Basic = </a:t>
            </a:r>
            <a:r>
              <a:rPr lang="en-GB" b="1" dirty="0" smtClean="0"/>
              <a:t>what</a:t>
            </a:r>
          </a:p>
          <a:p>
            <a:r>
              <a:rPr lang="en-GB" dirty="0" smtClean="0"/>
              <a:t>Good = </a:t>
            </a:r>
            <a:r>
              <a:rPr lang="en-GB" b="1" dirty="0" smtClean="0"/>
              <a:t>why</a:t>
            </a:r>
          </a:p>
          <a:p>
            <a:r>
              <a:rPr lang="en-GB" dirty="0" smtClean="0"/>
              <a:t>Best = </a:t>
            </a:r>
            <a:r>
              <a:rPr lang="en-GB" b="1" dirty="0" smtClean="0"/>
              <a:t>how</a:t>
            </a:r>
            <a:endParaRPr lang="en-GB" b="1" dirty="0"/>
          </a:p>
        </p:txBody>
      </p:sp>
    </p:spTree>
    <p:extLst>
      <p:ext uri="{BB962C8B-B14F-4D97-AF65-F5344CB8AC3E}">
        <p14:creationId xmlns:p14="http://schemas.microsoft.com/office/powerpoint/2010/main" val="22915436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a:t>How do the different generations respond differently?</a:t>
            </a:r>
          </a:p>
        </p:txBody>
      </p:sp>
      <p:sp>
        <p:nvSpPr>
          <p:cNvPr id="4" name="Rectangle 3"/>
          <p:cNvSpPr/>
          <p:nvPr/>
        </p:nvSpPr>
        <p:spPr>
          <a:xfrm>
            <a:off x="299257" y="548680"/>
            <a:ext cx="8568952" cy="1200329"/>
          </a:xfrm>
          <a:prstGeom prst="rect">
            <a:avLst/>
          </a:prstGeom>
        </p:spPr>
        <p:txBody>
          <a:bodyPr wrap="square">
            <a:spAutoFit/>
          </a:bodyPr>
          <a:lstStyle/>
          <a:p>
            <a:pPr algn="ctr"/>
            <a:r>
              <a:rPr lang="en-GB" sz="3600" b="1" dirty="0"/>
              <a:t>Which generation shows the greatest sense of responsibility in ‘An Inspector Calls’? </a:t>
            </a:r>
          </a:p>
        </p:txBody>
      </p:sp>
      <p:sp>
        <p:nvSpPr>
          <p:cNvPr id="14" name="TextBox 13"/>
          <p:cNvSpPr txBox="1"/>
          <p:nvPr/>
        </p:nvSpPr>
        <p:spPr>
          <a:xfrm>
            <a:off x="299257" y="2420888"/>
            <a:ext cx="8568952" cy="3600986"/>
          </a:xfrm>
          <a:prstGeom prst="rect">
            <a:avLst/>
          </a:prstGeom>
          <a:noFill/>
        </p:spPr>
        <p:txBody>
          <a:bodyPr wrap="square" rtlCol="0">
            <a:spAutoFit/>
          </a:bodyPr>
          <a:lstStyle/>
          <a:p>
            <a:r>
              <a:rPr lang="en-GB" sz="2800" dirty="0" smtClean="0"/>
              <a:t>Swap your response with a partner and read each other’s work. Write your partner a </a:t>
            </a:r>
            <a:r>
              <a:rPr lang="en-GB" sz="3200" dirty="0" smtClean="0">
                <a:solidFill>
                  <a:srgbClr val="00B050"/>
                </a:solidFill>
                <a:latin typeface="Impact" panose="020B0806030902050204" pitchFamily="34" charset="0"/>
              </a:rPr>
              <a:t>WWW/EBI</a:t>
            </a:r>
            <a:r>
              <a:rPr lang="en-GB" sz="2800" dirty="0" smtClean="0"/>
              <a:t> statement using the below criteria: </a:t>
            </a:r>
          </a:p>
          <a:p>
            <a:endParaRPr lang="en-GB" sz="2800" dirty="0"/>
          </a:p>
          <a:p>
            <a:pPr marL="457200" indent="-457200">
              <a:buFont typeface="Arial" panose="020B0604020202020204" pitchFamily="34" charset="0"/>
              <a:buChar char="•"/>
            </a:pPr>
            <a:r>
              <a:rPr lang="en-GB" sz="2800" dirty="0" smtClean="0"/>
              <a:t>commented on relevant selected textual detail </a:t>
            </a:r>
          </a:p>
          <a:p>
            <a:pPr marL="457200" indent="-457200">
              <a:buFont typeface="Arial" panose="020B0604020202020204" pitchFamily="34" charset="0"/>
              <a:buChar char="•"/>
            </a:pPr>
            <a:r>
              <a:rPr lang="en-GB" sz="2800" dirty="0" smtClean="0"/>
              <a:t>made some personal interpretation of characters and attitudes</a:t>
            </a:r>
          </a:p>
          <a:p>
            <a:pPr marL="457200" indent="-457200">
              <a:buFont typeface="Arial" panose="020B0604020202020204" pitchFamily="34" charset="0"/>
              <a:buChar char="•"/>
            </a:pPr>
            <a:r>
              <a:rPr lang="en-GB" sz="2800" dirty="0" smtClean="0"/>
              <a:t>explored Priestley’s ideas and attitudes</a:t>
            </a:r>
          </a:p>
        </p:txBody>
      </p:sp>
    </p:spTree>
    <p:extLst>
      <p:ext uri="{BB962C8B-B14F-4D97-AF65-F5344CB8AC3E}">
        <p14:creationId xmlns:p14="http://schemas.microsoft.com/office/powerpoint/2010/main" val="360453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hulamespositohaydar.com/wp-content/uploads/2013/09/align.dominoes.jpg"/>
          <p:cNvPicPr>
            <a:picLocks noChangeAspect="1" noChangeArrowheads="1"/>
          </p:cNvPicPr>
          <p:nvPr/>
        </p:nvPicPr>
        <p:blipFill>
          <a:blip r:embed="rId2" cstate="print"/>
          <a:srcRect/>
          <a:stretch>
            <a:fillRect/>
          </a:stretch>
        </p:blipFill>
        <p:spPr bwMode="auto">
          <a:xfrm>
            <a:off x="3191339" y="260648"/>
            <a:ext cx="5952661" cy="4464496"/>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dirty="0" smtClean="0"/>
              <a:t>Develop and sustain interpretations of writers’ ideas and perspectives</a:t>
            </a:r>
            <a:endParaRPr lang="en-GB" dirty="0"/>
          </a:p>
        </p:txBody>
      </p:sp>
      <p:sp>
        <p:nvSpPr>
          <p:cNvPr id="4" name="TextBox 3"/>
          <p:cNvSpPr txBox="1"/>
          <p:nvPr/>
        </p:nvSpPr>
        <p:spPr>
          <a:xfrm>
            <a:off x="179512" y="692696"/>
            <a:ext cx="4248472" cy="523220"/>
          </a:xfrm>
          <a:prstGeom prst="rect">
            <a:avLst/>
          </a:prstGeom>
          <a:noFill/>
        </p:spPr>
        <p:txBody>
          <a:bodyPr wrap="square" rtlCol="0">
            <a:spAutoFit/>
          </a:bodyPr>
          <a:lstStyle/>
          <a:p>
            <a:r>
              <a:rPr lang="en-GB" sz="2800" b="1" dirty="0" smtClean="0"/>
              <a:t>Who was J B Priestley?</a:t>
            </a:r>
            <a:endParaRPr lang="en-GB" sz="2800" b="1" dirty="0"/>
          </a:p>
        </p:txBody>
      </p:sp>
      <p:sp>
        <p:nvSpPr>
          <p:cNvPr id="5" name="TextBox 4"/>
          <p:cNvSpPr txBox="1"/>
          <p:nvPr/>
        </p:nvSpPr>
        <p:spPr>
          <a:xfrm>
            <a:off x="179512" y="1412776"/>
            <a:ext cx="3600400" cy="2354491"/>
          </a:xfrm>
          <a:prstGeom prst="rect">
            <a:avLst/>
          </a:prstGeom>
          <a:noFill/>
        </p:spPr>
        <p:txBody>
          <a:bodyPr wrap="square" rtlCol="0">
            <a:spAutoFit/>
          </a:bodyPr>
          <a:lstStyle/>
          <a:p>
            <a:r>
              <a:rPr lang="en-GB" sz="2100" dirty="0" smtClean="0"/>
              <a:t>To understand how Priestley used his characters to express ideas and attitudes about society, we need to know something about the writer himself – and the society he lived in.</a:t>
            </a:r>
            <a:endParaRPr lang="en-GB" sz="2100" dirty="0"/>
          </a:p>
        </p:txBody>
      </p:sp>
      <p:sp>
        <p:nvSpPr>
          <p:cNvPr id="6" name="TextBox 5"/>
          <p:cNvSpPr txBox="1"/>
          <p:nvPr/>
        </p:nvSpPr>
        <p:spPr>
          <a:xfrm>
            <a:off x="107504" y="4149080"/>
            <a:ext cx="8928992" cy="2354491"/>
          </a:xfrm>
          <a:prstGeom prst="rect">
            <a:avLst/>
          </a:prstGeom>
          <a:noFill/>
          <a:ln>
            <a:solidFill>
              <a:schemeClr val="tx1"/>
            </a:solidFill>
          </a:ln>
        </p:spPr>
        <p:txBody>
          <a:bodyPr wrap="square" rtlCol="0">
            <a:spAutoFit/>
          </a:bodyPr>
          <a:lstStyle/>
          <a:p>
            <a:r>
              <a:rPr lang="en-GB" sz="2100" dirty="0" smtClean="0"/>
              <a:t>You will all be given a paper ‘domino’, on which is a question and an answer to (another) question. You task is to find a) the question that you can answer and b) the answer to your question.</a:t>
            </a:r>
          </a:p>
          <a:p>
            <a:endParaRPr lang="en-GB" sz="2100" dirty="0"/>
          </a:p>
          <a:p>
            <a:r>
              <a:rPr lang="en-GB" sz="2100" dirty="0" smtClean="0"/>
              <a:t>The first question is </a:t>
            </a:r>
            <a:r>
              <a:rPr lang="en-GB" sz="2100" b="1" dirty="0" smtClean="0"/>
              <a:t>‘</a:t>
            </a:r>
            <a:r>
              <a:rPr lang="en-US" sz="2100" b="1" dirty="0"/>
              <a:t>When was John Boynton Priestley born</a:t>
            </a:r>
            <a:r>
              <a:rPr lang="en-US" sz="2100" b="1" dirty="0" smtClean="0"/>
              <a:t>?’</a:t>
            </a:r>
            <a:r>
              <a:rPr lang="en-US" sz="2100" dirty="0" smtClean="0"/>
              <a:t>.</a:t>
            </a:r>
            <a:r>
              <a:rPr lang="en-US" sz="2100" b="1" dirty="0" smtClean="0"/>
              <a:t> </a:t>
            </a:r>
            <a:r>
              <a:rPr lang="en-US" sz="2100" dirty="0" smtClean="0"/>
              <a:t>Whomever has the answer to this question should come and stand next to me! That person will then read out his/her question, and so on... </a:t>
            </a:r>
            <a:endParaRPr lang="en-GB" sz="21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Methods – a summary</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51520" y="260648"/>
            <a:ext cx="8568952"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GB" sz="16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lang="en-GB" sz="1600" b="1" u="sng" dirty="0" smtClean="0">
                <a:latin typeface="Calibri" pitchFamily="34" charset="0"/>
                <a:ea typeface="Times New Roman" pitchFamily="18" charset="0"/>
                <a:cs typeface="Arial" pitchFamily="34" charset="0"/>
              </a:rPr>
              <a:t>SUMMARY TASK] </a:t>
            </a:r>
            <a:r>
              <a:rPr kumimoji="0" lang="en-GB" sz="16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THE INSPECTOR AS A MORAL FIGURE</a:t>
            </a:r>
          </a:p>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GB" sz="16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way that the Inspector uses the information he has creates an impression of someone who is both an outsider and an all-knowing creature. This makes him appear mysterious and powerful. Yet Priestley can only use him as a catalyst, as someone who creates the possibility for others to face up to what they have done. </a:t>
            </a:r>
            <a:r>
              <a:rPr kumimoji="0" lang="en-GB" sz="16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They must decide for themselves whether to change or not.</a:t>
            </a:r>
            <a:r>
              <a:rPr kumimoji="0" lang="en-GB" sz="16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He is a character who represents Priestley’s strong moral view. His comments show a compassion which extends to those who recognise the wrong they have done. He does not forgive what they have done, but when they freely admit their faults he allows them to see that they can find forgiveness through future good behaviour. This moral dimension makes him different from an ordinary policeman. He is more concerned with right and wrong than with what is or is not legal. His lack of fear or favour, his determined question and control of events may be what is expected of a policeman, but towards the end of the play it is those same qualities (which Mrs </a:t>
            </a:r>
            <a:r>
              <a:rPr kumimoji="0" lang="en-GB" sz="16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Birling</a:t>
            </a:r>
            <a:r>
              <a:rPr kumimoji="0" lang="en-GB" sz="16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identifies as ‘rudeness’) which fuel suspicions about him. He is perhaps too abrasive, and he is clearly someone for whom social conventions count for nothing when weighed against the desire for truth and justice.</a:t>
            </a: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Try to find some places in the play where the Inspector focuses more on what is right than what is legal.</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What sort of language does he use? When is he harsh or kind to the person he is interviewing?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Does he say anything which could be classed as rude?</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914400" algn="l"/>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When does he show a disregard for social conventions (consider status/class) or a lack of fear?</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179512" y="332656"/>
            <a:ext cx="8712968" cy="56886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1" i="0" u="sng" strike="noStrike" cap="none" normalizeH="0" baseline="0" dirty="0" smtClean="0">
                <a:ln>
                  <a:noFill/>
                </a:ln>
                <a:solidFill>
                  <a:schemeClr val="tx1"/>
                </a:solidFill>
                <a:effectLst/>
                <a:latin typeface="Calibri" pitchFamily="34" charset="0"/>
                <a:cs typeface="Arial" pitchFamily="34" charset="0"/>
              </a:rPr>
              <a:t>[SUMMARY TASK] THE INSPECTOR’S LANGUAGE</a:t>
            </a:r>
          </a:p>
          <a:p>
            <a:pPr marL="0" marR="0" lvl="0" indent="0" algn="l" defTabSz="914400" rtl="0" eaLnBrk="1" fontAlgn="base" latinLnBrk="0" hangingPunct="1">
              <a:lnSpc>
                <a:spcPct val="100000"/>
              </a:lnSpc>
              <a:spcBef>
                <a:spcPct val="0"/>
              </a:spcBef>
              <a:spcAft>
                <a:spcPts val="1000"/>
              </a:spcAft>
              <a:buClrTx/>
              <a:buSzTx/>
              <a:buFontTx/>
              <a:buNone/>
              <a:tabLst/>
            </a:pPr>
            <a:endParaRPr lang="en-GB" sz="1300" b="1" u="sng" dirty="0">
              <a:latin typeface="Calibri" pitchFamily="34" charset="0"/>
              <a:cs typeface="Arial" pitchFamily="34" charset="0"/>
            </a:endParaRP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We are told that the Inspector speaks </a:t>
            </a:r>
            <a:r>
              <a:rPr kumimoji="0" lang="en-GB" b="0" i="1" u="none" strike="noStrike" cap="none" normalizeH="0" baseline="0" dirty="0" smtClean="0">
                <a:ln>
                  <a:noFill/>
                </a:ln>
                <a:solidFill>
                  <a:schemeClr val="tx1"/>
                </a:solidFill>
                <a:effectLst/>
                <a:latin typeface="Calibri" pitchFamily="34" charset="0"/>
                <a:cs typeface="Arial" pitchFamily="34" charset="0"/>
              </a:rPr>
              <a:t>‘carefully, weightily’ (Act 1, p.10)</a:t>
            </a:r>
            <a:r>
              <a:rPr kumimoji="0" lang="en-GB" b="0" i="0" u="none" strike="noStrike" cap="none" normalizeH="0" baseline="0" dirty="0" smtClean="0">
                <a:ln>
                  <a:noFill/>
                </a:ln>
                <a:solidFill>
                  <a:schemeClr val="tx1"/>
                </a:solidFill>
                <a:effectLst/>
                <a:latin typeface="Calibri" pitchFamily="34" charset="0"/>
                <a:cs typeface="Arial" pitchFamily="34" charset="0"/>
              </a:rPr>
              <a:t>. Find some examples of the Inspector speaking this way.</a:t>
            </a: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The Inspector uses a lot of questions and instructions. What effect do you think this has on his position of power/control? Find some examples of the Inspector speaking this way.</a:t>
            </a: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The Inspector frequently interrupts characters who are not going in the direction he wishes them to go in. How does this help the Inspector stay in control and shape the interviews? Find some examples of the Inspector speaking this way.</a:t>
            </a:r>
          </a:p>
          <a:p>
            <a:pPr marL="342900" marR="0" lvl="0" indent="-342900" algn="l" defTabSz="914400" rtl="0" eaLnBrk="1" fontAlgn="base" latinLnBrk="0" hangingPunct="1">
              <a:lnSpc>
                <a:spcPct val="100000"/>
              </a:lnSpc>
              <a:spcBef>
                <a:spcPct val="0"/>
              </a:spcBef>
              <a:spcAft>
                <a:spcPts val="100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cs typeface="Arial" pitchFamily="34" charset="0"/>
              </a:rPr>
              <a:t>There are times when the Inspector produces dramatic results by the use of a short and isolated sentence – or even a single word. Find some examples of the Inspector speaking this way.</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en-GB" sz="1300" b="0" i="0" u="none" strike="noStrike" cap="none" normalizeH="0" baseline="0" dirty="0" smtClean="0">
              <a:ln>
                <a:noFill/>
              </a:ln>
              <a:solidFill>
                <a:schemeClr val="tx1"/>
              </a:solidFill>
              <a:effectLst/>
              <a:latin typeface="Calibri" pitchFamily="34" charset="0"/>
              <a:cs typeface="Arial" pitchFamily="34" charset="0"/>
            </a:endParaRP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cs typeface="Arial" pitchFamily="34" charset="0"/>
              </a:rPr>
              <a:t>What is the effect of this way of speaking? How does it help to show the Inspector’s role in the play?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The Inspector’s Speech: how does this communicate ideas and attitudes to the audience? </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images.rapgenius.com/8aa10fb90bcb8e81fa5c2f18fb5793cb.1000x625x1.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23553" name="Rectangle 1"/>
          <p:cNvSpPr>
            <a:spLocks noChangeArrowheads="1"/>
          </p:cNvSpPr>
          <p:nvPr/>
        </p:nvSpPr>
        <p:spPr bwMode="auto">
          <a:xfrm>
            <a:off x="251520" y="620688"/>
            <a:ext cx="8712968" cy="3046988"/>
          </a:xfrm>
          <a:prstGeom prst="rect">
            <a:avLst/>
          </a:prstGeom>
          <a:solidFill>
            <a:schemeClr val="bg2">
              <a:lumMod val="90000"/>
              <a:alpha val="72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“But just remember this. One Eva Smith has gone – but there are millions and millions and millions of Eva Smiths and John Smiths still left with us, with their lives, their hopes and fears, their suffering and chance of happiness, all intertwined with our lives, with what we think and say and do. We don’t live alone. We are members of one body. We are all responsible for each other. And I tell you that the time will come when, if men will not learn that lesson, then they will be taught it in fire and blood and anguish. Good night.”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51520" y="44624"/>
            <a:ext cx="5760640" cy="523220"/>
          </a:xfrm>
          <a:prstGeom prst="rect">
            <a:avLst/>
          </a:prstGeom>
          <a:noFill/>
        </p:spPr>
        <p:txBody>
          <a:bodyPr wrap="square" rtlCol="0">
            <a:spAutoFit/>
          </a:bodyPr>
          <a:lstStyle/>
          <a:p>
            <a:r>
              <a:rPr lang="en-GB" sz="2800" b="1" dirty="0" smtClean="0">
                <a:solidFill>
                  <a:schemeClr val="bg1"/>
                </a:solidFill>
              </a:rPr>
              <a:t>The Inspector’s Speech</a:t>
            </a:r>
            <a:endParaRPr lang="en-GB" sz="2800" b="1" dirty="0">
              <a:solidFill>
                <a:schemeClr val="bg1"/>
              </a:solidFill>
            </a:endParaRPr>
          </a:p>
        </p:txBody>
      </p:sp>
      <p:sp>
        <p:nvSpPr>
          <p:cNvPr id="23554" name="Rectangle 2"/>
          <p:cNvSpPr>
            <a:spLocks noChangeArrowheads="1"/>
          </p:cNvSpPr>
          <p:nvPr/>
        </p:nvSpPr>
        <p:spPr bwMode="auto">
          <a:xfrm>
            <a:off x="1115616" y="3789040"/>
            <a:ext cx="727280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2000" b="1" dirty="0">
                <a:solidFill>
                  <a:schemeClr val="bg1"/>
                </a:solidFill>
                <a:latin typeface="Arial" pitchFamily="34" charset="0"/>
                <a:cs typeface="Arial" pitchFamily="34" charset="0"/>
              </a:rPr>
              <a:t>Try different ways of reading it aloud and annotate the speech to show what you would do to make this last speech powerful and memorable. Think about:</a:t>
            </a:r>
          </a:p>
          <a:p>
            <a:r>
              <a:rPr lang="en-GB" sz="2000" dirty="0">
                <a:solidFill>
                  <a:schemeClr val="bg1"/>
                </a:solidFill>
                <a:latin typeface="Arial" pitchFamily="34" charset="0"/>
                <a:cs typeface="Arial" pitchFamily="34" charset="0"/>
              </a:rPr>
              <a:t>- speed</a:t>
            </a:r>
          </a:p>
          <a:p>
            <a:r>
              <a:rPr lang="en-GB" sz="2000" dirty="0">
                <a:solidFill>
                  <a:schemeClr val="bg1"/>
                </a:solidFill>
                <a:latin typeface="Arial" pitchFamily="34" charset="0"/>
                <a:cs typeface="Arial" pitchFamily="34" charset="0"/>
              </a:rPr>
              <a:t>- volume</a:t>
            </a:r>
          </a:p>
          <a:p>
            <a:r>
              <a:rPr lang="en-GB" sz="2000" dirty="0">
                <a:solidFill>
                  <a:schemeClr val="bg1"/>
                </a:solidFill>
                <a:latin typeface="Arial" pitchFamily="34" charset="0"/>
                <a:cs typeface="Arial" pitchFamily="34" charset="0"/>
              </a:rPr>
              <a:t>- pauses</a:t>
            </a:r>
          </a:p>
          <a:p>
            <a:r>
              <a:rPr lang="en-GB" sz="2000" dirty="0">
                <a:solidFill>
                  <a:schemeClr val="bg1"/>
                </a:solidFill>
                <a:latin typeface="Arial" pitchFamily="34" charset="0"/>
                <a:cs typeface="Arial" pitchFamily="34" charset="0"/>
              </a:rPr>
              <a:t>- tone of voice and where they might change</a:t>
            </a:r>
          </a:p>
          <a:p>
            <a:r>
              <a:rPr lang="en-GB" sz="2000" dirty="0">
                <a:solidFill>
                  <a:schemeClr val="bg1"/>
                </a:solidFill>
                <a:latin typeface="Arial" pitchFamily="34" charset="0"/>
                <a:cs typeface="Arial" pitchFamily="34" charset="0"/>
              </a:rPr>
              <a:t>- gestures, expression, stance, gaze etc</a:t>
            </a:r>
            <a:r>
              <a:rPr lang="en-GB" sz="2000" dirty="0" smtClean="0">
                <a:solidFill>
                  <a:schemeClr val="bg1"/>
                </a:solidFill>
                <a:latin typeface="Arial" pitchFamily="34" charset="0"/>
                <a:cs typeface="Arial" pitchFamily="34" charset="0"/>
              </a:rPr>
              <a:t>.</a:t>
            </a:r>
            <a:endParaRPr kumimoji="0" lang="en-GB"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51520" y="764704"/>
            <a:ext cx="8712968" cy="3046988"/>
          </a:xfrm>
          <a:prstGeom prst="rect">
            <a:avLst/>
          </a:prstGeom>
          <a:no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“But just remember this. One Eva Smith has gone – but there are millions and millions and millions of Eva Smiths and John Smiths still left with us, with their lives, their hopes and fears, their suffering and chance of happiness, all intertwined with our lives, with what we think and say and do. We don’t live alone. We are members of one body. We are all responsible for each other. And I tell you that the time will come when, if men will not learn that lesson, then they will be taught it in fire and blood and anguish. Good night.”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51520" y="188640"/>
            <a:ext cx="5760640" cy="523220"/>
          </a:xfrm>
          <a:prstGeom prst="rect">
            <a:avLst/>
          </a:prstGeom>
          <a:noFill/>
        </p:spPr>
        <p:txBody>
          <a:bodyPr wrap="square" rtlCol="0">
            <a:spAutoFit/>
          </a:bodyPr>
          <a:lstStyle/>
          <a:p>
            <a:r>
              <a:rPr lang="en-GB" sz="2800" b="1" dirty="0" smtClean="0"/>
              <a:t>The Inspector’s Speech</a:t>
            </a:r>
            <a:endParaRPr lang="en-GB" sz="2800" b="1" dirty="0"/>
          </a:p>
        </p:txBody>
      </p:sp>
      <p:sp>
        <p:nvSpPr>
          <p:cNvPr id="23554" name="Rectangle 2"/>
          <p:cNvSpPr>
            <a:spLocks noChangeArrowheads="1"/>
          </p:cNvSpPr>
          <p:nvPr/>
        </p:nvSpPr>
        <p:spPr bwMode="auto">
          <a:xfrm>
            <a:off x="251520" y="4067202"/>
            <a:ext cx="8712968"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lang="en-GB" sz="2000" dirty="0" smtClean="0">
                <a:latin typeface="Arial" pitchFamily="34" charset="0"/>
                <a:ea typeface="Calibri" pitchFamily="34" charset="0"/>
                <a:cs typeface="Times New Roman" pitchFamily="18" charset="0"/>
              </a:rPr>
              <a:t>How many p</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ersuasive</a:t>
            </a:r>
            <a:r>
              <a:rPr kumimoji="0" lang="en-GB" sz="2000" i="0" u="none" strike="noStrike" cap="none" normalizeH="0" dirty="0" smtClean="0">
                <a:ln>
                  <a:noFill/>
                </a:ln>
                <a:solidFill>
                  <a:schemeClr val="tx1"/>
                </a:solidFill>
                <a:effectLst/>
                <a:latin typeface="Arial" pitchFamily="34" charset="0"/>
                <a:ea typeface="Calibri" pitchFamily="34" charset="0"/>
                <a:cs typeface="Times New Roman" pitchFamily="18" charset="0"/>
              </a:rPr>
              <a:t> techniques</a:t>
            </a:r>
            <a:r>
              <a:rPr lang="en-GB" sz="2000" dirty="0">
                <a:latin typeface="Arial" pitchFamily="34" charset="0"/>
                <a:ea typeface="Calibri" pitchFamily="34" charset="0"/>
                <a:cs typeface="Times New Roman" pitchFamily="18" charset="0"/>
              </a:rPr>
              <a:t> </a:t>
            </a:r>
            <a:r>
              <a:rPr lang="en-GB" sz="2000" dirty="0" smtClean="0">
                <a:latin typeface="Arial" pitchFamily="34" charset="0"/>
                <a:ea typeface="Calibri" pitchFamily="34" charset="0"/>
                <a:cs typeface="Times New Roman" pitchFamily="18" charset="0"/>
              </a:rPr>
              <a:t>can you find in this speech? </a:t>
            </a:r>
          </a:p>
          <a:p>
            <a:r>
              <a:rPr lang="en-GB" dirty="0"/>
              <a:t>- lists of three		</a:t>
            </a:r>
          </a:p>
          <a:p>
            <a:r>
              <a:rPr lang="en-GB" dirty="0"/>
              <a:t>- use of contrasting pairs (e.g. one small step for man, one giant leap for mankind)</a:t>
            </a:r>
          </a:p>
          <a:p>
            <a:r>
              <a:rPr lang="en-GB" dirty="0"/>
              <a:t>- talking about ‘we’ or ‘us’ (often positively)</a:t>
            </a:r>
          </a:p>
          <a:p>
            <a:r>
              <a:rPr lang="en-GB" dirty="0"/>
              <a:t>- using powerful or memorable words and phrases</a:t>
            </a:r>
          </a:p>
          <a:p>
            <a:r>
              <a:rPr lang="en-GB" dirty="0"/>
              <a:t>- talking about ‘them’ (often negatively)</a:t>
            </a:r>
          </a:p>
          <a:p>
            <a:r>
              <a:rPr lang="en-GB" dirty="0"/>
              <a:t>- the use of ‘I’</a:t>
            </a:r>
          </a:p>
          <a:p>
            <a:r>
              <a:rPr lang="en-GB" dirty="0"/>
              <a:t>- the rhythm of language used (e.g. length of sentences, pauses</a:t>
            </a:r>
            <a:r>
              <a:rPr lang="en-GB" dirty="0" smtClean="0"/>
              <a:t>)</a:t>
            </a:r>
            <a:endParaRPr lang="en-GB" sz="2000" dirty="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GCSE\Top Set\IC\inspector_08.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sp>
        <p:nvSpPr>
          <p:cNvPr id="3" name="TextBox 2"/>
          <p:cNvSpPr txBox="1"/>
          <p:nvPr/>
        </p:nvSpPr>
        <p:spPr>
          <a:xfrm>
            <a:off x="4716016" y="1052736"/>
            <a:ext cx="4248472" cy="3970318"/>
          </a:xfrm>
          <a:prstGeom prst="rect">
            <a:avLst/>
          </a:prstGeom>
          <a:noFill/>
        </p:spPr>
        <p:txBody>
          <a:bodyPr wrap="square" rtlCol="0">
            <a:spAutoFit/>
          </a:bodyPr>
          <a:lstStyle/>
          <a:p>
            <a:r>
              <a:rPr lang="en-GB" sz="2800" b="1" dirty="0" smtClean="0"/>
              <a:t>What might ‘fire and blood and anguish’ refer to? </a:t>
            </a:r>
          </a:p>
          <a:p>
            <a:endParaRPr lang="en-GB" sz="2800" b="1" dirty="0"/>
          </a:p>
          <a:p>
            <a:r>
              <a:rPr lang="en-GB" sz="2800" b="1" dirty="0" smtClean="0"/>
              <a:t>Why has Priestley included this phrase? </a:t>
            </a:r>
          </a:p>
          <a:p>
            <a:endParaRPr lang="en-GB" sz="2800" b="1" dirty="0"/>
          </a:p>
          <a:p>
            <a:r>
              <a:rPr lang="en-GB" sz="2800" b="1" dirty="0" smtClean="0"/>
              <a:t>What does it suggest about the Inspector’s role in the play? </a:t>
            </a:r>
            <a:endParaRPr lang="en-GB" sz="2800" b="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15356" t="33200" r="16132" b="6951"/>
          <a:stretch>
            <a:fillRect/>
          </a:stretch>
        </p:blipFill>
        <p:spPr bwMode="auto">
          <a:xfrm>
            <a:off x="683568" y="764704"/>
            <a:ext cx="7704856" cy="3786007"/>
          </a:xfrm>
          <a:prstGeom prst="rect">
            <a:avLst/>
          </a:prstGeom>
          <a:noFill/>
          <a:ln w="9525">
            <a:noFill/>
            <a:miter lim="800000"/>
            <a:headEnd/>
            <a:tailEnd/>
          </a:ln>
        </p:spPr>
      </p:pic>
      <p:sp>
        <p:nvSpPr>
          <p:cNvPr id="3" name="TextBox 2"/>
          <p:cNvSpPr txBox="1"/>
          <p:nvPr/>
        </p:nvSpPr>
        <p:spPr>
          <a:xfrm>
            <a:off x="251520" y="188640"/>
            <a:ext cx="5760640" cy="523220"/>
          </a:xfrm>
          <a:prstGeom prst="rect">
            <a:avLst/>
          </a:prstGeom>
          <a:noFill/>
        </p:spPr>
        <p:txBody>
          <a:bodyPr wrap="square" rtlCol="0">
            <a:spAutoFit/>
          </a:bodyPr>
          <a:lstStyle/>
          <a:p>
            <a:r>
              <a:rPr lang="en-GB" sz="2800" b="1" dirty="0" smtClean="0"/>
              <a:t>Mr </a:t>
            </a:r>
            <a:r>
              <a:rPr lang="en-GB" sz="2800" b="1" dirty="0" err="1" smtClean="0"/>
              <a:t>Birling’s</a:t>
            </a:r>
            <a:r>
              <a:rPr lang="en-GB" sz="2800" b="1" dirty="0" smtClean="0"/>
              <a:t> Speech</a:t>
            </a:r>
            <a:endParaRPr lang="en-GB" sz="2800" b="1" dirty="0"/>
          </a:p>
        </p:txBody>
      </p:sp>
      <p:sp>
        <p:nvSpPr>
          <p:cNvPr id="4" name="Rectangle 2"/>
          <p:cNvSpPr>
            <a:spLocks noChangeArrowheads="1"/>
          </p:cNvSpPr>
          <p:nvPr/>
        </p:nvSpPr>
        <p:spPr bwMode="auto">
          <a:xfrm>
            <a:off x="179512" y="4663008"/>
            <a:ext cx="8856984" cy="1938992"/>
          </a:xfrm>
          <a:prstGeom prst="rect">
            <a:avLst/>
          </a:prstGeom>
          <a:no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does the</a:t>
            </a:r>
            <a:r>
              <a:rPr kumimoji="0" lang="en-GB" sz="2000" i="0" u="none" strike="noStrike" cap="none" normalizeH="0" dirty="0" smtClean="0">
                <a:ln>
                  <a:noFill/>
                </a:ln>
                <a:solidFill>
                  <a:schemeClr val="tx1"/>
                </a:solidFill>
                <a:effectLst/>
                <a:latin typeface="Arial" pitchFamily="34" charset="0"/>
                <a:ea typeface="Calibri" pitchFamily="34" charset="0"/>
                <a:cs typeface="Times New Roman" pitchFamily="18" charset="0"/>
              </a:rPr>
              <a:t> Inspector’s speech</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compare to Mr </a:t>
            </a:r>
            <a:r>
              <a:rPr kumimoji="0" lang="en-GB" sz="20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Birling’s</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speech earlier on in the play (the one the Inspector interrupts as he arrives)?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does the Inspector’s speech create a conflict between Mr </a:t>
            </a:r>
            <a:r>
              <a:rPr kumimoji="0" lang="en-GB" sz="20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Birling’s</a:t>
            </a: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belief system and that of the Inspector/JB Priestley?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What effect does the conflict between these two belief systems have on the audience? </a:t>
            </a:r>
            <a:endParaRPr kumimoji="0" lang="en-GB" sz="20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ages.rapgenius.com/8aa10fb90bcb8e81fa5c2f18fb5793cb.1000x625x1.jpg"/>
          <p:cNvPicPr>
            <a:picLocks noChangeAspect="1" noChangeArrowheads="1"/>
          </p:cNvPicPr>
          <p:nvPr/>
        </p:nvPicPr>
        <p:blipFill>
          <a:blip r:embed="rId2" cstate="print"/>
          <a:srcRect/>
          <a:stretch>
            <a:fillRect/>
          </a:stretch>
        </p:blipFill>
        <p:spPr bwMode="auto">
          <a:xfrm>
            <a:off x="0" y="0"/>
            <a:ext cx="9173210" cy="6858000"/>
          </a:xfrm>
          <a:prstGeom prst="rect">
            <a:avLst/>
          </a:prstGeom>
          <a:noFill/>
        </p:spPr>
      </p:pic>
      <p:sp>
        <p:nvSpPr>
          <p:cNvPr id="2" name="Rectangle 1"/>
          <p:cNvSpPr/>
          <p:nvPr/>
        </p:nvSpPr>
        <p:spPr>
          <a:xfrm>
            <a:off x="1187624" y="1844824"/>
            <a:ext cx="6768752" cy="2123658"/>
          </a:xfrm>
          <a:prstGeom prst="rect">
            <a:avLst/>
          </a:prstGeom>
        </p:spPr>
        <p:txBody>
          <a:bodyPr wrap="square">
            <a:spAutoFit/>
          </a:bodyPr>
          <a:lstStyle/>
          <a:p>
            <a:pPr algn="ctr"/>
            <a:r>
              <a:rPr lang="en-GB" sz="4400" b="1" dirty="0" smtClean="0">
                <a:solidFill>
                  <a:schemeClr val="bg1"/>
                </a:solidFill>
              </a:rPr>
              <a:t>What does Priestley want the audience to leave the theatre thinking/feeling? </a:t>
            </a:r>
            <a:endParaRPr lang="en-GB" sz="4400" b="1" dirty="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323528" y="2276872"/>
            <a:ext cx="8352928" cy="2308324"/>
          </a:xfrm>
          <a:prstGeom prst="rect">
            <a:avLst/>
          </a:prstGeom>
        </p:spPr>
        <p:txBody>
          <a:bodyPr wrap="square">
            <a:spAutoFit/>
          </a:bodyPr>
          <a:lstStyle/>
          <a:p>
            <a:pPr algn="ctr"/>
            <a:r>
              <a:rPr lang="en-GB" sz="4800" b="1" dirty="0" smtClean="0"/>
              <a:t>How does Priestley use the Inspector’s final speech to present his ideas about society?</a:t>
            </a:r>
          </a:p>
        </p:txBody>
      </p:sp>
      <p:sp>
        <p:nvSpPr>
          <p:cNvPr id="11" name="TextBox 10"/>
          <p:cNvSpPr txBox="1"/>
          <p:nvPr/>
        </p:nvSpPr>
        <p:spPr>
          <a:xfrm>
            <a:off x="899592" y="4869160"/>
            <a:ext cx="7128792" cy="1754326"/>
          </a:xfrm>
          <a:prstGeom prst="rect">
            <a:avLst/>
          </a:prstGeom>
          <a:noFill/>
        </p:spPr>
        <p:txBody>
          <a:bodyPr wrap="square" rtlCol="0">
            <a:spAutoFit/>
          </a:bodyPr>
          <a:lstStyle/>
          <a:p>
            <a:r>
              <a:rPr lang="en-GB" dirty="0" smtClean="0"/>
              <a:t>Answer using some key quotes from the Inspector’s speech. You could include: </a:t>
            </a:r>
          </a:p>
          <a:p>
            <a:r>
              <a:rPr lang="en-GB" dirty="0" smtClean="0"/>
              <a:t> </a:t>
            </a:r>
          </a:p>
          <a:p>
            <a:pPr>
              <a:buFont typeface="Arial" pitchFamily="34" charset="0"/>
              <a:buChar char="•"/>
            </a:pPr>
            <a:r>
              <a:rPr lang="en-GB" dirty="0" smtClean="0"/>
              <a:t> His use of persuasive language</a:t>
            </a:r>
          </a:p>
          <a:p>
            <a:pPr>
              <a:buFont typeface="Arial" pitchFamily="34" charset="0"/>
              <a:buChar char="•"/>
            </a:pPr>
            <a:r>
              <a:rPr lang="en-GB" dirty="0"/>
              <a:t> </a:t>
            </a:r>
            <a:r>
              <a:rPr lang="en-GB" dirty="0" smtClean="0"/>
              <a:t>His shocking imagery</a:t>
            </a:r>
          </a:p>
          <a:p>
            <a:pPr>
              <a:buFont typeface="Arial" pitchFamily="34" charset="0"/>
              <a:buChar char="•"/>
            </a:pPr>
            <a:r>
              <a:rPr lang="en-GB" dirty="0"/>
              <a:t> </a:t>
            </a:r>
            <a:r>
              <a:rPr lang="en-GB" dirty="0" smtClean="0"/>
              <a:t>The intended response of the audience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5232</TotalTime>
  <Words>8597</Words>
  <Application>Microsoft Office PowerPoint</Application>
  <PresentationFormat>On-screen Show (4:3)</PresentationFormat>
  <Paragraphs>889</Paragraphs>
  <Slides>121</Slides>
  <Notes>4</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Office Theme</vt:lpstr>
      <vt:lpstr>PowerPoint Presentation</vt:lpstr>
      <vt:lpstr>Learning Objective   To know what this section of the exam is all about and understand the AOs.  To read and engage with the play itself</vt:lpstr>
      <vt:lpstr>PowerPoint Presentation</vt:lpstr>
      <vt:lpstr>PowerPoint Presentation</vt:lpstr>
      <vt:lpstr>Pick a Part! – Act 1 </vt:lpstr>
      <vt:lpstr>Pick a Part! – Act 2 </vt:lpstr>
      <vt:lpstr>Pick a Part! – Act 3 </vt:lpstr>
      <vt:lpstr>Learning Objective   To understand the context of the play ‘An Inspector Calls’</vt:lpstr>
      <vt:lpstr>PowerPoint Presentation</vt:lpstr>
      <vt:lpstr>PowerPoint Presentation</vt:lpstr>
      <vt:lpstr>PowerPoint Presentation</vt:lpstr>
      <vt:lpstr>PowerPoint Presentation</vt:lpstr>
      <vt:lpstr>PowerPoint Presentation</vt:lpstr>
      <vt:lpstr>Learning Objective   To analyse how Priestley uses the set and setting of the play to present the characters, ideas and message.</vt:lpstr>
      <vt:lpstr>PowerPoint Presentation</vt:lpstr>
      <vt:lpstr>PowerPoint Presentation</vt:lpstr>
      <vt:lpstr>PowerPoint Presentation</vt:lpstr>
      <vt:lpstr>The dining room of a fairly large suburban house</vt:lpstr>
      <vt:lpstr>PowerPoint Presentation</vt:lpstr>
      <vt:lpstr>PowerPoint Presentation</vt:lpstr>
      <vt:lpstr>PowerPoint Presentation</vt:lpstr>
      <vt:lpstr>Learning Objective   How does Priestley present the Birlings in the opening of the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of the ways Priestley... Another way...  Sheila is also shown to be... The writer suggests... When Mr Birling is first described...</vt:lpstr>
      <vt:lpstr>How does Priestley present Sheila in the opening of the play?  </vt:lpstr>
      <vt:lpstr>PowerPoint Presentation</vt:lpstr>
      <vt:lpstr>PowerPoint Presentation</vt:lpstr>
      <vt:lpstr>How does Priestley present Mr Birling/ Mrs Birling/ Eric in the opening of the play?  </vt:lpstr>
      <vt:lpstr>PowerPoint Presentation</vt:lpstr>
      <vt:lpstr>One of the ways Priestley... Another way...  Sheila is also shown to be... The writer suggests... When Mr Birling is first described...</vt:lpstr>
      <vt:lpstr>How does Priestley present Mr Birling/ Mrs Birling/ Eric in the opening of the play?  </vt:lpstr>
      <vt:lpstr>Learning Objective   How does Priestley deliberately create an uneasy atmosphere before the Inspector arrives? </vt:lpstr>
      <vt:lpstr>“One of the happiest nights of my life-” </vt:lpstr>
      <vt:lpstr>PowerPoint Presentation</vt:lpstr>
      <vt:lpstr>PowerPoint Presentation</vt:lpstr>
      <vt:lpstr>PowerPoint Presentation</vt:lpstr>
      <vt:lpstr>Learning Objective   The Inspector’s Entrance: how and why does Priestley create a sense of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The Inspector’s Methods – Sheila’s interview</vt:lpstr>
      <vt:lpstr>PowerPoint Presentation</vt:lpstr>
      <vt:lpstr>PowerPoint Presentation</vt:lpstr>
      <vt:lpstr>PowerPoint Presentation</vt:lpstr>
      <vt:lpstr>PowerPoint Presentation</vt:lpstr>
      <vt:lpstr>PowerPoint Presentation</vt:lpstr>
      <vt:lpstr>One of the ways Priestley... Another way... Sheila is also shown to be... The writer suggests... When the Inspector is first described...</vt:lpstr>
      <vt:lpstr>Learning Objective   The Inspector’s Methods – Mrs Birling’s interview</vt:lpstr>
      <vt:lpstr>PowerPoint Presentation</vt:lpstr>
      <vt:lpstr>PowerPoint Presentation</vt:lpstr>
      <vt:lpstr>Learning Objective   How do the different generations respond differently?</vt:lpstr>
      <vt:lpstr>What is one difference between the way the Inspector interviews Sheila and the way he interviews Mrs Birling?</vt:lpstr>
      <vt:lpstr>Why has the Inspector treated Sheila and Mrs Birling differently?</vt:lpstr>
      <vt:lpstr>How has Sheila’s response to the Inspector made her different to her mother?</vt:lpstr>
      <vt:lpstr>Why is this important when considering Priestley’s attitudes and ideas? What is he saying?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of the ways Priestley... Another way...  Sheila is also shown to be... The writer suggests... When Mr Birling is first described...</vt:lpstr>
      <vt:lpstr>PowerPoint Presentation</vt:lpstr>
      <vt:lpstr>PowerPoint Presentation</vt:lpstr>
      <vt:lpstr>Learning Objective   The Inspector’s Methods – a summary</vt:lpstr>
      <vt:lpstr>PowerPoint Presentation</vt:lpstr>
      <vt:lpstr>PowerPoint Presentation</vt:lpstr>
      <vt:lpstr>Learning Objective   The Inspector’s Speech: how does this communicate ideas and attitudes to the audience? </vt:lpstr>
      <vt:lpstr>PowerPoint Presentation</vt:lpstr>
      <vt:lpstr>PowerPoint Presentation</vt:lpstr>
      <vt:lpstr>PowerPoint Presentation</vt:lpstr>
      <vt:lpstr>PowerPoint Presentation</vt:lpstr>
      <vt:lpstr>PowerPoint Presentation</vt:lpstr>
      <vt:lpstr>PowerPoint Presentation</vt:lpstr>
      <vt:lpstr>One of the ways Priestley... Another way... Sheila is also shown to be... The writer suggests... When the Inspector is first described...</vt:lpstr>
      <vt:lpstr>Learning Objective   The Inspector – who is 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  To create character profiles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identify and discuss some of the themes and ideas in DNA by Dennis Kelly.</dc:title>
  <dc:creator>Vicki</dc:creator>
  <cp:lastModifiedBy>User</cp:lastModifiedBy>
  <cp:revision>128</cp:revision>
  <dcterms:created xsi:type="dcterms:W3CDTF">2014-08-20T11:59:56Z</dcterms:created>
  <dcterms:modified xsi:type="dcterms:W3CDTF">2015-11-09T08:08:22Z</dcterms:modified>
</cp:coreProperties>
</file>