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0" r:id="rId5"/>
    <p:sldId id="257" r:id="rId6"/>
    <p:sldId id="270" r:id="rId7"/>
    <p:sldId id="261" r:id="rId8"/>
    <p:sldId id="264" r:id="rId9"/>
    <p:sldId id="263" r:id="rId10"/>
    <p:sldId id="265" r:id="rId11"/>
    <p:sldId id="266" r:id="rId12"/>
    <p:sldId id="267" r:id="rId13"/>
    <p:sldId id="269" r:id="rId14"/>
    <p:sldId id="262"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19667-D5CF-4B56-8DEC-58030D2ED097}" type="datetimeFigureOut">
              <a:rPr lang="en-GB" smtClean="0"/>
              <a:pPr/>
              <a:t>18/08/2014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6C424-D2E0-40D8-90A5-9968ED69A4B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C18-c20 </a:t>
            </a:r>
            <a:r>
              <a:rPr lang="en-GB" dirty="0" smtClean="0">
                <a:sym typeface="Wingdings" pitchFamily="2" charset="2"/>
              </a:rPr>
              <a:t> respect turned to suspicion; methods seem as witchcraft/evil;</a:t>
            </a:r>
            <a:r>
              <a:rPr lang="en-GB" baseline="0" dirty="0" smtClean="0">
                <a:sym typeface="Wingdings" pitchFamily="2" charset="2"/>
              </a:rPr>
              <a:t> hounded and rejected by communities</a:t>
            </a:r>
            <a:endParaRPr lang="en-GB" dirty="0"/>
          </a:p>
        </p:txBody>
      </p:sp>
      <p:sp>
        <p:nvSpPr>
          <p:cNvPr id="4" name="Slide Number Placeholder 3"/>
          <p:cNvSpPr>
            <a:spLocks noGrp="1"/>
          </p:cNvSpPr>
          <p:nvPr>
            <p:ph type="sldNum" sz="quarter" idx="10"/>
          </p:nvPr>
        </p:nvSpPr>
        <p:spPr/>
        <p:txBody>
          <a:bodyPr/>
          <a:lstStyle/>
          <a:p>
            <a:fld id="{CB76C424-D2E0-40D8-90A5-9968ED69A4B8}"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Pupils to read poem as prose – what is it about? Comprehension/basic understanding.</a:t>
            </a:r>
            <a:endParaRPr lang="en-GB" dirty="0"/>
          </a:p>
        </p:txBody>
      </p:sp>
      <p:sp>
        <p:nvSpPr>
          <p:cNvPr id="4" name="Slide Number Placeholder 3"/>
          <p:cNvSpPr>
            <a:spLocks noGrp="1"/>
          </p:cNvSpPr>
          <p:nvPr>
            <p:ph type="sldNum" sz="quarter" idx="10"/>
          </p:nvPr>
        </p:nvSpPr>
        <p:spPr/>
        <p:txBody>
          <a:bodyPr/>
          <a:lstStyle/>
          <a:p>
            <a:fld id="{CB76C424-D2E0-40D8-90A5-9968ED69A4B8}"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a:t>
            </a:r>
            <a:r>
              <a:rPr lang="en-GB" baseline="0" dirty="0" smtClean="0"/>
              <a:t>t response and ideas re: form. This will be revisited later.</a:t>
            </a:r>
            <a:endParaRPr lang="en-GB" dirty="0"/>
          </a:p>
        </p:txBody>
      </p:sp>
      <p:sp>
        <p:nvSpPr>
          <p:cNvPr id="4" name="Slide Number Placeholder 3"/>
          <p:cNvSpPr>
            <a:spLocks noGrp="1"/>
          </p:cNvSpPr>
          <p:nvPr>
            <p:ph type="sldNum" sz="quarter" idx="10"/>
          </p:nvPr>
        </p:nvSpPr>
        <p:spPr/>
        <p:txBody>
          <a:bodyPr/>
          <a:lstStyle/>
          <a:p>
            <a:fld id="{CB76C424-D2E0-40D8-90A5-9968ED69A4B8}"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Develop </a:t>
            </a:r>
            <a:endParaRPr lang="en-GB" dirty="0"/>
          </a:p>
        </p:txBody>
      </p:sp>
      <p:sp>
        <p:nvSpPr>
          <p:cNvPr id="4" name="Slide Number Placeholder 3"/>
          <p:cNvSpPr>
            <a:spLocks noGrp="1"/>
          </p:cNvSpPr>
          <p:nvPr>
            <p:ph type="sldNum" sz="quarter" idx="10"/>
          </p:nvPr>
        </p:nvSpPr>
        <p:spPr/>
        <p:txBody>
          <a:bodyPr/>
          <a:lstStyle/>
          <a:p>
            <a:fld id="{CB76C424-D2E0-40D8-90A5-9968ED69A4B8}"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Language Questions</a:t>
            </a:r>
            <a:r>
              <a:rPr lang="en-GB" baseline="0" dirty="0" smtClean="0"/>
              <a:t> sheet to add to understanding</a:t>
            </a:r>
            <a:endParaRPr lang="en-GB" dirty="0"/>
          </a:p>
        </p:txBody>
      </p:sp>
      <p:sp>
        <p:nvSpPr>
          <p:cNvPr id="4" name="Slide Number Placeholder 3"/>
          <p:cNvSpPr>
            <a:spLocks noGrp="1"/>
          </p:cNvSpPr>
          <p:nvPr>
            <p:ph type="sldNum" sz="quarter" idx="10"/>
          </p:nvPr>
        </p:nvSpPr>
        <p:spPr/>
        <p:txBody>
          <a:bodyPr/>
          <a:lstStyle/>
          <a:p>
            <a:fld id="{CB76C424-D2E0-40D8-90A5-9968ED69A4B8}"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16</a:t>
            </a:fld>
            <a:endParaRPr lang="en-GB"/>
          </a:p>
        </p:txBody>
      </p:sp>
    </p:spTree>
    <p:extLst>
      <p:ext uri="{BB962C8B-B14F-4D97-AF65-F5344CB8AC3E}">
        <p14:creationId xmlns:p14="http://schemas.microsoft.com/office/powerpoint/2010/main" xmlns="" val="368034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D5A48-6D05-4F23-AB7B-6C2B1DD4A94F}" type="datetimeFigureOut">
              <a:rPr lang="en-GB" smtClean="0"/>
              <a:pPr/>
              <a:t>18/08/2014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A8CB2-5851-47C2-9F19-2EE92726B6A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D5A48-6D05-4F23-AB7B-6C2B1DD4A94F}" type="datetimeFigureOut">
              <a:rPr lang="en-GB" smtClean="0"/>
              <a:pPr/>
              <a:t>18/08/2014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A8CB2-5851-47C2-9F19-2EE92726B6A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file:///F:\GCSE\Top%20Set\Lit%20Poetry\Horse%20Whisperer\horse%20whisperer.wm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t>Horse Whisperer</a:t>
            </a:r>
            <a:endParaRPr lang="en-GB" dirty="0"/>
          </a:p>
        </p:txBody>
      </p:sp>
      <p:sp>
        <p:nvSpPr>
          <p:cNvPr id="3" name="Subtitle 2"/>
          <p:cNvSpPr>
            <a:spLocks noGrp="1"/>
          </p:cNvSpPr>
          <p:nvPr>
            <p:ph type="subTitle" idx="1"/>
          </p:nvPr>
        </p:nvSpPr>
        <p:spPr>
          <a:xfrm>
            <a:off x="1403648" y="1916832"/>
            <a:ext cx="6400800" cy="1752600"/>
          </a:xfrm>
        </p:spPr>
        <p:txBody>
          <a:bodyPr/>
          <a:lstStyle/>
          <a:p>
            <a:r>
              <a:rPr lang="en-GB" dirty="0" smtClean="0"/>
              <a:t>By Andrew Forster</a:t>
            </a:r>
            <a:endParaRPr lang="en-GB" dirty="0"/>
          </a:p>
        </p:txBody>
      </p:sp>
      <p:pic>
        <p:nvPicPr>
          <p:cNvPr id="12289" name="Picture 1"/>
          <p:cNvPicPr>
            <a:picLocks noChangeAspect="1" noChangeArrowheads="1"/>
          </p:cNvPicPr>
          <p:nvPr/>
        </p:nvPicPr>
        <p:blipFill>
          <a:blip r:embed="rId2" cstate="print"/>
          <a:srcRect/>
          <a:stretch>
            <a:fillRect/>
          </a:stretch>
        </p:blipFill>
        <p:spPr bwMode="auto">
          <a:xfrm>
            <a:off x="2627784" y="2780928"/>
            <a:ext cx="3816424" cy="3835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052736"/>
            <a:ext cx="4536504" cy="4247317"/>
          </a:xfrm>
          <a:prstGeom prst="rect">
            <a:avLst/>
          </a:prstGeom>
          <a:noFill/>
        </p:spPr>
        <p:txBody>
          <a:bodyPr wrap="square" rtlCol="0">
            <a:spAutoFit/>
          </a:bodyPr>
          <a:lstStyle/>
          <a:p>
            <a:r>
              <a:rPr lang="en-GB" b="1" dirty="0" smtClean="0">
                <a:solidFill>
                  <a:srgbClr val="C00000"/>
                </a:solidFill>
              </a:rPr>
              <a:t>I</a:t>
            </a:r>
            <a:r>
              <a:rPr lang="en-GB" dirty="0" smtClean="0">
                <a:solidFill>
                  <a:srgbClr val="C00000"/>
                </a:solidFill>
              </a:rPr>
              <a:t> swore I would protect </a:t>
            </a:r>
            <a:endParaRPr lang="en-GB" b="1" dirty="0" smtClean="0">
              <a:solidFill>
                <a:srgbClr val="C00000"/>
              </a:solidFill>
            </a:endParaRPr>
          </a:p>
          <a:p>
            <a:r>
              <a:rPr lang="en-GB" dirty="0" smtClean="0">
                <a:solidFill>
                  <a:srgbClr val="C00000"/>
                </a:solidFill>
              </a:rPr>
              <a:t>this legacy of whispers </a:t>
            </a:r>
            <a:endParaRPr lang="en-GB" b="1" dirty="0" smtClean="0">
              <a:solidFill>
                <a:srgbClr val="C00000"/>
              </a:solidFill>
            </a:endParaRPr>
          </a:p>
          <a:p>
            <a:r>
              <a:rPr lang="en-GB" dirty="0" smtClean="0">
                <a:solidFill>
                  <a:srgbClr val="C00000"/>
                </a:solidFill>
              </a:rPr>
              <a:t>but </a:t>
            </a:r>
            <a:r>
              <a:rPr lang="en-GB" b="1" dirty="0" smtClean="0">
                <a:solidFill>
                  <a:srgbClr val="C00000"/>
                </a:solidFill>
              </a:rPr>
              <a:t>the tractor came over the fields </a:t>
            </a:r>
          </a:p>
          <a:p>
            <a:r>
              <a:rPr lang="en-GB" dirty="0" smtClean="0">
                <a:solidFill>
                  <a:srgbClr val="C00000"/>
                </a:solidFill>
              </a:rPr>
              <a:t>like a warning. I was the life-blood </a:t>
            </a:r>
            <a:endParaRPr lang="en-GB" b="1" dirty="0" smtClean="0">
              <a:solidFill>
                <a:srgbClr val="C00000"/>
              </a:solidFill>
            </a:endParaRPr>
          </a:p>
          <a:p>
            <a:r>
              <a:rPr lang="en-GB" dirty="0" smtClean="0">
                <a:solidFill>
                  <a:srgbClr val="C00000"/>
                </a:solidFill>
              </a:rPr>
              <a:t>no longer. From pulpits </a:t>
            </a:r>
            <a:endParaRPr lang="en-GB" b="1" dirty="0" smtClean="0">
              <a:solidFill>
                <a:srgbClr val="C00000"/>
              </a:solidFill>
            </a:endParaRPr>
          </a:p>
          <a:p>
            <a:r>
              <a:rPr lang="en-GB" dirty="0" smtClean="0">
                <a:solidFill>
                  <a:srgbClr val="C00000"/>
                </a:solidFill>
              </a:rPr>
              <a:t>I was scorned as demon and witch. </a:t>
            </a:r>
            <a:endParaRPr lang="en-GB" b="1" dirty="0" smtClean="0">
              <a:solidFill>
                <a:srgbClr val="C00000"/>
              </a:solidFill>
            </a:endParaRPr>
          </a:p>
          <a:p>
            <a:r>
              <a:rPr lang="en-GB" dirty="0" smtClean="0">
                <a:solidFill>
                  <a:srgbClr val="C00000"/>
                </a:solidFill>
              </a:rPr>
              <a:t>Pitchforks drove me from villages and farms.</a:t>
            </a:r>
          </a:p>
          <a:p>
            <a:endParaRPr lang="en-GB" dirty="0">
              <a:solidFill>
                <a:srgbClr val="C00000"/>
              </a:solidFill>
            </a:endParaRPr>
          </a:p>
          <a:p>
            <a:r>
              <a:rPr lang="en-GB" b="1" dirty="0" smtClean="0">
                <a:solidFill>
                  <a:srgbClr val="C00000"/>
                </a:solidFill>
              </a:rPr>
              <a:t>My</a:t>
            </a:r>
            <a:r>
              <a:rPr lang="en-GB" dirty="0" smtClean="0">
                <a:solidFill>
                  <a:srgbClr val="C00000"/>
                </a:solidFill>
              </a:rPr>
              <a:t> gifts were the tools of revenge. </a:t>
            </a:r>
            <a:endParaRPr lang="en-GB" b="1" dirty="0" smtClean="0">
              <a:solidFill>
                <a:srgbClr val="C00000"/>
              </a:solidFill>
            </a:endParaRPr>
          </a:p>
          <a:p>
            <a:r>
              <a:rPr lang="en-GB" dirty="0" smtClean="0">
                <a:solidFill>
                  <a:srgbClr val="C00000"/>
                </a:solidFill>
              </a:rPr>
              <a:t>A foul hex above a stable door </a:t>
            </a:r>
            <a:endParaRPr lang="en-GB" b="1" dirty="0" smtClean="0">
              <a:solidFill>
                <a:srgbClr val="C00000"/>
              </a:solidFill>
            </a:endParaRPr>
          </a:p>
          <a:p>
            <a:r>
              <a:rPr lang="en-GB" dirty="0" smtClean="0">
                <a:solidFill>
                  <a:srgbClr val="C00000"/>
                </a:solidFill>
              </a:rPr>
              <a:t>so a trusted stallion could be ridden </a:t>
            </a:r>
            <a:endParaRPr lang="en-GB" b="1" dirty="0" smtClean="0">
              <a:solidFill>
                <a:srgbClr val="C00000"/>
              </a:solidFill>
            </a:endParaRPr>
          </a:p>
          <a:p>
            <a:r>
              <a:rPr lang="en-GB" dirty="0" smtClean="0">
                <a:solidFill>
                  <a:srgbClr val="C00000"/>
                </a:solidFill>
              </a:rPr>
              <a:t>no more. Then I joined the </a:t>
            </a:r>
            <a:r>
              <a:rPr lang="en-GB" b="1" dirty="0" smtClean="0">
                <a:solidFill>
                  <a:srgbClr val="C00000"/>
                </a:solidFill>
              </a:rPr>
              <a:t>stampede</a:t>
            </a:r>
            <a:r>
              <a:rPr lang="en-GB" dirty="0" smtClean="0">
                <a:solidFill>
                  <a:srgbClr val="C00000"/>
                </a:solidFill>
              </a:rPr>
              <a:t>, </a:t>
            </a:r>
            <a:endParaRPr lang="en-GB" b="1" dirty="0" smtClean="0">
              <a:solidFill>
                <a:srgbClr val="C00000"/>
              </a:solidFill>
            </a:endParaRPr>
          </a:p>
          <a:p>
            <a:r>
              <a:rPr lang="en-GB" dirty="0" smtClean="0">
                <a:solidFill>
                  <a:srgbClr val="C00000"/>
                </a:solidFill>
              </a:rPr>
              <a:t>with others of my kind, </a:t>
            </a:r>
            <a:endParaRPr lang="en-GB" b="1" dirty="0" smtClean="0">
              <a:solidFill>
                <a:srgbClr val="C00000"/>
              </a:solidFill>
            </a:endParaRPr>
          </a:p>
          <a:p>
            <a:r>
              <a:rPr lang="en-GB" dirty="0" smtClean="0">
                <a:solidFill>
                  <a:srgbClr val="C00000"/>
                </a:solidFill>
              </a:rPr>
              <a:t>to countries far from our trade. </a:t>
            </a:r>
            <a:endParaRPr lang="en-GB" b="1" dirty="0" smtClean="0">
              <a:solidFill>
                <a:srgbClr val="C00000"/>
              </a:solidFill>
            </a:endParaRPr>
          </a:p>
          <a:p>
            <a:endParaRPr lang="en-GB" dirty="0"/>
          </a:p>
        </p:txBody>
      </p:sp>
      <p:cxnSp>
        <p:nvCxnSpPr>
          <p:cNvPr id="4" name="Straight Connector 3"/>
          <p:cNvCxnSpPr/>
          <p:nvPr/>
        </p:nvCxnSpPr>
        <p:spPr>
          <a:xfrm>
            <a:off x="2123728" y="2204864"/>
            <a:ext cx="129614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9512" y="1844824"/>
            <a:ext cx="1872208" cy="646331"/>
          </a:xfrm>
          <a:prstGeom prst="rect">
            <a:avLst/>
          </a:prstGeom>
          <a:noFill/>
        </p:spPr>
        <p:txBody>
          <a:bodyPr wrap="square" rtlCol="0">
            <a:spAutoFit/>
          </a:bodyPr>
          <a:lstStyle/>
          <a:p>
            <a:r>
              <a:rPr lang="en-GB" b="1" dirty="0" smtClean="0"/>
              <a:t>Simile: </a:t>
            </a:r>
            <a:r>
              <a:rPr lang="en-GB" dirty="0" smtClean="0"/>
              <a:t>he knows his time is up</a:t>
            </a:r>
            <a:endParaRPr lang="en-GB" dirty="0"/>
          </a:p>
        </p:txBody>
      </p:sp>
      <p:cxnSp>
        <p:nvCxnSpPr>
          <p:cNvPr id="7" name="Straight Connector 6"/>
          <p:cNvCxnSpPr/>
          <p:nvPr/>
        </p:nvCxnSpPr>
        <p:spPr>
          <a:xfrm flipV="1">
            <a:off x="5076056" y="548680"/>
            <a:ext cx="1224136"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00192" y="0"/>
            <a:ext cx="2664296" cy="923330"/>
          </a:xfrm>
          <a:prstGeom prst="rect">
            <a:avLst/>
          </a:prstGeom>
          <a:noFill/>
        </p:spPr>
        <p:txBody>
          <a:bodyPr wrap="square" rtlCol="0">
            <a:spAutoFit/>
          </a:bodyPr>
          <a:lstStyle/>
          <a:p>
            <a:r>
              <a:rPr lang="en-GB" dirty="0" smtClean="0"/>
              <a:t>Reducing his fortunes, like the lines of the poem are reducing</a:t>
            </a:r>
            <a:endParaRPr lang="en-GB" dirty="0"/>
          </a:p>
        </p:txBody>
      </p:sp>
      <p:sp>
        <p:nvSpPr>
          <p:cNvPr id="9" name="Right Brace 8"/>
          <p:cNvSpPr/>
          <p:nvPr/>
        </p:nvSpPr>
        <p:spPr>
          <a:xfrm>
            <a:off x="5364088" y="1988840"/>
            <a:ext cx="7200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6732240" y="2564904"/>
            <a:ext cx="2411760" cy="1200329"/>
          </a:xfrm>
          <a:prstGeom prst="rect">
            <a:avLst/>
          </a:prstGeom>
          <a:noFill/>
        </p:spPr>
        <p:txBody>
          <a:bodyPr wrap="square" rtlCol="0">
            <a:spAutoFit/>
          </a:bodyPr>
          <a:lstStyle/>
          <a:p>
            <a:r>
              <a:rPr lang="en-GB" b="1" dirty="0" smtClean="0"/>
              <a:t>Enjambment: </a:t>
            </a:r>
            <a:r>
              <a:rPr lang="en-GB" dirty="0" smtClean="0"/>
              <a:t>emphasises </a:t>
            </a:r>
            <a:r>
              <a:rPr lang="en-GB" b="1" dirty="0" smtClean="0"/>
              <a:t>‘no longer’/ ‘no more’</a:t>
            </a:r>
            <a:r>
              <a:rPr lang="en-GB" dirty="0" smtClean="0"/>
              <a:t> – his days are numbered</a:t>
            </a:r>
            <a:endParaRPr lang="en-GB" dirty="0"/>
          </a:p>
        </p:txBody>
      </p:sp>
      <p:sp>
        <p:nvSpPr>
          <p:cNvPr id="12" name="Right Brace 11"/>
          <p:cNvSpPr/>
          <p:nvPr/>
        </p:nvSpPr>
        <p:spPr>
          <a:xfrm>
            <a:off x="5652120" y="3933056"/>
            <a:ext cx="7200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a:stCxn id="9" idx="1"/>
          </p:cNvCxnSpPr>
          <p:nvPr/>
        </p:nvCxnSpPr>
        <p:spPr>
          <a:xfrm>
            <a:off x="5436096" y="2204864"/>
            <a:ext cx="1224136"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1"/>
          </p:cNvCxnSpPr>
          <p:nvPr/>
        </p:nvCxnSpPr>
        <p:spPr>
          <a:xfrm flipV="1">
            <a:off x="5724128" y="3140968"/>
            <a:ext cx="936104"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226297" y="3560190"/>
            <a:ext cx="860981" cy="311084"/>
          </a:xfrm>
          <a:custGeom>
            <a:avLst/>
            <a:gdLst>
              <a:gd name="connsiteX0" fmla="*/ 846841 w 860981"/>
              <a:gd name="connsiteY0" fmla="*/ 153971 h 311084"/>
              <a:gd name="connsiteX1" fmla="*/ 639451 w 860981"/>
              <a:gd name="connsiteY1" fmla="*/ 12569 h 311084"/>
              <a:gd name="connsiteX2" fmla="*/ 83270 w 860981"/>
              <a:gd name="connsiteY2" fmla="*/ 78556 h 311084"/>
              <a:gd name="connsiteX3" fmla="*/ 139831 w 860981"/>
              <a:gd name="connsiteY3" fmla="*/ 276519 h 311084"/>
              <a:gd name="connsiteX4" fmla="*/ 724293 w 860981"/>
              <a:gd name="connsiteY4" fmla="*/ 285946 h 311084"/>
              <a:gd name="connsiteX5" fmla="*/ 846841 w 860981"/>
              <a:gd name="connsiteY5" fmla="*/ 153971 h 3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81" h="311084">
                <a:moveTo>
                  <a:pt x="846841" y="153971"/>
                </a:moveTo>
                <a:cubicBezTo>
                  <a:pt x="832701" y="108408"/>
                  <a:pt x="766713" y="25138"/>
                  <a:pt x="639451" y="12569"/>
                </a:cubicBezTo>
                <a:cubicBezTo>
                  <a:pt x="512189" y="0"/>
                  <a:pt x="166540" y="34564"/>
                  <a:pt x="83270" y="78556"/>
                </a:cubicBezTo>
                <a:cubicBezTo>
                  <a:pt x="0" y="122548"/>
                  <a:pt x="32994" y="241954"/>
                  <a:pt x="139831" y="276519"/>
                </a:cubicBezTo>
                <a:cubicBezTo>
                  <a:pt x="246668" y="311084"/>
                  <a:pt x="606458" y="307942"/>
                  <a:pt x="724293" y="285946"/>
                </a:cubicBezTo>
                <a:cubicBezTo>
                  <a:pt x="842128" y="263950"/>
                  <a:pt x="860981" y="199534"/>
                  <a:pt x="846841" y="15397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H="1">
            <a:off x="1475656" y="3645024"/>
            <a:ext cx="7920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504" y="3356992"/>
            <a:ext cx="1512168" cy="923330"/>
          </a:xfrm>
          <a:prstGeom prst="rect">
            <a:avLst/>
          </a:prstGeom>
          <a:noFill/>
        </p:spPr>
        <p:txBody>
          <a:bodyPr wrap="square" rtlCol="0">
            <a:spAutoFit/>
          </a:bodyPr>
          <a:lstStyle/>
          <a:p>
            <a:r>
              <a:rPr lang="en-GB" dirty="0" smtClean="0"/>
              <a:t>Compare with ‘charm’ from stanza 1</a:t>
            </a:r>
            <a:endParaRPr lang="en-GB" dirty="0"/>
          </a:p>
        </p:txBody>
      </p:sp>
      <p:cxnSp>
        <p:nvCxnSpPr>
          <p:cNvPr id="23" name="Straight Connector 22"/>
          <p:cNvCxnSpPr/>
          <p:nvPr/>
        </p:nvCxnSpPr>
        <p:spPr>
          <a:xfrm>
            <a:off x="5364088" y="4365104"/>
            <a:ext cx="1008112"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44208" y="4077072"/>
            <a:ext cx="2520279" cy="2585323"/>
          </a:xfrm>
          <a:prstGeom prst="rect">
            <a:avLst/>
          </a:prstGeom>
          <a:noFill/>
        </p:spPr>
        <p:txBody>
          <a:bodyPr wrap="square" rtlCol="0">
            <a:spAutoFit/>
          </a:bodyPr>
          <a:lstStyle/>
          <a:p>
            <a:r>
              <a:rPr lang="en-GB" dirty="0" smtClean="0"/>
              <a:t>Use of this word (rather than ‘rush’ or ‘charge’ etc emphasises the narrator’s link to the horses/his bond with them; he has more in common with them than the humans who have rejected him</a:t>
            </a:r>
            <a:endParaRPr lang="en-GB" dirty="0"/>
          </a:p>
        </p:txBody>
      </p:sp>
      <p:cxnSp>
        <p:nvCxnSpPr>
          <p:cNvPr id="26" name="Straight Connector 25"/>
          <p:cNvCxnSpPr/>
          <p:nvPr/>
        </p:nvCxnSpPr>
        <p:spPr>
          <a:xfrm>
            <a:off x="3851920" y="3573016"/>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47664" y="3573016"/>
            <a:ext cx="2448272"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528" y="5517232"/>
            <a:ext cx="2376264" cy="923330"/>
          </a:xfrm>
          <a:prstGeom prst="rect">
            <a:avLst/>
          </a:prstGeom>
          <a:noFill/>
        </p:spPr>
        <p:txBody>
          <a:bodyPr wrap="square" rtlCol="0">
            <a:spAutoFit/>
          </a:bodyPr>
          <a:lstStyle/>
          <a:p>
            <a:r>
              <a:rPr lang="en-GB" b="1" dirty="0" smtClean="0"/>
              <a:t>Metaphor: </a:t>
            </a:r>
            <a:r>
              <a:rPr lang="en-GB" dirty="0" smtClean="0"/>
              <a:t>‘tools’ links with coming machines; he has his own</a:t>
            </a:r>
          </a:p>
        </p:txBody>
      </p:sp>
      <p:cxnSp>
        <p:nvCxnSpPr>
          <p:cNvPr id="32" name="Straight Connector 31"/>
          <p:cNvCxnSpPr/>
          <p:nvPr/>
        </p:nvCxnSpPr>
        <p:spPr>
          <a:xfrm>
            <a:off x="2483768" y="162880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1475656" y="908720"/>
            <a:ext cx="1008112"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 y="260648"/>
            <a:ext cx="3419872" cy="923330"/>
          </a:xfrm>
          <a:prstGeom prst="rect">
            <a:avLst/>
          </a:prstGeom>
          <a:noFill/>
        </p:spPr>
        <p:txBody>
          <a:bodyPr wrap="square" rtlCol="0">
            <a:spAutoFit/>
          </a:bodyPr>
          <a:lstStyle/>
          <a:p>
            <a:r>
              <a:rPr lang="en-GB" b="1" dirty="0" smtClean="0"/>
              <a:t>What does this suggest about the way the narrator sees his skills/role?</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8081508" cy="861774"/>
          </a:xfrm>
          <a:prstGeom prst="rect">
            <a:avLst/>
          </a:prstGeom>
          <a:noFill/>
        </p:spPr>
        <p:txBody>
          <a:bodyPr wrap="none" rtlCol="0">
            <a:spAutoFit/>
          </a:bodyPr>
          <a:lstStyle/>
          <a:p>
            <a:r>
              <a:rPr lang="en-GB" sz="3200" b="1" dirty="0" smtClean="0">
                <a:solidFill>
                  <a:srgbClr val="C00000"/>
                </a:solidFill>
              </a:rPr>
              <a:t>“Pitchforks drove me from villages and farms.”</a:t>
            </a:r>
          </a:p>
          <a:p>
            <a:endParaRPr lang="en-GB" dirty="0"/>
          </a:p>
        </p:txBody>
      </p:sp>
      <p:sp>
        <p:nvSpPr>
          <p:cNvPr id="3" name="TextBox 2"/>
          <p:cNvSpPr txBox="1"/>
          <p:nvPr/>
        </p:nvSpPr>
        <p:spPr>
          <a:xfrm>
            <a:off x="395536" y="1052736"/>
            <a:ext cx="8517781" cy="1200329"/>
          </a:xfrm>
          <a:prstGeom prst="rect">
            <a:avLst/>
          </a:prstGeom>
          <a:noFill/>
          <a:ln>
            <a:solidFill>
              <a:schemeClr val="tx1"/>
            </a:solidFill>
          </a:ln>
        </p:spPr>
        <p:txBody>
          <a:bodyPr wrap="none" rtlCol="0">
            <a:spAutoFit/>
          </a:bodyPr>
          <a:lstStyle/>
          <a:p>
            <a:r>
              <a:rPr lang="en-GB" sz="2400" dirty="0" smtClean="0"/>
              <a:t>1. How is this image different to the final image of stanzas 1 and 2?</a:t>
            </a:r>
          </a:p>
          <a:p>
            <a:endParaRPr lang="en-GB" sz="2400" dirty="0"/>
          </a:p>
          <a:p>
            <a:r>
              <a:rPr lang="en-GB" sz="2400" dirty="0" smtClean="0"/>
              <a:t>2. What does this contrast emphasise?</a:t>
            </a:r>
            <a:endParaRPr lang="en-GB" sz="2400" dirty="0"/>
          </a:p>
        </p:txBody>
      </p:sp>
      <p:sp>
        <p:nvSpPr>
          <p:cNvPr id="4" name="TextBox 3"/>
          <p:cNvSpPr txBox="1"/>
          <p:nvPr/>
        </p:nvSpPr>
        <p:spPr>
          <a:xfrm>
            <a:off x="2267744" y="2492896"/>
            <a:ext cx="4365298" cy="584775"/>
          </a:xfrm>
          <a:prstGeom prst="rect">
            <a:avLst/>
          </a:prstGeom>
          <a:noFill/>
        </p:spPr>
        <p:txBody>
          <a:bodyPr wrap="none" rtlCol="0">
            <a:spAutoFit/>
          </a:bodyPr>
          <a:lstStyle/>
          <a:p>
            <a:r>
              <a:rPr lang="en-GB" sz="3200" b="1" dirty="0" smtClean="0">
                <a:solidFill>
                  <a:srgbClr val="C00000"/>
                </a:solidFill>
              </a:rPr>
              <a:t>“a charm” / “a foul hex” </a:t>
            </a:r>
            <a:endParaRPr lang="en-GB" sz="3200" b="1" dirty="0">
              <a:solidFill>
                <a:srgbClr val="C00000"/>
              </a:solidFill>
            </a:endParaRPr>
          </a:p>
        </p:txBody>
      </p:sp>
      <p:sp>
        <p:nvSpPr>
          <p:cNvPr id="5" name="TextBox 4"/>
          <p:cNvSpPr txBox="1"/>
          <p:nvPr/>
        </p:nvSpPr>
        <p:spPr>
          <a:xfrm>
            <a:off x="251520" y="3356992"/>
            <a:ext cx="8784976" cy="3262432"/>
          </a:xfrm>
          <a:prstGeom prst="rect">
            <a:avLst/>
          </a:prstGeom>
          <a:noFill/>
          <a:ln>
            <a:solidFill>
              <a:schemeClr val="tx1"/>
            </a:solidFill>
          </a:ln>
        </p:spPr>
        <p:txBody>
          <a:bodyPr wrap="square" rtlCol="0">
            <a:spAutoFit/>
          </a:bodyPr>
          <a:lstStyle/>
          <a:p>
            <a:r>
              <a:rPr lang="en-GB" sz="2200" dirty="0" smtClean="0"/>
              <a:t>How </a:t>
            </a:r>
            <a:r>
              <a:rPr lang="en-GB" sz="2200" dirty="0"/>
              <a:t>does the word ‘hex’ in line 26 link with the word ‘charm’ in stanza 1? Read the following explanations and decide which one you agree with.</a:t>
            </a:r>
          </a:p>
          <a:p>
            <a:r>
              <a:rPr lang="en-GB" dirty="0"/>
              <a:t> </a:t>
            </a:r>
          </a:p>
          <a:p>
            <a:pPr lvl="0"/>
            <a:r>
              <a:rPr lang="en-GB" b="1" dirty="0"/>
              <a:t>Both the words are associated with magic but ‘hex’ is linked to black magic and ‘charm’ is linked to good magic so they are not really similar at all.</a:t>
            </a:r>
          </a:p>
          <a:p>
            <a:pPr lvl="0"/>
            <a:r>
              <a:rPr lang="en-GB" dirty="0"/>
              <a:t>The words ‘hex’ and ‘charm’ are linked to magic and show that the horse whisperer has changed. At first he used his skills for good, now he uses them to punish the owners for treating him badly.</a:t>
            </a:r>
          </a:p>
          <a:p>
            <a:pPr lvl="0"/>
            <a:r>
              <a:rPr lang="en-GB" b="1" dirty="0"/>
              <a:t>The words show us that the whisperer has always used magic to control the horses.</a:t>
            </a:r>
          </a:p>
          <a:p>
            <a:pPr lvl="0"/>
            <a:r>
              <a:rPr lang="en-GB" dirty="0"/>
              <a:t>The words show us that the owners do not understand the whisperer’s skills.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060848"/>
            <a:ext cx="4219425" cy="1477328"/>
          </a:xfrm>
          <a:prstGeom prst="rect">
            <a:avLst/>
          </a:prstGeom>
          <a:noFill/>
        </p:spPr>
        <p:txBody>
          <a:bodyPr wrap="none" rtlCol="0">
            <a:spAutoFit/>
          </a:bodyPr>
          <a:lstStyle/>
          <a:p>
            <a:r>
              <a:rPr lang="en-GB" dirty="0" smtClean="0">
                <a:solidFill>
                  <a:srgbClr val="C00000"/>
                </a:solidFill>
              </a:rPr>
              <a:t>Still I miss them. Shire, Clydesdale, Suffolk. </a:t>
            </a:r>
            <a:endParaRPr lang="en-GB" b="1" dirty="0" smtClean="0">
              <a:solidFill>
                <a:srgbClr val="C00000"/>
              </a:solidFill>
            </a:endParaRPr>
          </a:p>
          <a:p>
            <a:r>
              <a:rPr lang="en-GB" dirty="0" smtClean="0">
                <a:solidFill>
                  <a:srgbClr val="C00000"/>
                </a:solidFill>
              </a:rPr>
              <a:t>The searing breath, glistening veins, </a:t>
            </a:r>
            <a:endParaRPr lang="en-GB" b="1" dirty="0" smtClean="0">
              <a:solidFill>
                <a:srgbClr val="C00000"/>
              </a:solidFill>
            </a:endParaRPr>
          </a:p>
          <a:p>
            <a:r>
              <a:rPr lang="en-GB" dirty="0" smtClean="0">
                <a:solidFill>
                  <a:srgbClr val="C00000"/>
                </a:solidFill>
              </a:rPr>
              <a:t>steady tread </a:t>
            </a:r>
            <a:r>
              <a:rPr lang="en-GB" b="1" dirty="0" smtClean="0">
                <a:solidFill>
                  <a:srgbClr val="C00000"/>
                </a:solidFill>
              </a:rPr>
              <a:t>and the pride, </a:t>
            </a:r>
          </a:p>
          <a:p>
            <a:r>
              <a:rPr lang="en-GB" b="1" dirty="0" smtClean="0">
                <a:solidFill>
                  <a:srgbClr val="C00000"/>
                </a:solidFill>
              </a:rPr>
              <a:t>most of all the pride. </a:t>
            </a:r>
          </a:p>
          <a:p>
            <a:endParaRPr lang="en-GB" dirty="0"/>
          </a:p>
        </p:txBody>
      </p:sp>
      <p:sp>
        <p:nvSpPr>
          <p:cNvPr id="3" name="TextBox 2"/>
          <p:cNvSpPr txBox="1"/>
          <p:nvPr/>
        </p:nvSpPr>
        <p:spPr>
          <a:xfrm>
            <a:off x="395536" y="260648"/>
            <a:ext cx="8424936" cy="646331"/>
          </a:xfrm>
          <a:prstGeom prst="rect">
            <a:avLst/>
          </a:prstGeom>
          <a:noFill/>
          <a:ln>
            <a:solidFill>
              <a:schemeClr val="tx1"/>
            </a:solidFill>
          </a:ln>
        </p:spPr>
        <p:txBody>
          <a:bodyPr wrap="square" rtlCol="0">
            <a:spAutoFit/>
          </a:bodyPr>
          <a:lstStyle/>
          <a:p>
            <a:pPr lvl="0"/>
            <a:r>
              <a:rPr lang="en-GB" b="1" dirty="0"/>
              <a:t>The tone of the final stanza is more elegiac (mournful and melancholy) than the rest of the poem. How is this tone created</a:t>
            </a:r>
            <a:r>
              <a:rPr lang="en-GB" b="1" dirty="0" smtClean="0"/>
              <a:t>?</a:t>
            </a:r>
            <a:endParaRPr lang="en-GB" b="1" dirty="0"/>
          </a:p>
        </p:txBody>
      </p:sp>
      <p:sp>
        <p:nvSpPr>
          <p:cNvPr id="4" name="TextBox 3"/>
          <p:cNvSpPr txBox="1"/>
          <p:nvPr/>
        </p:nvSpPr>
        <p:spPr>
          <a:xfrm>
            <a:off x="6372200" y="2348880"/>
            <a:ext cx="2458686" cy="369332"/>
          </a:xfrm>
          <a:prstGeom prst="rect">
            <a:avLst/>
          </a:prstGeom>
          <a:noFill/>
        </p:spPr>
        <p:txBody>
          <a:bodyPr wrap="none" rtlCol="0">
            <a:spAutoFit/>
          </a:bodyPr>
          <a:lstStyle/>
          <a:p>
            <a:r>
              <a:rPr lang="en-GB" dirty="0" smtClean="0"/>
              <a:t>Punishing/physical work</a:t>
            </a:r>
            <a:endParaRPr lang="en-GB" dirty="0"/>
          </a:p>
        </p:txBody>
      </p:sp>
      <p:sp>
        <p:nvSpPr>
          <p:cNvPr id="5" name="TextBox 4"/>
          <p:cNvSpPr txBox="1"/>
          <p:nvPr/>
        </p:nvSpPr>
        <p:spPr>
          <a:xfrm>
            <a:off x="5868144" y="3140968"/>
            <a:ext cx="3024336" cy="2031325"/>
          </a:xfrm>
          <a:prstGeom prst="rect">
            <a:avLst/>
          </a:prstGeom>
          <a:noFill/>
        </p:spPr>
        <p:txBody>
          <a:bodyPr wrap="square" rtlCol="0">
            <a:spAutoFit/>
          </a:bodyPr>
          <a:lstStyle/>
          <a:p>
            <a:r>
              <a:rPr lang="en-GB" b="1" dirty="0" smtClean="0"/>
              <a:t>Repetition: </a:t>
            </a:r>
            <a:r>
              <a:rPr lang="en-GB" dirty="0" smtClean="0"/>
              <a:t>stresses honour and dignity of these hard working horses</a:t>
            </a:r>
          </a:p>
          <a:p>
            <a:endParaRPr lang="en-GB" dirty="0"/>
          </a:p>
          <a:p>
            <a:r>
              <a:rPr lang="en-GB" dirty="0" smtClean="0"/>
              <a:t>This ‘pride’ is at the heart of the whisper’s skill/relationship with the horses</a:t>
            </a:r>
            <a:endParaRPr lang="en-GB" dirty="0"/>
          </a:p>
        </p:txBody>
      </p:sp>
      <p:cxnSp>
        <p:nvCxnSpPr>
          <p:cNvPr id="7" name="Straight Connector 6"/>
          <p:cNvCxnSpPr/>
          <p:nvPr/>
        </p:nvCxnSpPr>
        <p:spPr>
          <a:xfrm>
            <a:off x="5076056" y="2996952"/>
            <a:ext cx="72008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8" name="Down Arrow 7"/>
          <p:cNvSpPr/>
          <p:nvPr/>
        </p:nvSpPr>
        <p:spPr>
          <a:xfrm>
            <a:off x="6948264" y="2780928"/>
            <a:ext cx="288032" cy="36004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7544" y="1916832"/>
            <a:ext cx="1584176" cy="646331"/>
          </a:xfrm>
          <a:prstGeom prst="rect">
            <a:avLst/>
          </a:prstGeom>
          <a:noFill/>
        </p:spPr>
        <p:txBody>
          <a:bodyPr wrap="square" rtlCol="0">
            <a:spAutoFit/>
          </a:bodyPr>
          <a:lstStyle/>
          <a:p>
            <a:r>
              <a:rPr lang="en-GB" dirty="0" smtClean="0"/>
              <a:t>Short/honest opening line</a:t>
            </a:r>
            <a:endParaRPr lang="en-GB" dirty="0"/>
          </a:p>
        </p:txBody>
      </p:sp>
      <p:cxnSp>
        <p:nvCxnSpPr>
          <p:cNvPr id="11" name="Straight Connector 10"/>
          <p:cNvCxnSpPr/>
          <p:nvPr/>
        </p:nvCxnSpPr>
        <p:spPr>
          <a:xfrm flipV="1">
            <a:off x="1835696" y="2204864"/>
            <a:ext cx="648072"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28" y="4581128"/>
            <a:ext cx="5067285" cy="1785104"/>
          </a:xfrm>
          <a:prstGeom prst="rect">
            <a:avLst/>
          </a:prstGeom>
          <a:noFill/>
        </p:spPr>
        <p:txBody>
          <a:bodyPr wrap="none" rtlCol="0">
            <a:spAutoFit/>
          </a:bodyPr>
          <a:lstStyle/>
          <a:p>
            <a:r>
              <a:rPr lang="en-GB" sz="2200" b="1" dirty="0" smtClean="0"/>
              <a:t>What tense is this stanza written in?</a:t>
            </a:r>
          </a:p>
          <a:p>
            <a:endParaRPr lang="en-GB" sz="2200" b="1" dirty="0"/>
          </a:p>
          <a:p>
            <a:r>
              <a:rPr lang="en-GB" sz="2200" b="1" dirty="0" smtClean="0"/>
              <a:t>How does this differ to the other stanzas?</a:t>
            </a:r>
          </a:p>
          <a:p>
            <a:endParaRPr lang="en-GB" sz="2200" b="1" dirty="0"/>
          </a:p>
          <a:p>
            <a:r>
              <a:rPr lang="en-GB" sz="2200" b="1" dirty="0" smtClean="0"/>
              <a:t>Why is this significant?</a:t>
            </a:r>
            <a:endParaRPr lang="en-GB" sz="2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solidFill>
            <a:srgbClr val="CCEC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 close look at language: </a:t>
            </a:r>
            <a:r>
              <a:rPr kumimoji="0" lang="en-GB" sz="2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‘Horse Whisperer’</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5016" t="30050" r="47144" b="14301"/>
          <a:stretch>
            <a:fillRect/>
          </a:stretch>
        </p:blipFill>
        <p:spPr bwMode="auto">
          <a:xfrm>
            <a:off x="0" y="548680"/>
            <a:ext cx="8820472" cy="57714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5040560" cy="3139321"/>
          </a:xfrm>
          <a:prstGeom prst="rect">
            <a:avLst/>
          </a:prstGeom>
          <a:noFill/>
          <a:ln>
            <a:solidFill>
              <a:schemeClr val="tx1">
                <a:lumMod val="50000"/>
                <a:lumOff val="50000"/>
              </a:schemeClr>
            </a:solidFill>
          </a:ln>
        </p:spPr>
        <p:txBody>
          <a:bodyPr wrap="square" rtlCol="0">
            <a:spAutoFit/>
          </a:bodyPr>
          <a:lstStyle/>
          <a:p>
            <a:r>
              <a:rPr lang="en-GB" b="1" dirty="0" smtClean="0"/>
              <a:t>Whole poem: </a:t>
            </a:r>
          </a:p>
          <a:p>
            <a:endParaRPr lang="en-GB" dirty="0" smtClean="0"/>
          </a:p>
          <a:p>
            <a:pPr>
              <a:buFont typeface="Arial" pitchFamily="34" charset="0"/>
              <a:buChar char="•"/>
            </a:pPr>
            <a:r>
              <a:rPr lang="en-GB" dirty="0" smtClean="0"/>
              <a:t> heavy use of enjambment gives the poem a conversational style</a:t>
            </a:r>
          </a:p>
          <a:p>
            <a:pPr>
              <a:buFont typeface="Arial" pitchFamily="34" charset="0"/>
              <a:buChar char="•"/>
            </a:pPr>
            <a:endParaRPr lang="en-GB" dirty="0" smtClean="0"/>
          </a:p>
          <a:p>
            <a:pPr>
              <a:buFont typeface="Arial" pitchFamily="34" charset="0"/>
              <a:buChar char="•"/>
            </a:pPr>
            <a:r>
              <a:rPr lang="en-GB" dirty="0" smtClean="0"/>
              <a:t> the poet uses lots of visual pictures which create a vivid picture of the horses and allows the reader to admire their grandeur, e.g.</a:t>
            </a:r>
          </a:p>
          <a:p>
            <a:pPr lvl="1">
              <a:buFont typeface="Arial" pitchFamily="34" charset="0"/>
              <a:buChar char="•"/>
            </a:pPr>
            <a:r>
              <a:rPr lang="en-GB" dirty="0" smtClean="0"/>
              <a:t> ‘shimmering muscles’ (line 4)</a:t>
            </a:r>
          </a:p>
          <a:p>
            <a:pPr lvl="1">
              <a:buFont typeface="Arial" pitchFamily="34" charset="0"/>
              <a:buChar char="•"/>
            </a:pPr>
            <a:r>
              <a:rPr lang="en-GB" dirty="0" smtClean="0"/>
              <a:t> ‘stately heads’ (line 12)</a:t>
            </a:r>
          </a:p>
          <a:p>
            <a:pPr lvl="1">
              <a:buFont typeface="Arial" pitchFamily="34" charset="0"/>
              <a:buChar char="•"/>
            </a:pPr>
            <a:r>
              <a:rPr lang="en-GB" dirty="0" smtClean="0"/>
              <a:t> ‘searing breath, glistening veins’ (line 32)</a:t>
            </a:r>
          </a:p>
        </p:txBody>
      </p:sp>
      <p:pic>
        <p:nvPicPr>
          <p:cNvPr id="4" name="Picture 3" descr="Untitled-1.jpg"/>
          <p:cNvPicPr>
            <a:picLocks noChangeAspect="1"/>
          </p:cNvPicPr>
          <p:nvPr/>
        </p:nvPicPr>
        <p:blipFill>
          <a:blip r:embed="rId2" cstate="print"/>
          <a:stretch>
            <a:fillRect/>
          </a:stretch>
        </p:blipFill>
        <p:spPr>
          <a:xfrm>
            <a:off x="6156176" y="0"/>
            <a:ext cx="2373562" cy="6858000"/>
          </a:xfrm>
          <a:prstGeom prst="rect">
            <a:avLst/>
          </a:prstGeom>
        </p:spPr>
      </p:pic>
      <p:sp>
        <p:nvSpPr>
          <p:cNvPr id="5" name="TextBox 4"/>
          <p:cNvSpPr txBox="1"/>
          <p:nvPr/>
        </p:nvSpPr>
        <p:spPr>
          <a:xfrm>
            <a:off x="1043608" y="4581128"/>
            <a:ext cx="4974310" cy="369332"/>
          </a:xfrm>
          <a:prstGeom prst="rect">
            <a:avLst/>
          </a:prstGeom>
          <a:noFill/>
        </p:spPr>
        <p:txBody>
          <a:bodyPr wrap="none" rtlCol="0">
            <a:spAutoFit/>
          </a:bodyPr>
          <a:lstStyle/>
          <a:p>
            <a:r>
              <a:rPr lang="en-GB" b="1" dirty="0" smtClean="0"/>
              <a:t>Why do you think the poem is set out like this? </a:t>
            </a:r>
            <a:r>
              <a:rPr lang="en-GB" b="1" dirty="0" smtClean="0">
                <a:sym typeface="Wingdings" pitchFamily="2" charset="2"/>
              </a:rPr>
              <a:t> </a:t>
            </a:r>
            <a:endParaRPr lang="en-GB"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575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24744"/>
            <a:ext cx="8208912" cy="3570208"/>
          </a:xfrm>
          <a:prstGeom prst="rect">
            <a:avLst/>
          </a:prstGeom>
          <a:noFill/>
        </p:spPr>
        <p:txBody>
          <a:bodyPr wrap="square" rtlCol="0">
            <a:spAutoFit/>
          </a:bodyPr>
          <a:lstStyle/>
          <a:p>
            <a:r>
              <a:rPr lang="en-GB" sz="3800" dirty="0" smtClean="0"/>
              <a:t>What is a horse whisperer? </a:t>
            </a:r>
          </a:p>
          <a:p>
            <a:endParaRPr lang="en-GB" sz="3800" dirty="0"/>
          </a:p>
          <a:p>
            <a:endParaRPr lang="en-GB" sz="3800" dirty="0" smtClean="0"/>
          </a:p>
          <a:p>
            <a:r>
              <a:rPr lang="en-GB" sz="3800" dirty="0" smtClean="0"/>
              <a:t>When do you think they were most needed?</a:t>
            </a:r>
          </a:p>
          <a:p>
            <a:endParaRPr lang="en-GB"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640960" cy="5328592"/>
          </a:xfrm>
          <a:prstGeom prst="rect">
            <a:avLst/>
          </a:prstGeom>
          <a:noFill/>
        </p:spPr>
        <p:txBody>
          <a:bodyPr wrap="square" rtlCol="0">
            <a:spAutoFit/>
          </a:bodyPr>
          <a:lstStyle/>
          <a:p>
            <a:r>
              <a:rPr lang="en-GB" dirty="0"/>
              <a:t>They shouted for me when their horses snorted, when restless hooves traced circles in the earth and shimmering muscles refused the plough.   My secret was a spongy tissue, pulled bloody from the mouth of a just-born foal, scented with rosemary, cinnamon, a charm to draw the tender giants to my hands.  </a:t>
            </a:r>
            <a:endParaRPr lang="en-GB" b="1" dirty="0"/>
          </a:p>
          <a:p>
            <a:r>
              <a:rPr lang="en-GB" dirty="0"/>
              <a:t> </a:t>
            </a:r>
            <a:endParaRPr lang="en-GB" b="1" dirty="0"/>
          </a:p>
          <a:p>
            <a:r>
              <a:rPr lang="en-GB" dirty="0"/>
              <a:t>They shouted for me when their horses reared at the burning straw and eyes revolved in stately heads. I would pull a frog’s wishbone, tainted by meat, from a pouch, a new fear to fight the fear of fire, so I could lead the horses, like helpless children, to safety. </a:t>
            </a:r>
            <a:endParaRPr lang="en-GB" b="1" dirty="0"/>
          </a:p>
          <a:p>
            <a:r>
              <a:rPr lang="en-GB" dirty="0"/>
              <a:t> </a:t>
            </a:r>
            <a:endParaRPr lang="en-GB" b="1" dirty="0"/>
          </a:p>
          <a:p>
            <a:r>
              <a:rPr lang="en-GB" dirty="0"/>
              <a:t>I swore I would protect this legacy of whispers but the tractor came over the fields like a warning. I was the life-blood no longer. From pulpits I was scorned as demon and witch. Pitchforks drove me from villages and farms. </a:t>
            </a:r>
            <a:endParaRPr lang="en-GB" b="1" dirty="0"/>
          </a:p>
          <a:p>
            <a:r>
              <a:rPr lang="en-GB" dirty="0"/>
              <a:t> </a:t>
            </a:r>
            <a:endParaRPr lang="en-GB" b="1" dirty="0"/>
          </a:p>
          <a:p>
            <a:r>
              <a:rPr lang="en-GB" dirty="0"/>
              <a:t>My gifts were the tools of revenge.  A foul hex above a stable door so a trusted stallion could be ridden no more. Then I joined the stampede, with others of my kind, to countries far from our trade. </a:t>
            </a:r>
            <a:endParaRPr lang="en-GB" b="1" dirty="0"/>
          </a:p>
          <a:p>
            <a:r>
              <a:rPr lang="en-GB" dirty="0"/>
              <a:t> </a:t>
            </a:r>
            <a:endParaRPr lang="en-GB" b="1" dirty="0"/>
          </a:p>
          <a:p>
            <a:r>
              <a:rPr lang="en-GB" dirty="0"/>
              <a:t>Still I miss them. Shire, Clydesdale, Suffolk. The searing breath, glistening veins, steady tread and the pride, most of all the pride. </a:t>
            </a:r>
          </a:p>
        </p:txBody>
      </p:sp>
      <p:sp>
        <p:nvSpPr>
          <p:cNvPr id="3" name="TextBox 2"/>
          <p:cNvSpPr txBox="1"/>
          <p:nvPr/>
        </p:nvSpPr>
        <p:spPr>
          <a:xfrm>
            <a:off x="1187624" y="6309320"/>
            <a:ext cx="7488832" cy="400110"/>
          </a:xfrm>
          <a:prstGeom prst="rect">
            <a:avLst/>
          </a:prstGeom>
          <a:noFill/>
        </p:spPr>
        <p:txBody>
          <a:bodyPr wrap="square" rtlCol="0">
            <a:spAutoFit/>
          </a:bodyPr>
          <a:lstStyle/>
          <a:p>
            <a:pPr algn="r"/>
            <a:r>
              <a:rPr lang="en-GB" sz="2000" b="1" dirty="0" smtClean="0">
                <a:solidFill>
                  <a:srgbClr val="FF0000"/>
                </a:solidFill>
              </a:rPr>
              <a:t>What is the poem about? </a:t>
            </a:r>
            <a:endParaRPr lang="en-GB" sz="2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620688"/>
            <a:ext cx="4104456" cy="769441"/>
          </a:xfrm>
          <a:prstGeom prst="rect">
            <a:avLst/>
          </a:prstGeom>
          <a:noFill/>
        </p:spPr>
        <p:txBody>
          <a:bodyPr wrap="square" rtlCol="0">
            <a:spAutoFit/>
          </a:bodyPr>
          <a:lstStyle/>
          <a:p>
            <a:r>
              <a:rPr lang="en-GB" sz="2200" dirty="0" smtClean="0"/>
              <a:t>What do you notice about the way the poet has set out the poem?</a:t>
            </a:r>
            <a:endParaRPr lang="en-GB" sz="2200" dirty="0"/>
          </a:p>
        </p:txBody>
      </p:sp>
      <p:pic>
        <p:nvPicPr>
          <p:cNvPr id="3" name="Picture 2" descr="Untitled-1.jpg"/>
          <p:cNvPicPr>
            <a:picLocks noChangeAspect="1"/>
          </p:cNvPicPr>
          <p:nvPr/>
        </p:nvPicPr>
        <p:blipFill>
          <a:blip r:embed="rId3" cstate="print"/>
          <a:stretch>
            <a:fillRect/>
          </a:stretch>
        </p:blipFill>
        <p:spPr>
          <a:xfrm>
            <a:off x="611560" y="0"/>
            <a:ext cx="2373562" cy="6858000"/>
          </a:xfrm>
          <a:prstGeom prst="rect">
            <a:avLst/>
          </a:prstGeom>
        </p:spPr>
      </p:pic>
      <p:sp>
        <p:nvSpPr>
          <p:cNvPr id="4" name="TextBox 3"/>
          <p:cNvSpPr txBox="1"/>
          <p:nvPr/>
        </p:nvSpPr>
        <p:spPr>
          <a:xfrm>
            <a:off x="4788024" y="2996952"/>
            <a:ext cx="2717282" cy="2462213"/>
          </a:xfrm>
          <a:prstGeom prst="rect">
            <a:avLst/>
          </a:prstGeom>
          <a:noFill/>
        </p:spPr>
        <p:txBody>
          <a:bodyPr wrap="none" rtlCol="0">
            <a:spAutoFit/>
          </a:bodyPr>
          <a:lstStyle/>
          <a:p>
            <a:r>
              <a:rPr lang="en-GB" sz="2200" b="1" dirty="0" smtClean="0"/>
              <a:t>There are five stanzas</a:t>
            </a:r>
          </a:p>
          <a:p>
            <a:endParaRPr lang="en-GB" sz="2200" dirty="0"/>
          </a:p>
          <a:p>
            <a:pPr>
              <a:buFont typeface="Arial" pitchFamily="34" charset="0"/>
              <a:buChar char="•"/>
            </a:pPr>
            <a:r>
              <a:rPr lang="en-GB" sz="2200" dirty="0" smtClean="0"/>
              <a:t> Stanza 1 has 9 lines</a:t>
            </a:r>
          </a:p>
          <a:p>
            <a:pPr>
              <a:buFont typeface="Arial" pitchFamily="34" charset="0"/>
              <a:buChar char="•"/>
            </a:pPr>
            <a:r>
              <a:rPr lang="en-GB" sz="2200" dirty="0"/>
              <a:t> </a:t>
            </a:r>
            <a:r>
              <a:rPr lang="en-GB" sz="2200" dirty="0" smtClean="0"/>
              <a:t>Stanza 2 has 8 lines</a:t>
            </a:r>
          </a:p>
          <a:p>
            <a:pPr>
              <a:buFont typeface="Arial" pitchFamily="34" charset="0"/>
              <a:buChar char="•"/>
            </a:pPr>
            <a:r>
              <a:rPr lang="en-GB" sz="2200" dirty="0" smtClean="0"/>
              <a:t> Stanza 3 has 7 lines</a:t>
            </a:r>
          </a:p>
          <a:p>
            <a:pPr>
              <a:buFont typeface="Arial" pitchFamily="34" charset="0"/>
              <a:buChar char="•"/>
            </a:pPr>
            <a:r>
              <a:rPr lang="en-GB" sz="2200" dirty="0" smtClean="0"/>
              <a:t> Stanza 4 has 6 lines</a:t>
            </a:r>
          </a:p>
          <a:p>
            <a:pPr>
              <a:buFont typeface="Arial" pitchFamily="34" charset="0"/>
              <a:buChar char="•"/>
            </a:pPr>
            <a:r>
              <a:rPr lang="en-GB" sz="2200" dirty="0" smtClean="0"/>
              <a:t> Stanza 5 has 4 lines</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2420888"/>
            <a:ext cx="3762377" cy="1354217"/>
          </a:xfrm>
          <a:prstGeom prst="rect">
            <a:avLst/>
          </a:prstGeom>
          <a:noFill/>
        </p:spPr>
        <p:txBody>
          <a:bodyPr wrap="none" rtlCol="0">
            <a:spAutoFit/>
          </a:bodyPr>
          <a:lstStyle/>
          <a:p>
            <a:r>
              <a:rPr lang="en-GB" sz="1600" dirty="0"/>
              <a:t>Still I miss them. Shire, Clydesdale, Suffolk. </a:t>
            </a:r>
            <a:endParaRPr lang="en-GB" sz="1600" b="1" dirty="0"/>
          </a:p>
          <a:p>
            <a:r>
              <a:rPr lang="en-GB" sz="1600" dirty="0"/>
              <a:t>The searing breath, glistening veins, </a:t>
            </a:r>
            <a:endParaRPr lang="en-GB" sz="1600" b="1" dirty="0"/>
          </a:p>
          <a:p>
            <a:r>
              <a:rPr lang="en-GB" sz="1600" dirty="0"/>
              <a:t>steady tread and the pride, </a:t>
            </a:r>
            <a:endParaRPr lang="en-GB" sz="1600" b="1" dirty="0"/>
          </a:p>
          <a:p>
            <a:r>
              <a:rPr lang="en-GB" sz="1600" dirty="0"/>
              <a:t>most of all the pride. </a:t>
            </a:r>
            <a:endParaRPr lang="en-GB" sz="1600" b="1" dirty="0"/>
          </a:p>
          <a:p>
            <a:endParaRPr lang="en-GB" dirty="0"/>
          </a:p>
        </p:txBody>
      </p:sp>
      <p:sp>
        <p:nvSpPr>
          <p:cNvPr id="4" name="TextBox 3"/>
          <p:cNvSpPr txBox="1"/>
          <p:nvPr/>
        </p:nvSpPr>
        <p:spPr>
          <a:xfrm>
            <a:off x="251520" y="116632"/>
            <a:ext cx="4062779" cy="6771084"/>
          </a:xfrm>
          <a:prstGeom prst="rect">
            <a:avLst/>
          </a:prstGeom>
          <a:noFill/>
        </p:spPr>
        <p:txBody>
          <a:bodyPr wrap="none" rtlCol="0">
            <a:spAutoFit/>
          </a:bodyPr>
          <a:lstStyle/>
          <a:p>
            <a:r>
              <a:rPr lang="en-GB" sz="1600" dirty="0"/>
              <a:t>They shouted for me </a:t>
            </a:r>
            <a:endParaRPr lang="en-GB" sz="1600" b="1" dirty="0"/>
          </a:p>
          <a:p>
            <a:r>
              <a:rPr lang="en-GB" sz="1600" dirty="0"/>
              <a:t>when their horses snorted, when restless </a:t>
            </a:r>
            <a:endParaRPr lang="en-GB" sz="1600" b="1" dirty="0"/>
          </a:p>
          <a:p>
            <a:r>
              <a:rPr lang="en-GB" sz="1600" dirty="0"/>
              <a:t>hooves traced circles in the earth </a:t>
            </a:r>
            <a:endParaRPr lang="en-GB" sz="1600" b="1" dirty="0"/>
          </a:p>
          <a:p>
            <a:r>
              <a:rPr lang="en-GB" sz="1600" dirty="0"/>
              <a:t>and shimmering muscles refused the plough. </a:t>
            </a:r>
            <a:endParaRPr lang="en-GB" sz="1600" b="1" dirty="0"/>
          </a:p>
          <a:p>
            <a:r>
              <a:rPr lang="en-GB" sz="1600" dirty="0"/>
              <a:t>My secret was a spongy tissue, pulled bloody </a:t>
            </a:r>
            <a:endParaRPr lang="en-GB" sz="1600" b="1" dirty="0"/>
          </a:p>
          <a:p>
            <a:r>
              <a:rPr lang="en-GB" sz="1600" dirty="0"/>
              <a:t>from the mouth of a just-born foal, </a:t>
            </a:r>
            <a:endParaRPr lang="en-GB" sz="1600" b="1" dirty="0"/>
          </a:p>
          <a:p>
            <a:r>
              <a:rPr lang="en-GB" sz="1600" dirty="0"/>
              <a:t>scented with rosemary, cinnamon, </a:t>
            </a:r>
            <a:endParaRPr lang="en-GB" sz="1600" b="1" dirty="0"/>
          </a:p>
          <a:p>
            <a:r>
              <a:rPr lang="en-GB" sz="1600" dirty="0"/>
              <a:t>a charm to draw the tender giants </a:t>
            </a:r>
            <a:endParaRPr lang="en-GB" sz="1600" b="1" dirty="0"/>
          </a:p>
          <a:p>
            <a:r>
              <a:rPr lang="en-GB" sz="1600" dirty="0"/>
              <a:t>to my hands. </a:t>
            </a:r>
            <a:endParaRPr lang="en-GB" sz="1600" b="1" dirty="0"/>
          </a:p>
          <a:p>
            <a:r>
              <a:rPr lang="en-GB" sz="1600" dirty="0"/>
              <a:t> </a:t>
            </a:r>
            <a:endParaRPr lang="en-GB" sz="1600" b="1" dirty="0"/>
          </a:p>
          <a:p>
            <a:r>
              <a:rPr lang="en-GB" sz="1600" dirty="0"/>
              <a:t>They shouted for me </a:t>
            </a:r>
            <a:endParaRPr lang="en-GB" sz="1600" b="1" dirty="0"/>
          </a:p>
          <a:p>
            <a:r>
              <a:rPr lang="en-GB" sz="1600" dirty="0"/>
              <a:t>when their horses reared at the burning straw </a:t>
            </a:r>
            <a:endParaRPr lang="en-GB" sz="1600" b="1" dirty="0"/>
          </a:p>
          <a:p>
            <a:r>
              <a:rPr lang="en-GB" sz="1600" dirty="0"/>
              <a:t>and eyes revolved in stately heads. </a:t>
            </a:r>
            <a:endParaRPr lang="en-GB" sz="1600" b="1" dirty="0"/>
          </a:p>
          <a:p>
            <a:r>
              <a:rPr lang="en-GB" sz="1600" dirty="0"/>
              <a:t>I would pull a frog’s wishbone, </a:t>
            </a:r>
            <a:endParaRPr lang="en-GB" sz="1600" b="1" dirty="0"/>
          </a:p>
          <a:p>
            <a:r>
              <a:rPr lang="en-GB" sz="1600" dirty="0"/>
              <a:t>tainted by meat, from a pouch, </a:t>
            </a:r>
            <a:endParaRPr lang="en-GB" sz="1600" b="1" dirty="0"/>
          </a:p>
          <a:p>
            <a:r>
              <a:rPr lang="en-GB" sz="1600" dirty="0"/>
              <a:t>a new fear to fight the fear of fire, </a:t>
            </a:r>
            <a:endParaRPr lang="en-GB" sz="1600" b="1" dirty="0"/>
          </a:p>
          <a:p>
            <a:r>
              <a:rPr lang="en-GB" sz="1600" dirty="0"/>
              <a:t>so I could lead the horses, </a:t>
            </a:r>
            <a:endParaRPr lang="en-GB" sz="1600" b="1" dirty="0"/>
          </a:p>
          <a:p>
            <a:r>
              <a:rPr lang="en-GB" sz="1600" dirty="0"/>
              <a:t>like helpless children, to safety. </a:t>
            </a:r>
            <a:endParaRPr lang="en-GB" sz="1600" b="1" dirty="0"/>
          </a:p>
          <a:p>
            <a:r>
              <a:rPr lang="en-GB" sz="1600" dirty="0"/>
              <a:t> </a:t>
            </a:r>
            <a:endParaRPr lang="en-GB" sz="1600" b="1" dirty="0"/>
          </a:p>
          <a:p>
            <a:r>
              <a:rPr lang="en-GB" sz="1600" dirty="0"/>
              <a:t>I swore I would protect </a:t>
            </a:r>
            <a:endParaRPr lang="en-GB" sz="1600" b="1" dirty="0"/>
          </a:p>
          <a:p>
            <a:r>
              <a:rPr lang="en-GB" sz="1600" dirty="0"/>
              <a:t>this legacy of whispers </a:t>
            </a:r>
            <a:endParaRPr lang="en-GB" sz="1600" b="1" dirty="0"/>
          </a:p>
          <a:p>
            <a:r>
              <a:rPr lang="en-GB" sz="1600" dirty="0"/>
              <a:t>but the tractor came over the fields </a:t>
            </a:r>
            <a:endParaRPr lang="en-GB" sz="1600" b="1" dirty="0"/>
          </a:p>
          <a:p>
            <a:r>
              <a:rPr lang="en-GB" sz="1600" dirty="0"/>
              <a:t>like a warning. I was the life-blood </a:t>
            </a:r>
            <a:endParaRPr lang="en-GB" sz="1600" b="1" dirty="0"/>
          </a:p>
          <a:p>
            <a:r>
              <a:rPr lang="en-GB" sz="1600" dirty="0"/>
              <a:t>no longer. From pulpits </a:t>
            </a:r>
            <a:endParaRPr lang="en-GB" sz="1600" b="1" dirty="0"/>
          </a:p>
          <a:p>
            <a:r>
              <a:rPr lang="en-GB" sz="1600" dirty="0"/>
              <a:t>I was scorned as demon and witch. </a:t>
            </a:r>
            <a:endParaRPr lang="en-GB" sz="1600" b="1" dirty="0"/>
          </a:p>
          <a:p>
            <a:r>
              <a:rPr lang="en-GB" sz="1600" dirty="0"/>
              <a:t>Pitchforks drove me from villages and farms. </a:t>
            </a:r>
            <a:endParaRPr lang="en-GB" sz="1600" b="1" dirty="0"/>
          </a:p>
          <a:p>
            <a:r>
              <a:rPr lang="en-GB" dirty="0"/>
              <a:t> </a:t>
            </a:r>
            <a:endParaRPr lang="en-GB" b="1" dirty="0"/>
          </a:p>
        </p:txBody>
      </p:sp>
      <p:sp>
        <p:nvSpPr>
          <p:cNvPr id="5" name="TextBox 4"/>
          <p:cNvSpPr txBox="1"/>
          <p:nvPr/>
        </p:nvSpPr>
        <p:spPr>
          <a:xfrm>
            <a:off x="5004048" y="764704"/>
            <a:ext cx="3368743" cy="1846659"/>
          </a:xfrm>
          <a:prstGeom prst="rect">
            <a:avLst/>
          </a:prstGeom>
          <a:noFill/>
        </p:spPr>
        <p:txBody>
          <a:bodyPr wrap="none" rtlCol="0">
            <a:spAutoFit/>
          </a:bodyPr>
          <a:lstStyle/>
          <a:p>
            <a:r>
              <a:rPr lang="en-GB" sz="1600" dirty="0" smtClean="0"/>
              <a:t>My gifts were the tools of revenge. </a:t>
            </a:r>
            <a:endParaRPr lang="en-GB" sz="1600" b="1" dirty="0" smtClean="0"/>
          </a:p>
          <a:p>
            <a:r>
              <a:rPr lang="en-GB" sz="1600" dirty="0" smtClean="0"/>
              <a:t>A foul hex above a stable door </a:t>
            </a:r>
            <a:endParaRPr lang="en-GB" sz="1600" b="1" dirty="0" smtClean="0"/>
          </a:p>
          <a:p>
            <a:r>
              <a:rPr lang="en-GB" sz="1600" dirty="0" smtClean="0"/>
              <a:t>so a trusted stallion could be ridden </a:t>
            </a:r>
            <a:endParaRPr lang="en-GB" sz="1600" b="1" dirty="0" smtClean="0"/>
          </a:p>
          <a:p>
            <a:r>
              <a:rPr lang="en-GB" sz="1600" dirty="0" smtClean="0"/>
              <a:t>no more. Then I joined the stampede, </a:t>
            </a:r>
            <a:endParaRPr lang="en-GB" sz="1600" b="1" dirty="0" smtClean="0"/>
          </a:p>
          <a:p>
            <a:r>
              <a:rPr lang="en-GB" sz="1600" dirty="0" smtClean="0"/>
              <a:t>with others of my kind, </a:t>
            </a:r>
            <a:endParaRPr lang="en-GB" sz="1600" b="1" dirty="0" smtClean="0"/>
          </a:p>
          <a:p>
            <a:r>
              <a:rPr lang="en-GB" sz="1600" dirty="0" smtClean="0"/>
              <a:t>to countries far from our trade. </a:t>
            </a:r>
          </a:p>
          <a:p>
            <a:endParaRPr lang="en-GB" dirty="0"/>
          </a:p>
        </p:txBody>
      </p:sp>
      <p:sp>
        <p:nvSpPr>
          <p:cNvPr id="6" name="TextBox 5"/>
          <p:cNvSpPr txBox="1"/>
          <p:nvPr/>
        </p:nvSpPr>
        <p:spPr>
          <a:xfrm>
            <a:off x="4572000" y="3861048"/>
            <a:ext cx="4176464" cy="2554545"/>
          </a:xfrm>
          <a:prstGeom prst="rect">
            <a:avLst/>
          </a:prstGeom>
          <a:noFill/>
          <a:ln>
            <a:solidFill>
              <a:schemeClr val="tx1"/>
            </a:solidFill>
          </a:ln>
        </p:spPr>
        <p:txBody>
          <a:bodyPr wrap="square" rtlCol="0">
            <a:spAutoFit/>
          </a:bodyPr>
          <a:lstStyle/>
          <a:p>
            <a:r>
              <a:rPr lang="en-GB" sz="2000" b="1" dirty="0" smtClean="0"/>
              <a:t>On your copy of the poem identify and label where the poet has used:</a:t>
            </a:r>
          </a:p>
          <a:p>
            <a:endParaRPr lang="en-GB" sz="2000" b="1" dirty="0"/>
          </a:p>
          <a:p>
            <a:pPr>
              <a:buFont typeface="Arial" pitchFamily="34" charset="0"/>
              <a:buChar char="•"/>
            </a:pPr>
            <a:r>
              <a:rPr lang="en-GB" sz="2000" b="1" dirty="0" smtClean="0"/>
              <a:t> capitalisation</a:t>
            </a:r>
          </a:p>
          <a:p>
            <a:pPr>
              <a:buFont typeface="Arial" pitchFamily="34" charset="0"/>
              <a:buChar char="•"/>
            </a:pPr>
            <a:r>
              <a:rPr lang="en-GB" sz="2000" b="1" dirty="0"/>
              <a:t> </a:t>
            </a:r>
            <a:r>
              <a:rPr lang="en-GB" sz="2000" b="1" dirty="0" smtClean="0"/>
              <a:t>end-stopped lines</a:t>
            </a:r>
          </a:p>
          <a:p>
            <a:pPr>
              <a:buFont typeface="Arial" pitchFamily="34" charset="0"/>
              <a:buChar char="•"/>
            </a:pPr>
            <a:r>
              <a:rPr lang="en-GB" sz="2000" b="1" dirty="0"/>
              <a:t> </a:t>
            </a:r>
            <a:r>
              <a:rPr lang="en-GB" sz="2000" b="1" dirty="0" smtClean="0"/>
              <a:t>enjambment</a:t>
            </a:r>
          </a:p>
          <a:p>
            <a:pPr>
              <a:buFont typeface="Arial" pitchFamily="34" charset="0"/>
              <a:buChar char="•"/>
            </a:pPr>
            <a:r>
              <a:rPr lang="en-GB" sz="2000" b="1" dirty="0"/>
              <a:t> </a:t>
            </a:r>
            <a:r>
              <a:rPr lang="en-GB" sz="2000" b="1" dirty="0" smtClean="0"/>
              <a:t>mid-line full stops and </a:t>
            </a:r>
            <a:r>
              <a:rPr lang="en-GB" sz="2000" b="1" dirty="0" smtClean="0"/>
              <a:t>commas (caesura)</a:t>
            </a:r>
            <a:endParaRPr lang="en-GB" sz="2400" dirty="0"/>
          </a:p>
        </p:txBody>
      </p:sp>
      <p:sp>
        <p:nvSpPr>
          <p:cNvPr id="7" name="Action Button: Movie 6">
            <a:hlinkClick r:id="rId3" action="ppaction://hlinkfile" highlightClick="1"/>
          </p:cNvPr>
          <p:cNvSpPr/>
          <p:nvPr/>
        </p:nvSpPr>
        <p:spPr>
          <a:xfrm>
            <a:off x="4788024" y="116632"/>
            <a:ext cx="3816424" cy="43204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856984" cy="6740307"/>
          </a:xfrm>
          <a:prstGeom prst="rect">
            <a:avLst/>
          </a:prstGeom>
          <a:noFill/>
        </p:spPr>
        <p:txBody>
          <a:bodyPr wrap="square" rtlCol="0">
            <a:spAutoFit/>
          </a:bodyPr>
          <a:lstStyle/>
          <a:p>
            <a:r>
              <a:rPr lang="en-GB" dirty="0" smtClean="0"/>
              <a:t>After stumbling across a book on ‘strange phenomena’ while visiting a friend, Forster became fascinated by the techniques employed by whisperers and by the changing public perception of their skills. </a:t>
            </a:r>
            <a:endParaRPr lang="en-GB" dirty="0" smtClean="0"/>
          </a:p>
          <a:p>
            <a:endParaRPr lang="en-GB" dirty="0" smtClean="0"/>
          </a:p>
          <a:p>
            <a:r>
              <a:rPr lang="en-GB" dirty="0" smtClean="0"/>
              <a:t>In </a:t>
            </a:r>
            <a:r>
              <a:rPr lang="en-GB" dirty="0" smtClean="0"/>
              <a:t>the poem, Forster exploits his narrative skills to create the evocatively scented world of the horse whisperer whose skills fall foul of accusations of witchcraft and demonism. The visual qualities of his writing are revealed in his descriptions of the horse’s ‘shimmering muscles’ and ‘glistening veins’. The earliest drafts of the poem included a lot of ‘technical’ language, obscuring the meaning of the poem. This language was replaced with descriptions in subsequent drafts to enable the meaning to become clearer.  </a:t>
            </a:r>
            <a:endParaRPr lang="en-GB" dirty="0" smtClean="0"/>
          </a:p>
          <a:p>
            <a:endParaRPr lang="en-GB" dirty="0" smtClean="0"/>
          </a:p>
          <a:p>
            <a:r>
              <a:rPr lang="en-GB" dirty="0" smtClean="0"/>
              <a:t>The </a:t>
            </a:r>
            <a:r>
              <a:rPr lang="en-GB" dirty="0" smtClean="0"/>
              <a:t>voice in the poem is an individual voice but represents the experience of all horse whisperers.  </a:t>
            </a:r>
            <a:endParaRPr lang="en-GB" dirty="0" smtClean="0"/>
          </a:p>
          <a:p>
            <a:endParaRPr lang="en-GB" dirty="0" smtClean="0"/>
          </a:p>
          <a:p>
            <a:r>
              <a:rPr lang="en-GB" dirty="0" smtClean="0"/>
              <a:t>The </a:t>
            </a:r>
            <a:r>
              <a:rPr lang="en-GB" dirty="0" smtClean="0"/>
              <a:t>poem is written in free verse reflecting the different aspects of the narrative, with different tones for different periods. The elegiac tone of the last stanzas was a result of the same drafting process that saw the technical language replaced with something more accessible</a:t>
            </a:r>
            <a:r>
              <a:rPr lang="en-GB" dirty="0" smtClean="0"/>
              <a:t>.</a:t>
            </a:r>
          </a:p>
          <a:p>
            <a:endParaRPr lang="en-GB" dirty="0" smtClean="0"/>
          </a:p>
          <a:p>
            <a:r>
              <a:rPr lang="en-GB" dirty="0" smtClean="0"/>
              <a:t>The content of the poem is structured around a story: the first two stanzas describe the time when the horse whisperer was valued for his work with horses; the third (central stanza) provides a pivotal moment when </a:t>
            </a:r>
            <a:r>
              <a:rPr lang="en-GB" b="1" dirty="0" smtClean="0"/>
              <a:t>people turn against him</a:t>
            </a:r>
            <a:r>
              <a:rPr lang="en-GB" dirty="0" smtClean="0"/>
              <a:t>; the final two stanzas show his revenge, escape and longing for the horses he's left behind. </a:t>
            </a:r>
            <a:br>
              <a:rPr lang="en-GB" dirty="0" smtClean="0"/>
            </a:b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196752"/>
            <a:ext cx="4536504" cy="3000821"/>
          </a:xfrm>
          <a:prstGeom prst="rect">
            <a:avLst/>
          </a:prstGeom>
          <a:noFill/>
        </p:spPr>
        <p:txBody>
          <a:bodyPr wrap="square" rtlCol="0">
            <a:spAutoFit/>
          </a:bodyPr>
          <a:lstStyle/>
          <a:p>
            <a:r>
              <a:rPr lang="en-GB" sz="1700" b="1" dirty="0" smtClean="0">
                <a:solidFill>
                  <a:srgbClr val="C00000"/>
                </a:solidFill>
              </a:rPr>
              <a:t>They shouted for me </a:t>
            </a:r>
          </a:p>
          <a:p>
            <a:r>
              <a:rPr lang="en-GB" sz="1700" dirty="0" smtClean="0">
                <a:solidFill>
                  <a:srgbClr val="C00000"/>
                </a:solidFill>
              </a:rPr>
              <a:t>when their horses snorted, when restless </a:t>
            </a:r>
          </a:p>
          <a:p>
            <a:r>
              <a:rPr lang="en-GB" sz="1700" dirty="0" smtClean="0">
                <a:solidFill>
                  <a:srgbClr val="C00000"/>
                </a:solidFill>
              </a:rPr>
              <a:t>hooves traced circles in the earth </a:t>
            </a:r>
          </a:p>
          <a:p>
            <a:r>
              <a:rPr lang="en-GB" sz="1700" dirty="0" smtClean="0">
                <a:solidFill>
                  <a:srgbClr val="C00000"/>
                </a:solidFill>
              </a:rPr>
              <a:t>and shimmering muscles refused the plough. </a:t>
            </a:r>
          </a:p>
          <a:p>
            <a:r>
              <a:rPr lang="en-GB" sz="1700" dirty="0" smtClean="0">
                <a:solidFill>
                  <a:srgbClr val="C00000"/>
                </a:solidFill>
              </a:rPr>
              <a:t>My secret was a spongy tissue, pulled bloody </a:t>
            </a:r>
          </a:p>
          <a:p>
            <a:r>
              <a:rPr lang="en-GB" sz="1700" dirty="0" smtClean="0">
                <a:solidFill>
                  <a:srgbClr val="C00000"/>
                </a:solidFill>
              </a:rPr>
              <a:t>from the mouth of a just-born foal, </a:t>
            </a:r>
          </a:p>
          <a:p>
            <a:r>
              <a:rPr lang="en-GB" sz="1700" dirty="0" smtClean="0">
                <a:solidFill>
                  <a:srgbClr val="C00000"/>
                </a:solidFill>
              </a:rPr>
              <a:t>scented with rosemary, cinnamon, </a:t>
            </a:r>
          </a:p>
          <a:p>
            <a:r>
              <a:rPr lang="en-GB" sz="1700" dirty="0" smtClean="0">
                <a:solidFill>
                  <a:srgbClr val="C00000"/>
                </a:solidFill>
              </a:rPr>
              <a:t>a charm to draw the tender giants </a:t>
            </a:r>
          </a:p>
          <a:p>
            <a:r>
              <a:rPr lang="en-GB" sz="1700" dirty="0" smtClean="0">
                <a:solidFill>
                  <a:srgbClr val="C00000"/>
                </a:solidFill>
              </a:rPr>
              <a:t>to my hands. </a:t>
            </a:r>
          </a:p>
          <a:p>
            <a:endParaRPr lang="en-GB" dirty="0"/>
          </a:p>
          <a:p>
            <a:endParaRPr lang="en-GB" dirty="0"/>
          </a:p>
        </p:txBody>
      </p:sp>
      <p:sp>
        <p:nvSpPr>
          <p:cNvPr id="3" name="TextBox 2"/>
          <p:cNvSpPr txBox="1"/>
          <p:nvPr/>
        </p:nvSpPr>
        <p:spPr>
          <a:xfrm>
            <a:off x="2123728" y="3789040"/>
            <a:ext cx="4381969" cy="2462213"/>
          </a:xfrm>
          <a:prstGeom prst="rect">
            <a:avLst/>
          </a:prstGeom>
          <a:noFill/>
        </p:spPr>
        <p:txBody>
          <a:bodyPr wrap="none" rtlCol="0">
            <a:spAutoFit/>
          </a:bodyPr>
          <a:lstStyle/>
          <a:p>
            <a:r>
              <a:rPr lang="en-GB" sz="1700" b="1" dirty="0" smtClean="0">
                <a:solidFill>
                  <a:srgbClr val="C00000"/>
                </a:solidFill>
              </a:rPr>
              <a:t>They shouted for me </a:t>
            </a:r>
          </a:p>
          <a:p>
            <a:r>
              <a:rPr lang="en-GB" sz="1700" dirty="0" smtClean="0">
                <a:solidFill>
                  <a:srgbClr val="C00000"/>
                </a:solidFill>
              </a:rPr>
              <a:t>when their horses reared at the burning straw </a:t>
            </a:r>
          </a:p>
          <a:p>
            <a:r>
              <a:rPr lang="en-GB" sz="1700" dirty="0" smtClean="0">
                <a:solidFill>
                  <a:srgbClr val="C00000"/>
                </a:solidFill>
              </a:rPr>
              <a:t>and eyes revolved in stately heads. </a:t>
            </a:r>
          </a:p>
          <a:p>
            <a:r>
              <a:rPr lang="en-GB" sz="1700" dirty="0" smtClean="0">
                <a:solidFill>
                  <a:srgbClr val="C00000"/>
                </a:solidFill>
              </a:rPr>
              <a:t>I would pull a frog’s wishbone, </a:t>
            </a:r>
          </a:p>
          <a:p>
            <a:r>
              <a:rPr lang="en-GB" sz="1700" dirty="0" smtClean="0">
                <a:solidFill>
                  <a:srgbClr val="C00000"/>
                </a:solidFill>
              </a:rPr>
              <a:t>tainted by meat, from a pouch, </a:t>
            </a:r>
          </a:p>
          <a:p>
            <a:r>
              <a:rPr lang="en-GB" sz="1700" dirty="0" smtClean="0">
                <a:solidFill>
                  <a:srgbClr val="C00000"/>
                </a:solidFill>
              </a:rPr>
              <a:t>a new </a:t>
            </a:r>
            <a:r>
              <a:rPr lang="en-GB" sz="1700" b="1" dirty="0" smtClean="0">
                <a:solidFill>
                  <a:srgbClr val="C00000"/>
                </a:solidFill>
              </a:rPr>
              <a:t>f</a:t>
            </a:r>
            <a:r>
              <a:rPr lang="en-GB" sz="1700" dirty="0" smtClean="0">
                <a:solidFill>
                  <a:srgbClr val="C00000"/>
                </a:solidFill>
              </a:rPr>
              <a:t>ear to </a:t>
            </a:r>
            <a:r>
              <a:rPr lang="en-GB" sz="1700" b="1" dirty="0" smtClean="0">
                <a:solidFill>
                  <a:srgbClr val="C00000"/>
                </a:solidFill>
              </a:rPr>
              <a:t>f</a:t>
            </a:r>
            <a:r>
              <a:rPr lang="en-GB" sz="1700" dirty="0" smtClean="0">
                <a:solidFill>
                  <a:srgbClr val="C00000"/>
                </a:solidFill>
              </a:rPr>
              <a:t>ight the </a:t>
            </a:r>
            <a:r>
              <a:rPr lang="en-GB" sz="1700" b="1" dirty="0" smtClean="0">
                <a:solidFill>
                  <a:srgbClr val="C00000"/>
                </a:solidFill>
              </a:rPr>
              <a:t>f</a:t>
            </a:r>
            <a:r>
              <a:rPr lang="en-GB" sz="1700" dirty="0" smtClean="0">
                <a:solidFill>
                  <a:srgbClr val="C00000"/>
                </a:solidFill>
              </a:rPr>
              <a:t>ear of </a:t>
            </a:r>
            <a:r>
              <a:rPr lang="en-GB" sz="1700" b="1" dirty="0" smtClean="0">
                <a:solidFill>
                  <a:srgbClr val="C00000"/>
                </a:solidFill>
              </a:rPr>
              <a:t>f</a:t>
            </a:r>
            <a:r>
              <a:rPr lang="en-GB" sz="1700" dirty="0" smtClean="0">
                <a:solidFill>
                  <a:srgbClr val="C00000"/>
                </a:solidFill>
              </a:rPr>
              <a:t>ire, </a:t>
            </a:r>
          </a:p>
          <a:p>
            <a:r>
              <a:rPr lang="en-GB" sz="1700" dirty="0" smtClean="0">
                <a:solidFill>
                  <a:srgbClr val="C00000"/>
                </a:solidFill>
              </a:rPr>
              <a:t>so I could lead the horses, </a:t>
            </a:r>
          </a:p>
          <a:p>
            <a:r>
              <a:rPr lang="en-GB" sz="1700" dirty="0" smtClean="0">
                <a:solidFill>
                  <a:srgbClr val="C00000"/>
                </a:solidFill>
              </a:rPr>
              <a:t>like helpless children, to safety. </a:t>
            </a:r>
          </a:p>
          <a:p>
            <a:endParaRPr lang="en-GB" dirty="0"/>
          </a:p>
        </p:txBody>
      </p:sp>
      <p:cxnSp>
        <p:nvCxnSpPr>
          <p:cNvPr id="9" name="Straight Connector 8"/>
          <p:cNvCxnSpPr/>
          <p:nvPr/>
        </p:nvCxnSpPr>
        <p:spPr>
          <a:xfrm flipH="1">
            <a:off x="1043608" y="1340768"/>
            <a:ext cx="108012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043608" y="2348880"/>
            <a:ext cx="1152128"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124744"/>
            <a:ext cx="1440160" cy="3693319"/>
          </a:xfrm>
          <a:prstGeom prst="rect">
            <a:avLst/>
          </a:prstGeom>
          <a:noFill/>
        </p:spPr>
        <p:txBody>
          <a:bodyPr wrap="square" rtlCol="0">
            <a:spAutoFit/>
          </a:bodyPr>
          <a:lstStyle/>
          <a:p>
            <a:r>
              <a:rPr lang="en-GB" dirty="0" smtClean="0"/>
              <a:t>Repetition of this phrase suggests </a:t>
            </a:r>
            <a:r>
              <a:rPr lang="en-GB" b="1" dirty="0" smtClean="0"/>
              <a:t>urgency</a:t>
            </a:r>
          </a:p>
          <a:p>
            <a:endParaRPr lang="en-GB" b="1" dirty="0"/>
          </a:p>
          <a:p>
            <a:r>
              <a:rPr lang="en-GB" dirty="0" smtClean="0"/>
              <a:t>‘shouted’ contrasts with the quiet assured actions of the whisperer himself</a:t>
            </a:r>
            <a:endParaRPr lang="en-GB" dirty="0"/>
          </a:p>
        </p:txBody>
      </p:sp>
      <p:cxnSp>
        <p:nvCxnSpPr>
          <p:cNvPr id="18" name="Straight Connector 17"/>
          <p:cNvCxnSpPr/>
          <p:nvPr/>
        </p:nvCxnSpPr>
        <p:spPr>
          <a:xfrm>
            <a:off x="3995936" y="3284984"/>
            <a:ext cx="12961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293545" y="3066107"/>
            <a:ext cx="763509" cy="289711"/>
          </a:xfrm>
          <a:custGeom>
            <a:avLst/>
            <a:gdLst>
              <a:gd name="connsiteX0" fmla="*/ 657885 w 763509"/>
              <a:gd name="connsiteY0" fmla="*/ 102606 h 289711"/>
              <a:gd name="connsiteX1" fmla="*/ 431548 w 763509"/>
              <a:gd name="connsiteY1" fmla="*/ 3018 h 289711"/>
              <a:gd name="connsiteX2" fmla="*/ 51303 w 763509"/>
              <a:gd name="connsiteY2" fmla="*/ 84499 h 289711"/>
              <a:gd name="connsiteX3" fmla="*/ 123730 w 763509"/>
              <a:gd name="connsiteY3" fmla="*/ 265568 h 289711"/>
              <a:gd name="connsiteX4" fmla="*/ 675992 w 763509"/>
              <a:gd name="connsiteY4" fmla="*/ 229354 h 289711"/>
              <a:gd name="connsiteX5" fmla="*/ 657885 w 763509"/>
              <a:gd name="connsiteY5" fmla="*/ 102606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509" h="289711">
                <a:moveTo>
                  <a:pt x="657885" y="102606"/>
                </a:moveTo>
                <a:cubicBezTo>
                  <a:pt x="617144" y="64883"/>
                  <a:pt x="532645" y="6036"/>
                  <a:pt x="431548" y="3018"/>
                </a:cubicBezTo>
                <a:cubicBezTo>
                  <a:pt x="330451" y="0"/>
                  <a:pt x="102606" y="40741"/>
                  <a:pt x="51303" y="84499"/>
                </a:cubicBezTo>
                <a:cubicBezTo>
                  <a:pt x="0" y="128257"/>
                  <a:pt x="19615" y="241425"/>
                  <a:pt x="123730" y="265568"/>
                </a:cubicBezTo>
                <a:cubicBezTo>
                  <a:pt x="227845" y="289711"/>
                  <a:pt x="588475" y="259532"/>
                  <a:pt x="675992" y="229354"/>
                </a:cubicBezTo>
                <a:cubicBezTo>
                  <a:pt x="763509" y="199176"/>
                  <a:pt x="698626" y="140329"/>
                  <a:pt x="657885" y="1026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V="1">
            <a:off x="5292080" y="2204864"/>
            <a:ext cx="144016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32240" y="1484784"/>
            <a:ext cx="2160240" cy="923330"/>
          </a:xfrm>
          <a:prstGeom prst="rect">
            <a:avLst/>
          </a:prstGeom>
          <a:noFill/>
        </p:spPr>
        <p:txBody>
          <a:bodyPr wrap="square" rtlCol="0">
            <a:spAutoFit/>
          </a:bodyPr>
          <a:lstStyle/>
          <a:p>
            <a:r>
              <a:rPr lang="en-GB" b="1" dirty="0" smtClean="0"/>
              <a:t>Oxymoron: </a:t>
            </a:r>
            <a:r>
              <a:rPr lang="en-GB" dirty="0" smtClean="0"/>
              <a:t>stresses the ‘magical’ effect he has on them</a:t>
            </a:r>
            <a:endParaRPr lang="en-GB" dirty="0"/>
          </a:p>
        </p:txBody>
      </p:sp>
      <p:cxnSp>
        <p:nvCxnSpPr>
          <p:cNvPr id="24" name="Straight Connector 23"/>
          <p:cNvCxnSpPr>
            <a:stCxn id="19" idx="4"/>
          </p:cNvCxnSpPr>
          <p:nvPr/>
        </p:nvCxnSpPr>
        <p:spPr>
          <a:xfrm>
            <a:off x="2969537" y="3295461"/>
            <a:ext cx="3978727" cy="20554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48264" y="2780928"/>
            <a:ext cx="1872208" cy="1200329"/>
          </a:xfrm>
          <a:prstGeom prst="rect">
            <a:avLst/>
          </a:prstGeom>
          <a:noFill/>
        </p:spPr>
        <p:txBody>
          <a:bodyPr wrap="square" rtlCol="0">
            <a:spAutoFit/>
          </a:bodyPr>
          <a:lstStyle/>
          <a:p>
            <a:r>
              <a:rPr lang="en-GB" dirty="0" smtClean="0"/>
              <a:t>Magical connotations: this becomes a ‘foul hex’ in stanza 4</a:t>
            </a:r>
            <a:endParaRPr lang="en-GB" dirty="0"/>
          </a:p>
        </p:txBody>
      </p:sp>
      <p:sp>
        <p:nvSpPr>
          <p:cNvPr id="26" name="TextBox 25"/>
          <p:cNvSpPr txBox="1"/>
          <p:nvPr/>
        </p:nvSpPr>
        <p:spPr>
          <a:xfrm>
            <a:off x="5364088" y="4869160"/>
            <a:ext cx="3600400" cy="648072"/>
          </a:xfrm>
          <a:prstGeom prst="rect">
            <a:avLst/>
          </a:prstGeom>
          <a:noFill/>
        </p:spPr>
        <p:txBody>
          <a:bodyPr wrap="square" rtlCol="0">
            <a:spAutoFit/>
          </a:bodyPr>
          <a:lstStyle/>
          <a:p>
            <a:r>
              <a:rPr lang="en-GB" b="1" dirty="0" smtClean="0"/>
              <a:t>Alliteration: </a:t>
            </a:r>
            <a:r>
              <a:rPr lang="en-GB" dirty="0" smtClean="0"/>
              <a:t>sense of urgency; adds to the impact/ mystery of the bone</a:t>
            </a:r>
            <a:endParaRPr lang="en-GB" dirty="0"/>
          </a:p>
        </p:txBody>
      </p:sp>
      <p:cxnSp>
        <p:nvCxnSpPr>
          <p:cNvPr id="28" name="Straight Connector 27"/>
          <p:cNvCxnSpPr/>
          <p:nvPr/>
        </p:nvCxnSpPr>
        <p:spPr>
          <a:xfrm>
            <a:off x="2195736" y="5877272"/>
            <a:ext cx="187220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512" y="5517232"/>
            <a:ext cx="1944216" cy="923330"/>
          </a:xfrm>
          <a:prstGeom prst="rect">
            <a:avLst/>
          </a:prstGeom>
          <a:noFill/>
        </p:spPr>
        <p:txBody>
          <a:bodyPr wrap="square" rtlCol="0">
            <a:spAutoFit/>
          </a:bodyPr>
          <a:lstStyle/>
          <a:p>
            <a:r>
              <a:rPr lang="en-GB" b="1" dirty="0" smtClean="0"/>
              <a:t>Simile: </a:t>
            </a:r>
            <a:r>
              <a:rPr lang="en-GB" dirty="0" smtClean="0"/>
              <a:t>the incredible effect of the wishbone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4536504" cy="3000821"/>
          </a:xfrm>
          <a:prstGeom prst="rect">
            <a:avLst/>
          </a:prstGeom>
          <a:noFill/>
        </p:spPr>
        <p:txBody>
          <a:bodyPr wrap="square" rtlCol="0">
            <a:spAutoFit/>
          </a:bodyPr>
          <a:lstStyle/>
          <a:p>
            <a:r>
              <a:rPr lang="en-GB" sz="1700" b="1" dirty="0" smtClean="0"/>
              <a:t>They shouted for me </a:t>
            </a:r>
          </a:p>
          <a:p>
            <a:r>
              <a:rPr lang="en-GB" sz="1700" i="1" dirty="0" smtClean="0"/>
              <a:t>when their horses snorted, when restless </a:t>
            </a:r>
            <a:endParaRPr lang="en-GB" sz="1700" b="1" i="1" dirty="0" smtClean="0"/>
          </a:p>
          <a:p>
            <a:r>
              <a:rPr lang="en-GB" sz="1700" i="1" dirty="0" smtClean="0"/>
              <a:t>hooves traced circles in the earth </a:t>
            </a:r>
            <a:endParaRPr lang="en-GB" sz="1700" b="1" i="1" dirty="0" smtClean="0"/>
          </a:p>
          <a:p>
            <a:r>
              <a:rPr lang="en-GB" sz="1700" i="1" dirty="0" smtClean="0"/>
              <a:t>and shimmering muscles refused the plough. </a:t>
            </a:r>
            <a:endParaRPr lang="en-GB" sz="1700" b="1" i="1" dirty="0" smtClean="0"/>
          </a:p>
          <a:p>
            <a:r>
              <a:rPr lang="en-GB" sz="1700" b="1" dirty="0" smtClean="0"/>
              <a:t>My secret was a spongy tissue, pulled bloody </a:t>
            </a:r>
          </a:p>
          <a:p>
            <a:r>
              <a:rPr lang="en-GB" sz="1700" b="1" dirty="0" smtClean="0"/>
              <a:t>from the mouth of a just-born foal, </a:t>
            </a:r>
          </a:p>
          <a:p>
            <a:r>
              <a:rPr lang="en-GB" sz="1700" b="1" dirty="0" smtClean="0"/>
              <a:t>scented with rosemary, cinnamon, </a:t>
            </a:r>
          </a:p>
          <a:p>
            <a:r>
              <a:rPr lang="en-GB" sz="1700" i="1" dirty="0" smtClean="0"/>
              <a:t>a charm to draw the tender giants </a:t>
            </a:r>
            <a:endParaRPr lang="en-GB" sz="1700" b="1" i="1" dirty="0" smtClean="0"/>
          </a:p>
          <a:p>
            <a:r>
              <a:rPr lang="en-GB" sz="1700" i="1" dirty="0" smtClean="0"/>
              <a:t>to my hands. </a:t>
            </a:r>
          </a:p>
          <a:p>
            <a:endParaRPr lang="en-GB" b="1" dirty="0"/>
          </a:p>
          <a:p>
            <a:endParaRPr lang="en-GB" b="1" dirty="0"/>
          </a:p>
        </p:txBody>
      </p:sp>
      <p:sp>
        <p:nvSpPr>
          <p:cNvPr id="3" name="TextBox 2"/>
          <p:cNvSpPr txBox="1"/>
          <p:nvPr/>
        </p:nvSpPr>
        <p:spPr>
          <a:xfrm>
            <a:off x="4716016" y="908720"/>
            <a:ext cx="4297267" cy="2462213"/>
          </a:xfrm>
          <a:prstGeom prst="rect">
            <a:avLst/>
          </a:prstGeom>
          <a:noFill/>
        </p:spPr>
        <p:txBody>
          <a:bodyPr wrap="none" rtlCol="0">
            <a:spAutoFit/>
          </a:bodyPr>
          <a:lstStyle/>
          <a:p>
            <a:r>
              <a:rPr lang="en-GB" sz="1700" b="1" dirty="0" smtClean="0"/>
              <a:t>They shouted for me </a:t>
            </a:r>
          </a:p>
          <a:p>
            <a:r>
              <a:rPr lang="en-GB" sz="1700" i="1" dirty="0" smtClean="0"/>
              <a:t>when their horses reared at the burning straw </a:t>
            </a:r>
            <a:endParaRPr lang="en-GB" sz="1700" b="1" i="1" dirty="0" smtClean="0"/>
          </a:p>
          <a:p>
            <a:r>
              <a:rPr lang="en-GB" sz="1700" i="1" dirty="0" smtClean="0"/>
              <a:t>and eyes revolved in stately heads. </a:t>
            </a:r>
            <a:endParaRPr lang="en-GB" sz="1700" b="1" i="1" dirty="0" smtClean="0"/>
          </a:p>
          <a:p>
            <a:r>
              <a:rPr lang="en-GB" sz="1700" b="1" dirty="0" smtClean="0"/>
              <a:t>I would pull a frog’s wishbone, </a:t>
            </a:r>
          </a:p>
          <a:p>
            <a:r>
              <a:rPr lang="en-GB" sz="1700" b="1" dirty="0" smtClean="0"/>
              <a:t>tainted by meat, from a pouch, </a:t>
            </a:r>
          </a:p>
          <a:p>
            <a:r>
              <a:rPr lang="en-GB" sz="1700" b="1" dirty="0" smtClean="0"/>
              <a:t>a new fear to fight the fear of fire, </a:t>
            </a:r>
          </a:p>
          <a:p>
            <a:r>
              <a:rPr lang="en-GB" sz="1700" i="1" dirty="0" smtClean="0"/>
              <a:t>so I could lead the horses, </a:t>
            </a:r>
            <a:endParaRPr lang="en-GB" sz="1700" b="1" i="1" dirty="0" smtClean="0"/>
          </a:p>
          <a:p>
            <a:r>
              <a:rPr lang="en-GB" sz="1700" i="1" dirty="0" smtClean="0"/>
              <a:t>like helpless children, to safety. </a:t>
            </a:r>
            <a:endParaRPr lang="en-GB" sz="1700" b="1" i="1" dirty="0" smtClean="0"/>
          </a:p>
          <a:p>
            <a:endParaRPr lang="en-GB" dirty="0"/>
          </a:p>
        </p:txBody>
      </p:sp>
      <p:sp>
        <p:nvSpPr>
          <p:cNvPr id="4" name="TextBox 3"/>
          <p:cNvSpPr txBox="1"/>
          <p:nvPr/>
        </p:nvSpPr>
        <p:spPr>
          <a:xfrm>
            <a:off x="467544" y="404664"/>
            <a:ext cx="3567195" cy="369332"/>
          </a:xfrm>
          <a:prstGeom prst="rect">
            <a:avLst/>
          </a:prstGeom>
          <a:noFill/>
          <a:ln>
            <a:solidFill>
              <a:schemeClr val="tx1"/>
            </a:solidFill>
          </a:ln>
        </p:spPr>
        <p:txBody>
          <a:bodyPr wrap="none" rtlCol="0">
            <a:spAutoFit/>
          </a:bodyPr>
          <a:lstStyle/>
          <a:p>
            <a:r>
              <a:rPr lang="en-GB" dirty="0" smtClean="0"/>
              <a:t>Links between stanza 1 and stanza 2</a:t>
            </a:r>
            <a:endParaRPr lang="en-GB" dirty="0"/>
          </a:p>
        </p:txBody>
      </p:sp>
      <p:sp>
        <p:nvSpPr>
          <p:cNvPr id="5" name="TextBox 4"/>
          <p:cNvSpPr txBox="1"/>
          <p:nvPr/>
        </p:nvSpPr>
        <p:spPr>
          <a:xfrm>
            <a:off x="251521" y="4077072"/>
            <a:ext cx="8568952" cy="2160240"/>
          </a:xfrm>
          <a:prstGeom prst="rect">
            <a:avLst/>
          </a:prstGeom>
          <a:noFill/>
        </p:spPr>
        <p:txBody>
          <a:bodyPr wrap="square" rtlCol="0">
            <a:spAutoFit/>
          </a:bodyPr>
          <a:lstStyle/>
          <a:p>
            <a:pPr marL="342900" indent="-342900">
              <a:buFont typeface="+mj-lt"/>
              <a:buAutoNum type="arabicPeriod"/>
            </a:pPr>
            <a:r>
              <a:rPr lang="en-GB" sz="2300" b="1" dirty="0"/>
              <a:t>Suggests he is summoned in emergencies</a:t>
            </a:r>
            <a:endParaRPr lang="en-GB" sz="2300" dirty="0"/>
          </a:p>
          <a:p>
            <a:pPr marL="342900" indent="-342900">
              <a:buFont typeface="+mj-lt"/>
              <a:buAutoNum type="arabicPeriod"/>
            </a:pPr>
            <a:r>
              <a:rPr lang="en-GB" sz="2300" i="1" dirty="0"/>
              <a:t>Describes horses’ actions</a:t>
            </a:r>
          </a:p>
          <a:p>
            <a:pPr marL="342900" indent="-342900">
              <a:buFont typeface="+mj-lt"/>
              <a:buAutoNum type="arabicPeriod"/>
            </a:pPr>
            <a:r>
              <a:rPr lang="en-GB" sz="2300" b="1" dirty="0"/>
              <a:t>Describes one of the whisperer’s methods for calming horses and links to the senses</a:t>
            </a:r>
            <a:endParaRPr lang="en-GB" sz="2300" dirty="0"/>
          </a:p>
          <a:p>
            <a:pPr marL="342900" indent="-342900">
              <a:buFont typeface="+mj-lt"/>
              <a:buAutoNum type="arabicPeriod"/>
            </a:pPr>
            <a:r>
              <a:rPr lang="en-GB" sz="2300" i="1" dirty="0"/>
              <a:t>Describes the effect on the horses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508979" cy="1446550"/>
          </a:xfrm>
          <a:prstGeom prst="rect">
            <a:avLst/>
          </a:prstGeom>
          <a:noFill/>
        </p:spPr>
        <p:txBody>
          <a:bodyPr wrap="none" rtlCol="0">
            <a:spAutoFit/>
          </a:bodyPr>
          <a:lstStyle/>
          <a:p>
            <a:r>
              <a:rPr lang="en-GB" sz="2800" b="1" dirty="0" smtClean="0"/>
              <a:t>Why do stanzas 1 and 2 follow the same pattern?</a:t>
            </a:r>
          </a:p>
          <a:p>
            <a:r>
              <a:rPr lang="en-GB" sz="2400" i="1" dirty="0" smtClean="0"/>
              <a:t>Pick out the statement you agree with:</a:t>
            </a:r>
          </a:p>
          <a:p>
            <a:endParaRPr lang="en-GB" dirty="0"/>
          </a:p>
          <a:p>
            <a:endParaRPr lang="en-GB" dirty="0"/>
          </a:p>
        </p:txBody>
      </p:sp>
      <p:sp>
        <p:nvSpPr>
          <p:cNvPr id="3" name="TextBox 2"/>
          <p:cNvSpPr txBox="1"/>
          <p:nvPr/>
        </p:nvSpPr>
        <p:spPr>
          <a:xfrm>
            <a:off x="611560" y="1988840"/>
            <a:ext cx="8136904" cy="4093428"/>
          </a:xfrm>
          <a:prstGeom prst="rect">
            <a:avLst/>
          </a:prstGeom>
          <a:noFill/>
        </p:spPr>
        <p:txBody>
          <a:bodyPr wrap="square" rtlCol="0">
            <a:spAutoFit/>
          </a:bodyPr>
          <a:lstStyle/>
          <a:p>
            <a:pPr lvl="0">
              <a:buFont typeface="Arial" pitchFamily="34" charset="0"/>
              <a:buChar char="•"/>
            </a:pPr>
            <a:r>
              <a:rPr lang="en-GB" sz="2200" dirty="0" smtClean="0"/>
              <a:t>The </a:t>
            </a:r>
            <a:r>
              <a:rPr lang="en-GB" sz="2200" dirty="0"/>
              <a:t>first two stanzas begin in the same way so we recognise the words</a:t>
            </a:r>
            <a:r>
              <a:rPr lang="en-GB" sz="2200" dirty="0" smtClean="0"/>
              <a:t>.</a:t>
            </a:r>
          </a:p>
          <a:p>
            <a:pPr lvl="0">
              <a:buFont typeface="Arial" pitchFamily="34" charset="0"/>
              <a:buChar char="•"/>
            </a:pPr>
            <a:endParaRPr lang="en-GB" sz="2200" dirty="0"/>
          </a:p>
          <a:p>
            <a:pPr lvl="0">
              <a:buFont typeface="Arial" pitchFamily="34" charset="0"/>
              <a:buChar char="•"/>
            </a:pPr>
            <a:r>
              <a:rPr lang="en-GB" sz="2200" dirty="0"/>
              <a:t>The first two stanzas begin in the same way and show that, at one time, the whisperer was relied on. </a:t>
            </a:r>
            <a:endParaRPr lang="en-GB" sz="2200" dirty="0" smtClean="0"/>
          </a:p>
          <a:p>
            <a:pPr lvl="0">
              <a:buFont typeface="Arial" pitchFamily="34" charset="0"/>
              <a:buChar char="•"/>
            </a:pPr>
            <a:endParaRPr lang="en-GB" sz="2200" dirty="0"/>
          </a:p>
          <a:p>
            <a:pPr lvl="0">
              <a:buFont typeface="Arial" pitchFamily="34" charset="0"/>
              <a:buChar char="•"/>
            </a:pPr>
            <a:r>
              <a:rPr lang="en-GB" sz="2200" dirty="0"/>
              <a:t>The first two stanzas begin in the same way because the stanzas describe events that happened many times. </a:t>
            </a:r>
            <a:endParaRPr lang="en-GB" sz="2200" dirty="0" smtClean="0"/>
          </a:p>
          <a:p>
            <a:pPr lvl="0">
              <a:buFont typeface="Arial" pitchFamily="34" charset="0"/>
              <a:buChar char="•"/>
            </a:pPr>
            <a:endParaRPr lang="en-GB" sz="2200" dirty="0"/>
          </a:p>
          <a:p>
            <a:pPr lvl="0">
              <a:buFont typeface="Arial" pitchFamily="34" charset="0"/>
              <a:buChar char="•"/>
            </a:pPr>
            <a:r>
              <a:rPr lang="en-GB" sz="2200" dirty="0"/>
              <a:t>The first two stanzas begin in the same way because the repetition makes the whisperer sound angry.</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1447</Words>
  <Application>Microsoft Office PowerPoint</Application>
  <PresentationFormat>On-screen Show (4:3)</PresentationFormat>
  <Paragraphs>216</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Horse Whisperer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Poetry VITALS…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Whisperer</dc:title>
  <dc:creator>Vicki</dc:creator>
  <cp:lastModifiedBy>Vicki</cp:lastModifiedBy>
  <cp:revision>30</cp:revision>
  <dcterms:created xsi:type="dcterms:W3CDTF">2012-04-14T13:10:34Z</dcterms:created>
  <dcterms:modified xsi:type="dcterms:W3CDTF">2014-08-18T01:02:18Z</dcterms:modified>
</cp:coreProperties>
</file>