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4" r:id="rId4"/>
    <p:sldId id="258" r:id="rId5"/>
    <p:sldId id="259" r:id="rId6"/>
    <p:sldId id="260" r:id="rId7"/>
    <p:sldId id="261" r:id="rId8"/>
    <p:sldId id="262" r:id="rId9"/>
    <p:sldId id="263" r:id="rId10"/>
    <p:sldId id="264" r:id="rId11"/>
    <p:sldId id="265" r:id="rId12"/>
    <p:sldId id="266" r:id="rId13"/>
    <p:sldId id="272" r:id="rId14"/>
    <p:sldId id="271" r:id="rId15"/>
    <p:sldId id="273" r:id="rId16"/>
    <p:sldId id="268"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28295-3D78-4DB2-A6B8-CD7A3660DF06}" type="datetimeFigureOut">
              <a:rPr lang="en-GB" smtClean="0"/>
              <a:pPr/>
              <a:t>17/08/2014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0868AA-1FFF-4941-8D9F-A969D3D08D4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Theme cards sheet in folder – what is </a:t>
            </a:r>
            <a:r>
              <a:rPr lang="en-GB" dirty="0" err="1" smtClean="0"/>
              <a:t>Armitage</a:t>
            </a:r>
            <a:r>
              <a:rPr lang="en-GB" dirty="0" smtClean="0"/>
              <a:t> trying to say? </a:t>
            </a:r>
            <a:endParaRPr lang="en-GB" dirty="0"/>
          </a:p>
        </p:txBody>
      </p:sp>
      <p:sp>
        <p:nvSpPr>
          <p:cNvPr id="4" name="Slide Number Placeholder 3"/>
          <p:cNvSpPr>
            <a:spLocks noGrp="1"/>
          </p:cNvSpPr>
          <p:nvPr>
            <p:ph type="sldNum" sz="quarter" idx="10"/>
          </p:nvPr>
        </p:nvSpPr>
        <p:spPr/>
        <p:txBody>
          <a:bodyPr/>
          <a:lstStyle/>
          <a:p>
            <a:fld id="{7C0868AA-1FFF-4941-8D9F-A969D3D08D48}"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acronym that we will use on each poem to look at all the different aspects</a:t>
            </a:r>
            <a:endParaRPr lang="en-GB" dirty="0"/>
          </a:p>
        </p:txBody>
      </p:sp>
      <p:sp>
        <p:nvSpPr>
          <p:cNvPr id="4" name="Slide Number Placeholder 3"/>
          <p:cNvSpPr>
            <a:spLocks noGrp="1"/>
          </p:cNvSpPr>
          <p:nvPr>
            <p:ph type="sldNum" sz="quarter" idx="10"/>
          </p:nvPr>
        </p:nvSpPr>
        <p:spPr/>
        <p:txBody>
          <a:bodyPr/>
          <a:lstStyle/>
          <a:p>
            <a:fld id="{1ABA1F92-7D2E-40F0-999B-67C40D31743E}" type="slidenum">
              <a:rPr lang="en-GB" smtClean="0"/>
              <a:pPr/>
              <a:t>18</a:t>
            </a:fld>
            <a:endParaRPr lang="en-GB"/>
          </a:p>
        </p:txBody>
      </p:sp>
    </p:spTree>
    <p:extLst>
      <p:ext uri="{BB962C8B-B14F-4D97-AF65-F5344CB8AC3E}">
        <p14:creationId xmlns="" xmlns:p14="http://schemas.microsoft.com/office/powerpoint/2010/main" val="368034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4C0AD2-7C80-424F-907F-466D5629F254}" type="datetimeFigureOut">
              <a:rPr lang="en-GB" smtClean="0"/>
              <a:pPr/>
              <a:t>17/08/2014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3E298-62DB-4B0E-9A3B-B82E11E6B05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4C0AD2-7C80-424F-907F-466D5629F254}" type="datetimeFigureOut">
              <a:rPr lang="en-GB" smtClean="0"/>
              <a:pPr/>
              <a:t>17/08/2014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3E298-62DB-4B0E-9A3B-B82E11E6B05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4C0AD2-7C80-424F-907F-466D5629F254}" type="datetimeFigureOut">
              <a:rPr lang="en-GB" smtClean="0"/>
              <a:pPr/>
              <a:t>17/08/2014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3E298-62DB-4B0E-9A3B-B82E11E6B05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4C0AD2-7C80-424F-907F-466D5629F254}" type="datetimeFigureOut">
              <a:rPr lang="en-GB" smtClean="0"/>
              <a:pPr/>
              <a:t>17/08/2014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3E298-62DB-4B0E-9A3B-B82E11E6B05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4C0AD2-7C80-424F-907F-466D5629F254}" type="datetimeFigureOut">
              <a:rPr lang="en-GB" smtClean="0"/>
              <a:pPr/>
              <a:t>17/08/2014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3E298-62DB-4B0E-9A3B-B82E11E6B05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4C0AD2-7C80-424F-907F-466D5629F254}" type="datetimeFigureOut">
              <a:rPr lang="en-GB" smtClean="0"/>
              <a:pPr/>
              <a:t>17/08/2014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83E298-62DB-4B0E-9A3B-B82E11E6B05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4C0AD2-7C80-424F-907F-466D5629F254}" type="datetimeFigureOut">
              <a:rPr lang="en-GB" smtClean="0"/>
              <a:pPr/>
              <a:t>17/08/2014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83E298-62DB-4B0E-9A3B-B82E11E6B05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4C0AD2-7C80-424F-907F-466D5629F254}" type="datetimeFigureOut">
              <a:rPr lang="en-GB" smtClean="0"/>
              <a:pPr/>
              <a:t>17/08/2014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83E298-62DB-4B0E-9A3B-B82E11E6B05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C0AD2-7C80-424F-907F-466D5629F254}" type="datetimeFigureOut">
              <a:rPr lang="en-GB" smtClean="0"/>
              <a:pPr/>
              <a:t>17/08/2014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83E298-62DB-4B0E-9A3B-B82E11E6B05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4C0AD2-7C80-424F-907F-466D5629F254}" type="datetimeFigureOut">
              <a:rPr lang="en-GB" smtClean="0"/>
              <a:pPr/>
              <a:t>17/08/2014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83E298-62DB-4B0E-9A3B-B82E11E6B05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4C0AD2-7C80-424F-907F-466D5629F254}" type="datetimeFigureOut">
              <a:rPr lang="en-GB" smtClean="0"/>
              <a:pPr/>
              <a:t>17/08/2014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83E298-62DB-4B0E-9A3B-B82E11E6B05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C0AD2-7C80-424F-907F-466D5629F254}" type="datetimeFigureOut">
              <a:rPr lang="en-GB" smtClean="0"/>
              <a:pPr/>
              <a:t>17/08/2014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3E298-62DB-4B0E-9A3B-B82E11E6B05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file:///F:\GCSE\Top%20Set\Lit%20Poetry\4.%20Give\giv.mp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548680"/>
            <a:ext cx="7772400" cy="1470025"/>
          </a:xfrm>
        </p:spPr>
        <p:txBody>
          <a:bodyPr/>
          <a:lstStyle/>
          <a:p>
            <a:r>
              <a:rPr lang="en-GB" dirty="0" smtClean="0"/>
              <a:t>Give</a:t>
            </a:r>
            <a:endParaRPr lang="en-GB" dirty="0"/>
          </a:p>
        </p:txBody>
      </p:sp>
      <p:sp>
        <p:nvSpPr>
          <p:cNvPr id="3" name="Subtitle 2"/>
          <p:cNvSpPr>
            <a:spLocks noGrp="1"/>
          </p:cNvSpPr>
          <p:nvPr>
            <p:ph type="subTitle" idx="1"/>
          </p:nvPr>
        </p:nvSpPr>
        <p:spPr>
          <a:xfrm>
            <a:off x="1331640" y="1772816"/>
            <a:ext cx="6400800" cy="1752600"/>
          </a:xfrm>
        </p:spPr>
        <p:txBody>
          <a:bodyPr/>
          <a:lstStyle/>
          <a:p>
            <a:r>
              <a:rPr lang="en-GB" dirty="0" smtClean="0"/>
              <a:t>By Simon </a:t>
            </a:r>
            <a:r>
              <a:rPr lang="en-GB" dirty="0" err="1" smtClean="0"/>
              <a:t>Armitage</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2483768" y="3068960"/>
            <a:ext cx="4104456"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2276872"/>
            <a:ext cx="5328592" cy="830997"/>
          </a:xfrm>
          <a:prstGeom prst="rect">
            <a:avLst/>
          </a:prstGeom>
        </p:spPr>
        <p:txBody>
          <a:bodyPr wrap="square">
            <a:spAutoFit/>
          </a:bodyPr>
          <a:lstStyle/>
          <a:p>
            <a:r>
              <a:rPr lang="en-GB" sz="2400" dirty="0" smtClean="0">
                <a:solidFill>
                  <a:srgbClr val="C00000"/>
                </a:solidFill>
              </a:rPr>
              <a:t>It's not as if I'm holding out</a:t>
            </a:r>
            <a:br>
              <a:rPr lang="en-GB" sz="2400" dirty="0" smtClean="0">
                <a:solidFill>
                  <a:srgbClr val="C00000"/>
                </a:solidFill>
              </a:rPr>
            </a:br>
            <a:r>
              <a:rPr lang="en-GB" sz="2400" dirty="0" smtClean="0">
                <a:solidFill>
                  <a:srgbClr val="C00000"/>
                </a:solidFill>
              </a:rPr>
              <a:t>for frankincense or myrrh, just </a:t>
            </a:r>
            <a:r>
              <a:rPr lang="en-GB" sz="2400" b="1" dirty="0" smtClean="0">
                <a:solidFill>
                  <a:srgbClr val="C00000"/>
                </a:solidFill>
              </a:rPr>
              <a:t>change</a:t>
            </a:r>
            <a:r>
              <a:rPr lang="en-GB" sz="2400" dirty="0" smtClean="0">
                <a:solidFill>
                  <a:srgbClr val="C00000"/>
                </a:solidFill>
              </a:rPr>
              <a:t>.</a:t>
            </a:r>
            <a:endParaRPr lang="en-GB" sz="2400" dirty="0">
              <a:solidFill>
                <a:srgbClr val="C00000"/>
              </a:solidFill>
            </a:endParaRPr>
          </a:p>
        </p:txBody>
      </p:sp>
      <p:cxnSp>
        <p:nvCxnSpPr>
          <p:cNvPr id="4" name="Straight Connector 3"/>
          <p:cNvCxnSpPr/>
          <p:nvPr/>
        </p:nvCxnSpPr>
        <p:spPr>
          <a:xfrm>
            <a:off x="3203848" y="2636912"/>
            <a:ext cx="18722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004048" y="1412776"/>
            <a:ext cx="1152128"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56176" y="1196752"/>
            <a:ext cx="2378856" cy="369332"/>
          </a:xfrm>
          <a:prstGeom prst="rect">
            <a:avLst/>
          </a:prstGeom>
          <a:noFill/>
        </p:spPr>
        <p:txBody>
          <a:bodyPr wrap="none" rtlCol="0">
            <a:spAutoFit/>
          </a:bodyPr>
          <a:lstStyle/>
          <a:p>
            <a:r>
              <a:rPr lang="en-GB" dirty="0" smtClean="0"/>
              <a:t>figuratively and literally</a:t>
            </a:r>
            <a:endParaRPr lang="en-GB" dirty="0"/>
          </a:p>
        </p:txBody>
      </p:sp>
      <p:cxnSp>
        <p:nvCxnSpPr>
          <p:cNvPr id="9" name="Straight Connector 8"/>
          <p:cNvCxnSpPr/>
          <p:nvPr/>
        </p:nvCxnSpPr>
        <p:spPr>
          <a:xfrm flipH="1">
            <a:off x="1187624" y="3068960"/>
            <a:ext cx="1008112"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9512" y="3717032"/>
            <a:ext cx="5517408" cy="2031325"/>
          </a:xfrm>
          <a:prstGeom prst="rect">
            <a:avLst/>
          </a:prstGeom>
          <a:noFill/>
        </p:spPr>
        <p:txBody>
          <a:bodyPr wrap="none" rtlCol="0">
            <a:spAutoFit/>
          </a:bodyPr>
          <a:lstStyle/>
          <a:p>
            <a:r>
              <a:rPr lang="en-GB" dirty="0" smtClean="0"/>
              <a:t>Gifts that were brought to Jesus. </a:t>
            </a:r>
            <a:r>
              <a:rPr lang="en-GB" b="1" dirty="0" smtClean="0"/>
              <a:t>Why is this significant? </a:t>
            </a:r>
          </a:p>
          <a:p>
            <a:r>
              <a:rPr lang="en-GB" dirty="0" smtClean="0"/>
              <a:t>Consider:</a:t>
            </a:r>
          </a:p>
          <a:p>
            <a:endParaRPr lang="en-GB" dirty="0"/>
          </a:p>
          <a:p>
            <a:pPr>
              <a:buFont typeface="Arial" pitchFamily="34" charset="0"/>
              <a:buChar char="•"/>
            </a:pPr>
            <a:r>
              <a:rPr lang="en-GB" dirty="0" smtClean="0"/>
              <a:t> link to ‘gold’ in previous stanza </a:t>
            </a:r>
          </a:p>
          <a:p>
            <a:pPr>
              <a:buFont typeface="Arial" pitchFamily="34" charset="0"/>
              <a:buChar char="•"/>
            </a:pPr>
            <a:r>
              <a:rPr lang="en-GB" dirty="0" smtClean="0"/>
              <a:t>‘create a scene’ – like a nativity scene</a:t>
            </a:r>
          </a:p>
          <a:p>
            <a:pPr>
              <a:buFont typeface="Arial" pitchFamily="34" charset="0"/>
              <a:buChar char="•"/>
            </a:pPr>
            <a:r>
              <a:rPr lang="en-GB" dirty="0"/>
              <a:t> </a:t>
            </a:r>
            <a:r>
              <a:rPr lang="en-GB" dirty="0" smtClean="0"/>
              <a:t>‘on my knees’ – like the wise men</a:t>
            </a:r>
          </a:p>
          <a:p>
            <a:pPr>
              <a:buFont typeface="Arial" pitchFamily="34" charset="0"/>
              <a:buChar char="•"/>
            </a:pPr>
            <a:r>
              <a:rPr lang="en-GB" dirty="0"/>
              <a:t> </a:t>
            </a:r>
            <a:r>
              <a:rPr lang="en-GB" dirty="0" smtClean="0"/>
              <a:t>what are ‘Christian values’?</a:t>
            </a:r>
            <a:endParaRPr lang="en-GB" dirty="0"/>
          </a:p>
        </p:txBody>
      </p:sp>
      <p:cxnSp>
        <p:nvCxnSpPr>
          <p:cNvPr id="13" name="Straight Connector 12"/>
          <p:cNvCxnSpPr/>
          <p:nvPr/>
        </p:nvCxnSpPr>
        <p:spPr>
          <a:xfrm>
            <a:off x="2123728" y="2996952"/>
            <a:ext cx="266429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28184" y="3284984"/>
            <a:ext cx="2592288" cy="3477875"/>
          </a:xfrm>
          <a:prstGeom prst="rect">
            <a:avLst/>
          </a:prstGeom>
          <a:noFill/>
          <a:ln>
            <a:solidFill>
              <a:schemeClr val="tx1"/>
            </a:solidFill>
          </a:ln>
        </p:spPr>
        <p:txBody>
          <a:bodyPr wrap="square" rtlCol="0">
            <a:spAutoFit/>
          </a:bodyPr>
          <a:lstStyle/>
          <a:p>
            <a:r>
              <a:rPr lang="en-GB" sz="2000" b="1" dirty="0" smtClean="0"/>
              <a:t>What two meanings does the noun ‘change’ have?</a:t>
            </a:r>
          </a:p>
          <a:p>
            <a:endParaRPr lang="en-GB" sz="2000" b="1" dirty="0"/>
          </a:p>
          <a:p>
            <a:r>
              <a:rPr lang="en-GB" sz="2000" b="1" dirty="0" smtClean="0"/>
              <a:t>What is the effect of this double meaning?</a:t>
            </a:r>
          </a:p>
          <a:p>
            <a:endParaRPr lang="en-GB" sz="2000" b="1" dirty="0"/>
          </a:p>
          <a:p>
            <a:r>
              <a:rPr lang="en-GB" sz="1900" dirty="0" smtClean="0"/>
              <a:t>(Note the similarity in sound between ‘change’ and ‘chains’ in the previous stanza.)</a:t>
            </a:r>
            <a:endParaRPr lang="en-GB" sz="1900" b="1" dirty="0"/>
          </a:p>
        </p:txBody>
      </p:sp>
      <p:sp>
        <p:nvSpPr>
          <p:cNvPr id="11" name="TextBox 10"/>
          <p:cNvSpPr txBox="1"/>
          <p:nvPr/>
        </p:nvSpPr>
        <p:spPr>
          <a:xfrm>
            <a:off x="395536" y="620688"/>
            <a:ext cx="7329379" cy="369332"/>
          </a:xfrm>
          <a:prstGeom prst="rect">
            <a:avLst/>
          </a:prstGeom>
          <a:noFill/>
        </p:spPr>
        <p:txBody>
          <a:bodyPr wrap="none" rtlCol="0">
            <a:spAutoFit/>
          </a:bodyPr>
          <a:lstStyle/>
          <a:p>
            <a:r>
              <a:rPr lang="en-GB" b="1" dirty="0" smtClean="0"/>
              <a:t>* Romantic language: what other situation could ‘I’m holding out’ refer to?</a:t>
            </a:r>
            <a:endParaRPr lang="en-GB"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404664"/>
            <a:ext cx="4572000" cy="830997"/>
          </a:xfrm>
          <a:prstGeom prst="rect">
            <a:avLst/>
          </a:prstGeom>
        </p:spPr>
        <p:txBody>
          <a:bodyPr>
            <a:spAutoFit/>
          </a:bodyPr>
          <a:lstStyle/>
          <a:p>
            <a:r>
              <a:rPr lang="en-GB" sz="2400" dirty="0" smtClean="0">
                <a:solidFill>
                  <a:srgbClr val="C00000"/>
                </a:solidFill>
              </a:rPr>
              <a:t>You give me tea. That's </a:t>
            </a:r>
            <a:r>
              <a:rPr lang="en-GB" sz="2400" b="1" dirty="0" smtClean="0">
                <a:solidFill>
                  <a:srgbClr val="C00000"/>
                </a:solidFill>
              </a:rPr>
              <a:t>b</a:t>
            </a:r>
            <a:r>
              <a:rPr lang="en-GB" sz="2400" dirty="0" smtClean="0">
                <a:solidFill>
                  <a:srgbClr val="C00000"/>
                </a:solidFill>
              </a:rPr>
              <a:t>ig of </a:t>
            </a:r>
            <a:r>
              <a:rPr lang="en-GB" sz="2400" b="1" dirty="0" smtClean="0">
                <a:solidFill>
                  <a:srgbClr val="C00000"/>
                </a:solidFill>
              </a:rPr>
              <a:t>you</a:t>
            </a:r>
            <a:r>
              <a:rPr lang="en-GB" sz="2400" dirty="0" smtClean="0">
                <a:solidFill>
                  <a:srgbClr val="C00000"/>
                </a:solidFill>
              </a:rPr>
              <a:t>.</a:t>
            </a:r>
            <a:br>
              <a:rPr lang="en-GB" sz="2400" dirty="0" smtClean="0">
                <a:solidFill>
                  <a:srgbClr val="C00000"/>
                </a:solidFill>
              </a:rPr>
            </a:br>
            <a:r>
              <a:rPr lang="en-GB" sz="2400" dirty="0" smtClean="0">
                <a:solidFill>
                  <a:srgbClr val="C00000"/>
                </a:solidFill>
              </a:rPr>
              <a:t>I'm on my knees. I </a:t>
            </a:r>
            <a:r>
              <a:rPr lang="en-GB" sz="2400" b="1" dirty="0" smtClean="0">
                <a:solidFill>
                  <a:srgbClr val="C00000"/>
                </a:solidFill>
              </a:rPr>
              <a:t>b</a:t>
            </a:r>
            <a:r>
              <a:rPr lang="en-GB" sz="2400" dirty="0" smtClean="0">
                <a:solidFill>
                  <a:srgbClr val="C00000"/>
                </a:solidFill>
              </a:rPr>
              <a:t>eg of </a:t>
            </a:r>
            <a:r>
              <a:rPr lang="en-GB" sz="2400" b="1" dirty="0" smtClean="0">
                <a:solidFill>
                  <a:srgbClr val="C00000"/>
                </a:solidFill>
              </a:rPr>
              <a:t>you</a:t>
            </a:r>
            <a:r>
              <a:rPr lang="en-GB" sz="2400" dirty="0" smtClean="0">
                <a:solidFill>
                  <a:srgbClr val="C00000"/>
                </a:solidFill>
              </a:rPr>
              <a:t>.</a:t>
            </a:r>
            <a:endParaRPr lang="en-GB" sz="2400" dirty="0">
              <a:solidFill>
                <a:srgbClr val="C00000"/>
              </a:solidFill>
            </a:endParaRPr>
          </a:p>
        </p:txBody>
      </p:sp>
      <p:cxnSp>
        <p:nvCxnSpPr>
          <p:cNvPr id="4" name="Straight Connector 3"/>
          <p:cNvCxnSpPr/>
          <p:nvPr/>
        </p:nvCxnSpPr>
        <p:spPr>
          <a:xfrm>
            <a:off x="4932040" y="1124744"/>
            <a:ext cx="1800200"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580112" y="764704"/>
            <a:ext cx="1224136" cy="1584176"/>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44208" y="2348880"/>
            <a:ext cx="2520280" cy="1754326"/>
          </a:xfrm>
          <a:prstGeom prst="rect">
            <a:avLst/>
          </a:prstGeom>
          <a:noFill/>
        </p:spPr>
        <p:txBody>
          <a:bodyPr wrap="square" rtlCol="0">
            <a:spAutoFit/>
          </a:bodyPr>
          <a:lstStyle/>
          <a:p>
            <a:r>
              <a:rPr lang="en-GB" dirty="0" smtClean="0"/>
              <a:t>Alliteration links these two words – why?</a:t>
            </a:r>
          </a:p>
          <a:p>
            <a:endParaRPr lang="en-GB" dirty="0"/>
          </a:p>
          <a:p>
            <a:r>
              <a:rPr lang="en-GB" dirty="0" smtClean="0"/>
              <a:t>How does the tone of ‘big’ differ to the tone of ‘beg’? </a:t>
            </a:r>
            <a:endParaRPr lang="en-GB" dirty="0"/>
          </a:p>
        </p:txBody>
      </p:sp>
      <p:sp>
        <p:nvSpPr>
          <p:cNvPr id="8" name="Right Brace 7"/>
          <p:cNvSpPr/>
          <p:nvPr/>
        </p:nvSpPr>
        <p:spPr>
          <a:xfrm>
            <a:off x="6804248" y="332656"/>
            <a:ext cx="216024"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7308304" y="260648"/>
            <a:ext cx="1512168" cy="1754326"/>
          </a:xfrm>
          <a:prstGeom prst="rect">
            <a:avLst/>
          </a:prstGeom>
          <a:noFill/>
        </p:spPr>
        <p:txBody>
          <a:bodyPr wrap="square" rtlCol="0">
            <a:spAutoFit/>
          </a:bodyPr>
          <a:lstStyle/>
          <a:p>
            <a:r>
              <a:rPr lang="en-GB" dirty="0" smtClean="0"/>
              <a:t>Repetition of ‘you’ – the poem ends on this word. Why? Who is ‘you’?</a:t>
            </a:r>
            <a:endParaRPr lang="en-GB" dirty="0"/>
          </a:p>
        </p:txBody>
      </p:sp>
      <p:cxnSp>
        <p:nvCxnSpPr>
          <p:cNvPr id="11" name="Straight Connector 10"/>
          <p:cNvCxnSpPr/>
          <p:nvPr/>
        </p:nvCxnSpPr>
        <p:spPr>
          <a:xfrm>
            <a:off x="2483768" y="1196752"/>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43608" y="1196752"/>
            <a:ext cx="1656184"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9512" y="1844824"/>
            <a:ext cx="3024336" cy="1200329"/>
          </a:xfrm>
          <a:prstGeom prst="rect">
            <a:avLst/>
          </a:prstGeom>
          <a:noFill/>
        </p:spPr>
        <p:txBody>
          <a:bodyPr wrap="square" rtlCol="0">
            <a:spAutoFit/>
          </a:bodyPr>
          <a:lstStyle/>
          <a:p>
            <a:r>
              <a:rPr lang="en-GB" dirty="0" smtClean="0"/>
              <a:t>Figuratively and literally.</a:t>
            </a:r>
          </a:p>
          <a:p>
            <a:r>
              <a:rPr lang="en-GB" dirty="0" smtClean="0"/>
              <a:t>What does this image convey?</a:t>
            </a:r>
          </a:p>
          <a:p>
            <a:r>
              <a:rPr lang="en-GB" dirty="0" smtClean="0"/>
              <a:t>This links </a:t>
            </a:r>
            <a:r>
              <a:rPr lang="en-GB" b="1" dirty="0" smtClean="0"/>
              <a:t>thematically</a:t>
            </a:r>
            <a:r>
              <a:rPr lang="en-GB" dirty="0" smtClean="0"/>
              <a:t> to the previous stanza.</a:t>
            </a:r>
            <a:endParaRPr lang="en-GB" dirty="0"/>
          </a:p>
        </p:txBody>
      </p:sp>
      <p:sp>
        <p:nvSpPr>
          <p:cNvPr id="15" name="TextBox 14"/>
          <p:cNvSpPr txBox="1"/>
          <p:nvPr/>
        </p:nvSpPr>
        <p:spPr>
          <a:xfrm>
            <a:off x="179512" y="4725144"/>
            <a:ext cx="8784977" cy="1492716"/>
          </a:xfrm>
          <a:prstGeom prst="rect">
            <a:avLst/>
          </a:prstGeom>
          <a:noFill/>
          <a:ln>
            <a:solidFill>
              <a:schemeClr val="tx1"/>
            </a:solidFill>
          </a:ln>
        </p:spPr>
        <p:txBody>
          <a:bodyPr wrap="square" rtlCol="0">
            <a:spAutoFit/>
          </a:bodyPr>
          <a:lstStyle/>
          <a:p>
            <a:r>
              <a:rPr lang="en-GB" dirty="0" smtClean="0"/>
              <a:t>Monosyllabic words + caesura = slow rhythm. This conveys the speaker’s desperation.</a:t>
            </a:r>
          </a:p>
          <a:p>
            <a:r>
              <a:rPr lang="en-GB" dirty="0" smtClean="0"/>
              <a:t>The tone shifts from sarcasm to honesty. The use of ‘you’ targets the reader, almost accusing them.</a:t>
            </a:r>
          </a:p>
          <a:p>
            <a:endParaRPr lang="en-GB" dirty="0"/>
          </a:p>
          <a:p>
            <a:r>
              <a:rPr lang="en-GB" sz="1900" b="1" dirty="0" smtClean="0"/>
              <a:t>What is the speaker’s attitude towards the ‘tea’? Towards the giver of the tea? Why?</a:t>
            </a:r>
            <a:endParaRPr lang="en-GB" sz="1900" b="1" dirty="0"/>
          </a:p>
        </p:txBody>
      </p:sp>
      <p:sp>
        <p:nvSpPr>
          <p:cNvPr id="12" name="TextBox 11"/>
          <p:cNvSpPr txBox="1"/>
          <p:nvPr/>
        </p:nvSpPr>
        <p:spPr>
          <a:xfrm>
            <a:off x="251520" y="3356992"/>
            <a:ext cx="5400600" cy="646331"/>
          </a:xfrm>
          <a:prstGeom prst="rect">
            <a:avLst/>
          </a:prstGeom>
          <a:noFill/>
        </p:spPr>
        <p:txBody>
          <a:bodyPr wrap="square" rtlCol="0">
            <a:spAutoFit/>
          </a:bodyPr>
          <a:lstStyle/>
          <a:p>
            <a:r>
              <a:rPr lang="en-GB" b="1" dirty="0" smtClean="0"/>
              <a:t>* Romantic language: what other situation could ‘I’m on my knees’ refer to?</a:t>
            </a:r>
            <a:endParaRPr lang="en-GB"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568952" cy="4893647"/>
          </a:xfrm>
          <a:prstGeom prst="rect">
            <a:avLst/>
          </a:prstGeom>
          <a:noFill/>
        </p:spPr>
        <p:txBody>
          <a:bodyPr wrap="square" rtlCol="0">
            <a:spAutoFit/>
          </a:bodyPr>
          <a:lstStyle/>
          <a:p>
            <a:r>
              <a:rPr lang="en-GB" sz="2600" dirty="0" smtClean="0"/>
              <a:t>It could be argued that this poem is an unfinished sonnet. A sonnet is a love poem, written in 14 lines and ending in a rhyming couplet. Sonnets often use </a:t>
            </a:r>
            <a:r>
              <a:rPr lang="en-GB" sz="2600" b="1" dirty="0" smtClean="0"/>
              <a:t>iambic pentameter.</a:t>
            </a:r>
          </a:p>
          <a:p>
            <a:endParaRPr lang="en-GB" sz="2600" dirty="0"/>
          </a:p>
          <a:p>
            <a:pPr marL="514350" indent="-514350">
              <a:buFont typeface="+mj-lt"/>
              <a:buAutoNum type="arabicPeriod"/>
            </a:pPr>
            <a:r>
              <a:rPr lang="en-GB" sz="2600" dirty="0" smtClean="0"/>
              <a:t>It is two lines short of a sonnet (it has 12)</a:t>
            </a:r>
          </a:p>
          <a:p>
            <a:pPr marL="514350" indent="-514350">
              <a:buFont typeface="+mj-lt"/>
              <a:buAutoNum type="arabicPeriod"/>
            </a:pPr>
            <a:r>
              <a:rPr lang="en-GB" sz="2600" dirty="0" smtClean="0"/>
              <a:t>It ends in a rhyming couplet</a:t>
            </a:r>
          </a:p>
          <a:p>
            <a:pPr marL="514350" indent="-514350">
              <a:buFont typeface="+mj-lt"/>
              <a:buAutoNum type="arabicPeriod"/>
            </a:pPr>
            <a:r>
              <a:rPr lang="en-GB" sz="2600" dirty="0" smtClean="0"/>
              <a:t>Each line is two syllables short of iambic pentameter but the beat of the poem </a:t>
            </a:r>
            <a:r>
              <a:rPr lang="en-GB" sz="2600" b="1" dirty="0" smtClean="0"/>
              <a:t>is</a:t>
            </a:r>
            <a:r>
              <a:rPr lang="en-GB" sz="2600" dirty="0" smtClean="0"/>
              <a:t> iambic</a:t>
            </a:r>
          </a:p>
          <a:p>
            <a:pPr marL="514350" indent="-514350">
              <a:buFont typeface="+mj-lt"/>
              <a:buAutoNum type="arabicPeriod"/>
            </a:pPr>
            <a:r>
              <a:rPr lang="en-GB" sz="2600" dirty="0" smtClean="0"/>
              <a:t>The poem uses romantic language in a sarcastic way</a:t>
            </a:r>
          </a:p>
          <a:p>
            <a:endParaRPr lang="en-GB" sz="2600" dirty="0"/>
          </a:p>
          <a:p>
            <a:r>
              <a:rPr lang="en-GB" sz="2600" dirty="0" smtClean="0"/>
              <a:t>Why do you think the poet might have (almost) used this form of poem?</a:t>
            </a:r>
            <a:endParaRPr lang="en-GB"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9144000" cy="457200"/>
          </a:xfrm>
          <a:prstGeom prst="rect">
            <a:avLst/>
          </a:prstGeom>
          <a:solidFill>
            <a:srgbClr val="BAE8D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Exploring language and style: </a:t>
            </a:r>
            <a:r>
              <a:rPr kumimoji="0" lang="en-GB" sz="2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‘Give’</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179512" y="620688"/>
            <a:ext cx="8712968" cy="1107996"/>
          </a:xfrm>
          <a:prstGeom prst="rect">
            <a:avLst/>
          </a:prstGeom>
          <a:noFill/>
        </p:spPr>
        <p:txBody>
          <a:bodyPr wrap="square" rtlCol="0">
            <a:spAutoFit/>
          </a:bodyPr>
          <a:lstStyle/>
          <a:p>
            <a:r>
              <a:rPr lang="en-GB" sz="2200" b="1" dirty="0" smtClean="0"/>
              <a:t>You will be working in groups. Each group will become an ‘expert’ on one aspect of the poem. When you have sorted out your ideas, your group will set questions to test the understanding of the rest of the class.</a:t>
            </a:r>
            <a:endParaRPr lang="en-GB" sz="2200" b="1" dirty="0"/>
          </a:p>
        </p:txBody>
      </p:sp>
      <p:sp>
        <p:nvSpPr>
          <p:cNvPr id="3074" name="Rectangle 2"/>
          <p:cNvSpPr>
            <a:spLocks noChangeArrowheads="1"/>
          </p:cNvSpPr>
          <p:nvPr/>
        </p:nvSpPr>
        <p:spPr bwMode="auto">
          <a:xfrm>
            <a:off x="0" y="2060848"/>
            <a:ext cx="9144000" cy="457200"/>
          </a:xfrm>
          <a:prstGeom prst="rect">
            <a:avLst/>
          </a:prstGeom>
          <a:solidFill>
            <a:srgbClr val="BAE8D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Group 1: </a:t>
            </a:r>
            <a:r>
              <a:rPr kumimoji="0" lang="en-GB" sz="2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Choice of language in ‘Give’</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0" y="2852936"/>
            <a:ext cx="9144000" cy="457200"/>
          </a:xfrm>
          <a:prstGeom prst="rect">
            <a:avLst/>
          </a:prstGeom>
          <a:solidFill>
            <a:srgbClr val="BAE8D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Group 2: </a:t>
            </a:r>
            <a:r>
              <a:rPr kumimoji="0" lang="en-GB" sz="2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Sound in ‘Give’</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076" name="Rectangle 4"/>
          <p:cNvSpPr>
            <a:spLocks noChangeArrowheads="1"/>
          </p:cNvSpPr>
          <p:nvPr/>
        </p:nvSpPr>
        <p:spPr bwMode="auto">
          <a:xfrm>
            <a:off x="0" y="3645024"/>
            <a:ext cx="9144000" cy="457200"/>
          </a:xfrm>
          <a:prstGeom prst="rect">
            <a:avLst/>
          </a:prstGeom>
          <a:solidFill>
            <a:srgbClr val="BAE8D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Group 3: </a:t>
            </a:r>
            <a:r>
              <a:rPr kumimoji="0" lang="en-GB" sz="2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Multiple meanings in ‘Give’</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4437112"/>
            <a:ext cx="9144000" cy="457200"/>
          </a:xfrm>
          <a:prstGeom prst="rect">
            <a:avLst/>
          </a:prstGeom>
          <a:solidFill>
            <a:srgbClr val="BAE8D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Group 4: </a:t>
            </a:r>
            <a:r>
              <a:rPr kumimoji="0" lang="en-GB" sz="2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Patterns in ‘Give’</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395536" y="5445224"/>
            <a:ext cx="8280920" cy="461665"/>
          </a:xfrm>
          <a:prstGeom prst="rect">
            <a:avLst/>
          </a:prstGeom>
          <a:noFill/>
        </p:spPr>
        <p:txBody>
          <a:bodyPr wrap="square" rtlCol="0">
            <a:spAutoFit/>
          </a:bodyPr>
          <a:lstStyle/>
          <a:p>
            <a:pPr algn="ctr"/>
            <a:r>
              <a:rPr lang="en-GB" sz="2400" dirty="0" smtClean="0">
                <a:latin typeface="Arial" pitchFamily="34" charset="0"/>
                <a:cs typeface="Arial" pitchFamily="34" charset="0"/>
              </a:rPr>
              <a:t>Use your worksheets to help you! </a:t>
            </a:r>
            <a:endParaRPr lang="en-GB"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7992888" cy="1323439"/>
          </a:xfrm>
          <a:prstGeom prst="rect">
            <a:avLst/>
          </a:prstGeom>
          <a:noFill/>
          <a:ln>
            <a:solidFill>
              <a:schemeClr val="tx1"/>
            </a:solidFill>
          </a:ln>
        </p:spPr>
        <p:txBody>
          <a:bodyPr wrap="square" rtlCol="0">
            <a:spAutoFit/>
          </a:bodyPr>
          <a:lstStyle/>
          <a:p>
            <a:pPr algn="ctr"/>
            <a:r>
              <a:rPr lang="en-GB" sz="4000" dirty="0" smtClean="0">
                <a:latin typeface="Arial" pitchFamily="34" charset="0"/>
                <a:cs typeface="Arial" pitchFamily="34" charset="0"/>
              </a:rPr>
              <a:t>What does the speaker of the poem want us to ‘give’?</a:t>
            </a:r>
            <a:endParaRPr lang="en-GB" sz="4000" dirty="0">
              <a:latin typeface="Arial" pitchFamily="34" charset="0"/>
              <a:cs typeface="Arial" pitchFamily="34" charset="0"/>
            </a:endParaRPr>
          </a:p>
        </p:txBody>
      </p:sp>
      <p:sp>
        <p:nvSpPr>
          <p:cNvPr id="3" name="TextBox 2"/>
          <p:cNvSpPr txBox="1"/>
          <p:nvPr/>
        </p:nvSpPr>
        <p:spPr>
          <a:xfrm>
            <a:off x="539552" y="1772816"/>
            <a:ext cx="7992888" cy="1323439"/>
          </a:xfrm>
          <a:prstGeom prst="rect">
            <a:avLst/>
          </a:prstGeom>
          <a:noFill/>
          <a:ln>
            <a:solidFill>
              <a:schemeClr val="tx1"/>
            </a:solidFill>
          </a:ln>
        </p:spPr>
        <p:txBody>
          <a:bodyPr wrap="square" rtlCol="0">
            <a:spAutoFit/>
          </a:bodyPr>
          <a:lstStyle/>
          <a:p>
            <a:pPr algn="ctr"/>
            <a:r>
              <a:rPr lang="en-GB" sz="4000" dirty="0" smtClean="0">
                <a:latin typeface="Arial" pitchFamily="34" charset="0"/>
                <a:cs typeface="Arial" pitchFamily="34" charset="0"/>
              </a:rPr>
              <a:t>Is this the same attitude as the poet himself?</a:t>
            </a:r>
            <a:endParaRPr lang="en-GB" sz="4000" dirty="0">
              <a:latin typeface="Arial" pitchFamily="34" charset="0"/>
              <a:cs typeface="Arial" pitchFamily="34" charset="0"/>
            </a:endParaRPr>
          </a:p>
        </p:txBody>
      </p:sp>
      <p:sp>
        <p:nvSpPr>
          <p:cNvPr id="4" name="TextBox 3"/>
          <p:cNvSpPr txBox="1"/>
          <p:nvPr/>
        </p:nvSpPr>
        <p:spPr>
          <a:xfrm>
            <a:off x="323528" y="3284984"/>
            <a:ext cx="8496944" cy="3000821"/>
          </a:xfrm>
          <a:prstGeom prst="rect">
            <a:avLst/>
          </a:prstGeom>
          <a:noFill/>
        </p:spPr>
        <p:txBody>
          <a:bodyPr wrap="square" rtlCol="0">
            <a:spAutoFit/>
          </a:bodyPr>
          <a:lstStyle/>
          <a:p>
            <a:r>
              <a:rPr lang="en-GB" sz="2100" b="1" dirty="0" smtClean="0"/>
              <a:t>Different interpretations: </a:t>
            </a:r>
          </a:p>
          <a:p>
            <a:endParaRPr lang="en-GB" sz="2100" dirty="0" smtClean="0"/>
          </a:p>
          <a:p>
            <a:pPr>
              <a:buFont typeface="Arial" pitchFamily="34" charset="0"/>
              <a:buChar char="•"/>
            </a:pPr>
            <a:r>
              <a:rPr lang="en-GB" sz="2100" dirty="0" smtClean="0"/>
              <a:t> You have been given some statements about the theme of the poem.</a:t>
            </a:r>
          </a:p>
          <a:p>
            <a:pPr lvl="0">
              <a:buFont typeface="Arial" pitchFamily="34" charset="0"/>
              <a:buChar char="•"/>
            </a:pPr>
            <a:r>
              <a:rPr lang="en-GB" sz="2100" dirty="0" smtClean="0"/>
              <a:t> Read each of the statements.</a:t>
            </a:r>
          </a:p>
          <a:p>
            <a:pPr lvl="0">
              <a:buFont typeface="Arial" pitchFamily="34" charset="0"/>
              <a:buChar char="•"/>
            </a:pPr>
            <a:r>
              <a:rPr lang="en-GB" sz="2100" dirty="0" smtClean="0"/>
              <a:t> Look for any evidence in the text that could be used to support the statement.</a:t>
            </a:r>
          </a:p>
          <a:p>
            <a:pPr lvl="0">
              <a:buFont typeface="Arial" pitchFamily="34" charset="0"/>
              <a:buChar char="•"/>
            </a:pPr>
            <a:r>
              <a:rPr lang="en-GB" sz="2100" dirty="0" smtClean="0"/>
              <a:t> Discuss the different ideas and place them in rank order based on how much you agree with each statement.</a:t>
            </a:r>
          </a:p>
          <a:p>
            <a:endParaRPr lang="en-GB" sz="2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51520" y="350223"/>
            <a:ext cx="8712968" cy="6232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This poem successfully captures the desperation of the homeless by painting a picture of someone who will do absolutely anything for money.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This poem is really about the embarrassment we feel when confronted by people whose lifestyle and circumstances are so different from our own.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This is the poetry of self pity. It tries to make the reader feel responsible for the suffering of the beggar who could clearly help himself instead of sponging off others. </a:t>
            </a:r>
            <a:r>
              <a:rPr kumimoji="0" lang="en-GB" sz="21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Armitage</a:t>
            </a:r>
            <a:r>
              <a:rPr kumimoji="0" lang="en-GB" sz="2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encourages laziness and dependence on charity with this portrayal of a weak and sorry character.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If you read this poem carefully, the speaker does not actually ask for money. Coppers, silver or even gold are not what he really wants: he is asking to be given something quite different.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the heart of this poem is grim humour, designed to shock the reader with sarcasm and mocking references to the Nativity story.</a:t>
            </a:r>
            <a:endParaRPr kumimoji="0" lang="en-GB" sz="2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smtClean="0"/>
              <a:t>What is your overall impression of the poem?</a:t>
            </a:r>
          </a:p>
          <a:p>
            <a:r>
              <a:rPr lang="en-GB" dirty="0" smtClean="0"/>
              <a:t>Do you feel any sympathy for the speaker? Why/why not?</a:t>
            </a:r>
          </a:p>
          <a:p>
            <a:r>
              <a:rPr lang="en-GB" dirty="0" smtClean="0"/>
              <a:t>Have your thoughts changed from your original ideas about the homeless?</a:t>
            </a:r>
          </a:p>
          <a:p>
            <a:r>
              <a:rPr lang="en-GB" smtClean="0"/>
              <a:t>Do </a:t>
            </a:r>
            <a:r>
              <a:rPr lang="en-GB" dirty="0" smtClean="0"/>
              <a:t>you feel the beggar has a right to feel the way he does?</a:t>
            </a:r>
          </a:p>
          <a:p>
            <a:pPr>
              <a:buNone/>
            </a:pPr>
            <a:endParaRPr lang="en-GB" dirty="0"/>
          </a:p>
          <a:p>
            <a:pPr>
              <a:buNone/>
            </a:pPr>
            <a:r>
              <a:rPr lang="en-GB" dirty="0" smtClean="0"/>
              <a:t>	Discuss your ideas on your tables.</a:t>
            </a:r>
            <a:endParaRPr lang="en-GB" dirty="0"/>
          </a:p>
        </p:txBody>
      </p:sp>
      <p:sp>
        <p:nvSpPr>
          <p:cNvPr id="5" name="Title 1"/>
          <p:cNvSpPr>
            <a:spLocks noGrp="1"/>
          </p:cNvSpPr>
          <p:nvPr>
            <p:ph type="title"/>
          </p:nvPr>
        </p:nvSpPr>
        <p:spPr>
          <a:xfrm>
            <a:off x="1619672" y="260648"/>
            <a:ext cx="5688632" cy="936104"/>
          </a:xfrm>
          <a:ln>
            <a:solidFill>
              <a:schemeClr val="tx1"/>
            </a:solidFill>
          </a:ln>
        </p:spPr>
        <p:txBody>
          <a:bodyPr/>
          <a:lstStyle/>
          <a:p>
            <a:r>
              <a:rPr lang="en-GB" b="1" dirty="0" smtClean="0"/>
              <a:t>Discussion Time!</a:t>
            </a:r>
            <a:endParaRPr lang="en-GB"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lum contrast="22000"/>
            <a:grayscl/>
          </a:blip>
          <a:srcRect/>
          <a:stretch>
            <a:fillRect/>
          </a:stretch>
        </p:blipFill>
        <p:spPr bwMode="auto">
          <a:xfrm>
            <a:off x="2051720" y="1844824"/>
            <a:ext cx="4673203" cy="4888111"/>
          </a:xfrm>
          <a:prstGeom prst="rect">
            <a:avLst/>
          </a:prstGeom>
          <a:noFill/>
          <a:ln w="9525">
            <a:noFill/>
            <a:miter lim="800000"/>
            <a:headEnd/>
            <a:tailEnd/>
          </a:ln>
        </p:spPr>
      </p:pic>
      <p:sp>
        <p:nvSpPr>
          <p:cNvPr id="3" name="TextBox 2"/>
          <p:cNvSpPr txBox="1"/>
          <p:nvPr/>
        </p:nvSpPr>
        <p:spPr>
          <a:xfrm>
            <a:off x="467544" y="548680"/>
            <a:ext cx="8280920" cy="954107"/>
          </a:xfrm>
          <a:prstGeom prst="rect">
            <a:avLst/>
          </a:prstGeom>
          <a:noFill/>
        </p:spPr>
        <p:txBody>
          <a:bodyPr wrap="square" rtlCol="0">
            <a:spAutoFit/>
          </a:bodyPr>
          <a:lstStyle/>
          <a:p>
            <a:pPr algn="ctr"/>
            <a:r>
              <a:rPr lang="en-GB" sz="2800" b="1" dirty="0" smtClean="0"/>
              <a:t>It’s time to summarise! We’re going to make a note of the poem’s VITALS. </a:t>
            </a:r>
            <a:endParaRPr lang="en-GB"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22672" cy="889782"/>
          </a:xfrm>
        </p:spPr>
        <p:txBody>
          <a:bodyPr>
            <a:normAutofit/>
          </a:bodyPr>
          <a:lstStyle/>
          <a:p>
            <a:r>
              <a:rPr lang="en-GB" sz="3600" b="1" dirty="0" smtClean="0">
                <a:solidFill>
                  <a:srgbClr val="FF0000"/>
                </a:solidFill>
                <a:latin typeface="+mn-lt"/>
                <a:cs typeface="Arial" pitchFamily="34" charset="0"/>
              </a:rPr>
              <a:t>Poetry VITALS…</a:t>
            </a:r>
            <a:endParaRPr lang="en-GB" sz="3600" b="1" dirty="0">
              <a:solidFill>
                <a:srgbClr val="FF0000"/>
              </a:solidFill>
              <a:latin typeface="+mn-lt"/>
              <a:cs typeface="Arial" pitchFamily="34" charset="0"/>
            </a:endParaRPr>
          </a:p>
        </p:txBody>
      </p:sp>
      <p:sp>
        <p:nvSpPr>
          <p:cNvPr id="3" name="Content Placeholder 2"/>
          <p:cNvSpPr>
            <a:spLocks noGrp="1"/>
          </p:cNvSpPr>
          <p:nvPr>
            <p:ph idx="1"/>
          </p:nvPr>
        </p:nvSpPr>
        <p:spPr>
          <a:xfrm>
            <a:off x="323528" y="836712"/>
            <a:ext cx="8352928" cy="5445224"/>
          </a:xfrm>
        </p:spPr>
        <p:txBody>
          <a:bodyPr>
            <a:noAutofit/>
          </a:bodyPr>
          <a:lstStyle/>
          <a:p>
            <a:pPr marL="0" indent="0">
              <a:buNone/>
            </a:pPr>
            <a:r>
              <a:rPr lang="en-GB" sz="2400" b="1" u="sng" dirty="0" smtClean="0">
                <a:solidFill>
                  <a:srgbClr val="FF0000"/>
                </a:solidFill>
                <a:cs typeface="Arial" pitchFamily="34" charset="0"/>
              </a:rPr>
              <a:t>V</a:t>
            </a:r>
            <a:r>
              <a:rPr lang="en-GB" sz="2400" dirty="0" smtClean="0">
                <a:solidFill>
                  <a:srgbClr val="FF0000"/>
                </a:solidFill>
                <a:cs typeface="Arial" pitchFamily="34" charset="0"/>
              </a:rPr>
              <a:t>oice: </a:t>
            </a:r>
            <a:r>
              <a:rPr lang="en-GB" sz="2400" dirty="0" smtClean="0">
                <a:cs typeface="Arial" pitchFamily="34" charset="0"/>
              </a:rPr>
              <a:t>Who is speaking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I</a:t>
            </a:r>
            <a:r>
              <a:rPr lang="en-GB" sz="2400" dirty="0" smtClean="0">
                <a:solidFill>
                  <a:srgbClr val="FF0000"/>
                </a:solidFill>
                <a:cs typeface="Arial" pitchFamily="34" charset="0"/>
              </a:rPr>
              <a:t>magery: </a:t>
            </a:r>
            <a:r>
              <a:rPr lang="en-GB" sz="2400" dirty="0" smtClean="0">
                <a:cs typeface="Arial" pitchFamily="34" charset="0"/>
              </a:rPr>
              <a:t>What imagery is being created?    		        	      	    How is it effective?</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T</a:t>
            </a:r>
            <a:r>
              <a:rPr lang="en-GB" sz="2400" dirty="0" smtClean="0">
                <a:solidFill>
                  <a:srgbClr val="FF0000"/>
                </a:solidFill>
                <a:cs typeface="Arial" pitchFamily="34" charset="0"/>
              </a:rPr>
              <a:t>heme: </a:t>
            </a:r>
            <a:r>
              <a:rPr lang="en-GB" sz="2400" dirty="0" smtClean="0">
                <a:cs typeface="Arial" pitchFamily="34" charset="0"/>
              </a:rPr>
              <a:t>What are the main themes featured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A</a:t>
            </a:r>
            <a:r>
              <a:rPr lang="en-GB" sz="2400" dirty="0" smtClean="0">
                <a:solidFill>
                  <a:srgbClr val="FF0000"/>
                </a:solidFill>
                <a:cs typeface="Arial" pitchFamily="34" charset="0"/>
              </a:rPr>
              <a:t>ddress: </a:t>
            </a:r>
            <a:r>
              <a:rPr lang="en-GB" sz="2400" dirty="0" smtClean="0">
                <a:cs typeface="Arial" pitchFamily="34" charset="0"/>
              </a:rPr>
              <a:t>Who is the poem addressed to? Why?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L</a:t>
            </a:r>
            <a:r>
              <a:rPr lang="en-GB" sz="2400" dirty="0" smtClean="0">
                <a:solidFill>
                  <a:srgbClr val="FF0000"/>
                </a:solidFill>
                <a:cs typeface="Arial" pitchFamily="34" charset="0"/>
              </a:rPr>
              <a:t>anguage (Features): </a:t>
            </a:r>
            <a:r>
              <a:rPr lang="en-GB" sz="2400" dirty="0" smtClean="0">
                <a:cs typeface="Arial" pitchFamily="34" charset="0"/>
              </a:rPr>
              <a:t>What type of language/ devices are used? </a:t>
            </a:r>
          </a:p>
          <a:p>
            <a:pPr marL="0" indent="0">
              <a:buNone/>
            </a:pPr>
            <a:r>
              <a:rPr lang="en-GB" sz="2400" dirty="0" smtClean="0">
                <a:cs typeface="Arial" pitchFamily="34" charset="0"/>
              </a:rPr>
              <a:t>			What is their effect?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S</a:t>
            </a:r>
            <a:r>
              <a:rPr lang="en-GB" sz="2400" dirty="0" smtClean="0">
                <a:solidFill>
                  <a:srgbClr val="FF0000"/>
                </a:solidFill>
                <a:cs typeface="Arial" pitchFamily="34" charset="0"/>
              </a:rPr>
              <a:t>tructure: </a:t>
            </a:r>
            <a:r>
              <a:rPr lang="en-GB" sz="2400" dirty="0" smtClean="0">
                <a:cs typeface="Arial" pitchFamily="34" charset="0"/>
              </a:rPr>
              <a:t> How is the poem laid out? What is the effect of this? </a:t>
            </a:r>
          </a:p>
          <a:p>
            <a:pPr marL="0" indent="0">
              <a:buNone/>
            </a:pPr>
            <a:endParaRPr lang="en-GB" sz="2400" dirty="0" smtClean="0">
              <a:cs typeface="Arial" pitchFamily="34" charset="0"/>
            </a:endParaRPr>
          </a:p>
          <a:p>
            <a:pPr marL="0" indent="0">
              <a:buNone/>
            </a:pPr>
            <a:r>
              <a:rPr lang="en-GB" sz="2400" dirty="0" smtClean="0">
                <a:latin typeface="Comic Sans MS" pitchFamily="66" charset="0"/>
              </a:rPr>
              <a:t>	 </a:t>
            </a:r>
            <a:r>
              <a:rPr lang="en-GB" sz="2400" dirty="0">
                <a:latin typeface="Comic Sans MS" pitchFamily="66" charset="0"/>
              </a:rPr>
              <a:t>	</a:t>
            </a:r>
            <a:r>
              <a:rPr lang="en-GB" sz="2400" dirty="0" smtClean="0">
                <a:latin typeface="Comic Sans MS" pitchFamily="66" charset="0"/>
              </a:rPr>
              <a:t>                          </a:t>
            </a:r>
            <a:endParaRPr lang="en-GB" sz="2400" dirty="0">
              <a:latin typeface="Comic Sans MS" pitchFamily="66" charset="0"/>
            </a:endParaRPr>
          </a:p>
        </p:txBody>
      </p:sp>
      <p:pic>
        <p:nvPicPr>
          <p:cNvPr id="3076" name="Picture 4" descr="http://us.cdn4.123rf.com/168nwm/skovoroda/skovoroda1105/skovoroda110500016/9545402-first-aid-kit-with-medical-cross-illustration-isolated-over-white-backgroun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16216" y="116632"/>
            <a:ext cx="2411760" cy="26642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5751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4248472" cy="6336704"/>
          </a:xfrm>
        </p:spPr>
        <p:txBody>
          <a:bodyPr>
            <a:normAutofit/>
          </a:bodyPr>
          <a:lstStyle/>
          <a:p>
            <a:pPr marL="514350" lvl="0" indent="-514350">
              <a:buAutoNum type="arabicPeriod"/>
            </a:pPr>
            <a:r>
              <a:rPr lang="en-GB" sz="2500" dirty="0" smtClean="0"/>
              <a:t>What </a:t>
            </a:r>
            <a:r>
              <a:rPr lang="en-GB" sz="2500" dirty="0"/>
              <a:t>is your </a:t>
            </a:r>
            <a:r>
              <a:rPr lang="en-GB" sz="2500" u="sng" dirty="0"/>
              <a:t>opinion</a:t>
            </a:r>
            <a:r>
              <a:rPr lang="en-GB" sz="2500" dirty="0"/>
              <a:t> of homeless people?  Do you think they </a:t>
            </a:r>
            <a:r>
              <a:rPr lang="en-GB" sz="2500" b="1" dirty="0"/>
              <a:t>deserve</a:t>
            </a:r>
            <a:r>
              <a:rPr lang="en-GB" sz="2500" dirty="0"/>
              <a:t> to be in the position they are in or do you feel </a:t>
            </a:r>
            <a:r>
              <a:rPr lang="en-GB" sz="2500" b="1" dirty="0"/>
              <a:t>sympathy</a:t>
            </a:r>
            <a:r>
              <a:rPr lang="en-GB" sz="2500" dirty="0"/>
              <a:t> for them</a:t>
            </a:r>
            <a:r>
              <a:rPr lang="en-GB" sz="2500" dirty="0" smtClean="0"/>
              <a:t>?</a:t>
            </a:r>
          </a:p>
          <a:p>
            <a:pPr marL="514350" lvl="0" indent="-514350">
              <a:buAutoNum type="arabicPeriod"/>
            </a:pPr>
            <a:endParaRPr lang="en-GB" sz="2500" b="1" dirty="0"/>
          </a:p>
          <a:p>
            <a:pPr marL="457200" lvl="0" indent="-457200">
              <a:buNone/>
            </a:pPr>
            <a:r>
              <a:rPr lang="en-GB" sz="2500" dirty="0" smtClean="0"/>
              <a:t>2. If someone is begging on the streets, is it right to give them some money?</a:t>
            </a:r>
            <a:endParaRPr lang="en-GB" sz="2500" dirty="0"/>
          </a:p>
          <a:p>
            <a:pPr lvl="0">
              <a:buNone/>
            </a:pPr>
            <a:endParaRPr lang="en-GB" sz="2500" dirty="0" smtClean="0"/>
          </a:p>
          <a:p>
            <a:pPr lvl="0">
              <a:buNone/>
            </a:pPr>
            <a:r>
              <a:rPr lang="en-GB" sz="2500" dirty="0" smtClean="0"/>
              <a:t>	Look at the list opposite.  Who is the most (1)/least (10) deserving of help? </a:t>
            </a:r>
          </a:p>
        </p:txBody>
      </p:sp>
      <p:pic>
        <p:nvPicPr>
          <p:cNvPr id="5" name="Picture 4" descr="deserving.jpg"/>
          <p:cNvPicPr>
            <a:picLocks noChangeAspect="1"/>
          </p:cNvPicPr>
          <p:nvPr/>
        </p:nvPicPr>
        <p:blipFill>
          <a:blip r:embed="rId2" cstate="print"/>
          <a:stretch>
            <a:fillRect/>
          </a:stretch>
        </p:blipFill>
        <p:spPr>
          <a:xfrm>
            <a:off x="4294459" y="1041359"/>
            <a:ext cx="4849541" cy="560061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GB" smtClean="0"/>
          </a:p>
        </p:txBody>
      </p:sp>
      <p:sp>
        <p:nvSpPr>
          <p:cNvPr id="7171" name="Content Placeholder 2"/>
          <p:cNvSpPr>
            <a:spLocks noGrp="1"/>
          </p:cNvSpPr>
          <p:nvPr>
            <p:ph idx="1"/>
          </p:nvPr>
        </p:nvSpPr>
        <p:spPr/>
        <p:txBody>
          <a:bodyPr/>
          <a:lstStyle/>
          <a:p>
            <a:endParaRPr lang="en-GB" smtClean="0"/>
          </a:p>
        </p:txBody>
      </p:sp>
      <p:pic>
        <p:nvPicPr>
          <p:cNvPr id="7172" name="Picture 2"/>
          <p:cNvPicPr>
            <a:picLocks noChangeAspect="1" noChangeArrowheads="1"/>
          </p:cNvPicPr>
          <p:nvPr/>
        </p:nvPicPr>
        <p:blipFill>
          <a:blip r:embed="rId2" cstate="print"/>
          <a:srcRect/>
          <a:stretch>
            <a:fillRect/>
          </a:stretch>
        </p:blipFill>
        <p:spPr bwMode="auto">
          <a:xfrm>
            <a:off x="0" y="0"/>
            <a:ext cx="9193213" cy="6858000"/>
          </a:xfrm>
          <a:prstGeom prst="rect">
            <a:avLst/>
          </a:prstGeom>
          <a:noFill/>
          <a:ln w="9525">
            <a:noFill/>
            <a:miter lim="800000"/>
            <a:headEnd/>
            <a:tailEnd/>
          </a:ln>
        </p:spPr>
      </p:pic>
      <p:sp>
        <p:nvSpPr>
          <p:cNvPr id="7173" name="TextBox 5"/>
          <p:cNvSpPr txBox="1">
            <a:spLocks noChangeArrowheads="1"/>
          </p:cNvSpPr>
          <p:nvPr/>
        </p:nvSpPr>
        <p:spPr bwMode="auto">
          <a:xfrm>
            <a:off x="1331913" y="0"/>
            <a:ext cx="6718506" cy="523220"/>
          </a:xfrm>
          <a:prstGeom prst="rect">
            <a:avLst/>
          </a:prstGeom>
          <a:noFill/>
          <a:ln w="9525">
            <a:noFill/>
            <a:miter lim="800000"/>
            <a:headEnd/>
            <a:tailEnd/>
          </a:ln>
        </p:spPr>
        <p:txBody>
          <a:bodyPr wrap="none">
            <a:spAutoFit/>
          </a:bodyPr>
          <a:lstStyle/>
          <a:p>
            <a:r>
              <a:rPr lang="en-GB" sz="2800" b="1" dirty="0">
                <a:solidFill>
                  <a:srgbClr val="002060"/>
                </a:solidFill>
                <a:latin typeface="Arial" pitchFamily="34" charset="0"/>
                <a:cs typeface="Arial" pitchFamily="34" charset="0"/>
              </a:rPr>
              <a:t>How do these pictures make you feel?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3907160" cy="5632311"/>
          </a:xfrm>
          <a:prstGeom prst="rect">
            <a:avLst/>
          </a:prstGeom>
          <a:noFill/>
        </p:spPr>
        <p:txBody>
          <a:bodyPr wrap="none" rtlCol="0">
            <a:spAutoFit/>
          </a:bodyPr>
          <a:lstStyle/>
          <a:p>
            <a:r>
              <a:rPr lang="en-GB" b="1" dirty="0"/>
              <a:t>Give</a:t>
            </a:r>
          </a:p>
          <a:p>
            <a:r>
              <a:rPr lang="en-GB" dirty="0"/>
              <a:t> </a:t>
            </a:r>
            <a:endParaRPr lang="en-GB" b="1" dirty="0"/>
          </a:p>
          <a:p>
            <a:r>
              <a:rPr lang="en-GB" dirty="0"/>
              <a:t>Of all the public places, dear,</a:t>
            </a:r>
            <a:br>
              <a:rPr lang="en-GB" dirty="0"/>
            </a:br>
            <a:r>
              <a:rPr lang="en-GB" dirty="0"/>
              <a:t>to make a scene, I've chosen here.</a:t>
            </a:r>
          </a:p>
          <a:p>
            <a:r>
              <a:rPr lang="en-GB" dirty="0"/>
              <a:t> </a:t>
            </a:r>
          </a:p>
          <a:p>
            <a:r>
              <a:rPr lang="en-GB" dirty="0"/>
              <a:t>Of all the doorways in the world</a:t>
            </a:r>
            <a:br>
              <a:rPr lang="en-GB" dirty="0"/>
            </a:br>
            <a:r>
              <a:rPr lang="en-GB" dirty="0"/>
              <a:t>to choose to sleep, I’ve chosen yours.</a:t>
            </a:r>
            <a:br>
              <a:rPr lang="en-GB" dirty="0"/>
            </a:br>
            <a:r>
              <a:rPr lang="en-GB" dirty="0"/>
              <a:t>I'm on the street, under the stars.</a:t>
            </a:r>
          </a:p>
          <a:p>
            <a:r>
              <a:rPr lang="en-GB" dirty="0"/>
              <a:t> </a:t>
            </a:r>
          </a:p>
          <a:p>
            <a:r>
              <a:rPr lang="en-GB" dirty="0"/>
              <a:t>For coppers I can dance or sing.</a:t>
            </a:r>
            <a:br>
              <a:rPr lang="en-GB" dirty="0"/>
            </a:br>
            <a:r>
              <a:rPr lang="en-GB" dirty="0"/>
              <a:t>For silver - swallow swords, eat fire.</a:t>
            </a:r>
            <a:br>
              <a:rPr lang="en-GB" dirty="0"/>
            </a:br>
            <a:r>
              <a:rPr lang="en-GB" dirty="0"/>
              <a:t>For gold - escape from locks and chains.</a:t>
            </a:r>
          </a:p>
          <a:p>
            <a:r>
              <a:rPr lang="en-GB" dirty="0"/>
              <a:t> </a:t>
            </a:r>
          </a:p>
          <a:p>
            <a:r>
              <a:rPr lang="en-GB" dirty="0"/>
              <a:t>It's not as if I'm holding out</a:t>
            </a:r>
            <a:br>
              <a:rPr lang="en-GB" dirty="0"/>
            </a:br>
            <a:r>
              <a:rPr lang="en-GB" dirty="0"/>
              <a:t>for frankincense or myrrh, just change.</a:t>
            </a:r>
          </a:p>
          <a:p>
            <a:r>
              <a:rPr lang="en-GB" dirty="0"/>
              <a:t> </a:t>
            </a:r>
          </a:p>
          <a:p>
            <a:r>
              <a:rPr lang="en-GB" dirty="0"/>
              <a:t>You give me tea. That's big of you.</a:t>
            </a:r>
            <a:br>
              <a:rPr lang="en-GB" dirty="0"/>
            </a:br>
            <a:r>
              <a:rPr lang="en-GB" dirty="0"/>
              <a:t>I'm on my knees. I beg of you.</a:t>
            </a:r>
          </a:p>
          <a:p>
            <a:r>
              <a:rPr lang="en-GB" b="1" dirty="0"/>
              <a:t> </a:t>
            </a:r>
          </a:p>
          <a:p>
            <a:endParaRPr lang="en-GB" dirty="0"/>
          </a:p>
        </p:txBody>
      </p:sp>
      <p:sp>
        <p:nvSpPr>
          <p:cNvPr id="3" name="TextBox 2"/>
          <p:cNvSpPr txBox="1"/>
          <p:nvPr/>
        </p:nvSpPr>
        <p:spPr>
          <a:xfrm>
            <a:off x="5004049" y="1268760"/>
            <a:ext cx="3816424" cy="3822585"/>
          </a:xfrm>
          <a:prstGeom prst="rect">
            <a:avLst/>
          </a:prstGeom>
          <a:noFill/>
        </p:spPr>
        <p:txBody>
          <a:bodyPr wrap="square" rtlCol="0">
            <a:spAutoFit/>
          </a:bodyPr>
          <a:lstStyle/>
          <a:p>
            <a:r>
              <a:rPr lang="en-GB" sz="2200" b="1" dirty="0" smtClean="0"/>
              <a:t>Listen to the poem and think of something to say about:</a:t>
            </a:r>
          </a:p>
          <a:p>
            <a:pPr marL="342900" lvl="0" indent="-342900">
              <a:spcBef>
                <a:spcPct val="20000"/>
              </a:spcBef>
              <a:buFont typeface="Arial" pitchFamily="34" charset="0"/>
              <a:buChar char="•"/>
              <a:defRPr/>
            </a:pPr>
            <a:r>
              <a:rPr lang="en-GB" sz="2400" dirty="0" smtClean="0"/>
              <a:t>The tone of the poem</a:t>
            </a:r>
          </a:p>
          <a:p>
            <a:pPr marL="342900" lvl="0" indent="-342900">
              <a:spcBef>
                <a:spcPct val="20000"/>
              </a:spcBef>
              <a:buFont typeface="Arial" pitchFamily="34" charset="0"/>
              <a:buChar char="•"/>
              <a:defRPr/>
            </a:pPr>
            <a:r>
              <a:rPr lang="en-GB" sz="2400" dirty="0" smtClean="0"/>
              <a:t>The meaning of the poem</a:t>
            </a:r>
          </a:p>
          <a:p>
            <a:pPr marL="342900" lvl="0" indent="-342900">
              <a:spcBef>
                <a:spcPct val="20000"/>
              </a:spcBef>
              <a:buFont typeface="Arial" pitchFamily="34" charset="0"/>
              <a:buChar char="•"/>
              <a:defRPr/>
            </a:pPr>
            <a:r>
              <a:rPr lang="en-GB" sz="2400" dirty="0" smtClean="0"/>
              <a:t>The techniques used in the poem</a:t>
            </a:r>
          </a:p>
          <a:p>
            <a:endParaRPr lang="en-GB" sz="2200" b="1" dirty="0" smtClean="0"/>
          </a:p>
          <a:p>
            <a:endParaRPr lang="en-GB" sz="2200" b="1" dirty="0"/>
          </a:p>
          <a:p>
            <a:r>
              <a:rPr lang="en-GB" sz="2200" b="1" dirty="0" smtClean="0"/>
              <a:t>How do you think the speaker is feeling?</a:t>
            </a:r>
            <a:endParaRPr lang="en-GB" sz="2200" b="1" dirty="0"/>
          </a:p>
        </p:txBody>
      </p:sp>
      <p:pic>
        <p:nvPicPr>
          <p:cNvPr id="4" name="giv.mp3">
            <a:hlinkClick r:id="" action="ppaction://media"/>
          </p:cNvPr>
          <p:cNvPicPr>
            <a:picLocks noRot="1" noChangeAspect="1"/>
          </p:cNvPicPr>
          <p:nvPr>
            <a:audioFile r:link="rId1"/>
          </p:nvPr>
        </p:nvPicPr>
        <p:blipFill>
          <a:blip r:embed="rId3" cstate="print"/>
          <a:stretch>
            <a:fillRect/>
          </a:stretch>
        </p:blipFill>
        <p:spPr>
          <a:xfrm>
            <a:off x="7452320" y="4941168"/>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68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568951" cy="5847755"/>
          </a:xfrm>
          <a:prstGeom prst="rect">
            <a:avLst/>
          </a:prstGeom>
          <a:noFill/>
        </p:spPr>
        <p:txBody>
          <a:bodyPr wrap="square" rtlCol="0">
            <a:spAutoFit/>
          </a:bodyPr>
          <a:lstStyle/>
          <a:p>
            <a:r>
              <a:rPr lang="en-GB" sz="2200" dirty="0"/>
              <a:t>This poem is a </a:t>
            </a:r>
            <a:r>
              <a:rPr lang="en-GB" sz="2200" b="1" dirty="0"/>
              <a:t>dramatic monologue</a:t>
            </a:r>
            <a:r>
              <a:rPr lang="en-GB" sz="2200" dirty="0"/>
              <a:t>. A dramatic monologue is a piece of verse that gives the speaker a voice to EXPRESS his / her feelings to a </a:t>
            </a:r>
            <a:r>
              <a:rPr lang="en-GB" sz="2200" u="sng" dirty="0"/>
              <a:t>silent audience</a:t>
            </a:r>
            <a:r>
              <a:rPr lang="en-GB" sz="2200" dirty="0"/>
              <a:t>. </a:t>
            </a:r>
            <a:endParaRPr lang="en-GB" sz="2200" b="1" dirty="0"/>
          </a:p>
          <a:p>
            <a:r>
              <a:rPr lang="en-GB" sz="2200" dirty="0"/>
              <a:t> </a:t>
            </a:r>
            <a:endParaRPr lang="en-GB" sz="2200" b="1" dirty="0"/>
          </a:p>
          <a:p>
            <a:r>
              <a:rPr lang="en-GB" sz="2200" dirty="0"/>
              <a:t>In the case of ‘Give’, Simon </a:t>
            </a:r>
            <a:r>
              <a:rPr lang="en-GB" sz="2200" dirty="0" err="1"/>
              <a:t>Armitage</a:t>
            </a:r>
            <a:r>
              <a:rPr lang="en-GB" sz="2200" dirty="0"/>
              <a:t> is giving a </a:t>
            </a:r>
            <a:r>
              <a:rPr lang="en-GB" sz="2200" b="1" dirty="0"/>
              <a:t>voice</a:t>
            </a:r>
            <a:r>
              <a:rPr lang="en-GB" sz="2200" dirty="0"/>
              <a:t> to homeless people who are often ‘voiceless’.  In this poem, the beggar expresses his / her </a:t>
            </a:r>
            <a:r>
              <a:rPr lang="en-GB" sz="2200" b="1" dirty="0"/>
              <a:t>bitter feelings</a:t>
            </a:r>
            <a:r>
              <a:rPr lang="en-GB" sz="2200" dirty="0"/>
              <a:t> about being on the street and being neglected. He is </a:t>
            </a:r>
            <a:r>
              <a:rPr lang="en-GB" sz="2200" i="1" dirty="0"/>
              <a:t>desperate</a:t>
            </a:r>
            <a:r>
              <a:rPr lang="en-GB" sz="2200" dirty="0"/>
              <a:t> and perhaps </a:t>
            </a:r>
            <a:r>
              <a:rPr lang="en-GB" sz="2200" i="1" dirty="0"/>
              <a:t>bitter</a:t>
            </a:r>
            <a:r>
              <a:rPr lang="en-GB" sz="2200" dirty="0"/>
              <a:t> about his situation; this is expressed through his TONE and </a:t>
            </a:r>
            <a:r>
              <a:rPr lang="en-GB" sz="2200" dirty="0" smtClean="0"/>
              <a:t>SARCASM</a:t>
            </a:r>
          </a:p>
          <a:p>
            <a:endParaRPr lang="en-GB" sz="2200" dirty="0"/>
          </a:p>
          <a:p>
            <a:endParaRPr lang="en-GB" sz="2200" dirty="0" smtClean="0"/>
          </a:p>
          <a:p>
            <a:pPr>
              <a:buFont typeface="Arial" pitchFamily="34" charset="0"/>
              <a:buChar char="•"/>
            </a:pPr>
            <a:r>
              <a:rPr lang="en-GB" sz="2200" dirty="0"/>
              <a:t> </a:t>
            </a:r>
            <a:r>
              <a:rPr lang="en-GB" sz="2200" dirty="0" smtClean="0"/>
              <a:t>written in </a:t>
            </a:r>
            <a:r>
              <a:rPr lang="en-GB" sz="2200" b="1" dirty="0" smtClean="0"/>
              <a:t>first person </a:t>
            </a:r>
            <a:r>
              <a:rPr lang="en-GB" sz="2200" dirty="0" smtClean="0"/>
              <a:t>– focuses our attention on the speaker</a:t>
            </a:r>
          </a:p>
          <a:p>
            <a:pPr>
              <a:buFont typeface="Arial" pitchFamily="34" charset="0"/>
              <a:buChar char="•"/>
            </a:pPr>
            <a:r>
              <a:rPr lang="en-GB" sz="2200" dirty="0"/>
              <a:t> </a:t>
            </a:r>
            <a:r>
              <a:rPr lang="en-GB" sz="2200" b="1" dirty="0" smtClean="0"/>
              <a:t>fragmented stanzas </a:t>
            </a:r>
            <a:r>
              <a:rPr lang="en-GB" sz="2200" dirty="0" smtClean="0"/>
              <a:t>(2 or 3 lines) – suggests the speaker is talking to different passers-by at different times</a:t>
            </a:r>
          </a:p>
          <a:p>
            <a:pPr>
              <a:buFont typeface="Arial" pitchFamily="34" charset="0"/>
              <a:buChar char="•"/>
            </a:pPr>
            <a:r>
              <a:rPr lang="en-GB" sz="2200" dirty="0" smtClean="0"/>
              <a:t> </a:t>
            </a:r>
            <a:r>
              <a:rPr lang="en-GB" sz="2200" b="1" dirty="0" smtClean="0"/>
              <a:t>breaks in the middle of lines (caesura) </a:t>
            </a:r>
            <a:r>
              <a:rPr lang="en-GB" sz="2200" dirty="0" smtClean="0"/>
              <a:t>– affects the pace of the poem: we absorb each idea separately before we view the poem as a whole</a:t>
            </a:r>
          </a:p>
          <a:p>
            <a:pPr>
              <a:buFont typeface="Arial" pitchFamily="34" charset="0"/>
              <a:buChar char="•"/>
            </a:pPr>
            <a:r>
              <a:rPr lang="en-GB" sz="2200" dirty="0"/>
              <a:t> </a:t>
            </a:r>
            <a:r>
              <a:rPr lang="en-GB" sz="2200" b="1" dirty="0" smtClean="0"/>
              <a:t>iambic</a:t>
            </a:r>
            <a:r>
              <a:rPr lang="en-GB" sz="2200" dirty="0" smtClean="0"/>
              <a:t> – regular pattern = regular pattern of life on the street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712968" cy="6632585"/>
          </a:xfrm>
          <a:prstGeom prst="rect">
            <a:avLst/>
          </a:prstGeom>
          <a:noFill/>
        </p:spPr>
        <p:txBody>
          <a:bodyPr wrap="square" rtlCol="0">
            <a:spAutoFit/>
          </a:bodyPr>
          <a:lstStyle/>
          <a:p>
            <a:r>
              <a:rPr lang="en-GB" sz="2500" b="1" dirty="0" smtClean="0"/>
              <a:t>Find an </a:t>
            </a:r>
            <a:r>
              <a:rPr lang="en-GB" sz="2500" b="1" dirty="0" smtClean="0">
                <a:solidFill>
                  <a:srgbClr val="FF0000"/>
                </a:solidFill>
              </a:rPr>
              <a:t>example of each </a:t>
            </a:r>
            <a:r>
              <a:rPr lang="en-GB" sz="2500" b="1" dirty="0" smtClean="0"/>
              <a:t>of the following in the poem. What is the </a:t>
            </a:r>
            <a:r>
              <a:rPr lang="en-GB" sz="2500" b="1" dirty="0" smtClean="0">
                <a:solidFill>
                  <a:srgbClr val="FF0000"/>
                </a:solidFill>
              </a:rPr>
              <a:t>purpose and effect</a:t>
            </a:r>
            <a:r>
              <a:rPr lang="en-GB" sz="2500" b="1" dirty="0" smtClean="0"/>
              <a:t> of each?</a:t>
            </a:r>
          </a:p>
          <a:p>
            <a:endParaRPr lang="en-GB" sz="2500" b="1" dirty="0"/>
          </a:p>
          <a:p>
            <a:pPr>
              <a:buFont typeface="Arial" pitchFamily="34" charset="0"/>
              <a:buChar char="•"/>
            </a:pPr>
            <a:r>
              <a:rPr lang="en-GB" sz="2500" b="1" dirty="0" smtClean="0"/>
              <a:t> </a:t>
            </a:r>
            <a:r>
              <a:rPr lang="en-GB" sz="3000" b="1" dirty="0" smtClean="0"/>
              <a:t>alliteration</a:t>
            </a:r>
          </a:p>
          <a:p>
            <a:pPr>
              <a:buFont typeface="Arial" pitchFamily="34" charset="0"/>
              <a:buChar char="•"/>
            </a:pPr>
            <a:r>
              <a:rPr lang="en-GB" sz="3000" b="1" dirty="0"/>
              <a:t> </a:t>
            </a:r>
            <a:r>
              <a:rPr lang="en-GB" sz="3000" b="1" dirty="0" smtClean="0"/>
              <a:t>assonance</a:t>
            </a:r>
          </a:p>
          <a:p>
            <a:pPr>
              <a:buFont typeface="Arial" pitchFamily="34" charset="0"/>
              <a:buChar char="•"/>
            </a:pPr>
            <a:r>
              <a:rPr lang="en-GB" sz="3000" b="1" dirty="0"/>
              <a:t> </a:t>
            </a:r>
            <a:r>
              <a:rPr lang="en-GB" sz="3000" b="1" dirty="0" smtClean="0"/>
              <a:t>personal pronoun, ‘you’</a:t>
            </a:r>
          </a:p>
          <a:p>
            <a:pPr>
              <a:buFont typeface="Arial" pitchFamily="34" charset="0"/>
              <a:buChar char="•"/>
            </a:pPr>
            <a:r>
              <a:rPr lang="en-GB" sz="3000" b="1" dirty="0"/>
              <a:t> </a:t>
            </a:r>
            <a:r>
              <a:rPr lang="en-GB" sz="3000" b="1" dirty="0" smtClean="0"/>
              <a:t>short phrases</a:t>
            </a:r>
          </a:p>
          <a:p>
            <a:pPr>
              <a:buFont typeface="Arial" pitchFamily="34" charset="0"/>
              <a:buChar char="•"/>
            </a:pPr>
            <a:r>
              <a:rPr lang="en-GB" sz="3000" b="1" dirty="0"/>
              <a:t> </a:t>
            </a:r>
            <a:r>
              <a:rPr lang="en-GB" sz="3000" b="1" dirty="0" smtClean="0"/>
              <a:t>repetition</a:t>
            </a:r>
          </a:p>
          <a:p>
            <a:pPr>
              <a:buFont typeface="Arial" pitchFamily="34" charset="0"/>
              <a:buChar char="•"/>
            </a:pPr>
            <a:r>
              <a:rPr lang="en-GB" sz="3000" b="1" dirty="0"/>
              <a:t> </a:t>
            </a:r>
            <a:r>
              <a:rPr lang="en-GB" sz="3000" b="1" dirty="0" smtClean="0"/>
              <a:t>sarcasm </a:t>
            </a:r>
          </a:p>
          <a:p>
            <a:pPr>
              <a:buFont typeface="Arial" pitchFamily="34" charset="0"/>
              <a:buChar char="•"/>
            </a:pPr>
            <a:r>
              <a:rPr lang="en-GB" sz="3000" b="1" dirty="0" smtClean="0"/>
              <a:t> rhyme</a:t>
            </a:r>
          </a:p>
          <a:p>
            <a:pPr>
              <a:buFont typeface="Arial" pitchFamily="34" charset="0"/>
              <a:buChar char="•"/>
            </a:pPr>
            <a:r>
              <a:rPr lang="en-GB" sz="3000" b="1" dirty="0"/>
              <a:t> </a:t>
            </a:r>
            <a:r>
              <a:rPr lang="en-GB" sz="3000" b="1" dirty="0" smtClean="0"/>
              <a:t>enjambment</a:t>
            </a:r>
          </a:p>
          <a:p>
            <a:pPr>
              <a:buFont typeface="Arial" pitchFamily="34" charset="0"/>
              <a:buChar char="•"/>
            </a:pPr>
            <a:r>
              <a:rPr lang="en-GB" sz="3000" b="1" dirty="0"/>
              <a:t> </a:t>
            </a:r>
            <a:r>
              <a:rPr lang="en-GB" sz="3000" b="1" dirty="0" smtClean="0"/>
              <a:t>dash</a:t>
            </a:r>
          </a:p>
          <a:p>
            <a:pPr>
              <a:buFont typeface="Arial" pitchFamily="34" charset="0"/>
              <a:buChar char="•"/>
            </a:pPr>
            <a:r>
              <a:rPr lang="en-GB" sz="3000" b="1" dirty="0"/>
              <a:t> </a:t>
            </a:r>
            <a:r>
              <a:rPr lang="en-GB" sz="3000" b="1" dirty="0" smtClean="0"/>
              <a:t>use of commas and full stops</a:t>
            </a:r>
          </a:p>
          <a:p>
            <a:endParaRPr lang="en-GB" sz="2500" b="1" dirty="0"/>
          </a:p>
          <a:p>
            <a:endParaRPr lang="en-GB" sz="2500" b="1" dirty="0"/>
          </a:p>
        </p:txBody>
      </p:sp>
      <p:pic>
        <p:nvPicPr>
          <p:cNvPr id="1026" name="Picture 2" descr="footprints_cefa_02"/>
          <p:cNvPicPr>
            <a:picLocks noChangeAspect="1" noChangeArrowheads="1"/>
          </p:cNvPicPr>
          <p:nvPr/>
        </p:nvPicPr>
        <p:blipFill>
          <a:blip r:embed="rId2" cstate="print"/>
          <a:srcRect/>
          <a:stretch>
            <a:fillRect/>
          </a:stretch>
        </p:blipFill>
        <p:spPr bwMode="auto">
          <a:xfrm rot="20991917">
            <a:off x="4754360" y="3440477"/>
            <a:ext cx="3543300" cy="156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2492896"/>
            <a:ext cx="4454296" cy="830997"/>
          </a:xfrm>
          <a:prstGeom prst="rect">
            <a:avLst/>
          </a:prstGeom>
          <a:noFill/>
        </p:spPr>
        <p:txBody>
          <a:bodyPr wrap="none" rtlCol="0">
            <a:spAutoFit/>
          </a:bodyPr>
          <a:lstStyle/>
          <a:p>
            <a:r>
              <a:rPr lang="en-GB" sz="2400" dirty="0" smtClean="0">
                <a:solidFill>
                  <a:srgbClr val="C00000"/>
                </a:solidFill>
              </a:rPr>
              <a:t>Of all the public places, </a:t>
            </a:r>
            <a:r>
              <a:rPr lang="en-GB" sz="2400" b="1" dirty="0" smtClean="0">
                <a:solidFill>
                  <a:srgbClr val="C00000"/>
                </a:solidFill>
              </a:rPr>
              <a:t>dear</a:t>
            </a:r>
            <a:r>
              <a:rPr lang="en-GB" sz="2400" dirty="0" smtClean="0">
                <a:solidFill>
                  <a:srgbClr val="C00000"/>
                </a:solidFill>
              </a:rPr>
              <a:t>,</a:t>
            </a:r>
            <a:br>
              <a:rPr lang="en-GB" sz="2400" dirty="0" smtClean="0">
                <a:solidFill>
                  <a:srgbClr val="C00000"/>
                </a:solidFill>
              </a:rPr>
            </a:br>
            <a:r>
              <a:rPr lang="en-GB" sz="2400" dirty="0" smtClean="0">
                <a:solidFill>
                  <a:srgbClr val="C00000"/>
                </a:solidFill>
              </a:rPr>
              <a:t>to make a scene, I've chosen </a:t>
            </a:r>
            <a:r>
              <a:rPr lang="en-GB" sz="2400" b="1" dirty="0" smtClean="0">
                <a:solidFill>
                  <a:srgbClr val="C00000"/>
                </a:solidFill>
              </a:rPr>
              <a:t>here</a:t>
            </a:r>
            <a:r>
              <a:rPr lang="en-GB" sz="2400" dirty="0" smtClean="0">
                <a:solidFill>
                  <a:srgbClr val="C00000"/>
                </a:solidFill>
              </a:rPr>
              <a:t>.</a:t>
            </a:r>
            <a:endParaRPr lang="en-GB" sz="2400" dirty="0">
              <a:solidFill>
                <a:srgbClr val="C00000"/>
              </a:solidFill>
            </a:endParaRPr>
          </a:p>
        </p:txBody>
      </p:sp>
      <p:cxnSp>
        <p:nvCxnSpPr>
          <p:cNvPr id="4" name="Straight Connector 3"/>
          <p:cNvCxnSpPr/>
          <p:nvPr/>
        </p:nvCxnSpPr>
        <p:spPr>
          <a:xfrm>
            <a:off x="2339752" y="3212976"/>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403648" y="3284984"/>
            <a:ext cx="108012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3528" y="4077072"/>
            <a:ext cx="3245440" cy="646331"/>
          </a:xfrm>
          <a:prstGeom prst="rect">
            <a:avLst/>
          </a:prstGeom>
          <a:noFill/>
        </p:spPr>
        <p:txBody>
          <a:bodyPr wrap="none" rtlCol="0">
            <a:spAutoFit/>
          </a:bodyPr>
          <a:lstStyle/>
          <a:p>
            <a:r>
              <a:rPr lang="en-GB" b="1" dirty="0" smtClean="0"/>
              <a:t>Figuratively</a:t>
            </a:r>
            <a:r>
              <a:rPr lang="en-GB" dirty="0" smtClean="0"/>
              <a:t> to create a spectacle</a:t>
            </a:r>
          </a:p>
          <a:p>
            <a:r>
              <a:rPr lang="en-GB" dirty="0"/>
              <a:t>b</a:t>
            </a:r>
            <a:r>
              <a:rPr lang="en-GB" dirty="0" smtClean="0"/>
              <a:t>ut he is </a:t>
            </a:r>
            <a:r>
              <a:rPr lang="en-GB" b="1" dirty="0" smtClean="0"/>
              <a:t>literally</a:t>
            </a:r>
            <a:r>
              <a:rPr lang="en-GB" dirty="0" smtClean="0"/>
              <a:t> on display</a:t>
            </a:r>
            <a:endParaRPr lang="en-GB" dirty="0"/>
          </a:p>
        </p:txBody>
      </p:sp>
      <p:sp>
        <p:nvSpPr>
          <p:cNvPr id="8" name="TextBox 7"/>
          <p:cNvSpPr txBox="1"/>
          <p:nvPr/>
        </p:nvSpPr>
        <p:spPr>
          <a:xfrm>
            <a:off x="6876255" y="2420888"/>
            <a:ext cx="2016225" cy="1754326"/>
          </a:xfrm>
          <a:prstGeom prst="rect">
            <a:avLst/>
          </a:prstGeom>
          <a:noFill/>
        </p:spPr>
        <p:txBody>
          <a:bodyPr wrap="square" rtlCol="0">
            <a:spAutoFit/>
          </a:bodyPr>
          <a:lstStyle/>
          <a:p>
            <a:r>
              <a:rPr lang="en-GB" dirty="0" smtClean="0"/>
              <a:t>Introductory rhyming couplet; addresses the reader as ‘dear’ – a term of affection. Is this sarcastic? </a:t>
            </a:r>
            <a:endParaRPr lang="en-GB" dirty="0"/>
          </a:p>
        </p:txBody>
      </p:sp>
      <p:sp>
        <p:nvSpPr>
          <p:cNvPr id="9" name="TextBox 8"/>
          <p:cNvSpPr txBox="1"/>
          <p:nvPr/>
        </p:nvSpPr>
        <p:spPr>
          <a:xfrm>
            <a:off x="251520" y="5805264"/>
            <a:ext cx="7499745" cy="369332"/>
          </a:xfrm>
          <a:prstGeom prst="rect">
            <a:avLst/>
          </a:prstGeom>
          <a:noFill/>
        </p:spPr>
        <p:txBody>
          <a:bodyPr wrap="none" rtlCol="0">
            <a:spAutoFit/>
          </a:bodyPr>
          <a:lstStyle/>
          <a:p>
            <a:r>
              <a:rPr lang="en-GB" b="1" dirty="0" smtClean="0"/>
              <a:t>* Romantic language: what other situation could ‘to make a scene’ refer to?</a:t>
            </a:r>
            <a:endParaRPr lang="en-GB" b="1" dirty="0"/>
          </a:p>
        </p:txBody>
      </p:sp>
      <p:sp>
        <p:nvSpPr>
          <p:cNvPr id="10" name="TextBox 9"/>
          <p:cNvSpPr txBox="1"/>
          <p:nvPr/>
        </p:nvSpPr>
        <p:spPr>
          <a:xfrm>
            <a:off x="5580112" y="620688"/>
            <a:ext cx="2952328" cy="1477328"/>
          </a:xfrm>
          <a:prstGeom prst="rect">
            <a:avLst/>
          </a:prstGeom>
          <a:noFill/>
        </p:spPr>
        <p:txBody>
          <a:bodyPr wrap="square" rtlCol="0">
            <a:spAutoFit/>
          </a:bodyPr>
          <a:lstStyle/>
          <a:p>
            <a:r>
              <a:rPr lang="en-GB" dirty="0" smtClean="0"/>
              <a:t>‘dear’ links with</a:t>
            </a:r>
          </a:p>
          <a:p>
            <a:r>
              <a:rPr lang="en-GB" dirty="0" smtClean="0"/>
              <a:t>the romantic clichés used</a:t>
            </a:r>
          </a:p>
          <a:p>
            <a:r>
              <a:rPr lang="en-GB" dirty="0" smtClean="0"/>
              <a:t>throughout – ‘make a scene’,</a:t>
            </a:r>
          </a:p>
          <a:p>
            <a:r>
              <a:rPr lang="en-GB" dirty="0" smtClean="0"/>
              <a:t>‘I’m on my knees’ − possibly</a:t>
            </a:r>
          </a:p>
          <a:p>
            <a:r>
              <a:rPr lang="en-GB" dirty="0" smtClean="0"/>
              <a:t>for satirical effect</a:t>
            </a:r>
            <a:endParaRPr lang="en-GB" dirty="0"/>
          </a:p>
        </p:txBody>
      </p:sp>
      <p:cxnSp>
        <p:nvCxnSpPr>
          <p:cNvPr id="12" name="Straight Connector 11"/>
          <p:cNvCxnSpPr/>
          <p:nvPr/>
        </p:nvCxnSpPr>
        <p:spPr>
          <a:xfrm flipV="1">
            <a:off x="5580112" y="2132856"/>
            <a:ext cx="864096" cy="50405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2420888"/>
            <a:ext cx="4837093" cy="1477328"/>
          </a:xfrm>
          <a:prstGeom prst="rect">
            <a:avLst/>
          </a:prstGeom>
          <a:noFill/>
        </p:spPr>
        <p:txBody>
          <a:bodyPr wrap="none" rtlCol="0">
            <a:spAutoFit/>
          </a:bodyPr>
          <a:lstStyle/>
          <a:p>
            <a:r>
              <a:rPr lang="en-GB" sz="2400" dirty="0" smtClean="0">
                <a:solidFill>
                  <a:srgbClr val="C00000"/>
                </a:solidFill>
              </a:rPr>
              <a:t>Of all the doorways in the world</a:t>
            </a:r>
            <a:br>
              <a:rPr lang="en-GB" sz="2400" dirty="0" smtClean="0">
                <a:solidFill>
                  <a:srgbClr val="C00000"/>
                </a:solidFill>
              </a:rPr>
            </a:br>
            <a:r>
              <a:rPr lang="en-GB" sz="2400" dirty="0" smtClean="0">
                <a:solidFill>
                  <a:srgbClr val="C00000"/>
                </a:solidFill>
              </a:rPr>
              <a:t>to choose to sleep, I’ve chosen </a:t>
            </a:r>
            <a:r>
              <a:rPr lang="en-GB" sz="2400" b="1" dirty="0" smtClean="0">
                <a:solidFill>
                  <a:srgbClr val="C00000"/>
                </a:solidFill>
              </a:rPr>
              <a:t>yours</a:t>
            </a:r>
            <a:r>
              <a:rPr lang="en-GB" sz="2400" dirty="0" smtClean="0">
                <a:solidFill>
                  <a:srgbClr val="C00000"/>
                </a:solidFill>
              </a:rPr>
              <a:t>.</a:t>
            </a:r>
            <a:br>
              <a:rPr lang="en-GB" sz="2400" dirty="0" smtClean="0">
                <a:solidFill>
                  <a:srgbClr val="C00000"/>
                </a:solidFill>
              </a:rPr>
            </a:br>
            <a:r>
              <a:rPr lang="en-GB" sz="2400" dirty="0" smtClean="0">
                <a:solidFill>
                  <a:srgbClr val="C00000"/>
                </a:solidFill>
              </a:rPr>
              <a:t>I'm on the street, under the </a:t>
            </a:r>
            <a:r>
              <a:rPr lang="en-GB" sz="2400" b="1" dirty="0" smtClean="0">
                <a:solidFill>
                  <a:srgbClr val="C00000"/>
                </a:solidFill>
              </a:rPr>
              <a:t>stars</a:t>
            </a:r>
            <a:r>
              <a:rPr lang="en-GB" sz="2400" dirty="0" smtClean="0">
                <a:solidFill>
                  <a:srgbClr val="C00000"/>
                </a:solidFill>
              </a:rPr>
              <a:t>.</a:t>
            </a:r>
          </a:p>
          <a:p>
            <a:endParaRPr lang="en-GB" dirty="0"/>
          </a:p>
        </p:txBody>
      </p:sp>
      <p:sp>
        <p:nvSpPr>
          <p:cNvPr id="3" name="TextBox 2"/>
          <p:cNvSpPr txBox="1"/>
          <p:nvPr/>
        </p:nvSpPr>
        <p:spPr>
          <a:xfrm>
            <a:off x="179512" y="1628800"/>
            <a:ext cx="1728192" cy="3416320"/>
          </a:xfrm>
          <a:prstGeom prst="rect">
            <a:avLst/>
          </a:prstGeom>
          <a:noFill/>
          <a:ln>
            <a:solidFill>
              <a:schemeClr val="tx1"/>
            </a:solidFill>
          </a:ln>
        </p:spPr>
        <p:txBody>
          <a:bodyPr wrap="square" rtlCol="0">
            <a:spAutoFit/>
          </a:bodyPr>
          <a:lstStyle/>
          <a:p>
            <a:r>
              <a:rPr lang="en-GB" b="1" dirty="0" smtClean="0"/>
              <a:t>What does the word ‘choose’ suggest about the speaker? Think about attitudes towards homelessness.</a:t>
            </a:r>
          </a:p>
          <a:p>
            <a:endParaRPr lang="en-GB" b="1" dirty="0"/>
          </a:p>
          <a:p>
            <a:r>
              <a:rPr lang="en-GB" b="1" dirty="0" smtClean="0"/>
              <a:t>What </a:t>
            </a:r>
            <a:r>
              <a:rPr lang="en-GB" b="1" dirty="0" smtClean="0">
                <a:solidFill>
                  <a:srgbClr val="FF0000"/>
                </a:solidFill>
              </a:rPr>
              <a:t>tone</a:t>
            </a:r>
            <a:r>
              <a:rPr lang="en-GB" b="1" dirty="0" smtClean="0"/>
              <a:t> is the speaker taking?</a:t>
            </a:r>
            <a:endParaRPr lang="en-GB" b="1" dirty="0"/>
          </a:p>
        </p:txBody>
      </p:sp>
      <p:sp>
        <p:nvSpPr>
          <p:cNvPr id="4" name="TextBox 3"/>
          <p:cNvSpPr txBox="1"/>
          <p:nvPr/>
        </p:nvSpPr>
        <p:spPr>
          <a:xfrm>
            <a:off x="6948264" y="2780928"/>
            <a:ext cx="1270412" cy="369332"/>
          </a:xfrm>
          <a:prstGeom prst="rect">
            <a:avLst/>
          </a:prstGeom>
          <a:noFill/>
        </p:spPr>
        <p:txBody>
          <a:bodyPr wrap="none" rtlCol="0">
            <a:spAutoFit/>
          </a:bodyPr>
          <a:lstStyle/>
          <a:p>
            <a:r>
              <a:rPr lang="en-GB" dirty="0" smtClean="0"/>
              <a:t>Half rhyme </a:t>
            </a:r>
            <a:endParaRPr lang="en-GB" dirty="0"/>
          </a:p>
        </p:txBody>
      </p:sp>
      <p:sp>
        <p:nvSpPr>
          <p:cNvPr id="5" name="TextBox 4"/>
          <p:cNvSpPr txBox="1"/>
          <p:nvPr/>
        </p:nvSpPr>
        <p:spPr>
          <a:xfrm>
            <a:off x="3707904" y="5085184"/>
            <a:ext cx="5167761" cy="646331"/>
          </a:xfrm>
          <a:prstGeom prst="rect">
            <a:avLst/>
          </a:prstGeom>
          <a:noFill/>
          <a:ln>
            <a:solidFill>
              <a:schemeClr val="tx1"/>
            </a:solidFill>
          </a:ln>
        </p:spPr>
        <p:txBody>
          <a:bodyPr wrap="none" rtlCol="0">
            <a:spAutoFit/>
          </a:bodyPr>
          <a:lstStyle/>
          <a:p>
            <a:r>
              <a:rPr lang="en-GB" b="1" dirty="0" smtClean="0"/>
              <a:t>How does the use of ‘dear’ in the first stanza change</a:t>
            </a:r>
          </a:p>
          <a:p>
            <a:r>
              <a:rPr lang="en-GB" b="1" dirty="0"/>
              <a:t>n</a:t>
            </a:r>
            <a:r>
              <a:rPr lang="en-GB" b="1" dirty="0" smtClean="0"/>
              <a:t>ow it’s clear this isn’t a marriage proposal?</a:t>
            </a:r>
            <a:endParaRPr lang="en-GB" b="1" dirty="0"/>
          </a:p>
        </p:txBody>
      </p:sp>
      <p:cxnSp>
        <p:nvCxnSpPr>
          <p:cNvPr id="7" name="Straight Connector 6"/>
          <p:cNvCxnSpPr/>
          <p:nvPr/>
        </p:nvCxnSpPr>
        <p:spPr>
          <a:xfrm flipV="1">
            <a:off x="6444208" y="1484784"/>
            <a:ext cx="1008112"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52320" y="1196752"/>
            <a:ext cx="1449949" cy="369332"/>
          </a:xfrm>
          <a:prstGeom prst="rect">
            <a:avLst/>
          </a:prstGeom>
          <a:noFill/>
        </p:spPr>
        <p:txBody>
          <a:bodyPr wrap="none" rtlCol="0">
            <a:spAutoFit/>
          </a:bodyPr>
          <a:lstStyle/>
          <a:p>
            <a:r>
              <a:rPr lang="en-GB" dirty="0" smtClean="0"/>
              <a:t>Who is ‘you’?</a:t>
            </a:r>
            <a:endParaRPr lang="en-GB" dirty="0"/>
          </a:p>
        </p:txBody>
      </p:sp>
      <p:sp>
        <p:nvSpPr>
          <p:cNvPr id="9" name="Rectangle 8"/>
          <p:cNvSpPr/>
          <p:nvPr/>
        </p:nvSpPr>
        <p:spPr>
          <a:xfrm>
            <a:off x="251520" y="332656"/>
            <a:ext cx="4572000" cy="1200329"/>
          </a:xfrm>
          <a:prstGeom prst="rect">
            <a:avLst/>
          </a:prstGeom>
        </p:spPr>
        <p:txBody>
          <a:bodyPr>
            <a:spAutoFit/>
          </a:bodyPr>
          <a:lstStyle/>
          <a:p>
            <a:r>
              <a:rPr lang="en-GB" dirty="0" smtClean="0"/>
              <a:t>Repetition of ‘choose’ ‘chosen’ etc = repetition of life on the street. Is it also an ironic contrast with the reality of homeless person’s situation, suggesting a control they don’t actually have?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412776"/>
            <a:ext cx="5132431" cy="1200329"/>
          </a:xfrm>
          <a:prstGeom prst="rect">
            <a:avLst/>
          </a:prstGeom>
          <a:noFill/>
        </p:spPr>
        <p:txBody>
          <a:bodyPr wrap="none" rtlCol="0">
            <a:spAutoFit/>
          </a:bodyPr>
          <a:lstStyle/>
          <a:p>
            <a:r>
              <a:rPr lang="en-GB" sz="2400" dirty="0" smtClean="0">
                <a:solidFill>
                  <a:srgbClr val="C00000"/>
                </a:solidFill>
              </a:rPr>
              <a:t>For </a:t>
            </a:r>
            <a:r>
              <a:rPr lang="en-GB" sz="2400" b="1" dirty="0" smtClean="0">
                <a:solidFill>
                  <a:srgbClr val="C00000"/>
                </a:solidFill>
              </a:rPr>
              <a:t>coppers</a:t>
            </a:r>
            <a:r>
              <a:rPr lang="en-GB" sz="2400" dirty="0" smtClean="0">
                <a:solidFill>
                  <a:srgbClr val="C00000"/>
                </a:solidFill>
              </a:rPr>
              <a:t> I can dance or sing.</a:t>
            </a:r>
            <a:br>
              <a:rPr lang="en-GB" sz="2400" dirty="0" smtClean="0">
                <a:solidFill>
                  <a:srgbClr val="C00000"/>
                </a:solidFill>
              </a:rPr>
            </a:br>
            <a:r>
              <a:rPr lang="en-GB" sz="2400" dirty="0" smtClean="0">
                <a:solidFill>
                  <a:srgbClr val="C00000"/>
                </a:solidFill>
              </a:rPr>
              <a:t>For </a:t>
            </a:r>
            <a:r>
              <a:rPr lang="en-GB" sz="2400" b="1" dirty="0" smtClean="0">
                <a:solidFill>
                  <a:srgbClr val="C00000"/>
                </a:solidFill>
              </a:rPr>
              <a:t>silver</a:t>
            </a:r>
            <a:r>
              <a:rPr lang="en-GB" sz="2400" dirty="0" smtClean="0">
                <a:solidFill>
                  <a:srgbClr val="C00000"/>
                </a:solidFill>
              </a:rPr>
              <a:t> - swallow swords, eat fire.</a:t>
            </a:r>
            <a:br>
              <a:rPr lang="en-GB" sz="2400" dirty="0" smtClean="0">
                <a:solidFill>
                  <a:srgbClr val="C00000"/>
                </a:solidFill>
              </a:rPr>
            </a:br>
            <a:r>
              <a:rPr lang="en-GB" sz="2400" dirty="0" smtClean="0">
                <a:solidFill>
                  <a:srgbClr val="C00000"/>
                </a:solidFill>
              </a:rPr>
              <a:t>For </a:t>
            </a:r>
            <a:r>
              <a:rPr lang="en-GB" sz="2400" b="1" dirty="0" smtClean="0">
                <a:solidFill>
                  <a:srgbClr val="C00000"/>
                </a:solidFill>
              </a:rPr>
              <a:t>gold</a:t>
            </a:r>
            <a:r>
              <a:rPr lang="en-GB" sz="2400" dirty="0" smtClean="0">
                <a:solidFill>
                  <a:srgbClr val="C00000"/>
                </a:solidFill>
              </a:rPr>
              <a:t> - escape from locks and chains.</a:t>
            </a:r>
          </a:p>
        </p:txBody>
      </p:sp>
      <p:cxnSp>
        <p:nvCxnSpPr>
          <p:cNvPr id="4" name="Straight Connector 3"/>
          <p:cNvCxnSpPr/>
          <p:nvPr/>
        </p:nvCxnSpPr>
        <p:spPr>
          <a:xfrm flipV="1">
            <a:off x="4644008" y="1196752"/>
            <a:ext cx="1368152"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148064" y="1916832"/>
            <a:ext cx="108012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52120" y="2420888"/>
            <a:ext cx="648072"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12160" y="908720"/>
            <a:ext cx="1370375" cy="369332"/>
          </a:xfrm>
          <a:prstGeom prst="rect">
            <a:avLst/>
          </a:prstGeom>
          <a:noFill/>
        </p:spPr>
        <p:txBody>
          <a:bodyPr wrap="none" rtlCol="0">
            <a:spAutoFit/>
          </a:bodyPr>
          <a:lstStyle/>
          <a:p>
            <a:r>
              <a:rPr lang="en-GB" dirty="0" smtClean="0"/>
              <a:t>Humiliating?</a:t>
            </a:r>
            <a:endParaRPr lang="en-GB" dirty="0"/>
          </a:p>
        </p:txBody>
      </p:sp>
      <p:sp>
        <p:nvSpPr>
          <p:cNvPr id="10" name="TextBox 9"/>
          <p:cNvSpPr txBox="1"/>
          <p:nvPr/>
        </p:nvSpPr>
        <p:spPr>
          <a:xfrm>
            <a:off x="6228184" y="1700808"/>
            <a:ext cx="1192121" cy="369332"/>
          </a:xfrm>
          <a:prstGeom prst="rect">
            <a:avLst/>
          </a:prstGeom>
          <a:noFill/>
        </p:spPr>
        <p:txBody>
          <a:bodyPr wrap="none" rtlCol="0">
            <a:spAutoFit/>
          </a:bodyPr>
          <a:lstStyle/>
          <a:p>
            <a:r>
              <a:rPr lang="en-GB" dirty="0" smtClean="0"/>
              <a:t>Dangerous</a:t>
            </a:r>
            <a:endParaRPr lang="en-GB" dirty="0"/>
          </a:p>
        </p:txBody>
      </p:sp>
      <p:sp>
        <p:nvSpPr>
          <p:cNvPr id="11" name="TextBox 10"/>
          <p:cNvSpPr txBox="1"/>
          <p:nvPr/>
        </p:nvSpPr>
        <p:spPr>
          <a:xfrm>
            <a:off x="6300192" y="2492896"/>
            <a:ext cx="1368152" cy="646331"/>
          </a:xfrm>
          <a:prstGeom prst="rect">
            <a:avLst/>
          </a:prstGeom>
          <a:noFill/>
        </p:spPr>
        <p:txBody>
          <a:bodyPr wrap="square" rtlCol="0">
            <a:spAutoFit/>
          </a:bodyPr>
          <a:lstStyle/>
          <a:p>
            <a:r>
              <a:rPr lang="en-GB" dirty="0" smtClean="0"/>
              <a:t>Requires expertise</a:t>
            </a:r>
            <a:endParaRPr lang="en-GB" dirty="0"/>
          </a:p>
        </p:txBody>
      </p:sp>
      <p:sp>
        <p:nvSpPr>
          <p:cNvPr id="12" name="TextBox 11"/>
          <p:cNvSpPr txBox="1"/>
          <p:nvPr/>
        </p:nvSpPr>
        <p:spPr>
          <a:xfrm>
            <a:off x="323528" y="476672"/>
            <a:ext cx="4550092" cy="369332"/>
          </a:xfrm>
          <a:prstGeom prst="rect">
            <a:avLst/>
          </a:prstGeom>
          <a:noFill/>
        </p:spPr>
        <p:txBody>
          <a:bodyPr wrap="none" rtlCol="0">
            <a:spAutoFit/>
          </a:bodyPr>
          <a:lstStyle/>
          <a:p>
            <a:r>
              <a:rPr lang="en-GB" b="1" dirty="0" smtClean="0"/>
              <a:t>A list, exaggerating what he will do for money</a:t>
            </a:r>
            <a:endParaRPr lang="en-GB" b="1" dirty="0"/>
          </a:p>
        </p:txBody>
      </p:sp>
      <p:sp>
        <p:nvSpPr>
          <p:cNvPr id="13" name="TextBox 12"/>
          <p:cNvSpPr txBox="1"/>
          <p:nvPr/>
        </p:nvSpPr>
        <p:spPr>
          <a:xfrm>
            <a:off x="323528" y="3717032"/>
            <a:ext cx="8613264" cy="2523768"/>
          </a:xfrm>
          <a:prstGeom prst="rect">
            <a:avLst/>
          </a:prstGeom>
          <a:noFill/>
          <a:ln>
            <a:solidFill>
              <a:schemeClr val="tx1"/>
            </a:solidFill>
          </a:ln>
        </p:spPr>
        <p:txBody>
          <a:bodyPr wrap="square" rtlCol="0">
            <a:spAutoFit/>
          </a:bodyPr>
          <a:lstStyle/>
          <a:p>
            <a:pPr marL="342900" indent="-342900"/>
            <a:r>
              <a:rPr lang="en-GB" sz="2000" dirty="0" smtClean="0"/>
              <a:t>1. Categorise the nouns and verbs in this stanza using the following headings:</a:t>
            </a:r>
          </a:p>
          <a:p>
            <a:pPr marL="342900" indent="-342900"/>
            <a:endParaRPr lang="en-GB" sz="2000" dirty="0"/>
          </a:p>
          <a:p>
            <a:pPr marL="342900" indent="-342900"/>
            <a:r>
              <a:rPr lang="en-GB" sz="2000" b="1" dirty="0" smtClean="0"/>
              <a:t>Captivity	Metal		Performance		Money/Wealth</a:t>
            </a:r>
          </a:p>
          <a:p>
            <a:pPr marL="342900" indent="-342900"/>
            <a:endParaRPr lang="en-GB" sz="2000" b="1" dirty="0"/>
          </a:p>
          <a:p>
            <a:pPr marL="342900" indent="-342900"/>
            <a:r>
              <a:rPr lang="en-GB" sz="2000" dirty="0" smtClean="0"/>
              <a:t>2. Underline every verb in the stanza. Why has the poet chosen these verbs?</a:t>
            </a:r>
          </a:p>
          <a:p>
            <a:pPr marL="342900" indent="-342900"/>
            <a:endParaRPr lang="en-GB" sz="2000" dirty="0"/>
          </a:p>
          <a:p>
            <a:pPr marL="342900" indent="-342900"/>
            <a:r>
              <a:rPr lang="en-GB" sz="2000" dirty="0" smtClean="0"/>
              <a:t>3. Why is the noun ‘coppers’ effective? What different meanings can it have?</a:t>
            </a:r>
          </a:p>
          <a:p>
            <a:pPr marL="342900" indent="-342900"/>
            <a:endParaRPr lang="en-GB" dirty="0"/>
          </a:p>
        </p:txBody>
      </p:sp>
      <p:sp>
        <p:nvSpPr>
          <p:cNvPr id="14" name="Right Brace 13"/>
          <p:cNvSpPr/>
          <p:nvPr/>
        </p:nvSpPr>
        <p:spPr>
          <a:xfrm>
            <a:off x="7380312" y="908720"/>
            <a:ext cx="504056" cy="22322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7956376" y="1052736"/>
            <a:ext cx="1008112" cy="1938992"/>
          </a:xfrm>
          <a:prstGeom prst="rect">
            <a:avLst/>
          </a:prstGeom>
          <a:noFill/>
        </p:spPr>
        <p:txBody>
          <a:bodyPr wrap="square" rtlCol="0">
            <a:spAutoFit/>
          </a:bodyPr>
          <a:lstStyle/>
          <a:p>
            <a:r>
              <a:rPr lang="en-GB" sz="1500" dirty="0" smtClean="0"/>
              <a:t>Do members of the public expect something for their money?</a:t>
            </a:r>
            <a:endParaRPr lang="en-GB" sz="15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1236</Words>
  <Application>Microsoft Office PowerPoint</Application>
  <PresentationFormat>On-screen Show (4:3)</PresentationFormat>
  <Paragraphs>167</Paragraphs>
  <Slides>18</Slides>
  <Notes>2</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Give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Discussion Time!</vt:lpstr>
      <vt:lpstr>Slide 17</vt:lpstr>
      <vt:lpstr>Poetry VITALS…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dc:title>
  <dc:creator>Vicki</dc:creator>
  <cp:lastModifiedBy>Vicki</cp:lastModifiedBy>
  <cp:revision>24</cp:revision>
  <dcterms:created xsi:type="dcterms:W3CDTF">2012-04-13T09:12:20Z</dcterms:created>
  <dcterms:modified xsi:type="dcterms:W3CDTF">2014-08-17T13:26:45Z</dcterms:modified>
</cp:coreProperties>
</file>