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8" r:id="rId3"/>
    <p:sldId id="263" r:id="rId4"/>
    <p:sldId id="264" r:id="rId5"/>
    <p:sldId id="265" r:id="rId6"/>
    <p:sldId id="266" r:id="rId7"/>
    <p:sldId id="267" r:id="rId8"/>
    <p:sldId id="268" r:id="rId9"/>
    <p:sldId id="259" r:id="rId10"/>
    <p:sldId id="269" r:id="rId11"/>
    <p:sldId id="270" r:id="rId12"/>
    <p:sldId id="272" r:id="rId13"/>
    <p:sldId id="262" r:id="rId14"/>
    <p:sldId id="271" r:id="rId15"/>
    <p:sldId id="273" r:id="rId16"/>
    <p:sldId id="274" r:id="rId17"/>
    <p:sldId id="277" r:id="rId18"/>
    <p:sldId id="279" r:id="rId19"/>
    <p:sldId id="276" r:id="rId20"/>
    <p:sldId id="275" r:id="rId21"/>
    <p:sldId id="281" r:id="rId22"/>
    <p:sldId id="282" r:id="rId23"/>
    <p:sldId id="278" r:id="rId24"/>
    <p:sldId id="283" r:id="rId25"/>
    <p:sldId id="284" r:id="rId26"/>
    <p:sldId id="285" r:id="rId27"/>
    <p:sldId id="287" r:id="rId28"/>
    <p:sldId id="286" r:id="rId29"/>
    <p:sldId id="293" r:id="rId30"/>
    <p:sldId id="289" r:id="rId31"/>
    <p:sldId id="292" r:id="rId32"/>
    <p:sldId id="291" r:id="rId33"/>
    <p:sldId id="290" r:id="rId34"/>
    <p:sldId id="260" r:id="rId35"/>
    <p:sldId id="26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60" d="100"/>
          <a:sy n="60" d="100"/>
        </p:scale>
        <p:origin x="1569" y="6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6D643-4A6F-40F5-AADD-BBCE5D286343}" type="datetimeFigureOut">
              <a:rPr lang="en-GB" smtClean="0"/>
              <a:t>28/08/2015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F0EF9-ED50-402A-B199-D99B0C4ADD54}" type="slidenum">
              <a:rPr lang="en-GB" smtClean="0"/>
              <a:t>‹#›</a:t>
            </a:fld>
            <a:endParaRPr lang="en-GB"/>
          </a:p>
        </p:txBody>
      </p:sp>
    </p:spTree>
    <p:extLst>
      <p:ext uri="{BB962C8B-B14F-4D97-AF65-F5344CB8AC3E}">
        <p14:creationId xmlns:p14="http://schemas.microsoft.com/office/powerpoint/2010/main" val="174705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C1D4F-D5F0-4CDF-A254-BE3B4B9C3D20}" type="slidenum">
              <a:rPr lang="en-GB" smtClean="0"/>
              <a:t>6</a:t>
            </a:fld>
            <a:endParaRPr lang="en-GB"/>
          </a:p>
        </p:txBody>
      </p:sp>
    </p:spTree>
    <p:extLst>
      <p:ext uri="{BB962C8B-B14F-4D97-AF65-F5344CB8AC3E}">
        <p14:creationId xmlns:p14="http://schemas.microsoft.com/office/powerpoint/2010/main" val="85371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acronym that we will use on each poem to look at all the different aspects</a:t>
            </a:r>
            <a:endParaRPr lang="en-GB" dirty="0"/>
          </a:p>
        </p:txBody>
      </p:sp>
      <p:sp>
        <p:nvSpPr>
          <p:cNvPr id="4" name="Slide Number Placeholder 3"/>
          <p:cNvSpPr>
            <a:spLocks noGrp="1"/>
          </p:cNvSpPr>
          <p:nvPr>
            <p:ph type="sldNum" sz="quarter" idx="10"/>
          </p:nvPr>
        </p:nvSpPr>
        <p:spPr/>
        <p:txBody>
          <a:bodyPr/>
          <a:lstStyle/>
          <a:p>
            <a:fld id="{1ABA1F92-7D2E-40F0-999B-67C40D31743E}" type="slidenum">
              <a:rPr lang="en-GB" smtClean="0"/>
              <a:pPr/>
              <a:t>35</a:t>
            </a:fld>
            <a:endParaRPr lang="en-GB"/>
          </a:p>
        </p:txBody>
      </p:sp>
    </p:spTree>
    <p:extLst>
      <p:ext uri="{BB962C8B-B14F-4D97-AF65-F5344CB8AC3E}">
        <p14:creationId xmlns:p14="http://schemas.microsoft.com/office/powerpoint/2010/main" val="26032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FB5197-347E-49FE-9306-94E1598B7F5B}"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A445D-3962-4F80-8195-DADF0F6B6DA6}" type="slidenum">
              <a:rPr lang="en-GB" smtClean="0"/>
              <a:t>‹#›</a:t>
            </a:fld>
            <a:endParaRPr lang="en-GB"/>
          </a:p>
        </p:txBody>
      </p:sp>
    </p:spTree>
    <p:extLst>
      <p:ext uri="{BB962C8B-B14F-4D97-AF65-F5344CB8AC3E}">
        <p14:creationId xmlns:p14="http://schemas.microsoft.com/office/powerpoint/2010/main" val="213478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FB5197-347E-49FE-9306-94E1598B7F5B}"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A445D-3962-4F80-8195-DADF0F6B6DA6}" type="slidenum">
              <a:rPr lang="en-GB" smtClean="0"/>
              <a:t>‹#›</a:t>
            </a:fld>
            <a:endParaRPr lang="en-GB"/>
          </a:p>
        </p:txBody>
      </p:sp>
    </p:spTree>
    <p:extLst>
      <p:ext uri="{BB962C8B-B14F-4D97-AF65-F5344CB8AC3E}">
        <p14:creationId xmlns:p14="http://schemas.microsoft.com/office/powerpoint/2010/main" val="1073446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FB5197-347E-49FE-9306-94E1598B7F5B}"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A445D-3962-4F80-8195-DADF0F6B6DA6}" type="slidenum">
              <a:rPr lang="en-GB" smtClean="0"/>
              <a:t>‹#›</a:t>
            </a:fld>
            <a:endParaRPr lang="en-GB"/>
          </a:p>
        </p:txBody>
      </p:sp>
    </p:spTree>
    <p:extLst>
      <p:ext uri="{BB962C8B-B14F-4D97-AF65-F5344CB8AC3E}">
        <p14:creationId xmlns:p14="http://schemas.microsoft.com/office/powerpoint/2010/main" val="89529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FB5197-347E-49FE-9306-94E1598B7F5B}"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A445D-3962-4F80-8195-DADF0F6B6DA6}" type="slidenum">
              <a:rPr lang="en-GB" smtClean="0"/>
              <a:t>‹#›</a:t>
            </a:fld>
            <a:endParaRPr lang="en-GB"/>
          </a:p>
        </p:txBody>
      </p:sp>
    </p:spTree>
    <p:extLst>
      <p:ext uri="{BB962C8B-B14F-4D97-AF65-F5344CB8AC3E}">
        <p14:creationId xmlns:p14="http://schemas.microsoft.com/office/powerpoint/2010/main" val="852985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B5197-347E-49FE-9306-94E1598B7F5B}" type="datetimeFigureOut">
              <a:rPr lang="en-GB" smtClean="0"/>
              <a:t>28/08/2015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CA445D-3962-4F80-8195-DADF0F6B6DA6}" type="slidenum">
              <a:rPr lang="en-GB" smtClean="0"/>
              <a:t>‹#›</a:t>
            </a:fld>
            <a:endParaRPr lang="en-GB"/>
          </a:p>
        </p:txBody>
      </p:sp>
    </p:spTree>
    <p:extLst>
      <p:ext uri="{BB962C8B-B14F-4D97-AF65-F5344CB8AC3E}">
        <p14:creationId xmlns:p14="http://schemas.microsoft.com/office/powerpoint/2010/main" val="398561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FB5197-347E-49FE-9306-94E1598B7F5B}"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A445D-3962-4F80-8195-DADF0F6B6DA6}" type="slidenum">
              <a:rPr lang="en-GB" smtClean="0"/>
              <a:t>‹#›</a:t>
            </a:fld>
            <a:endParaRPr lang="en-GB"/>
          </a:p>
        </p:txBody>
      </p:sp>
    </p:spTree>
    <p:extLst>
      <p:ext uri="{BB962C8B-B14F-4D97-AF65-F5344CB8AC3E}">
        <p14:creationId xmlns:p14="http://schemas.microsoft.com/office/powerpoint/2010/main" val="3099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FB5197-347E-49FE-9306-94E1598B7F5B}" type="datetimeFigureOut">
              <a:rPr lang="en-GB" smtClean="0"/>
              <a:t>28/08/2015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CA445D-3962-4F80-8195-DADF0F6B6DA6}" type="slidenum">
              <a:rPr lang="en-GB" smtClean="0"/>
              <a:t>‹#›</a:t>
            </a:fld>
            <a:endParaRPr lang="en-GB"/>
          </a:p>
        </p:txBody>
      </p:sp>
    </p:spTree>
    <p:extLst>
      <p:ext uri="{BB962C8B-B14F-4D97-AF65-F5344CB8AC3E}">
        <p14:creationId xmlns:p14="http://schemas.microsoft.com/office/powerpoint/2010/main" val="31975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FB5197-347E-49FE-9306-94E1598B7F5B}" type="datetimeFigureOut">
              <a:rPr lang="en-GB" smtClean="0"/>
              <a:t>28/08/2015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CA445D-3962-4F80-8195-DADF0F6B6DA6}" type="slidenum">
              <a:rPr lang="en-GB" smtClean="0"/>
              <a:t>‹#›</a:t>
            </a:fld>
            <a:endParaRPr lang="en-GB"/>
          </a:p>
        </p:txBody>
      </p:sp>
    </p:spTree>
    <p:extLst>
      <p:ext uri="{BB962C8B-B14F-4D97-AF65-F5344CB8AC3E}">
        <p14:creationId xmlns:p14="http://schemas.microsoft.com/office/powerpoint/2010/main" val="278244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B5197-347E-49FE-9306-94E1598B7F5B}" type="datetimeFigureOut">
              <a:rPr lang="en-GB" smtClean="0"/>
              <a:t>28/08/2015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CA445D-3962-4F80-8195-DADF0F6B6DA6}" type="slidenum">
              <a:rPr lang="en-GB" smtClean="0"/>
              <a:t>‹#›</a:t>
            </a:fld>
            <a:endParaRPr lang="en-GB"/>
          </a:p>
        </p:txBody>
      </p:sp>
    </p:spTree>
    <p:extLst>
      <p:ext uri="{BB962C8B-B14F-4D97-AF65-F5344CB8AC3E}">
        <p14:creationId xmlns:p14="http://schemas.microsoft.com/office/powerpoint/2010/main" val="314234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B5197-347E-49FE-9306-94E1598B7F5B}"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A445D-3962-4F80-8195-DADF0F6B6DA6}" type="slidenum">
              <a:rPr lang="en-GB" smtClean="0"/>
              <a:t>‹#›</a:t>
            </a:fld>
            <a:endParaRPr lang="en-GB"/>
          </a:p>
        </p:txBody>
      </p:sp>
    </p:spTree>
    <p:extLst>
      <p:ext uri="{BB962C8B-B14F-4D97-AF65-F5344CB8AC3E}">
        <p14:creationId xmlns:p14="http://schemas.microsoft.com/office/powerpoint/2010/main" val="265259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B5197-347E-49FE-9306-94E1598B7F5B}" type="datetimeFigureOut">
              <a:rPr lang="en-GB" smtClean="0"/>
              <a:t>28/08/2015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CA445D-3962-4F80-8195-DADF0F6B6DA6}" type="slidenum">
              <a:rPr lang="en-GB" smtClean="0"/>
              <a:t>‹#›</a:t>
            </a:fld>
            <a:endParaRPr lang="en-GB"/>
          </a:p>
        </p:txBody>
      </p:sp>
    </p:spTree>
    <p:extLst>
      <p:ext uri="{BB962C8B-B14F-4D97-AF65-F5344CB8AC3E}">
        <p14:creationId xmlns:p14="http://schemas.microsoft.com/office/powerpoint/2010/main" val="229379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B5197-347E-49FE-9306-94E1598B7F5B}" type="datetimeFigureOut">
              <a:rPr lang="en-GB" smtClean="0"/>
              <a:t>28/08/2015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A445D-3962-4F80-8195-DADF0F6B6DA6}" type="slidenum">
              <a:rPr lang="en-GB" smtClean="0"/>
              <a:t>‹#›</a:t>
            </a:fld>
            <a:endParaRPr lang="en-GB"/>
          </a:p>
        </p:txBody>
      </p:sp>
    </p:spTree>
    <p:extLst>
      <p:ext uri="{BB962C8B-B14F-4D97-AF65-F5344CB8AC3E}">
        <p14:creationId xmlns:p14="http://schemas.microsoft.com/office/powerpoint/2010/main" val="512480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9zsX2SKM_c"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YOk-wUlfv7Q"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U_0358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4087"/>
            <a:ext cx="91440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515938"/>
            <a:ext cx="7772400" cy="1470025"/>
          </a:xfrm>
        </p:spPr>
        <p:txBody>
          <a:bodyPr>
            <a:normAutofit/>
          </a:bodyPr>
          <a:lstStyle/>
          <a:p>
            <a:r>
              <a:rPr lang="en-GB" dirty="0" smtClean="0"/>
              <a:t>Exposure</a:t>
            </a:r>
            <a:endParaRPr lang="en-GB" dirty="0"/>
          </a:p>
        </p:txBody>
      </p:sp>
      <p:sp>
        <p:nvSpPr>
          <p:cNvPr id="3" name="Subtitle 2"/>
          <p:cNvSpPr>
            <a:spLocks noGrp="1"/>
          </p:cNvSpPr>
          <p:nvPr>
            <p:ph type="subTitle" idx="1"/>
          </p:nvPr>
        </p:nvSpPr>
        <p:spPr>
          <a:xfrm>
            <a:off x="1371600" y="792999"/>
            <a:ext cx="6400800" cy="1752600"/>
          </a:xfrm>
        </p:spPr>
        <p:txBody>
          <a:bodyPr/>
          <a:lstStyle/>
          <a:p>
            <a:r>
              <a:rPr lang="en-GB" dirty="0" smtClean="0"/>
              <a:t>By </a:t>
            </a:r>
            <a:r>
              <a:rPr lang="en-GB" dirty="0" smtClean="0"/>
              <a:t>Wilfred Owen</a:t>
            </a:r>
            <a:endParaRPr lang="en-GB" dirty="0"/>
          </a:p>
        </p:txBody>
      </p:sp>
    </p:spTree>
    <p:extLst>
      <p:ext uri="{BB962C8B-B14F-4D97-AF65-F5344CB8AC3E}">
        <p14:creationId xmlns:p14="http://schemas.microsoft.com/office/powerpoint/2010/main" val="4072844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6526" t="21953" r="35790" b="8152"/>
          <a:stretch/>
        </p:blipFill>
        <p:spPr>
          <a:xfrm rot="21366177">
            <a:off x="210611" y="198254"/>
            <a:ext cx="4471236" cy="6349835"/>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5057030" y="596348"/>
            <a:ext cx="3792772" cy="2739211"/>
          </a:xfrm>
          <a:prstGeom prst="rect">
            <a:avLst/>
          </a:prstGeom>
          <a:noFill/>
        </p:spPr>
        <p:txBody>
          <a:bodyPr wrap="square" rtlCol="0">
            <a:spAutoFit/>
          </a:bodyPr>
          <a:lstStyle/>
          <a:p>
            <a:r>
              <a:rPr lang="en-GB" sz="2400" dirty="0" smtClean="0"/>
              <a:t>Read the biography of Wilfred Owen and </a:t>
            </a:r>
            <a:r>
              <a:rPr lang="en-GB" sz="2400" b="1" dirty="0" smtClean="0"/>
              <a:t>answer the questions in your book</a:t>
            </a:r>
            <a:r>
              <a:rPr lang="en-GB" sz="2400" dirty="0" smtClean="0"/>
              <a:t>. You have </a:t>
            </a:r>
            <a:r>
              <a:rPr lang="en-GB" sz="2800" b="1" dirty="0" smtClean="0">
                <a:solidFill>
                  <a:srgbClr val="FF0000"/>
                </a:solidFill>
              </a:rPr>
              <a:t>ten minutes </a:t>
            </a:r>
            <a:r>
              <a:rPr lang="en-GB" sz="2400" dirty="0" smtClean="0"/>
              <a:t>to complete the questions and should write in </a:t>
            </a:r>
            <a:r>
              <a:rPr lang="en-GB" sz="2400" b="1" dirty="0" smtClean="0"/>
              <a:t>full sentences. </a:t>
            </a:r>
            <a:endParaRPr lang="en-GB" sz="2400" b="1" dirty="0"/>
          </a:p>
        </p:txBody>
      </p:sp>
      <p:pic>
        <p:nvPicPr>
          <p:cNvPr id="6" name="Picture 2" descr="http://the-dentalspa.co.uk/wp-content/uploads/2014/02/EGG-TI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844" y="3464419"/>
            <a:ext cx="2639467" cy="322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10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929" y="335846"/>
            <a:ext cx="8817996" cy="5878532"/>
          </a:xfrm>
          <a:prstGeom prst="rect">
            <a:avLst/>
          </a:prstGeom>
        </p:spPr>
        <p:txBody>
          <a:bodyPr wrap="square">
            <a:spAutoFit/>
          </a:bodyPr>
          <a:lstStyle/>
          <a:p>
            <a:r>
              <a:rPr lang="en-GB" sz="2800" b="1" dirty="0" smtClean="0"/>
              <a:t>Answers: </a:t>
            </a:r>
          </a:p>
          <a:p>
            <a:endParaRPr lang="en-GB" sz="2800" b="1" dirty="0" smtClean="0"/>
          </a:p>
          <a:p>
            <a:pPr marL="342900" indent="-342900">
              <a:buAutoNum type="arabicPeriod"/>
            </a:pPr>
            <a:r>
              <a:rPr lang="en-GB" sz="2000" dirty="0" smtClean="0"/>
              <a:t>Owen was 25 years old when he died.    </a:t>
            </a:r>
            <a:r>
              <a:rPr lang="en-GB" sz="2000" b="1" dirty="0" smtClean="0"/>
              <a:t>1 mark</a:t>
            </a:r>
            <a:endParaRPr lang="en-GB" sz="2000" dirty="0" smtClean="0"/>
          </a:p>
          <a:p>
            <a:pPr marL="342900" indent="-342900">
              <a:buAutoNum type="arabicPeriod"/>
            </a:pPr>
            <a:r>
              <a:rPr lang="en-GB" sz="2000" dirty="0" smtClean="0"/>
              <a:t>In the summer of 1917, after meeting and being influenced by the poet Siegfried Sassoon (paragraphs 1-2).   </a:t>
            </a:r>
            <a:r>
              <a:rPr lang="en-GB" sz="2000" b="1" dirty="0" smtClean="0"/>
              <a:t>1 mark</a:t>
            </a:r>
            <a:endParaRPr lang="en-GB" sz="2000" dirty="0" smtClean="0"/>
          </a:p>
          <a:p>
            <a:pPr marL="342900" indent="-342900">
              <a:buAutoNum type="arabicPeriod"/>
            </a:pPr>
            <a:r>
              <a:rPr lang="en-GB" sz="2000" dirty="0" smtClean="0"/>
              <a:t>Owen experienced shell shock after active service at </a:t>
            </a:r>
            <a:r>
              <a:rPr lang="en-GB" sz="2000" dirty="0" err="1" smtClean="0"/>
              <a:t>Serre</a:t>
            </a:r>
            <a:r>
              <a:rPr lang="en-GB" sz="2000" dirty="0" smtClean="0"/>
              <a:t> and St. Quentin in January-April 1917 and as a result, returned to Britain for treatment. Whilst receiving treatment, Owen met Siegfried Sassoon, who “provided him with guidance, and encouragement to bring his war experiences into his poetry” (para.2).  </a:t>
            </a:r>
            <a:r>
              <a:rPr lang="en-GB" sz="2000" b="1" dirty="0" smtClean="0"/>
              <a:t>2 marks</a:t>
            </a:r>
            <a:endParaRPr lang="en-GB" sz="2000" dirty="0" smtClean="0"/>
          </a:p>
          <a:p>
            <a:pPr marL="342900" indent="-342900">
              <a:buAutoNum type="arabicPeriod"/>
            </a:pPr>
            <a:r>
              <a:rPr lang="en-GB" sz="2000" dirty="0" smtClean="0"/>
              <a:t>Owen was awarded the Military Cross in October 1918 “in recognition of his courage and leadership” (para.3). </a:t>
            </a:r>
            <a:r>
              <a:rPr lang="en-GB" sz="2000" b="1" dirty="0" smtClean="0"/>
              <a:t>2 marks</a:t>
            </a:r>
            <a:endParaRPr lang="en-GB" sz="2000" dirty="0" smtClean="0"/>
          </a:p>
          <a:p>
            <a:pPr marL="342900" indent="-342900">
              <a:buAutoNum type="arabicPeriod"/>
            </a:pPr>
            <a:r>
              <a:rPr lang="en-GB" sz="2000" dirty="0" smtClean="0"/>
              <a:t>The ‘Pity of War’ refers to the anguish and anger at the suffering experienced by the soldiers and the violence and waste of human life. It also implies that the tragedy of war, and humans’ desire for it, is doomed to be re-enacted repeatedly in the future. </a:t>
            </a:r>
            <a:r>
              <a:rPr lang="en-GB" sz="2000" b="1" dirty="0" smtClean="0"/>
              <a:t>2 marks</a:t>
            </a:r>
            <a:endParaRPr lang="en-GB" sz="2000" dirty="0" smtClean="0"/>
          </a:p>
          <a:p>
            <a:pPr marL="342900" indent="-342900">
              <a:buAutoNum type="arabicPeriod"/>
            </a:pPr>
            <a:r>
              <a:rPr lang="en-GB" sz="2000" dirty="0" smtClean="0"/>
              <a:t>Rhyming patterns (para.1), bleak realism, energy, indignation, compassion, technical skill (para.4). </a:t>
            </a:r>
            <a:r>
              <a:rPr lang="en-GB" sz="2000" b="1" dirty="0"/>
              <a:t>2</a:t>
            </a:r>
            <a:r>
              <a:rPr lang="en-GB" sz="2000" b="1" dirty="0" smtClean="0"/>
              <a:t> marks</a:t>
            </a:r>
            <a:endParaRPr lang="en-GB" sz="2000" dirty="0"/>
          </a:p>
        </p:txBody>
      </p:sp>
      <p:sp>
        <p:nvSpPr>
          <p:cNvPr id="4" name="TextBox 3"/>
          <p:cNvSpPr txBox="1"/>
          <p:nvPr/>
        </p:nvSpPr>
        <p:spPr>
          <a:xfrm>
            <a:off x="8054671" y="6058894"/>
            <a:ext cx="1351721" cy="646331"/>
          </a:xfrm>
          <a:prstGeom prst="rect">
            <a:avLst/>
          </a:prstGeom>
          <a:noFill/>
        </p:spPr>
        <p:txBody>
          <a:bodyPr wrap="square" rtlCol="0">
            <a:spAutoFit/>
          </a:bodyPr>
          <a:lstStyle/>
          <a:p>
            <a:r>
              <a:rPr lang="en-GB" sz="3600" b="1" dirty="0" smtClean="0"/>
              <a:t>/10</a:t>
            </a:r>
            <a:endParaRPr lang="en-GB" sz="3600" b="1" dirty="0"/>
          </a:p>
        </p:txBody>
      </p:sp>
    </p:spTree>
    <p:extLst>
      <p:ext uri="{BB962C8B-B14F-4D97-AF65-F5344CB8AC3E}">
        <p14:creationId xmlns:p14="http://schemas.microsoft.com/office/powerpoint/2010/main" val="412885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bVcPlh6941E/T5kMR1tt8pI/AAAAAAAAAyI/hL-WVAaMwKM/s1600/snow+in+the+tre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14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Movie 1">
            <a:hlinkClick r:id="rId3" highlightClick="1"/>
          </p:cNvPr>
          <p:cNvSpPr/>
          <p:nvPr/>
        </p:nvSpPr>
        <p:spPr>
          <a:xfrm>
            <a:off x="7164125" y="4802588"/>
            <a:ext cx="1876508" cy="1439186"/>
          </a:xfrm>
          <a:prstGeom prst="actionButtonMovie">
            <a:avLst/>
          </a:prstGeom>
          <a:solidFill>
            <a:schemeClr val="accent1">
              <a:alpha val="0"/>
            </a:schemeClr>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59026" y="143124"/>
            <a:ext cx="6480313" cy="646331"/>
          </a:xfrm>
          <a:prstGeom prst="rect">
            <a:avLst/>
          </a:prstGeom>
          <a:noFill/>
        </p:spPr>
        <p:txBody>
          <a:bodyPr wrap="square" rtlCol="0">
            <a:spAutoFit/>
          </a:bodyPr>
          <a:lstStyle/>
          <a:p>
            <a:r>
              <a:rPr lang="en-GB" sz="3600" b="1" dirty="0" smtClean="0"/>
              <a:t>Let’s read the poem…</a:t>
            </a:r>
            <a:endParaRPr lang="en-GB" sz="3600" b="1" dirty="0"/>
          </a:p>
        </p:txBody>
      </p:sp>
    </p:spTree>
    <p:extLst>
      <p:ext uri="{BB962C8B-B14F-4D97-AF65-F5344CB8AC3E}">
        <p14:creationId xmlns:p14="http://schemas.microsoft.com/office/powerpoint/2010/main" val="1092067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2463752"/>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To explore how the writer uses theme, language and structure to present </a:t>
            </a:r>
            <a:r>
              <a:rPr lang="en-GB" dirty="0" smtClean="0">
                <a:solidFill>
                  <a:schemeClr val="bg1"/>
                </a:solidFill>
                <a:latin typeface="Comic Sans MS" pitchFamily="66" charset="0"/>
              </a:rPr>
              <a:t>war.</a:t>
            </a:r>
            <a:r>
              <a:rPr lang="en-GB" dirty="0" smtClean="0">
                <a:solidFill>
                  <a:schemeClr val="bg1"/>
                </a:solidFill>
                <a:latin typeface="Comic Sans MS" pitchFamily="66" charset="0"/>
              </a:rPr>
              <a:t/>
            </a:r>
            <a:br>
              <a:rPr lang="en-GB" dirty="0" smtClean="0">
                <a:solidFill>
                  <a:schemeClr val="bg1"/>
                </a:solidFill>
                <a:latin typeface="Comic Sans MS" pitchFamily="66" charset="0"/>
              </a:rPr>
            </a:br>
            <a:endParaRPr lang="en-US" dirty="0">
              <a:solidFill>
                <a:schemeClr val="bg1"/>
              </a:solidFill>
              <a:latin typeface="Comic Sans MS" pitchFamily="66" charset="0"/>
            </a:endParaRPr>
          </a:p>
        </p:txBody>
      </p:sp>
    </p:spTree>
    <p:extLst>
      <p:ext uri="{BB962C8B-B14F-4D97-AF65-F5344CB8AC3E}">
        <p14:creationId xmlns:p14="http://schemas.microsoft.com/office/powerpoint/2010/main" val="2012080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295" y="0"/>
            <a:ext cx="8690776" cy="6740307"/>
          </a:xfrm>
          <a:prstGeom prst="rect">
            <a:avLst/>
          </a:prstGeom>
        </p:spPr>
        <p:txBody>
          <a:bodyPr wrap="square">
            <a:spAutoFit/>
          </a:bodyPr>
          <a:lstStyle/>
          <a:p>
            <a:r>
              <a:rPr lang="en-GB" dirty="0" smtClean="0"/>
              <a:t>I</a:t>
            </a:r>
          </a:p>
          <a:p>
            <a:r>
              <a:rPr lang="en-GB" dirty="0" smtClean="0"/>
              <a:t>Our brains ache, in the merciless iced east winds that knife us...</a:t>
            </a:r>
          </a:p>
          <a:p>
            <a:r>
              <a:rPr lang="en-GB" dirty="0" smtClean="0"/>
              <a:t>Wearied we keep awake because the night is silent...</a:t>
            </a:r>
          </a:p>
          <a:p>
            <a:r>
              <a:rPr lang="en-GB" dirty="0" smtClean="0"/>
              <a:t>Low drooping flares confuse our memory of the salient...</a:t>
            </a:r>
          </a:p>
          <a:p>
            <a:r>
              <a:rPr lang="en-GB" dirty="0" smtClean="0"/>
              <a:t>Worried by silence, sentries whisper, curious, nervous,</a:t>
            </a:r>
          </a:p>
          <a:p>
            <a:r>
              <a:rPr lang="en-GB" dirty="0" smtClean="0"/>
              <a:t>             But nothing happens.</a:t>
            </a:r>
          </a:p>
          <a:p>
            <a:endParaRPr lang="en-GB" dirty="0" smtClean="0"/>
          </a:p>
          <a:p>
            <a:r>
              <a:rPr lang="en-GB" dirty="0" smtClean="0"/>
              <a:t>Watching, we hear the mad gusts tugging on the wire.</a:t>
            </a:r>
          </a:p>
          <a:p>
            <a:r>
              <a:rPr lang="en-GB" dirty="0" smtClean="0"/>
              <a:t>Like twitching agonies of men among its brambles.</a:t>
            </a:r>
          </a:p>
          <a:p>
            <a:r>
              <a:rPr lang="en-GB" dirty="0" smtClean="0"/>
              <a:t>Northward incessantly, the flickering gunnery rumbles,</a:t>
            </a:r>
          </a:p>
          <a:p>
            <a:r>
              <a:rPr lang="en-GB" dirty="0" smtClean="0"/>
              <a:t>Far off, like a dull rumour of some other war.</a:t>
            </a:r>
          </a:p>
          <a:p>
            <a:r>
              <a:rPr lang="en-GB" dirty="0" smtClean="0"/>
              <a:t>             What are we doing here?</a:t>
            </a:r>
          </a:p>
          <a:p>
            <a:endParaRPr lang="en-GB" dirty="0" smtClean="0"/>
          </a:p>
          <a:p>
            <a:r>
              <a:rPr lang="en-GB" dirty="0" smtClean="0"/>
              <a:t>The poignant misery of dawn begins to grow...</a:t>
            </a:r>
          </a:p>
          <a:p>
            <a:r>
              <a:rPr lang="en-GB" dirty="0" smtClean="0"/>
              <a:t>We only know war lasts, rain soaks, and clouds sag stormy.</a:t>
            </a:r>
          </a:p>
          <a:p>
            <a:r>
              <a:rPr lang="en-GB" dirty="0" smtClean="0"/>
              <a:t>Dawn massing in the east her melancholy army</a:t>
            </a:r>
          </a:p>
          <a:p>
            <a:r>
              <a:rPr lang="en-GB" dirty="0" smtClean="0"/>
              <a:t>Attacks once more in ranks on shivering ranks of </a:t>
            </a:r>
            <a:r>
              <a:rPr lang="en-GB" dirty="0" err="1" smtClean="0"/>
              <a:t>gray</a:t>
            </a:r>
            <a:r>
              <a:rPr lang="en-GB" dirty="0" smtClean="0"/>
              <a:t>,</a:t>
            </a:r>
          </a:p>
          <a:p>
            <a:r>
              <a:rPr lang="en-GB" dirty="0" smtClean="0"/>
              <a:t>             But nothing happens.</a:t>
            </a:r>
          </a:p>
          <a:p>
            <a:endParaRPr lang="en-GB" dirty="0" smtClean="0"/>
          </a:p>
          <a:p>
            <a:r>
              <a:rPr lang="en-GB" dirty="0" smtClean="0"/>
              <a:t>Sudden successive flights of bullets streak the silence.</a:t>
            </a:r>
          </a:p>
          <a:p>
            <a:r>
              <a:rPr lang="en-GB" dirty="0" smtClean="0"/>
              <a:t>Less deadly than the air that shudders black with snow,</a:t>
            </a:r>
          </a:p>
          <a:p>
            <a:r>
              <a:rPr lang="en-GB" dirty="0" smtClean="0"/>
              <a:t>With sidelong flowing flakes that flock, pause and renew,</a:t>
            </a:r>
          </a:p>
          <a:p>
            <a:r>
              <a:rPr lang="en-GB" dirty="0" smtClean="0"/>
              <a:t>We watch them wandering up and down the wind's nonchalance,</a:t>
            </a:r>
          </a:p>
          <a:p>
            <a:r>
              <a:rPr lang="en-GB" dirty="0" smtClean="0"/>
              <a:t>             But nothing happens.</a:t>
            </a:r>
            <a:endParaRPr lang="en-GB" dirty="0"/>
          </a:p>
        </p:txBody>
      </p:sp>
    </p:spTree>
    <p:extLst>
      <p:ext uri="{BB962C8B-B14F-4D97-AF65-F5344CB8AC3E}">
        <p14:creationId xmlns:p14="http://schemas.microsoft.com/office/powerpoint/2010/main" val="354303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270" y="0"/>
            <a:ext cx="8857753" cy="6740307"/>
          </a:xfrm>
          <a:prstGeom prst="rect">
            <a:avLst/>
          </a:prstGeom>
        </p:spPr>
        <p:txBody>
          <a:bodyPr wrap="square">
            <a:spAutoFit/>
          </a:bodyPr>
          <a:lstStyle/>
          <a:p>
            <a:r>
              <a:rPr lang="en-GB" dirty="0" smtClean="0"/>
              <a:t> II</a:t>
            </a:r>
          </a:p>
          <a:p>
            <a:r>
              <a:rPr lang="en-GB" dirty="0" smtClean="0"/>
              <a:t>Pale flakes with lingering stealth come feeling for our faces -</a:t>
            </a:r>
          </a:p>
          <a:p>
            <a:r>
              <a:rPr lang="en-GB" dirty="0" smtClean="0"/>
              <a:t>We cringe in holes, back on forgotten dreams, and stare, snow-dazed,</a:t>
            </a:r>
          </a:p>
          <a:p>
            <a:r>
              <a:rPr lang="en-GB" dirty="0" smtClean="0"/>
              <a:t>Deep into grassier ditches. So we drowse, sun-dozed,</a:t>
            </a:r>
          </a:p>
          <a:p>
            <a:r>
              <a:rPr lang="en-GB" dirty="0" smtClean="0"/>
              <a:t>Littered with blossoms trickling where the blackbird fusses.</a:t>
            </a:r>
          </a:p>
          <a:p>
            <a:r>
              <a:rPr lang="en-GB" dirty="0" smtClean="0"/>
              <a:t>             Is it that we are dying?</a:t>
            </a:r>
          </a:p>
          <a:p>
            <a:endParaRPr lang="en-GB" dirty="0" smtClean="0"/>
          </a:p>
          <a:p>
            <a:r>
              <a:rPr lang="en-GB" dirty="0" smtClean="0"/>
              <a:t>Slowly our ghosts drag home: glimpsing the sunk fires glozed</a:t>
            </a:r>
          </a:p>
          <a:p>
            <a:r>
              <a:rPr lang="en-GB" dirty="0" smtClean="0"/>
              <a:t>With crusted dark-red jewels; crickets jingle there;</a:t>
            </a:r>
          </a:p>
          <a:p>
            <a:r>
              <a:rPr lang="en-GB" dirty="0" smtClean="0"/>
              <a:t>For hours the innocent mice rejoice: the house is theirs;</a:t>
            </a:r>
          </a:p>
          <a:p>
            <a:r>
              <a:rPr lang="en-GB" dirty="0" smtClean="0"/>
              <a:t>Shutters and doors all closed: on us the doors are closed -</a:t>
            </a:r>
          </a:p>
          <a:p>
            <a:r>
              <a:rPr lang="en-GB" dirty="0" smtClean="0"/>
              <a:t>             We turn back to our dying.</a:t>
            </a:r>
          </a:p>
          <a:p>
            <a:endParaRPr lang="en-GB" dirty="0" smtClean="0"/>
          </a:p>
          <a:p>
            <a:r>
              <a:rPr lang="en-GB" dirty="0" smtClean="0"/>
              <a:t>Since we believe not otherwise can kind fires burn;</a:t>
            </a:r>
          </a:p>
          <a:p>
            <a:r>
              <a:rPr lang="en-GB" dirty="0" smtClean="0"/>
              <a:t>Now ever suns smile true on child, or field, or fruit.</a:t>
            </a:r>
          </a:p>
          <a:p>
            <a:r>
              <a:rPr lang="en-GB" dirty="0" smtClean="0"/>
              <a:t>For God's invincible spring our love is made afraid;</a:t>
            </a:r>
          </a:p>
          <a:p>
            <a:r>
              <a:rPr lang="en-GB" dirty="0" smtClean="0"/>
              <a:t>Therefore, not loath, we lie out here; therefore were born,</a:t>
            </a:r>
          </a:p>
          <a:p>
            <a:r>
              <a:rPr lang="en-GB" dirty="0" smtClean="0"/>
              <a:t>             For love of God seems dying.</a:t>
            </a:r>
          </a:p>
          <a:p>
            <a:endParaRPr lang="en-GB" dirty="0" smtClean="0"/>
          </a:p>
          <a:p>
            <a:r>
              <a:rPr lang="en-GB" dirty="0" smtClean="0"/>
              <a:t>To-night, His frost will fasten on this mud and us,</a:t>
            </a:r>
          </a:p>
          <a:p>
            <a:r>
              <a:rPr lang="en-GB" dirty="0" smtClean="0"/>
              <a:t>Shrivelling many hands and puckering foreheads crisp.</a:t>
            </a:r>
          </a:p>
          <a:p>
            <a:r>
              <a:rPr lang="en-GB" dirty="0" smtClean="0"/>
              <a:t>The burying-party, picks and shovels in their shaking grasp,</a:t>
            </a:r>
          </a:p>
          <a:p>
            <a:r>
              <a:rPr lang="en-GB" dirty="0" smtClean="0"/>
              <a:t>Pause over half-known faces. All their eyes are ice,</a:t>
            </a:r>
          </a:p>
          <a:p>
            <a:r>
              <a:rPr lang="en-GB" dirty="0" smtClean="0"/>
              <a:t>             But nothing happens.</a:t>
            </a:r>
            <a:endParaRPr lang="en-GB" dirty="0"/>
          </a:p>
        </p:txBody>
      </p:sp>
    </p:spTree>
    <p:extLst>
      <p:ext uri="{BB962C8B-B14F-4D97-AF65-F5344CB8AC3E}">
        <p14:creationId xmlns:p14="http://schemas.microsoft.com/office/powerpoint/2010/main" val="36873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830" y="190831"/>
            <a:ext cx="8889559" cy="461665"/>
          </a:xfrm>
          <a:prstGeom prst="rect">
            <a:avLst/>
          </a:prstGeom>
          <a:noFill/>
        </p:spPr>
        <p:txBody>
          <a:bodyPr wrap="square" rtlCol="0">
            <a:spAutoFit/>
          </a:bodyPr>
          <a:lstStyle/>
          <a:p>
            <a:r>
              <a:rPr lang="en-GB" sz="2400" b="1" dirty="0" smtClean="0"/>
              <a:t>Let’s look at the first stanza together.</a:t>
            </a:r>
            <a:endParaRPr lang="en-GB" sz="2400" b="1" dirty="0"/>
          </a:p>
        </p:txBody>
      </p:sp>
      <p:sp>
        <p:nvSpPr>
          <p:cNvPr id="3" name="Rectangle 2"/>
          <p:cNvSpPr/>
          <p:nvPr/>
        </p:nvSpPr>
        <p:spPr>
          <a:xfrm>
            <a:off x="1598211" y="2497188"/>
            <a:ext cx="6376947" cy="1477328"/>
          </a:xfrm>
          <a:prstGeom prst="rect">
            <a:avLst/>
          </a:prstGeom>
          <a:ln>
            <a:noFill/>
          </a:ln>
        </p:spPr>
        <p:txBody>
          <a:bodyPr wrap="square">
            <a:spAutoFit/>
          </a:bodyPr>
          <a:lstStyle/>
          <a:p>
            <a:r>
              <a:rPr lang="en-GB" dirty="0" smtClean="0"/>
              <a:t>Our brains ache, in the merc</a:t>
            </a:r>
            <a:r>
              <a:rPr lang="en-GB" b="1" dirty="0" smtClean="0"/>
              <a:t>i</a:t>
            </a:r>
            <a:r>
              <a:rPr lang="en-GB" dirty="0" smtClean="0"/>
              <a:t>less </a:t>
            </a:r>
            <a:r>
              <a:rPr lang="en-GB" b="1" dirty="0" smtClean="0"/>
              <a:t>i</a:t>
            </a:r>
            <a:r>
              <a:rPr lang="en-GB" dirty="0" smtClean="0"/>
              <a:t>ced east winds that kn</a:t>
            </a:r>
            <a:r>
              <a:rPr lang="en-GB" b="1" dirty="0" smtClean="0"/>
              <a:t>i</a:t>
            </a:r>
            <a:r>
              <a:rPr lang="en-GB" dirty="0" smtClean="0"/>
              <a:t>fe us...</a:t>
            </a:r>
          </a:p>
          <a:p>
            <a:r>
              <a:rPr lang="en-GB" dirty="0" smtClean="0"/>
              <a:t>Wearied we keep awake because the night is silent...</a:t>
            </a:r>
          </a:p>
          <a:p>
            <a:r>
              <a:rPr lang="en-GB" dirty="0" smtClean="0"/>
              <a:t>Low drooping flares confuse our memory of the salient...</a:t>
            </a:r>
          </a:p>
          <a:p>
            <a:r>
              <a:rPr lang="en-GB" dirty="0" smtClean="0"/>
              <a:t>Worried by silence, sentries whisper, curious, nervous,</a:t>
            </a:r>
          </a:p>
          <a:p>
            <a:r>
              <a:rPr lang="en-GB" dirty="0" smtClean="0"/>
              <a:t>             </a:t>
            </a:r>
            <a:r>
              <a:rPr lang="en-GB" b="1" dirty="0" smtClean="0"/>
              <a:t>But nothing happens.</a:t>
            </a:r>
            <a:endParaRPr lang="en-GB" b="1" dirty="0"/>
          </a:p>
        </p:txBody>
      </p:sp>
      <p:sp>
        <p:nvSpPr>
          <p:cNvPr id="4" name="TextBox 3"/>
          <p:cNvSpPr txBox="1"/>
          <p:nvPr/>
        </p:nvSpPr>
        <p:spPr>
          <a:xfrm>
            <a:off x="5923722" y="858741"/>
            <a:ext cx="3053301" cy="646331"/>
          </a:xfrm>
          <a:prstGeom prst="rect">
            <a:avLst/>
          </a:prstGeom>
          <a:noFill/>
        </p:spPr>
        <p:txBody>
          <a:bodyPr wrap="square" rtlCol="0">
            <a:spAutoFit/>
          </a:bodyPr>
          <a:lstStyle/>
          <a:p>
            <a:r>
              <a:rPr lang="en-GB" b="1" dirty="0" smtClean="0"/>
              <a:t>What is </a:t>
            </a:r>
            <a:r>
              <a:rPr lang="en-GB" b="1" dirty="0" smtClean="0">
                <a:solidFill>
                  <a:srgbClr val="FF0000"/>
                </a:solidFill>
              </a:rPr>
              <a:t>personified</a:t>
            </a:r>
            <a:r>
              <a:rPr lang="en-GB" b="1" dirty="0" smtClean="0"/>
              <a:t> here? What is the effect of this?</a:t>
            </a:r>
            <a:endParaRPr lang="en-GB" b="1" dirty="0"/>
          </a:p>
        </p:txBody>
      </p:sp>
      <p:cxnSp>
        <p:nvCxnSpPr>
          <p:cNvPr id="6" name="Straight Arrow Connector 5"/>
          <p:cNvCxnSpPr/>
          <p:nvPr/>
        </p:nvCxnSpPr>
        <p:spPr>
          <a:xfrm flipV="1">
            <a:off x="5796501" y="1447137"/>
            <a:ext cx="1041621" cy="1050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52083" y="2798859"/>
            <a:ext cx="4341413" cy="795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0830" y="1391478"/>
            <a:ext cx="2910179" cy="646331"/>
          </a:xfrm>
          <a:prstGeom prst="rect">
            <a:avLst/>
          </a:prstGeom>
          <a:noFill/>
        </p:spPr>
        <p:txBody>
          <a:bodyPr wrap="square" rtlCol="0">
            <a:spAutoFit/>
          </a:bodyPr>
          <a:lstStyle/>
          <a:p>
            <a:r>
              <a:rPr lang="en-GB" b="1" dirty="0" smtClean="0"/>
              <a:t>Why does the poet use the </a:t>
            </a:r>
            <a:r>
              <a:rPr lang="en-GB" b="1" dirty="0" smtClean="0">
                <a:solidFill>
                  <a:srgbClr val="FF0000"/>
                </a:solidFill>
              </a:rPr>
              <a:t>plural pronoun </a:t>
            </a:r>
            <a:r>
              <a:rPr lang="en-GB" b="1" dirty="0" smtClean="0"/>
              <a:t>‘Our’?</a:t>
            </a:r>
            <a:endParaRPr lang="en-GB" b="1" dirty="0"/>
          </a:p>
        </p:txBody>
      </p:sp>
      <p:cxnSp>
        <p:nvCxnSpPr>
          <p:cNvPr id="11" name="Straight Arrow Connector 10"/>
          <p:cNvCxnSpPr/>
          <p:nvPr/>
        </p:nvCxnSpPr>
        <p:spPr>
          <a:xfrm flipH="1" flipV="1">
            <a:off x="1431235" y="2037809"/>
            <a:ext cx="413468" cy="459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a:off x="7593496" y="2497188"/>
            <a:ext cx="182880" cy="8900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7887694" y="2497188"/>
            <a:ext cx="1192695" cy="2585323"/>
          </a:xfrm>
          <a:prstGeom prst="rect">
            <a:avLst/>
          </a:prstGeom>
          <a:noFill/>
        </p:spPr>
        <p:txBody>
          <a:bodyPr wrap="square" rtlCol="0">
            <a:spAutoFit/>
          </a:bodyPr>
          <a:lstStyle/>
          <a:p>
            <a:r>
              <a:rPr lang="en-GB" b="1" dirty="0" smtClean="0"/>
              <a:t>What do the </a:t>
            </a:r>
            <a:r>
              <a:rPr lang="en-GB" b="1" dirty="0" smtClean="0">
                <a:solidFill>
                  <a:srgbClr val="FF0000"/>
                </a:solidFill>
              </a:rPr>
              <a:t>ellipses</a:t>
            </a:r>
            <a:r>
              <a:rPr lang="en-GB" b="1" dirty="0" smtClean="0"/>
              <a:t> suggest? [Hint: the night is ‘silent’ – is this unusual?]</a:t>
            </a:r>
            <a:endParaRPr lang="en-GB" b="1" dirty="0"/>
          </a:p>
        </p:txBody>
      </p:sp>
      <p:sp>
        <p:nvSpPr>
          <p:cNvPr id="14" name="TextBox 13"/>
          <p:cNvSpPr txBox="1"/>
          <p:nvPr/>
        </p:nvSpPr>
        <p:spPr>
          <a:xfrm>
            <a:off x="3315694" y="4341412"/>
            <a:ext cx="4659464" cy="646331"/>
          </a:xfrm>
          <a:prstGeom prst="rect">
            <a:avLst/>
          </a:prstGeom>
          <a:noFill/>
        </p:spPr>
        <p:txBody>
          <a:bodyPr wrap="square" rtlCol="0">
            <a:spAutoFit/>
          </a:bodyPr>
          <a:lstStyle/>
          <a:p>
            <a:r>
              <a:rPr lang="en-GB" b="1" dirty="0" smtClean="0"/>
              <a:t>What does this short, simple </a:t>
            </a:r>
            <a:r>
              <a:rPr lang="en-GB" b="1" dirty="0" smtClean="0">
                <a:solidFill>
                  <a:srgbClr val="FF0000"/>
                </a:solidFill>
              </a:rPr>
              <a:t>half-line</a:t>
            </a:r>
            <a:r>
              <a:rPr lang="en-GB" b="1" dirty="0" smtClean="0"/>
              <a:t> emphasise? </a:t>
            </a:r>
            <a:endParaRPr lang="en-GB" b="1" dirty="0"/>
          </a:p>
        </p:txBody>
      </p:sp>
      <p:cxnSp>
        <p:nvCxnSpPr>
          <p:cNvPr id="16" name="Straight Arrow Connector 15"/>
          <p:cNvCxnSpPr/>
          <p:nvPr/>
        </p:nvCxnSpPr>
        <p:spPr>
          <a:xfrm>
            <a:off x="3904090" y="3959750"/>
            <a:ext cx="604300" cy="381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661" y="5724939"/>
            <a:ext cx="8507896" cy="646331"/>
          </a:xfrm>
          <a:prstGeom prst="rect">
            <a:avLst/>
          </a:prstGeom>
          <a:noFill/>
          <a:ln>
            <a:solidFill>
              <a:srgbClr val="FF0000"/>
            </a:solidFill>
          </a:ln>
        </p:spPr>
        <p:txBody>
          <a:bodyPr wrap="square" rtlCol="0">
            <a:spAutoFit/>
          </a:bodyPr>
          <a:lstStyle/>
          <a:p>
            <a:r>
              <a:rPr lang="en-GB" b="1" dirty="0" smtClean="0"/>
              <a:t>Highlight any emotions mentioned in this stanza. How would you summarise the state of mind of the soldiers?</a:t>
            </a:r>
            <a:endParaRPr lang="en-GB" b="1" dirty="0"/>
          </a:p>
        </p:txBody>
      </p:sp>
      <p:sp>
        <p:nvSpPr>
          <p:cNvPr id="18" name="TextBox 17"/>
          <p:cNvSpPr txBox="1"/>
          <p:nvPr/>
        </p:nvSpPr>
        <p:spPr>
          <a:xfrm>
            <a:off x="190830" y="2719346"/>
            <a:ext cx="1296063" cy="1754326"/>
          </a:xfrm>
          <a:prstGeom prst="rect">
            <a:avLst/>
          </a:prstGeom>
          <a:noFill/>
        </p:spPr>
        <p:txBody>
          <a:bodyPr wrap="square" rtlCol="0">
            <a:spAutoFit/>
          </a:bodyPr>
          <a:lstStyle/>
          <a:p>
            <a:r>
              <a:rPr lang="en-GB" b="1" dirty="0" smtClean="0">
                <a:solidFill>
                  <a:srgbClr val="FF0000"/>
                </a:solidFill>
              </a:rPr>
              <a:t>Assonance: </a:t>
            </a:r>
            <a:r>
              <a:rPr lang="en-GB" dirty="0" smtClean="0">
                <a:solidFill>
                  <a:srgbClr val="FF0000"/>
                </a:solidFill>
              </a:rPr>
              <a:t>hard ‘</a:t>
            </a:r>
            <a:r>
              <a:rPr lang="en-GB" dirty="0" err="1" smtClean="0">
                <a:solidFill>
                  <a:srgbClr val="FF0000"/>
                </a:solidFill>
              </a:rPr>
              <a:t>i</a:t>
            </a:r>
            <a:r>
              <a:rPr lang="en-GB" dirty="0" smtClean="0">
                <a:solidFill>
                  <a:srgbClr val="FF0000"/>
                </a:solidFill>
              </a:rPr>
              <a:t>’ sounds reflect the cutting wind.</a:t>
            </a:r>
            <a:endParaRPr lang="en-GB" dirty="0">
              <a:solidFill>
                <a:srgbClr val="FF0000"/>
              </a:solidFill>
            </a:endParaRPr>
          </a:p>
        </p:txBody>
      </p:sp>
      <p:cxnSp>
        <p:nvCxnSpPr>
          <p:cNvPr id="20" name="Curved Connector 19"/>
          <p:cNvCxnSpPr>
            <a:stCxn id="3" idx="0"/>
            <a:endCxn id="18" idx="0"/>
          </p:cNvCxnSpPr>
          <p:nvPr/>
        </p:nvCxnSpPr>
        <p:spPr>
          <a:xfrm rot="16200000" flipH="1" flipV="1">
            <a:off x="2701695" y="634355"/>
            <a:ext cx="222158" cy="3947823"/>
          </a:xfrm>
          <a:prstGeom prst="curvedConnector3">
            <a:avLst>
              <a:gd name="adj1" fmla="val -1029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45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3803508"/>
              </p:ext>
            </p:extLst>
          </p:nvPr>
        </p:nvGraphicFramePr>
        <p:xfrm>
          <a:off x="0" y="0"/>
          <a:ext cx="9144000" cy="6974314"/>
        </p:xfrm>
        <a:graphic>
          <a:graphicData uri="http://schemas.openxmlformats.org/drawingml/2006/table">
            <a:tbl>
              <a:tblPr firstRow="1" bandRow="1">
                <a:tableStyleId>{5C22544A-7EE6-4342-B048-85BDC9FD1C3A}</a:tableStyleId>
              </a:tblPr>
              <a:tblGrid>
                <a:gridCol w="3252083"/>
                <a:gridCol w="2843917"/>
                <a:gridCol w="3048000"/>
              </a:tblGrid>
              <a:tr h="367781">
                <a:tc>
                  <a:txBody>
                    <a:bodyPr/>
                    <a:lstStyle/>
                    <a:p>
                      <a:r>
                        <a:rPr lang="en-GB" dirty="0" smtClean="0"/>
                        <a:t>Language Feature</a:t>
                      </a:r>
                      <a:endParaRPr lang="en-GB" dirty="0"/>
                    </a:p>
                  </a:txBody>
                  <a:tcPr/>
                </a:tc>
                <a:tc>
                  <a:txBody>
                    <a:bodyPr/>
                    <a:lstStyle/>
                    <a:p>
                      <a:r>
                        <a:rPr lang="en-GB" dirty="0" smtClean="0"/>
                        <a:t>Quotation</a:t>
                      </a:r>
                      <a:endParaRPr lang="en-GB" dirty="0"/>
                    </a:p>
                  </a:txBody>
                  <a:tcPr/>
                </a:tc>
                <a:tc>
                  <a:txBody>
                    <a:bodyPr/>
                    <a:lstStyle/>
                    <a:p>
                      <a:r>
                        <a:rPr lang="en-GB" dirty="0" smtClean="0"/>
                        <a:t>Effect</a:t>
                      </a:r>
                      <a:endParaRPr lang="en-GB" dirty="0"/>
                    </a:p>
                  </a:txBody>
                  <a:tcPr/>
                </a:tc>
              </a:tr>
              <a:tr h="1097790">
                <a:tc>
                  <a:txBody>
                    <a:bodyPr/>
                    <a:lstStyle/>
                    <a:p>
                      <a:r>
                        <a:rPr lang="en-GB" dirty="0" smtClean="0"/>
                        <a:t>1. </a:t>
                      </a:r>
                      <a:r>
                        <a:rPr lang="en-GB" b="1" dirty="0" smtClean="0"/>
                        <a:t>Use of the senses. </a:t>
                      </a:r>
                      <a:r>
                        <a:rPr lang="en-GB" dirty="0" smtClean="0"/>
                        <a:t>What can you see, feel and hear? What colours are used?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“drooping flares” and “merciless iced east winds” </a:t>
                      </a:r>
                    </a:p>
                    <a:p>
                      <a:endParaRPr lang="en-GB" dirty="0"/>
                    </a:p>
                  </a:txBody>
                  <a:tcPr/>
                </a:tc>
                <a:tc>
                  <a:txBody>
                    <a:bodyPr/>
                    <a:lstStyle/>
                    <a:p>
                      <a:endParaRPr lang="en-GB" dirty="0"/>
                    </a:p>
                  </a:txBody>
                  <a:tcPr/>
                </a:tc>
              </a:tr>
              <a:tr h="936233">
                <a:tc>
                  <a:txBody>
                    <a:bodyPr/>
                    <a:lstStyle/>
                    <a:p>
                      <a:r>
                        <a:rPr lang="en-GB" dirty="0" smtClean="0"/>
                        <a:t>2. </a:t>
                      </a:r>
                      <a:r>
                        <a:rPr lang="en-GB" b="1" dirty="0" smtClean="0"/>
                        <a:t>Verbs.</a:t>
                      </a:r>
                      <a:r>
                        <a:rPr lang="en-GB" dirty="0" smtClean="0"/>
                        <a:t> Are there any new, unusual or interesting verbs?</a:t>
                      </a:r>
                      <a:endParaRPr lang="en-GB" dirty="0"/>
                    </a:p>
                  </a:txBody>
                  <a:tcPr/>
                </a:tc>
                <a:tc>
                  <a:txBody>
                    <a:bodyPr/>
                    <a:lstStyle/>
                    <a:p>
                      <a:r>
                        <a:rPr lang="en-GB" dirty="0" smtClean="0"/>
                        <a:t>“...winds that </a:t>
                      </a:r>
                      <a:r>
                        <a:rPr lang="en-GB" b="1" dirty="0" smtClean="0"/>
                        <a:t>knife</a:t>
                      </a:r>
                      <a:r>
                        <a:rPr lang="en-GB" dirty="0" smtClean="0"/>
                        <a:t> us”</a:t>
                      </a:r>
                      <a:endParaRPr lang="en-GB" dirty="0"/>
                    </a:p>
                  </a:txBody>
                  <a:tcPr/>
                </a:tc>
                <a:tc>
                  <a:txBody>
                    <a:bodyPr/>
                    <a:lstStyle/>
                    <a:p>
                      <a:endParaRPr lang="en-GB" dirty="0"/>
                    </a:p>
                  </a:txBody>
                  <a:tcPr/>
                </a:tc>
              </a:tr>
              <a:tr h="1097790">
                <a:tc>
                  <a:txBody>
                    <a:bodyPr/>
                    <a:lstStyle/>
                    <a:p>
                      <a:r>
                        <a:rPr lang="en-GB" dirty="0" smtClean="0"/>
                        <a:t>3. </a:t>
                      </a:r>
                      <a:r>
                        <a:rPr lang="en-GB" b="1" dirty="0" smtClean="0"/>
                        <a:t>Adjectives.</a:t>
                      </a:r>
                      <a:r>
                        <a:rPr lang="en-GB" dirty="0" smtClean="0"/>
                        <a:t> Are there any new, unusual or interesting adjectives?</a:t>
                      </a:r>
                      <a:endParaRPr lang="en-GB" dirty="0"/>
                    </a:p>
                  </a:txBody>
                  <a:tcPr/>
                </a:tc>
                <a:tc>
                  <a:txBody>
                    <a:bodyPr/>
                    <a:lstStyle/>
                    <a:p>
                      <a:r>
                        <a:rPr lang="en-GB" dirty="0" smtClean="0"/>
                        <a:t>“</a:t>
                      </a:r>
                      <a:r>
                        <a:rPr lang="en-GB" b="1" dirty="0" smtClean="0"/>
                        <a:t>merciless</a:t>
                      </a:r>
                      <a:r>
                        <a:rPr lang="en-GB" dirty="0" smtClean="0"/>
                        <a:t> iced east winds” </a:t>
                      </a:r>
                      <a:endParaRPr lang="en-GB" dirty="0"/>
                    </a:p>
                  </a:txBody>
                  <a:tcPr/>
                </a:tc>
                <a:tc>
                  <a:txBody>
                    <a:bodyPr/>
                    <a:lstStyle/>
                    <a:p>
                      <a:endParaRPr lang="en-GB" dirty="0"/>
                    </a:p>
                  </a:txBody>
                  <a:tcPr/>
                </a:tc>
              </a:tr>
              <a:tr h="1187401">
                <a:tc>
                  <a:txBody>
                    <a:bodyPr/>
                    <a:lstStyle/>
                    <a:p>
                      <a:r>
                        <a:rPr lang="en-GB" dirty="0" smtClean="0"/>
                        <a:t>4. </a:t>
                      </a:r>
                      <a:r>
                        <a:rPr lang="en-GB" b="1" dirty="0" smtClean="0"/>
                        <a:t>References to death. </a:t>
                      </a:r>
                      <a:r>
                        <a:rPr lang="en-GB" dirty="0" smtClean="0"/>
                        <a:t>What language is used to convey the idea of death? Are there any images that stand out?</a:t>
                      </a:r>
                      <a:endParaRPr lang="en-GB" dirty="0"/>
                    </a:p>
                  </a:txBody>
                  <a:tcPr/>
                </a:tc>
                <a:tc>
                  <a:txBody>
                    <a:bodyPr/>
                    <a:lstStyle/>
                    <a:p>
                      <a:r>
                        <a:rPr lang="en-GB" dirty="0" smtClean="0"/>
                        <a:t>The image of the wind as a murderous enemy. The silent, whispering sentries.</a:t>
                      </a:r>
                      <a:endParaRPr lang="en-GB" dirty="0"/>
                    </a:p>
                  </a:txBody>
                  <a:tcPr/>
                </a:tc>
                <a:tc>
                  <a:txBody>
                    <a:bodyPr/>
                    <a:lstStyle/>
                    <a:p>
                      <a:endParaRPr lang="en-GB" dirty="0"/>
                    </a:p>
                  </a:txBody>
                  <a:tcPr/>
                </a:tc>
              </a:tr>
              <a:tr h="2009447">
                <a:tc>
                  <a:txBody>
                    <a:bodyPr/>
                    <a:lstStyle/>
                    <a:p>
                      <a:r>
                        <a:rPr lang="en-GB" dirty="0" smtClean="0"/>
                        <a:t>5. </a:t>
                      </a:r>
                      <a:r>
                        <a:rPr lang="en-GB" b="1" dirty="0" smtClean="0"/>
                        <a:t>Any other features. </a:t>
                      </a:r>
                      <a:r>
                        <a:rPr lang="en-GB" dirty="0" smtClean="0"/>
                        <a:t>Is there anything else that you find interesting or striking, e.g. use of rhyme or repetition? Do you notice any other themes e.g. nature, religion in the poem? </a:t>
                      </a:r>
                      <a:endParaRPr lang="en-GB" dirty="0"/>
                    </a:p>
                  </a:txBody>
                  <a:tcPr/>
                </a:tc>
                <a:tc>
                  <a:txBody>
                    <a:bodyPr/>
                    <a:lstStyle/>
                    <a:p>
                      <a:r>
                        <a:rPr lang="en-GB" dirty="0" smtClean="0"/>
                        <a:t>“worried by </a:t>
                      </a:r>
                      <a:r>
                        <a:rPr lang="en-GB" b="1" dirty="0" smtClean="0"/>
                        <a:t>s</a:t>
                      </a:r>
                      <a:r>
                        <a:rPr lang="en-GB" dirty="0" smtClean="0"/>
                        <a:t>ilence, </a:t>
                      </a:r>
                      <a:r>
                        <a:rPr lang="en-GB" b="1" dirty="0" smtClean="0"/>
                        <a:t>s</a:t>
                      </a:r>
                      <a:r>
                        <a:rPr lang="en-GB" dirty="0" smtClean="0"/>
                        <a:t>entrie</a:t>
                      </a:r>
                      <a:r>
                        <a:rPr lang="en-GB" b="1" dirty="0" smtClean="0"/>
                        <a:t>s</a:t>
                      </a:r>
                      <a:r>
                        <a:rPr lang="en-GB" dirty="0" smtClean="0"/>
                        <a:t> whi</a:t>
                      </a:r>
                      <a:r>
                        <a:rPr lang="en-GB" b="1" dirty="0" smtClean="0"/>
                        <a:t>s</a:t>
                      </a:r>
                      <a:r>
                        <a:rPr lang="en-GB" dirty="0" smtClean="0"/>
                        <a:t>per, curiou</a:t>
                      </a:r>
                      <a:r>
                        <a:rPr lang="en-GB" b="1" dirty="0" smtClean="0"/>
                        <a:t>s</a:t>
                      </a:r>
                      <a:r>
                        <a:rPr lang="en-GB" dirty="0" smtClean="0"/>
                        <a:t>, nervou</a:t>
                      </a:r>
                      <a:r>
                        <a:rPr lang="en-GB" b="1" dirty="0" smtClean="0"/>
                        <a:t>s</a:t>
                      </a:r>
                      <a:r>
                        <a:rPr lang="en-GB" dirty="0" smtClean="0"/>
                        <a:t>” </a:t>
                      </a:r>
                      <a:endParaRPr lang="en-GB" dirty="0"/>
                    </a:p>
                  </a:txBody>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r>
            </a:tbl>
          </a:graphicData>
        </a:graphic>
      </p:graphicFrame>
    </p:spTree>
    <p:extLst>
      <p:ext uri="{BB962C8B-B14F-4D97-AF65-F5344CB8AC3E}">
        <p14:creationId xmlns:p14="http://schemas.microsoft.com/office/powerpoint/2010/main" val="1546538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94522677"/>
              </p:ext>
            </p:extLst>
          </p:nvPr>
        </p:nvGraphicFramePr>
        <p:xfrm>
          <a:off x="0" y="0"/>
          <a:ext cx="9144000" cy="7428261"/>
        </p:xfrm>
        <a:graphic>
          <a:graphicData uri="http://schemas.openxmlformats.org/drawingml/2006/table">
            <a:tbl>
              <a:tblPr firstRow="1" bandRow="1">
                <a:tableStyleId>{5C22544A-7EE6-4342-B048-85BDC9FD1C3A}</a:tableStyleId>
              </a:tblPr>
              <a:tblGrid>
                <a:gridCol w="3252083"/>
                <a:gridCol w="2843917"/>
                <a:gridCol w="3048000"/>
              </a:tblGrid>
              <a:tr h="367781">
                <a:tc>
                  <a:txBody>
                    <a:bodyPr/>
                    <a:lstStyle/>
                    <a:p>
                      <a:r>
                        <a:rPr lang="en-GB" dirty="0" smtClean="0"/>
                        <a:t>Language Feature</a:t>
                      </a:r>
                      <a:endParaRPr lang="en-GB" dirty="0"/>
                    </a:p>
                  </a:txBody>
                  <a:tcPr/>
                </a:tc>
                <a:tc>
                  <a:txBody>
                    <a:bodyPr/>
                    <a:lstStyle/>
                    <a:p>
                      <a:r>
                        <a:rPr lang="en-GB" dirty="0" smtClean="0"/>
                        <a:t>Quotation</a:t>
                      </a:r>
                      <a:endParaRPr lang="en-GB" dirty="0"/>
                    </a:p>
                  </a:txBody>
                  <a:tcPr/>
                </a:tc>
                <a:tc>
                  <a:txBody>
                    <a:bodyPr/>
                    <a:lstStyle/>
                    <a:p>
                      <a:r>
                        <a:rPr lang="en-GB" dirty="0" smtClean="0"/>
                        <a:t>Effect</a:t>
                      </a:r>
                      <a:endParaRPr lang="en-GB" dirty="0"/>
                    </a:p>
                  </a:txBody>
                  <a:tcPr/>
                </a:tc>
              </a:tr>
              <a:tr h="1097790">
                <a:tc>
                  <a:txBody>
                    <a:bodyPr/>
                    <a:lstStyle/>
                    <a:p>
                      <a:r>
                        <a:rPr lang="en-GB" dirty="0" smtClean="0"/>
                        <a:t>1. </a:t>
                      </a:r>
                      <a:r>
                        <a:rPr lang="en-GB" b="1" dirty="0" smtClean="0"/>
                        <a:t>Use of the senses. </a:t>
                      </a:r>
                      <a:r>
                        <a:rPr lang="en-GB" dirty="0" smtClean="0"/>
                        <a:t>What can you see, feel and hear? What colours are used?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“drooping flares” and “merciless iced east winds” </a:t>
                      </a:r>
                    </a:p>
                    <a:p>
                      <a:endParaRPr lang="en-GB" dirty="0"/>
                    </a:p>
                  </a:txBody>
                  <a:tcPr/>
                </a:tc>
                <a:tc>
                  <a:txBody>
                    <a:bodyPr/>
                    <a:lstStyle/>
                    <a:p>
                      <a:r>
                        <a:rPr lang="en-GB" dirty="0" smtClean="0"/>
                        <a:t>The reader can almost feel the intensity of the wind, drawing them into the scene and inviting them to empathise with the soldiers.</a:t>
                      </a:r>
                      <a:endParaRPr lang="en-GB" dirty="0"/>
                    </a:p>
                  </a:txBody>
                  <a:tcPr/>
                </a:tc>
              </a:tr>
              <a:tr h="936233">
                <a:tc>
                  <a:txBody>
                    <a:bodyPr/>
                    <a:lstStyle/>
                    <a:p>
                      <a:r>
                        <a:rPr lang="en-GB" dirty="0" smtClean="0"/>
                        <a:t>2. </a:t>
                      </a:r>
                      <a:r>
                        <a:rPr lang="en-GB" b="1" dirty="0" smtClean="0"/>
                        <a:t>Verbs.</a:t>
                      </a:r>
                      <a:r>
                        <a:rPr lang="en-GB" dirty="0" smtClean="0"/>
                        <a:t> Are there any new, unusual or interesting verbs?</a:t>
                      </a:r>
                      <a:endParaRPr lang="en-GB" dirty="0"/>
                    </a:p>
                  </a:txBody>
                  <a:tcPr/>
                </a:tc>
                <a:tc>
                  <a:txBody>
                    <a:bodyPr/>
                    <a:lstStyle/>
                    <a:p>
                      <a:r>
                        <a:rPr lang="en-GB" dirty="0" smtClean="0"/>
                        <a:t>“...winds that </a:t>
                      </a:r>
                      <a:r>
                        <a:rPr lang="en-GB" b="1" dirty="0" smtClean="0"/>
                        <a:t>knife</a:t>
                      </a:r>
                      <a:r>
                        <a:rPr lang="en-GB" dirty="0" smtClean="0"/>
                        <a:t> us”</a:t>
                      </a:r>
                      <a:endParaRPr lang="en-GB" dirty="0"/>
                    </a:p>
                  </a:txBody>
                  <a:tcPr/>
                </a:tc>
                <a:tc>
                  <a:txBody>
                    <a:bodyPr/>
                    <a:lstStyle/>
                    <a:p>
                      <a:r>
                        <a:rPr lang="en-GB" dirty="0" smtClean="0"/>
                        <a:t>A vivid and brutal action / visual image that shocks the reader.</a:t>
                      </a:r>
                      <a:endParaRPr lang="en-GB" dirty="0"/>
                    </a:p>
                  </a:txBody>
                  <a:tcPr/>
                </a:tc>
              </a:tr>
              <a:tr h="1097790">
                <a:tc>
                  <a:txBody>
                    <a:bodyPr/>
                    <a:lstStyle/>
                    <a:p>
                      <a:r>
                        <a:rPr lang="en-GB" dirty="0" smtClean="0"/>
                        <a:t>3. </a:t>
                      </a:r>
                      <a:r>
                        <a:rPr lang="en-GB" b="1" dirty="0" smtClean="0"/>
                        <a:t>Adjectives.</a:t>
                      </a:r>
                      <a:r>
                        <a:rPr lang="en-GB" dirty="0" smtClean="0"/>
                        <a:t> Are there any new, unusual or interesting adjectives?</a:t>
                      </a:r>
                      <a:endParaRPr lang="en-GB" dirty="0"/>
                    </a:p>
                  </a:txBody>
                  <a:tcPr/>
                </a:tc>
                <a:tc>
                  <a:txBody>
                    <a:bodyPr/>
                    <a:lstStyle/>
                    <a:p>
                      <a:r>
                        <a:rPr lang="en-GB" dirty="0" smtClean="0"/>
                        <a:t>“</a:t>
                      </a:r>
                      <a:r>
                        <a:rPr lang="en-GB" b="1" dirty="0" smtClean="0"/>
                        <a:t>merciless</a:t>
                      </a:r>
                      <a:r>
                        <a:rPr lang="en-GB" dirty="0" smtClean="0"/>
                        <a:t> iced east winds” </a:t>
                      </a:r>
                      <a:endParaRPr lang="en-GB" dirty="0"/>
                    </a:p>
                  </a:txBody>
                  <a:tcPr/>
                </a:tc>
                <a:tc>
                  <a:txBody>
                    <a:bodyPr/>
                    <a:lstStyle/>
                    <a:p>
                      <a:r>
                        <a:rPr lang="en-GB" dirty="0" smtClean="0"/>
                        <a:t>The wind is given human characteristics, emphasising the cruelty of nature and suffering of the soldiers.</a:t>
                      </a:r>
                      <a:endParaRPr lang="en-GB" dirty="0"/>
                    </a:p>
                  </a:txBody>
                  <a:tcPr/>
                </a:tc>
              </a:tr>
              <a:tr h="1187401">
                <a:tc>
                  <a:txBody>
                    <a:bodyPr/>
                    <a:lstStyle/>
                    <a:p>
                      <a:r>
                        <a:rPr lang="en-GB" dirty="0" smtClean="0"/>
                        <a:t>4. </a:t>
                      </a:r>
                      <a:r>
                        <a:rPr lang="en-GB" b="1" dirty="0" smtClean="0"/>
                        <a:t>References to death. </a:t>
                      </a:r>
                      <a:r>
                        <a:rPr lang="en-GB" dirty="0" smtClean="0"/>
                        <a:t>What language is used to convey the idea of death? Are there any images that stand out?</a:t>
                      </a:r>
                      <a:endParaRPr lang="en-GB" dirty="0"/>
                    </a:p>
                  </a:txBody>
                  <a:tcPr/>
                </a:tc>
                <a:tc>
                  <a:txBody>
                    <a:bodyPr/>
                    <a:lstStyle/>
                    <a:p>
                      <a:r>
                        <a:rPr lang="en-GB" dirty="0" smtClean="0"/>
                        <a:t>The image of the wind as a murderous enemy. The silent, whispering sentries.</a:t>
                      </a:r>
                      <a:endParaRPr lang="en-GB" dirty="0"/>
                    </a:p>
                  </a:txBody>
                  <a:tcPr/>
                </a:tc>
                <a:tc>
                  <a:txBody>
                    <a:bodyPr/>
                    <a:lstStyle/>
                    <a:p>
                      <a:r>
                        <a:rPr lang="en-GB" dirty="0" smtClean="0"/>
                        <a:t>The silence and stillness of the soldiers, presented against the treacherous weather conditions builds a sense of tension and foreboding.</a:t>
                      </a:r>
                      <a:endParaRPr lang="en-GB" dirty="0"/>
                    </a:p>
                  </a:txBody>
                  <a:tcPr/>
                </a:tc>
              </a:tr>
              <a:tr h="2009447">
                <a:tc>
                  <a:txBody>
                    <a:bodyPr/>
                    <a:lstStyle/>
                    <a:p>
                      <a:r>
                        <a:rPr lang="en-GB" sz="1600" dirty="0" smtClean="0"/>
                        <a:t>5. </a:t>
                      </a:r>
                      <a:r>
                        <a:rPr lang="en-GB" sz="1600" b="1" dirty="0" smtClean="0"/>
                        <a:t>Any other features. </a:t>
                      </a:r>
                      <a:r>
                        <a:rPr lang="en-GB" sz="1600" dirty="0" smtClean="0"/>
                        <a:t>Is there anything else that you find interesting or striking, e.g. use of rhyme or repetition? Do you notice any other themes e.g. nature, religion in the poem? </a:t>
                      </a:r>
                      <a:endParaRPr lang="en-GB" sz="1600" dirty="0"/>
                    </a:p>
                  </a:txBody>
                  <a:tcPr/>
                </a:tc>
                <a:tc>
                  <a:txBody>
                    <a:bodyPr/>
                    <a:lstStyle/>
                    <a:p>
                      <a:r>
                        <a:rPr lang="en-GB" dirty="0" smtClean="0"/>
                        <a:t>“worried by </a:t>
                      </a:r>
                      <a:r>
                        <a:rPr lang="en-GB" b="1" dirty="0" smtClean="0"/>
                        <a:t>s</a:t>
                      </a:r>
                      <a:r>
                        <a:rPr lang="en-GB" dirty="0" smtClean="0"/>
                        <a:t>ilence, </a:t>
                      </a:r>
                      <a:r>
                        <a:rPr lang="en-GB" b="1" dirty="0" smtClean="0"/>
                        <a:t>s</a:t>
                      </a:r>
                      <a:r>
                        <a:rPr lang="en-GB" dirty="0" smtClean="0"/>
                        <a:t>entrie</a:t>
                      </a:r>
                      <a:r>
                        <a:rPr lang="en-GB" b="1" dirty="0" smtClean="0"/>
                        <a:t>s</a:t>
                      </a:r>
                      <a:r>
                        <a:rPr lang="en-GB" dirty="0" smtClean="0"/>
                        <a:t> whi</a:t>
                      </a:r>
                      <a:r>
                        <a:rPr lang="en-GB" b="1" dirty="0" smtClean="0"/>
                        <a:t>s</a:t>
                      </a:r>
                      <a:r>
                        <a:rPr lang="en-GB" dirty="0" smtClean="0"/>
                        <a:t>per, curiou</a:t>
                      </a:r>
                      <a:r>
                        <a:rPr lang="en-GB" b="1" dirty="0" smtClean="0"/>
                        <a:t>s</a:t>
                      </a:r>
                      <a:r>
                        <a:rPr lang="en-GB" dirty="0" smtClean="0"/>
                        <a:t>, nervou</a:t>
                      </a:r>
                      <a:r>
                        <a:rPr lang="en-GB" b="1" dirty="0" smtClean="0"/>
                        <a:t>s</a:t>
                      </a:r>
                      <a:r>
                        <a:rPr lang="en-GB" dirty="0" smtClean="0"/>
                        <a:t>” </a:t>
                      </a:r>
                      <a:endParaRPr lang="en-GB" dirty="0"/>
                    </a:p>
                  </a:txBody>
                  <a:tcPr/>
                </a:tc>
                <a:tc>
                  <a:txBody>
                    <a:bodyPr/>
                    <a:lstStyle/>
                    <a:p>
                      <a:r>
                        <a:rPr lang="en-GB" dirty="0" smtClean="0"/>
                        <a:t>Repetition of the ‘s’ sound (‘sibilance’) creates a sense of being ‘hushed’.</a:t>
                      </a:r>
                      <a:endParaRPr lang="en-GB" dirty="0"/>
                    </a:p>
                  </a:txBody>
                  <a:tcPr/>
                </a:tc>
              </a:tr>
            </a:tbl>
          </a:graphicData>
        </a:graphic>
      </p:graphicFrame>
    </p:spTree>
    <p:extLst>
      <p:ext uri="{BB962C8B-B14F-4D97-AF65-F5344CB8AC3E}">
        <p14:creationId xmlns:p14="http://schemas.microsoft.com/office/powerpoint/2010/main" val="2443155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830" y="190831"/>
            <a:ext cx="8889559" cy="5016758"/>
          </a:xfrm>
          <a:prstGeom prst="rect">
            <a:avLst/>
          </a:prstGeom>
          <a:noFill/>
        </p:spPr>
        <p:txBody>
          <a:bodyPr wrap="square" rtlCol="0">
            <a:spAutoFit/>
          </a:bodyPr>
          <a:lstStyle/>
          <a:p>
            <a:r>
              <a:rPr lang="en-GB" sz="3200" b="1" dirty="0" smtClean="0">
                <a:solidFill>
                  <a:srgbClr val="FF0000"/>
                </a:solidFill>
              </a:rPr>
              <a:t>Your turn! </a:t>
            </a:r>
          </a:p>
          <a:p>
            <a:endParaRPr lang="en-GB" sz="2400" b="1" dirty="0"/>
          </a:p>
          <a:p>
            <a:r>
              <a:rPr lang="en-GB" sz="2400" b="1" dirty="0" smtClean="0"/>
              <a:t>You have been given a group of three stanzas to analyse. Use the questions (and hint sheets if you need them!) to help you annotate your stanzas clearly. </a:t>
            </a:r>
            <a:r>
              <a:rPr lang="en-GB" sz="2400" b="1" dirty="0"/>
              <a:t> </a:t>
            </a:r>
            <a:endParaRPr lang="en-GB" sz="2400" b="1" dirty="0" smtClean="0"/>
          </a:p>
          <a:p>
            <a:endParaRPr lang="en-GB" sz="2400" b="1" dirty="0"/>
          </a:p>
          <a:p>
            <a:r>
              <a:rPr lang="en-GB" sz="2400" b="1" dirty="0" smtClean="0"/>
              <a:t>Your first task is to </a:t>
            </a:r>
            <a:r>
              <a:rPr lang="en-GB" sz="2400" b="1" dirty="0" smtClean="0">
                <a:solidFill>
                  <a:srgbClr val="FF0000"/>
                </a:solidFill>
              </a:rPr>
              <a:t>divide up the stanzas </a:t>
            </a:r>
            <a:r>
              <a:rPr lang="en-GB" sz="2400" b="1" dirty="0" smtClean="0"/>
              <a:t>in your group. Each stanza needs to be analysed and then reported back to the whole group. You will then </a:t>
            </a:r>
            <a:r>
              <a:rPr lang="en-GB" sz="2400" b="1" dirty="0" smtClean="0">
                <a:solidFill>
                  <a:srgbClr val="FF0000"/>
                </a:solidFill>
              </a:rPr>
              <a:t>fill in a table together</a:t>
            </a:r>
            <a:r>
              <a:rPr lang="en-GB" sz="2400" b="1" dirty="0" smtClean="0"/>
              <a:t>, using all of your answers.</a:t>
            </a:r>
          </a:p>
          <a:p>
            <a:endParaRPr lang="en-GB" sz="2400" b="1" dirty="0"/>
          </a:p>
          <a:p>
            <a:r>
              <a:rPr lang="en-GB" sz="2400" b="1" dirty="0" smtClean="0"/>
              <a:t>You will then be sharing your findings with the other half of the class so be prepared to speak up!</a:t>
            </a:r>
          </a:p>
          <a:p>
            <a:endParaRPr lang="en-GB" sz="2400" b="1" dirty="0"/>
          </a:p>
        </p:txBody>
      </p:sp>
      <p:sp>
        <p:nvSpPr>
          <p:cNvPr id="3" name="TextBox 2"/>
          <p:cNvSpPr txBox="1"/>
          <p:nvPr/>
        </p:nvSpPr>
        <p:spPr>
          <a:xfrm>
            <a:off x="302150" y="5131868"/>
            <a:ext cx="8499944" cy="1200329"/>
          </a:xfrm>
          <a:prstGeom prst="rect">
            <a:avLst/>
          </a:prstGeom>
          <a:noFill/>
          <a:ln>
            <a:solidFill>
              <a:srgbClr val="FF0000"/>
            </a:solidFill>
          </a:ln>
        </p:spPr>
        <p:txBody>
          <a:bodyPr wrap="square" rtlCol="0">
            <a:spAutoFit/>
          </a:bodyPr>
          <a:lstStyle/>
          <a:p>
            <a:r>
              <a:rPr lang="en-GB" sz="2400" b="1" dirty="0" smtClean="0"/>
              <a:t>	Group(s) A:				Group(s) B:</a:t>
            </a:r>
          </a:p>
          <a:p>
            <a:endParaRPr lang="en-GB" sz="2400" dirty="0"/>
          </a:p>
          <a:p>
            <a:r>
              <a:rPr lang="en-GB" sz="2400" dirty="0" smtClean="0"/>
              <a:t>	Stanzas 2-4				Stanzas 5-7</a:t>
            </a:r>
            <a:endParaRPr lang="en-GB" sz="2400" dirty="0"/>
          </a:p>
        </p:txBody>
      </p:sp>
    </p:spTree>
    <p:extLst>
      <p:ext uri="{BB962C8B-B14F-4D97-AF65-F5344CB8AC3E}">
        <p14:creationId xmlns:p14="http://schemas.microsoft.com/office/powerpoint/2010/main" val="78449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the context and subject matter of the poem.</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3106633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3972" y="2282789"/>
            <a:ext cx="5705061" cy="1477328"/>
          </a:xfrm>
          <a:prstGeom prst="rect">
            <a:avLst/>
          </a:prstGeom>
        </p:spPr>
        <p:txBody>
          <a:bodyPr wrap="square">
            <a:spAutoFit/>
          </a:bodyPr>
          <a:lstStyle/>
          <a:p>
            <a:r>
              <a:rPr lang="en-GB" dirty="0" smtClean="0"/>
              <a:t>Watching, we hear the mad gusts tugging on the wire.</a:t>
            </a:r>
          </a:p>
          <a:p>
            <a:r>
              <a:rPr lang="en-GB" dirty="0" smtClean="0"/>
              <a:t>Like twitching agonies of men among its </a:t>
            </a:r>
            <a:r>
              <a:rPr lang="en-GB" b="1" dirty="0" smtClean="0"/>
              <a:t>brambles</a:t>
            </a:r>
            <a:r>
              <a:rPr lang="en-GB" dirty="0" smtClean="0"/>
              <a:t>.</a:t>
            </a:r>
          </a:p>
          <a:p>
            <a:r>
              <a:rPr lang="en-GB" dirty="0" smtClean="0"/>
              <a:t>Northward incessantly, the flickering gunnery rumbles,</a:t>
            </a:r>
          </a:p>
          <a:p>
            <a:r>
              <a:rPr lang="en-GB" dirty="0" smtClean="0"/>
              <a:t>Far off, </a:t>
            </a:r>
            <a:r>
              <a:rPr lang="en-GB" i="1" dirty="0" smtClean="0"/>
              <a:t>like a dull rumour of some other war</a:t>
            </a:r>
            <a:r>
              <a:rPr lang="en-GB" dirty="0" smtClean="0"/>
              <a:t>.</a:t>
            </a:r>
          </a:p>
          <a:p>
            <a:r>
              <a:rPr lang="en-GB" dirty="0" smtClean="0"/>
              <a:t>             What are we doing here?</a:t>
            </a:r>
            <a:endParaRPr lang="en-GB" dirty="0" smtClean="0"/>
          </a:p>
        </p:txBody>
      </p:sp>
      <p:cxnSp>
        <p:nvCxnSpPr>
          <p:cNvPr id="5" name="Curved Connector 4"/>
          <p:cNvCxnSpPr/>
          <p:nvPr/>
        </p:nvCxnSpPr>
        <p:spPr>
          <a:xfrm flipV="1">
            <a:off x="6846073" y="1892410"/>
            <a:ext cx="1208598" cy="922352"/>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603805" y="3108960"/>
            <a:ext cx="2449002" cy="7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24654" y="3108960"/>
            <a:ext cx="938254" cy="747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73579" y="3935896"/>
            <a:ext cx="2608028" cy="1200329"/>
          </a:xfrm>
          <a:prstGeom prst="rect">
            <a:avLst/>
          </a:prstGeom>
          <a:noFill/>
        </p:spPr>
        <p:txBody>
          <a:bodyPr wrap="square" rtlCol="0">
            <a:spAutoFit/>
          </a:bodyPr>
          <a:lstStyle/>
          <a:p>
            <a:r>
              <a:rPr lang="en-GB" b="1" dirty="0" smtClean="0"/>
              <a:t>Pick out the </a:t>
            </a:r>
            <a:r>
              <a:rPr lang="en-GB" b="1" dirty="0" smtClean="0">
                <a:solidFill>
                  <a:srgbClr val="FF0000"/>
                </a:solidFill>
              </a:rPr>
              <a:t>assonance </a:t>
            </a:r>
            <a:r>
              <a:rPr lang="en-GB" b="1" dirty="0" smtClean="0"/>
              <a:t>and </a:t>
            </a:r>
            <a:r>
              <a:rPr lang="en-GB" b="1" dirty="0" smtClean="0">
                <a:solidFill>
                  <a:srgbClr val="FF0000"/>
                </a:solidFill>
              </a:rPr>
              <a:t>onomatopoeia</a:t>
            </a:r>
            <a:r>
              <a:rPr lang="en-GB" b="1" dirty="0" smtClean="0"/>
              <a:t> here. What effect do they create? </a:t>
            </a:r>
            <a:endParaRPr lang="en-GB" b="1" dirty="0"/>
          </a:p>
        </p:txBody>
      </p:sp>
      <p:sp>
        <p:nvSpPr>
          <p:cNvPr id="11" name="TextBox 10"/>
          <p:cNvSpPr txBox="1"/>
          <p:nvPr/>
        </p:nvSpPr>
        <p:spPr>
          <a:xfrm>
            <a:off x="246491" y="4214192"/>
            <a:ext cx="3085106" cy="2031325"/>
          </a:xfrm>
          <a:prstGeom prst="rect">
            <a:avLst/>
          </a:prstGeom>
          <a:noFill/>
          <a:ln>
            <a:solidFill>
              <a:srgbClr val="FF0000"/>
            </a:solidFill>
          </a:ln>
        </p:spPr>
        <p:txBody>
          <a:bodyPr wrap="square" rtlCol="0">
            <a:spAutoFit/>
          </a:bodyPr>
          <a:lstStyle/>
          <a:p>
            <a:r>
              <a:rPr lang="en-GB" dirty="0" smtClean="0"/>
              <a:t>This is a Biblical reference to Matthew 24:6, where Jesus foretells the end of the world. He says, “You will hear of wars and rumours of wars.” </a:t>
            </a:r>
          </a:p>
          <a:p>
            <a:r>
              <a:rPr lang="en-GB" b="1" dirty="0" smtClean="0"/>
              <a:t>Why has the poet included this reference? </a:t>
            </a:r>
            <a:endParaRPr lang="en-GB" b="1" dirty="0"/>
          </a:p>
        </p:txBody>
      </p:sp>
      <p:cxnSp>
        <p:nvCxnSpPr>
          <p:cNvPr id="13" name="Straight Arrow Connector 12"/>
          <p:cNvCxnSpPr>
            <a:endCxn id="11" idx="0"/>
          </p:cNvCxnSpPr>
          <p:nvPr/>
        </p:nvCxnSpPr>
        <p:spPr>
          <a:xfrm flipH="1">
            <a:off x="1789044" y="3387256"/>
            <a:ext cx="1017766" cy="826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79019" y="5534108"/>
            <a:ext cx="3590014" cy="646331"/>
          </a:xfrm>
          <a:prstGeom prst="rect">
            <a:avLst/>
          </a:prstGeom>
          <a:noFill/>
        </p:spPr>
        <p:txBody>
          <a:bodyPr wrap="square" rtlCol="0">
            <a:spAutoFit/>
          </a:bodyPr>
          <a:lstStyle/>
          <a:p>
            <a:r>
              <a:rPr lang="en-GB" b="1" dirty="0" smtClean="0"/>
              <a:t>What technique has the poet used here? Why? </a:t>
            </a:r>
            <a:endParaRPr lang="en-GB" b="1" dirty="0"/>
          </a:p>
        </p:txBody>
      </p:sp>
      <p:cxnSp>
        <p:nvCxnSpPr>
          <p:cNvPr id="16" name="Straight Arrow Connector 15"/>
          <p:cNvCxnSpPr>
            <a:stCxn id="2" idx="2"/>
          </p:cNvCxnSpPr>
          <p:nvPr/>
        </p:nvCxnSpPr>
        <p:spPr>
          <a:xfrm>
            <a:off x="4816503" y="3760117"/>
            <a:ext cx="924339" cy="1781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36398" y="649039"/>
            <a:ext cx="3407602" cy="1200329"/>
          </a:xfrm>
          <a:prstGeom prst="rect">
            <a:avLst/>
          </a:prstGeom>
          <a:noFill/>
        </p:spPr>
        <p:txBody>
          <a:bodyPr wrap="square" rtlCol="0">
            <a:spAutoFit/>
          </a:bodyPr>
          <a:lstStyle/>
          <a:p>
            <a:r>
              <a:rPr lang="en-GB" b="1" dirty="0" smtClean="0"/>
              <a:t>What does this </a:t>
            </a:r>
            <a:r>
              <a:rPr lang="en-GB" b="1" dirty="0" smtClean="0">
                <a:solidFill>
                  <a:srgbClr val="FF0000"/>
                </a:solidFill>
              </a:rPr>
              <a:t>metaphor</a:t>
            </a:r>
            <a:r>
              <a:rPr lang="en-GB" b="1" dirty="0" smtClean="0"/>
              <a:t> refer to? What is its effect? [Hint: think about the effect of natural imagery in this context.]</a:t>
            </a:r>
            <a:endParaRPr lang="en-GB" b="1" dirty="0"/>
          </a:p>
        </p:txBody>
      </p:sp>
    </p:spTree>
    <p:extLst>
      <p:ext uri="{BB962C8B-B14F-4D97-AF65-F5344CB8AC3E}">
        <p14:creationId xmlns:p14="http://schemas.microsoft.com/office/powerpoint/2010/main" val="38070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335" y="2429240"/>
            <a:ext cx="5752769" cy="1477328"/>
          </a:xfrm>
          <a:prstGeom prst="rect">
            <a:avLst/>
          </a:prstGeom>
        </p:spPr>
        <p:txBody>
          <a:bodyPr wrap="square">
            <a:spAutoFit/>
          </a:bodyPr>
          <a:lstStyle/>
          <a:p>
            <a:r>
              <a:rPr lang="en-GB" dirty="0" smtClean="0"/>
              <a:t>The poignant misery of dawn begins to grow...</a:t>
            </a:r>
          </a:p>
          <a:p>
            <a:r>
              <a:rPr lang="en-GB" dirty="0" smtClean="0"/>
              <a:t>We only know war lasts, rain soaks, and clouds sag stormy.</a:t>
            </a:r>
          </a:p>
          <a:p>
            <a:r>
              <a:rPr lang="en-GB" dirty="0" smtClean="0"/>
              <a:t>Dawn massing in the east her melancholy army</a:t>
            </a:r>
          </a:p>
          <a:p>
            <a:r>
              <a:rPr lang="en-GB" dirty="0" smtClean="0"/>
              <a:t>Attacks once more </a:t>
            </a:r>
            <a:r>
              <a:rPr lang="en-GB" b="1" dirty="0" smtClean="0"/>
              <a:t>in ranks on shivering ranks of grey</a:t>
            </a:r>
            <a:r>
              <a:rPr lang="en-GB" dirty="0" smtClean="0"/>
              <a:t>,</a:t>
            </a:r>
          </a:p>
          <a:p>
            <a:r>
              <a:rPr lang="en-GB" dirty="0" smtClean="0"/>
              <a:t>             But nothing happens.</a:t>
            </a:r>
            <a:endParaRPr lang="en-GB" dirty="0" smtClean="0"/>
          </a:p>
        </p:txBody>
      </p:sp>
      <p:sp>
        <p:nvSpPr>
          <p:cNvPr id="3" name="Freeform 2"/>
          <p:cNvSpPr/>
          <p:nvPr/>
        </p:nvSpPr>
        <p:spPr>
          <a:xfrm>
            <a:off x="5923722" y="2505569"/>
            <a:ext cx="293163" cy="301241"/>
          </a:xfrm>
          <a:custGeom>
            <a:avLst/>
            <a:gdLst>
              <a:gd name="connsiteX0" fmla="*/ 111318 w 293163"/>
              <a:gd name="connsiteY0" fmla="*/ 22946 h 301241"/>
              <a:gd name="connsiteX1" fmla="*/ 47708 w 293163"/>
              <a:gd name="connsiteY1" fmla="*/ 86556 h 301241"/>
              <a:gd name="connsiteX2" fmla="*/ 23854 w 293163"/>
              <a:gd name="connsiteY2" fmla="*/ 110410 h 301241"/>
              <a:gd name="connsiteX3" fmla="*/ 0 w 293163"/>
              <a:gd name="connsiteY3" fmla="*/ 166069 h 301241"/>
              <a:gd name="connsiteX4" fmla="*/ 15902 w 293163"/>
              <a:gd name="connsiteY4" fmla="*/ 261485 h 301241"/>
              <a:gd name="connsiteX5" fmla="*/ 31805 w 293163"/>
              <a:gd name="connsiteY5" fmla="*/ 285339 h 301241"/>
              <a:gd name="connsiteX6" fmla="*/ 55659 w 293163"/>
              <a:gd name="connsiteY6" fmla="*/ 301241 h 301241"/>
              <a:gd name="connsiteX7" fmla="*/ 159026 w 293163"/>
              <a:gd name="connsiteY7" fmla="*/ 293290 h 301241"/>
              <a:gd name="connsiteX8" fmla="*/ 198782 w 293163"/>
              <a:gd name="connsiteY8" fmla="*/ 285339 h 301241"/>
              <a:gd name="connsiteX9" fmla="*/ 246490 w 293163"/>
              <a:gd name="connsiteY9" fmla="*/ 253534 h 301241"/>
              <a:gd name="connsiteX10" fmla="*/ 270344 w 293163"/>
              <a:gd name="connsiteY10" fmla="*/ 237631 h 301241"/>
              <a:gd name="connsiteX11" fmla="*/ 278295 w 293163"/>
              <a:gd name="connsiteY11" fmla="*/ 70654 h 301241"/>
              <a:gd name="connsiteX12" fmla="*/ 270344 w 293163"/>
              <a:gd name="connsiteY12" fmla="*/ 46800 h 301241"/>
              <a:gd name="connsiteX13" fmla="*/ 230588 w 293163"/>
              <a:gd name="connsiteY13" fmla="*/ 7043 h 301241"/>
              <a:gd name="connsiteX14" fmla="*/ 111318 w 293163"/>
              <a:gd name="connsiteY14" fmla="*/ 22946 h 30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63" h="301241">
                <a:moveTo>
                  <a:pt x="111318" y="22946"/>
                </a:moveTo>
                <a:cubicBezTo>
                  <a:pt x="80838" y="36198"/>
                  <a:pt x="68911" y="65353"/>
                  <a:pt x="47708" y="86556"/>
                </a:cubicBezTo>
                <a:cubicBezTo>
                  <a:pt x="39757" y="94507"/>
                  <a:pt x="28883" y="100352"/>
                  <a:pt x="23854" y="110410"/>
                </a:cubicBezTo>
                <a:cubicBezTo>
                  <a:pt x="4203" y="149712"/>
                  <a:pt x="11699" y="130970"/>
                  <a:pt x="0" y="166069"/>
                </a:cubicBezTo>
                <a:cubicBezTo>
                  <a:pt x="2519" y="188739"/>
                  <a:pt x="2582" y="234845"/>
                  <a:pt x="15902" y="261485"/>
                </a:cubicBezTo>
                <a:cubicBezTo>
                  <a:pt x="20176" y="270032"/>
                  <a:pt x="25048" y="278582"/>
                  <a:pt x="31805" y="285339"/>
                </a:cubicBezTo>
                <a:cubicBezTo>
                  <a:pt x="38562" y="292096"/>
                  <a:pt x="47708" y="295940"/>
                  <a:pt x="55659" y="301241"/>
                </a:cubicBezTo>
                <a:cubicBezTo>
                  <a:pt x="90115" y="298591"/>
                  <a:pt x="124680" y="297106"/>
                  <a:pt x="159026" y="293290"/>
                </a:cubicBezTo>
                <a:cubicBezTo>
                  <a:pt x="172458" y="291798"/>
                  <a:pt x="186694" y="291383"/>
                  <a:pt x="198782" y="285339"/>
                </a:cubicBezTo>
                <a:cubicBezTo>
                  <a:pt x="317897" y="225782"/>
                  <a:pt x="145383" y="287235"/>
                  <a:pt x="246490" y="253534"/>
                </a:cubicBezTo>
                <a:cubicBezTo>
                  <a:pt x="254441" y="248233"/>
                  <a:pt x="263587" y="244388"/>
                  <a:pt x="270344" y="237631"/>
                </a:cubicBezTo>
                <a:cubicBezTo>
                  <a:pt x="313489" y="194486"/>
                  <a:pt x="283090" y="120995"/>
                  <a:pt x="278295" y="70654"/>
                </a:cubicBezTo>
                <a:cubicBezTo>
                  <a:pt x="277500" y="62310"/>
                  <a:pt x="274092" y="54297"/>
                  <a:pt x="270344" y="46800"/>
                </a:cubicBezTo>
                <a:cubicBezTo>
                  <a:pt x="259743" y="25598"/>
                  <a:pt x="251789" y="17644"/>
                  <a:pt x="230588" y="7043"/>
                </a:cubicBezTo>
                <a:cubicBezTo>
                  <a:pt x="194572" y="-10965"/>
                  <a:pt x="141798" y="9694"/>
                  <a:pt x="111318" y="2294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a:stCxn id="3" idx="13"/>
          </p:cNvCxnSpPr>
          <p:nvPr/>
        </p:nvCxnSpPr>
        <p:spPr>
          <a:xfrm flipV="1">
            <a:off x="6154310" y="1351722"/>
            <a:ext cx="731520" cy="1160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28306" y="612250"/>
            <a:ext cx="2918129" cy="923330"/>
          </a:xfrm>
          <a:prstGeom prst="rect">
            <a:avLst/>
          </a:prstGeom>
          <a:noFill/>
        </p:spPr>
        <p:txBody>
          <a:bodyPr wrap="square" rtlCol="0">
            <a:spAutoFit/>
          </a:bodyPr>
          <a:lstStyle/>
          <a:p>
            <a:r>
              <a:rPr lang="en-GB" b="1" dirty="0" smtClean="0"/>
              <a:t>What is the effect of the </a:t>
            </a:r>
            <a:r>
              <a:rPr lang="en-GB" b="1" dirty="0" smtClean="0">
                <a:solidFill>
                  <a:srgbClr val="FF0000"/>
                </a:solidFill>
              </a:rPr>
              <a:t>ellipsis</a:t>
            </a:r>
            <a:r>
              <a:rPr lang="en-GB" b="1" dirty="0" smtClean="0"/>
              <a:t> at the end of this line? </a:t>
            </a:r>
            <a:endParaRPr lang="en-GB" b="1" dirty="0"/>
          </a:p>
        </p:txBody>
      </p:sp>
      <p:cxnSp>
        <p:nvCxnSpPr>
          <p:cNvPr id="8" name="Straight Connector 7"/>
          <p:cNvCxnSpPr/>
          <p:nvPr/>
        </p:nvCxnSpPr>
        <p:spPr>
          <a:xfrm flipV="1">
            <a:off x="1796995" y="3275937"/>
            <a:ext cx="4419890" cy="795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2393" y="946205"/>
            <a:ext cx="3673503" cy="923330"/>
          </a:xfrm>
          <a:prstGeom prst="rect">
            <a:avLst/>
          </a:prstGeom>
          <a:noFill/>
        </p:spPr>
        <p:txBody>
          <a:bodyPr wrap="square" rtlCol="0">
            <a:spAutoFit/>
          </a:bodyPr>
          <a:lstStyle/>
          <a:p>
            <a:r>
              <a:rPr lang="en-GB" b="1" dirty="0" smtClean="0"/>
              <a:t>How is the </a:t>
            </a:r>
            <a:r>
              <a:rPr lang="en-GB" b="1" dirty="0" smtClean="0">
                <a:solidFill>
                  <a:srgbClr val="FF0000"/>
                </a:solidFill>
              </a:rPr>
              <a:t>personification</a:t>
            </a:r>
            <a:r>
              <a:rPr lang="en-GB" b="1" dirty="0" smtClean="0"/>
              <a:t> of Dawn different to what we might usually expect? </a:t>
            </a:r>
            <a:endParaRPr lang="en-GB" b="1" dirty="0"/>
          </a:p>
        </p:txBody>
      </p:sp>
      <p:cxnSp>
        <p:nvCxnSpPr>
          <p:cNvPr id="11" name="Straight Connector 10"/>
          <p:cNvCxnSpPr/>
          <p:nvPr/>
        </p:nvCxnSpPr>
        <p:spPr>
          <a:xfrm flipV="1">
            <a:off x="1796995" y="3562184"/>
            <a:ext cx="1789043" cy="7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160890" y="1812897"/>
            <a:ext cx="580445" cy="1470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057030" y="3562184"/>
            <a:ext cx="1478942" cy="747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86038" y="4452730"/>
            <a:ext cx="5160397" cy="2031325"/>
          </a:xfrm>
          <a:prstGeom prst="rect">
            <a:avLst/>
          </a:prstGeom>
          <a:noFill/>
        </p:spPr>
        <p:txBody>
          <a:bodyPr wrap="square" rtlCol="0">
            <a:spAutoFit/>
          </a:bodyPr>
          <a:lstStyle/>
          <a:p>
            <a:r>
              <a:rPr lang="en-GB" b="1" dirty="0" smtClean="0"/>
              <a:t>How does this description of dawn approaching mirror the soldiers in the trenches? </a:t>
            </a:r>
          </a:p>
          <a:p>
            <a:endParaRPr lang="en-GB" b="1" dirty="0" smtClean="0"/>
          </a:p>
          <a:p>
            <a:r>
              <a:rPr lang="en-GB" b="1" dirty="0" smtClean="0"/>
              <a:t>What is the significance of dawn being ‘grey’? </a:t>
            </a:r>
          </a:p>
          <a:p>
            <a:r>
              <a:rPr lang="en-GB" b="1" dirty="0" smtClean="0"/>
              <a:t>[Hint: grey was also the colour of the German uniforms. Does this add another possible meaning?]</a:t>
            </a:r>
            <a:endParaRPr lang="en-GB" b="1" dirty="0"/>
          </a:p>
          <a:p>
            <a:endParaRPr lang="en-GB" b="1" dirty="0"/>
          </a:p>
        </p:txBody>
      </p:sp>
    </p:spTree>
    <p:extLst>
      <p:ext uri="{BB962C8B-B14F-4D97-AF65-F5344CB8AC3E}">
        <p14:creationId xmlns:p14="http://schemas.microsoft.com/office/powerpoint/2010/main" val="573947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260" y="2327170"/>
            <a:ext cx="6301409" cy="1477328"/>
          </a:xfrm>
          <a:prstGeom prst="rect">
            <a:avLst/>
          </a:prstGeom>
        </p:spPr>
        <p:txBody>
          <a:bodyPr wrap="square">
            <a:spAutoFit/>
          </a:bodyPr>
          <a:lstStyle/>
          <a:p>
            <a:r>
              <a:rPr lang="en-GB" b="1" dirty="0" smtClean="0"/>
              <a:t>S</a:t>
            </a:r>
            <a:r>
              <a:rPr lang="en-GB" dirty="0" smtClean="0"/>
              <a:t>udden </a:t>
            </a:r>
            <a:r>
              <a:rPr lang="en-GB" b="1" dirty="0" smtClean="0"/>
              <a:t>s</a:t>
            </a:r>
            <a:r>
              <a:rPr lang="en-GB" dirty="0" smtClean="0"/>
              <a:t>ucce</a:t>
            </a:r>
            <a:r>
              <a:rPr lang="en-GB" b="1" dirty="0" smtClean="0"/>
              <a:t>ss</a:t>
            </a:r>
            <a:r>
              <a:rPr lang="en-GB" dirty="0" smtClean="0"/>
              <a:t>ive flight</a:t>
            </a:r>
            <a:r>
              <a:rPr lang="en-GB" b="1" dirty="0" smtClean="0"/>
              <a:t>s</a:t>
            </a:r>
            <a:r>
              <a:rPr lang="en-GB" dirty="0" smtClean="0"/>
              <a:t> of bullet</a:t>
            </a:r>
            <a:r>
              <a:rPr lang="en-GB" b="1" dirty="0" smtClean="0"/>
              <a:t>s</a:t>
            </a:r>
            <a:r>
              <a:rPr lang="en-GB" dirty="0" smtClean="0"/>
              <a:t> </a:t>
            </a:r>
            <a:r>
              <a:rPr lang="en-GB" b="1" dirty="0" smtClean="0"/>
              <a:t>s</a:t>
            </a:r>
            <a:r>
              <a:rPr lang="en-GB" dirty="0" smtClean="0"/>
              <a:t>treak the </a:t>
            </a:r>
            <a:r>
              <a:rPr lang="en-GB" b="1" dirty="0" smtClean="0"/>
              <a:t>s</a:t>
            </a:r>
            <a:r>
              <a:rPr lang="en-GB" dirty="0" smtClean="0"/>
              <a:t>ilence.</a:t>
            </a:r>
          </a:p>
          <a:p>
            <a:r>
              <a:rPr lang="en-GB" dirty="0" smtClean="0"/>
              <a:t>Less deadly than the air that shudders black with snow,</a:t>
            </a:r>
          </a:p>
          <a:p>
            <a:r>
              <a:rPr lang="en-GB" dirty="0" smtClean="0"/>
              <a:t>With sidelong </a:t>
            </a:r>
            <a:r>
              <a:rPr lang="en-GB" b="1" dirty="0" smtClean="0"/>
              <a:t>f</a:t>
            </a:r>
            <a:r>
              <a:rPr lang="en-GB" dirty="0" smtClean="0"/>
              <a:t>lowing </a:t>
            </a:r>
            <a:r>
              <a:rPr lang="en-GB" b="1" dirty="0" smtClean="0"/>
              <a:t>f</a:t>
            </a:r>
            <a:r>
              <a:rPr lang="en-GB" dirty="0" smtClean="0"/>
              <a:t>lakes that </a:t>
            </a:r>
            <a:r>
              <a:rPr lang="en-GB" b="1" dirty="0" smtClean="0"/>
              <a:t>f</a:t>
            </a:r>
            <a:r>
              <a:rPr lang="en-GB" dirty="0" smtClean="0"/>
              <a:t>lock, pause and renew,</a:t>
            </a:r>
          </a:p>
          <a:p>
            <a:r>
              <a:rPr lang="en-GB" dirty="0" smtClean="0"/>
              <a:t>We watch them wandering up and down the wind's nonchalance,</a:t>
            </a:r>
          </a:p>
          <a:p>
            <a:r>
              <a:rPr lang="en-GB" dirty="0" smtClean="0"/>
              <a:t>             But nothing happens.</a:t>
            </a:r>
            <a:endParaRPr lang="en-GB" dirty="0"/>
          </a:p>
        </p:txBody>
      </p:sp>
      <p:sp>
        <p:nvSpPr>
          <p:cNvPr id="3" name="TextBox 2"/>
          <p:cNvSpPr txBox="1"/>
          <p:nvPr/>
        </p:nvSpPr>
        <p:spPr>
          <a:xfrm>
            <a:off x="349857" y="834887"/>
            <a:ext cx="4731026" cy="646331"/>
          </a:xfrm>
          <a:prstGeom prst="rect">
            <a:avLst/>
          </a:prstGeom>
          <a:noFill/>
        </p:spPr>
        <p:txBody>
          <a:bodyPr wrap="square" rtlCol="0">
            <a:spAutoFit/>
          </a:bodyPr>
          <a:lstStyle/>
          <a:p>
            <a:r>
              <a:rPr lang="en-GB" b="1" dirty="0" smtClean="0"/>
              <a:t>What technique is this? (Repeated ‘s’ sound.)</a:t>
            </a:r>
          </a:p>
          <a:p>
            <a:r>
              <a:rPr lang="en-GB" b="1" dirty="0" smtClean="0"/>
              <a:t>What sound does it recreate for us? </a:t>
            </a:r>
            <a:endParaRPr lang="en-GB" b="1" dirty="0"/>
          </a:p>
        </p:txBody>
      </p:sp>
      <p:cxnSp>
        <p:nvCxnSpPr>
          <p:cNvPr id="5" name="Straight Arrow Connector 4"/>
          <p:cNvCxnSpPr/>
          <p:nvPr/>
        </p:nvCxnSpPr>
        <p:spPr>
          <a:xfrm flipH="1" flipV="1">
            <a:off x="1701579" y="1455089"/>
            <a:ext cx="763325" cy="938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41775" y="557887"/>
            <a:ext cx="2691516" cy="1200329"/>
          </a:xfrm>
          <a:prstGeom prst="rect">
            <a:avLst/>
          </a:prstGeom>
          <a:noFill/>
        </p:spPr>
        <p:txBody>
          <a:bodyPr wrap="square" rtlCol="0">
            <a:spAutoFit/>
          </a:bodyPr>
          <a:lstStyle/>
          <a:p>
            <a:r>
              <a:rPr lang="en-GB" b="1" dirty="0" smtClean="0"/>
              <a:t>What is the significance of the snow’s colour? What might it signify? [Hint: white symbolises purity.]</a:t>
            </a:r>
            <a:endParaRPr lang="en-GB" b="1" dirty="0"/>
          </a:p>
        </p:txBody>
      </p:sp>
      <p:cxnSp>
        <p:nvCxnSpPr>
          <p:cNvPr id="8" name="Straight Arrow Connector 7"/>
          <p:cNvCxnSpPr/>
          <p:nvPr/>
        </p:nvCxnSpPr>
        <p:spPr>
          <a:xfrm flipV="1">
            <a:off x="6774511" y="1733384"/>
            <a:ext cx="445273" cy="906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03520" y="2878372"/>
            <a:ext cx="143918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9857" y="4436828"/>
            <a:ext cx="2886324" cy="646331"/>
          </a:xfrm>
          <a:prstGeom prst="rect">
            <a:avLst/>
          </a:prstGeom>
          <a:noFill/>
        </p:spPr>
        <p:txBody>
          <a:bodyPr wrap="square" rtlCol="0">
            <a:spAutoFit/>
          </a:bodyPr>
          <a:lstStyle/>
          <a:p>
            <a:r>
              <a:rPr lang="en-GB" b="1" dirty="0" smtClean="0"/>
              <a:t>What does this </a:t>
            </a:r>
            <a:r>
              <a:rPr lang="en-GB" b="1" dirty="0" smtClean="0">
                <a:solidFill>
                  <a:srgbClr val="FF0000"/>
                </a:solidFill>
              </a:rPr>
              <a:t>alliteration </a:t>
            </a:r>
            <a:r>
              <a:rPr lang="en-GB" b="1" dirty="0" smtClean="0"/>
              <a:t>emphasise? </a:t>
            </a:r>
            <a:endParaRPr lang="en-GB" b="1" dirty="0"/>
          </a:p>
        </p:txBody>
      </p:sp>
      <p:cxnSp>
        <p:nvCxnSpPr>
          <p:cNvPr id="13" name="Curved Connector 12"/>
          <p:cNvCxnSpPr>
            <a:endCxn id="11" idx="0"/>
          </p:cNvCxnSpPr>
          <p:nvPr/>
        </p:nvCxnSpPr>
        <p:spPr>
          <a:xfrm rot="10800000" flipV="1">
            <a:off x="1793019" y="3180522"/>
            <a:ext cx="1331844" cy="125630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439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6410215"/>
              </p:ext>
            </p:extLst>
          </p:nvPr>
        </p:nvGraphicFramePr>
        <p:xfrm>
          <a:off x="0" y="0"/>
          <a:ext cx="9144000" cy="6859318"/>
        </p:xfrm>
        <a:graphic>
          <a:graphicData uri="http://schemas.openxmlformats.org/drawingml/2006/table">
            <a:tbl>
              <a:tblPr firstRow="1" bandRow="1">
                <a:tableStyleId>{5C22544A-7EE6-4342-B048-85BDC9FD1C3A}</a:tableStyleId>
              </a:tblPr>
              <a:tblGrid>
                <a:gridCol w="3252083"/>
                <a:gridCol w="2843917"/>
                <a:gridCol w="3048000"/>
              </a:tblGrid>
              <a:tr h="367781">
                <a:tc>
                  <a:txBody>
                    <a:bodyPr/>
                    <a:lstStyle/>
                    <a:p>
                      <a:r>
                        <a:rPr lang="en-GB" dirty="0" smtClean="0"/>
                        <a:t>Language Feature</a:t>
                      </a:r>
                      <a:endParaRPr lang="en-GB" dirty="0"/>
                    </a:p>
                  </a:txBody>
                  <a:tcPr/>
                </a:tc>
                <a:tc>
                  <a:txBody>
                    <a:bodyPr/>
                    <a:lstStyle/>
                    <a:p>
                      <a:r>
                        <a:rPr lang="en-GB" dirty="0" smtClean="0"/>
                        <a:t>Quotation</a:t>
                      </a:r>
                      <a:endParaRPr lang="en-GB" dirty="0"/>
                    </a:p>
                  </a:txBody>
                  <a:tcPr/>
                </a:tc>
                <a:tc>
                  <a:txBody>
                    <a:bodyPr/>
                    <a:lstStyle/>
                    <a:p>
                      <a:r>
                        <a:rPr lang="en-GB" dirty="0" smtClean="0"/>
                        <a:t>Effect</a:t>
                      </a:r>
                      <a:endParaRPr lang="en-GB" dirty="0"/>
                    </a:p>
                  </a:txBody>
                  <a:tcPr/>
                </a:tc>
              </a:tr>
              <a:tr h="1097790">
                <a:tc>
                  <a:txBody>
                    <a:bodyPr/>
                    <a:lstStyle/>
                    <a:p>
                      <a:r>
                        <a:rPr lang="en-GB" dirty="0" smtClean="0"/>
                        <a:t>1. </a:t>
                      </a:r>
                      <a:r>
                        <a:rPr lang="en-GB" b="1" dirty="0" smtClean="0"/>
                        <a:t>Use of the senses. </a:t>
                      </a:r>
                      <a:r>
                        <a:rPr lang="en-GB" dirty="0" smtClean="0"/>
                        <a:t>What can you see, feel and hear? What colours are used? </a:t>
                      </a:r>
                      <a:endParaRPr lang="en-GB" dirty="0"/>
                    </a:p>
                  </a:txBody>
                  <a:tcPr/>
                </a:tc>
                <a:tc>
                  <a:txBody>
                    <a:bodyPr/>
                    <a:lstStyle/>
                    <a:p>
                      <a:endParaRPr lang="en-GB" dirty="0"/>
                    </a:p>
                  </a:txBody>
                  <a:tcPr/>
                </a:tc>
                <a:tc>
                  <a:txBody>
                    <a:bodyPr/>
                    <a:lstStyle/>
                    <a:p>
                      <a:endParaRPr lang="en-GB" dirty="0"/>
                    </a:p>
                  </a:txBody>
                  <a:tcPr/>
                </a:tc>
              </a:tr>
              <a:tr h="1097790">
                <a:tc>
                  <a:txBody>
                    <a:bodyPr/>
                    <a:lstStyle/>
                    <a:p>
                      <a:r>
                        <a:rPr lang="en-GB" dirty="0" smtClean="0"/>
                        <a:t>2. </a:t>
                      </a:r>
                      <a:r>
                        <a:rPr lang="en-GB" b="1" dirty="0" smtClean="0"/>
                        <a:t>Verbs.</a:t>
                      </a:r>
                      <a:r>
                        <a:rPr lang="en-GB" dirty="0" smtClean="0"/>
                        <a:t> Are there any new, unusual or interesting verbs?</a:t>
                      </a:r>
                      <a:endParaRPr lang="en-GB" dirty="0"/>
                    </a:p>
                  </a:txBody>
                  <a:tcPr/>
                </a:tc>
                <a:tc>
                  <a:txBody>
                    <a:bodyPr/>
                    <a:lstStyle/>
                    <a:p>
                      <a:endParaRPr lang="en-GB"/>
                    </a:p>
                  </a:txBody>
                  <a:tcPr/>
                </a:tc>
                <a:tc>
                  <a:txBody>
                    <a:bodyPr/>
                    <a:lstStyle/>
                    <a:p>
                      <a:endParaRPr lang="en-GB"/>
                    </a:p>
                  </a:txBody>
                  <a:tcPr/>
                </a:tc>
              </a:tr>
              <a:tr h="1097790">
                <a:tc>
                  <a:txBody>
                    <a:bodyPr/>
                    <a:lstStyle/>
                    <a:p>
                      <a:r>
                        <a:rPr lang="en-GB" dirty="0" smtClean="0"/>
                        <a:t>3. </a:t>
                      </a:r>
                      <a:r>
                        <a:rPr lang="en-GB" b="1" dirty="0" smtClean="0"/>
                        <a:t>Adjectives.</a:t>
                      </a:r>
                      <a:r>
                        <a:rPr lang="en-GB" dirty="0" smtClean="0"/>
                        <a:t> Are there any new, unusual or interesting adjectives?</a:t>
                      </a:r>
                      <a:endParaRPr lang="en-GB" dirty="0"/>
                    </a:p>
                  </a:txBody>
                  <a:tcPr/>
                </a:tc>
                <a:tc>
                  <a:txBody>
                    <a:bodyPr/>
                    <a:lstStyle/>
                    <a:p>
                      <a:endParaRPr lang="en-GB"/>
                    </a:p>
                  </a:txBody>
                  <a:tcPr/>
                </a:tc>
                <a:tc>
                  <a:txBody>
                    <a:bodyPr/>
                    <a:lstStyle/>
                    <a:p>
                      <a:endParaRPr lang="en-GB"/>
                    </a:p>
                  </a:txBody>
                  <a:tcPr/>
                </a:tc>
              </a:tr>
              <a:tr h="1187401">
                <a:tc>
                  <a:txBody>
                    <a:bodyPr/>
                    <a:lstStyle/>
                    <a:p>
                      <a:r>
                        <a:rPr lang="en-GB" dirty="0" smtClean="0"/>
                        <a:t>4. </a:t>
                      </a:r>
                      <a:r>
                        <a:rPr lang="en-GB" b="1" dirty="0" smtClean="0"/>
                        <a:t>References to death. </a:t>
                      </a:r>
                      <a:r>
                        <a:rPr lang="en-GB" dirty="0" smtClean="0"/>
                        <a:t>What language is used to convey the idea of death? Are there any images that stand out?</a:t>
                      </a:r>
                      <a:endParaRPr lang="en-GB" dirty="0"/>
                    </a:p>
                  </a:txBody>
                  <a:tcPr/>
                </a:tc>
                <a:tc>
                  <a:txBody>
                    <a:bodyPr/>
                    <a:lstStyle/>
                    <a:p>
                      <a:endParaRPr lang="en-GB"/>
                    </a:p>
                  </a:txBody>
                  <a:tcPr/>
                </a:tc>
                <a:tc>
                  <a:txBody>
                    <a:bodyPr/>
                    <a:lstStyle/>
                    <a:p>
                      <a:endParaRPr lang="en-GB"/>
                    </a:p>
                  </a:txBody>
                  <a:tcPr/>
                </a:tc>
              </a:tr>
              <a:tr h="2009447">
                <a:tc>
                  <a:txBody>
                    <a:bodyPr/>
                    <a:lstStyle/>
                    <a:p>
                      <a:r>
                        <a:rPr lang="en-GB" dirty="0" smtClean="0"/>
                        <a:t>5. </a:t>
                      </a:r>
                      <a:r>
                        <a:rPr lang="en-GB" b="1" dirty="0" smtClean="0"/>
                        <a:t>Any other features. </a:t>
                      </a:r>
                      <a:r>
                        <a:rPr lang="en-GB" dirty="0" smtClean="0"/>
                        <a:t>Is there anything else that you find interesting or striking, e.g. use of rhyme or repetition? Do you notice any other themes e.g. nature, religion in the poem? </a:t>
                      </a:r>
                      <a:endParaRPr lang="en-GB" dirty="0"/>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56339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151" y="1751742"/>
            <a:ext cx="7291346" cy="1477328"/>
          </a:xfrm>
          <a:prstGeom prst="rect">
            <a:avLst/>
          </a:prstGeom>
        </p:spPr>
        <p:txBody>
          <a:bodyPr wrap="square">
            <a:spAutoFit/>
          </a:bodyPr>
          <a:lstStyle/>
          <a:p>
            <a:r>
              <a:rPr lang="en-GB" dirty="0" smtClean="0"/>
              <a:t>Pale </a:t>
            </a:r>
            <a:r>
              <a:rPr lang="en-GB" b="1" dirty="0" smtClean="0"/>
              <a:t>f</a:t>
            </a:r>
            <a:r>
              <a:rPr lang="en-GB" dirty="0" smtClean="0"/>
              <a:t>lakes with lingering stealth come </a:t>
            </a:r>
            <a:r>
              <a:rPr lang="en-GB" b="1" dirty="0" smtClean="0"/>
              <a:t>f</a:t>
            </a:r>
            <a:r>
              <a:rPr lang="en-GB" dirty="0" smtClean="0"/>
              <a:t>eeling </a:t>
            </a:r>
            <a:r>
              <a:rPr lang="en-GB" b="1" dirty="0" smtClean="0"/>
              <a:t>f</a:t>
            </a:r>
            <a:r>
              <a:rPr lang="en-GB" dirty="0" smtClean="0"/>
              <a:t>or our </a:t>
            </a:r>
            <a:r>
              <a:rPr lang="en-GB" b="1" dirty="0" smtClean="0"/>
              <a:t>f</a:t>
            </a:r>
            <a:r>
              <a:rPr lang="en-GB" dirty="0" smtClean="0"/>
              <a:t>aces -</a:t>
            </a:r>
          </a:p>
          <a:p>
            <a:r>
              <a:rPr lang="en-GB" dirty="0" smtClean="0"/>
              <a:t>We cringe in holes, back on forgotten dreams, and stare, snow-dazed,</a:t>
            </a:r>
          </a:p>
          <a:p>
            <a:r>
              <a:rPr lang="en-GB" dirty="0" smtClean="0"/>
              <a:t>Deep into grassier ditches. So we drowse, sun-dozed,</a:t>
            </a:r>
          </a:p>
          <a:p>
            <a:r>
              <a:rPr lang="en-GB" dirty="0" smtClean="0"/>
              <a:t>Littered with blossoms trickling where the blackbird fusses.</a:t>
            </a:r>
          </a:p>
          <a:p>
            <a:r>
              <a:rPr lang="en-GB" dirty="0" smtClean="0"/>
              <a:t>             Is it that we are dying?</a:t>
            </a:r>
          </a:p>
        </p:txBody>
      </p:sp>
      <p:cxnSp>
        <p:nvCxnSpPr>
          <p:cNvPr id="4" name="Straight Connector 3"/>
          <p:cNvCxnSpPr/>
          <p:nvPr/>
        </p:nvCxnSpPr>
        <p:spPr>
          <a:xfrm flipV="1">
            <a:off x="723567" y="2067338"/>
            <a:ext cx="5486400" cy="7951"/>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18489" y="302150"/>
            <a:ext cx="3466769" cy="1200329"/>
          </a:xfrm>
          <a:prstGeom prst="rect">
            <a:avLst/>
          </a:prstGeom>
          <a:noFill/>
        </p:spPr>
        <p:txBody>
          <a:bodyPr wrap="square" rtlCol="0">
            <a:spAutoFit/>
          </a:bodyPr>
          <a:lstStyle/>
          <a:p>
            <a:r>
              <a:rPr lang="en-GB" b="1" dirty="0" smtClean="0"/>
              <a:t>How are the snowflakes </a:t>
            </a:r>
            <a:r>
              <a:rPr lang="en-GB" b="1" dirty="0" smtClean="0">
                <a:solidFill>
                  <a:srgbClr val="FF0000"/>
                </a:solidFill>
              </a:rPr>
              <a:t>personified</a:t>
            </a:r>
            <a:r>
              <a:rPr lang="en-GB" b="1" dirty="0" smtClean="0"/>
              <a:t>?  What other technique does the poet use to add to the effect created? </a:t>
            </a:r>
            <a:endParaRPr lang="en-GB" b="1" dirty="0"/>
          </a:p>
        </p:txBody>
      </p:sp>
      <p:cxnSp>
        <p:nvCxnSpPr>
          <p:cNvPr id="7" name="Straight Arrow Connector 6"/>
          <p:cNvCxnSpPr/>
          <p:nvPr/>
        </p:nvCxnSpPr>
        <p:spPr>
          <a:xfrm flipV="1">
            <a:off x="5820354" y="1415332"/>
            <a:ext cx="246490" cy="336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a:off x="7148221" y="2075289"/>
            <a:ext cx="71563" cy="5486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7394711" y="1852654"/>
            <a:ext cx="1622067" cy="1754326"/>
          </a:xfrm>
          <a:prstGeom prst="rect">
            <a:avLst/>
          </a:prstGeom>
          <a:noFill/>
        </p:spPr>
        <p:txBody>
          <a:bodyPr wrap="square" rtlCol="0">
            <a:spAutoFit/>
          </a:bodyPr>
          <a:lstStyle/>
          <a:p>
            <a:r>
              <a:rPr lang="en-GB" b="1" dirty="0" smtClean="0"/>
              <a:t>These lines are </a:t>
            </a:r>
            <a:r>
              <a:rPr lang="en-GB" b="1" dirty="0" smtClean="0">
                <a:solidFill>
                  <a:srgbClr val="FF0000"/>
                </a:solidFill>
              </a:rPr>
              <a:t>half-rhymes</a:t>
            </a:r>
            <a:r>
              <a:rPr lang="en-GB" b="1" dirty="0" smtClean="0"/>
              <a:t>. What link is being made between them? </a:t>
            </a:r>
            <a:endParaRPr lang="en-GB" b="1" dirty="0"/>
          </a:p>
        </p:txBody>
      </p:sp>
      <p:cxnSp>
        <p:nvCxnSpPr>
          <p:cNvPr id="11" name="Straight Arrow Connector 10"/>
          <p:cNvCxnSpPr/>
          <p:nvPr/>
        </p:nvCxnSpPr>
        <p:spPr>
          <a:xfrm>
            <a:off x="3975652" y="2886323"/>
            <a:ext cx="3061252" cy="1407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93742" y="4293704"/>
            <a:ext cx="3252083" cy="1477328"/>
          </a:xfrm>
          <a:prstGeom prst="rect">
            <a:avLst/>
          </a:prstGeom>
          <a:noFill/>
        </p:spPr>
        <p:txBody>
          <a:bodyPr wrap="square" rtlCol="0">
            <a:spAutoFit/>
          </a:bodyPr>
          <a:lstStyle/>
          <a:p>
            <a:r>
              <a:rPr lang="en-GB" b="1" dirty="0" smtClean="0"/>
              <a:t>The soldiers here are reminiscing about old times (blossoms/ blackbirds). How does this increase the impact of the final line? </a:t>
            </a:r>
            <a:endParaRPr lang="en-GB" b="1" dirty="0"/>
          </a:p>
        </p:txBody>
      </p:sp>
    </p:spTree>
    <p:extLst>
      <p:ext uri="{BB962C8B-B14F-4D97-AF65-F5344CB8AC3E}">
        <p14:creationId xmlns:p14="http://schemas.microsoft.com/office/powerpoint/2010/main" val="3932198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3871" y="1926670"/>
            <a:ext cx="6563802" cy="1754326"/>
          </a:xfrm>
          <a:prstGeom prst="rect">
            <a:avLst/>
          </a:prstGeom>
        </p:spPr>
        <p:txBody>
          <a:bodyPr wrap="square">
            <a:spAutoFit/>
          </a:bodyPr>
          <a:lstStyle/>
          <a:p>
            <a:r>
              <a:rPr lang="en-GB" b="1" dirty="0" smtClean="0"/>
              <a:t>Slowly</a:t>
            </a:r>
            <a:r>
              <a:rPr lang="en-GB" dirty="0" smtClean="0"/>
              <a:t> our </a:t>
            </a:r>
            <a:r>
              <a:rPr lang="en-GB" b="1" dirty="0" smtClean="0"/>
              <a:t>ghosts</a:t>
            </a:r>
            <a:r>
              <a:rPr lang="en-GB" dirty="0" smtClean="0"/>
              <a:t> drag </a:t>
            </a:r>
            <a:r>
              <a:rPr lang="en-GB" b="1" dirty="0" smtClean="0"/>
              <a:t>home</a:t>
            </a:r>
            <a:r>
              <a:rPr lang="en-GB" dirty="0" smtClean="0"/>
              <a:t>: glimpsing the sunk fires glozed</a:t>
            </a:r>
          </a:p>
          <a:p>
            <a:r>
              <a:rPr lang="en-GB" dirty="0" smtClean="0"/>
              <a:t>With crusted dark-red jewels; crickets jingle there;</a:t>
            </a:r>
          </a:p>
          <a:p>
            <a:r>
              <a:rPr lang="en-GB" dirty="0" smtClean="0"/>
              <a:t>For hours the innocent mice rejoice: the house is theirs;</a:t>
            </a:r>
          </a:p>
          <a:p>
            <a:r>
              <a:rPr lang="en-GB" dirty="0" smtClean="0"/>
              <a:t>Shutters and doors all closed: on us the doors are closed -</a:t>
            </a:r>
          </a:p>
          <a:p>
            <a:r>
              <a:rPr lang="en-GB" dirty="0" smtClean="0"/>
              <a:t>             We turn back to our dying.</a:t>
            </a:r>
          </a:p>
          <a:p>
            <a:endParaRPr lang="en-GB" dirty="0" smtClean="0"/>
          </a:p>
        </p:txBody>
      </p:sp>
      <p:sp>
        <p:nvSpPr>
          <p:cNvPr id="3" name="TextBox 2"/>
          <p:cNvSpPr txBox="1"/>
          <p:nvPr/>
        </p:nvSpPr>
        <p:spPr>
          <a:xfrm>
            <a:off x="318052" y="373711"/>
            <a:ext cx="4754880" cy="923330"/>
          </a:xfrm>
          <a:prstGeom prst="rect">
            <a:avLst/>
          </a:prstGeom>
          <a:noFill/>
        </p:spPr>
        <p:txBody>
          <a:bodyPr wrap="square" rtlCol="0">
            <a:spAutoFit/>
          </a:bodyPr>
          <a:lstStyle/>
          <a:p>
            <a:r>
              <a:rPr lang="en-GB" b="1" dirty="0" smtClean="0"/>
              <a:t>What effect does the </a:t>
            </a:r>
            <a:r>
              <a:rPr lang="en-GB" b="1" dirty="0" smtClean="0">
                <a:solidFill>
                  <a:srgbClr val="FF0000"/>
                </a:solidFill>
              </a:rPr>
              <a:t>assonance</a:t>
            </a:r>
            <a:r>
              <a:rPr lang="en-GB" b="1" dirty="0" smtClean="0"/>
              <a:t> in these three words have? [Hint: think about the journey the words describe – what sort of journey is it?]</a:t>
            </a:r>
            <a:endParaRPr lang="en-GB" b="1" dirty="0"/>
          </a:p>
        </p:txBody>
      </p:sp>
      <p:cxnSp>
        <p:nvCxnSpPr>
          <p:cNvPr id="5" name="Straight Arrow Connector 4"/>
          <p:cNvCxnSpPr/>
          <p:nvPr/>
        </p:nvCxnSpPr>
        <p:spPr>
          <a:xfrm flipH="1" flipV="1">
            <a:off x="2568271" y="1319917"/>
            <a:ext cx="500932" cy="606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rot="5400000">
            <a:off x="218661" y="2723321"/>
            <a:ext cx="1749287" cy="112113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0849" y="2496710"/>
            <a:ext cx="2608028" cy="1590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7221" y="4301656"/>
            <a:ext cx="4142629" cy="1200329"/>
          </a:xfrm>
          <a:prstGeom prst="rect">
            <a:avLst/>
          </a:prstGeom>
          <a:noFill/>
        </p:spPr>
        <p:txBody>
          <a:bodyPr wrap="square" rtlCol="0">
            <a:spAutoFit/>
          </a:bodyPr>
          <a:lstStyle/>
          <a:p>
            <a:r>
              <a:rPr lang="en-GB" b="1" dirty="0" smtClean="0"/>
              <a:t>These ‘jewels’ in the fire look nice but offer no real warmth. What is the poet suggesting about the soldier’s memories of home?</a:t>
            </a:r>
            <a:endParaRPr lang="en-GB" b="1" dirty="0"/>
          </a:p>
        </p:txBody>
      </p:sp>
      <p:sp>
        <p:nvSpPr>
          <p:cNvPr id="12" name="Freeform 11"/>
          <p:cNvSpPr/>
          <p:nvPr/>
        </p:nvSpPr>
        <p:spPr>
          <a:xfrm>
            <a:off x="4274321" y="2268544"/>
            <a:ext cx="321533" cy="334298"/>
          </a:xfrm>
          <a:custGeom>
            <a:avLst/>
            <a:gdLst>
              <a:gd name="connsiteX0" fmla="*/ 242020 w 321533"/>
              <a:gd name="connsiteY0" fmla="*/ 8294 h 334298"/>
              <a:gd name="connsiteX1" fmla="*/ 67091 w 321533"/>
              <a:gd name="connsiteY1" fmla="*/ 8294 h 334298"/>
              <a:gd name="connsiteX2" fmla="*/ 43237 w 321533"/>
              <a:gd name="connsiteY2" fmla="*/ 24197 h 334298"/>
              <a:gd name="connsiteX3" fmla="*/ 11432 w 321533"/>
              <a:gd name="connsiteY3" fmla="*/ 95759 h 334298"/>
              <a:gd name="connsiteX4" fmla="*/ 11432 w 321533"/>
              <a:gd name="connsiteY4" fmla="*/ 246833 h 334298"/>
              <a:gd name="connsiteX5" fmla="*/ 59140 w 321533"/>
              <a:gd name="connsiteY5" fmla="*/ 286590 h 334298"/>
              <a:gd name="connsiteX6" fmla="*/ 67091 w 321533"/>
              <a:gd name="connsiteY6" fmla="*/ 310444 h 334298"/>
              <a:gd name="connsiteX7" fmla="*/ 122750 w 321533"/>
              <a:gd name="connsiteY7" fmla="*/ 334298 h 334298"/>
              <a:gd name="connsiteX8" fmla="*/ 218166 w 321533"/>
              <a:gd name="connsiteY8" fmla="*/ 326347 h 334298"/>
              <a:gd name="connsiteX9" fmla="*/ 265873 w 321533"/>
              <a:gd name="connsiteY9" fmla="*/ 278639 h 334298"/>
              <a:gd name="connsiteX10" fmla="*/ 289727 w 321533"/>
              <a:gd name="connsiteY10" fmla="*/ 262736 h 334298"/>
              <a:gd name="connsiteX11" fmla="*/ 313581 w 321533"/>
              <a:gd name="connsiteY11" fmla="*/ 215028 h 334298"/>
              <a:gd name="connsiteX12" fmla="*/ 321533 w 321533"/>
              <a:gd name="connsiteY12" fmla="*/ 191174 h 334298"/>
              <a:gd name="connsiteX13" fmla="*/ 273825 w 321533"/>
              <a:gd name="connsiteY13" fmla="*/ 56002 h 334298"/>
              <a:gd name="connsiteX14" fmla="*/ 257922 w 321533"/>
              <a:gd name="connsiteY14" fmla="*/ 32148 h 334298"/>
              <a:gd name="connsiteX15" fmla="*/ 242020 w 321533"/>
              <a:gd name="connsiteY15" fmla="*/ 8294 h 33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533" h="334298">
                <a:moveTo>
                  <a:pt x="242020" y="8294"/>
                </a:moveTo>
                <a:cubicBezTo>
                  <a:pt x="210215" y="4318"/>
                  <a:pt x="177025" y="-8196"/>
                  <a:pt x="67091" y="8294"/>
                </a:cubicBezTo>
                <a:cubicBezTo>
                  <a:pt x="57640" y="9712"/>
                  <a:pt x="51188" y="18896"/>
                  <a:pt x="43237" y="24197"/>
                </a:cubicBezTo>
                <a:cubicBezTo>
                  <a:pt x="24312" y="80971"/>
                  <a:pt x="36632" y="57957"/>
                  <a:pt x="11432" y="95759"/>
                </a:cubicBezTo>
                <a:cubicBezTo>
                  <a:pt x="-403" y="154927"/>
                  <a:pt x="-6879" y="169012"/>
                  <a:pt x="11432" y="246833"/>
                </a:cubicBezTo>
                <a:cubicBezTo>
                  <a:pt x="14280" y="258935"/>
                  <a:pt x="49525" y="280180"/>
                  <a:pt x="59140" y="286590"/>
                </a:cubicBezTo>
                <a:cubicBezTo>
                  <a:pt x="61790" y="294541"/>
                  <a:pt x="61855" y="303899"/>
                  <a:pt x="67091" y="310444"/>
                </a:cubicBezTo>
                <a:cubicBezTo>
                  <a:pt x="80819" y="327604"/>
                  <a:pt x="103651" y="329523"/>
                  <a:pt x="122750" y="334298"/>
                </a:cubicBezTo>
                <a:cubicBezTo>
                  <a:pt x="154555" y="331648"/>
                  <a:pt x="187203" y="334088"/>
                  <a:pt x="218166" y="326347"/>
                </a:cubicBezTo>
                <a:cubicBezTo>
                  <a:pt x="252815" y="317685"/>
                  <a:pt x="246083" y="298430"/>
                  <a:pt x="265873" y="278639"/>
                </a:cubicBezTo>
                <a:cubicBezTo>
                  <a:pt x="272630" y="271882"/>
                  <a:pt x="281776" y="268037"/>
                  <a:pt x="289727" y="262736"/>
                </a:cubicBezTo>
                <a:cubicBezTo>
                  <a:pt x="309715" y="202778"/>
                  <a:pt x="282753" y="276684"/>
                  <a:pt x="313581" y="215028"/>
                </a:cubicBezTo>
                <a:cubicBezTo>
                  <a:pt x="317329" y="207531"/>
                  <a:pt x="318882" y="199125"/>
                  <a:pt x="321533" y="191174"/>
                </a:cubicBezTo>
                <a:cubicBezTo>
                  <a:pt x="302211" y="84907"/>
                  <a:pt x="322067" y="128365"/>
                  <a:pt x="273825" y="56002"/>
                </a:cubicBezTo>
                <a:cubicBezTo>
                  <a:pt x="268524" y="48051"/>
                  <a:pt x="266988" y="35170"/>
                  <a:pt x="257922" y="32148"/>
                </a:cubicBezTo>
                <a:cubicBezTo>
                  <a:pt x="206658" y="15061"/>
                  <a:pt x="273825" y="12270"/>
                  <a:pt x="242020" y="829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4912165" y="2504661"/>
            <a:ext cx="321533" cy="334298"/>
          </a:xfrm>
          <a:custGeom>
            <a:avLst/>
            <a:gdLst>
              <a:gd name="connsiteX0" fmla="*/ 242020 w 321533"/>
              <a:gd name="connsiteY0" fmla="*/ 8294 h 334298"/>
              <a:gd name="connsiteX1" fmla="*/ 67091 w 321533"/>
              <a:gd name="connsiteY1" fmla="*/ 8294 h 334298"/>
              <a:gd name="connsiteX2" fmla="*/ 43237 w 321533"/>
              <a:gd name="connsiteY2" fmla="*/ 24197 h 334298"/>
              <a:gd name="connsiteX3" fmla="*/ 11432 w 321533"/>
              <a:gd name="connsiteY3" fmla="*/ 95759 h 334298"/>
              <a:gd name="connsiteX4" fmla="*/ 11432 w 321533"/>
              <a:gd name="connsiteY4" fmla="*/ 246833 h 334298"/>
              <a:gd name="connsiteX5" fmla="*/ 59140 w 321533"/>
              <a:gd name="connsiteY5" fmla="*/ 286590 h 334298"/>
              <a:gd name="connsiteX6" fmla="*/ 67091 w 321533"/>
              <a:gd name="connsiteY6" fmla="*/ 310444 h 334298"/>
              <a:gd name="connsiteX7" fmla="*/ 122750 w 321533"/>
              <a:gd name="connsiteY7" fmla="*/ 334298 h 334298"/>
              <a:gd name="connsiteX8" fmla="*/ 218166 w 321533"/>
              <a:gd name="connsiteY8" fmla="*/ 326347 h 334298"/>
              <a:gd name="connsiteX9" fmla="*/ 265873 w 321533"/>
              <a:gd name="connsiteY9" fmla="*/ 278639 h 334298"/>
              <a:gd name="connsiteX10" fmla="*/ 289727 w 321533"/>
              <a:gd name="connsiteY10" fmla="*/ 262736 h 334298"/>
              <a:gd name="connsiteX11" fmla="*/ 313581 w 321533"/>
              <a:gd name="connsiteY11" fmla="*/ 215028 h 334298"/>
              <a:gd name="connsiteX12" fmla="*/ 321533 w 321533"/>
              <a:gd name="connsiteY12" fmla="*/ 191174 h 334298"/>
              <a:gd name="connsiteX13" fmla="*/ 273825 w 321533"/>
              <a:gd name="connsiteY13" fmla="*/ 56002 h 334298"/>
              <a:gd name="connsiteX14" fmla="*/ 257922 w 321533"/>
              <a:gd name="connsiteY14" fmla="*/ 32148 h 334298"/>
              <a:gd name="connsiteX15" fmla="*/ 242020 w 321533"/>
              <a:gd name="connsiteY15" fmla="*/ 8294 h 33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533" h="334298">
                <a:moveTo>
                  <a:pt x="242020" y="8294"/>
                </a:moveTo>
                <a:cubicBezTo>
                  <a:pt x="210215" y="4318"/>
                  <a:pt x="177025" y="-8196"/>
                  <a:pt x="67091" y="8294"/>
                </a:cubicBezTo>
                <a:cubicBezTo>
                  <a:pt x="57640" y="9712"/>
                  <a:pt x="51188" y="18896"/>
                  <a:pt x="43237" y="24197"/>
                </a:cubicBezTo>
                <a:cubicBezTo>
                  <a:pt x="24312" y="80971"/>
                  <a:pt x="36632" y="57957"/>
                  <a:pt x="11432" y="95759"/>
                </a:cubicBezTo>
                <a:cubicBezTo>
                  <a:pt x="-403" y="154927"/>
                  <a:pt x="-6879" y="169012"/>
                  <a:pt x="11432" y="246833"/>
                </a:cubicBezTo>
                <a:cubicBezTo>
                  <a:pt x="14280" y="258935"/>
                  <a:pt x="49525" y="280180"/>
                  <a:pt x="59140" y="286590"/>
                </a:cubicBezTo>
                <a:cubicBezTo>
                  <a:pt x="61790" y="294541"/>
                  <a:pt x="61855" y="303899"/>
                  <a:pt x="67091" y="310444"/>
                </a:cubicBezTo>
                <a:cubicBezTo>
                  <a:pt x="80819" y="327604"/>
                  <a:pt x="103651" y="329523"/>
                  <a:pt x="122750" y="334298"/>
                </a:cubicBezTo>
                <a:cubicBezTo>
                  <a:pt x="154555" y="331648"/>
                  <a:pt x="187203" y="334088"/>
                  <a:pt x="218166" y="326347"/>
                </a:cubicBezTo>
                <a:cubicBezTo>
                  <a:pt x="252815" y="317685"/>
                  <a:pt x="246083" y="298430"/>
                  <a:pt x="265873" y="278639"/>
                </a:cubicBezTo>
                <a:cubicBezTo>
                  <a:pt x="272630" y="271882"/>
                  <a:pt x="281776" y="268037"/>
                  <a:pt x="289727" y="262736"/>
                </a:cubicBezTo>
                <a:cubicBezTo>
                  <a:pt x="309715" y="202778"/>
                  <a:pt x="282753" y="276684"/>
                  <a:pt x="313581" y="215028"/>
                </a:cubicBezTo>
                <a:cubicBezTo>
                  <a:pt x="317329" y="207531"/>
                  <a:pt x="318882" y="199125"/>
                  <a:pt x="321533" y="191174"/>
                </a:cubicBezTo>
                <a:cubicBezTo>
                  <a:pt x="302211" y="84907"/>
                  <a:pt x="322067" y="128365"/>
                  <a:pt x="273825" y="56002"/>
                </a:cubicBezTo>
                <a:cubicBezTo>
                  <a:pt x="268524" y="48051"/>
                  <a:pt x="266988" y="35170"/>
                  <a:pt x="257922" y="32148"/>
                </a:cubicBezTo>
                <a:cubicBezTo>
                  <a:pt x="206658" y="15061"/>
                  <a:pt x="273825" y="12270"/>
                  <a:pt x="242020" y="829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4288938" y="2807943"/>
            <a:ext cx="321533" cy="334298"/>
          </a:xfrm>
          <a:custGeom>
            <a:avLst/>
            <a:gdLst>
              <a:gd name="connsiteX0" fmla="*/ 242020 w 321533"/>
              <a:gd name="connsiteY0" fmla="*/ 8294 h 334298"/>
              <a:gd name="connsiteX1" fmla="*/ 67091 w 321533"/>
              <a:gd name="connsiteY1" fmla="*/ 8294 h 334298"/>
              <a:gd name="connsiteX2" fmla="*/ 43237 w 321533"/>
              <a:gd name="connsiteY2" fmla="*/ 24197 h 334298"/>
              <a:gd name="connsiteX3" fmla="*/ 11432 w 321533"/>
              <a:gd name="connsiteY3" fmla="*/ 95759 h 334298"/>
              <a:gd name="connsiteX4" fmla="*/ 11432 w 321533"/>
              <a:gd name="connsiteY4" fmla="*/ 246833 h 334298"/>
              <a:gd name="connsiteX5" fmla="*/ 59140 w 321533"/>
              <a:gd name="connsiteY5" fmla="*/ 286590 h 334298"/>
              <a:gd name="connsiteX6" fmla="*/ 67091 w 321533"/>
              <a:gd name="connsiteY6" fmla="*/ 310444 h 334298"/>
              <a:gd name="connsiteX7" fmla="*/ 122750 w 321533"/>
              <a:gd name="connsiteY7" fmla="*/ 334298 h 334298"/>
              <a:gd name="connsiteX8" fmla="*/ 218166 w 321533"/>
              <a:gd name="connsiteY8" fmla="*/ 326347 h 334298"/>
              <a:gd name="connsiteX9" fmla="*/ 265873 w 321533"/>
              <a:gd name="connsiteY9" fmla="*/ 278639 h 334298"/>
              <a:gd name="connsiteX10" fmla="*/ 289727 w 321533"/>
              <a:gd name="connsiteY10" fmla="*/ 262736 h 334298"/>
              <a:gd name="connsiteX11" fmla="*/ 313581 w 321533"/>
              <a:gd name="connsiteY11" fmla="*/ 215028 h 334298"/>
              <a:gd name="connsiteX12" fmla="*/ 321533 w 321533"/>
              <a:gd name="connsiteY12" fmla="*/ 191174 h 334298"/>
              <a:gd name="connsiteX13" fmla="*/ 273825 w 321533"/>
              <a:gd name="connsiteY13" fmla="*/ 56002 h 334298"/>
              <a:gd name="connsiteX14" fmla="*/ 257922 w 321533"/>
              <a:gd name="connsiteY14" fmla="*/ 32148 h 334298"/>
              <a:gd name="connsiteX15" fmla="*/ 242020 w 321533"/>
              <a:gd name="connsiteY15" fmla="*/ 8294 h 33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533" h="334298">
                <a:moveTo>
                  <a:pt x="242020" y="8294"/>
                </a:moveTo>
                <a:cubicBezTo>
                  <a:pt x="210215" y="4318"/>
                  <a:pt x="177025" y="-8196"/>
                  <a:pt x="67091" y="8294"/>
                </a:cubicBezTo>
                <a:cubicBezTo>
                  <a:pt x="57640" y="9712"/>
                  <a:pt x="51188" y="18896"/>
                  <a:pt x="43237" y="24197"/>
                </a:cubicBezTo>
                <a:cubicBezTo>
                  <a:pt x="24312" y="80971"/>
                  <a:pt x="36632" y="57957"/>
                  <a:pt x="11432" y="95759"/>
                </a:cubicBezTo>
                <a:cubicBezTo>
                  <a:pt x="-403" y="154927"/>
                  <a:pt x="-6879" y="169012"/>
                  <a:pt x="11432" y="246833"/>
                </a:cubicBezTo>
                <a:cubicBezTo>
                  <a:pt x="14280" y="258935"/>
                  <a:pt x="49525" y="280180"/>
                  <a:pt x="59140" y="286590"/>
                </a:cubicBezTo>
                <a:cubicBezTo>
                  <a:pt x="61790" y="294541"/>
                  <a:pt x="61855" y="303899"/>
                  <a:pt x="67091" y="310444"/>
                </a:cubicBezTo>
                <a:cubicBezTo>
                  <a:pt x="80819" y="327604"/>
                  <a:pt x="103651" y="329523"/>
                  <a:pt x="122750" y="334298"/>
                </a:cubicBezTo>
                <a:cubicBezTo>
                  <a:pt x="154555" y="331648"/>
                  <a:pt x="187203" y="334088"/>
                  <a:pt x="218166" y="326347"/>
                </a:cubicBezTo>
                <a:cubicBezTo>
                  <a:pt x="252815" y="317685"/>
                  <a:pt x="246083" y="298430"/>
                  <a:pt x="265873" y="278639"/>
                </a:cubicBezTo>
                <a:cubicBezTo>
                  <a:pt x="272630" y="271882"/>
                  <a:pt x="281776" y="268037"/>
                  <a:pt x="289727" y="262736"/>
                </a:cubicBezTo>
                <a:cubicBezTo>
                  <a:pt x="309715" y="202778"/>
                  <a:pt x="282753" y="276684"/>
                  <a:pt x="313581" y="215028"/>
                </a:cubicBezTo>
                <a:cubicBezTo>
                  <a:pt x="317329" y="207531"/>
                  <a:pt x="318882" y="199125"/>
                  <a:pt x="321533" y="191174"/>
                </a:cubicBezTo>
                <a:cubicBezTo>
                  <a:pt x="302211" y="84907"/>
                  <a:pt x="322067" y="128365"/>
                  <a:pt x="273825" y="56002"/>
                </a:cubicBezTo>
                <a:cubicBezTo>
                  <a:pt x="268524" y="48051"/>
                  <a:pt x="266988" y="35170"/>
                  <a:pt x="257922" y="32148"/>
                </a:cubicBezTo>
                <a:cubicBezTo>
                  <a:pt x="206658" y="15061"/>
                  <a:pt x="273825" y="12270"/>
                  <a:pt x="242020" y="829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4337932" y="1934246"/>
            <a:ext cx="321533" cy="334298"/>
          </a:xfrm>
          <a:custGeom>
            <a:avLst/>
            <a:gdLst>
              <a:gd name="connsiteX0" fmla="*/ 242020 w 321533"/>
              <a:gd name="connsiteY0" fmla="*/ 8294 h 334298"/>
              <a:gd name="connsiteX1" fmla="*/ 67091 w 321533"/>
              <a:gd name="connsiteY1" fmla="*/ 8294 h 334298"/>
              <a:gd name="connsiteX2" fmla="*/ 43237 w 321533"/>
              <a:gd name="connsiteY2" fmla="*/ 24197 h 334298"/>
              <a:gd name="connsiteX3" fmla="*/ 11432 w 321533"/>
              <a:gd name="connsiteY3" fmla="*/ 95759 h 334298"/>
              <a:gd name="connsiteX4" fmla="*/ 11432 w 321533"/>
              <a:gd name="connsiteY4" fmla="*/ 246833 h 334298"/>
              <a:gd name="connsiteX5" fmla="*/ 59140 w 321533"/>
              <a:gd name="connsiteY5" fmla="*/ 286590 h 334298"/>
              <a:gd name="connsiteX6" fmla="*/ 67091 w 321533"/>
              <a:gd name="connsiteY6" fmla="*/ 310444 h 334298"/>
              <a:gd name="connsiteX7" fmla="*/ 122750 w 321533"/>
              <a:gd name="connsiteY7" fmla="*/ 334298 h 334298"/>
              <a:gd name="connsiteX8" fmla="*/ 218166 w 321533"/>
              <a:gd name="connsiteY8" fmla="*/ 326347 h 334298"/>
              <a:gd name="connsiteX9" fmla="*/ 265873 w 321533"/>
              <a:gd name="connsiteY9" fmla="*/ 278639 h 334298"/>
              <a:gd name="connsiteX10" fmla="*/ 289727 w 321533"/>
              <a:gd name="connsiteY10" fmla="*/ 262736 h 334298"/>
              <a:gd name="connsiteX11" fmla="*/ 313581 w 321533"/>
              <a:gd name="connsiteY11" fmla="*/ 215028 h 334298"/>
              <a:gd name="connsiteX12" fmla="*/ 321533 w 321533"/>
              <a:gd name="connsiteY12" fmla="*/ 191174 h 334298"/>
              <a:gd name="connsiteX13" fmla="*/ 273825 w 321533"/>
              <a:gd name="connsiteY13" fmla="*/ 56002 h 334298"/>
              <a:gd name="connsiteX14" fmla="*/ 257922 w 321533"/>
              <a:gd name="connsiteY14" fmla="*/ 32148 h 334298"/>
              <a:gd name="connsiteX15" fmla="*/ 242020 w 321533"/>
              <a:gd name="connsiteY15" fmla="*/ 8294 h 33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1533" h="334298">
                <a:moveTo>
                  <a:pt x="242020" y="8294"/>
                </a:moveTo>
                <a:cubicBezTo>
                  <a:pt x="210215" y="4318"/>
                  <a:pt x="177025" y="-8196"/>
                  <a:pt x="67091" y="8294"/>
                </a:cubicBezTo>
                <a:cubicBezTo>
                  <a:pt x="57640" y="9712"/>
                  <a:pt x="51188" y="18896"/>
                  <a:pt x="43237" y="24197"/>
                </a:cubicBezTo>
                <a:cubicBezTo>
                  <a:pt x="24312" y="80971"/>
                  <a:pt x="36632" y="57957"/>
                  <a:pt x="11432" y="95759"/>
                </a:cubicBezTo>
                <a:cubicBezTo>
                  <a:pt x="-403" y="154927"/>
                  <a:pt x="-6879" y="169012"/>
                  <a:pt x="11432" y="246833"/>
                </a:cubicBezTo>
                <a:cubicBezTo>
                  <a:pt x="14280" y="258935"/>
                  <a:pt x="49525" y="280180"/>
                  <a:pt x="59140" y="286590"/>
                </a:cubicBezTo>
                <a:cubicBezTo>
                  <a:pt x="61790" y="294541"/>
                  <a:pt x="61855" y="303899"/>
                  <a:pt x="67091" y="310444"/>
                </a:cubicBezTo>
                <a:cubicBezTo>
                  <a:pt x="80819" y="327604"/>
                  <a:pt x="103651" y="329523"/>
                  <a:pt x="122750" y="334298"/>
                </a:cubicBezTo>
                <a:cubicBezTo>
                  <a:pt x="154555" y="331648"/>
                  <a:pt x="187203" y="334088"/>
                  <a:pt x="218166" y="326347"/>
                </a:cubicBezTo>
                <a:cubicBezTo>
                  <a:pt x="252815" y="317685"/>
                  <a:pt x="246083" y="298430"/>
                  <a:pt x="265873" y="278639"/>
                </a:cubicBezTo>
                <a:cubicBezTo>
                  <a:pt x="272630" y="271882"/>
                  <a:pt x="281776" y="268037"/>
                  <a:pt x="289727" y="262736"/>
                </a:cubicBezTo>
                <a:cubicBezTo>
                  <a:pt x="309715" y="202778"/>
                  <a:pt x="282753" y="276684"/>
                  <a:pt x="313581" y="215028"/>
                </a:cubicBezTo>
                <a:cubicBezTo>
                  <a:pt x="317329" y="207531"/>
                  <a:pt x="318882" y="199125"/>
                  <a:pt x="321533" y="191174"/>
                </a:cubicBezTo>
                <a:cubicBezTo>
                  <a:pt x="302211" y="84907"/>
                  <a:pt x="322067" y="128365"/>
                  <a:pt x="273825" y="56002"/>
                </a:cubicBezTo>
                <a:cubicBezTo>
                  <a:pt x="268524" y="48051"/>
                  <a:pt x="266988" y="35170"/>
                  <a:pt x="257922" y="32148"/>
                </a:cubicBezTo>
                <a:cubicBezTo>
                  <a:pt x="206658" y="15061"/>
                  <a:pt x="273825" y="12270"/>
                  <a:pt x="242020" y="829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a:off x="4610471" y="3044060"/>
            <a:ext cx="2113721" cy="1200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98365" y="3864334"/>
            <a:ext cx="2242268" cy="2308324"/>
          </a:xfrm>
          <a:prstGeom prst="rect">
            <a:avLst/>
          </a:prstGeom>
          <a:noFill/>
        </p:spPr>
        <p:txBody>
          <a:bodyPr wrap="square" rtlCol="0">
            <a:spAutoFit/>
          </a:bodyPr>
          <a:lstStyle/>
          <a:p>
            <a:r>
              <a:rPr lang="en-GB" b="1" dirty="0" smtClean="0"/>
              <a:t>The first four lines of this stanza all contain </a:t>
            </a:r>
            <a:r>
              <a:rPr lang="en-GB" b="1" dirty="0" smtClean="0">
                <a:solidFill>
                  <a:srgbClr val="FF0000"/>
                </a:solidFill>
              </a:rPr>
              <a:t>caesura</a:t>
            </a:r>
            <a:r>
              <a:rPr lang="en-GB" b="1" dirty="0" smtClean="0"/>
              <a:t>, creating a division on each line. What does this reflect in terms of the soldiers’ relationship with home? </a:t>
            </a:r>
            <a:endParaRPr lang="en-GB" b="1" dirty="0"/>
          </a:p>
        </p:txBody>
      </p:sp>
    </p:spTree>
    <p:extLst>
      <p:ext uri="{BB962C8B-B14F-4D97-AF65-F5344CB8AC3E}">
        <p14:creationId xmlns:p14="http://schemas.microsoft.com/office/powerpoint/2010/main" val="1181007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4458" y="1513203"/>
            <a:ext cx="6428630" cy="1754326"/>
          </a:xfrm>
          <a:prstGeom prst="rect">
            <a:avLst/>
          </a:prstGeom>
        </p:spPr>
        <p:txBody>
          <a:bodyPr wrap="square">
            <a:spAutoFit/>
          </a:bodyPr>
          <a:lstStyle/>
          <a:p>
            <a:endParaRPr lang="en-GB" dirty="0" smtClean="0"/>
          </a:p>
          <a:p>
            <a:r>
              <a:rPr lang="en-GB" dirty="0" smtClean="0"/>
              <a:t>Since we believe not otherwise can kind fires burn;</a:t>
            </a:r>
          </a:p>
          <a:p>
            <a:r>
              <a:rPr lang="en-GB" dirty="0" smtClean="0"/>
              <a:t>Now ever suns smile true on child, or field, or fruit.</a:t>
            </a:r>
          </a:p>
          <a:p>
            <a:r>
              <a:rPr lang="en-GB" dirty="0" smtClean="0"/>
              <a:t>For God's invincible spring our love is made afraid;</a:t>
            </a:r>
          </a:p>
          <a:p>
            <a:r>
              <a:rPr lang="en-GB" dirty="0" smtClean="0"/>
              <a:t>Therefore, not loath, we lie out here; therefore were born,</a:t>
            </a:r>
          </a:p>
          <a:p>
            <a:r>
              <a:rPr lang="en-GB" dirty="0" smtClean="0"/>
              <a:t>             </a:t>
            </a:r>
            <a:r>
              <a:rPr lang="en-GB" b="1" dirty="0" smtClean="0"/>
              <a:t>For love of God seems dying.</a:t>
            </a:r>
            <a:endParaRPr lang="en-GB" b="1" dirty="0" smtClean="0"/>
          </a:p>
        </p:txBody>
      </p:sp>
      <p:sp>
        <p:nvSpPr>
          <p:cNvPr id="3" name="Left Brace 2"/>
          <p:cNvSpPr/>
          <p:nvPr/>
        </p:nvSpPr>
        <p:spPr>
          <a:xfrm>
            <a:off x="1812897" y="1773141"/>
            <a:ext cx="71561" cy="5565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174929" y="1455089"/>
            <a:ext cx="1637968" cy="2031325"/>
          </a:xfrm>
          <a:prstGeom prst="rect">
            <a:avLst/>
          </a:prstGeom>
          <a:noFill/>
        </p:spPr>
        <p:txBody>
          <a:bodyPr wrap="square" rtlCol="0">
            <a:spAutoFit/>
          </a:bodyPr>
          <a:lstStyle/>
          <a:p>
            <a:r>
              <a:rPr lang="en-GB" b="1" dirty="0" smtClean="0"/>
              <a:t>What are the men sacrificing themselves for? [Hint: where are the children, fields and fruit?]</a:t>
            </a:r>
            <a:endParaRPr lang="en-GB" b="1" dirty="0"/>
          </a:p>
        </p:txBody>
      </p:sp>
      <p:sp>
        <p:nvSpPr>
          <p:cNvPr id="5" name="TextBox 4"/>
          <p:cNvSpPr txBox="1"/>
          <p:nvPr/>
        </p:nvSpPr>
        <p:spPr>
          <a:xfrm>
            <a:off x="4858247" y="3896139"/>
            <a:ext cx="3454841" cy="646331"/>
          </a:xfrm>
          <a:prstGeom prst="rect">
            <a:avLst/>
          </a:prstGeom>
          <a:noFill/>
        </p:spPr>
        <p:txBody>
          <a:bodyPr wrap="square" rtlCol="0">
            <a:spAutoFit/>
          </a:bodyPr>
          <a:lstStyle/>
          <a:p>
            <a:r>
              <a:rPr lang="en-GB" b="1" dirty="0" smtClean="0"/>
              <a:t>What different meanings might this have? </a:t>
            </a:r>
            <a:endParaRPr lang="en-GB" b="1" dirty="0"/>
          </a:p>
        </p:txBody>
      </p:sp>
      <p:cxnSp>
        <p:nvCxnSpPr>
          <p:cNvPr id="7" name="Straight Arrow Connector 6"/>
          <p:cNvCxnSpPr/>
          <p:nvPr/>
        </p:nvCxnSpPr>
        <p:spPr>
          <a:xfrm>
            <a:off x="3872285" y="3291840"/>
            <a:ext cx="1168842" cy="604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rot="5400000" flipH="1" flipV="1">
            <a:off x="6902960" y="1671002"/>
            <a:ext cx="1110727" cy="79513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23721" y="946206"/>
            <a:ext cx="3498574" cy="646331"/>
          </a:xfrm>
          <a:prstGeom prst="rect">
            <a:avLst/>
          </a:prstGeom>
          <a:noFill/>
        </p:spPr>
        <p:txBody>
          <a:bodyPr wrap="square" rtlCol="0">
            <a:spAutoFit/>
          </a:bodyPr>
          <a:lstStyle/>
          <a:p>
            <a:r>
              <a:rPr lang="en-GB" b="1" dirty="0" smtClean="0"/>
              <a:t>What do the soldiers feel they were born to do? </a:t>
            </a:r>
            <a:endParaRPr lang="en-GB" b="1" dirty="0"/>
          </a:p>
        </p:txBody>
      </p:sp>
    </p:spTree>
    <p:extLst>
      <p:ext uri="{BB962C8B-B14F-4D97-AF65-F5344CB8AC3E}">
        <p14:creationId xmlns:p14="http://schemas.microsoft.com/office/powerpoint/2010/main" val="1369137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6410215"/>
              </p:ext>
            </p:extLst>
          </p:nvPr>
        </p:nvGraphicFramePr>
        <p:xfrm>
          <a:off x="0" y="0"/>
          <a:ext cx="9144000" cy="6859318"/>
        </p:xfrm>
        <a:graphic>
          <a:graphicData uri="http://schemas.openxmlformats.org/drawingml/2006/table">
            <a:tbl>
              <a:tblPr firstRow="1" bandRow="1">
                <a:tableStyleId>{5C22544A-7EE6-4342-B048-85BDC9FD1C3A}</a:tableStyleId>
              </a:tblPr>
              <a:tblGrid>
                <a:gridCol w="3252083"/>
                <a:gridCol w="2843917"/>
                <a:gridCol w="3048000"/>
              </a:tblGrid>
              <a:tr h="367781">
                <a:tc>
                  <a:txBody>
                    <a:bodyPr/>
                    <a:lstStyle/>
                    <a:p>
                      <a:r>
                        <a:rPr lang="en-GB" dirty="0" smtClean="0"/>
                        <a:t>Language Feature</a:t>
                      </a:r>
                      <a:endParaRPr lang="en-GB" dirty="0"/>
                    </a:p>
                  </a:txBody>
                  <a:tcPr/>
                </a:tc>
                <a:tc>
                  <a:txBody>
                    <a:bodyPr/>
                    <a:lstStyle/>
                    <a:p>
                      <a:r>
                        <a:rPr lang="en-GB" dirty="0" smtClean="0"/>
                        <a:t>Quotation</a:t>
                      </a:r>
                      <a:endParaRPr lang="en-GB" dirty="0"/>
                    </a:p>
                  </a:txBody>
                  <a:tcPr/>
                </a:tc>
                <a:tc>
                  <a:txBody>
                    <a:bodyPr/>
                    <a:lstStyle/>
                    <a:p>
                      <a:r>
                        <a:rPr lang="en-GB" dirty="0" smtClean="0"/>
                        <a:t>Effect</a:t>
                      </a:r>
                      <a:endParaRPr lang="en-GB" dirty="0"/>
                    </a:p>
                  </a:txBody>
                  <a:tcPr/>
                </a:tc>
              </a:tr>
              <a:tr h="1097790">
                <a:tc>
                  <a:txBody>
                    <a:bodyPr/>
                    <a:lstStyle/>
                    <a:p>
                      <a:r>
                        <a:rPr lang="en-GB" dirty="0" smtClean="0"/>
                        <a:t>1. </a:t>
                      </a:r>
                      <a:r>
                        <a:rPr lang="en-GB" b="1" dirty="0" smtClean="0"/>
                        <a:t>Use of the senses. </a:t>
                      </a:r>
                      <a:r>
                        <a:rPr lang="en-GB" dirty="0" smtClean="0"/>
                        <a:t>What can you see, feel and hear? What colours are used? </a:t>
                      </a:r>
                      <a:endParaRPr lang="en-GB" dirty="0"/>
                    </a:p>
                  </a:txBody>
                  <a:tcPr/>
                </a:tc>
                <a:tc>
                  <a:txBody>
                    <a:bodyPr/>
                    <a:lstStyle/>
                    <a:p>
                      <a:endParaRPr lang="en-GB" dirty="0"/>
                    </a:p>
                  </a:txBody>
                  <a:tcPr/>
                </a:tc>
                <a:tc>
                  <a:txBody>
                    <a:bodyPr/>
                    <a:lstStyle/>
                    <a:p>
                      <a:endParaRPr lang="en-GB" dirty="0"/>
                    </a:p>
                  </a:txBody>
                  <a:tcPr/>
                </a:tc>
              </a:tr>
              <a:tr h="1097790">
                <a:tc>
                  <a:txBody>
                    <a:bodyPr/>
                    <a:lstStyle/>
                    <a:p>
                      <a:r>
                        <a:rPr lang="en-GB" dirty="0" smtClean="0"/>
                        <a:t>2. </a:t>
                      </a:r>
                      <a:r>
                        <a:rPr lang="en-GB" b="1" dirty="0" smtClean="0"/>
                        <a:t>Verbs.</a:t>
                      </a:r>
                      <a:r>
                        <a:rPr lang="en-GB" dirty="0" smtClean="0"/>
                        <a:t> Are there any new, unusual or interesting verbs?</a:t>
                      </a:r>
                      <a:endParaRPr lang="en-GB" dirty="0"/>
                    </a:p>
                  </a:txBody>
                  <a:tcPr/>
                </a:tc>
                <a:tc>
                  <a:txBody>
                    <a:bodyPr/>
                    <a:lstStyle/>
                    <a:p>
                      <a:endParaRPr lang="en-GB"/>
                    </a:p>
                  </a:txBody>
                  <a:tcPr/>
                </a:tc>
                <a:tc>
                  <a:txBody>
                    <a:bodyPr/>
                    <a:lstStyle/>
                    <a:p>
                      <a:endParaRPr lang="en-GB"/>
                    </a:p>
                  </a:txBody>
                  <a:tcPr/>
                </a:tc>
              </a:tr>
              <a:tr h="1097790">
                <a:tc>
                  <a:txBody>
                    <a:bodyPr/>
                    <a:lstStyle/>
                    <a:p>
                      <a:r>
                        <a:rPr lang="en-GB" dirty="0" smtClean="0"/>
                        <a:t>3. </a:t>
                      </a:r>
                      <a:r>
                        <a:rPr lang="en-GB" b="1" dirty="0" smtClean="0"/>
                        <a:t>Adjectives.</a:t>
                      </a:r>
                      <a:r>
                        <a:rPr lang="en-GB" dirty="0" smtClean="0"/>
                        <a:t> Are there any new, unusual or interesting adjectives?</a:t>
                      </a:r>
                      <a:endParaRPr lang="en-GB" dirty="0"/>
                    </a:p>
                  </a:txBody>
                  <a:tcPr/>
                </a:tc>
                <a:tc>
                  <a:txBody>
                    <a:bodyPr/>
                    <a:lstStyle/>
                    <a:p>
                      <a:endParaRPr lang="en-GB"/>
                    </a:p>
                  </a:txBody>
                  <a:tcPr/>
                </a:tc>
                <a:tc>
                  <a:txBody>
                    <a:bodyPr/>
                    <a:lstStyle/>
                    <a:p>
                      <a:endParaRPr lang="en-GB"/>
                    </a:p>
                  </a:txBody>
                  <a:tcPr/>
                </a:tc>
              </a:tr>
              <a:tr h="1187401">
                <a:tc>
                  <a:txBody>
                    <a:bodyPr/>
                    <a:lstStyle/>
                    <a:p>
                      <a:r>
                        <a:rPr lang="en-GB" dirty="0" smtClean="0"/>
                        <a:t>4. </a:t>
                      </a:r>
                      <a:r>
                        <a:rPr lang="en-GB" b="1" dirty="0" smtClean="0"/>
                        <a:t>References to death. </a:t>
                      </a:r>
                      <a:r>
                        <a:rPr lang="en-GB" dirty="0" smtClean="0"/>
                        <a:t>What language is used to convey the idea of death? Are there any images that stand out?</a:t>
                      </a:r>
                      <a:endParaRPr lang="en-GB" dirty="0"/>
                    </a:p>
                  </a:txBody>
                  <a:tcPr/>
                </a:tc>
                <a:tc>
                  <a:txBody>
                    <a:bodyPr/>
                    <a:lstStyle/>
                    <a:p>
                      <a:endParaRPr lang="en-GB"/>
                    </a:p>
                  </a:txBody>
                  <a:tcPr/>
                </a:tc>
                <a:tc>
                  <a:txBody>
                    <a:bodyPr/>
                    <a:lstStyle/>
                    <a:p>
                      <a:endParaRPr lang="en-GB"/>
                    </a:p>
                  </a:txBody>
                  <a:tcPr/>
                </a:tc>
              </a:tr>
              <a:tr h="2009447">
                <a:tc>
                  <a:txBody>
                    <a:bodyPr/>
                    <a:lstStyle/>
                    <a:p>
                      <a:r>
                        <a:rPr lang="en-GB" dirty="0" smtClean="0"/>
                        <a:t>5. </a:t>
                      </a:r>
                      <a:r>
                        <a:rPr lang="en-GB" b="1" dirty="0" smtClean="0"/>
                        <a:t>Any other features. </a:t>
                      </a:r>
                      <a:r>
                        <a:rPr lang="en-GB" dirty="0" smtClean="0"/>
                        <a:t>Is there anything else that you find interesting or striking, e.g. use of rhyme or repetition? Do you notice any other themes e.g. nature, religion in the poem? </a:t>
                      </a:r>
                      <a:endParaRPr lang="en-GB" dirty="0"/>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315640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6752" y="1993216"/>
            <a:ext cx="5681207" cy="1477328"/>
          </a:xfrm>
          <a:prstGeom prst="rect">
            <a:avLst/>
          </a:prstGeom>
        </p:spPr>
        <p:txBody>
          <a:bodyPr wrap="square">
            <a:spAutoFit/>
          </a:bodyPr>
          <a:lstStyle/>
          <a:p>
            <a:r>
              <a:rPr lang="en-GB" dirty="0" smtClean="0"/>
              <a:t>To-night, His frost will fasten on this mud and us,</a:t>
            </a:r>
          </a:p>
          <a:p>
            <a:r>
              <a:rPr lang="en-GB" dirty="0" smtClean="0"/>
              <a:t>Shrivelling many hands and puckering foreheads crisp.</a:t>
            </a:r>
          </a:p>
          <a:p>
            <a:r>
              <a:rPr lang="en-GB" dirty="0" smtClean="0"/>
              <a:t>The burying-party, picks and shovels in their shaking grasp,</a:t>
            </a:r>
          </a:p>
          <a:p>
            <a:r>
              <a:rPr lang="en-GB" dirty="0" smtClean="0"/>
              <a:t>Pause over half-known faces. All their eyes are ice,</a:t>
            </a:r>
          </a:p>
          <a:p>
            <a:r>
              <a:rPr lang="en-GB" dirty="0" smtClean="0"/>
              <a:t>             But nothing happens.</a:t>
            </a:r>
            <a:endParaRPr lang="en-GB" dirty="0"/>
          </a:p>
        </p:txBody>
      </p:sp>
      <p:sp>
        <p:nvSpPr>
          <p:cNvPr id="3" name="Rectangle 2"/>
          <p:cNvSpPr/>
          <p:nvPr/>
        </p:nvSpPr>
        <p:spPr>
          <a:xfrm>
            <a:off x="469127" y="4824613"/>
            <a:ext cx="8340918" cy="1015663"/>
          </a:xfrm>
          <a:prstGeom prst="rect">
            <a:avLst/>
          </a:prstGeom>
          <a:ln>
            <a:solidFill>
              <a:srgbClr val="FF0000"/>
            </a:solidFill>
          </a:ln>
        </p:spPr>
        <p:txBody>
          <a:bodyPr wrap="square">
            <a:spAutoFit/>
          </a:bodyPr>
          <a:lstStyle/>
          <a:p>
            <a:pPr marL="342900" indent="-342900">
              <a:buAutoNum type="arabicPeriod"/>
            </a:pPr>
            <a:r>
              <a:rPr lang="en-GB" sz="2000" dirty="0" smtClean="0"/>
              <a:t>Who is the narrator talking about when he writes “His frost”? </a:t>
            </a:r>
          </a:p>
          <a:p>
            <a:pPr marL="342900" indent="-342900">
              <a:buAutoNum type="arabicPeriod"/>
            </a:pPr>
            <a:r>
              <a:rPr lang="en-GB" sz="2000" dirty="0" smtClean="0"/>
              <a:t>What are the soldiers doing? How do you know? </a:t>
            </a:r>
          </a:p>
          <a:p>
            <a:pPr marL="342900" indent="-342900">
              <a:buAutoNum type="arabicPeriod"/>
            </a:pPr>
            <a:r>
              <a:rPr lang="en-GB" sz="2000" dirty="0" smtClean="0"/>
              <a:t>Do you think this is a good ending? Why, or why not?</a:t>
            </a:r>
            <a:endParaRPr lang="en-GB" sz="2000" dirty="0"/>
          </a:p>
        </p:txBody>
      </p:sp>
    </p:spTree>
    <p:extLst>
      <p:ext uri="{BB962C8B-B14F-4D97-AF65-F5344CB8AC3E}">
        <p14:creationId xmlns:p14="http://schemas.microsoft.com/office/powerpoint/2010/main" val="2646717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6752" y="1993216"/>
            <a:ext cx="5681207" cy="1477328"/>
          </a:xfrm>
          <a:prstGeom prst="rect">
            <a:avLst/>
          </a:prstGeom>
        </p:spPr>
        <p:txBody>
          <a:bodyPr wrap="square">
            <a:spAutoFit/>
          </a:bodyPr>
          <a:lstStyle/>
          <a:p>
            <a:r>
              <a:rPr lang="en-GB" dirty="0" smtClean="0"/>
              <a:t>Tonight, His frost will fasten on this mud and us,</a:t>
            </a:r>
          </a:p>
          <a:p>
            <a:r>
              <a:rPr lang="en-GB" dirty="0" smtClean="0"/>
              <a:t>Shrivelling many hands and puckering foreheads crisp.</a:t>
            </a:r>
          </a:p>
          <a:p>
            <a:r>
              <a:rPr lang="en-GB" dirty="0" smtClean="0"/>
              <a:t>The burying-party, picks and shovels in their shaking grasp,</a:t>
            </a:r>
          </a:p>
          <a:p>
            <a:r>
              <a:rPr lang="en-GB" dirty="0" smtClean="0"/>
              <a:t>Pause over half-known faces</a:t>
            </a:r>
            <a:r>
              <a:rPr lang="en-GB" b="1" dirty="0" smtClean="0"/>
              <a:t>. All their eyes are ice</a:t>
            </a:r>
            <a:r>
              <a:rPr lang="en-GB" dirty="0" smtClean="0"/>
              <a:t>,</a:t>
            </a:r>
          </a:p>
          <a:p>
            <a:r>
              <a:rPr lang="en-GB" dirty="0" smtClean="0"/>
              <a:t>             But nothing happens.</a:t>
            </a:r>
            <a:endParaRPr lang="en-GB" dirty="0"/>
          </a:p>
        </p:txBody>
      </p:sp>
      <p:sp>
        <p:nvSpPr>
          <p:cNvPr id="4" name="TextBox 3"/>
          <p:cNvSpPr txBox="1"/>
          <p:nvPr/>
        </p:nvSpPr>
        <p:spPr>
          <a:xfrm>
            <a:off x="6798365" y="580445"/>
            <a:ext cx="2138901" cy="646331"/>
          </a:xfrm>
          <a:prstGeom prst="rect">
            <a:avLst/>
          </a:prstGeom>
          <a:noFill/>
        </p:spPr>
        <p:txBody>
          <a:bodyPr wrap="square" rtlCol="0">
            <a:spAutoFit/>
          </a:bodyPr>
          <a:lstStyle/>
          <a:p>
            <a:r>
              <a:rPr lang="en-GB" b="1" dirty="0" smtClean="0"/>
              <a:t>What is this image describing? </a:t>
            </a:r>
            <a:endParaRPr lang="en-GB" b="1" dirty="0"/>
          </a:p>
        </p:txBody>
      </p:sp>
      <p:cxnSp>
        <p:nvCxnSpPr>
          <p:cNvPr id="6" name="Straight Arrow Connector 5"/>
          <p:cNvCxnSpPr/>
          <p:nvPr/>
        </p:nvCxnSpPr>
        <p:spPr>
          <a:xfrm flipV="1">
            <a:off x="6647290" y="1224501"/>
            <a:ext cx="870669" cy="1105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27374" y="3888188"/>
            <a:ext cx="3331596" cy="923330"/>
          </a:xfrm>
          <a:prstGeom prst="rect">
            <a:avLst/>
          </a:prstGeom>
          <a:noFill/>
        </p:spPr>
        <p:txBody>
          <a:bodyPr wrap="square" rtlCol="0">
            <a:spAutoFit/>
          </a:bodyPr>
          <a:lstStyle/>
          <a:p>
            <a:r>
              <a:rPr lang="en-GB" b="1" dirty="0" smtClean="0"/>
              <a:t>What different things might this </a:t>
            </a:r>
            <a:r>
              <a:rPr lang="en-GB" b="1" dirty="0" smtClean="0">
                <a:solidFill>
                  <a:srgbClr val="FF0000"/>
                </a:solidFill>
              </a:rPr>
              <a:t>metaphor</a:t>
            </a:r>
            <a:r>
              <a:rPr lang="en-GB" b="1" dirty="0" smtClean="0"/>
              <a:t> refer to? What does it suggest? </a:t>
            </a:r>
            <a:endParaRPr lang="en-GB" b="1" dirty="0"/>
          </a:p>
        </p:txBody>
      </p:sp>
      <p:cxnSp>
        <p:nvCxnSpPr>
          <p:cNvPr id="9" name="Straight Arrow Connector 8"/>
          <p:cNvCxnSpPr/>
          <p:nvPr/>
        </p:nvCxnSpPr>
        <p:spPr>
          <a:xfrm>
            <a:off x="5820355" y="3156668"/>
            <a:ext cx="826935" cy="763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194560" y="3470544"/>
            <a:ext cx="771277" cy="1061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9370" y="4619708"/>
            <a:ext cx="3689406" cy="923330"/>
          </a:xfrm>
          <a:prstGeom prst="rect">
            <a:avLst/>
          </a:prstGeom>
          <a:noFill/>
        </p:spPr>
        <p:txBody>
          <a:bodyPr wrap="square" rtlCol="0">
            <a:spAutoFit/>
          </a:bodyPr>
          <a:lstStyle/>
          <a:p>
            <a:r>
              <a:rPr lang="en-GB" b="1" dirty="0" smtClean="0"/>
              <a:t>The final stanza ends in the same way as the first stanza. What does this suggest about death in this war? </a:t>
            </a:r>
            <a:endParaRPr lang="en-GB" b="1" dirty="0"/>
          </a:p>
        </p:txBody>
      </p:sp>
    </p:spTree>
    <p:extLst>
      <p:ext uri="{BB962C8B-B14F-4D97-AF65-F5344CB8AC3E}">
        <p14:creationId xmlns:p14="http://schemas.microsoft.com/office/powerpoint/2010/main" val="199685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8350" y="0"/>
            <a:ext cx="755650" cy="369888"/>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sz="1800">
                <a:solidFill>
                  <a:srgbClr val="000000"/>
                </a:solidFill>
              </a:rPr>
              <a:t>© </a:t>
            </a:r>
            <a:r>
              <a:rPr lang="en-GB" sz="1200">
                <a:solidFill>
                  <a:srgbClr val="000000"/>
                </a:solidFill>
                <a:latin typeface="Arial" pitchFamily="34" charset="0"/>
                <a:cs typeface="Arial" pitchFamily="34" charset="0"/>
              </a:rPr>
              <a:t>IWM</a:t>
            </a:r>
          </a:p>
        </p:txBody>
      </p:sp>
      <p:pic>
        <p:nvPicPr>
          <p:cNvPr id="13314" name="Picture 2" descr="C:\Users\Anna\Dropbox\British Council\WW1\WW1 images\CO_002252 water filled ho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147072"/>
            <a:ext cx="9144000" cy="522288"/>
          </a:xfrm>
          <a:prstGeom prst="rect">
            <a:avLst/>
          </a:prstGeom>
        </p:spPr>
        <p:txBody>
          <a:bodyPr>
            <a:spAutoFit/>
          </a:bodyPr>
          <a:lstStyle/>
          <a:p>
            <a:pPr algn="ctr"/>
            <a:r>
              <a:rPr lang="en-GB" sz="1400" dirty="0" smtClean="0">
                <a:latin typeface="Arial" panose="020B0604020202020204" pitchFamily="34" charset="0"/>
                <a:cs typeface="Arial" panose="020B0604020202020204" pitchFamily="34" charset="0"/>
              </a:rPr>
              <a:t>The main British offensive in 1917 was at Ypres against the Passchendaele Ridge. Unusually heavy rain fell. Stretcher bearers, like these Canadians on 14 November, struggled to bring back the wounded. </a:t>
            </a:r>
            <a:r>
              <a:rPr lang="en-GB" sz="1000" dirty="0">
                <a:latin typeface="Arial" panose="020B0604020202020204" pitchFamily="34" charset="0"/>
                <a:cs typeface="Arial" panose="020B0604020202020204" pitchFamily="34" charset="0"/>
              </a:rPr>
              <a:t>© IWM (CO 2252)</a:t>
            </a:r>
          </a:p>
        </p:txBody>
      </p:sp>
      <p:sp>
        <p:nvSpPr>
          <p:cNvPr id="2" name="TextBox 1"/>
          <p:cNvSpPr txBox="1"/>
          <p:nvPr/>
        </p:nvSpPr>
        <p:spPr>
          <a:xfrm>
            <a:off x="252805" y="274320"/>
            <a:ext cx="6556786" cy="584775"/>
          </a:xfrm>
          <a:prstGeom prst="rect">
            <a:avLst/>
          </a:prstGeom>
          <a:noFill/>
        </p:spPr>
        <p:txBody>
          <a:bodyPr wrap="square" rtlCol="0">
            <a:spAutoFit/>
          </a:bodyPr>
          <a:lstStyle/>
          <a:p>
            <a:r>
              <a:rPr lang="en-GB" sz="3200" dirty="0" smtClean="0">
                <a:latin typeface="Impact" panose="020B0806030902050204" pitchFamily="34" charset="0"/>
              </a:rPr>
              <a:t>What do you know about WWI? </a:t>
            </a:r>
            <a:endParaRPr lang="en-GB" sz="3200" dirty="0">
              <a:latin typeface="Impact" panose="020B0806030902050204" pitchFamily="34" charset="0"/>
            </a:endParaRPr>
          </a:p>
        </p:txBody>
      </p:sp>
    </p:spTree>
    <p:extLst>
      <p:ext uri="{BB962C8B-B14F-4D97-AF65-F5344CB8AC3E}">
        <p14:creationId xmlns:p14="http://schemas.microsoft.com/office/powerpoint/2010/main" val="262949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9387"/>
          </a:xfrm>
          <a:prstGeom prst="rect">
            <a:avLst/>
          </a:prstGeom>
          <a:solidFill>
            <a:schemeClr val="accent1">
              <a:lumMod val="40000"/>
              <a:lumOff val="6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dirty="0"/>
              <a:t>Form, structure and tone: </a:t>
            </a:r>
            <a:r>
              <a:rPr lang="en-GB" sz="2800" dirty="0" smtClean="0"/>
              <a:t>‘Exposure’</a:t>
            </a:r>
            <a:endParaRPr lang="en-GB" sz="2800" dirty="0"/>
          </a:p>
        </p:txBody>
      </p:sp>
      <p:sp>
        <p:nvSpPr>
          <p:cNvPr id="3" name="TextBox 2"/>
          <p:cNvSpPr txBox="1"/>
          <p:nvPr/>
        </p:nvSpPr>
        <p:spPr>
          <a:xfrm>
            <a:off x="190831" y="874643"/>
            <a:ext cx="8841851" cy="5632311"/>
          </a:xfrm>
          <a:prstGeom prst="rect">
            <a:avLst/>
          </a:prstGeom>
          <a:noFill/>
        </p:spPr>
        <p:txBody>
          <a:bodyPr wrap="square" rtlCol="0">
            <a:spAutoFit/>
          </a:bodyPr>
          <a:lstStyle/>
          <a:p>
            <a:r>
              <a:rPr lang="en-GB" sz="2400" dirty="0" smtClean="0"/>
              <a:t>The poem is written in </a:t>
            </a:r>
            <a:r>
              <a:rPr lang="en-GB" sz="2400" b="1" dirty="0" smtClean="0">
                <a:solidFill>
                  <a:srgbClr val="FF0000"/>
                </a:solidFill>
              </a:rPr>
              <a:t>present tense</a:t>
            </a:r>
            <a:r>
              <a:rPr lang="en-GB" sz="2400" dirty="0" smtClean="0"/>
              <a:t>, using the </a:t>
            </a:r>
            <a:r>
              <a:rPr lang="en-GB" sz="2400" b="1" dirty="0" smtClean="0">
                <a:solidFill>
                  <a:srgbClr val="FF0000"/>
                </a:solidFill>
              </a:rPr>
              <a:t>first person plural </a:t>
            </a:r>
            <a:r>
              <a:rPr lang="en-GB" sz="2400" dirty="0" smtClean="0"/>
              <a:t>(e.g. ‘we’, ‘our’ and ‘us’). This collective voice shows how the experience was shared by soldiers across the war. It also involves the reader in the poem, making us imagine that we too are with the soldiers.</a:t>
            </a:r>
          </a:p>
          <a:p>
            <a:endParaRPr lang="en-GB" sz="2400" dirty="0"/>
          </a:p>
          <a:p>
            <a:r>
              <a:rPr lang="en-US" sz="2400" dirty="0"/>
              <a:t>The </a:t>
            </a:r>
            <a:r>
              <a:rPr lang="en-US" sz="2400" b="1" dirty="0">
                <a:solidFill>
                  <a:srgbClr val="FF0000"/>
                </a:solidFill>
              </a:rPr>
              <a:t>rhyme scheme </a:t>
            </a:r>
            <a:r>
              <a:rPr lang="en-US" sz="2400" dirty="0"/>
              <a:t>throughout the poem is </a:t>
            </a:r>
            <a:r>
              <a:rPr lang="en-US" sz="2400" b="1" dirty="0" smtClean="0">
                <a:solidFill>
                  <a:srgbClr val="FF0000"/>
                </a:solidFill>
              </a:rPr>
              <a:t>ABBAC</a:t>
            </a:r>
            <a:r>
              <a:rPr lang="en-US" sz="2400" dirty="0" smtClean="0"/>
              <a:t>. </a:t>
            </a:r>
            <a:r>
              <a:rPr lang="en-US" sz="2400" dirty="0"/>
              <a:t>This coupled with the continuous </a:t>
            </a:r>
            <a:r>
              <a:rPr lang="en-US" sz="2400" dirty="0" smtClean="0"/>
              <a:t>stanzas replicates </a:t>
            </a:r>
            <a:r>
              <a:rPr lang="en-US" sz="2400" dirty="0"/>
              <a:t>the continuous </a:t>
            </a:r>
            <a:r>
              <a:rPr lang="en-US" sz="2400" dirty="0" smtClean="0"/>
              <a:t>suffering and monotonous nature </a:t>
            </a:r>
            <a:r>
              <a:rPr lang="en-US" sz="2400" dirty="0"/>
              <a:t>of the </a:t>
            </a:r>
            <a:r>
              <a:rPr lang="en-US" sz="2400" dirty="0" smtClean="0"/>
              <a:t>soldiers’ life. The rhymes are often </a:t>
            </a:r>
            <a:r>
              <a:rPr lang="en-US" sz="2400" b="1" dirty="0">
                <a:solidFill>
                  <a:srgbClr val="FF0000"/>
                </a:solidFill>
              </a:rPr>
              <a:t>half </a:t>
            </a:r>
            <a:r>
              <a:rPr lang="en-US" sz="2400" b="1" dirty="0" smtClean="0">
                <a:solidFill>
                  <a:srgbClr val="FF0000"/>
                </a:solidFill>
              </a:rPr>
              <a:t>rhymes</a:t>
            </a:r>
            <a:r>
              <a:rPr lang="en-US" sz="2400" dirty="0" smtClean="0"/>
              <a:t> </a:t>
            </a:r>
            <a:r>
              <a:rPr lang="en-US" sz="2400" dirty="0"/>
              <a:t>("Silent/Salient", "brambles/rumbles" , "snow-dazed/sun-dozed</a:t>
            </a:r>
            <a:r>
              <a:rPr lang="en-US" sz="2400" dirty="0" smtClean="0"/>
              <a:t>"). The rhyme scheme offers no comfort or satisfaction – the rhymes are jagged like the reality of the men’s experience and reflect their confusion and fading energy. Each stanza ends with a </a:t>
            </a:r>
            <a:r>
              <a:rPr lang="en-US" sz="2400" b="1" dirty="0" smtClean="0">
                <a:solidFill>
                  <a:srgbClr val="FF0000"/>
                </a:solidFill>
              </a:rPr>
              <a:t>half line</a:t>
            </a:r>
            <a:r>
              <a:rPr lang="en-US" sz="2400" dirty="0" smtClean="0"/>
              <a:t>, leaving a gap which mirrors the lack of activity or hope for the men. There is no real progression: ‘</a:t>
            </a:r>
            <a:r>
              <a:rPr lang="en-US" sz="2400" smtClean="0"/>
              <a:t>nothing happens’.</a:t>
            </a:r>
            <a:endParaRPr lang="en-GB" sz="2400" dirty="0"/>
          </a:p>
        </p:txBody>
      </p:sp>
    </p:spTree>
    <p:extLst>
      <p:ext uri="{BB962C8B-B14F-4D97-AF65-F5344CB8AC3E}">
        <p14:creationId xmlns:p14="http://schemas.microsoft.com/office/powerpoint/2010/main" val="3604270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539" y="751344"/>
            <a:ext cx="8651019" cy="5632311"/>
          </a:xfrm>
          <a:prstGeom prst="rect">
            <a:avLst/>
          </a:prstGeom>
        </p:spPr>
        <p:txBody>
          <a:bodyPr wrap="square">
            <a:spAutoFit/>
          </a:bodyPr>
          <a:lstStyle/>
          <a:p>
            <a:r>
              <a:rPr lang="en-GB" sz="2400" dirty="0" smtClean="0"/>
              <a:t>Each of Owen’s eight stanzas ends with a </a:t>
            </a:r>
            <a:r>
              <a:rPr lang="en-GB" sz="2400" b="1" dirty="0" smtClean="0">
                <a:solidFill>
                  <a:srgbClr val="FF0000"/>
                </a:solidFill>
              </a:rPr>
              <a:t>short half line</a:t>
            </a:r>
            <a:r>
              <a:rPr lang="en-GB" sz="2400" dirty="0" smtClean="0"/>
              <a:t>. In the first, third, fourth and final verses Owen creates the burden: </a:t>
            </a:r>
            <a:r>
              <a:rPr lang="en-GB" sz="2400" i="1" dirty="0" smtClean="0"/>
              <a:t>‘But nothing happens’</a:t>
            </a:r>
            <a:r>
              <a:rPr lang="en-GB" sz="2400" dirty="0" smtClean="0"/>
              <a:t>. Each of the short, last lines in the remaining stanzas has a story of its own to tell. When written or read out these lines read:</a:t>
            </a:r>
          </a:p>
          <a:p>
            <a:endParaRPr lang="en-GB" sz="2400" dirty="0" smtClean="0"/>
          </a:p>
          <a:p>
            <a:r>
              <a:rPr lang="en-GB" sz="2400" i="1" dirty="0" smtClean="0"/>
              <a:t>‘What are we doing here?’</a:t>
            </a:r>
          </a:p>
          <a:p>
            <a:r>
              <a:rPr lang="en-GB" sz="2400" i="1" dirty="0" smtClean="0"/>
              <a:t>‘Is it that we are dying?’</a:t>
            </a:r>
          </a:p>
          <a:p>
            <a:r>
              <a:rPr lang="en-GB" sz="2400" i="1" dirty="0" smtClean="0"/>
              <a:t>‘We turn back to our dying.’</a:t>
            </a:r>
          </a:p>
          <a:p>
            <a:r>
              <a:rPr lang="en-GB" sz="2400" i="1" dirty="0" smtClean="0"/>
              <a:t>‘For love of God is dying.’</a:t>
            </a:r>
          </a:p>
          <a:p>
            <a:endParaRPr lang="en-GB" sz="2400" i="1" dirty="0" smtClean="0"/>
          </a:p>
          <a:p>
            <a:r>
              <a:rPr lang="en-GB" sz="2400" dirty="0" smtClean="0"/>
              <a:t>The first question is answered by the second, which prompts the action of the third. The penultimate verse ends poignantly and perhaps ambiguously. Here on the field of battle the men make Christ-like sacrifices for those they love. Yet Owen suggests the love of God for them, and their faith in God, seems to have died.</a:t>
            </a:r>
            <a:endParaRPr lang="en-GB" sz="2400" dirty="0"/>
          </a:p>
        </p:txBody>
      </p:sp>
      <p:sp>
        <p:nvSpPr>
          <p:cNvPr id="5" name="Rectangle 4"/>
          <p:cNvSpPr/>
          <p:nvPr/>
        </p:nvSpPr>
        <p:spPr>
          <a:xfrm>
            <a:off x="0" y="0"/>
            <a:ext cx="9144000" cy="569387"/>
          </a:xfrm>
          <a:prstGeom prst="rect">
            <a:avLst/>
          </a:prstGeom>
          <a:solidFill>
            <a:schemeClr val="accent1">
              <a:lumMod val="40000"/>
              <a:lumOff val="6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dirty="0"/>
              <a:t>Form, structure and tone: </a:t>
            </a:r>
            <a:r>
              <a:rPr lang="en-GB" sz="2800" dirty="0" smtClean="0"/>
              <a:t>‘Exposure’</a:t>
            </a:r>
            <a:endParaRPr lang="en-GB" sz="2800" dirty="0"/>
          </a:p>
        </p:txBody>
      </p:sp>
    </p:spTree>
    <p:extLst>
      <p:ext uri="{BB962C8B-B14F-4D97-AF65-F5344CB8AC3E}">
        <p14:creationId xmlns:p14="http://schemas.microsoft.com/office/powerpoint/2010/main" val="2003153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343" y="254441"/>
            <a:ext cx="8674873" cy="2292935"/>
          </a:xfrm>
          <a:prstGeom prst="rect">
            <a:avLst/>
          </a:prstGeom>
          <a:noFill/>
          <a:ln>
            <a:solidFill>
              <a:srgbClr val="FF0000"/>
            </a:solidFill>
          </a:ln>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NZ" sz="2800" dirty="0"/>
              <a:t>Since we believe not otherwise can kind fires burn;</a:t>
            </a:r>
            <a:br>
              <a:rPr lang="en-NZ" sz="2800" dirty="0"/>
            </a:br>
            <a:r>
              <a:rPr lang="en-NZ" sz="2800" dirty="0"/>
              <a:t>Now ever suns smile true on child, or field, or fruit.</a:t>
            </a:r>
            <a:br>
              <a:rPr lang="en-NZ" sz="2800" dirty="0"/>
            </a:br>
            <a:r>
              <a:rPr lang="en-NZ" sz="2800" dirty="0"/>
              <a:t>For God's invincible spring our love is made afraid;</a:t>
            </a:r>
            <a:br>
              <a:rPr lang="en-NZ" sz="2800" dirty="0"/>
            </a:br>
            <a:r>
              <a:rPr lang="en-NZ" sz="2800" dirty="0"/>
              <a:t>Therefore, not loath, we lie out here; therefore were born,</a:t>
            </a:r>
            <a:br>
              <a:rPr lang="en-NZ" sz="2800" dirty="0"/>
            </a:br>
            <a:r>
              <a:rPr lang="en-NZ" sz="2800" dirty="0"/>
              <a:t>             For love of God seems dying</a:t>
            </a:r>
            <a:r>
              <a:rPr lang="en-NZ" sz="2800" dirty="0" smtClean="0"/>
              <a:t>.</a:t>
            </a:r>
            <a:endParaRPr lang="en-GB" sz="2800" dirty="0" smtClean="0"/>
          </a:p>
        </p:txBody>
      </p:sp>
      <p:sp>
        <p:nvSpPr>
          <p:cNvPr id="3" name="TextBox 2"/>
          <p:cNvSpPr txBox="1"/>
          <p:nvPr/>
        </p:nvSpPr>
        <p:spPr>
          <a:xfrm>
            <a:off x="652007" y="2949934"/>
            <a:ext cx="7816132" cy="2554545"/>
          </a:xfrm>
          <a:prstGeom prst="rect">
            <a:avLst/>
          </a:prstGeom>
          <a:noFill/>
        </p:spPr>
        <p:txBody>
          <a:bodyPr wrap="square" rtlCol="0">
            <a:spAutoFit/>
          </a:bodyPr>
          <a:lstStyle/>
          <a:p>
            <a:r>
              <a:rPr lang="en-GB" sz="2000" dirty="0" smtClean="0"/>
              <a:t>These lines have been subject to many interpretations over the years. The majority view seems to be that God’s love is absent and that they, the soldiers, are born to die in a sacrifice so that kind fires can burn and that the sun can shine on child, field or fruit. The suggestion is that they are not loth or unwilling to do this – partly because their actions will have defended their country or partly because in dying, their suffering will end. </a:t>
            </a:r>
          </a:p>
          <a:p>
            <a:endParaRPr lang="en-GB" sz="2000" dirty="0"/>
          </a:p>
          <a:p>
            <a:r>
              <a:rPr lang="en-GB" sz="2000" b="1" dirty="0" smtClean="0"/>
              <a:t>Do you agree with this interpretation? </a:t>
            </a:r>
            <a:endParaRPr lang="en-GB" sz="2000" b="1" dirty="0"/>
          </a:p>
        </p:txBody>
      </p:sp>
    </p:spTree>
    <p:extLst>
      <p:ext uri="{BB962C8B-B14F-4D97-AF65-F5344CB8AC3E}">
        <p14:creationId xmlns:p14="http://schemas.microsoft.com/office/powerpoint/2010/main" val="3785416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392" y="1089328"/>
            <a:ext cx="8674873" cy="4447371"/>
          </a:xfrm>
          <a:prstGeom prst="rect">
            <a:avLst/>
          </a:prstGeom>
          <a:solidFill>
            <a:schemeClr val="accent1">
              <a:lumMod val="40000"/>
              <a:lumOff val="60000"/>
            </a:schemeClr>
          </a:solidFill>
        </p:spPr>
        <p:txBody>
          <a:bodyPr wrap="square">
            <a:spAutoFit/>
          </a:bodyPr>
          <a:lstStyle/>
          <a:p>
            <a:pPr>
              <a:spcAft>
                <a:spcPts val="0"/>
              </a:spcAft>
            </a:pPr>
            <a:r>
              <a:rPr lang="en-GB" sz="3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900" dirty="0" smtClean="0">
              <a:effectLst/>
              <a:latin typeface="Arial" panose="020B0604020202020204" pitchFamily="34" charset="0"/>
              <a:ea typeface="Times New Roman" panose="02020603050405020304" pitchFamily="18" charset="0"/>
              <a:cs typeface="Times New Roman" panose="02020603050405020304" pitchFamily="18" charset="0"/>
            </a:endParaRPr>
          </a:p>
          <a:p>
            <a:r>
              <a:rPr lang="en-GB" sz="2800" b="1" dirty="0" smtClean="0"/>
              <a:t>What feelings does the poem evoke? </a:t>
            </a:r>
            <a:r>
              <a:rPr lang="en-GB" sz="2800" b="1" dirty="0" smtClean="0"/>
              <a:t>With a partner, discuss these terms and arrange them in order of how appropriate you think they are:</a:t>
            </a:r>
          </a:p>
          <a:p>
            <a:endParaRPr lang="en-GB" sz="2800" b="1" dirty="0"/>
          </a:p>
          <a:p>
            <a:r>
              <a:rPr lang="en-GB" sz="2800" dirty="0" smtClean="0"/>
              <a:t>Hopelessness		Innocence		Despair</a:t>
            </a:r>
          </a:p>
          <a:p>
            <a:endParaRPr lang="en-GB" sz="2800" dirty="0"/>
          </a:p>
          <a:p>
            <a:r>
              <a:rPr lang="en-GB" sz="2800" dirty="0" smtClean="0"/>
              <a:t>Endurance			Suffering		Misery</a:t>
            </a:r>
          </a:p>
          <a:p>
            <a:endParaRPr lang="en-GB" sz="2800" dirty="0"/>
          </a:p>
          <a:p>
            <a:r>
              <a:rPr lang="en-GB" sz="2800" dirty="0" smtClean="0"/>
              <a:t>Bitterness			Survival		Fear</a:t>
            </a:r>
          </a:p>
          <a:p>
            <a:endParaRPr lang="en-GB" sz="2800" dirty="0" smtClean="0"/>
          </a:p>
        </p:txBody>
      </p:sp>
    </p:spTree>
    <p:extLst>
      <p:ext uri="{BB962C8B-B14F-4D97-AF65-F5344CB8AC3E}">
        <p14:creationId xmlns:p14="http://schemas.microsoft.com/office/powerpoint/2010/main" val="3986641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lum contrast="22000"/>
            <a:grayscl/>
          </a:blip>
          <a:srcRect/>
          <a:stretch>
            <a:fillRect/>
          </a:stretch>
        </p:blipFill>
        <p:spPr bwMode="auto">
          <a:xfrm>
            <a:off x="2051720" y="1844824"/>
            <a:ext cx="4673203" cy="4888111"/>
          </a:xfrm>
          <a:prstGeom prst="rect">
            <a:avLst/>
          </a:prstGeom>
          <a:noFill/>
          <a:ln w="9525">
            <a:noFill/>
            <a:miter lim="800000"/>
            <a:headEnd/>
            <a:tailEnd/>
          </a:ln>
        </p:spPr>
      </p:pic>
      <p:sp>
        <p:nvSpPr>
          <p:cNvPr id="3" name="TextBox 2"/>
          <p:cNvSpPr txBox="1"/>
          <p:nvPr/>
        </p:nvSpPr>
        <p:spPr>
          <a:xfrm>
            <a:off x="467544" y="548680"/>
            <a:ext cx="8280920" cy="954107"/>
          </a:xfrm>
          <a:prstGeom prst="rect">
            <a:avLst/>
          </a:prstGeom>
          <a:noFill/>
        </p:spPr>
        <p:txBody>
          <a:bodyPr wrap="square" rtlCol="0">
            <a:spAutoFit/>
          </a:bodyPr>
          <a:lstStyle/>
          <a:p>
            <a:pPr algn="ctr"/>
            <a:r>
              <a:rPr lang="en-GB" sz="2800" b="1" dirty="0" smtClean="0"/>
              <a:t>It’s time to summarise! We’re going to make a note of the poem’s VITALS. </a:t>
            </a:r>
            <a:endParaRPr lang="en-GB" sz="2800" b="1" dirty="0"/>
          </a:p>
        </p:txBody>
      </p:sp>
    </p:spTree>
    <p:extLst>
      <p:ext uri="{BB962C8B-B14F-4D97-AF65-F5344CB8AC3E}">
        <p14:creationId xmlns:p14="http://schemas.microsoft.com/office/powerpoint/2010/main" val="3347886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322672" cy="889782"/>
          </a:xfrm>
        </p:spPr>
        <p:txBody>
          <a:bodyPr>
            <a:normAutofit/>
          </a:bodyPr>
          <a:lstStyle/>
          <a:p>
            <a:r>
              <a:rPr lang="en-GB" sz="3600" b="1" dirty="0" smtClean="0">
                <a:solidFill>
                  <a:srgbClr val="FF0000"/>
                </a:solidFill>
                <a:latin typeface="+mn-lt"/>
                <a:cs typeface="Arial" pitchFamily="34" charset="0"/>
              </a:rPr>
              <a:t>Poetry VITALS…</a:t>
            </a:r>
            <a:endParaRPr lang="en-GB" sz="3600" b="1" dirty="0">
              <a:solidFill>
                <a:srgbClr val="FF0000"/>
              </a:solidFill>
              <a:latin typeface="+mn-lt"/>
              <a:cs typeface="Arial" pitchFamily="34" charset="0"/>
            </a:endParaRPr>
          </a:p>
        </p:txBody>
      </p:sp>
      <p:sp>
        <p:nvSpPr>
          <p:cNvPr id="3" name="Content Placeholder 2"/>
          <p:cNvSpPr>
            <a:spLocks noGrp="1"/>
          </p:cNvSpPr>
          <p:nvPr>
            <p:ph idx="1"/>
          </p:nvPr>
        </p:nvSpPr>
        <p:spPr>
          <a:xfrm>
            <a:off x="323528" y="836712"/>
            <a:ext cx="8352928" cy="5445224"/>
          </a:xfrm>
        </p:spPr>
        <p:txBody>
          <a:bodyPr>
            <a:noAutofit/>
          </a:bodyPr>
          <a:lstStyle/>
          <a:p>
            <a:pPr marL="0" indent="0">
              <a:buNone/>
            </a:pPr>
            <a:r>
              <a:rPr lang="en-GB" sz="2400" b="1" u="sng" dirty="0" smtClean="0">
                <a:solidFill>
                  <a:srgbClr val="FF0000"/>
                </a:solidFill>
                <a:cs typeface="Arial" pitchFamily="34" charset="0"/>
              </a:rPr>
              <a:t>V</a:t>
            </a:r>
            <a:r>
              <a:rPr lang="en-GB" sz="2400" dirty="0" smtClean="0">
                <a:solidFill>
                  <a:srgbClr val="FF0000"/>
                </a:solidFill>
                <a:cs typeface="Arial" pitchFamily="34" charset="0"/>
              </a:rPr>
              <a:t>oice: </a:t>
            </a:r>
            <a:r>
              <a:rPr lang="en-GB" sz="2400" dirty="0" smtClean="0">
                <a:cs typeface="Arial" pitchFamily="34" charset="0"/>
              </a:rPr>
              <a:t>Who is speaking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I</a:t>
            </a:r>
            <a:r>
              <a:rPr lang="en-GB" sz="2400" dirty="0" smtClean="0">
                <a:solidFill>
                  <a:srgbClr val="FF0000"/>
                </a:solidFill>
                <a:cs typeface="Arial" pitchFamily="34" charset="0"/>
              </a:rPr>
              <a:t>magery: </a:t>
            </a:r>
            <a:r>
              <a:rPr lang="en-GB" sz="2400" dirty="0" smtClean="0">
                <a:cs typeface="Arial" pitchFamily="34" charset="0"/>
              </a:rPr>
              <a:t>What imagery is being created?    		        	      	    How is it effective?</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T</a:t>
            </a:r>
            <a:r>
              <a:rPr lang="en-GB" sz="2400" dirty="0" smtClean="0">
                <a:solidFill>
                  <a:srgbClr val="FF0000"/>
                </a:solidFill>
                <a:cs typeface="Arial" pitchFamily="34" charset="0"/>
              </a:rPr>
              <a:t>heme: </a:t>
            </a:r>
            <a:r>
              <a:rPr lang="en-GB" sz="2400" dirty="0" smtClean="0">
                <a:cs typeface="Arial" pitchFamily="34" charset="0"/>
              </a:rPr>
              <a:t>What are the main themes featured  in the poem?</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A</a:t>
            </a:r>
            <a:r>
              <a:rPr lang="en-GB" sz="2400" dirty="0" smtClean="0">
                <a:solidFill>
                  <a:srgbClr val="FF0000"/>
                </a:solidFill>
                <a:cs typeface="Arial" pitchFamily="34" charset="0"/>
              </a:rPr>
              <a:t>ddress: </a:t>
            </a:r>
            <a:r>
              <a:rPr lang="en-GB" sz="2400" dirty="0" smtClean="0">
                <a:cs typeface="Arial" pitchFamily="34" charset="0"/>
              </a:rPr>
              <a:t>Who is the poem addressed to? Why?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L</a:t>
            </a:r>
            <a:r>
              <a:rPr lang="en-GB" sz="2400" dirty="0" smtClean="0">
                <a:solidFill>
                  <a:srgbClr val="FF0000"/>
                </a:solidFill>
                <a:cs typeface="Arial" pitchFamily="34" charset="0"/>
              </a:rPr>
              <a:t>anguage (Features): </a:t>
            </a:r>
            <a:r>
              <a:rPr lang="en-GB" sz="2400" dirty="0" smtClean="0">
                <a:cs typeface="Arial" pitchFamily="34" charset="0"/>
              </a:rPr>
              <a:t>What type of language/ devices are used? </a:t>
            </a:r>
          </a:p>
          <a:p>
            <a:pPr marL="0" indent="0">
              <a:buNone/>
            </a:pPr>
            <a:r>
              <a:rPr lang="en-GB" sz="2400" dirty="0" smtClean="0">
                <a:cs typeface="Arial" pitchFamily="34" charset="0"/>
              </a:rPr>
              <a:t>			What is their effect? </a:t>
            </a:r>
          </a:p>
          <a:p>
            <a:pPr marL="0" indent="0">
              <a:buNone/>
            </a:pPr>
            <a:endParaRPr lang="en-GB" sz="2400" b="1" u="sng" dirty="0" smtClean="0">
              <a:cs typeface="Arial" pitchFamily="34" charset="0"/>
            </a:endParaRPr>
          </a:p>
          <a:p>
            <a:pPr marL="0" indent="0">
              <a:buNone/>
            </a:pPr>
            <a:r>
              <a:rPr lang="en-GB" sz="2400" b="1" u="sng" dirty="0" smtClean="0">
                <a:solidFill>
                  <a:srgbClr val="FF0000"/>
                </a:solidFill>
                <a:cs typeface="Arial" pitchFamily="34" charset="0"/>
              </a:rPr>
              <a:t>S</a:t>
            </a:r>
            <a:r>
              <a:rPr lang="en-GB" sz="2400" dirty="0" smtClean="0">
                <a:solidFill>
                  <a:srgbClr val="FF0000"/>
                </a:solidFill>
                <a:cs typeface="Arial" pitchFamily="34" charset="0"/>
              </a:rPr>
              <a:t>tructure: </a:t>
            </a:r>
            <a:r>
              <a:rPr lang="en-GB" sz="2400" dirty="0" smtClean="0">
                <a:cs typeface="Arial" pitchFamily="34" charset="0"/>
              </a:rPr>
              <a:t> How is the poem laid out? What is the effect of this? </a:t>
            </a:r>
          </a:p>
          <a:p>
            <a:pPr marL="0" indent="0">
              <a:buNone/>
            </a:pPr>
            <a:endParaRPr lang="en-GB" sz="2400" dirty="0" smtClean="0">
              <a:cs typeface="Arial" pitchFamily="34" charset="0"/>
            </a:endParaRPr>
          </a:p>
          <a:p>
            <a:pPr marL="0" indent="0">
              <a:buNone/>
            </a:pPr>
            <a:r>
              <a:rPr lang="en-GB" sz="2400" dirty="0" smtClean="0">
                <a:latin typeface="Comic Sans MS" pitchFamily="66" charset="0"/>
              </a:rPr>
              <a:t>	 </a:t>
            </a:r>
            <a:r>
              <a:rPr lang="en-GB" sz="2400" dirty="0">
                <a:latin typeface="Comic Sans MS" pitchFamily="66" charset="0"/>
              </a:rPr>
              <a:t>	</a:t>
            </a:r>
            <a:r>
              <a:rPr lang="en-GB" sz="2400" dirty="0" smtClean="0">
                <a:latin typeface="Comic Sans MS" pitchFamily="66" charset="0"/>
              </a:rPr>
              <a:t>                          </a:t>
            </a:r>
            <a:endParaRPr lang="en-GB" sz="2400" dirty="0">
              <a:latin typeface="Comic Sans MS" pitchFamily="66" charset="0"/>
            </a:endParaRPr>
          </a:p>
        </p:txBody>
      </p:sp>
      <p:pic>
        <p:nvPicPr>
          <p:cNvPr id="3076" name="Picture 4" descr="http://us.cdn4.123rf.com/168nwm/skovoroda/skovoroda1105/skovoroda110500016/9545402-first-aid-kit-with-medical-cross-illustration-isolated-over-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16632"/>
            <a:ext cx="241176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35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Anna\Dropbox\British Council\WW1\WW1 images\Q_001787 british troo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381750"/>
            <a:ext cx="9144000" cy="307975"/>
          </a:xfrm>
          <a:prstGeom prst="rect">
            <a:avLst/>
          </a:prstGeom>
        </p:spPr>
        <p:txBody>
          <a:bodyPr>
            <a:spAutoFit/>
          </a:bodyPr>
          <a:lstStyle/>
          <a:p>
            <a:pPr algn="ctr"/>
            <a:r>
              <a:rPr lang="en-GB" sz="1400" dirty="0" smtClean="0">
                <a:latin typeface="Arial" panose="020B0604020202020204" pitchFamily="34" charset="0"/>
                <a:cs typeface="Arial" panose="020B0604020202020204" pitchFamily="34" charset="0"/>
              </a:rPr>
              <a:t>British troops at </a:t>
            </a:r>
            <a:r>
              <a:rPr lang="en-GB" sz="1400" dirty="0" err="1" smtClean="0">
                <a:latin typeface="Arial" panose="020B0604020202020204" pitchFamily="34" charset="0"/>
                <a:cs typeface="Arial" panose="020B0604020202020204" pitchFamily="34" charset="0"/>
              </a:rPr>
              <a:t>Serre</a:t>
            </a:r>
            <a:r>
              <a:rPr lang="en-GB" sz="1400" dirty="0" smtClean="0">
                <a:latin typeface="Arial" panose="020B0604020202020204" pitchFamily="34" charset="0"/>
                <a:cs typeface="Arial" panose="020B0604020202020204" pitchFamily="34" charset="0"/>
              </a:rPr>
              <a:t>, France, 1917 </a:t>
            </a:r>
            <a:r>
              <a:rPr lang="en-GB" sz="1000" dirty="0">
                <a:latin typeface="Arial" panose="020B0604020202020204" pitchFamily="34" charset="0"/>
                <a:cs typeface="Arial" panose="020B0604020202020204" pitchFamily="34" charset="0"/>
              </a:rPr>
              <a:t>© IWM (Q 1787) </a:t>
            </a:r>
          </a:p>
        </p:txBody>
      </p:sp>
      <p:sp>
        <p:nvSpPr>
          <p:cNvPr id="5" name="TextBox 4"/>
          <p:cNvSpPr txBox="1"/>
          <p:nvPr/>
        </p:nvSpPr>
        <p:spPr>
          <a:xfrm>
            <a:off x="252805" y="274320"/>
            <a:ext cx="6556786" cy="584775"/>
          </a:xfrm>
          <a:prstGeom prst="rect">
            <a:avLst/>
          </a:prstGeom>
          <a:noFill/>
        </p:spPr>
        <p:txBody>
          <a:bodyPr wrap="square" rtlCol="0">
            <a:spAutoFit/>
          </a:bodyPr>
          <a:lstStyle/>
          <a:p>
            <a:r>
              <a:rPr lang="en-GB" sz="3200" dirty="0" smtClean="0">
                <a:latin typeface="Impact" panose="020B0806030902050204" pitchFamily="34" charset="0"/>
              </a:rPr>
              <a:t>What do you know about WWI? </a:t>
            </a:r>
            <a:endParaRPr lang="en-GB" sz="3200" dirty="0">
              <a:latin typeface="Impact" panose="020B0806030902050204" pitchFamily="34" charset="0"/>
            </a:endParaRPr>
          </a:p>
        </p:txBody>
      </p:sp>
    </p:spTree>
    <p:extLst>
      <p:ext uri="{BB962C8B-B14F-4D97-AF65-F5344CB8AC3E}">
        <p14:creationId xmlns:p14="http://schemas.microsoft.com/office/powerpoint/2010/main" val="3095244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HU_0358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073775"/>
            <a:ext cx="9144000" cy="523220"/>
          </a:xfrm>
          <a:prstGeom prst="rect">
            <a:avLst/>
          </a:prstGeom>
        </p:spPr>
        <p:txBody>
          <a:bodyPr>
            <a:spAutoFit/>
          </a:bodyPr>
          <a:lstStyle/>
          <a:p>
            <a:pPr algn="ctr"/>
            <a:r>
              <a:rPr lang="en-GB" sz="1400" dirty="0" smtClean="0">
                <a:latin typeface="Arial" panose="020B0604020202020204" pitchFamily="34" charset="0"/>
                <a:cs typeface="Arial" panose="020B0604020202020204" pitchFamily="34" charset="0"/>
              </a:rPr>
              <a:t>British soldiers (from the Royal Warwickshire Regiment) and German soldiers (from the 134th Saxon Regiment) together. Photograph taken December 26, 1914 by Second Lieutenant Cyril Drummond </a:t>
            </a:r>
            <a:r>
              <a:rPr lang="en-GB" sz="1000" dirty="0" smtClean="0">
                <a:latin typeface="Arial" panose="020B0604020202020204" pitchFamily="34" charset="0"/>
                <a:cs typeface="Arial" panose="020B0604020202020204" pitchFamily="34" charset="0"/>
              </a:rPr>
              <a:t>© IWM </a:t>
            </a:r>
            <a:r>
              <a:rPr lang="en-GB" sz="1000" dirty="0">
                <a:latin typeface="Arial" panose="020B0604020202020204" pitchFamily="34" charset="0"/>
                <a:cs typeface="Arial" panose="020B0604020202020204" pitchFamily="34" charset="0"/>
              </a:rPr>
              <a:t>(HU 35801)</a:t>
            </a:r>
          </a:p>
        </p:txBody>
      </p:sp>
      <p:sp>
        <p:nvSpPr>
          <p:cNvPr id="4" name="TextBox 3"/>
          <p:cNvSpPr txBox="1"/>
          <p:nvPr/>
        </p:nvSpPr>
        <p:spPr>
          <a:xfrm>
            <a:off x="252805" y="274320"/>
            <a:ext cx="6556786" cy="584775"/>
          </a:xfrm>
          <a:prstGeom prst="rect">
            <a:avLst/>
          </a:prstGeom>
          <a:noFill/>
        </p:spPr>
        <p:txBody>
          <a:bodyPr wrap="square" rtlCol="0">
            <a:spAutoFit/>
          </a:bodyPr>
          <a:lstStyle/>
          <a:p>
            <a:r>
              <a:rPr lang="en-GB" sz="3200" dirty="0" smtClean="0">
                <a:latin typeface="Impact" panose="020B0806030902050204" pitchFamily="34" charset="0"/>
              </a:rPr>
              <a:t>What do you know about WWI? </a:t>
            </a:r>
            <a:endParaRPr lang="en-GB" sz="3200" dirty="0">
              <a:latin typeface="Impact" panose="020B0806030902050204" pitchFamily="34" charset="0"/>
            </a:endParaRPr>
          </a:p>
        </p:txBody>
      </p:sp>
    </p:spTree>
    <p:extLst>
      <p:ext uri="{BB962C8B-B14F-4D97-AF65-F5344CB8AC3E}">
        <p14:creationId xmlns:p14="http://schemas.microsoft.com/office/powerpoint/2010/main" val="3850060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Anna\Dropbox\British Council\WW1\WW1 images\Q_000052 panora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 y="-40330"/>
            <a:ext cx="9138345" cy="688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a:spLocks noGrp="1"/>
          </p:cNvSpPr>
          <p:nvPr>
            <p:ph type="ctrTitle"/>
          </p:nvPr>
        </p:nvSpPr>
        <p:spPr>
          <a:xfrm>
            <a:off x="614363" y="-243408"/>
            <a:ext cx="7772400" cy="1470025"/>
          </a:xfrm>
        </p:spPr>
        <p:txBody>
          <a:bodyPr/>
          <a:lstStyle/>
          <a:p>
            <a:pPr eaLnBrk="1" hangingPunct="1"/>
            <a:r>
              <a:rPr lang="en-GB" sz="8000" b="1" dirty="0" smtClean="0">
                <a:latin typeface="Courier New" pitchFamily="49" charset="0"/>
                <a:cs typeface="Courier New" pitchFamily="49" charset="0"/>
              </a:rPr>
              <a:t>Exposure</a:t>
            </a:r>
          </a:p>
        </p:txBody>
      </p:sp>
      <p:sp>
        <p:nvSpPr>
          <p:cNvPr id="6" name="TextBox 5"/>
          <p:cNvSpPr txBox="1"/>
          <p:nvPr/>
        </p:nvSpPr>
        <p:spPr>
          <a:xfrm>
            <a:off x="7290315" y="6597352"/>
            <a:ext cx="1026101" cy="24622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GB" sz="1000" dirty="0">
                <a:solidFill>
                  <a:schemeClr val="bg1"/>
                </a:solidFill>
                <a:latin typeface="Arial" panose="020B0604020202020204" pitchFamily="34" charset="0"/>
                <a:cs typeface="Arial" panose="020B0604020202020204" pitchFamily="34" charset="0"/>
              </a:rPr>
              <a:t>© IWM (Q 52)</a:t>
            </a:r>
          </a:p>
        </p:txBody>
      </p:sp>
      <p:sp>
        <p:nvSpPr>
          <p:cNvPr id="2" name="TextBox 1"/>
          <p:cNvSpPr txBox="1"/>
          <p:nvPr/>
        </p:nvSpPr>
        <p:spPr>
          <a:xfrm>
            <a:off x="614363" y="1070386"/>
            <a:ext cx="7821987" cy="400110"/>
          </a:xfrm>
          <a:prstGeom prst="rect">
            <a:avLst/>
          </a:prstGeom>
          <a:noFill/>
        </p:spPr>
        <p:txBody>
          <a:bodyPr wrap="square" rtlCol="0">
            <a:spAutoFit/>
          </a:bodyPr>
          <a:lstStyle/>
          <a:p>
            <a:pPr algn="ctr"/>
            <a:r>
              <a:rPr lang="en-GB" sz="2000" b="1" dirty="0" smtClean="0">
                <a:solidFill>
                  <a:srgbClr val="FF0000"/>
                </a:solidFill>
              </a:rPr>
              <a:t>What are the connotations of this title? </a:t>
            </a:r>
            <a:endParaRPr lang="en-GB" sz="2000" b="1" dirty="0">
              <a:solidFill>
                <a:srgbClr val="FF0000"/>
              </a:solidFill>
            </a:endParaRPr>
          </a:p>
        </p:txBody>
      </p:sp>
    </p:spTree>
    <p:extLst>
      <p:ext uri="{BB962C8B-B14F-4D97-AF65-F5344CB8AC3E}">
        <p14:creationId xmlns:p14="http://schemas.microsoft.com/office/powerpoint/2010/main" val="1013150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8276"/>
            <a:ext cx="9144000"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ctr">
              <a:lnSpc>
                <a:spcPct val="150000"/>
              </a:lnSpc>
            </a:pPr>
            <a:r>
              <a:rPr lang="en-US" sz="2000" b="1" i="1" dirty="0">
                <a:latin typeface="Courier New" pitchFamily="49" charset="0"/>
              </a:rPr>
              <a:t>Exposure</a:t>
            </a:r>
            <a:r>
              <a:rPr lang="en-US" sz="2000" b="1" dirty="0">
                <a:latin typeface="Courier New" pitchFamily="49" charset="0"/>
              </a:rPr>
              <a:t> by Wilfred Owen – first </a:t>
            </a:r>
            <a:r>
              <a:rPr lang="en-US" sz="2000" b="1" dirty="0" smtClean="0">
                <a:latin typeface="Courier New" pitchFamily="49" charset="0"/>
              </a:rPr>
              <a:t>verse</a:t>
            </a:r>
          </a:p>
          <a:p>
            <a:pPr indent="457200" algn="ctr">
              <a:lnSpc>
                <a:spcPct val="150000"/>
              </a:lnSpc>
            </a:pPr>
            <a:endParaRPr lang="en-US" sz="2000" b="1" dirty="0" smtClean="0">
              <a:latin typeface="Courier New" pitchFamily="49" charset="0"/>
            </a:endParaRPr>
          </a:p>
          <a:p>
            <a:pPr indent="457200">
              <a:lnSpc>
                <a:spcPct val="150000"/>
              </a:lnSpc>
            </a:pPr>
            <a:r>
              <a:rPr lang="en-US" sz="2800" b="1" dirty="0" smtClean="0">
                <a:latin typeface="Courier New" pitchFamily="49" charset="0"/>
              </a:rPr>
              <a:t>Our brains ache, in the merciless iced 	east winds that knife us...</a:t>
            </a:r>
            <a:endParaRPr lang="en-GB" sz="2800" b="1" dirty="0" smtClean="0">
              <a:latin typeface="Courier New" pitchFamily="49" charset="0"/>
              <a:cs typeface="Courier New" pitchFamily="49" charset="0"/>
            </a:endParaRPr>
          </a:p>
          <a:p>
            <a:pPr indent="457200" eaLnBrk="0" hangingPunct="0">
              <a:lnSpc>
                <a:spcPct val="150000"/>
              </a:lnSpc>
            </a:pPr>
            <a:r>
              <a:rPr lang="en-US" sz="2800" b="1" dirty="0" smtClean="0">
                <a:latin typeface="Courier New" pitchFamily="49" charset="0"/>
              </a:rPr>
              <a:t>Wearied we keep awake because the night 	is silent...</a:t>
            </a:r>
            <a:endParaRPr lang="en-GB" sz="2800" b="1" dirty="0" smtClean="0">
              <a:latin typeface="Courier New" pitchFamily="49" charset="0"/>
              <a:cs typeface="Courier New" pitchFamily="49" charset="0"/>
            </a:endParaRPr>
          </a:p>
          <a:p>
            <a:pPr indent="457200" eaLnBrk="0" hangingPunct="0">
              <a:lnSpc>
                <a:spcPct val="150000"/>
              </a:lnSpc>
            </a:pPr>
            <a:r>
              <a:rPr lang="en-US" sz="2800" b="1" dirty="0" smtClean="0">
                <a:latin typeface="Courier New" pitchFamily="49" charset="0"/>
              </a:rPr>
              <a:t>Low drooping flares confuse our memory 	of the salient...</a:t>
            </a:r>
            <a:endParaRPr lang="en-GB" sz="2800" b="1" dirty="0" smtClean="0">
              <a:latin typeface="Courier New" pitchFamily="49" charset="0"/>
              <a:cs typeface="Courier New" pitchFamily="49" charset="0"/>
            </a:endParaRPr>
          </a:p>
          <a:p>
            <a:pPr indent="457200" eaLnBrk="0" hangingPunct="0">
              <a:lnSpc>
                <a:spcPct val="150000"/>
              </a:lnSpc>
            </a:pPr>
            <a:r>
              <a:rPr lang="en-US" sz="2800" b="1" dirty="0" smtClean="0">
                <a:latin typeface="Courier New" pitchFamily="49" charset="0"/>
              </a:rPr>
              <a:t>Worried by silence, sentries whisper, 	curious, nervous,</a:t>
            </a:r>
            <a:endParaRPr lang="en-GB" sz="2800" b="1" dirty="0" smtClean="0">
              <a:latin typeface="Courier New" pitchFamily="49" charset="0"/>
              <a:cs typeface="Courier New" pitchFamily="49" charset="0"/>
            </a:endParaRPr>
          </a:p>
          <a:p>
            <a:pPr indent="457200" eaLnBrk="0" hangingPunct="0">
              <a:lnSpc>
                <a:spcPct val="150000"/>
              </a:lnSpc>
            </a:pPr>
            <a:r>
              <a:rPr lang="en-US" sz="2800" b="1" dirty="0" smtClean="0">
                <a:latin typeface="Courier New" pitchFamily="49" charset="0"/>
              </a:rPr>
              <a:t>		But nothing happens.</a:t>
            </a:r>
            <a:endParaRPr lang="en-US" sz="2800" b="1" dirty="0">
              <a:latin typeface="Courier New" pitchFamily="49" charset="0"/>
              <a:cs typeface="Courier New" pitchFamily="49" charset="0"/>
            </a:endParaRPr>
          </a:p>
        </p:txBody>
      </p:sp>
    </p:spTree>
    <p:extLst>
      <p:ext uri="{BB962C8B-B14F-4D97-AF65-F5344CB8AC3E}">
        <p14:creationId xmlns:p14="http://schemas.microsoft.com/office/powerpoint/2010/main" val="4237430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213" y="2828836"/>
            <a:ext cx="6088829" cy="3539430"/>
          </a:xfrm>
          <a:prstGeom prst="rect">
            <a:avLst/>
          </a:prstGeom>
        </p:spPr>
        <p:txBody>
          <a:bodyPr wrap="square">
            <a:spAutoFit/>
          </a:bodyPr>
          <a:lstStyle/>
          <a:p>
            <a:r>
              <a:rPr lang="en-GB" sz="2800" dirty="0" smtClean="0"/>
              <a:t>1. Who do you think is narrating this poem? </a:t>
            </a:r>
          </a:p>
          <a:p>
            <a:endParaRPr lang="en-GB" sz="2800" dirty="0" smtClean="0"/>
          </a:p>
          <a:p>
            <a:r>
              <a:rPr lang="en-GB" sz="2800" dirty="0" smtClean="0"/>
              <a:t>2. Where do you think they are? What is happening around them? </a:t>
            </a:r>
          </a:p>
          <a:p>
            <a:endParaRPr lang="en-GB" sz="2800" dirty="0" smtClean="0"/>
          </a:p>
          <a:p>
            <a:r>
              <a:rPr lang="en-GB" sz="2800" dirty="0" smtClean="0"/>
              <a:t>3. How are they feeling? How do you know?</a:t>
            </a:r>
            <a:endParaRPr lang="en-GB" sz="2800" dirty="0"/>
          </a:p>
        </p:txBody>
      </p:sp>
      <p:sp>
        <p:nvSpPr>
          <p:cNvPr id="4" name="Rectangle 3"/>
          <p:cNvSpPr/>
          <p:nvPr/>
        </p:nvSpPr>
        <p:spPr>
          <a:xfrm>
            <a:off x="166743" y="151553"/>
            <a:ext cx="8815892" cy="1938992"/>
          </a:xfrm>
          <a:prstGeom prst="rect">
            <a:avLst/>
          </a:prstGeom>
          <a:ln>
            <a:solidFill>
              <a:srgbClr val="FF0000"/>
            </a:solidFill>
          </a:ln>
        </p:spPr>
        <p:txBody>
          <a:bodyPr wrap="square">
            <a:spAutoFit/>
          </a:bodyPr>
          <a:lstStyle/>
          <a:p>
            <a:r>
              <a:rPr lang="en-GB" sz="2400" dirty="0" smtClean="0"/>
              <a:t>Our brains ache, in the merciless iced east winds that knife us...</a:t>
            </a:r>
          </a:p>
          <a:p>
            <a:r>
              <a:rPr lang="en-GB" sz="2400" dirty="0" smtClean="0"/>
              <a:t>Wearied we keep awake because the night is silent...</a:t>
            </a:r>
          </a:p>
          <a:p>
            <a:r>
              <a:rPr lang="en-GB" sz="2400" dirty="0" smtClean="0"/>
              <a:t>Low drooping flares confuse our memory of the salient...</a:t>
            </a:r>
          </a:p>
          <a:p>
            <a:r>
              <a:rPr lang="en-GB" sz="2400" dirty="0" smtClean="0"/>
              <a:t>Worried by silence, sentries whisper, curious, nervous,</a:t>
            </a:r>
          </a:p>
          <a:p>
            <a:r>
              <a:rPr lang="en-GB" sz="2400" dirty="0" smtClean="0"/>
              <a:t>             But nothing happens.</a:t>
            </a:r>
            <a:endParaRPr lang="en-GB" sz="2400" dirty="0"/>
          </a:p>
        </p:txBody>
      </p:sp>
      <p:pic>
        <p:nvPicPr>
          <p:cNvPr id="5" name="Picture 2" descr="http://the-dentalspa.co.uk/wp-content/uploads/2014/02/EGG-TIM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1942" y="2828836"/>
            <a:ext cx="2639467" cy="322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3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648" y="329751"/>
            <a:ext cx="6242415" cy="830997"/>
          </a:xfrm>
          <a:prstGeom prst="rect">
            <a:avLst/>
          </a:prstGeom>
        </p:spPr>
        <p:txBody>
          <a:bodyPr wrap="none">
            <a:spAutoFit/>
          </a:bodyPr>
          <a:lstStyle/>
          <a:p>
            <a:r>
              <a:rPr lang="en-GB" sz="4800" dirty="0" smtClean="0">
                <a:latin typeface="Impact" pitchFamily="34" charset="0"/>
              </a:rPr>
              <a:t>Who was Wilfred Owen?</a:t>
            </a:r>
            <a:endParaRPr lang="en-GB" sz="4800" dirty="0"/>
          </a:p>
        </p:txBody>
      </p:sp>
      <p:pic>
        <p:nvPicPr>
          <p:cNvPr id="4" name="Picture 3" descr="Wilfred-Owen.jpg"/>
          <p:cNvPicPr>
            <a:picLocks noChangeAspect="1"/>
          </p:cNvPicPr>
          <p:nvPr/>
        </p:nvPicPr>
        <p:blipFill>
          <a:blip r:embed="rId2" cstate="print"/>
          <a:stretch>
            <a:fillRect/>
          </a:stretch>
        </p:blipFill>
        <p:spPr>
          <a:xfrm>
            <a:off x="5148064" y="1700808"/>
            <a:ext cx="3740815" cy="4826859"/>
          </a:xfrm>
          <a:prstGeom prst="rect">
            <a:avLst/>
          </a:prstGeom>
        </p:spPr>
      </p:pic>
      <p:sp>
        <p:nvSpPr>
          <p:cNvPr id="6" name="Action Button: Movie 5">
            <a:hlinkClick r:id="rId3" highlightClick="1"/>
          </p:cNvPr>
          <p:cNvSpPr/>
          <p:nvPr/>
        </p:nvSpPr>
        <p:spPr>
          <a:xfrm>
            <a:off x="395536" y="1844824"/>
            <a:ext cx="1296144" cy="1008112"/>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95536" y="3068960"/>
            <a:ext cx="4896544" cy="3477875"/>
          </a:xfrm>
          <a:prstGeom prst="rect">
            <a:avLst/>
          </a:prstGeom>
          <a:noFill/>
        </p:spPr>
        <p:txBody>
          <a:bodyPr wrap="square" rtlCol="0">
            <a:spAutoFit/>
          </a:bodyPr>
          <a:lstStyle/>
          <a:p>
            <a:pPr>
              <a:buNone/>
            </a:pPr>
            <a:r>
              <a:rPr lang="en-GB" sz="2000" dirty="0" smtClean="0"/>
              <a:t>Owen was a brave soldier; he won the Military Cross by seizing a German machine-gun and using it to kill a number of Germans. He was blown up, concussed and suffered shell-shock.</a:t>
            </a:r>
          </a:p>
          <a:p>
            <a:pPr>
              <a:buNone/>
            </a:pPr>
            <a:r>
              <a:rPr lang="en-GB" sz="2000" dirty="0" smtClean="0"/>
              <a:t> </a:t>
            </a:r>
          </a:p>
          <a:p>
            <a:pPr>
              <a:buNone/>
            </a:pPr>
            <a:r>
              <a:rPr lang="en-GB" sz="2000" dirty="0" smtClean="0"/>
              <a:t>On 4th November 1918, during the last week of the year, he was shot and killed near the village of Ors. The news of his death reached his parents’ home as the Armistice bells were ringing on 11 November.</a:t>
            </a:r>
            <a:endParaRPr lang="en-GB" sz="2000" dirty="0"/>
          </a:p>
        </p:txBody>
      </p:sp>
    </p:spTree>
    <p:extLst>
      <p:ext uri="{BB962C8B-B14F-4D97-AF65-F5344CB8AC3E}">
        <p14:creationId xmlns:p14="http://schemas.microsoft.com/office/powerpoint/2010/main" val="3634197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3167</Words>
  <Application>Microsoft Office PowerPoint</Application>
  <PresentationFormat>On-screen Show (4:3)</PresentationFormat>
  <Paragraphs>287</Paragraphs>
  <Slides>35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MS PGothic</vt:lpstr>
      <vt:lpstr>Arial</vt:lpstr>
      <vt:lpstr>Calibri</vt:lpstr>
      <vt:lpstr>Calibri Light</vt:lpstr>
      <vt:lpstr>Comic Sans MS</vt:lpstr>
      <vt:lpstr>Courier New</vt:lpstr>
      <vt:lpstr>Impact</vt:lpstr>
      <vt:lpstr>Times New Roman</vt:lpstr>
      <vt:lpstr>Office Theme</vt:lpstr>
      <vt:lpstr>Exposure</vt:lpstr>
      <vt:lpstr>Learning Objective   To understand the context and subject matter of the poem.</vt:lpstr>
      <vt:lpstr>PowerPoint Presentation</vt:lpstr>
      <vt:lpstr>PowerPoint Presentation</vt:lpstr>
      <vt:lpstr>PowerPoint Presentation</vt:lpstr>
      <vt:lpstr>Exposure</vt:lpstr>
      <vt:lpstr>PowerPoint Presentation</vt:lpstr>
      <vt:lpstr>PowerPoint Presentation</vt:lpstr>
      <vt:lpstr>PowerPoint Presentation</vt:lpstr>
      <vt:lpstr>PowerPoint Presentation</vt:lpstr>
      <vt:lpstr>PowerPoint Presentation</vt:lpstr>
      <vt:lpstr>PowerPoint Presentation</vt:lpstr>
      <vt:lpstr>Learning Objective  To explore how the writer uses theme, language and structure to present war.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Poetry VITALS…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Exposure</dc:title>
  <dc:creator>Victoria Archer</dc:creator>
  <cp:lastModifiedBy>Victoria Archer</cp:lastModifiedBy>
  <cp:revision>31</cp:revision>
  <dcterms:created xsi:type="dcterms:W3CDTF">2015-08-28T09:45:03Z</dcterms:created>
  <dcterms:modified xsi:type="dcterms:W3CDTF">2015-08-28T14:01:32Z</dcterms:modified>
</cp:coreProperties>
</file>