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7"/>
  </p:notesMasterIdLst>
  <p:sldIdLst>
    <p:sldId id="257" r:id="rId2"/>
    <p:sldId id="395" r:id="rId3"/>
    <p:sldId id="260" r:id="rId4"/>
    <p:sldId id="272" r:id="rId5"/>
    <p:sldId id="262" r:id="rId6"/>
    <p:sldId id="263" r:id="rId7"/>
    <p:sldId id="264" r:id="rId8"/>
    <p:sldId id="265" r:id="rId9"/>
    <p:sldId id="266" r:id="rId10"/>
    <p:sldId id="267" r:id="rId11"/>
    <p:sldId id="268" r:id="rId12"/>
    <p:sldId id="269" r:id="rId13"/>
    <p:sldId id="261" r:id="rId14"/>
    <p:sldId id="271" r:id="rId15"/>
    <p:sldId id="270" r:id="rId16"/>
    <p:sldId id="273" r:id="rId17"/>
    <p:sldId id="404" r:id="rId18"/>
    <p:sldId id="258" r:id="rId19"/>
    <p:sldId id="259" r:id="rId20"/>
    <p:sldId id="326" r:id="rId21"/>
    <p:sldId id="349" r:id="rId22"/>
    <p:sldId id="372" r:id="rId23"/>
    <p:sldId id="381" r:id="rId24"/>
    <p:sldId id="405" r:id="rId25"/>
    <p:sldId id="350" r:id="rId26"/>
    <p:sldId id="327" r:id="rId27"/>
    <p:sldId id="274" r:id="rId28"/>
    <p:sldId id="276" r:id="rId29"/>
    <p:sldId id="328" r:id="rId30"/>
    <p:sldId id="329" r:id="rId31"/>
    <p:sldId id="330" r:id="rId32"/>
    <p:sldId id="331" r:id="rId33"/>
    <p:sldId id="332" r:id="rId34"/>
    <p:sldId id="338" r:id="rId35"/>
    <p:sldId id="406" r:id="rId36"/>
    <p:sldId id="277" r:id="rId37"/>
    <p:sldId id="439" r:id="rId38"/>
    <p:sldId id="278" r:id="rId39"/>
    <p:sldId id="407" r:id="rId40"/>
    <p:sldId id="408" r:id="rId41"/>
    <p:sldId id="433" r:id="rId42"/>
    <p:sldId id="279" r:id="rId43"/>
    <p:sldId id="409" r:id="rId44"/>
    <p:sldId id="281" r:id="rId45"/>
    <p:sldId id="337" r:id="rId46"/>
    <p:sldId id="336" r:id="rId47"/>
    <p:sldId id="285" r:id="rId48"/>
    <p:sldId id="412" r:id="rId49"/>
    <p:sldId id="339" r:id="rId50"/>
    <p:sldId id="340" r:id="rId51"/>
    <p:sldId id="341" r:id="rId52"/>
    <p:sldId id="342" r:id="rId53"/>
    <p:sldId id="303" r:id="rId54"/>
    <p:sldId id="304" r:id="rId55"/>
    <p:sldId id="413" r:id="rId56"/>
    <p:sldId id="414" r:id="rId57"/>
    <p:sldId id="435" r:id="rId58"/>
    <p:sldId id="416" r:id="rId59"/>
    <p:sldId id="415" r:id="rId60"/>
    <p:sldId id="431" r:id="rId61"/>
    <p:sldId id="417" r:id="rId62"/>
    <p:sldId id="344" r:id="rId63"/>
    <p:sldId id="343" r:id="rId64"/>
    <p:sldId id="345" r:id="rId65"/>
    <p:sldId id="346" r:id="rId66"/>
    <p:sldId id="312" r:id="rId67"/>
    <p:sldId id="440" r:id="rId68"/>
    <p:sldId id="418" r:id="rId69"/>
    <p:sldId id="351" r:id="rId70"/>
    <p:sldId id="352" r:id="rId71"/>
    <p:sldId id="353" r:id="rId72"/>
    <p:sldId id="354" r:id="rId73"/>
    <p:sldId id="355" r:id="rId74"/>
    <p:sldId id="357" r:id="rId75"/>
    <p:sldId id="356" r:id="rId76"/>
    <p:sldId id="318" r:id="rId77"/>
    <p:sldId id="419" r:id="rId78"/>
    <p:sldId id="420" r:id="rId79"/>
    <p:sldId id="436" r:id="rId80"/>
    <p:sldId id="421" r:id="rId81"/>
    <p:sldId id="358" r:id="rId82"/>
    <p:sldId id="359" r:id="rId83"/>
    <p:sldId id="360" r:id="rId84"/>
    <p:sldId id="362" r:id="rId85"/>
    <p:sldId id="363" r:id="rId86"/>
    <p:sldId id="365" r:id="rId87"/>
    <p:sldId id="364" r:id="rId88"/>
    <p:sldId id="366" r:id="rId89"/>
    <p:sldId id="367" r:id="rId90"/>
    <p:sldId id="368" r:id="rId91"/>
    <p:sldId id="369" r:id="rId92"/>
    <p:sldId id="370" r:id="rId93"/>
    <p:sldId id="371" r:id="rId94"/>
    <p:sldId id="422" r:id="rId95"/>
    <p:sldId id="423" r:id="rId96"/>
    <p:sldId id="437" r:id="rId97"/>
    <p:sldId id="424" r:id="rId98"/>
    <p:sldId id="375" r:id="rId99"/>
    <p:sldId id="432" r:id="rId100"/>
    <p:sldId id="425" r:id="rId101"/>
    <p:sldId id="374" r:id="rId102"/>
    <p:sldId id="377" r:id="rId103"/>
    <p:sldId id="378" r:id="rId104"/>
    <p:sldId id="441" r:id="rId105"/>
    <p:sldId id="376" r:id="rId106"/>
    <p:sldId id="426" r:id="rId107"/>
    <p:sldId id="427" r:id="rId108"/>
    <p:sldId id="438" r:id="rId109"/>
    <p:sldId id="428" r:id="rId110"/>
    <p:sldId id="380" r:id="rId111"/>
    <p:sldId id="379" r:id="rId112"/>
    <p:sldId id="429" r:id="rId113"/>
    <p:sldId id="384" r:id="rId114"/>
    <p:sldId id="383" r:id="rId115"/>
    <p:sldId id="382" r:id="rId116"/>
    <p:sldId id="390" r:id="rId117"/>
    <p:sldId id="385" r:id="rId118"/>
    <p:sldId id="430" r:id="rId119"/>
    <p:sldId id="389" r:id="rId120"/>
    <p:sldId id="388" r:id="rId121"/>
    <p:sldId id="396" r:id="rId122"/>
    <p:sldId id="391" r:id="rId123"/>
    <p:sldId id="392" r:id="rId124"/>
    <p:sldId id="393" r:id="rId125"/>
    <p:sldId id="394" r:id="rId1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66"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51874-7667-435F-ABD4-A9B5EB17C256}" type="datetimeFigureOut">
              <a:rPr lang="en-GB" smtClean="0"/>
              <a:pPr/>
              <a:t>15/09/2013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C90967-DCD3-4AA4-8A16-7F255B109CE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B06A118-14C6-49F8-A6C8-5332ED2F183A}" type="slidenum">
              <a:rPr lang="en-GB" smtClean="0"/>
              <a:pPr/>
              <a:t>5</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27</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28</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29</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30</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31</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32</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33</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34</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36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37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EACDDBF-62B2-45BF-B1FB-5CB97D5D5800}" type="slidenum">
              <a:rPr lang="en-GB" smtClean="0"/>
              <a:pPr/>
              <a:t>6</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38</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42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44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45</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46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47</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49</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50</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51</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52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EACDDBF-62B2-45BF-B1FB-5CB97D5D5800}" type="slidenum">
              <a:rPr lang="en-GB" smtClean="0"/>
              <a:pPr/>
              <a:t>7</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53</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54</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59</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63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64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65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66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67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69</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70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EACDDBF-62B2-45BF-B1FB-5CB97D5D5800}" type="slidenum">
              <a:rPr lang="en-GB" smtClean="0"/>
              <a:pPr/>
              <a:t>8</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71</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72</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73</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74</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75</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76</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82</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83</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84</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85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B06A118-14C6-49F8-A6C8-5332ED2F183A}" type="slidenum">
              <a:rPr lang="en-GB" smtClean="0"/>
              <a:pPr/>
              <a:t>9</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86</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87</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88</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89</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90</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91</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92</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93</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98</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102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EACDDBF-62B2-45BF-B1FB-5CB97D5D5800}" type="slidenum">
              <a:rPr lang="en-GB" smtClean="0"/>
              <a:pPr/>
              <a:t>10</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104</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105</a:t>
            </a:fld>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110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EACDDBF-62B2-45BF-B1FB-5CB97D5D5800}"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B06A118-14C6-49F8-A6C8-5332ED2F183A}" type="slidenum">
              <a:rPr lang="en-GB" smtClean="0"/>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B06A118-14C6-49F8-A6C8-5332ED2F183A}"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F4DF77-D279-48FB-80B9-F87711568989}" type="datetimeFigureOut">
              <a:rPr lang="en-GB" smtClean="0"/>
              <a:pPr/>
              <a:t>15/09/2013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24986-5DF9-425F-8D76-2B8189B8F1C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F4DF77-D279-48FB-80B9-F87711568989}" type="datetimeFigureOut">
              <a:rPr lang="en-GB" smtClean="0"/>
              <a:pPr/>
              <a:t>15/09/2013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24986-5DF9-425F-8D76-2B8189B8F1C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F4DF77-D279-48FB-80B9-F87711568989}" type="datetimeFigureOut">
              <a:rPr lang="en-GB" smtClean="0"/>
              <a:pPr/>
              <a:t>15/09/2013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24986-5DF9-425F-8D76-2B8189B8F1C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F4DF77-D279-48FB-80B9-F87711568989}" type="datetimeFigureOut">
              <a:rPr lang="en-GB" smtClean="0"/>
              <a:pPr/>
              <a:t>15/09/2013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24986-5DF9-425F-8D76-2B8189B8F1C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4DF77-D279-48FB-80B9-F87711568989}" type="datetimeFigureOut">
              <a:rPr lang="en-GB" smtClean="0"/>
              <a:pPr/>
              <a:t>15/09/2013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24986-5DF9-425F-8D76-2B8189B8F1C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F4DF77-D279-48FB-80B9-F87711568989}" type="datetimeFigureOut">
              <a:rPr lang="en-GB" smtClean="0"/>
              <a:pPr/>
              <a:t>15/09/2013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24986-5DF9-425F-8D76-2B8189B8F1C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F4DF77-D279-48FB-80B9-F87711568989}" type="datetimeFigureOut">
              <a:rPr lang="en-GB" smtClean="0"/>
              <a:pPr/>
              <a:t>15/09/2013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024986-5DF9-425F-8D76-2B8189B8F1C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F4DF77-D279-48FB-80B9-F87711568989}" type="datetimeFigureOut">
              <a:rPr lang="en-GB" smtClean="0"/>
              <a:pPr/>
              <a:t>15/09/2013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024986-5DF9-425F-8D76-2B8189B8F1C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4DF77-D279-48FB-80B9-F87711568989}" type="datetimeFigureOut">
              <a:rPr lang="en-GB" smtClean="0"/>
              <a:pPr/>
              <a:t>15/09/2013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024986-5DF9-425F-8D76-2B8189B8F1C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4DF77-D279-48FB-80B9-F87711568989}" type="datetimeFigureOut">
              <a:rPr lang="en-GB" smtClean="0"/>
              <a:pPr/>
              <a:t>15/09/2013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24986-5DF9-425F-8D76-2B8189B8F1C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4DF77-D279-48FB-80B9-F87711568989}" type="datetimeFigureOut">
              <a:rPr lang="en-GB" smtClean="0"/>
              <a:pPr/>
              <a:t>15/09/2013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24986-5DF9-425F-8D76-2B8189B8F1C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4DF77-D279-48FB-80B9-F87711568989}" type="datetimeFigureOut">
              <a:rPr lang="en-GB" smtClean="0"/>
              <a:pPr/>
              <a:t>15/09/2013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24986-5DF9-425F-8D76-2B8189B8F1C7}"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0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ideo" Target="file:///F:\YEAR%2010\DNA\VA%202013\DNA%20by%20DENNIS%20KELLY%20-%20Richards%20Monologue%20-%20YouTube%20%5b360p%5d.mp4" TargetMode="External"/><Relationship Id="rId5" Type="http://schemas.openxmlformats.org/officeDocument/2006/relationships/image" Target="../media/image7.png"/><Relationship Id="rId4" Type="http://schemas.openxmlformats.org/officeDocument/2006/relationships/image" Target="../media/image30.jpeg"/></Relationships>
</file>

<file path=ppt/slides/_rels/slide10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file:///F:\YEAR%2010\DNA\VA%202013\&#9654;%20Leah's%20Monologue%20-%20Act%201.mp4" TargetMode="Externa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file:///F:\YEAR%2010\DNA\VA%202013\dna_by_dennis_kelly_trailer_1280x720.mp4"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7.gif"/><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file:///F:\YEAR%2010\DNA\VA%202013\Leah's%20monologue%20Act%202.mp4" TargetMode="Externa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8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NA\images\dna1.jpg"/>
          <p:cNvPicPr>
            <a:picLocks noChangeAspect="1" noChangeArrowheads="1"/>
          </p:cNvPicPr>
          <p:nvPr/>
        </p:nvPicPr>
        <p:blipFill>
          <a:blip r:embed="rId2" cstate="print"/>
          <a:srcRect/>
          <a:stretch>
            <a:fillRect/>
          </a:stretch>
        </p:blipFill>
        <p:spPr bwMode="auto">
          <a:xfrm>
            <a:off x="0" y="0"/>
            <a:ext cx="6628941" cy="3645024"/>
          </a:xfrm>
          <a:prstGeom prst="rect">
            <a:avLst/>
          </a:prstGeom>
          <a:noFill/>
        </p:spPr>
      </p:pic>
      <p:pic>
        <p:nvPicPr>
          <p:cNvPr id="1027" name="Picture 3" descr="E:\DNA\images\Trestle-Blog-Banner-Image-DNA-900x376.jpg"/>
          <p:cNvPicPr>
            <a:picLocks noChangeAspect="1" noChangeArrowheads="1"/>
          </p:cNvPicPr>
          <p:nvPr/>
        </p:nvPicPr>
        <p:blipFill>
          <a:blip r:embed="rId3" cstate="print"/>
          <a:srcRect r="15963"/>
          <a:stretch>
            <a:fillRect/>
          </a:stretch>
        </p:blipFill>
        <p:spPr bwMode="auto">
          <a:xfrm>
            <a:off x="2699792" y="3654337"/>
            <a:ext cx="6444208" cy="3203663"/>
          </a:xfrm>
          <a:prstGeom prst="rect">
            <a:avLst/>
          </a:prstGeom>
          <a:noFill/>
        </p:spPr>
      </p:pic>
      <p:pic>
        <p:nvPicPr>
          <p:cNvPr id="1028" name="Picture 4" descr="E:\DNA\images\dna2.jpg"/>
          <p:cNvPicPr>
            <a:picLocks noChangeAspect="1" noChangeArrowheads="1"/>
          </p:cNvPicPr>
          <p:nvPr/>
        </p:nvPicPr>
        <p:blipFill>
          <a:blip r:embed="rId4" cstate="print"/>
          <a:srcRect b="10000"/>
          <a:stretch>
            <a:fillRect/>
          </a:stretch>
        </p:blipFill>
        <p:spPr bwMode="auto">
          <a:xfrm>
            <a:off x="6281981" y="0"/>
            <a:ext cx="2862019" cy="3645024"/>
          </a:xfrm>
          <a:prstGeom prst="rect">
            <a:avLst/>
          </a:prstGeom>
          <a:noFill/>
        </p:spPr>
      </p:pic>
      <p:pic>
        <p:nvPicPr>
          <p:cNvPr id="1029" name="Picture 5" descr="E:\DNA\images\DNAPoster.png"/>
          <p:cNvPicPr>
            <a:picLocks noChangeAspect="1" noChangeArrowheads="1"/>
          </p:cNvPicPr>
          <p:nvPr/>
        </p:nvPicPr>
        <p:blipFill>
          <a:blip r:embed="rId5" cstate="print"/>
          <a:srcRect l="10704"/>
          <a:stretch>
            <a:fillRect/>
          </a:stretch>
        </p:blipFill>
        <p:spPr bwMode="auto">
          <a:xfrm>
            <a:off x="0" y="3645024"/>
            <a:ext cx="4205039" cy="32129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7544" y="0"/>
            <a:ext cx="8229600" cy="1124744"/>
          </a:xfrm>
        </p:spPr>
        <p:txBody>
          <a:bodyPr/>
          <a:lstStyle/>
          <a:p>
            <a:pPr algn="ctr" eaLnBrk="1" hangingPunct="1"/>
            <a:r>
              <a:rPr lang="en-GB" b="1" dirty="0" smtClean="0">
                <a:latin typeface="Arial" pitchFamily="34" charset="0"/>
                <a:cs typeface="Arial" pitchFamily="34" charset="0"/>
              </a:rPr>
              <a:t>Dec 2010 Student riots</a:t>
            </a:r>
          </a:p>
        </p:txBody>
      </p:sp>
      <p:pic>
        <p:nvPicPr>
          <p:cNvPr id="9219" name="Picture 2"/>
          <p:cNvPicPr>
            <a:picLocks noChangeAspect="1" noChangeArrowheads="1"/>
          </p:cNvPicPr>
          <p:nvPr/>
        </p:nvPicPr>
        <p:blipFill>
          <a:blip r:embed="rId3" cstate="print"/>
          <a:srcRect/>
          <a:stretch>
            <a:fillRect/>
          </a:stretch>
        </p:blipFill>
        <p:spPr bwMode="auto">
          <a:xfrm>
            <a:off x="1259632" y="1268760"/>
            <a:ext cx="6697662" cy="50228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1331640" y="3212976"/>
            <a:ext cx="6912768" cy="369332"/>
          </a:xfrm>
          <a:prstGeom prst="rect">
            <a:avLst/>
          </a:prstGeom>
          <a:noFill/>
        </p:spPr>
        <p:txBody>
          <a:bodyPr wrap="square" rtlCol="0">
            <a:spAutoFit/>
          </a:bodyPr>
          <a:lstStyle/>
          <a:p>
            <a:endParaRPr lang="en-GB" dirty="0"/>
          </a:p>
        </p:txBody>
      </p:sp>
      <p:sp>
        <p:nvSpPr>
          <p:cNvPr id="5" name="Rectangle 2"/>
          <p:cNvSpPr txBox="1">
            <a:spLocks noChangeArrowheads="1"/>
          </p:cNvSpPr>
          <p:nvPr/>
        </p:nvSpPr>
        <p:spPr>
          <a:xfrm>
            <a:off x="611560" y="1052736"/>
            <a:ext cx="7988424" cy="4320480"/>
          </a:xfrm>
          <a:prstGeom prst="rect">
            <a:avLst/>
          </a:prstGeom>
        </p:spPr>
        <p:txBody>
          <a:bodyPr vert="horz" lIns="91440" tIns="45720" rIns="91440" bIns="45720" rtlCol="0" anchor="ctr">
            <a:normAutofit fontScale="90000" lnSpcReduction="20000"/>
          </a:bodyPr>
          <a:lstStyle/>
          <a:p>
            <a:pPr lvl="0" algn="ctr">
              <a:spcBef>
                <a:spcPct val="0"/>
              </a:spcBef>
            </a:pPr>
            <a:r>
              <a:rPr kumimoji="0" lang="en-GB" sz="4800" b="1" i="0" u="sng" strike="noStrike" kern="1200" cap="none" spc="0" normalizeH="0" baseline="0" noProof="0" dirty="0" smtClean="0">
                <a:ln>
                  <a:noFill/>
                </a:ln>
                <a:solidFill>
                  <a:schemeClr val="tx1"/>
                </a:solidFill>
                <a:effectLst/>
                <a:uLnTx/>
                <a:uFillTx/>
                <a:latin typeface="Comic Sans MS" pitchFamily="66" charset="0"/>
                <a:ea typeface="+mj-ea"/>
                <a:cs typeface="+mj-cs"/>
              </a:rPr>
              <a:t>Learning Objective</a:t>
            </a:r>
            <a: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en-GB" sz="4400" dirty="0" smtClean="0">
                <a:latin typeface="Comic Sans MS" pitchFamily="66" charset="0"/>
                <a:ea typeface="+mj-ea"/>
                <a:cs typeface="+mj-cs"/>
              </a:rPr>
              <a:t>To understand the role of Jan and Mark as a chorus. </a:t>
            </a:r>
          </a:p>
          <a:p>
            <a:pPr lvl="0" algn="ctr">
              <a:spcBef>
                <a:spcPct val="0"/>
              </a:spcBef>
            </a:pPr>
            <a:endParaRPr lang="en-GB" sz="4400" dirty="0" smtClean="0">
              <a:latin typeface="Comic Sans MS" pitchFamily="66" charset="0"/>
              <a:ea typeface="+mj-ea"/>
              <a:cs typeface="+mj-cs"/>
            </a:endParaRPr>
          </a:p>
          <a:p>
            <a:pPr lvl="0" algn="ctr">
              <a:spcBef>
                <a:spcPct val="0"/>
              </a:spcBef>
            </a:pPr>
            <a:r>
              <a:rPr lang="en-GB" sz="4400" dirty="0" smtClean="0">
                <a:latin typeface="Comic Sans MS" pitchFamily="66" charset="0"/>
                <a:ea typeface="+mj-ea"/>
                <a:cs typeface="+mj-cs"/>
              </a:rPr>
              <a:t>To analyse the final scene of the play and understand its significance.</a:t>
            </a:r>
            <a:endParaRPr kumimoji="0" lang="en-US" sz="4400" b="0" i="0" u="none" strike="noStrike" kern="1200" cap="none" spc="0" normalizeH="0" baseline="0" noProof="0" dirty="0">
              <a:ln>
                <a:noFill/>
              </a:ln>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5252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90" name="Title 1"/>
          <p:cNvSpPr>
            <a:spLocks noGrp="1"/>
          </p:cNvSpPr>
          <p:nvPr>
            <p:ph type="title"/>
          </p:nvPr>
        </p:nvSpPr>
        <p:spPr>
          <a:xfrm>
            <a:off x="755576" y="2132856"/>
            <a:ext cx="7772400" cy="777875"/>
          </a:xfrm>
          <a:solidFill>
            <a:srgbClr val="92D050">
              <a:alpha val="49000"/>
            </a:srgbClr>
          </a:solidFill>
        </p:spPr>
        <p:txBody>
          <a:bodyPr/>
          <a:lstStyle/>
          <a:p>
            <a:pPr algn="ctr" eaLnBrk="1" hangingPunct="1"/>
            <a:r>
              <a:rPr lang="en-GB" b="1" dirty="0" smtClean="0">
                <a:solidFill>
                  <a:schemeClr val="bg1"/>
                </a:solidFill>
              </a:rPr>
              <a:t>Pick a Part!</a:t>
            </a:r>
          </a:p>
        </p:txBody>
      </p:sp>
      <p:pic>
        <p:nvPicPr>
          <p:cNvPr id="12291" name="Picture 2"/>
          <p:cNvPicPr>
            <a:picLocks noChangeAspect="1" noChangeArrowheads="1"/>
          </p:cNvPicPr>
          <p:nvPr/>
        </p:nvPicPr>
        <p:blipFill>
          <a:blip r:embed="rId2" cstate="print"/>
          <a:srcRect/>
          <a:stretch>
            <a:fillRect/>
          </a:stretch>
        </p:blipFill>
        <p:spPr bwMode="auto">
          <a:xfrm>
            <a:off x="179512" y="116632"/>
            <a:ext cx="2914650" cy="1944687"/>
          </a:xfrm>
          <a:prstGeom prst="rect">
            <a:avLst/>
          </a:prstGeom>
          <a:noFill/>
          <a:ln w="9525">
            <a:noFill/>
            <a:miter lim="800000"/>
            <a:headEnd/>
            <a:tailEnd/>
          </a:ln>
          <a:effectLst>
            <a:outerShdw blurRad="50800" dist="50800" dir="5400000" algn="ctr" rotWithShape="0">
              <a:schemeClr val="tx1">
                <a:lumMod val="50000"/>
              </a:schemeClr>
            </a:outerShdw>
          </a:effectLst>
        </p:spPr>
      </p:pic>
      <p:pic>
        <p:nvPicPr>
          <p:cNvPr id="12292" name="Picture 3"/>
          <p:cNvPicPr>
            <a:picLocks noChangeAspect="1" noChangeArrowheads="1"/>
          </p:cNvPicPr>
          <p:nvPr/>
        </p:nvPicPr>
        <p:blipFill>
          <a:blip r:embed="rId3" cstate="print"/>
          <a:srcRect/>
          <a:stretch>
            <a:fillRect/>
          </a:stretch>
        </p:blipFill>
        <p:spPr bwMode="auto">
          <a:xfrm>
            <a:off x="6012160" y="116632"/>
            <a:ext cx="2964552" cy="1916832"/>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2293" name="TextBox 5"/>
          <p:cNvSpPr txBox="1">
            <a:spLocks noChangeArrowheads="1"/>
          </p:cNvSpPr>
          <p:nvPr/>
        </p:nvSpPr>
        <p:spPr bwMode="auto">
          <a:xfrm>
            <a:off x="323528" y="3068960"/>
            <a:ext cx="3024188" cy="2354491"/>
          </a:xfrm>
          <a:prstGeom prst="rect">
            <a:avLst/>
          </a:prstGeom>
          <a:noFill/>
          <a:ln w="9525">
            <a:noFill/>
            <a:miter lim="800000"/>
            <a:headEnd/>
            <a:tailEnd/>
          </a:ln>
        </p:spPr>
        <p:txBody>
          <a:bodyPr>
            <a:spAutoFit/>
          </a:bodyPr>
          <a:lstStyle/>
          <a:p>
            <a:r>
              <a:rPr lang="en-GB" sz="2100" b="1" dirty="0">
                <a:solidFill>
                  <a:schemeClr val="bg1"/>
                </a:solidFill>
              </a:rPr>
              <a:t>Stage </a:t>
            </a:r>
            <a:r>
              <a:rPr lang="en-GB" sz="2100" b="1" dirty="0" smtClean="0">
                <a:solidFill>
                  <a:schemeClr val="bg1"/>
                </a:solidFill>
              </a:rPr>
              <a:t>directions: </a:t>
            </a:r>
            <a:endParaRPr lang="en-GB" sz="2100" b="1" dirty="0">
              <a:solidFill>
                <a:schemeClr val="bg1"/>
              </a:solidFill>
            </a:endParaRPr>
          </a:p>
          <a:p>
            <a:endParaRPr lang="en-GB" sz="2100" b="1" dirty="0" smtClean="0">
              <a:solidFill>
                <a:schemeClr val="bg1"/>
              </a:solidFill>
            </a:endParaRPr>
          </a:p>
          <a:p>
            <a:endParaRPr lang="en-GB" sz="2100" b="1" dirty="0">
              <a:solidFill>
                <a:schemeClr val="bg1"/>
              </a:solidFill>
            </a:endParaRPr>
          </a:p>
          <a:p>
            <a:r>
              <a:rPr lang="en-GB" sz="2100" b="1" dirty="0" smtClean="0">
                <a:solidFill>
                  <a:schemeClr val="bg1"/>
                </a:solidFill>
              </a:rPr>
              <a:t>Richard: </a:t>
            </a:r>
          </a:p>
          <a:p>
            <a:endParaRPr lang="en-GB" sz="2100" b="1" dirty="0" smtClean="0">
              <a:solidFill>
                <a:schemeClr val="bg1"/>
              </a:solidFill>
            </a:endParaRPr>
          </a:p>
          <a:p>
            <a:endParaRPr lang="en-GB" sz="2100" b="1" dirty="0">
              <a:solidFill>
                <a:schemeClr val="bg1"/>
              </a:solidFill>
            </a:endParaRPr>
          </a:p>
          <a:p>
            <a:r>
              <a:rPr lang="en-GB" sz="2100" b="1" dirty="0" smtClean="0">
                <a:solidFill>
                  <a:schemeClr val="bg1"/>
                </a:solidFill>
              </a:rPr>
              <a:t>Phil: </a:t>
            </a:r>
            <a:endParaRPr lang="en-GB" sz="2100" b="1" dirty="0">
              <a:solidFill>
                <a:schemeClr val="bg1"/>
              </a:solidFill>
            </a:endParaRPr>
          </a:p>
        </p:txBody>
      </p:sp>
      <p:sp>
        <p:nvSpPr>
          <p:cNvPr id="12295" name="Rectangle 4"/>
          <p:cNvSpPr>
            <a:spLocks noChangeArrowheads="1"/>
          </p:cNvSpPr>
          <p:nvPr/>
        </p:nvSpPr>
        <p:spPr bwMode="auto">
          <a:xfrm>
            <a:off x="0" y="-323850"/>
            <a:ext cx="9144000" cy="647700"/>
          </a:xfrm>
          <a:prstGeom prst="rect">
            <a:avLst/>
          </a:prstGeom>
          <a:noFill/>
          <a:ln w="9525">
            <a:noFill/>
            <a:miter lim="800000"/>
            <a:headEnd/>
            <a:tailEnd/>
          </a:ln>
        </p:spPr>
        <p:txBody>
          <a:bodyPr anchor="ctr">
            <a:spAutoFit/>
          </a:bodyPr>
          <a:lstStyle/>
          <a:p>
            <a:endParaRPr lang="en-US"/>
          </a:p>
          <a:p>
            <a:pPr eaLnBrk="0" hangingPunct="0"/>
            <a:endParaRPr lang="en-US"/>
          </a:p>
        </p:txBody>
      </p:sp>
      <p:pic>
        <p:nvPicPr>
          <p:cNvPr id="12296" name="Picture 8"/>
          <p:cNvPicPr>
            <a:picLocks noChangeAspect="1" noChangeArrowheads="1"/>
          </p:cNvPicPr>
          <p:nvPr/>
        </p:nvPicPr>
        <p:blipFill>
          <a:blip r:embed="rId4" cstate="print"/>
          <a:srcRect/>
          <a:stretch>
            <a:fillRect/>
          </a:stretch>
        </p:blipFill>
        <p:spPr bwMode="auto">
          <a:xfrm>
            <a:off x="3275856" y="116632"/>
            <a:ext cx="2592288" cy="1944216"/>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1" name="TextBox 10"/>
          <p:cNvSpPr txBox="1"/>
          <p:nvPr/>
        </p:nvSpPr>
        <p:spPr>
          <a:xfrm>
            <a:off x="395536"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street</a:t>
            </a:r>
            <a:endParaRPr lang="en-GB" sz="4000" dirty="0">
              <a:effectLst>
                <a:outerShdw blurRad="38100" dist="38100" dir="2700000" algn="tl">
                  <a:srgbClr val="000000">
                    <a:alpha val="43137"/>
                  </a:srgbClr>
                </a:outerShdw>
              </a:effectLst>
            </a:endParaRPr>
          </a:p>
        </p:txBody>
      </p:sp>
      <p:sp>
        <p:nvSpPr>
          <p:cNvPr id="12" name="TextBox 11"/>
          <p:cNvSpPr txBox="1"/>
          <p:nvPr/>
        </p:nvSpPr>
        <p:spPr>
          <a:xfrm>
            <a:off x="334786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wood</a:t>
            </a:r>
            <a:endParaRPr lang="en-GB" sz="4000" dirty="0">
              <a:effectLst>
                <a:outerShdw blurRad="38100" dist="38100" dir="2700000" algn="tl">
                  <a:srgbClr val="000000">
                    <a:alpha val="43137"/>
                  </a:srgbClr>
                </a:outerShdw>
              </a:effectLst>
            </a:endParaRPr>
          </a:p>
        </p:txBody>
      </p:sp>
      <p:sp>
        <p:nvSpPr>
          <p:cNvPr id="13" name="TextBox 12"/>
          <p:cNvSpPr txBox="1"/>
          <p:nvPr/>
        </p:nvSpPr>
        <p:spPr>
          <a:xfrm>
            <a:off x="622818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field</a:t>
            </a:r>
            <a:endParaRPr lang="en-GB"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60-61</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a:bodyPr>
          <a:lstStyle/>
          <a:p>
            <a:pPr>
              <a:buNone/>
            </a:pPr>
            <a:r>
              <a:rPr lang="en-GB" b="1" dirty="0" smtClean="0">
                <a:solidFill>
                  <a:srgbClr val="FF0066"/>
                </a:solidFill>
              </a:rPr>
              <a:t>Four</a:t>
            </a:r>
          </a:p>
          <a:p>
            <a:pPr>
              <a:buNone/>
            </a:pPr>
            <a:r>
              <a:rPr lang="en-GB" i="1" dirty="0" smtClean="0"/>
              <a:t>A Street.</a:t>
            </a:r>
          </a:p>
          <a:p>
            <a:pPr>
              <a:buNone/>
            </a:pPr>
            <a:r>
              <a:rPr lang="en-GB" b="1" dirty="0" smtClean="0">
                <a:solidFill>
                  <a:srgbClr val="FF0066"/>
                </a:solidFill>
              </a:rPr>
              <a:t>Characters:</a:t>
            </a:r>
          </a:p>
          <a:p>
            <a:pPr>
              <a:buNone/>
            </a:pPr>
            <a:r>
              <a:rPr lang="en-GB" dirty="0" smtClean="0"/>
              <a:t>JAN AND MARK</a:t>
            </a:r>
          </a:p>
          <a:p>
            <a:pPr>
              <a:buNone/>
            </a:pPr>
            <a:endParaRPr lang="en-US" dirty="0"/>
          </a:p>
        </p:txBody>
      </p:sp>
      <p:sp>
        <p:nvSpPr>
          <p:cNvPr id="5" name="TextBox 4"/>
          <p:cNvSpPr txBox="1"/>
          <p:nvPr/>
        </p:nvSpPr>
        <p:spPr>
          <a:xfrm>
            <a:off x="179512" y="3861048"/>
            <a:ext cx="684076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endParaRPr lang="en-GB" sz="2400" dirty="0" smtClean="0"/>
          </a:p>
          <a:p>
            <a:pPr lvl="0"/>
            <a:r>
              <a:rPr lang="en-GB" sz="2400" dirty="0"/>
              <a:t>Jan and Mark act as the </a:t>
            </a:r>
            <a:r>
              <a:rPr lang="en-GB" sz="2400" dirty="0">
                <a:solidFill>
                  <a:srgbClr val="FF0000"/>
                </a:solidFill>
                <a:effectLst>
                  <a:outerShdw blurRad="38100" dist="38100" dir="2700000" algn="tl">
                    <a:srgbClr val="000000">
                      <a:alpha val="43137"/>
                    </a:srgbClr>
                  </a:outerShdw>
                </a:effectLst>
              </a:rPr>
              <a:t>chorus</a:t>
            </a:r>
            <a:r>
              <a:rPr lang="en-GB" sz="2400" dirty="0"/>
              <a:t> commenting on the action that has taken place and bringing the audience up to the moment. Who has left, and how do they feel about it?</a:t>
            </a:r>
          </a:p>
          <a:p>
            <a:pPr lvl="0"/>
            <a:endParaRPr lang="en-GB" sz="24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http://cdn.slidesharecdn.com/ss_thumbnails/greek-theatre-and-the-chorus-1221027581971508-8-thumbnail-4.jpg"/>
          <p:cNvPicPr>
            <a:picLocks noChangeAspect="1" noChangeArrowheads="1"/>
          </p:cNvPicPr>
          <p:nvPr/>
        </p:nvPicPr>
        <p:blipFill>
          <a:blip r:embed="rId2" cstate="print"/>
          <a:srcRect l="12195" t="13125" r="3047" b="2118"/>
          <a:stretch>
            <a:fillRect/>
          </a:stretch>
        </p:blipFill>
        <p:spPr bwMode="auto">
          <a:xfrm>
            <a:off x="0" y="-1"/>
            <a:ext cx="9144000" cy="6858001"/>
          </a:xfrm>
          <a:prstGeom prst="rect">
            <a:avLst/>
          </a:prstGeom>
          <a:noFill/>
        </p:spPr>
      </p:pic>
      <p:sp>
        <p:nvSpPr>
          <p:cNvPr id="3" name="TextBox 2"/>
          <p:cNvSpPr txBox="1"/>
          <p:nvPr/>
        </p:nvSpPr>
        <p:spPr>
          <a:xfrm>
            <a:off x="323528" y="332656"/>
            <a:ext cx="8424936" cy="6093976"/>
          </a:xfrm>
          <a:prstGeom prst="rect">
            <a:avLst/>
          </a:prstGeom>
          <a:solidFill>
            <a:schemeClr val="tx1">
              <a:lumMod val="65000"/>
              <a:alpha val="76000"/>
            </a:schemeClr>
          </a:solidFill>
        </p:spPr>
        <p:txBody>
          <a:bodyPr wrap="square" rtlCol="0">
            <a:spAutoFit/>
          </a:bodyPr>
          <a:lstStyle/>
          <a:p>
            <a:r>
              <a:rPr lang="en-GB" sz="4000" dirty="0" smtClean="0">
                <a:effectLst>
                  <a:outerShdw blurRad="38100" dist="38100" dir="2700000" algn="tl">
                    <a:srgbClr val="000000">
                      <a:alpha val="43137"/>
                    </a:srgbClr>
                  </a:outerShdw>
                </a:effectLst>
              </a:rPr>
              <a:t>The Greek Chorus</a:t>
            </a:r>
          </a:p>
          <a:p>
            <a:endParaRPr lang="en-GB" dirty="0"/>
          </a:p>
          <a:p>
            <a:r>
              <a:rPr lang="en-GB" sz="2000" dirty="0" smtClean="0">
                <a:effectLst>
                  <a:outerShdw blurRad="38100" dist="38100" dir="2700000" algn="tl">
                    <a:srgbClr val="000000">
                      <a:alpha val="43137"/>
                    </a:srgbClr>
                  </a:outerShdw>
                </a:effectLst>
              </a:rPr>
              <a:t>The ‘chorus’ in Greek theatre were people who would come on stage between acts- when the actors had to leave the stage, the chorus would come on.</a:t>
            </a:r>
          </a:p>
          <a:p>
            <a:endParaRPr lang="en-GB" sz="2000" dirty="0">
              <a:effectLst>
                <a:outerShdw blurRad="38100" dist="38100" dir="2700000" algn="tl">
                  <a:srgbClr val="000000">
                    <a:alpha val="43137"/>
                  </a:srgbClr>
                </a:outerShdw>
              </a:effectLst>
            </a:endParaRPr>
          </a:p>
          <a:p>
            <a:r>
              <a:rPr lang="en-GB" sz="2000" dirty="0" smtClean="0">
                <a:effectLst>
                  <a:outerShdw blurRad="38100" dist="38100" dir="2700000" algn="tl">
                    <a:srgbClr val="000000">
                      <a:alpha val="43137"/>
                    </a:srgbClr>
                  </a:outerShdw>
                </a:effectLst>
              </a:rPr>
              <a:t>They were supposed to be a representation of society and spoke as the ‘ideal spectator’ by providing advice, opinions, questions to the audience and actors. </a:t>
            </a:r>
          </a:p>
          <a:p>
            <a:endParaRPr lang="en-GB" sz="2000" dirty="0">
              <a:effectLst>
                <a:outerShdw blurRad="38100" dist="38100" dir="2700000" algn="tl">
                  <a:srgbClr val="000000">
                    <a:alpha val="43137"/>
                  </a:srgbClr>
                </a:outerShdw>
              </a:effectLst>
            </a:endParaRPr>
          </a:p>
          <a:p>
            <a:r>
              <a:rPr lang="en-GB" sz="2000" dirty="0" smtClean="0">
                <a:effectLst>
                  <a:outerShdw blurRad="38100" dist="38100" dir="2700000" algn="tl">
                    <a:srgbClr val="000000">
                      <a:alpha val="43137"/>
                    </a:srgbClr>
                  </a:outerShdw>
                </a:effectLst>
              </a:rPr>
              <a:t>Their main function, however, was as a narrator – to tell stories and provide information about events that had happened off-stage. </a:t>
            </a:r>
          </a:p>
          <a:p>
            <a:endParaRPr lang="en-GB" sz="2000" dirty="0">
              <a:effectLst>
                <a:outerShdw blurRad="38100" dist="38100" dir="2700000" algn="tl">
                  <a:srgbClr val="000000">
                    <a:alpha val="43137"/>
                  </a:srgbClr>
                </a:outerShdw>
              </a:effectLst>
            </a:endParaRPr>
          </a:p>
          <a:p>
            <a:r>
              <a:rPr lang="en-GB" sz="2000" dirty="0" smtClean="0">
                <a:effectLst>
                  <a:outerShdw blurRad="38100" dist="38100" dir="2700000" algn="tl">
                    <a:srgbClr val="000000">
                      <a:alpha val="43137"/>
                    </a:srgbClr>
                  </a:outerShdw>
                </a:effectLst>
              </a:rPr>
              <a:t>They were there to bridge the gap between the audience and the actors, and to intensify the emotions of the play.</a:t>
            </a:r>
          </a:p>
          <a:p>
            <a:endParaRPr lang="en-GB" sz="2000" dirty="0">
              <a:effectLst>
                <a:outerShdw blurRad="38100" dist="38100" dir="2700000" algn="tl">
                  <a:srgbClr val="000000">
                    <a:alpha val="43137"/>
                  </a:srgbClr>
                </a:outerShdw>
              </a:effectLst>
            </a:endParaRPr>
          </a:p>
          <a:p>
            <a:endParaRPr lang="en-GB" sz="2000" dirty="0" smtClean="0">
              <a:effectLst>
                <a:outerShdw blurRad="38100" dist="38100" dir="2700000" algn="tl">
                  <a:srgbClr val="000000">
                    <a:alpha val="43137"/>
                  </a:srgbClr>
                </a:outerShdw>
              </a:effectLst>
            </a:endParaRPr>
          </a:p>
          <a:p>
            <a:pPr algn="ctr"/>
            <a:r>
              <a:rPr lang="en-GB" sz="3600" dirty="0" smtClean="0">
                <a:solidFill>
                  <a:srgbClr val="FF0000"/>
                </a:solidFill>
                <a:effectLst>
                  <a:outerShdw blurRad="38100" dist="38100" dir="2700000" algn="tl">
                    <a:srgbClr val="000000">
                      <a:alpha val="43137"/>
                    </a:srgbClr>
                  </a:outerShdw>
                </a:effectLst>
              </a:rPr>
              <a:t>How does this fit the characters of Jan and Mark? </a:t>
            </a:r>
            <a:endParaRPr lang="en-GB" sz="36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4"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61-64</a:t>
            </a:r>
            <a:endParaRPr lang="en-US" b="1" dirty="0">
              <a:solidFill>
                <a:srgbClr val="92D050"/>
              </a:solidFill>
              <a:effectLst>
                <a:outerShdw blurRad="38100" dist="38100" dir="2700000" algn="tl">
                  <a:srgbClr val="000000">
                    <a:alpha val="43137"/>
                  </a:srgbClr>
                </a:outerShdw>
              </a:effectLst>
            </a:endParaRPr>
          </a:p>
        </p:txBody>
      </p:sp>
      <p:pic>
        <p:nvPicPr>
          <p:cNvPr id="8" name="DNA by DENNIS KELLY - Richards Monologue - YouTube [360p].mp4">
            <a:hlinkClick r:id="" action="ppaction://media"/>
          </p:cNvPr>
          <p:cNvPicPr>
            <a:picLocks noRot="1" noChangeAspect="1"/>
          </p:cNvPicPr>
          <p:nvPr>
            <a:videoFile r:link="rId1"/>
          </p:nvPr>
        </p:nvPicPr>
        <p:blipFill>
          <a:blip r:embed="rId5" cstate="print"/>
          <a:stretch>
            <a:fillRect/>
          </a:stretch>
        </p:blipFill>
        <p:spPr>
          <a:xfrm>
            <a:off x="1187624" y="890718"/>
            <a:ext cx="7704856" cy="577864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61-64</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lnSpcReduction="10000"/>
          </a:bodyPr>
          <a:lstStyle/>
          <a:p>
            <a:pPr>
              <a:buNone/>
            </a:pPr>
            <a:r>
              <a:rPr lang="en-GB" b="1" dirty="0" smtClean="0">
                <a:solidFill>
                  <a:srgbClr val="FF0066"/>
                </a:solidFill>
              </a:rPr>
              <a:t>Four</a:t>
            </a:r>
          </a:p>
          <a:p>
            <a:pPr>
              <a:buNone/>
            </a:pPr>
            <a:r>
              <a:rPr lang="en-GB" i="1" dirty="0" smtClean="0"/>
              <a:t>A Field.</a:t>
            </a:r>
          </a:p>
          <a:p>
            <a:pPr>
              <a:buNone/>
            </a:pPr>
            <a:r>
              <a:rPr lang="en-GB" b="1" dirty="0" smtClean="0">
                <a:solidFill>
                  <a:srgbClr val="FF0066"/>
                </a:solidFill>
              </a:rPr>
              <a:t>Characters:</a:t>
            </a:r>
          </a:p>
          <a:p>
            <a:pPr>
              <a:buNone/>
            </a:pPr>
            <a:r>
              <a:rPr lang="en-GB" dirty="0" smtClean="0"/>
              <a:t>RICHARD</a:t>
            </a:r>
          </a:p>
          <a:p>
            <a:pPr>
              <a:buNone/>
            </a:pPr>
            <a:r>
              <a:rPr lang="en-GB" dirty="0" smtClean="0"/>
              <a:t>PHIL</a:t>
            </a:r>
          </a:p>
          <a:p>
            <a:pPr>
              <a:buNone/>
            </a:pPr>
            <a:endParaRPr lang="en-US" dirty="0"/>
          </a:p>
        </p:txBody>
      </p:sp>
      <p:sp>
        <p:nvSpPr>
          <p:cNvPr id="5" name="TextBox 4"/>
          <p:cNvSpPr txBox="1"/>
          <p:nvPr/>
        </p:nvSpPr>
        <p:spPr>
          <a:xfrm>
            <a:off x="179512" y="3573016"/>
            <a:ext cx="8496944" cy="3046988"/>
          </a:xfrm>
          <a:prstGeom prst="rect">
            <a:avLst/>
          </a:prstGeom>
          <a:solidFill>
            <a:srgbClr val="92D050">
              <a:alpha val="89000"/>
            </a:srgb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a:t>How has Phil changed? </a:t>
            </a:r>
            <a:endParaRPr lang="en-GB" sz="2400" dirty="0" smtClean="0"/>
          </a:p>
          <a:p>
            <a:pPr lvl="0"/>
            <a:endParaRPr lang="en-GB" sz="2400" dirty="0"/>
          </a:p>
          <a:p>
            <a:pPr lvl="0"/>
            <a:r>
              <a:rPr lang="en-GB" sz="2400" dirty="0"/>
              <a:t>Why does Richard shake Phil by the shoulders? Does he really want him back</a:t>
            </a:r>
            <a:r>
              <a:rPr lang="en-GB" sz="2400" dirty="0" smtClean="0"/>
              <a:t>?</a:t>
            </a:r>
          </a:p>
          <a:p>
            <a:pPr lvl="0"/>
            <a:endParaRPr lang="en-GB" sz="2400" dirty="0"/>
          </a:p>
          <a:p>
            <a:pPr lvl="0"/>
            <a:r>
              <a:rPr lang="en-GB" sz="2400" dirty="0" smtClean="0"/>
              <a:t>What </a:t>
            </a:r>
            <a:r>
              <a:rPr lang="en-GB" sz="2400" dirty="0"/>
              <a:t>does Richard mean when he says: ‘There are more stars in the universe than there are grains of sand on Brighton beach’?</a:t>
            </a:r>
          </a:p>
          <a:p>
            <a:pPr lvl="0"/>
            <a:endParaRPr lang="en-GB" sz="24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461665"/>
          </a:xfrm>
          <a:prstGeom prst="rect">
            <a:avLst/>
          </a:prstGeom>
          <a:noFill/>
        </p:spPr>
        <p:txBody>
          <a:bodyPr wrap="square" rtlCol="0">
            <a:spAutoFit/>
          </a:bodyPr>
          <a:lstStyle/>
          <a:p>
            <a:pPr algn="ctr"/>
            <a:endParaRPr lang="en-US" sz="2400" b="1" dirty="0" smtClean="0">
              <a:solidFill>
                <a:srgbClr val="00B0F0"/>
              </a:solidFill>
            </a:endParaRPr>
          </a:p>
        </p:txBody>
      </p:sp>
      <p:sp>
        <p:nvSpPr>
          <p:cNvPr id="9" name="TextBox 8"/>
          <p:cNvSpPr txBox="1"/>
          <p:nvPr/>
        </p:nvSpPr>
        <p:spPr>
          <a:xfrm>
            <a:off x="214282" y="2071678"/>
            <a:ext cx="8715436" cy="461665"/>
          </a:xfrm>
          <a:prstGeom prst="rect">
            <a:avLst/>
          </a:prstGeom>
          <a:noFill/>
        </p:spPr>
        <p:txBody>
          <a:bodyPr wrap="square" rtlCol="0">
            <a:spAutoFit/>
          </a:bodyPr>
          <a:lstStyle/>
          <a:p>
            <a:pPr algn="just"/>
            <a:endParaRPr lang="en-US" sz="2400" dirty="0">
              <a:solidFill>
                <a:schemeClr val="bg1"/>
              </a:solidFill>
            </a:endParaRPr>
          </a:p>
        </p:txBody>
      </p:sp>
      <p:sp>
        <p:nvSpPr>
          <p:cNvPr id="10" name="TextBox 9"/>
          <p:cNvSpPr txBox="1"/>
          <p:nvPr/>
        </p:nvSpPr>
        <p:spPr>
          <a:xfrm>
            <a:off x="179512" y="1379577"/>
            <a:ext cx="8856984" cy="5047536"/>
          </a:xfrm>
          <a:prstGeom prst="rect">
            <a:avLst/>
          </a:prstGeom>
          <a:solidFill>
            <a:schemeClr val="bg2">
              <a:lumMod val="75000"/>
              <a:alpha val="58000"/>
            </a:schemeClr>
          </a:solidFill>
        </p:spPr>
        <p:txBody>
          <a:bodyPr wrap="square" rtlCol="0">
            <a:spAutoFit/>
          </a:bodyPr>
          <a:lstStyle/>
          <a:p>
            <a:pPr>
              <a:buFont typeface="Arial" pitchFamily="34" charset="0"/>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Q</a:t>
            </a:r>
            <a:r>
              <a:rPr lang="en-GB" sz="2800" b="1" dirty="0" smtClean="0">
                <a:effectLst>
                  <a:outerShdw blurRad="38100" dist="38100" dir="2700000" algn="tl">
                    <a:srgbClr val="000000">
                      <a:alpha val="43137"/>
                    </a:srgbClr>
                  </a:outerShdw>
                </a:effectLst>
              </a:rPr>
              <a:t>UESTION - link your answer to the focus of the task</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W</a:t>
            </a:r>
            <a:r>
              <a:rPr lang="en-GB" sz="2800" b="1" dirty="0" smtClean="0">
                <a:effectLst>
                  <a:outerShdw blurRad="38100" dist="38100" dir="2700000" algn="tl">
                    <a:srgbClr val="000000">
                      <a:alpha val="43137"/>
                    </a:srgbClr>
                  </a:outerShdw>
                </a:effectLst>
              </a:rPr>
              <a:t>RITER - remember that the characters only do what the writer makes them do!</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E</a:t>
            </a:r>
            <a:r>
              <a:rPr lang="en-GB" sz="2800" b="1" dirty="0" smtClean="0">
                <a:effectLst>
                  <a:outerShdw blurRad="38100" dist="38100" dir="2700000" algn="tl">
                    <a:srgbClr val="000000">
                      <a:alpha val="43137"/>
                    </a:srgbClr>
                  </a:outerShdw>
                </a:effectLst>
              </a:rPr>
              <a:t>VIDENCE - Use quotations from the text</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R</a:t>
            </a:r>
            <a:r>
              <a:rPr lang="en-GB" sz="2800" b="1" dirty="0" smtClean="0">
                <a:effectLst>
                  <a:outerShdw blurRad="38100" dist="38100" dir="2700000" algn="tl">
                    <a:srgbClr val="000000">
                      <a:alpha val="43137"/>
                    </a:srgbClr>
                  </a:outerShdw>
                </a:effectLst>
              </a:rPr>
              <a:t>EADER - what effect do the events/ issues have on the reader?</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T</a:t>
            </a:r>
            <a:r>
              <a:rPr lang="en-GB" sz="2800" b="1" dirty="0" smtClean="0">
                <a:effectLst>
                  <a:outerShdw blurRad="38100" dist="38100" dir="2700000" algn="tl">
                    <a:srgbClr val="000000">
                      <a:alpha val="43137"/>
                    </a:srgbClr>
                  </a:outerShdw>
                </a:effectLst>
              </a:rPr>
              <a:t>ECHNIQUES - language/ structure</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Y</a:t>
            </a:r>
            <a:r>
              <a:rPr lang="en-GB" sz="2800" b="1" dirty="0" smtClean="0">
                <a:effectLst>
                  <a:outerShdw blurRad="38100" dist="38100" dir="2700000" algn="tl">
                    <a:srgbClr val="000000">
                      <a:alpha val="43137"/>
                    </a:srgbClr>
                  </a:outerShdw>
                </a:effectLst>
              </a:rPr>
              <a:t>OUR RESPONSE - explore your own ideas/ your reaction to the text </a:t>
            </a:r>
            <a:endParaRPr lang="en-US" sz="11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830997"/>
          </a:xfrm>
          <a:prstGeom prst="rect">
            <a:avLst/>
          </a:prstGeom>
          <a:noFill/>
        </p:spPr>
        <p:txBody>
          <a:bodyPr wrap="square" rtlCol="0">
            <a:spAutoFit/>
          </a:bodyPr>
          <a:lstStyle/>
          <a:p>
            <a:pPr algn="ctr"/>
            <a:r>
              <a:rPr lang="en-GB" sz="2400" b="1" dirty="0" smtClean="0">
                <a:solidFill>
                  <a:srgbClr val="00B0F0"/>
                </a:solidFill>
                <a:effectLst>
                  <a:outerShdw blurRad="38100" dist="38100" dir="2700000" algn="tl">
                    <a:srgbClr val="000000">
                      <a:alpha val="43137"/>
                    </a:srgbClr>
                  </a:outerShdw>
                </a:effectLst>
              </a:rPr>
              <a:t>Have a go at writing a QWERTY paragraph to answer </a:t>
            </a:r>
            <a:r>
              <a:rPr lang="en-GB" sz="2400" b="1" dirty="0" smtClean="0">
                <a:solidFill>
                  <a:srgbClr val="FF0000"/>
                </a:solidFill>
                <a:effectLst>
                  <a:outerShdw blurRad="38100" dist="38100" dir="2700000" algn="tl">
                    <a:srgbClr val="000000">
                      <a:alpha val="43137"/>
                    </a:srgbClr>
                  </a:outerShdw>
                </a:effectLst>
              </a:rPr>
              <a:t>one</a:t>
            </a:r>
            <a:r>
              <a:rPr lang="en-GB" sz="2400" b="1" dirty="0" smtClean="0">
                <a:solidFill>
                  <a:srgbClr val="00B0F0"/>
                </a:solidFill>
                <a:effectLst>
                  <a:outerShdw blurRad="38100" dist="38100" dir="2700000" algn="tl">
                    <a:srgbClr val="000000">
                      <a:alpha val="43137"/>
                    </a:srgbClr>
                  </a:outerShdw>
                </a:effectLst>
              </a:rPr>
              <a:t> of the below questions on pages 61-64.</a:t>
            </a:r>
            <a:endParaRPr lang="en-GB" sz="2400" b="1" dirty="0" smtClean="0">
              <a:solidFill>
                <a:srgbClr val="00B0F0"/>
              </a:solidFill>
            </a:endParaRPr>
          </a:p>
        </p:txBody>
      </p:sp>
      <p:sp>
        <p:nvSpPr>
          <p:cNvPr id="10" name="Rectangle 9"/>
          <p:cNvSpPr/>
          <p:nvPr/>
        </p:nvSpPr>
        <p:spPr>
          <a:xfrm>
            <a:off x="323528" y="2132856"/>
            <a:ext cx="8568952" cy="4031873"/>
          </a:xfrm>
          <a:prstGeom prst="rect">
            <a:avLst/>
          </a:prstGeom>
        </p:spPr>
        <p:txBody>
          <a:bodyPr wrap="square">
            <a:spAutoFit/>
          </a:bodyPr>
          <a:lstStyle/>
          <a:p>
            <a:pPr marL="514350" lvl="0" indent="-514350">
              <a:buFont typeface="+mj-lt"/>
              <a:buAutoNum type="arabicPeriod"/>
            </a:pPr>
            <a:r>
              <a:rPr lang="en-GB" sz="3200" dirty="0" smtClean="0">
                <a:effectLst>
                  <a:outerShdw blurRad="38100" dist="38100" dir="2700000" algn="tl">
                    <a:srgbClr val="000000">
                      <a:alpha val="43137"/>
                    </a:srgbClr>
                  </a:outerShdw>
                </a:effectLst>
              </a:rPr>
              <a:t>How has Phil changed? </a:t>
            </a:r>
          </a:p>
          <a:p>
            <a:pPr marL="514350" lvl="0" indent="-514350">
              <a:buFont typeface="+mj-lt"/>
              <a:buAutoNum type="arabicPeriod"/>
            </a:pPr>
            <a:endParaRPr lang="en-GB" sz="3200" dirty="0" smtClean="0">
              <a:effectLst>
                <a:outerShdw blurRad="38100" dist="38100" dir="2700000" algn="tl">
                  <a:srgbClr val="000000">
                    <a:alpha val="43137"/>
                  </a:srgbClr>
                </a:outerShdw>
              </a:effectLst>
            </a:endParaRPr>
          </a:p>
          <a:p>
            <a:pPr marL="514350" lvl="0" indent="-514350">
              <a:buFont typeface="+mj-lt"/>
              <a:buAutoNum type="arabicPeriod"/>
            </a:pPr>
            <a:r>
              <a:rPr lang="en-GB" sz="3200" dirty="0" smtClean="0">
                <a:effectLst>
                  <a:outerShdw blurRad="38100" dist="38100" dir="2700000" algn="tl">
                    <a:srgbClr val="000000">
                      <a:alpha val="43137"/>
                    </a:srgbClr>
                  </a:outerShdw>
                </a:effectLst>
              </a:rPr>
              <a:t>Why does Richard shake Phil by the shoulders? Does he really want him back?</a:t>
            </a:r>
          </a:p>
          <a:p>
            <a:pPr marL="514350" lvl="0" indent="-514350">
              <a:buFont typeface="+mj-lt"/>
              <a:buAutoNum type="arabicPeriod"/>
            </a:pPr>
            <a:endParaRPr lang="en-GB" sz="3200" dirty="0" smtClean="0">
              <a:effectLst>
                <a:outerShdw blurRad="38100" dist="38100" dir="2700000" algn="tl">
                  <a:srgbClr val="000000">
                    <a:alpha val="43137"/>
                  </a:srgbClr>
                </a:outerShdw>
              </a:effectLst>
            </a:endParaRPr>
          </a:p>
          <a:p>
            <a:pPr marL="514350" lvl="0" indent="-514350">
              <a:buFont typeface="+mj-lt"/>
              <a:buAutoNum type="arabicPeriod"/>
            </a:pPr>
            <a:r>
              <a:rPr lang="en-GB" sz="3200" dirty="0" smtClean="0">
                <a:effectLst>
                  <a:outerShdw blurRad="38100" dist="38100" dir="2700000" algn="tl">
                    <a:srgbClr val="000000">
                      <a:alpha val="43137"/>
                    </a:srgbClr>
                  </a:outerShdw>
                </a:effectLst>
              </a:rPr>
              <a:t>What does Richard mean when he says: ‘There are more stars in the universe than there are grains of sand on Brighton beach’?</a:t>
            </a:r>
            <a:endParaRPr lang="en-GB" sz="3200" dirty="0">
              <a:effectLst>
                <a:outerShdw blurRad="38100" dist="38100" dir="2700000" algn="tl">
                  <a:srgbClr val="000000">
                    <a:alpha val="43137"/>
                  </a:srgbClr>
                </a:outerShdw>
              </a:effectLst>
            </a:endParaRPr>
          </a:p>
        </p:txBody>
      </p:sp>
      <p:sp>
        <p:nvSpPr>
          <p:cNvPr id="11" name="TextBox 10"/>
          <p:cNvSpPr txBox="1"/>
          <p:nvPr/>
        </p:nvSpPr>
        <p:spPr>
          <a:xfrm>
            <a:off x="179512" y="6093296"/>
            <a:ext cx="8784976" cy="646331"/>
          </a:xfrm>
          <a:prstGeom prst="rect">
            <a:avLst/>
          </a:prstGeom>
          <a:noFill/>
        </p:spPr>
        <p:txBody>
          <a:bodyPr wrap="square" rtlCol="0">
            <a:spAutoFit/>
          </a:bodyPr>
          <a:lstStyle/>
          <a:p>
            <a:pPr algn="ctr"/>
            <a:r>
              <a:rPr lang="en-GB" b="1" dirty="0" smtClean="0">
                <a:solidFill>
                  <a:srgbClr val="FFFF00"/>
                </a:solidFill>
              </a:rPr>
              <a:t>Extension:  Pick another questions and keep on writing! Each paragraph you produce should use QWERTY.</a:t>
            </a:r>
            <a:endParaRPr lang="en-GB" b="1" dirty="0">
              <a:solidFill>
                <a:srgbClr val="FFFF00"/>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Kelly... Another way... Leah is also shown to be... The writer suggests... When he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Kelly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simile...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repetition of the word “___”... The alliteration 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1331640" y="3212976"/>
            <a:ext cx="6912768" cy="369332"/>
          </a:xfrm>
          <a:prstGeom prst="rect">
            <a:avLst/>
          </a:prstGeom>
          <a:noFill/>
        </p:spPr>
        <p:txBody>
          <a:bodyPr wrap="square" rtlCol="0">
            <a:spAutoFit/>
          </a:bodyPr>
          <a:lstStyle/>
          <a:p>
            <a:endParaRPr lang="en-GB" dirty="0"/>
          </a:p>
        </p:txBody>
      </p:sp>
      <p:sp>
        <p:nvSpPr>
          <p:cNvPr id="5" name="Rectangle 2"/>
          <p:cNvSpPr txBox="1">
            <a:spLocks noChangeArrowheads="1"/>
          </p:cNvSpPr>
          <p:nvPr/>
        </p:nvSpPr>
        <p:spPr>
          <a:xfrm>
            <a:off x="611560" y="1268760"/>
            <a:ext cx="7988424" cy="4104456"/>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sng" strike="noStrike" kern="1200" cap="none" spc="0" normalizeH="0" baseline="0" noProof="0" dirty="0" smtClean="0">
                <a:ln>
                  <a:noFill/>
                </a:ln>
                <a:solidFill>
                  <a:schemeClr val="tx1"/>
                </a:solidFill>
                <a:effectLst/>
                <a:uLnTx/>
                <a:uFillTx/>
                <a:latin typeface="Comic Sans MS" pitchFamily="66" charset="0"/>
                <a:ea typeface="+mj-ea"/>
                <a:cs typeface="+mj-cs"/>
              </a:rPr>
              <a:t>Learning Objective</a:t>
            </a:r>
            <a: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300" b="0" i="0" u="none" strike="noStrike" kern="1200" cap="none" spc="0" normalizeH="0" baseline="0" noProof="0" dirty="0" smtClean="0">
                <a:ln>
                  <a:noFill/>
                </a:ln>
                <a:solidFill>
                  <a:schemeClr val="tx1"/>
                </a:solidFill>
                <a:effectLst/>
                <a:uLnTx/>
                <a:uFillTx/>
                <a:latin typeface="Comic Sans MS" pitchFamily="66" charset="0"/>
                <a:ea typeface="+mj-ea"/>
                <a:cs typeface="+mj-cs"/>
              </a:rPr>
              <a:t>To identify key quotes for Act 4.</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0" i="0" u="none" strike="noStrike" kern="1200" cap="none" spc="0" normalizeH="0" baseline="0" noProof="0" dirty="0" smtClean="0">
                <a:ln>
                  <a:noFill/>
                </a:ln>
                <a:solidFill>
                  <a:schemeClr val="tx1"/>
                </a:solidFill>
                <a:effectLst/>
                <a:uLnTx/>
                <a:uFillTx/>
                <a:latin typeface="Comic Sans MS" pitchFamily="66" charset="0"/>
                <a:ea typeface="+mj-ea"/>
                <a:cs typeface="+mj-cs"/>
              </a:rPr>
              <a:t>To analyse</a:t>
            </a:r>
            <a:r>
              <a:rPr kumimoji="0" lang="en-GB" sz="4300" b="0" i="0" u="none" strike="noStrike" kern="1200" cap="none" spc="0" normalizeH="0" noProof="0" dirty="0" smtClean="0">
                <a:ln>
                  <a:noFill/>
                </a:ln>
                <a:solidFill>
                  <a:schemeClr val="tx1"/>
                </a:solidFill>
                <a:effectLst/>
                <a:uLnTx/>
                <a:uFillTx/>
                <a:latin typeface="Comic Sans MS" pitchFamily="66" charset="0"/>
                <a:ea typeface="+mj-ea"/>
                <a:cs typeface="+mj-cs"/>
              </a:rPr>
              <a:t> the characters of John Tate, Leah and Phil in Act 4.</a:t>
            </a:r>
            <a:endParaRPr kumimoji="0" lang="en-US" sz="4300" b="0" i="0" u="none" strike="noStrike" kern="1200" cap="none" spc="0" normalizeH="0" baseline="0" noProof="0" dirty="0">
              <a:ln>
                <a:noFill/>
              </a:ln>
              <a:solidFill>
                <a:schemeClr val="bg1"/>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3568" y="188640"/>
            <a:ext cx="7772400" cy="922337"/>
          </a:xfrm>
        </p:spPr>
        <p:txBody>
          <a:bodyPr/>
          <a:lstStyle/>
          <a:p>
            <a:pPr algn="ctr" eaLnBrk="1" hangingPunct="1"/>
            <a:r>
              <a:rPr lang="en-GB" b="1" dirty="0" smtClean="0">
                <a:latin typeface="Arial" pitchFamily="34" charset="0"/>
                <a:cs typeface="Arial" pitchFamily="34" charset="0"/>
              </a:rPr>
              <a:t>August 2011 riots</a:t>
            </a:r>
          </a:p>
        </p:txBody>
      </p:sp>
      <p:pic>
        <p:nvPicPr>
          <p:cNvPr id="10243" name="Picture 2"/>
          <p:cNvPicPr>
            <a:picLocks noChangeAspect="1" noChangeArrowheads="1"/>
          </p:cNvPicPr>
          <p:nvPr/>
        </p:nvPicPr>
        <p:blipFill>
          <a:blip r:embed="rId3" cstate="print"/>
          <a:srcRect/>
          <a:stretch>
            <a:fillRect/>
          </a:stretch>
        </p:blipFill>
        <p:spPr bwMode="auto">
          <a:xfrm>
            <a:off x="1042988" y="1341438"/>
            <a:ext cx="3744912" cy="2370137"/>
          </a:xfrm>
          <a:prstGeom prst="rect">
            <a:avLst/>
          </a:prstGeom>
          <a:noFill/>
          <a:ln w="9525">
            <a:noFill/>
            <a:miter lim="800000"/>
            <a:headEnd/>
            <a:tailEnd/>
          </a:ln>
        </p:spPr>
      </p:pic>
      <p:pic>
        <p:nvPicPr>
          <p:cNvPr id="10244" name="Picture 3"/>
          <p:cNvPicPr>
            <a:picLocks noChangeAspect="1" noChangeArrowheads="1"/>
          </p:cNvPicPr>
          <p:nvPr/>
        </p:nvPicPr>
        <p:blipFill>
          <a:blip r:embed="rId4" cstate="print"/>
          <a:srcRect/>
          <a:stretch>
            <a:fillRect/>
          </a:stretch>
        </p:blipFill>
        <p:spPr bwMode="auto">
          <a:xfrm>
            <a:off x="395288" y="3213100"/>
            <a:ext cx="4381500" cy="2628900"/>
          </a:xfrm>
          <a:prstGeom prst="rect">
            <a:avLst/>
          </a:prstGeom>
          <a:noFill/>
          <a:ln w="9525">
            <a:noFill/>
            <a:miter lim="800000"/>
            <a:headEnd/>
            <a:tailEnd/>
          </a:ln>
        </p:spPr>
      </p:pic>
      <p:pic>
        <p:nvPicPr>
          <p:cNvPr id="10245" name="Picture 4"/>
          <p:cNvPicPr>
            <a:picLocks noChangeAspect="1" noChangeArrowheads="1"/>
          </p:cNvPicPr>
          <p:nvPr/>
        </p:nvPicPr>
        <p:blipFill>
          <a:blip r:embed="rId5" cstate="print"/>
          <a:srcRect/>
          <a:stretch>
            <a:fillRect/>
          </a:stretch>
        </p:blipFill>
        <p:spPr bwMode="auto">
          <a:xfrm>
            <a:off x="4284663" y="4005263"/>
            <a:ext cx="4381500" cy="2628900"/>
          </a:xfrm>
          <a:prstGeom prst="rect">
            <a:avLst/>
          </a:prstGeom>
          <a:noFill/>
          <a:ln w="9525">
            <a:noFill/>
            <a:miter lim="800000"/>
            <a:headEnd/>
            <a:tailEnd/>
          </a:ln>
        </p:spPr>
      </p:pic>
      <p:pic>
        <p:nvPicPr>
          <p:cNvPr id="10246" name="Picture 5"/>
          <p:cNvPicPr>
            <a:picLocks noChangeAspect="1" noChangeArrowheads="1"/>
          </p:cNvPicPr>
          <p:nvPr/>
        </p:nvPicPr>
        <p:blipFill>
          <a:blip r:embed="rId6" cstate="print"/>
          <a:srcRect/>
          <a:stretch>
            <a:fillRect/>
          </a:stretch>
        </p:blipFill>
        <p:spPr bwMode="auto">
          <a:xfrm>
            <a:off x="4787900" y="1268413"/>
            <a:ext cx="3313113" cy="2963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60-64 – Key Quotes</a:t>
            </a:r>
            <a:endParaRPr lang="en-US" b="1" dirty="0">
              <a:solidFill>
                <a:srgbClr val="92D050"/>
              </a:solidFill>
              <a:effectLst>
                <a:outerShdw blurRad="38100" dist="38100" dir="2700000" algn="tl">
                  <a:srgbClr val="000000">
                    <a:alpha val="43137"/>
                  </a:srgbClr>
                </a:outerShdw>
              </a:effectLst>
            </a:endParaRPr>
          </a:p>
        </p:txBody>
      </p:sp>
      <p:sp>
        <p:nvSpPr>
          <p:cNvPr id="5" name="TextBox 4"/>
          <p:cNvSpPr txBox="1"/>
          <p:nvPr/>
        </p:nvSpPr>
        <p:spPr>
          <a:xfrm>
            <a:off x="611560" y="1124744"/>
            <a:ext cx="7704856" cy="4708981"/>
          </a:xfrm>
          <a:prstGeom prst="rect">
            <a:avLst/>
          </a:prstGeom>
          <a:noFill/>
        </p:spPr>
        <p:txBody>
          <a:bodyPr wrap="square" rtlCol="0">
            <a:spAutoFit/>
          </a:bodyPr>
          <a:lstStyle/>
          <a:p>
            <a:r>
              <a:rPr lang="en-GB" sz="2000" dirty="0" smtClean="0">
                <a:solidFill>
                  <a:srgbClr val="FF0000"/>
                </a:solidFill>
              </a:rPr>
              <a:t>Richard: </a:t>
            </a:r>
            <a:r>
              <a:rPr lang="en-GB" sz="2000" dirty="0" smtClean="0"/>
              <a:t>Phil! Phil, watch this! Phil, watch me, watch me, Phil!</a:t>
            </a:r>
          </a:p>
          <a:p>
            <a:endParaRPr lang="en-GB" sz="2000" dirty="0"/>
          </a:p>
          <a:p>
            <a:r>
              <a:rPr lang="en-GB" sz="2000" dirty="0" smtClean="0"/>
              <a:t>‘wasn’t it good when Phil was running the show?’</a:t>
            </a:r>
          </a:p>
          <a:p>
            <a:endParaRPr lang="en-GB" sz="2000" dirty="0"/>
          </a:p>
          <a:p>
            <a:r>
              <a:rPr lang="en-GB" sz="2000" dirty="0" smtClean="0"/>
              <a:t>John Tate’s found God.</a:t>
            </a:r>
          </a:p>
          <a:p>
            <a:endParaRPr lang="en-GB" sz="2000" dirty="0"/>
          </a:p>
          <a:p>
            <a:r>
              <a:rPr lang="en-GB" sz="2000" dirty="0" smtClean="0"/>
              <a:t>Cathy doesn’t care. She’s too busy running things.</a:t>
            </a:r>
          </a:p>
          <a:p>
            <a:endParaRPr lang="en-GB" sz="2000" dirty="0"/>
          </a:p>
          <a:p>
            <a:r>
              <a:rPr lang="en-GB" sz="2000" dirty="0" smtClean="0"/>
              <a:t>Dangerous game. I feel sorry for Lou.</a:t>
            </a:r>
          </a:p>
          <a:p>
            <a:endParaRPr lang="en-GB" sz="2000" dirty="0"/>
          </a:p>
          <a:p>
            <a:r>
              <a:rPr lang="en-GB" sz="2000" i="1" dirty="0" smtClean="0"/>
              <a:t>PHIL goes back to staring at nothing.</a:t>
            </a:r>
          </a:p>
          <a:p>
            <a:endParaRPr lang="en-GB" sz="2000" dirty="0"/>
          </a:p>
          <a:p>
            <a:r>
              <a:rPr lang="en-GB" sz="2000" dirty="0" smtClean="0"/>
              <a:t>How do you think they’re living, Phil?</a:t>
            </a:r>
          </a:p>
          <a:p>
            <a:r>
              <a:rPr lang="en-GB" sz="2000" dirty="0" smtClean="0"/>
              <a:t>How do you think they’re living? </a:t>
            </a:r>
          </a:p>
          <a:p>
            <a:endParaRPr lang="en-GB" sz="2000" dirty="0">
              <a:solidFill>
                <a:srgbClr val="FF0000"/>
              </a:solidFill>
            </a:endParaRPr>
          </a:p>
        </p:txBody>
      </p:sp>
      <p:sp>
        <p:nvSpPr>
          <p:cNvPr id="4" name="TextBox 3"/>
          <p:cNvSpPr txBox="1"/>
          <p:nvPr/>
        </p:nvSpPr>
        <p:spPr>
          <a:xfrm>
            <a:off x="5004048" y="4221088"/>
            <a:ext cx="3744416" cy="954107"/>
          </a:xfrm>
          <a:prstGeom prst="rect">
            <a:avLst/>
          </a:prstGeom>
          <a:noFill/>
          <a:ln>
            <a:solidFill>
              <a:schemeClr val="tx1"/>
            </a:solidFill>
          </a:ln>
        </p:spPr>
        <p:txBody>
          <a:bodyPr wrap="square" rtlCol="0">
            <a:spAutoFit/>
          </a:bodyPr>
          <a:lstStyle/>
          <a:p>
            <a:r>
              <a:rPr lang="en-GB" sz="2800" dirty="0" smtClean="0"/>
              <a:t>Why are these quotes significant? </a:t>
            </a:r>
            <a:endParaRPr lang="en-GB" sz="28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NA\images\2225966855.jpg"/>
          <p:cNvPicPr>
            <a:picLocks noChangeAspect="1" noChangeArrowheads="1"/>
          </p:cNvPicPr>
          <p:nvPr/>
        </p:nvPicPr>
        <p:blipFill>
          <a:blip r:embed="rId2" cstate="print"/>
          <a:srcRect l="2717" r="2717"/>
          <a:stretch>
            <a:fillRect/>
          </a:stretch>
        </p:blipFill>
        <p:spPr bwMode="auto">
          <a:xfrm>
            <a:off x="0" y="0"/>
            <a:ext cx="9144000" cy="6858000"/>
          </a:xfrm>
          <a:prstGeom prst="rect">
            <a:avLst/>
          </a:prstGeom>
          <a:noFill/>
        </p:spPr>
      </p:pic>
      <p:sp>
        <p:nvSpPr>
          <p:cNvPr id="2" name="Rectangle 1"/>
          <p:cNvSpPr/>
          <p:nvPr/>
        </p:nvSpPr>
        <p:spPr>
          <a:xfrm>
            <a:off x="1691680" y="4293096"/>
            <a:ext cx="6048672" cy="1754326"/>
          </a:xfrm>
          <a:prstGeom prst="rect">
            <a:avLst/>
          </a:prstGeom>
          <a:solidFill>
            <a:srgbClr val="92D050">
              <a:alpha val="52000"/>
            </a:srgbClr>
          </a:solidFill>
          <a:ln>
            <a:solidFill>
              <a:schemeClr val="accent5">
                <a:shade val="95000"/>
                <a:satMod val="105000"/>
              </a:schemeClr>
            </a:solidFill>
          </a:ln>
        </p:spPr>
        <p:txBody>
          <a:bodyPr wrap="square">
            <a:spAutoFit/>
          </a:bodyPr>
          <a:lstStyle/>
          <a:p>
            <a:r>
              <a:rPr lang="en-GB" sz="3600" dirty="0">
                <a:effectLst>
                  <a:outerShdw blurRad="38100" dist="38100" dir="2700000" algn="tl">
                    <a:srgbClr val="000000">
                      <a:alpha val="43137"/>
                    </a:srgbClr>
                  </a:outerShdw>
                </a:effectLst>
              </a:rPr>
              <a:t>Add notes to the character pages for </a:t>
            </a:r>
            <a:r>
              <a:rPr lang="en-GB" sz="3600" dirty="0" smtClean="0">
                <a:effectLst>
                  <a:outerShdw blurRad="38100" dist="38100" dir="2700000" algn="tl">
                    <a:srgbClr val="000000">
                      <a:alpha val="43137"/>
                    </a:srgbClr>
                  </a:outerShdw>
                </a:effectLst>
              </a:rPr>
              <a:t>John Tate, Phil </a:t>
            </a:r>
            <a:r>
              <a:rPr lang="en-GB" sz="3600" dirty="0">
                <a:effectLst>
                  <a:outerShdw blurRad="38100" dist="38100" dir="2700000" algn="tl">
                    <a:srgbClr val="000000">
                      <a:alpha val="43137"/>
                    </a:srgbClr>
                  </a:outerShdw>
                </a:effectLst>
              </a:rPr>
              <a:t>and </a:t>
            </a:r>
            <a:r>
              <a:rPr lang="en-GB" sz="3600" dirty="0" smtClean="0">
                <a:effectLst>
                  <a:outerShdw blurRad="38100" dist="38100" dir="2700000" algn="tl">
                    <a:srgbClr val="000000">
                      <a:alpha val="43137"/>
                    </a:srgbClr>
                  </a:outerShdw>
                </a:effectLst>
              </a:rPr>
              <a:t>Leah.</a:t>
            </a:r>
            <a:endParaRPr lang="en-GB"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1331640" y="3212976"/>
            <a:ext cx="6912768" cy="369332"/>
          </a:xfrm>
          <a:prstGeom prst="rect">
            <a:avLst/>
          </a:prstGeom>
          <a:noFill/>
        </p:spPr>
        <p:txBody>
          <a:bodyPr wrap="square" rtlCol="0">
            <a:spAutoFit/>
          </a:bodyPr>
          <a:lstStyle/>
          <a:p>
            <a:endParaRPr lang="en-GB" dirty="0"/>
          </a:p>
        </p:txBody>
      </p:sp>
      <p:sp>
        <p:nvSpPr>
          <p:cNvPr id="5" name="Rectangle 2"/>
          <p:cNvSpPr txBox="1">
            <a:spLocks noChangeArrowheads="1"/>
          </p:cNvSpPr>
          <p:nvPr/>
        </p:nvSpPr>
        <p:spPr>
          <a:xfrm>
            <a:off x="611560" y="980728"/>
            <a:ext cx="7988424" cy="4608512"/>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sng" strike="noStrike" kern="1200" cap="none" spc="0" normalizeH="0" baseline="0" noProof="0" dirty="0" smtClean="0">
                <a:ln>
                  <a:noFill/>
                </a:ln>
                <a:solidFill>
                  <a:schemeClr val="tx1"/>
                </a:solidFill>
                <a:effectLst/>
                <a:uLnTx/>
                <a:uFillTx/>
                <a:latin typeface="Comic Sans MS" pitchFamily="66" charset="0"/>
                <a:ea typeface="+mj-ea"/>
                <a:cs typeface="+mj-cs"/>
              </a:rPr>
              <a:t>Learning Objective</a:t>
            </a:r>
            <a: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300" b="0" i="0" u="none" strike="noStrike" kern="1200" cap="none" spc="0" normalizeH="0" baseline="0" noProof="0" dirty="0" smtClean="0">
                <a:ln>
                  <a:noFill/>
                </a:ln>
                <a:solidFill>
                  <a:schemeClr val="tx1"/>
                </a:solidFill>
                <a:effectLst/>
                <a:uLnTx/>
                <a:uFillTx/>
                <a:latin typeface="Comic Sans MS" pitchFamily="66" charset="0"/>
                <a:ea typeface="+mj-ea"/>
                <a:cs typeface="+mj-cs"/>
              </a:rPr>
              <a:t>To review</a:t>
            </a:r>
            <a:r>
              <a:rPr kumimoji="0" lang="en-GB" sz="4300" b="0" i="0" u="none" strike="noStrike" kern="1200" cap="none" spc="0" normalizeH="0" noProof="0" dirty="0" smtClean="0">
                <a:ln>
                  <a:noFill/>
                </a:ln>
                <a:solidFill>
                  <a:schemeClr val="tx1"/>
                </a:solidFill>
                <a:effectLst/>
                <a:uLnTx/>
                <a:uFillTx/>
                <a:latin typeface="Comic Sans MS" pitchFamily="66" charset="0"/>
                <a:ea typeface="+mj-ea"/>
                <a:cs typeface="+mj-cs"/>
              </a:rPr>
              <a:t> the Assessment Objectives for this CA.</a:t>
            </a:r>
            <a:endParaRPr kumimoji="0" lang="en-GB" sz="43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0" i="0" u="none" strike="noStrike" kern="1200" cap="none" spc="0" normalizeH="0" baseline="0" noProof="0" dirty="0" smtClean="0">
                <a:ln>
                  <a:noFill/>
                </a:ln>
                <a:solidFill>
                  <a:schemeClr val="tx1"/>
                </a:solidFill>
                <a:effectLst/>
                <a:uLnTx/>
                <a:uFillTx/>
                <a:latin typeface="Comic Sans MS" pitchFamily="66" charset="0"/>
                <a:ea typeface="+mj-ea"/>
                <a:cs typeface="+mj-cs"/>
              </a:rPr>
              <a:t>To understand the</a:t>
            </a:r>
            <a:r>
              <a:rPr kumimoji="0" lang="en-GB" sz="4300" b="0" i="0" u="none" strike="noStrike" kern="1200" cap="none" spc="0" normalizeH="0" noProof="0" dirty="0" smtClean="0">
                <a:ln>
                  <a:noFill/>
                </a:ln>
                <a:solidFill>
                  <a:schemeClr val="tx1"/>
                </a:solidFill>
                <a:effectLst/>
                <a:uLnTx/>
                <a:uFillTx/>
                <a:latin typeface="Comic Sans MS" pitchFamily="66" charset="0"/>
                <a:ea typeface="+mj-ea"/>
                <a:cs typeface="+mj-cs"/>
              </a:rPr>
              <a:t> three options for this CA.</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4300" baseline="0" dirty="0" smtClean="0">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0" i="0" u="none" strike="noStrike" kern="1200" cap="none" spc="0" normalizeH="0" noProof="0" dirty="0" smtClean="0">
                <a:ln>
                  <a:noFill/>
                </a:ln>
                <a:effectLst/>
                <a:uLnTx/>
                <a:uFillTx/>
                <a:latin typeface="Comic Sans MS" pitchFamily="66" charset="0"/>
                <a:ea typeface="+mj-ea"/>
                <a:cs typeface="+mj-cs"/>
              </a:rPr>
              <a:t>To identify which characters are powerful and which are weak in different scenes.</a:t>
            </a:r>
            <a:endParaRPr kumimoji="0" lang="en-US" sz="4300" b="0" i="0" u="none" strike="noStrike" kern="1200" cap="none" spc="0" normalizeH="0" baseline="0" noProof="0" dirty="0">
              <a:ln>
                <a:noFill/>
              </a:ln>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1384995"/>
          </a:xfrm>
          <a:prstGeom prst="rect">
            <a:avLst/>
          </a:prstGeom>
          <a:solidFill>
            <a:srgbClr val="92D050">
              <a:alpha val="39000"/>
            </a:srgbClr>
          </a:solidFill>
        </p:spPr>
        <p:txBody>
          <a:bodyPr wrap="square" rtlCol="0">
            <a:spAutoFit/>
          </a:bodyPr>
          <a:lstStyle/>
          <a:p>
            <a:pPr algn="ctr"/>
            <a:r>
              <a:rPr lang="en-GB" sz="2800" b="1" dirty="0">
                <a:effectLst>
                  <a:outerShdw blurRad="38100" dist="38100" dir="2700000" algn="tl">
                    <a:srgbClr val="000000">
                      <a:alpha val="43137"/>
                    </a:srgbClr>
                  </a:outerShdw>
                </a:effectLst>
              </a:rPr>
              <a:t>Controlled Assessment Tasks for GCSE English Language Unit 3 part a: </a:t>
            </a:r>
            <a:endParaRPr lang="en-GB" sz="2800" b="1" dirty="0" smtClean="0">
              <a:effectLst>
                <a:outerShdw blurRad="38100" dist="38100" dir="2700000" algn="tl">
                  <a:srgbClr val="000000">
                    <a:alpha val="43137"/>
                  </a:srgbClr>
                </a:outerShdw>
              </a:effectLst>
            </a:endParaRPr>
          </a:p>
          <a:p>
            <a:pPr algn="ctr"/>
            <a:r>
              <a:rPr lang="en-GB" sz="2800" b="1" dirty="0" smtClean="0">
                <a:effectLst>
                  <a:outerShdw blurRad="38100" dist="38100" dir="2700000" algn="tl">
                    <a:srgbClr val="000000">
                      <a:alpha val="43137"/>
                    </a:srgbClr>
                  </a:outerShdw>
                </a:effectLst>
              </a:rPr>
              <a:t>Understanding </a:t>
            </a:r>
            <a:r>
              <a:rPr lang="en-GB" sz="2800" b="1" dirty="0">
                <a:effectLst>
                  <a:outerShdw blurRad="38100" dist="38100" dir="2700000" algn="tl">
                    <a:srgbClr val="000000">
                      <a:alpha val="43137"/>
                    </a:srgbClr>
                  </a:outerShdw>
                </a:effectLst>
              </a:rPr>
              <a:t>Written Texts (extended reading) </a:t>
            </a:r>
            <a:endParaRPr lang="en-GB" sz="2800" dirty="0">
              <a:effectLst>
                <a:outerShdw blurRad="38100" dist="38100" dir="2700000" algn="tl">
                  <a:srgbClr val="000000">
                    <a:alpha val="43137"/>
                  </a:srgbClr>
                </a:outerShdw>
              </a:effectLst>
            </a:endParaRPr>
          </a:p>
        </p:txBody>
      </p:sp>
      <p:sp>
        <p:nvSpPr>
          <p:cNvPr id="3" name="TextBox 2"/>
          <p:cNvSpPr txBox="1"/>
          <p:nvPr/>
        </p:nvSpPr>
        <p:spPr>
          <a:xfrm>
            <a:off x="467544" y="1700808"/>
            <a:ext cx="8280920" cy="1200329"/>
          </a:xfrm>
          <a:prstGeom prst="rect">
            <a:avLst/>
          </a:prstGeom>
          <a:noFill/>
        </p:spPr>
        <p:txBody>
          <a:bodyPr wrap="square" rtlCol="0">
            <a:spAutoFit/>
          </a:bodyPr>
          <a:lstStyle/>
          <a:p>
            <a:pPr lvl="0">
              <a:buFont typeface="Arial" pitchFamily="34" charset="0"/>
              <a:buChar char="•"/>
            </a:pPr>
            <a:r>
              <a:rPr lang="en-GB" sz="2400" dirty="0" smtClean="0"/>
              <a:t> You </a:t>
            </a:r>
            <a:r>
              <a:rPr lang="en-GB" sz="2400" dirty="0"/>
              <a:t>will have up to 4 hours controlled assessment time</a:t>
            </a:r>
          </a:p>
          <a:p>
            <a:pPr lvl="0">
              <a:buFont typeface="Arial" pitchFamily="34" charset="0"/>
              <a:buChar char="•"/>
            </a:pPr>
            <a:r>
              <a:rPr lang="en-GB" sz="2400" dirty="0" smtClean="0"/>
              <a:t> Aim for an </a:t>
            </a:r>
            <a:r>
              <a:rPr lang="en-GB" sz="2400" dirty="0"/>
              <a:t>upper word limit </a:t>
            </a:r>
            <a:r>
              <a:rPr lang="en-GB" sz="2400" dirty="0" smtClean="0"/>
              <a:t>of 1200 </a:t>
            </a:r>
            <a:r>
              <a:rPr lang="en-GB" sz="2400" dirty="0"/>
              <a:t>words</a:t>
            </a:r>
          </a:p>
          <a:p>
            <a:pPr lvl="0">
              <a:buFont typeface="Arial" pitchFamily="34" charset="0"/>
              <a:buChar char="•"/>
            </a:pPr>
            <a:r>
              <a:rPr lang="en-GB" sz="2400" dirty="0" smtClean="0"/>
              <a:t> The </a:t>
            </a:r>
            <a:r>
              <a:rPr lang="en-GB" sz="2400" dirty="0"/>
              <a:t>piece is worth 15% of your English </a:t>
            </a:r>
            <a:r>
              <a:rPr lang="en-GB" sz="2400" dirty="0" smtClean="0"/>
              <a:t>GCSE</a:t>
            </a:r>
          </a:p>
        </p:txBody>
      </p:sp>
      <p:sp>
        <p:nvSpPr>
          <p:cNvPr id="4" name="TextBox 3"/>
          <p:cNvSpPr txBox="1"/>
          <p:nvPr/>
        </p:nvSpPr>
        <p:spPr>
          <a:xfrm>
            <a:off x="1979712" y="2996952"/>
            <a:ext cx="5400600" cy="2923877"/>
          </a:xfrm>
          <a:prstGeom prst="rect">
            <a:avLst/>
          </a:prstGeom>
          <a:solidFill>
            <a:srgbClr val="00B050">
              <a:alpha val="10000"/>
            </a:srgbClr>
          </a:solidFill>
        </p:spPr>
        <p:txBody>
          <a:bodyPr wrap="square" rtlCol="0">
            <a:spAutoFit/>
          </a:bodyPr>
          <a:lstStyle/>
          <a:p>
            <a:r>
              <a:rPr lang="en-GB" sz="2400" dirty="0" smtClean="0">
                <a:solidFill>
                  <a:srgbClr val="FF0000"/>
                </a:solidFill>
              </a:rPr>
              <a:t>AO3</a:t>
            </a:r>
            <a:r>
              <a:rPr lang="en-GB" sz="2400" dirty="0" smtClean="0"/>
              <a:t> </a:t>
            </a:r>
          </a:p>
          <a:p>
            <a:r>
              <a:rPr lang="en-GB" sz="2000" dirty="0" smtClean="0">
                <a:solidFill>
                  <a:srgbClr val="FFFF00"/>
                </a:solidFill>
              </a:rPr>
              <a:t>(</a:t>
            </a:r>
            <a:r>
              <a:rPr lang="en-GB" sz="2000" dirty="0" err="1" smtClean="0">
                <a:solidFill>
                  <a:srgbClr val="FFFF00"/>
                </a:solidFill>
              </a:rPr>
              <a:t>i</a:t>
            </a:r>
            <a:r>
              <a:rPr lang="en-GB" sz="2000" dirty="0" smtClean="0">
                <a:solidFill>
                  <a:srgbClr val="FFFF00"/>
                </a:solidFill>
              </a:rPr>
              <a:t>) Read and understand texts, selecting material appropriate to purpose.</a:t>
            </a:r>
          </a:p>
          <a:p>
            <a:r>
              <a:rPr lang="en-GB" sz="2000" dirty="0" smtClean="0">
                <a:solidFill>
                  <a:srgbClr val="CC99FF"/>
                </a:solidFill>
              </a:rPr>
              <a:t>(ii) Develop and sustain interpretations of writers’ ideas and perspectives.</a:t>
            </a:r>
          </a:p>
          <a:p>
            <a:r>
              <a:rPr lang="en-GB" sz="2000" dirty="0" smtClean="0">
                <a:solidFill>
                  <a:srgbClr val="FFC000"/>
                </a:solidFill>
              </a:rPr>
              <a:t>(iii) Explain and evaluate how writers use linguistic, grammatical, structural and presentational features to achieve effects and engage and influence the reader.</a:t>
            </a:r>
            <a:endParaRPr lang="en-GB" dirty="0">
              <a:solidFill>
                <a:srgbClr val="FFC000"/>
              </a:solidFill>
            </a:endParaRPr>
          </a:p>
        </p:txBody>
      </p:sp>
      <p:sp>
        <p:nvSpPr>
          <p:cNvPr id="5" name="TextBox 4"/>
          <p:cNvSpPr txBox="1"/>
          <p:nvPr/>
        </p:nvSpPr>
        <p:spPr>
          <a:xfrm>
            <a:off x="107504" y="3284984"/>
            <a:ext cx="1800200" cy="2031325"/>
          </a:xfrm>
          <a:prstGeom prst="rect">
            <a:avLst/>
          </a:prstGeom>
          <a:noFill/>
          <a:ln>
            <a:solidFill>
              <a:schemeClr val="accent1"/>
            </a:solidFill>
          </a:ln>
        </p:spPr>
        <p:txBody>
          <a:bodyPr wrap="square" rtlCol="0">
            <a:spAutoFit/>
          </a:bodyPr>
          <a:lstStyle/>
          <a:p>
            <a:pPr lvl="0"/>
            <a:r>
              <a:rPr lang="en-GB" b="1" dirty="0" smtClean="0">
                <a:solidFill>
                  <a:srgbClr val="FFFF00"/>
                </a:solidFill>
              </a:rPr>
              <a:t>Include and analyse quotations</a:t>
            </a:r>
            <a:r>
              <a:rPr lang="en-GB" dirty="0" smtClean="0">
                <a:solidFill>
                  <a:srgbClr val="FFFF00"/>
                </a:solidFill>
              </a:rPr>
              <a:t> and support your points with </a:t>
            </a:r>
            <a:r>
              <a:rPr lang="en-GB" b="1" dirty="0" smtClean="0">
                <a:solidFill>
                  <a:srgbClr val="FFFF00"/>
                </a:solidFill>
              </a:rPr>
              <a:t>detailed textual evidence</a:t>
            </a:r>
            <a:r>
              <a:rPr lang="en-GB" dirty="0" smtClean="0">
                <a:solidFill>
                  <a:srgbClr val="FFFF00"/>
                </a:solidFill>
              </a:rPr>
              <a:t>.</a:t>
            </a:r>
            <a:endParaRPr lang="en-GB" dirty="0">
              <a:solidFill>
                <a:srgbClr val="FFFF00"/>
              </a:solidFill>
            </a:endParaRPr>
          </a:p>
        </p:txBody>
      </p:sp>
      <p:sp>
        <p:nvSpPr>
          <p:cNvPr id="6" name="TextBox 5"/>
          <p:cNvSpPr txBox="1"/>
          <p:nvPr/>
        </p:nvSpPr>
        <p:spPr>
          <a:xfrm>
            <a:off x="7524328" y="2852936"/>
            <a:ext cx="1440160" cy="1477328"/>
          </a:xfrm>
          <a:prstGeom prst="rect">
            <a:avLst/>
          </a:prstGeom>
          <a:noFill/>
          <a:ln>
            <a:solidFill>
              <a:schemeClr val="accent1"/>
            </a:solidFill>
          </a:ln>
        </p:spPr>
        <p:txBody>
          <a:bodyPr wrap="square" rtlCol="0">
            <a:spAutoFit/>
          </a:bodyPr>
          <a:lstStyle/>
          <a:p>
            <a:pPr lvl="0"/>
            <a:r>
              <a:rPr lang="en-GB" dirty="0" smtClean="0">
                <a:solidFill>
                  <a:srgbClr val="CC99FF"/>
                </a:solidFill>
              </a:rPr>
              <a:t>The writer’s </a:t>
            </a:r>
            <a:r>
              <a:rPr lang="en-GB" b="1" dirty="0" smtClean="0">
                <a:solidFill>
                  <a:srgbClr val="CC99FF"/>
                </a:solidFill>
              </a:rPr>
              <a:t>ideas</a:t>
            </a:r>
            <a:r>
              <a:rPr lang="en-GB" dirty="0" smtClean="0">
                <a:solidFill>
                  <a:srgbClr val="CC99FF"/>
                </a:solidFill>
              </a:rPr>
              <a:t> and </a:t>
            </a:r>
            <a:r>
              <a:rPr lang="en-GB" b="1" dirty="0" smtClean="0">
                <a:solidFill>
                  <a:srgbClr val="CC99FF"/>
                </a:solidFill>
              </a:rPr>
              <a:t>attitudes</a:t>
            </a:r>
            <a:r>
              <a:rPr lang="en-GB" dirty="0" smtClean="0">
                <a:solidFill>
                  <a:srgbClr val="CC99FF"/>
                </a:solidFill>
              </a:rPr>
              <a:t> (i.e. what is he saying?)</a:t>
            </a:r>
          </a:p>
        </p:txBody>
      </p:sp>
      <p:sp>
        <p:nvSpPr>
          <p:cNvPr id="7" name="TextBox 6"/>
          <p:cNvSpPr txBox="1"/>
          <p:nvPr/>
        </p:nvSpPr>
        <p:spPr>
          <a:xfrm>
            <a:off x="2699792" y="6021288"/>
            <a:ext cx="6192688" cy="646331"/>
          </a:xfrm>
          <a:prstGeom prst="rect">
            <a:avLst/>
          </a:prstGeom>
          <a:noFill/>
          <a:ln>
            <a:solidFill>
              <a:schemeClr val="accent1"/>
            </a:solidFill>
          </a:ln>
        </p:spPr>
        <p:txBody>
          <a:bodyPr wrap="square" rtlCol="0">
            <a:spAutoFit/>
          </a:bodyPr>
          <a:lstStyle/>
          <a:p>
            <a:pPr lvl="0"/>
            <a:r>
              <a:rPr lang="en-GB" dirty="0" smtClean="0">
                <a:solidFill>
                  <a:srgbClr val="FFC000"/>
                </a:solidFill>
              </a:rPr>
              <a:t>How the writer uses </a:t>
            </a:r>
            <a:r>
              <a:rPr lang="en-GB" b="1" dirty="0" smtClean="0">
                <a:solidFill>
                  <a:srgbClr val="FFC000"/>
                </a:solidFill>
              </a:rPr>
              <a:t>language</a:t>
            </a:r>
            <a:r>
              <a:rPr lang="en-GB" dirty="0" smtClean="0">
                <a:solidFill>
                  <a:srgbClr val="FFC000"/>
                </a:solidFill>
              </a:rPr>
              <a:t> and </a:t>
            </a:r>
            <a:r>
              <a:rPr lang="en-GB" b="1" dirty="0" smtClean="0">
                <a:solidFill>
                  <a:srgbClr val="FFC000"/>
                </a:solidFill>
              </a:rPr>
              <a:t>structure</a:t>
            </a:r>
            <a:r>
              <a:rPr lang="en-GB" dirty="0" smtClean="0">
                <a:solidFill>
                  <a:srgbClr val="FFC000"/>
                </a:solidFill>
              </a:rPr>
              <a:t> to </a:t>
            </a:r>
            <a:r>
              <a:rPr lang="en-GB" b="1" dirty="0" smtClean="0">
                <a:solidFill>
                  <a:srgbClr val="FFC000"/>
                </a:solidFill>
              </a:rPr>
              <a:t>achieve effects</a:t>
            </a:r>
            <a:r>
              <a:rPr lang="en-GB" dirty="0" smtClean="0">
                <a:solidFill>
                  <a:srgbClr val="FFC000"/>
                </a:solidFill>
              </a:rPr>
              <a:t> and </a:t>
            </a:r>
            <a:r>
              <a:rPr lang="en-GB" b="1" dirty="0" smtClean="0">
                <a:solidFill>
                  <a:srgbClr val="FFC000"/>
                </a:solidFill>
              </a:rPr>
              <a:t>engage</a:t>
            </a:r>
            <a:r>
              <a:rPr lang="en-GB" dirty="0" smtClean="0">
                <a:solidFill>
                  <a:srgbClr val="FFC000"/>
                </a:solidFill>
              </a:rPr>
              <a:t> the audience.</a:t>
            </a:r>
            <a:endParaRPr lang="en-GB" dirty="0">
              <a:solidFill>
                <a:srgbClr val="FFC000"/>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56984" cy="446276"/>
          </a:xfrm>
          <a:prstGeom prst="rect">
            <a:avLst/>
          </a:prstGeom>
          <a:solidFill>
            <a:srgbClr val="92D050">
              <a:alpha val="32000"/>
            </a:srgbClr>
          </a:solidFill>
        </p:spPr>
        <p:txBody>
          <a:bodyPr wrap="square" rtlCol="0">
            <a:spAutoFit/>
          </a:bodyPr>
          <a:lstStyle/>
          <a:p>
            <a:pPr algn="ctr"/>
            <a:r>
              <a:rPr lang="en-GB" sz="2300" b="1" dirty="0" smtClean="0">
                <a:effectLst>
                  <a:outerShdw blurRad="38100" dist="38100" dir="2700000" algn="tl">
                    <a:srgbClr val="000000">
                      <a:alpha val="43137"/>
                    </a:srgbClr>
                  </a:outerShdw>
                </a:effectLst>
              </a:rPr>
              <a:t>Can you answer these questions now? </a:t>
            </a:r>
          </a:p>
        </p:txBody>
      </p:sp>
      <p:sp>
        <p:nvSpPr>
          <p:cNvPr id="4" name="Cloud Callout 3"/>
          <p:cNvSpPr/>
          <p:nvPr/>
        </p:nvSpPr>
        <p:spPr>
          <a:xfrm>
            <a:off x="2483768" y="764704"/>
            <a:ext cx="2664296" cy="2160240"/>
          </a:xfrm>
          <a:prstGeom prst="cloudCallout">
            <a:avLst>
              <a:gd name="adj1" fmla="val 67400"/>
              <a:gd name="adj2" fmla="val 1027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What kind of leaders are there in this play?</a:t>
            </a:r>
            <a:endParaRPr lang="en-GB" dirty="0">
              <a:solidFill>
                <a:schemeClr val="bg1"/>
              </a:solidFill>
            </a:endParaRPr>
          </a:p>
        </p:txBody>
      </p:sp>
      <p:sp>
        <p:nvSpPr>
          <p:cNvPr id="5" name="Cloud Callout 4"/>
          <p:cNvSpPr/>
          <p:nvPr/>
        </p:nvSpPr>
        <p:spPr>
          <a:xfrm>
            <a:off x="5940152" y="1268760"/>
            <a:ext cx="2952328" cy="2232248"/>
          </a:xfrm>
          <a:prstGeom prst="cloudCallout">
            <a:avLst>
              <a:gd name="adj1" fmla="val -43319"/>
              <a:gd name="adj2" fmla="val 731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Which characters are powerful? Which are weak?  </a:t>
            </a:r>
            <a:endParaRPr lang="en-GB" dirty="0">
              <a:solidFill>
                <a:schemeClr val="bg1"/>
              </a:solidFill>
            </a:endParaRPr>
          </a:p>
        </p:txBody>
      </p:sp>
      <p:sp>
        <p:nvSpPr>
          <p:cNvPr id="6" name="Cloud Callout 5"/>
          <p:cNvSpPr/>
          <p:nvPr/>
        </p:nvSpPr>
        <p:spPr>
          <a:xfrm>
            <a:off x="179512" y="4293096"/>
            <a:ext cx="3096344" cy="2160240"/>
          </a:xfrm>
          <a:prstGeom prst="cloudCallout">
            <a:avLst>
              <a:gd name="adj1" fmla="val 72383"/>
              <a:gd name="adj2" fmla="val -24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What is the writer trying to say? </a:t>
            </a:r>
            <a:endParaRPr lang="en-GB" dirty="0">
              <a:solidFill>
                <a:schemeClr val="bg1"/>
              </a:solidFill>
            </a:endParaRPr>
          </a:p>
        </p:txBody>
      </p:sp>
      <p:pic>
        <p:nvPicPr>
          <p:cNvPr id="2054" name="Picture 6" descr="http://netdna.copyblogger.com/images/critical-thinking.jpg"/>
          <p:cNvPicPr>
            <a:picLocks noChangeAspect="1" noChangeArrowheads="1"/>
          </p:cNvPicPr>
          <p:nvPr/>
        </p:nvPicPr>
        <p:blipFill>
          <a:blip r:embed="rId2" cstate="print"/>
          <a:srcRect/>
          <a:stretch>
            <a:fillRect/>
          </a:stretch>
        </p:blipFill>
        <p:spPr bwMode="auto">
          <a:xfrm>
            <a:off x="4067944" y="4293096"/>
            <a:ext cx="4860540" cy="2160240"/>
          </a:xfrm>
          <a:prstGeom prst="rect">
            <a:avLst/>
          </a:prstGeom>
          <a:noFill/>
        </p:spPr>
      </p:pic>
      <p:sp>
        <p:nvSpPr>
          <p:cNvPr id="10" name="Cloud Callout 9"/>
          <p:cNvSpPr/>
          <p:nvPr/>
        </p:nvSpPr>
        <p:spPr>
          <a:xfrm>
            <a:off x="107504" y="2060848"/>
            <a:ext cx="2376264" cy="1800200"/>
          </a:xfrm>
          <a:prstGeom prst="cloudCallout">
            <a:avLst>
              <a:gd name="adj1" fmla="val 131383"/>
              <a:gd name="adj2" fmla="val 640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What would this look like on stage?</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954107"/>
          </a:xfrm>
          <a:prstGeom prst="rect">
            <a:avLst/>
          </a:prstGeom>
          <a:solidFill>
            <a:srgbClr val="92D050">
              <a:alpha val="39000"/>
            </a:srgbClr>
          </a:solidFill>
        </p:spPr>
        <p:txBody>
          <a:bodyPr wrap="square" rtlCol="0">
            <a:spAutoFit/>
          </a:bodyPr>
          <a:lstStyle/>
          <a:p>
            <a:pPr algn="ctr"/>
            <a:r>
              <a:rPr lang="en-GB" sz="2800" b="1" dirty="0" smtClean="0"/>
              <a:t>[Explore different parts of a text to show the development of an idea or theme.]</a:t>
            </a:r>
            <a:endParaRPr lang="en-GB" sz="2800" dirty="0">
              <a:effectLst>
                <a:outerShdw blurRad="38100" dist="38100" dir="2700000" algn="tl">
                  <a:srgbClr val="000000">
                    <a:alpha val="43137"/>
                  </a:srgbClr>
                </a:outerShdw>
              </a:effectLst>
            </a:endParaRPr>
          </a:p>
        </p:txBody>
      </p:sp>
      <p:sp>
        <p:nvSpPr>
          <p:cNvPr id="3" name="TextBox 2"/>
          <p:cNvSpPr txBox="1"/>
          <p:nvPr/>
        </p:nvSpPr>
        <p:spPr>
          <a:xfrm>
            <a:off x="467544" y="1700808"/>
            <a:ext cx="8280920" cy="461665"/>
          </a:xfrm>
          <a:prstGeom prst="rect">
            <a:avLst/>
          </a:prstGeom>
          <a:noFill/>
        </p:spPr>
        <p:txBody>
          <a:bodyPr wrap="square" rtlCol="0">
            <a:spAutoFit/>
          </a:bodyPr>
          <a:lstStyle/>
          <a:p>
            <a:pPr algn="ctr"/>
            <a:r>
              <a:rPr lang="en-GB" sz="2400" dirty="0" smtClean="0"/>
              <a:t> </a:t>
            </a:r>
            <a:endParaRPr lang="en-GB" sz="2400" dirty="0"/>
          </a:p>
        </p:txBody>
      </p:sp>
      <p:sp>
        <p:nvSpPr>
          <p:cNvPr id="4" name="TextBox 3"/>
          <p:cNvSpPr txBox="1"/>
          <p:nvPr/>
        </p:nvSpPr>
        <p:spPr>
          <a:xfrm>
            <a:off x="251520" y="1340768"/>
            <a:ext cx="8568952" cy="4832092"/>
          </a:xfrm>
          <a:prstGeom prst="rect">
            <a:avLst/>
          </a:prstGeom>
          <a:solidFill>
            <a:srgbClr val="00B050">
              <a:alpha val="10000"/>
            </a:srgbClr>
          </a:solidFill>
        </p:spPr>
        <p:txBody>
          <a:bodyPr wrap="square" rtlCol="0">
            <a:spAutoFit/>
          </a:bodyPr>
          <a:lstStyle/>
          <a:p>
            <a:r>
              <a:rPr lang="en-GB" sz="2400" dirty="0" smtClean="0">
                <a:solidFill>
                  <a:srgbClr val="FF0000"/>
                </a:solidFill>
              </a:rPr>
              <a:t>You have a choice of three questions: </a:t>
            </a:r>
            <a:r>
              <a:rPr lang="en-GB" sz="2400" dirty="0" smtClean="0"/>
              <a:t> </a:t>
            </a:r>
          </a:p>
          <a:p>
            <a:endParaRPr lang="en-GB" sz="2200" dirty="0" smtClean="0"/>
          </a:p>
          <a:p>
            <a:r>
              <a:rPr lang="en-GB" sz="2200" b="1" dirty="0"/>
              <a:t>Explore the ways the writer presents power and weakness in characters in DNA. How do different characters show their power or lack of it? Refer to the play as a whole to develop your analysis. </a:t>
            </a:r>
            <a:r>
              <a:rPr lang="en-GB" sz="2200" b="1" dirty="0">
                <a:solidFill>
                  <a:srgbClr val="92D050"/>
                </a:solidFill>
              </a:rPr>
              <a:t>(lower level</a:t>
            </a:r>
            <a:r>
              <a:rPr lang="en-GB" sz="2200" b="1" dirty="0" smtClean="0">
                <a:solidFill>
                  <a:srgbClr val="92D050"/>
                </a:solidFill>
              </a:rPr>
              <a:t>)</a:t>
            </a:r>
          </a:p>
          <a:p>
            <a:endParaRPr lang="en-GB" sz="2200" b="1" dirty="0" smtClean="0"/>
          </a:p>
          <a:p>
            <a:r>
              <a:rPr lang="en-GB" sz="2200" b="1" dirty="0"/>
              <a:t>Explore the ways the writer presents the nature of leadership in DNA, focusing particularly on the power and/or weakness of the characters. </a:t>
            </a:r>
            <a:r>
              <a:rPr lang="en-GB" sz="2200" b="1" dirty="0">
                <a:solidFill>
                  <a:srgbClr val="FFC000"/>
                </a:solidFill>
              </a:rPr>
              <a:t>(intermediate level</a:t>
            </a:r>
            <a:r>
              <a:rPr lang="en-GB" sz="2200" b="1" dirty="0" smtClean="0">
                <a:solidFill>
                  <a:srgbClr val="FFC000"/>
                </a:solidFill>
              </a:rPr>
              <a:t>)</a:t>
            </a:r>
          </a:p>
          <a:p>
            <a:endParaRPr lang="en-GB" sz="2200" dirty="0"/>
          </a:p>
          <a:p>
            <a:r>
              <a:rPr lang="en-GB" sz="2200" b="1" dirty="0"/>
              <a:t>Explore the ways the writer presents the relationship between Leah and Phil in DNA, focusing particularly on their power over one another. Consider how their relationship changes through the play. </a:t>
            </a:r>
            <a:r>
              <a:rPr lang="en-GB" sz="2200" b="1" dirty="0">
                <a:solidFill>
                  <a:srgbClr val="FF0000"/>
                </a:solidFill>
              </a:rPr>
              <a:t>(higher level)</a:t>
            </a:r>
            <a:endParaRPr lang="en-GB" sz="2200" dirty="0">
              <a:solidFill>
                <a:srgbClr val="FF0000"/>
              </a:solidFill>
            </a:endParaRPr>
          </a:p>
          <a:p>
            <a:endParaRPr lang="en-GB" sz="20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523220"/>
          </a:xfrm>
          <a:prstGeom prst="rect">
            <a:avLst/>
          </a:prstGeom>
          <a:solidFill>
            <a:srgbClr val="92D050">
              <a:alpha val="39000"/>
            </a:srgbClr>
          </a:solidFill>
        </p:spPr>
        <p:txBody>
          <a:bodyPr wrap="square" rtlCol="0">
            <a:spAutoFit/>
          </a:bodyPr>
          <a:lstStyle/>
          <a:p>
            <a:pPr algn="ctr"/>
            <a:r>
              <a:rPr lang="en-GB" sz="2800" b="1" dirty="0" smtClean="0"/>
              <a:t>Power and Weakness</a:t>
            </a:r>
            <a:endParaRPr lang="en-GB" sz="2800" dirty="0">
              <a:effectLst>
                <a:outerShdw blurRad="38100" dist="38100" dir="2700000" algn="tl">
                  <a:srgbClr val="000000">
                    <a:alpha val="43137"/>
                  </a:srgbClr>
                </a:outerShdw>
              </a:effectLst>
            </a:endParaRPr>
          </a:p>
        </p:txBody>
      </p:sp>
      <p:sp>
        <p:nvSpPr>
          <p:cNvPr id="3" name="TextBox 2"/>
          <p:cNvSpPr txBox="1"/>
          <p:nvPr/>
        </p:nvSpPr>
        <p:spPr>
          <a:xfrm>
            <a:off x="467544" y="1700808"/>
            <a:ext cx="8280920" cy="461665"/>
          </a:xfrm>
          <a:prstGeom prst="rect">
            <a:avLst/>
          </a:prstGeom>
          <a:noFill/>
        </p:spPr>
        <p:txBody>
          <a:bodyPr wrap="square" rtlCol="0">
            <a:spAutoFit/>
          </a:bodyPr>
          <a:lstStyle/>
          <a:p>
            <a:pPr algn="ctr"/>
            <a:r>
              <a:rPr lang="en-GB" sz="2400" dirty="0" smtClean="0"/>
              <a:t> </a:t>
            </a:r>
            <a:endParaRPr lang="en-GB" sz="2400" dirty="0"/>
          </a:p>
        </p:txBody>
      </p:sp>
      <p:sp>
        <p:nvSpPr>
          <p:cNvPr id="4" name="TextBox 3"/>
          <p:cNvSpPr txBox="1"/>
          <p:nvPr/>
        </p:nvSpPr>
        <p:spPr>
          <a:xfrm>
            <a:off x="251520" y="1340768"/>
            <a:ext cx="8568952" cy="5139869"/>
          </a:xfrm>
          <a:prstGeom prst="rect">
            <a:avLst/>
          </a:prstGeom>
          <a:solidFill>
            <a:srgbClr val="00B050">
              <a:alpha val="10000"/>
            </a:srgbClr>
          </a:solidFill>
        </p:spPr>
        <p:txBody>
          <a:bodyPr wrap="square" rtlCol="0">
            <a:spAutoFit/>
          </a:bodyPr>
          <a:lstStyle/>
          <a:p>
            <a:r>
              <a:rPr lang="en-GB" sz="2400" dirty="0" smtClean="0">
                <a:effectLst>
                  <a:outerShdw blurRad="38100" dist="38100" dir="2700000" algn="tl">
                    <a:srgbClr val="000000">
                      <a:alpha val="43137"/>
                    </a:srgbClr>
                  </a:outerShdw>
                </a:effectLst>
              </a:rPr>
              <a:t>Using the ‘hierarchy’ cards you have been given, decide who is at the top and who is at the bottom of the ‘power pyramid’ at different points in the play, i.e. who has power and who is weak.</a:t>
            </a:r>
          </a:p>
          <a:p>
            <a:endParaRPr lang="en-GB" sz="2400" dirty="0" smtClean="0">
              <a:effectLst>
                <a:outerShdw blurRad="38100" dist="38100" dir="2700000" algn="tl">
                  <a:srgbClr val="000000">
                    <a:alpha val="43137"/>
                  </a:srgbClr>
                </a:outerShdw>
              </a:effectLst>
            </a:endParaRPr>
          </a:p>
          <a:p>
            <a:r>
              <a:rPr lang="en-GB" sz="2400" dirty="0" smtClean="0">
                <a:effectLst>
                  <a:outerShdw blurRad="38100" dist="38100" dir="2700000" algn="tl">
                    <a:srgbClr val="000000">
                      <a:alpha val="43137"/>
                    </a:srgbClr>
                  </a:outerShdw>
                </a:effectLst>
              </a:rPr>
              <a:t>Act 1 – start: 				Act 2 – start :</a:t>
            </a:r>
          </a:p>
          <a:p>
            <a:endParaRPr lang="en-GB" sz="2400" dirty="0" smtClean="0">
              <a:effectLst>
                <a:outerShdw blurRad="38100" dist="38100" dir="2700000" algn="tl">
                  <a:srgbClr val="000000">
                    <a:alpha val="43137"/>
                  </a:srgbClr>
                </a:outerShdw>
              </a:effectLst>
            </a:endParaRPr>
          </a:p>
          <a:p>
            <a:r>
              <a:rPr lang="en-GB" sz="2400" dirty="0" smtClean="0">
                <a:effectLst>
                  <a:outerShdw blurRad="38100" dist="38100" dir="2700000" algn="tl">
                    <a:srgbClr val="000000">
                      <a:alpha val="43137"/>
                    </a:srgbClr>
                  </a:outerShdw>
                </a:effectLst>
              </a:rPr>
              <a:t>Act 1 – end:				Act 2 – end:</a:t>
            </a:r>
          </a:p>
          <a:p>
            <a:endParaRPr lang="en-GB" sz="2400" dirty="0" smtClean="0">
              <a:effectLst>
                <a:outerShdw blurRad="38100" dist="38100" dir="2700000" algn="tl">
                  <a:srgbClr val="000000">
                    <a:alpha val="43137"/>
                  </a:srgbClr>
                </a:outerShdw>
              </a:effectLst>
            </a:endParaRPr>
          </a:p>
          <a:p>
            <a:r>
              <a:rPr lang="en-GB" sz="2400" dirty="0" smtClean="0">
                <a:effectLst>
                  <a:outerShdw blurRad="38100" dist="38100" dir="2700000" algn="tl">
                    <a:srgbClr val="000000">
                      <a:alpha val="43137"/>
                    </a:srgbClr>
                  </a:outerShdw>
                </a:effectLst>
              </a:rPr>
              <a:t>Act 3 – start :				Act 4 – start :</a:t>
            </a:r>
          </a:p>
          <a:p>
            <a:endParaRPr lang="en-GB" sz="2400" dirty="0" smtClean="0">
              <a:effectLst>
                <a:outerShdw blurRad="38100" dist="38100" dir="2700000" algn="tl">
                  <a:srgbClr val="000000">
                    <a:alpha val="43137"/>
                  </a:srgbClr>
                </a:outerShdw>
              </a:effectLst>
            </a:endParaRPr>
          </a:p>
          <a:p>
            <a:r>
              <a:rPr lang="en-GB" sz="2400" dirty="0" smtClean="0">
                <a:effectLst>
                  <a:outerShdw blurRad="38100" dist="38100" dir="2700000" algn="tl">
                    <a:srgbClr val="000000">
                      <a:alpha val="43137"/>
                    </a:srgbClr>
                  </a:outerShdw>
                </a:effectLst>
              </a:rPr>
              <a:t>Act 3 – end:				Act 4 – end:</a:t>
            </a:r>
          </a:p>
          <a:p>
            <a:endParaRPr lang="en-GB" sz="2200" dirty="0" smtClean="0">
              <a:solidFill>
                <a:schemeClr val="bg1"/>
              </a:solidFill>
              <a:effectLst>
                <a:outerShdw blurRad="38100" dist="38100" dir="2700000" algn="tl">
                  <a:srgbClr val="000000">
                    <a:alpha val="43137"/>
                  </a:srgbClr>
                </a:outerShdw>
              </a:effectLst>
            </a:endParaRPr>
          </a:p>
          <a:p>
            <a:endParaRPr lang="en-GB" sz="2200" dirty="0">
              <a:solidFill>
                <a:schemeClr val="bg1"/>
              </a:solidFill>
              <a:effectLst>
                <a:outerShdw blurRad="38100" dist="38100" dir="2700000" algn="tl">
                  <a:srgbClr val="000000">
                    <a:alpha val="43137"/>
                  </a:srgbClr>
                </a:outerShdw>
              </a:effectLst>
            </a:endParaRPr>
          </a:p>
          <a:p>
            <a:endParaRPr lang="en-GB" sz="20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523220"/>
          </a:xfrm>
          <a:prstGeom prst="rect">
            <a:avLst/>
          </a:prstGeom>
          <a:solidFill>
            <a:srgbClr val="92D050">
              <a:alpha val="39000"/>
            </a:srgbClr>
          </a:solidFill>
        </p:spPr>
        <p:txBody>
          <a:bodyPr wrap="square" rtlCol="0">
            <a:spAutoFit/>
          </a:bodyPr>
          <a:lstStyle/>
          <a:p>
            <a:pPr algn="ctr"/>
            <a:r>
              <a:rPr lang="en-GB" sz="2800" b="1" dirty="0" smtClean="0"/>
              <a:t>Power and Weakness</a:t>
            </a:r>
            <a:endParaRPr lang="en-GB" sz="2800" dirty="0">
              <a:effectLst>
                <a:outerShdw blurRad="38100" dist="38100" dir="2700000" algn="tl">
                  <a:srgbClr val="000000">
                    <a:alpha val="43137"/>
                  </a:srgbClr>
                </a:outerShdw>
              </a:effectLst>
            </a:endParaRPr>
          </a:p>
        </p:txBody>
      </p:sp>
      <p:sp>
        <p:nvSpPr>
          <p:cNvPr id="3" name="TextBox 2"/>
          <p:cNvSpPr txBox="1"/>
          <p:nvPr/>
        </p:nvSpPr>
        <p:spPr>
          <a:xfrm>
            <a:off x="467544" y="1700808"/>
            <a:ext cx="8280920" cy="461665"/>
          </a:xfrm>
          <a:prstGeom prst="rect">
            <a:avLst/>
          </a:prstGeom>
          <a:noFill/>
        </p:spPr>
        <p:txBody>
          <a:bodyPr wrap="square" rtlCol="0">
            <a:spAutoFit/>
          </a:bodyPr>
          <a:lstStyle/>
          <a:p>
            <a:pPr algn="ctr"/>
            <a:r>
              <a:rPr lang="en-GB" sz="2400" dirty="0" smtClean="0"/>
              <a:t> </a:t>
            </a:r>
            <a:endParaRPr lang="en-GB" sz="2400" dirty="0"/>
          </a:p>
        </p:txBody>
      </p:sp>
      <p:sp>
        <p:nvSpPr>
          <p:cNvPr id="4" name="TextBox 3"/>
          <p:cNvSpPr txBox="1"/>
          <p:nvPr/>
        </p:nvSpPr>
        <p:spPr>
          <a:xfrm>
            <a:off x="251520" y="1340768"/>
            <a:ext cx="8568952" cy="5109091"/>
          </a:xfrm>
          <a:prstGeom prst="rect">
            <a:avLst/>
          </a:prstGeom>
          <a:solidFill>
            <a:srgbClr val="00B050">
              <a:alpha val="10000"/>
            </a:srgbClr>
          </a:solidFill>
        </p:spPr>
        <p:txBody>
          <a:bodyPr wrap="square" rtlCol="0">
            <a:spAutoFit/>
          </a:bodyPr>
          <a:lstStyle/>
          <a:p>
            <a:r>
              <a:rPr lang="en-GB" sz="2400" dirty="0" smtClean="0">
                <a:solidFill>
                  <a:srgbClr val="FF0000"/>
                </a:solidFill>
                <a:effectLst>
                  <a:outerShdw blurRad="38100" dist="38100" dir="2700000" algn="tl">
                    <a:srgbClr val="000000">
                      <a:alpha val="43137"/>
                    </a:srgbClr>
                  </a:outerShdw>
                </a:effectLst>
              </a:rPr>
              <a:t>Which characters are powerful? Which are weak? How does Kelly show this power or weakness? Think about: </a:t>
            </a:r>
          </a:p>
          <a:p>
            <a:endParaRPr lang="en-GB" sz="2400" dirty="0">
              <a:solidFill>
                <a:srgbClr val="FF0000"/>
              </a:solidFill>
              <a:effectLst>
                <a:outerShdw blurRad="38100" dist="38100" dir="2700000" algn="tl">
                  <a:srgbClr val="000000">
                    <a:alpha val="43137"/>
                  </a:srgbClr>
                </a:outerShdw>
              </a:effectLst>
            </a:endParaRPr>
          </a:p>
          <a:p>
            <a:pPr>
              <a:buFont typeface="Arial" pitchFamily="34" charset="0"/>
              <a:buChar char="•"/>
            </a:pPr>
            <a:r>
              <a:rPr lang="en-GB" sz="2400" dirty="0" smtClean="0">
                <a:solidFill>
                  <a:srgbClr val="FF0000"/>
                </a:solidFill>
                <a:effectLst>
                  <a:outerShdw blurRad="38100" dist="38100" dir="2700000" algn="tl">
                    <a:srgbClr val="000000">
                      <a:alpha val="43137"/>
                    </a:srgbClr>
                  </a:outerShdw>
                </a:effectLst>
              </a:rPr>
              <a:t> what they say (language)</a:t>
            </a:r>
          </a:p>
          <a:p>
            <a:pPr>
              <a:buFont typeface="Arial" pitchFamily="34" charset="0"/>
              <a:buChar char="•"/>
            </a:pPr>
            <a:r>
              <a:rPr lang="en-GB" sz="2400" dirty="0">
                <a:solidFill>
                  <a:srgbClr val="FF0000"/>
                </a:solidFill>
                <a:effectLst>
                  <a:outerShdw blurRad="38100" dist="38100" dir="2700000" algn="tl">
                    <a:srgbClr val="000000">
                      <a:alpha val="43137"/>
                    </a:srgbClr>
                  </a:outerShdw>
                </a:effectLst>
              </a:rPr>
              <a:t> </a:t>
            </a:r>
            <a:r>
              <a:rPr lang="en-GB" sz="2400" dirty="0" smtClean="0">
                <a:solidFill>
                  <a:srgbClr val="FF0000"/>
                </a:solidFill>
                <a:effectLst>
                  <a:outerShdw blurRad="38100" dist="38100" dir="2700000" algn="tl">
                    <a:srgbClr val="000000">
                      <a:alpha val="43137"/>
                    </a:srgbClr>
                  </a:outerShdw>
                </a:effectLst>
              </a:rPr>
              <a:t>what they do (stage directions) </a:t>
            </a:r>
          </a:p>
          <a:p>
            <a:pPr>
              <a:buFont typeface="Arial" pitchFamily="34" charset="0"/>
              <a:buChar char="•"/>
            </a:pPr>
            <a:r>
              <a:rPr lang="en-GB" sz="2400" dirty="0">
                <a:solidFill>
                  <a:srgbClr val="FF0000"/>
                </a:solidFill>
                <a:effectLst>
                  <a:outerShdw blurRad="38100" dist="38100" dir="2700000" algn="tl">
                    <a:srgbClr val="000000">
                      <a:alpha val="43137"/>
                    </a:srgbClr>
                  </a:outerShdw>
                </a:effectLst>
              </a:rPr>
              <a:t> </a:t>
            </a:r>
            <a:r>
              <a:rPr lang="en-GB" sz="2400" dirty="0" smtClean="0">
                <a:solidFill>
                  <a:srgbClr val="FF0000"/>
                </a:solidFill>
                <a:effectLst>
                  <a:outerShdw blurRad="38100" dist="38100" dir="2700000" algn="tl">
                    <a:srgbClr val="000000">
                      <a:alpha val="43137"/>
                    </a:srgbClr>
                  </a:outerShdw>
                </a:effectLst>
              </a:rPr>
              <a:t>how they interact with the other characters </a:t>
            </a:r>
          </a:p>
          <a:p>
            <a:pPr>
              <a:buFont typeface="Arial" pitchFamily="34" charset="0"/>
              <a:buChar char="•"/>
            </a:pPr>
            <a:r>
              <a:rPr lang="en-GB" sz="2400" dirty="0">
                <a:solidFill>
                  <a:srgbClr val="FF0000"/>
                </a:solidFill>
                <a:effectLst>
                  <a:outerShdw blurRad="38100" dist="38100" dir="2700000" algn="tl">
                    <a:srgbClr val="000000">
                      <a:alpha val="43137"/>
                    </a:srgbClr>
                  </a:outerShdw>
                </a:effectLst>
              </a:rPr>
              <a:t> </a:t>
            </a:r>
            <a:r>
              <a:rPr lang="en-GB" sz="2400" dirty="0" smtClean="0">
                <a:solidFill>
                  <a:srgbClr val="FF0000"/>
                </a:solidFill>
                <a:effectLst>
                  <a:outerShdw blurRad="38100" dist="38100" dir="2700000" algn="tl">
                    <a:srgbClr val="000000">
                      <a:alpha val="43137"/>
                    </a:srgbClr>
                  </a:outerShdw>
                </a:effectLst>
              </a:rPr>
              <a:t>their differences and similarities to the other characters</a:t>
            </a:r>
            <a:endParaRPr lang="en-GB" sz="2400" dirty="0" smtClean="0">
              <a:effectLst>
                <a:outerShdw blurRad="38100" dist="38100" dir="2700000" algn="tl">
                  <a:srgbClr val="000000">
                    <a:alpha val="43137"/>
                  </a:srgbClr>
                </a:outerShdw>
              </a:effectLst>
            </a:endParaRPr>
          </a:p>
          <a:p>
            <a:endParaRPr lang="en-GB" sz="2200" dirty="0" smtClean="0"/>
          </a:p>
          <a:p>
            <a:r>
              <a:rPr lang="en-GB" sz="2400" b="1" dirty="0" smtClean="0"/>
              <a:t>Work in small groups to track your given character through the play. Make notes on each of the above areas and prepare a presentation and handout to deliver to the class. </a:t>
            </a:r>
          </a:p>
          <a:p>
            <a:endParaRPr lang="en-GB" sz="2200" b="1" dirty="0" smtClean="0">
              <a:solidFill>
                <a:srgbClr val="FF0000"/>
              </a:solidFill>
            </a:endParaRPr>
          </a:p>
          <a:p>
            <a:r>
              <a:rPr lang="en-GB" sz="2200" b="1" dirty="0" smtClean="0">
                <a:solidFill>
                  <a:schemeClr val="bg2">
                    <a:lumMod val="95000"/>
                    <a:lumOff val="5000"/>
                  </a:schemeClr>
                </a:solidFill>
                <a:effectLst>
                  <a:outerShdw blurRad="38100" dist="38100" dir="2700000" algn="tl">
                    <a:srgbClr val="000000">
                      <a:alpha val="43137"/>
                    </a:srgbClr>
                  </a:outerShdw>
                </a:effectLst>
              </a:rPr>
              <a:t>These notes will form the basis of all three essays!</a:t>
            </a:r>
            <a:endParaRPr lang="en-GB" sz="2200" dirty="0">
              <a:solidFill>
                <a:schemeClr val="bg2">
                  <a:lumMod val="95000"/>
                  <a:lumOff val="5000"/>
                </a:schemeClr>
              </a:solidFill>
              <a:effectLst>
                <a:outerShdw blurRad="38100" dist="38100" dir="2700000" algn="tl">
                  <a:srgbClr val="000000">
                    <a:alpha val="43137"/>
                  </a:srgbClr>
                </a:outerShdw>
              </a:effectLst>
            </a:endParaRPr>
          </a:p>
          <a:p>
            <a:endParaRPr lang="en-GB" sz="2000"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1331640" y="3212976"/>
            <a:ext cx="6912768" cy="369332"/>
          </a:xfrm>
          <a:prstGeom prst="rect">
            <a:avLst/>
          </a:prstGeom>
          <a:noFill/>
        </p:spPr>
        <p:txBody>
          <a:bodyPr wrap="square" rtlCol="0">
            <a:spAutoFit/>
          </a:bodyPr>
          <a:lstStyle/>
          <a:p>
            <a:endParaRPr lang="en-GB" dirty="0"/>
          </a:p>
        </p:txBody>
      </p:sp>
      <p:sp>
        <p:nvSpPr>
          <p:cNvPr id="5" name="Rectangle 2"/>
          <p:cNvSpPr txBox="1">
            <a:spLocks noChangeArrowheads="1"/>
          </p:cNvSpPr>
          <p:nvPr/>
        </p:nvSpPr>
        <p:spPr>
          <a:xfrm>
            <a:off x="611560" y="980728"/>
            <a:ext cx="7988424" cy="460851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sng" strike="noStrike" kern="1200" cap="none" spc="0" normalizeH="0" baseline="0" noProof="0" dirty="0" smtClean="0">
                <a:ln>
                  <a:noFill/>
                </a:ln>
                <a:solidFill>
                  <a:schemeClr val="tx1"/>
                </a:solidFill>
                <a:effectLst/>
                <a:uLnTx/>
                <a:uFillTx/>
                <a:latin typeface="Comic Sans MS" pitchFamily="66" charset="0"/>
                <a:ea typeface="+mj-ea"/>
                <a:cs typeface="+mj-cs"/>
              </a:rPr>
              <a:t>Learning Objective</a:t>
            </a:r>
            <a: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300" b="0" i="0" u="none" strike="noStrike" kern="1200" cap="none" spc="0" normalizeH="0" baseline="0" noProof="0" dirty="0" smtClean="0">
                <a:ln>
                  <a:noFill/>
                </a:ln>
                <a:solidFill>
                  <a:schemeClr val="tx1"/>
                </a:solidFill>
                <a:effectLst/>
                <a:uLnTx/>
                <a:uFillTx/>
                <a:latin typeface="Comic Sans MS" pitchFamily="66" charset="0"/>
                <a:ea typeface="+mj-ea"/>
                <a:cs typeface="+mj-cs"/>
              </a:rPr>
              <a:t>To choose a question to answer</a:t>
            </a:r>
            <a:r>
              <a:rPr kumimoji="0" lang="en-GB" sz="4300" b="0" i="0" u="none" strike="noStrike" kern="1200" cap="none" spc="0" normalizeH="0" noProof="0" dirty="0" smtClean="0">
                <a:ln>
                  <a:noFill/>
                </a:ln>
                <a:solidFill>
                  <a:schemeClr val="tx1"/>
                </a:solidFill>
                <a:effectLst/>
                <a:uLnTx/>
                <a:uFillTx/>
                <a:latin typeface="Comic Sans MS" pitchFamily="66" charset="0"/>
                <a:ea typeface="+mj-ea"/>
                <a:cs typeface="+mj-cs"/>
              </a:rPr>
              <a:t>.</a:t>
            </a:r>
            <a:endParaRPr kumimoji="0" lang="en-GB" sz="43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0" i="0" u="none" strike="noStrike" kern="1200" cap="none" spc="0" normalizeH="0" baseline="0" noProof="0" dirty="0" smtClean="0">
                <a:ln>
                  <a:noFill/>
                </a:ln>
                <a:solidFill>
                  <a:schemeClr val="tx1"/>
                </a:solidFill>
                <a:effectLst/>
                <a:uLnTx/>
                <a:uFillTx/>
                <a:latin typeface="Comic Sans MS" pitchFamily="66" charset="0"/>
                <a:ea typeface="+mj-ea"/>
                <a:cs typeface="+mj-cs"/>
              </a:rPr>
              <a:t>To start</a:t>
            </a:r>
            <a:r>
              <a:rPr kumimoji="0" lang="en-GB" sz="4300" b="0" i="0" u="none" strike="noStrike" kern="1200" cap="none" spc="0" normalizeH="0" noProof="0" dirty="0" smtClean="0">
                <a:ln>
                  <a:noFill/>
                </a:ln>
                <a:solidFill>
                  <a:schemeClr val="tx1"/>
                </a:solidFill>
                <a:effectLst/>
                <a:uLnTx/>
                <a:uFillTx/>
                <a:latin typeface="Comic Sans MS" pitchFamily="66" charset="0"/>
                <a:ea typeface="+mj-ea"/>
                <a:cs typeface="+mj-cs"/>
              </a:rPr>
              <a:t> to plan an answer.</a:t>
            </a:r>
            <a:endParaRPr kumimoji="0" lang="en-US" sz="4300" b="0" i="0" u="none" strike="noStrike" kern="1200" cap="none" spc="0" normalizeH="0" baseline="0" noProof="0" dirty="0">
              <a:ln>
                <a:noFill/>
              </a:ln>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523220"/>
          </a:xfrm>
          <a:prstGeom prst="rect">
            <a:avLst/>
          </a:prstGeom>
          <a:solidFill>
            <a:srgbClr val="92D050">
              <a:alpha val="39000"/>
            </a:srgbClr>
          </a:solidFill>
        </p:spPr>
        <p:txBody>
          <a:bodyPr wrap="square" rtlCol="0">
            <a:spAutoFit/>
          </a:bodyPr>
          <a:lstStyle/>
          <a:p>
            <a:pPr algn="ctr"/>
            <a:r>
              <a:rPr lang="en-GB" sz="2800" b="1" dirty="0" smtClean="0"/>
              <a:t>Time to choose a question!</a:t>
            </a:r>
          </a:p>
        </p:txBody>
      </p:sp>
      <p:sp>
        <p:nvSpPr>
          <p:cNvPr id="3" name="TextBox 2"/>
          <p:cNvSpPr txBox="1"/>
          <p:nvPr/>
        </p:nvSpPr>
        <p:spPr>
          <a:xfrm>
            <a:off x="467544" y="1700808"/>
            <a:ext cx="8280920" cy="461665"/>
          </a:xfrm>
          <a:prstGeom prst="rect">
            <a:avLst/>
          </a:prstGeom>
          <a:noFill/>
        </p:spPr>
        <p:txBody>
          <a:bodyPr wrap="square" rtlCol="0">
            <a:spAutoFit/>
          </a:bodyPr>
          <a:lstStyle/>
          <a:p>
            <a:pPr algn="ctr"/>
            <a:r>
              <a:rPr lang="en-GB" sz="2400" dirty="0" smtClean="0"/>
              <a:t> </a:t>
            </a:r>
            <a:endParaRPr lang="en-GB" sz="2400" dirty="0"/>
          </a:p>
        </p:txBody>
      </p:sp>
      <p:sp>
        <p:nvSpPr>
          <p:cNvPr id="4" name="TextBox 3"/>
          <p:cNvSpPr txBox="1"/>
          <p:nvPr/>
        </p:nvSpPr>
        <p:spPr>
          <a:xfrm>
            <a:off x="251520" y="1340768"/>
            <a:ext cx="8568952" cy="4832092"/>
          </a:xfrm>
          <a:prstGeom prst="rect">
            <a:avLst/>
          </a:prstGeom>
          <a:solidFill>
            <a:srgbClr val="00B050">
              <a:alpha val="10000"/>
            </a:srgbClr>
          </a:solidFill>
        </p:spPr>
        <p:txBody>
          <a:bodyPr wrap="square" rtlCol="0">
            <a:spAutoFit/>
          </a:bodyPr>
          <a:lstStyle/>
          <a:p>
            <a:r>
              <a:rPr lang="en-GB" sz="2400" dirty="0" smtClean="0">
                <a:solidFill>
                  <a:srgbClr val="FF0000"/>
                </a:solidFill>
              </a:rPr>
              <a:t>You have a choice of three questions: </a:t>
            </a:r>
            <a:r>
              <a:rPr lang="en-GB" sz="2400" dirty="0" smtClean="0"/>
              <a:t> </a:t>
            </a:r>
          </a:p>
          <a:p>
            <a:endParaRPr lang="en-GB" sz="2200" dirty="0" smtClean="0"/>
          </a:p>
          <a:p>
            <a:r>
              <a:rPr lang="en-GB" sz="2200" b="1" dirty="0"/>
              <a:t>Explore the ways the writer presents power and weakness in characters in DNA. How do different characters show their power or lack of it? Refer to the play as a whole to develop your analysis. </a:t>
            </a:r>
            <a:r>
              <a:rPr lang="en-GB" sz="2200" b="1" dirty="0">
                <a:solidFill>
                  <a:srgbClr val="92D050"/>
                </a:solidFill>
              </a:rPr>
              <a:t>(lower level</a:t>
            </a:r>
            <a:r>
              <a:rPr lang="en-GB" sz="2200" b="1" dirty="0" smtClean="0">
                <a:solidFill>
                  <a:srgbClr val="92D050"/>
                </a:solidFill>
              </a:rPr>
              <a:t>)</a:t>
            </a:r>
          </a:p>
          <a:p>
            <a:endParaRPr lang="en-GB" sz="2200" b="1" dirty="0" smtClean="0"/>
          </a:p>
          <a:p>
            <a:r>
              <a:rPr lang="en-GB" sz="2200" b="1" dirty="0"/>
              <a:t>Explore the ways the writer presents the nature of leadership in DNA, focusing particularly on the power and/or weakness of the characters. </a:t>
            </a:r>
            <a:r>
              <a:rPr lang="en-GB" sz="2200" b="1" dirty="0">
                <a:solidFill>
                  <a:srgbClr val="FFC000"/>
                </a:solidFill>
              </a:rPr>
              <a:t>(intermediate level</a:t>
            </a:r>
            <a:r>
              <a:rPr lang="en-GB" sz="2200" b="1" dirty="0" smtClean="0">
                <a:solidFill>
                  <a:srgbClr val="FFC000"/>
                </a:solidFill>
              </a:rPr>
              <a:t>)</a:t>
            </a:r>
          </a:p>
          <a:p>
            <a:endParaRPr lang="en-GB" sz="2200" dirty="0"/>
          </a:p>
          <a:p>
            <a:r>
              <a:rPr lang="en-GB" sz="2200" b="1" dirty="0"/>
              <a:t>Explore the ways the writer presents the relationship between Leah and Phil in DNA, focusing particularly on their power over one another. Consider how their relationship changes through the play. </a:t>
            </a:r>
            <a:r>
              <a:rPr lang="en-GB" sz="2200" b="1" dirty="0">
                <a:solidFill>
                  <a:srgbClr val="FF0000"/>
                </a:solidFill>
              </a:rPr>
              <a:t>(higher level)</a:t>
            </a:r>
            <a:endParaRPr lang="en-GB" sz="2200" dirty="0">
              <a:solidFill>
                <a:srgbClr val="FF0000"/>
              </a:solidFill>
            </a:endParaRPr>
          </a:p>
          <a:p>
            <a:endParaRPr lang="en-GB"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dailysquib.co.uk/files.php?file=HoodieGangPA_468x318.jpg"/>
          <p:cNvPicPr>
            <a:picLocks noChangeAspect="1" noChangeArrowheads="1"/>
          </p:cNvPicPr>
          <p:nvPr/>
        </p:nvPicPr>
        <p:blipFill>
          <a:blip r:embed="rId3" cstate="print">
            <a:lum bright="71000"/>
          </a:blip>
          <a:srcRect/>
          <a:stretch>
            <a:fillRect/>
          </a:stretch>
        </p:blipFill>
        <p:spPr bwMode="auto">
          <a:xfrm>
            <a:off x="0" y="0"/>
            <a:ext cx="9144000" cy="6858000"/>
          </a:xfrm>
          <a:prstGeom prst="rect">
            <a:avLst/>
          </a:prstGeom>
          <a:noFill/>
        </p:spPr>
      </p:pic>
      <p:sp>
        <p:nvSpPr>
          <p:cNvPr id="4" name="Rounded Rectangular Callout 3"/>
          <p:cNvSpPr/>
          <p:nvPr/>
        </p:nvSpPr>
        <p:spPr>
          <a:xfrm>
            <a:off x="467544" y="188640"/>
            <a:ext cx="8208912" cy="3600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95536" y="1052736"/>
            <a:ext cx="8229600" cy="3600400"/>
          </a:xfrm>
        </p:spPr>
        <p:txBody>
          <a:bodyPr>
            <a:normAutofit fontScale="90000"/>
          </a:bodyPr>
          <a:lstStyle/>
          <a:p>
            <a:r>
              <a:rPr lang="en-GB" b="1" dirty="0" smtClean="0">
                <a:solidFill>
                  <a:schemeClr val="bg1"/>
                </a:solidFill>
                <a:latin typeface="Arial" pitchFamily="34" charset="0"/>
                <a:cs typeface="Arial" pitchFamily="34" charset="0"/>
              </a:rPr>
              <a:t>“I wish that people would stop calling these youths gangs. It gives them more power than they have. They are not gangs. They are just groups of bored youth”</a:t>
            </a:r>
            <a:r>
              <a:rPr lang="en-GB" dirty="0" smtClean="0">
                <a:latin typeface="Arial" pitchFamily="34" charset="0"/>
                <a:cs typeface="Arial" pitchFamily="34" charset="0"/>
              </a:rPr>
              <a:t/>
            </a:r>
            <a:br>
              <a:rPr lang="en-GB" dirty="0" smtClean="0">
                <a:latin typeface="Arial" pitchFamily="34" charset="0"/>
                <a:cs typeface="Arial" pitchFamily="34" charset="0"/>
              </a:rPr>
            </a:br>
            <a:r>
              <a:rPr lang="en-GB" b="1" dirty="0">
                <a:solidFill>
                  <a:srgbClr val="FF0066"/>
                </a:solidFill>
                <a:latin typeface="Arial" pitchFamily="34" charset="0"/>
                <a:cs typeface="Arial" pitchFamily="34" charset="0"/>
              </a:rPr>
              <a:t/>
            </a:r>
            <a:br>
              <a:rPr lang="en-GB" b="1" dirty="0">
                <a:solidFill>
                  <a:srgbClr val="FF0066"/>
                </a:solidFill>
                <a:latin typeface="Arial" pitchFamily="34" charset="0"/>
                <a:cs typeface="Arial" pitchFamily="34" charset="0"/>
              </a:rPr>
            </a:br>
            <a:r>
              <a:rPr lang="en-GB" dirty="0" smtClean="0"/>
              <a:t/>
            </a:r>
            <a:br>
              <a:rPr lang="en-GB" dirty="0" smtClean="0"/>
            </a:br>
            <a:endParaRPr lang="en-GB" b="1" dirty="0">
              <a:solidFill>
                <a:srgbClr val="FF0066"/>
              </a:solidFill>
              <a:latin typeface="Arial" pitchFamily="34" charset="0"/>
              <a:cs typeface="Arial" pitchFamily="34" charset="0"/>
            </a:endParaRPr>
          </a:p>
        </p:txBody>
      </p:sp>
      <p:pic>
        <p:nvPicPr>
          <p:cNvPr id="19460" name="Picture 4" descr="http://2.bp.blogspot.com/-SJwpVk2zpUM/Tk6RJsaxyhI/AAAAAAAAAqQ/GkzdQLFHP-4/s1600/frustrated_teacher_1379554c.jpg"/>
          <p:cNvPicPr>
            <a:picLocks noChangeAspect="1" noChangeArrowheads="1"/>
          </p:cNvPicPr>
          <p:nvPr/>
        </p:nvPicPr>
        <p:blipFill>
          <a:blip r:embed="rId4" cstate="print"/>
          <a:srcRect/>
          <a:stretch>
            <a:fillRect/>
          </a:stretch>
        </p:blipFill>
        <p:spPr bwMode="auto">
          <a:xfrm>
            <a:off x="611560" y="4221088"/>
            <a:ext cx="3168352" cy="2239145"/>
          </a:xfrm>
          <a:prstGeom prst="rect">
            <a:avLst/>
          </a:prstGeom>
          <a:noFill/>
        </p:spPr>
      </p:pic>
      <p:sp>
        <p:nvSpPr>
          <p:cNvPr id="6" name="TextBox 5"/>
          <p:cNvSpPr txBox="1"/>
          <p:nvPr/>
        </p:nvSpPr>
        <p:spPr>
          <a:xfrm>
            <a:off x="3995936" y="3933056"/>
            <a:ext cx="4824536" cy="2800767"/>
          </a:xfrm>
          <a:prstGeom prst="rect">
            <a:avLst/>
          </a:prstGeom>
          <a:noFill/>
          <a:ln>
            <a:solidFill>
              <a:schemeClr val="tx1"/>
            </a:solidFill>
          </a:ln>
        </p:spPr>
        <p:txBody>
          <a:bodyPr wrap="square" rtlCol="0">
            <a:spAutoFit/>
          </a:bodyPr>
          <a:lstStyle/>
          <a:p>
            <a:r>
              <a:rPr lang="en-GB" sz="2200" b="1" dirty="0" smtClean="0">
                <a:solidFill>
                  <a:srgbClr val="FF0066"/>
                </a:solidFill>
                <a:effectLst>
                  <a:outerShdw blurRad="38100" dist="38100" dir="2700000" algn="tl">
                    <a:srgbClr val="000000">
                      <a:alpha val="43137"/>
                    </a:srgbClr>
                  </a:outerShdw>
                </a:effectLst>
                <a:latin typeface="Arial" pitchFamily="34" charset="0"/>
                <a:cs typeface="Arial" pitchFamily="34" charset="0"/>
              </a:rPr>
              <a:t>How far do you agree with this statement?</a:t>
            </a:r>
            <a:r>
              <a:rPr lang="en-GB" sz="2200" b="1" dirty="0" smtClean="0">
                <a:solidFill>
                  <a:srgbClr val="FF0066"/>
                </a:solidFill>
                <a:latin typeface="Arial" pitchFamily="34" charset="0"/>
                <a:cs typeface="Arial" pitchFamily="34" charset="0"/>
              </a:rPr>
              <a:t/>
            </a:r>
            <a:br>
              <a:rPr lang="en-GB" sz="2200" b="1" dirty="0" smtClean="0">
                <a:solidFill>
                  <a:srgbClr val="FF0066"/>
                </a:solidFill>
                <a:latin typeface="Arial" pitchFamily="34" charset="0"/>
                <a:cs typeface="Arial" pitchFamily="34" charset="0"/>
              </a:rPr>
            </a:br>
            <a:r>
              <a:rPr lang="en-GB"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Do some people do things that they never would have done alone because they are led by others?</a:t>
            </a:r>
            <a:br>
              <a:rPr lang="en-GB"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GB"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Are the morals of a group different to individual interpretations of morality?</a:t>
            </a:r>
            <a:endParaRPr lang="en-GB" sz="2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523220"/>
          </a:xfrm>
          <a:prstGeom prst="rect">
            <a:avLst/>
          </a:prstGeom>
          <a:solidFill>
            <a:srgbClr val="92D050">
              <a:alpha val="39000"/>
            </a:srgbClr>
          </a:solidFill>
        </p:spPr>
        <p:txBody>
          <a:bodyPr wrap="square" rtlCol="0">
            <a:spAutoFit/>
          </a:bodyPr>
          <a:lstStyle/>
          <a:p>
            <a:pPr algn="ctr"/>
            <a:r>
              <a:rPr lang="en-GB" sz="2800" b="1" dirty="0" smtClean="0"/>
              <a:t>Power and Weakness – Your Resources for Planning</a:t>
            </a:r>
            <a:endParaRPr lang="en-GB" sz="2800" dirty="0">
              <a:effectLst>
                <a:outerShdw blurRad="38100" dist="38100" dir="2700000" algn="tl">
                  <a:srgbClr val="000000">
                    <a:alpha val="43137"/>
                  </a:srgbClr>
                </a:outerShdw>
              </a:effectLst>
            </a:endParaRPr>
          </a:p>
        </p:txBody>
      </p:sp>
      <p:sp>
        <p:nvSpPr>
          <p:cNvPr id="3" name="TextBox 2"/>
          <p:cNvSpPr txBox="1"/>
          <p:nvPr/>
        </p:nvSpPr>
        <p:spPr>
          <a:xfrm>
            <a:off x="467544" y="1700808"/>
            <a:ext cx="8280920" cy="461665"/>
          </a:xfrm>
          <a:prstGeom prst="rect">
            <a:avLst/>
          </a:prstGeom>
          <a:noFill/>
        </p:spPr>
        <p:txBody>
          <a:bodyPr wrap="square" rtlCol="0">
            <a:spAutoFit/>
          </a:bodyPr>
          <a:lstStyle/>
          <a:p>
            <a:pPr algn="ctr"/>
            <a:r>
              <a:rPr lang="en-GB" sz="2400" dirty="0" smtClean="0"/>
              <a:t> </a:t>
            </a:r>
            <a:endParaRPr lang="en-GB" sz="2400" dirty="0"/>
          </a:p>
        </p:txBody>
      </p:sp>
      <p:sp>
        <p:nvSpPr>
          <p:cNvPr id="4" name="TextBox 3"/>
          <p:cNvSpPr txBox="1"/>
          <p:nvPr/>
        </p:nvSpPr>
        <p:spPr>
          <a:xfrm>
            <a:off x="251520" y="764704"/>
            <a:ext cx="8568952" cy="1323439"/>
          </a:xfrm>
          <a:prstGeom prst="rect">
            <a:avLst/>
          </a:prstGeom>
          <a:solidFill>
            <a:srgbClr val="00B050">
              <a:alpha val="10000"/>
            </a:srgbClr>
          </a:solidFill>
        </p:spPr>
        <p:txBody>
          <a:bodyPr wrap="square" rtlCol="0">
            <a:spAutoFit/>
          </a:bodyPr>
          <a:lstStyle/>
          <a:p>
            <a:pPr marL="457200" indent="-457200">
              <a:buAutoNum type="arabicPeriod"/>
            </a:pPr>
            <a:r>
              <a:rPr lang="en-GB" sz="2000" dirty="0" smtClean="0">
                <a:solidFill>
                  <a:srgbClr val="FF0000"/>
                </a:solidFill>
                <a:effectLst>
                  <a:outerShdw blurRad="38100" dist="38100" dir="2700000" algn="tl">
                    <a:srgbClr val="000000">
                      <a:alpha val="43137"/>
                    </a:srgbClr>
                  </a:outerShdw>
                </a:effectLst>
              </a:rPr>
              <a:t>The handouts from the ‘power presentations’ last lesson </a:t>
            </a:r>
          </a:p>
          <a:p>
            <a:pPr marL="457200" indent="-457200">
              <a:buAutoNum type="arabicPeriod"/>
            </a:pPr>
            <a:r>
              <a:rPr lang="en-GB" sz="2000" dirty="0" smtClean="0">
                <a:solidFill>
                  <a:srgbClr val="FF0000"/>
                </a:solidFill>
                <a:effectLst>
                  <a:outerShdw blurRad="38100" dist="38100" dir="2700000" algn="tl">
                    <a:srgbClr val="000000">
                      <a:alpha val="43137"/>
                    </a:srgbClr>
                  </a:outerShdw>
                </a:effectLst>
              </a:rPr>
              <a:t>The question handout + theme, language &amp; character sheets</a:t>
            </a:r>
          </a:p>
          <a:p>
            <a:pPr marL="457200" indent="-457200">
              <a:buAutoNum type="arabicPeriod"/>
            </a:pPr>
            <a:r>
              <a:rPr lang="en-GB" sz="2000" dirty="0" smtClean="0">
                <a:solidFill>
                  <a:srgbClr val="FF0000"/>
                </a:solidFill>
                <a:effectLst>
                  <a:outerShdw blurRad="38100" dist="38100" dir="2700000" algn="tl">
                    <a:srgbClr val="000000">
                      <a:alpha val="43137"/>
                    </a:srgbClr>
                  </a:outerShdw>
                </a:effectLst>
              </a:rPr>
              <a:t>Your notes from previous lessons</a:t>
            </a:r>
          </a:p>
          <a:p>
            <a:pPr marL="457200" indent="-457200">
              <a:buAutoNum type="arabicPeriod"/>
            </a:pPr>
            <a:r>
              <a:rPr lang="en-GB" sz="2000" dirty="0" smtClean="0">
                <a:solidFill>
                  <a:srgbClr val="FF0000"/>
                </a:solidFill>
                <a:effectLst>
                  <a:outerShdw blurRad="38100" dist="38100" dir="2700000" algn="tl">
                    <a:srgbClr val="000000">
                      <a:alpha val="43137"/>
                    </a:srgbClr>
                  </a:outerShdw>
                </a:effectLst>
              </a:rPr>
              <a:t>The assessment objectives and mark scheme</a:t>
            </a:r>
            <a:endParaRPr lang="en-GB" sz="2000" dirty="0"/>
          </a:p>
        </p:txBody>
      </p:sp>
      <p:sp>
        <p:nvSpPr>
          <p:cNvPr id="5" name="TextBox 4"/>
          <p:cNvSpPr txBox="1"/>
          <p:nvPr/>
        </p:nvSpPr>
        <p:spPr>
          <a:xfrm>
            <a:off x="467544" y="2204864"/>
            <a:ext cx="8280920" cy="523220"/>
          </a:xfrm>
          <a:prstGeom prst="rect">
            <a:avLst/>
          </a:prstGeom>
          <a:solidFill>
            <a:srgbClr val="92D050">
              <a:alpha val="39000"/>
            </a:srgbClr>
          </a:solidFill>
        </p:spPr>
        <p:txBody>
          <a:bodyPr wrap="square" rtlCol="0">
            <a:spAutoFit/>
          </a:bodyPr>
          <a:lstStyle/>
          <a:p>
            <a:pPr algn="ctr"/>
            <a:r>
              <a:rPr lang="en-GB" sz="2800" b="1" dirty="0" smtClean="0"/>
              <a:t>Leadership – Your Resources for Planning</a:t>
            </a:r>
            <a:endParaRPr lang="en-GB" sz="2800" dirty="0">
              <a:effectLst>
                <a:outerShdw blurRad="38100" dist="38100" dir="2700000" algn="tl">
                  <a:srgbClr val="000000">
                    <a:alpha val="43137"/>
                  </a:srgbClr>
                </a:outerShdw>
              </a:effectLst>
            </a:endParaRPr>
          </a:p>
        </p:txBody>
      </p:sp>
      <p:sp>
        <p:nvSpPr>
          <p:cNvPr id="6" name="TextBox 5"/>
          <p:cNvSpPr txBox="1"/>
          <p:nvPr/>
        </p:nvSpPr>
        <p:spPr>
          <a:xfrm>
            <a:off x="539552" y="4581128"/>
            <a:ext cx="8280920" cy="523220"/>
          </a:xfrm>
          <a:prstGeom prst="rect">
            <a:avLst/>
          </a:prstGeom>
          <a:solidFill>
            <a:srgbClr val="92D050">
              <a:alpha val="39000"/>
            </a:srgbClr>
          </a:solidFill>
        </p:spPr>
        <p:txBody>
          <a:bodyPr wrap="square" rtlCol="0">
            <a:spAutoFit/>
          </a:bodyPr>
          <a:lstStyle/>
          <a:p>
            <a:pPr algn="ctr"/>
            <a:r>
              <a:rPr lang="en-GB" sz="2800" b="1" dirty="0" smtClean="0"/>
              <a:t>Phil and Leah – Your Resources for Planning</a:t>
            </a:r>
            <a:endParaRPr lang="en-GB" sz="2800" dirty="0">
              <a:effectLst>
                <a:outerShdw blurRad="38100" dist="38100" dir="2700000" algn="tl">
                  <a:srgbClr val="000000">
                    <a:alpha val="43137"/>
                  </a:srgbClr>
                </a:outerShdw>
              </a:effectLst>
            </a:endParaRPr>
          </a:p>
        </p:txBody>
      </p:sp>
      <p:sp>
        <p:nvSpPr>
          <p:cNvPr id="7" name="TextBox 6"/>
          <p:cNvSpPr txBox="1"/>
          <p:nvPr/>
        </p:nvSpPr>
        <p:spPr>
          <a:xfrm>
            <a:off x="323528" y="2852936"/>
            <a:ext cx="8568952" cy="1631216"/>
          </a:xfrm>
          <a:prstGeom prst="rect">
            <a:avLst/>
          </a:prstGeom>
          <a:solidFill>
            <a:srgbClr val="00B050">
              <a:alpha val="10000"/>
            </a:srgbClr>
          </a:solidFill>
        </p:spPr>
        <p:txBody>
          <a:bodyPr wrap="square" rtlCol="0">
            <a:spAutoFit/>
          </a:bodyPr>
          <a:lstStyle/>
          <a:p>
            <a:pPr marL="457200" indent="-457200">
              <a:buAutoNum type="arabicPeriod"/>
            </a:pPr>
            <a:r>
              <a:rPr lang="en-GB" sz="2000" dirty="0" smtClean="0">
                <a:solidFill>
                  <a:srgbClr val="FF0000"/>
                </a:solidFill>
                <a:effectLst>
                  <a:outerShdw blurRad="38100" dist="38100" dir="2700000" algn="tl">
                    <a:srgbClr val="000000">
                      <a:alpha val="43137"/>
                    </a:srgbClr>
                  </a:outerShdw>
                </a:effectLst>
              </a:rPr>
              <a:t>The handouts from the ‘power presentations’ last lesson</a:t>
            </a:r>
          </a:p>
          <a:p>
            <a:pPr marL="457200" indent="-457200">
              <a:buAutoNum type="arabicPeriod"/>
            </a:pPr>
            <a:r>
              <a:rPr lang="en-GB" sz="2000" dirty="0" smtClean="0">
                <a:solidFill>
                  <a:srgbClr val="FF0000"/>
                </a:solidFill>
                <a:effectLst>
                  <a:outerShdw blurRad="38100" dist="38100" dir="2700000" algn="tl">
                    <a:srgbClr val="000000">
                      <a:alpha val="43137"/>
                    </a:srgbClr>
                  </a:outerShdw>
                </a:effectLst>
              </a:rPr>
              <a:t>Social hierarchy task </a:t>
            </a:r>
          </a:p>
          <a:p>
            <a:pPr marL="457200" indent="-457200">
              <a:buAutoNum type="arabicPeriod"/>
            </a:pPr>
            <a:r>
              <a:rPr lang="en-GB" sz="2000" dirty="0" smtClean="0">
                <a:solidFill>
                  <a:srgbClr val="FF0000"/>
                </a:solidFill>
                <a:effectLst>
                  <a:outerShdw blurRad="38100" dist="38100" dir="2700000" algn="tl">
                    <a:srgbClr val="000000">
                      <a:alpha val="43137"/>
                    </a:srgbClr>
                  </a:outerShdw>
                </a:effectLst>
              </a:rPr>
              <a:t>The question handout + theme, language &amp; character sheets</a:t>
            </a:r>
          </a:p>
          <a:p>
            <a:pPr marL="457200" indent="-457200">
              <a:buAutoNum type="arabicPeriod"/>
            </a:pPr>
            <a:r>
              <a:rPr lang="en-GB" sz="2000" dirty="0" smtClean="0">
                <a:solidFill>
                  <a:srgbClr val="FF0000"/>
                </a:solidFill>
                <a:effectLst>
                  <a:outerShdw blurRad="38100" dist="38100" dir="2700000" algn="tl">
                    <a:srgbClr val="000000">
                      <a:alpha val="43137"/>
                    </a:srgbClr>
                  </a:outerShdw>
                </a:effectLst>
              </a:rPr>
              <a:t>Your notes from previous lessons</a:t>
            </a:r>
          </a:p>
          <a:p>
            <a:pPr marL="457200" indent="-457200">
              <a:buAutoNum type="arabicPeriod"/>
            </a:pPr>
            <a:r>
              <a:rPr lang="en-GB" sz="2000" dirty="0" smtClean="0">
                <a:solidFill>
                  <a:srgbClr val="FF0000"/>
                </a:solidFill>
                <a:effectLst>
                  <a:outerShdw blurRad="38100" dist="38100" dir="2700000" algn="tl">
                    <a:srgbClr val="000000">
                      <a:alpha val="43137"/>
                    </a:srgbClr>
                  </a:outerShdw>
                </a:effectLst>
              </a:rPr>
              <a:t>The assessment objectives and mark scheme</a:t>
            </a:r>
            <a:endParaRPr lang="en-GB" sz="2000" dirty="0"/>
          </a:p>
        </p:txBody>
      </p:sp>
      <p:sp>
        <p:nvSpPr>
          <p:cNvPr id="8" name="TextBox 7"/>
          <p:cNvSpPr txBox="1"/>
          <p:nvPr/>
        </p:nvSpPr>
        <p:spPr>
          <a:xfrm>
            <a:off x="323528" y="5157192"/>
            <a:ext cx="8568952" cy="1323439"/>
          </a:xfrm>
          <a:prstGeom prst="rect">
            <a:avLst/>
          </a:prstGeom>
          <a:solidFill>
            <a:srgbClr val="00B050">
              <a:alpha val="10000"/>
            </a:srgbClr>
          </a:solidFill>
        </p:spPr>
        <p:txBody>
          <a:bodyPr wrap="square" rtlCol="0">
            <a:spAutoFit/>
          </a:bodyPr>
          <a:lstStyle/>
          <a:p>
            <a:pPr marL="457200" indent="-457200">
              <a:buAutoNum type="arabicPeriod"/>
            </a:pPr>
            <a:r>
              <a:rPr lang="en-GB" sz="2000" dirty="0" smtClean="0">
                <a:solidFill>
                  <a:srgbClr val="FF0000"/>
                </a:solidFill>
                <a:effectLst>
                  <a:outerShdw blurRad="38100" dist="38100" dir="2700000" algn="tl">
                    <a:srgbClr val="000000">
                      <a:alpha val="43137"/>
                    </a:srgbClr>
                  </a:outerShdw>
                </a:effectLst>
              </a:rPr>
              <a:t>The handouts from the ‘power presentations’ last lesson </a:t>
            </a:r>
          </a:p>
          <a:p>
            <a:pPr marL="457200" indent="-457200">
              <a:buAutoNum type="arabicPeriod"/>
            </a:pPr>
            <a:r>
              <a:rPr lang="en-GB" sz="2000" dirty="0" smtClean="0">
                <a:solidFill>
                  <a:srgbClr val="FF0000"/>
                </a:solidFill>
                <a:effectLst>
                  <a:outerShdw blurRad="38100" dist="38100" dir="2700000" algn="tl">
                    <a:srgbClr val="000000">
                      <a:alpha val="43137"/>
                    </a:srgbClr>
                  </a:outerShdw>
                </a:effectLst>
              </a:rPr>
              <a:t>The question handout + theme, language &amp; character sheets (Leah and Phil)</a:t>
            </a:r>
          </a:p>
          <a:p>
            <a:pPr marL="457200" indent="-457200">
              <a:buAutoNum type="arabicPeriod"/>
            </a:pPr>
            <a:r>
              <a:rPr lang="en-GB" sz="2000" dirty="0" smtClean="0">
                <a:solidFill>
                  <a:srgbClr val="FF0000"/>
                </a:solidFill>
                <a:effectLst>
                  <a:outerShdw blurRad="38100" dist="38100" dir="2700000" algn="tl">
                    <a:srgbClr val="000000">
                      <a:alpha val="43137"/>
                    </a:srgbClr>
                  </a:outerShdw>
                </a:effectLst>
              </a:rPr>
              <a:t>Your notes from previous lessons</a:t>
            </a:r>
          </a:p>
          <a:p>
            <a:pPr marL="457200" indent="-457200">
              <a:buAutoNum type="arabicPeriod"/>
            </a:pPr>
            <a:r>
              <a:rPr lang="en-GB" sz="2000" dirty="0" smtClean="0">
                <a:solidFill>
                  <a:srgbClr val="FF0000"/>
                </a:solidFill>
                <a:effectLst>
                  <a:outerShdw blurRad="38100" dist="38100" dir="2700000" algn="tl">
                    <a:srgbClr val="000000">
                      <a:alpha val="43137"/>
                    </a:srgbClr>
                  </a:outerShdw>
                </a:effectLst>
              </a:rPr>
              <a:t>The assessment objectives and mark scheme</a:t>
            </a:r>
            <a:endParaRPr lang="en-GB" sz="20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07504" y="116633"/>
            <a:ext cx="8928992" cy="6247864"/>
          </a:xfrm>
          <a:prstGeom prst="rect">
            <a:avLst/>
          </a:prstGeom>
          <a:solidFill>
            <a:schemeClr val="bg2">
              <a:lumMod val="75000"/>
              <a:alpha val="58000"/>
            </a:schemeClr>
          </a:solidFill>
        </p:spPr>
        <p:txBody>
          <a:bodyPr wrap="square" rtlCol="0">
            <a:spAutoFit/>
          </a:bodyPr>
          <a:lstStyle/>
          <a:p>
            <a:pPr algn="ctr"/>
            <a:r>
              <a:rPr lang="en-GB" sz="3200" b="1" dirty="0" smtClean="0">
                <a:effectLst>
                  <a:outerShdw blurRad="38100" dist="38100" dir="2700000" algn="tl">
                    <a:srgbClr val="000000">
                      <a:alpha val="43137"/>
                    </a:srgbClr>
                  </a:outerShdw>
                </a:effectLst>
              </a:rPr>
              <a:t>How does this help us to write a higher level response?</a:t>
            </a:r>
          </a:p>
          <a:p>
            <a:pPr>
              <a:spcBef>
                <a:spcPct val="50000"/>
              </a:spcBef>
              <a:buFontTx/>
              <a:buChar char="•"/>
            </a:pPr>
            <a:r>
              <a:rPr lang="en-GB" sz="2800" dirty="0" smtClean="0">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Q</a:t>
            </a:r>
            <a:r>
              <a:rPr lang="en-GB" sz="2800" b="1" dirty="0" smtClean="0">
                <a:effectLst>
                  <a:outerShdw blurRad="38100" dist="38100" dir="2700000" algn="tl">
                    <a:srgbClr val="000000">
                      <a:alpha val="43137"/>
                    </a:srgbClr>
                  </a:outerShdw>
                </a:effectLst>
              </a:rPr>
              <a:t>UESTION - link your answer to the focus of the task</a:t>
            </a:r>
          </a:p>
          <a:p>
            <a:pPr>
              <a:spcBef>
                <a:spcPct val="50000"/>
              </a:spcBef>
              <a:buFontTx/>
              <a:buChar char="•"/>
            </a:pPr>
            <a:r>
              <a:rPr lang="en-GB" sz="2800" b="1" dirty="0" smtClean="0">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W</a:t>
            </a:r>
            <a:r>
              <a:rPr lang="en-GB" sz="2800" b="1" dirty="0" smtClean="0">
                <a:effectLst>
                  <a:outerShdw blurRad="38100" dist="38100" dir="2700000" algn="tl">
                    <a:srgbClr val="000000">
                      <a:alpha val="43137"/>
                    </a:srgbClr>
                  </a:outerShdw>
                </a:effectLst>
              </a:rPr>
              <a:t>RITER - remember that the characters only do what the writer makes them do!</a:t>
            </a:r>
          </a:p>
          <a:p>
            <a:pPr>
              <a:spcBef>
                <a:spcPct val="50000"/>
              </a:spcBef>
              <a:buFontTx/>
              <a:buChar char="•"/>
            </a:pPr>
            <a:r>
              <a:rPr lang="en-GB" sz="2800" b="1" dirty="0" smtClean="0">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E</a:t>
            </a:r>
            <a:r>
              <a:rPr lang="en-GB" sz="2800" b="1" dirty="0" smtClean="0">
                <a:effectLst>
                  <a:outerShdw blurRad="38100" dist="38100" dir="2700000" algn="tl">
                    <a:srgbClr val="000000">
                      <a:alpha val="43137"/>
                    </a:srgbClr>
                  </a:outerShdw>
                </a:effectLst>
              </a:rPr>
              <a:t>VIDENCE - Use quotations from the text</a:t>
            </a:r>
          </a:p>
          <a:p>
            <a:pPr>
              <a:spcBef>
                <a:spcPct val="50000"/>
              </a:spcBef>
              <a:buFontTx/>
              <a:buChar char="•"/>
            </a:pPr>
            <a:r>
              <a:rPr lang="en-GB" sz="2800" b="1" dirty="0" smtClean="0">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R</a:t>
            </a:r>
            <a:r>
              <a:rPr lang="en-GB" sz="2800" b="1" dirty="0" smtClean="0">
                <a:effectLst>
                  <a:outerShdw blurRad="38100" dist="38100" dir="2700000" algn="tl">
                    <a:srgbClr val="000000">
                      <a:alpha val="43137"/>
                    </a:srgbClr>
                  </a:outerShdw>
                </a:effectLst>
              </a:rPr>
              <a:t>EADER - what effect do the events/ issues have on the reader?</a:t>
            </a:r>
          </a:p>
          <a:p>
            <a:pPr>
              <a:spcBef>
                <a:spcPct val="50000"/>
              </a:spcBef>
              <a:buFontTx/>
              <a:buChar char="•"/>
            </a:pPr>
            <a:r>
              <a:rPr lang="en-GB" sz="2800" b="1" dirty="0" smtClean="0">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T</a:t>
            </a:r>
            <a:r>
              <a:rPr lang="en-GB" sz="2800" b="1" dirty="0" smtClean="0">
                <a:effectLst>
                  <a:outerShdw blurRad="38100" dist="38100" dir="2700000" algn="tl">
                    <a:srgbClr val="000000">
                      <a:alpha val="43137"/>
                    </a:srgbClr>
                  </a:outerShdw>
                </a:effectLst>
              </a:rPr>
              <a:t>ECHNIQUES - language/ structure</a:t>
            </a:r>
          </a:p>
          <a:p>
            <a:pPr>
              <a:spcBef>
                <a:spcPct val="50000"/>
              </a:spcBef>
              <a:buFontTx/>
              <a:buChar char="•"/>
            </a:pPr>
            <a:r>
              <a:rPr lang="en-GB" sz="2800" b="1" dirty="0" smtClean="0">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Y</a:t>
            </a:r>
            <a:r>
              <a:rPr lang="en-GB" sz="2800" b="1" dirty="0" smtClean="0">
                <a:effectLst>
                  <a:outerShdw blurRad="38100" dist="38100" dir="2700000" algn="tl">
                    <a:srgbClr val="000000">
                      <a:alpha val="43137"/>
                    </a:srgbClr>
                  </a:outerShdw>
                </a:effectLst>
              </a:rPr>
              <a:t>OUR RESPONSE - explore your own ideas/ your reaction to the text </a:t>
            </a:r>
            <a:endParaRPr lang="en-US" sz="11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E:\DNA\images\dna_164web.jpg"/>
          <p:cNvPicPr>
            <a:picLocks noChangeAspect="1" noChangeArrowheads="1"/>
          </p:cNvPicPr>
          <p:nvPr/>
        </p:nvPicPr>
        <p:blipFill>
          <a:blip r:embed="rId2" cstate="print"/>
          <a:srcRect l="8047" r="3146"/>
          <a:stretch>
            <a:fillRect/>
          </a:stretch>
        </p:blipFill>
        <p:spPr bwMode="auto">
          <a:xfrm>
            <a:off x="0" y="0"/>
            <a:ext cx="9144000" cy="6858000"/>
          </a:xfrm>
          <a:prstGeom prst="rect">
            <a:avLst/>
          </a:prstGeom>
          <a:noFill/>
        </p:spPr>
      </p:pic>
      <p:sp>
        <p:nvSpPr>
          <p:cNvPr id="2" name="Title 1"/>
          <p:cNvSpPr>
            <a:spLocks noGrp="1"/>
          </p:cNvSpPr>
          <p:nvPr>
            <p:ph type="ctrTitle" sz="quarter"/>
          </p:nvPr>
        </p:nvSpPr>
        <p:spPr>
          <a:xfrm>
            <a:off x="285720" y="2192341"/>
            <a:ext cx="8643998" cy="1736725"/>
          </a:xfrm>
        </p:spPr>
        <p:txBody>
          <a:bodyPr>
            <a:normAutofit fontScale="90000"/>
          </a:bodyPr>
          <a:lstStyle/>
          <a:p>
            <a:pPr algn="r"/>
            <a:r>
              <a:rPr lang="en-GB" sz="2000" b="1" i="1" dirty="0" smtClean="0"/>
              <a:t/>
            </a:r>
            <a:br>
              <a:rPr lang="en-GB" sz="2000" b="1" i="1" dirty="0" smtClean="0"/>
            </a:br>
            <a:r>
              <a:rPr lang="en-GB" sz="2000" b="1" i="1" dirty="0" smtClean="0"/>
              <a:t/>
            </a:r>
            <a:br>
              <a:rPr lang="en-GB" sz="2000" b="1" i="1" dirty="0" smtClean="0"/>
            </a:br>
            <a:r>
              <a:rPr lang="en-GB" sz="2000" b="1" i="1" dirty="0" smtClean="0"/>
              <a:t/>
            </a:r>
            <a:br>
              <a:rPr lang="en-GB" sz="2000" b="1" i="1" dirty="0" smtClean="0"/>
            </a:br>
            <a:r>
              <a:rPr lang="en-GB" sz="2000" b="1" i="1" dirty="0" smtClean="0"/>
              <a:t/>
            </a:r>
            <a:br>
              <a:rPr lang="en-GB" sz="2000" b="1" i="1" dirty="0" smtClean="0"/>
            </a:br>
            <a:r>
              <a:rPr lang="en-GB" sz="2000" b="1" i="1" dirty="0" smtClean="0"/>
              <a:t>Success Criteria:</a:t>
            </a:r>
            <a:br>
              <a:rPr lang="en-GB" sz="2000" b="1" i="1" dirty="0" smtClean="0"/>
            </a:br>
            <a:r>
              <a:rPr lang="en-GB" sz="2000" b="1" dirty="0" smtClean="0"/>
              <a:t>D grade: </a:t>
            </a:r>
            <a:br>
              <a:rPr lang="en-GB" sz="2000" b="1" dirty="0" smtClean="0"/>
            </a:br>
            <a:r>
              <a:rPr lang="en-GB" sz="2000" b="1" dirty="0" smtClean="0"/>
              <a:t/>
            </a:r>
            <a:br>
              <a:rPr lang="en-GB" sz="2000" b="1" dirty="0" smtClean="0"/>
            </a:br>
            <a:r>
              <a:rPr lang="en-GB" sz="2000" b="1" dirty="0" smtClean="0"/>
              <a:t/>
            </a:r>
            <a:br>
              <a:rPr lang="en-GB" sz="2000" b="1" dirty="0" smtClean="0"/>
            </a:br>
            <a:r>
              <a:rPr lang="en-GB" sz="2000" b="1" dirty="0" smtClean="0"/>
              <a:t/>
            </a:r>
            <a:br>
              <a:rPr lang="en-GB" sz="2000" b="1" dirty="0" smtClean="0"/>
            </a:br>
            <a:r>
              <a:rPr lang="en-GB" sz="2000" b="1" dirty="0" smtClean="0"/>
              <a:t/>
            </a:r>
            <a:br>
              <a:rPr lang="en-GB" sz="2000" b="1" dirty="0" smtClean="0"/>
            </a:br>
            <a:r>
              <a:rPr lang="en-GB" sz="2000" b="1" dirty="0" smtClean="0"/>
              <a:t/>
            </a:r>
            <a:br>
              <a:rPr lang="en-GB" sz="2000" b="1" dirty="0" smtClean="0"/>
            </a:br>
            <a:r>
              <a:rPr lang="en-GB" sz="2000" b="1" dirty="0" smtClean="0"/>
              <a:t>C grade:</a:t>
            </a:r>
            <a:br>
              <a:rPr lang="en-GB" sz="2000" b="1" dirty="0" smtClean="0"/>
            </a:br>
            <a:r>
              <a:rPr lang="en-GB" sz="2000" b="1" dirty="0" smtClean="0"/>
              <a:t/>
            </a:r>
            <a:br>
              <a:rPr lang="en-GB" sz="2000" b="1" dirty="0" smtClean="0"/>
            </a:br>
            <a:r>
              <a:rPr lang="en-GB" sz="2000" b="1" dirty="0" smtClean="0"/>
              <a:t/>
            </a:r>
            <a:br>
              <a:rPr lang="en-GB" sz="2000" b="1" dirty="0" smtClean="0"/>
            </a:br>
            <a:r>
              <a:rPr lang="en-GB" sz="2000" b="1" dirty="0" smtClean="0"/>
              <a:t/>
            </a:r>
            <a:br>
              <a:rPr lang="en-GB" sz="2000" b="1" dirty="0" smtClean="0"/>
            </a:br>
            <a:r>
              <a:rPr lang="en-GB" sz="2000" b="1" dirty="0" smtClean="0"/>
              <a:t/>
            </a:r>
            <a:br>
              <a:rPr lang="en-GB" sz="2000" b="1" dirty="0" smtClean="0"/>
            </a:br>
            <a:r>
              <a:rPr lang="en-GB" sz="2000" b="1" dirty="0" smtClean="0"/>
              <a:t/>
            </a:r>
            <a:br>
              <a:rPr lang="en-GB" sz="2000" b="1" dirty="0" smtClean="0"/>
            </a:br>
            <a:r>
              <a:rPr lang="en-GB" sz="2000" b="1" dirty="0" smtClean="0"/>
              <a:t>B grade: </a:t>
            </a:r>
            <a:r>
              <a:rPr lang="en-GB" sz="2000" b="1" i="1" dirty="0" smtClean="0"/>
              <a:t/>
            </a:r>
            <a:br>
              <a:rPr lang="en-GB" sz="2000" b="1" i="1" dirty="0" smtClean="0"/>
            </a:br>
            <a:r>
              <a:rPr lang="en-GB" sz="2000" i="1" dirty="0" smtClean="0"/>
              <a:t/>
            </a:r>
            <a:br>
              <a:rPr lang="en-GB" sz="2000" i="1" dirty="0" smtClean="0"/>
            </a:br>
            <a:endParaRPr lang="en-US" sz="2000" i="1" dirty="0"/>
          </a:p>
        </p:txBody>
      </p:sp>
      <p:sp>
        <p:nvSpPr>
          <p:cNvPr id="3" name="Bevel 2"/>
          <p:cNvSpPr/>
          <p:nvPr/>
        </p:nvSpPr>
        <p:spPr bwMode="auto">
          <a:xfrm>
            <a:off x="714380" y="557214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4" name="Bevel 3"/>
          <p:cNvSpPr/>
          <p:nvPr/>
        </p:nvSpPr>
        <p:spPr bwMode="auto">
          <a:xfrm>
            <a:off x="2000264" y="557214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3286148" y="557214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4572032" y="557214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5857916" y="557214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7143800" y="557214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714348" y="378619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10" name="Bevel 9"/>
          <p:cNvSpPr/>
          <p:nvPr/>
        </p:nvSpPr>
        <p:spPr bwMode="auto">
          <a:xfrm>
            <a:off x="2000232" y="3786190"/>
            <a:ext cx="1214414" cy="1142984"/>
          </a:xfrm>
          <a:prstGeom prst="bevel">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11" name="Bevel 10"/>
          <p:cNvSpPr/>
          <p:nvPr/>
        </p:nvSpPr>
        <p:spPr bwMode="auto">
          <a:xfrm>
            <a:off x="3286116" y="378619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12" name="Bevel 11"/>
          <p:cNvSpPr/>
          <p:nvPr/>
        </p:nvSpPr>
        <p:spPr bwMode="auto">
          <a:xfrm>
            <a:off x="4572000" y="3786190"/>
            <a:ext cx="1214414" cy="1142984"/>
          </a:xfrm>
          <a:prstGeom prst="bevel">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13" name="Bevel 12"/>
          <p:cNvSpPr/>
          <p:nvPr/>
        </p:nvSpPr>
        <p:spPr bwMode="auto">
          <a:xfrm>
            <a:off x="5857884" y="3786190"/>
            <a:ext cx="1214414" cy="1142984"/>
          </a:xfrm>
          <a:prstGeom prst="bevel">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14" name="Bevel 13"/>
          <p:cNvSpPr/>
          <p:nvPr/>
        </p:nvSpPr>
        <p:spPr bwMode="auto">
          <a:xfrm>
            <a:off x="7143768" y="3786190"/>
            <a:ext cx="1214414" cy="1142984"/>
          </a:xfrm>
          <a:prstGeom prst="bevel">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5" name="Bevel 14"/>
          <p:cNvSpPr/>
          <p:nvPr/>
        </p:nvSpPr>
        <p:spPr bwMode="auto">
          <a:xfrm>
            <a:off x="714348" y="200024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16" name="Bevel 15"/>
          <p:cNvSpPr/>
          <p:nvPr/>
        </p:nvSpPr>
        <p:spPr bwMode="auto">
          <a:xfrm>
            <a:off x="2000232" y="2000240"/>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17" name="Bevel 16"/>
          <p:cNvSpPr/>
          <p:nvPr/>
        </p:nvSpPr>
        <p:spPr bwMode="auto">
          <a:xfrm>
            <a:off x="3286116" y="200024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18" name="Bevel 17"/>
          <p:cNvSpPr/>
          <p:nvPr/>
        </p:nvSpPr>
        <p:spPr bwMode="auto">
          <a:xfrm>
            <a:off x="4572000" y="2000240"/>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19" name="Bevel 18"/>
          <p:cNvSpPr/>
          <p:nvPr/>
        </p:nvSpPr>
        <p:spPr bwMode="auto">
          <a:xfrm>
            <a:off x="5857884" y="2000240"/>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20" name="Bevel 19"/>
          <p:cNvSpPr/>
          <p:nvPr/>
        </p:nvSpPr>
        <p:spPr bwMode="auto">
          <a:xfrm>
            <a:off x="7143768" y="2000240"/>
            <a:ext cx="1214414" cy="1142984"/>
          </a:xfrm>
          <a:prstGeom prst="bevel">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22" name="TextBox 21"/>
          <p:cNvSpPr txBox="1"/>
          <p:nvPr/>
        </p:nvSpPr>
        <p:spPr>
          <a:xfrm>
            <a:off x="683568" y="260648"/>
            <a:ext cx="8280920" cy="954107"/>
          </a:xfrm>
          <a:prstGeom prst="rect">
            <a:avLst/>
          </a:prstGeom>
          <a:noFill/>
        </p:spPr>
        <p:txBody>
          <a:bodyPr wrap="square" rtlCol="0">
            <a:spAutoFit/>
          </a:bodyPr>
          <a:lstStyle/>
          <a:p>
            <a:pPr algn="r"/>
            <a:r>
              <a:rPr lang="en-GB" sz="2800" b="1" i="1" dirty="0" smtClean="0">
                <a:solidFill>
                  <a:srgbClr val="FF0000"/>
                </a:solidFill>
              </a:rPr>
              <a:t>USING QWERTY TO WRITE A HIGHER LEVEL RESPONSE</a:t>
            </a:r>
            <a:br>
              <a:rPr lang="en-GB" sz="2800" b="1" i="1" dirty="0" smtClean="0">
                <a:solidFill>
                  <a:srgbClr val="FF0000"/>
                </a:solidFill>
              </a:rPr>
            </a:br>
            <a:endParaRPr lang="en-GB" sz="2800" b="1"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Kelly... Another way... Leah is also shown to be... The writer suggests... When he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Kelly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simile...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repetition of the word “___”... The alliteration 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E:\DNA\images\dna_164web.jpg"/>
          <p:cNvPicPr>
            <a:picLocks noChangeAspect="1" noChangeArrowheads="1"/>
          </p:cNvPicPr>
          <p:nvPr/>
        </p:nvPicPr>
        <p:blipFill>
          <a:blip r:embed="rId2" cstate="print"/>
          <a:srcRect l="8047" r="3146"/>
          <a:stretch>
            <a:fillRect/>
          </a:stretch>
        </p:blipFill>
        <p:spPr bwMode="auto">
          <a:xfrm>
            <a:off x="0" y="0"/>
            <a:ext cx="9144000" cy="6858000"/>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642910" y="428604"/>
            <a:ext cx="3758401" cy="532922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l="4687" t="12187" r="3320" b="15625"/>
          <a:stretch>
            <a:fillRect/>
          </a:stretch>
        </p:blipFill>
        <p:spPr bwMode="auto">
          <a:xfrm>
            <a:off x="428596" y="1000108"/>
            <a:ext cx="8215338" cy="4029178"/>
          </a:xfrm>
          <a:prstGeom prst="rect">
            <a:avLst/>
          </a:prstGeom>
          <a:noFill/>
          <a:ln w="9525">
            <a:noFill/>
            <a:miter lim="800000"/>
            <a:headEnd/>
            <a:tailEnd/>
          </a:ln>
          <a:effectLst/>
        </p:spPr>
      </p:pic>
      <p:sp>
        <p:nvSpPr>
          <p:cNvPr id="4" name="TextBox 3"/>
          <p:cNvSpPr txBox="1"/>
          <p:nvPr/>
        </p:nvSpPr>
        <p:spPr>
          <a:xfrm>
            <a:off x="2627784" y="2708920"/>
            <a:ext cx="357190" cy="369332"/>
          </a:xfrm>
          <a:prstGeom prst="rect">
            <a:avLst/>
          </a:prstGeom>
          <a:noFill/>
        </p:spPr>
        <p:txBody>
          <a:bodyPr wrap="square" rtlCol="0">
            <a:spAutoFit/>
          </a:bodyPr>
          <a:lstStyle/>
          <a:p>
            <a:r>
              <a:rPr lang="en-US" dirty="0" smtClean="0">
                <a:solidFill>
                  <a:schemeClr val="bg1"/>
                </a:solidFill>
                <a:sym typeface="Wingdings"/>
              </a:rPr>
              <a:t></a:t>
            </a:r>
            <a:endParaRPr lang="en-US" dirty="0">
              <a:solidFill>
                <a:schemeClr val="bg1"/>
              </a:solidFill>
            </a:endParaRPr>
          </a:p>
        </p:txBody>
      </p:sp>
      <p:sp>
        <p:nvSpPr>
          <p:cNvPr id="5" name="TextBox 4"/>
          <p:cNvSpPr txBox="1"/>
          <p:nvPr/>
        </p:nvSpPr>
        <p:spPr>
          <a:xfrm>
            <a:off x="1071538" y="3429000"/>
            <a:ext cx="1214446" cy="369332"/>
          </a:xfrm>
          <a:prstGeom prst="rect">
            <a:avLst/>
          </a:prstGeom>
          <a:noFill/>
        </p:spPr>
        <p:txBody>
          <a:bodyPr wrap="square" rtlCol="0">
            <a:spAutoFit/>
          </a:bodyPr>
          <a:lstStyle/>
          <a:p>
            <a:r>
              <a:rPr lang="en-GB" dirty="0" smtClean="0">
                <a:solidFill>
                  <a:schemeClr val="bg1"/>
                </a:solidFill>
                <a:latin typeface="Calibri" pitchFamily="34" charset="0"/>
              </a:rPr>
              <a:t>42217</a:t>
            </a:r>
            <a:endParaRPr lang="en-US" dirty="0">
              <a:solidFill>
                <a:schemeClr val="bg1"/>
              </a:solidFill>
              <a:latin typeface="Calibri" pitchFamily="34" charset="0"/>
            </a:endParaRPr>
          </a:p>
        </p:txBody>
      </p:sp>
      <p:sp>
        <p:nvSpPr>
          <p:cNvPr id="6" name="TextBox 5"/>
          <p:cNvSpPr txBox="1"/>
          <p:nvPr/>
        </p:nvSpPr>
        <p:spPr>
          <a:xfrm>
            <a:off x="2857488" y="3429000"/>
            <a:ext cx="3143272" cy="369332"/>
          </a:xfrm>
          <a:prstGeom prst="rect">
            <a:avLst/>
          </a:prstGeom>
          <a:noFill/>
        </p:spPr>
        <p:txBody>
          <a:bodyPr wrap="square" rtlCol="0">
            <a:spAutoFit/>
          </a:bodyPr>
          <a:lstStyle/>
          <a:p>
            <a:r>
              <a:rPr lang="en-GB" dirty="0" smtClean="0">
                <a:solidFill>
                  <a:schemeClr val="bg1"/>
                </a:solidFill>
                <a:latin typeface="Calibri" pitchFamily="34" charset="0"/>
              </a:rPr>
              <a:t>KESWICK SCHOOL</a:t>
            </a:r>
            <a:endParaRPr lang="en-US" dirty="0">
              <a:solidFill>
                <a:schemeClr val="bg1"/>
              </a:solidFill>
              <a:latin typeface="Calibri" pitchFamily="34" charset="0"/>
            </a:endParaRPr>
          </a:p>
        </p:txBody>
      </p:sp>
      <p:sp>
        <p:nvSpPr>
          <p:cNvPr id="7" name="TextBox 6"/>
          <p:cNvSpPr txBox="1"/>
          <p:nvPr/>
        </p:nvSpPr>
        <p:spPr>
          <a:xfrm>
            <a:off x="857224" y="4071942"/>
            <a:ext cx="5857916" cy="369332"/>
          </a:xfrm>
          <a:prstGeom prst="rect">
            <a:avLst/>
          </a:prstGeom>
          <a:noFill/>
        </p:spPr>
        <p:txBody>
          <a:bodyPr wrap="square" rtlCol="0">
            <a:spAutoFit/>
          </a:bodyPr>
          <a:lstStyle/>
          <a:p>
            <a:r>
              <a:rPr lang="en-GB" dirty="0" smtClean="0">
                <a:solidFill>
                  <a:schemeClr val="bg1"/>
                </a:solidFill>
                <a:latin typeface="Calibri" pitchFamily="34" charset="0"/>
              </a:rPr>
              <a:t>FULL NAME</a:t>
            </a:r>
            <a:endParaRPr lang="en-US" dirty="0">
              <a:solidFill>
                <a:schemeClr val="bg1"/>
              </a:solidFill>
              <a:latin typeface="Calibri" pitchFamily="34" charset="0"/>
            </a:endParaRPr>
          </a:p>
        </p:txBody>
      </p:sp>
      <p:sp>
        <p:nvSpPr>
          <p:cNvPr id="8" name="TextBox 7"/>
          <p:cNvSpPr txBox="1"/>
          <p:nvPr/>
        </p:nvSpPr>
        <p:spPr>
          <a:xfrm>
            <a:off x="1500166" y="4467533"/>
            <a:ext cx="6960266" cy="276999"/>
          </a:xfrm>
          <a:prstGeom prst="rect">
            <a:avLst/>
          </a:prstGeom>
          <a:noFill/>
        </p:spPr>
        <p:txBody>
          <a:bodyPr wrap="square" rtlCol="0">
            <a:spAutoFit/>
          </a:bodyPr>
          <a:lstStyle/>
          <a:p>
            <a:r>
              <a:rPr lang="en-GB" sz="1200" dirty="0" smtClean="0">
                <a:solidFill>
                  <a:schemeClr val="bg1"/>
                </a:solidFill>
              </a:rPr>
              <a:t>YOUR QUESTION HERE</a:t>
            </a:r>
            <a:endParaRPr lang="en-US" sz="12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E:\DNA\images\dna_164web.jpg"/>
          <p:cNvPicPr>
            <a:picLocks noChangeAspect="1" noChangeArrowheads="1"/>
          </p:cNvPicPr>
          <p:nvPr/>
        </p:nvPicPr>
        <p:blipFill>
          <a:blip r:embed="rId2" cstate="print"/>
          <a:srcRect l="8047" r="3146"/>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642910" y="428604"/>
            <a:ext cx="3758401" cy="532922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428596" y="500042"/>
            <a:ext cx="8215337" cy="549326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96944" cy="2677656"/>
          </a:xfrm>
          <a:prstGeom prst="rect">
            <a:avLst/>
          </a:prstGeom>
          <a:noFill/>
        </p:spPr>
        <p:txBody>
          <a:bodyPr wrap="square" rtlCol="0">
            <a:spAutoFit/>
          </a:bodyPr>
          <a:lstStyle/>
          <a:p>
            <a:r>
              <a:rPr lang="en-GB" sz="2800" dirty="0" smtClean="0"/>
              <a:t>Look at the discussion cards in front of you. </a:t>
            </a:r>
          </a:p>
          <a:p>
            <a:endParaRPr lang="en-GB" sz="2800" dirty="0"/>
          </a:p>
          <a:p>
            <a:r>
              <a:rPr lang="en-GB" sz="2800" dirty="0" smtClean="0"/>
              <a:t>Take it in turns to read out a prompt and share your opinion with the rest of your group. As a group, </a:t>
            </a:r>
            <a:r>
              <a:rPr lang="en-GB" sz="2800" b="1" dirty="0" smtClean="0"/>
              <a:t>discuss</a:t>
            </a:r>
            <a:r>
              <a:rPr lang="en-GB" sz="2800" dirty="0" smtClean="0"/>
              <a:t> your ideas and try to arrive at some sort of conclusion before moving on to the next prompt.</a:t>
            </a:r>
          </a:p>
        </p:txBody>
      </p:sp>
      <p:sp>
        <p:nvSpPr>
          <p:cNvPr id="24578" name="AutoShape 2" descr="data:image/jpeg;base64,/9j/4AAQSkZJRgABAQAAAQABAAD/2wCEAAkGBxQSEhQUEhQVFBUXFhQVGBQVFBUXFhQWFxcWFhcVFRYYHCggGBwlHBQVIzEhJSkrLi4uFyAzODMtNygtLisBCgoKDg0OFxAQGiwkICQsLCwvLDIsLS4vNCwsLCwsLC0sLCwsLCwsLSssLCwsLCw0LCwsLCwsLCwsLCwsLCwsLP/AABEIALEBHQMBEQACEQEDEQH/xAAbAAACAwEBAQAAAAAAAAAAAAAABQMEBgIBB//EAEMQAAIBAwIDBQQHBgQFBQEAAAECAwAEESExBRJBBiJRYXETgZGhBxQyQlKxwSMzYoKi0XKSsvAWJENT4RVjc8Lxk//EABkBAQEAAwEAAAAAAAAAAAAAAAABAgMEBf/EADgRAAIBAgQCBwcDAwUBAAAAAAABAgMRBBIhMUFREzJhcZHR8AUUIoGhscFCUuEVM/EjU3KCkjT/2gAMAwEAAhEDEQA/APuFAFAFAFAFAFAFAFAFAFAFAFAFAFAFAFAFAFAFAFAFAFAFAVL/AInDAMzSpH4c7AE+gOprGUlHdm2lQqVXaEW+5Gdu/pH4fHp7Ysf4Ub82AFa3XgdsfZOJe6S72vMqr9KnDyftuP5R+jVPeI9pl/SK/OPiNLHtzYS/ZuEH+MNH83AHzrJVoPiap+zMVD9F+6z+1zQRSqwDKQwOxBBB9CK2nC007M7oQKAKAKAKAKAKAKAKAKAKAKAKAKAKA5kcKCWIAAySTgADck9KFSbdkYnif0ix+0MNjC95L/ACEHnnGceZwD41oda+kFc9OPs3Is2Ilk7N34cPv2FdTxyfXmtrQHpgOw9Rhh/VS1V8bFz4GntBy73b7WOv+H+Lbnia5/8Ag0/1fpTJP9xPe8N/srxZ77DjcOqzW1yPwuvsz8lH+qlqi2dx0uCn1qbj3PzuLeIfSHfWxxcWaxnYZ5grHwVwSp9M5rCVWpHdHRS9n4St/bqO/LS/4LNp9KgChrmzmiQ/9RO+nrzEKB6ZrJVna7j4GmfsyGbLCqr8pK3ma3gfam1vP3Eys2/Ie6/+U6keYyK2xqRlszjr4OtR1nHTnuvFDmszlCgCgCgCgCgI7m4WNGd2CooLMxOAANyTUbtqzKMXJqMVds+d3nam84hI0PDV9nEpw1w+h+P3dPujvbZK7Vz55VOpouZ7CwtDCJPEfFP9vBd/q3eWeHfRrDnnu5JLmQ6sWYqhPoDlv5iayjRitXqaavtOtJZY/CuSNHZ9l7SL93bQr6Rrn4kZraopHBKtOW7ZZfg8BGDDER5xp/arYxzsT8Q7A2Euc2yIfxRZjb4pisHCL4G+GKqw2kzMXPYi8sSZeGXLsBqYZCAW8gfsP6MPfWp0XHWDsd8faMaqy4iKkufHx3HXY3t8Lh/q90nsLkHlwQVDt+HB1RvLUHodcVlCrd5ZaM04rAKMOloPNH6rzXabit55gUAUAUAUAUAUAUAUAUAUAUAUAUB8z49cy8VvWs4XMdrCf2zruxBKn1PMGCg6d1m10xzSbqSy8Ee3SUcFQVVr/Ult2L+f45m44NweG1jEcCBFHhux8Wbdj5mt6SWiPJqVZTlmk7sYYrI1hQgYoUgurVJFKSKrqwwVYAgjwINRosZNO6PnnFeHvwiUT2+Xs3YLLATnkJ0BXPQ7DOxwDodOaS6N5o7cUe1QqLGx6Gr111Zfh+v5Z8W7EWl2qzQfsHYCRJoe6GyAysyDRumuh8xWyVOM1c46OMrYeTj8mn9itwDtTcWc62XE9eb91ddHGcDmJ3GcAk6qSM5B5qxjNweWfib6uGp4im6uHVmt4/leXhyPoldB5AUAUBR4txeC1TnuJFjXpzHVj4Ko1Y+QBrGUlFXZto0KlaWWmrv1vyMg30jmYkWFlPc9PaEezj/zYI9xINa+lb6qO73CFP8AvVEuxaszvG+LX1/PHYzxpbczoxRG5iBgvzOwYg8qqSB4lT4Vpm5TkoM78LToYelPE07u2ivz7PW1z6dwrh0dvEsUShUUYA/Mk9SeprqSSVkeFUqSnJyk9WXayNYUIFAFABFQphfpM7LieE3MQxcQrzZXQyRrqyHG5AyVPQ+taqtPMj0cBi3RqJcGOPo948by0VnOZEPs3P4iAGV/erLnzzVozzR1MPaWGVCtaOz1XrsZpq2nAFAFAFAFAFAFAFAUeIcZt4P308Ufk8iqfcCc1i5xW7N1PD1anUi33IXL224eTj63B/nA+dY9LDmbPccR+xjayv4phzQyJIPFHVh8jWaknsaJ0p03aaa70WapgFAfOPokXlW6V/3wmAfx0Xl1/nWX51zYfZp8z2/bGsqco9VxVvXgfQxXQeKFUh7QBQHlAI+2iqbG55tvYyfEKSuPPmxWup1WdeCv09O3Nfcp/R6WPD4Obf8Aagf4RLIE93Ly+6saPUVzb7Sy+9VMvP621+pz2/4OtzZyjHfjUyxnwZATj0YZU+tWpHNFoxwNd0q0ZItfR5xJriwhZzll5oyTueQlVJ8yvLnzpRlmgmx7SoqliZxjtv46mkracJnu2vacWMIIHPNIeSKP8TaDJA1IGRtuSB1rXUnlXadmDwvTzd3aK1b7PNme4J2MMr/WeJn6xO2vs21iiG4Xl2bHh9kdB1OEaf6pas318bp0VFZYfftZtEjAAAAAGgA2HpW486586mf2PaAl9pQhUnwaARD+uIr765paVl2nt0v9T2dKK3i7+vE+moa6TxGdVTE9oAoAoDyhSrxKZUjdn0VUYtnwAJPyrF7Gymm5JIw30KQMtvMx0BeNQPNUBP8ArUe6tGG2b7T1fbbSnTjxUfyfRya6TxRJe9r7GIkSXUAI3AkDEeoXJrB1IridEcJXkrqDIbftxw9zhbuH+ZuX/Vip0sOZk8DiF+h/LX7D6GVXAZWDKdipBB9CK2HM04uzO6ECgCgMNxLiU9/cy21rIYLeE8k1wn7x36xRH7uOp8vA66G3NtLZHpxhTwtOM5rNOWqT2S4Nri3wWxf4b2Ts4NVhRm6ySD2jk9SWfJrZGEY7I5auKq1etJ/jwGjWcWMFEx4cq4/KsjTdmf4n2cs2PMsfsZBtLbkxSA+OUwD7wawcIs6aeKqwVr3XJ6rwYvk7V3XD1K3Cm7jOkUwxG4f7sc/TB/GPDXfTBzlDfU6aeGo4p/C8j4rdW5x437C0vDuI3Xeubs2yn/o2oAZfWU5OfTNXLKXWfga3XoU9KVO/bLX6bC264NLwuUXVsZJ4iD9YV25pDk8xkzjvDOudwc9GOMJQcHmj8zqpYmGKp9BWaT/S9l3diNvwTjkN1GHhcMOo+8p8GHT/AHitsJqSujzsRhqlCWWat64DPNZnNY9qgKEI5pQoJJAAGSScADxJqNmUYtuyPnPaLjDcTkFpaE+xDAzXGO6ADkBfHbIHU4+6CTzSbqvLHbiz2qNOOBj0tXr/AKY8u1+vqbvh8CRxpHGMIiqijwVRgflXQtNDx5ScpOT3Yl7d8XW3tJckBnVo0HmwILeigk+7zrXVnlidvs/DutWiuC1fcI+yFhxOK2SOMW9uhLPzShpJTzsWHcU8q4GBgnOlYU4zUUtjoxtfC1K0ptOT70lppybf0G//AKVxTf8A9TT0+pR49PtZrPLP930RzdPhv9lf+peZl39u3F4xdukzwxcyFFKJtkHlJPezIf8AKPCtevS68jubgsA3TVk5a63+pvoeIjOGGK6LnjOIwU5qmBle3/ZhruNZINLiHJTXl9opwWj5uhyAVPQjpkmtVWnnXad2Axfu89eq9yPsZ20WfEFx+yuV7pVxyl2Hkdn8V9402xp1b/DLc3YvA5V0tHWH27/M2imt55TR1VIFAeZqFscO4G9CpHzztVxt79/qNiPacx/ayD7AUHUFh9zxPX7IyTXNObm8kPE9zC4eOFj7xiNOUeN/XmzR3FxDwiyjRQ0rZ5I0Gj3EznJ9Mkkk9BproK26U4pI8608bWlOTtxb4JL1ZCgcCmu+/wARlLg6i1iYpBHsQG5TmUjG5ON9xTI5dYyeIjS+GgrdvF+XyHNnwiCIYjhjQfwoo/IVmklsckqkpO8nc7uOHRSDDxow8GRT+lWxFJrYy/EuBvZZuOHOYmXvPb5JhlA3HITocDpj3VqlC2sNGd1LFKdoYj4o8+K7n+NjbdmeNLeW0c6DHMO8uc8rDRhnqM7HqCKzhPNG5zYrDuhVdN69vZwGlZnOFAfOeys/1Wa8tZNJRO8y/wDuROF5XHjsM+GQK0U/hbi+Z6uMXSwp1o7ZUn2NcPyaFrljW084rzXTbZoZJIkjShi2K+1wQ2dxz4x7Nt/xY7vv5sVhVtkdzr9nqTxNPLzX8jzs4zfVLf2mef2MXNnfPIM586yhfKrmjE5emnk2u7d1xiGrI0ma4n2Njd/bWztaTanmi+wxOp5o8jfrgjPXNapUk3daM7qPtCpCOSaUo8n+HwK4m4vBoUt7sDqrcjn1Dcqj51LVVyZtzYGpwlB+K8xdcfSe0DtHc2jRspAb9pnl5gCNQpXUHxrHppLRx+pu/ptGSUoVd9rxt+Tc8F4zFdRiSFuYHcdVP4WHQ/8A7tW6M1JXR5lfDzoTyzXrsMX9JUbtcWySO4tpMqVU8oMi5OGP8WVx4cpxjetVRXkk9jvwVTJQqSppZ1Z345dnbuLvCAkahI1CKNgowPM+Z863JJbHmTlKbzSd2ecd7YLa9xUaWYqXEag6L3u+xA0HdbbwOw1rXUqZe87MJg+m+KTtHa/4RF2X4E940d/esJCQHhhA7kYOqlh1OxxsDqSxxjGnDNacjoxeJVFSw1FZVs3xZvMVvPJF3E7srhF3PyqMyiuJie1fD5IpY72EF2jHLKupLR697HkGYH1B+7WmrFpqceB6eBrwlGWHquyls+T9etR1w/iEVzEHjYMD8VPgR0NbIzUldHJXw9ShPLNDDhV9909KyTNMojgNVNZnu1XZW3vFLyfspFXS4TAZQNcPnR1HgfcRvWE6cZLU6cNi6tCV4P5FT6Lb2eW1LTOXAcrGzfaKgDOSdT3sjXXQ1hQbcdTq9qQhGqlFWdk2ltdmrvr1IUZ5GCqoyWOw/wB+FbW0ldnn06cqklGKu2Y25+lGyU4Bkb0VR8mYH5Vp94jwuemvY9b9Tiu9+VyB/pDeTS3sp5CdiysF+IUj5ip0sntFl/p9GH9ytH5alWSyvr7S7lFtCd4o8FmHgdSvxLD+GmSc+s9OSMli8Nhv/njml+6X4X+Bp/wbCgDWckltMo0lR2bnx/3VY4ceVZ9FFLTQ5Pf6spPpbST4Pb5cvkI4OLSz8UgS9VVlt4pEGPsvI2vtUB/FGB8Omw15m6iUjtdKEcHOdHaTV+aXJ/P7o3KzCuk8WxMDQxBjQGd7RcUWJHdzhVBPr4AeZOlYykkrs6KNKVSSjHdlz6LeHPBYJ7QFWlZpeU/dDYC+mVUHH8VY0YtR1NvtGrGda0dUklfuNdW04QoBH2m7Mx3gViTFNH+7nT7aeR/Evip8TtWE4KR0YfEyotpap7p7P1zM25vrbu3FuZ1G01qOfI/ih+0DjfGRWF5x3V+46HDD1dYSyvlL8NfmxSn7T24IDs0TfhljeM/1AU6WPEyWBqvq2fc0/sxzLfhYmkwWCqWwupIAzgeJrNuyucsKTlNQ2u7Gb43Z3k0MN20Sy2wKym1jYtI0RGVkcgYffJQZG2+uNMlKSUntyPUpToUZToxbUtVnfPklwXbv3Gn4T2hjuUDxOGHzHkR0NbYyUtjza1CdJ2ki6Lg1kaSxBc1SWOeL8XitozJM4VR8WPgo6msZTUVdm6hh51p5YL12i7sRwpz9ZurmPle6ZcRMNVhQEIHB6kHUeAGxyKwpResnxOjH1oPJRpu6gt+be77iDjHZZ7aT61wwBGx+0tRgRTKPwLsreWg8MEnmkqbTzQ3MqGMjOHQ4nWPB8V5rs/gq8SvIuK2UiR5WePv+ybSSOVM6a6jPeXPTJ2OlRyVSLS3NsKUsHWjKWsHx4NPf/Bj+x/aUllhuNHP2HIwJVyQCPPII8yD10qwqXSuasXgnTlLLqkOO1sYie3vCCUQmGcDrBMCjfDmOPN6VdLS9WLgW5ZqPF7f8lqh72PvzbEWNwQHT9y+y3EW6tGdicdP/ADUpvL8D+RljKarp4inx6y4p8b9j4M2oNbzyxJxUcsoY7EYqGa1RG1wBVMbHz3tZLFbyq9oTHcuwBjjI5Hyd3TYEk9Nyduo5atk7x3PcwDqVIONZXppcd13M11oSFy2/WuhbHky1lZFf/joFmjtra4uyuAzxITGG8OcA/OtfS36qudawCik6s1G/B7+Ao7U9oL+SMQPZ/Vxcn2Sl5FZ3zgMvKuqg8wUkjTmrCpKdrWtc6sJh8Kp51Nyy/E9LLTvNqs8PDrRFdsLGoUfidsZOB1YnJ95rbeNOOp56hVxdZuKu27+uwwfaCG84jbTXbAxW8a88UX3pFBHNJ7k5jze5dMsdElOpFye3BHr0KmHwlWNCOsm7Sly7F89/SWr4YyGNDEFVOUcvKABjGm1dMWmtDw68ZRm1Le5fC1kaAKUBysnIahktTMngy8T4hO6uyLBCkYmTcXIYuMdHCqSCPMbaGtDiqk32fc9WNeWEw8Va7k27P9tra9/4LFvcTw3BtbgKZBH7QSxnuOnNygsp1RiQdNtDg1nFtPKznrU6UqfTU9Fe1nz30fFfUZ3vaK3tgvt5QhbZdSzeiqCaylNR3NFLDVKt8qK7donlGLW0uZidmMZhj98kuBUzt7I2LCxj/cml3av6eZ3wrsW8siz8RZJCp5kto8mFD0ZydZG+W+9FTbd5CeKjCLhQVk92935I29bThCgCgCgCgI7iBZFZHUOjAhlYAhgdwQdxQqbTuj55xLg8nDCWTmlsuo1aS1Hn1eIeO4G+cZOhxcNtvsenGpHFaS0qc+EvJ/Rjn6PLwezktgwYREPEwOQ1vLlkwevKwdfLlFZUnw9WNWPg7xqNavR/8lv46P5ljjHYe2nkMqc9tMdTLbtyFv8AGuCreZxk+NZSpp6mqljKlNZd1yeqFrdluIJ+7vYpfATQcpx0BZG19cVjkmtpfQ3e8YaXWpW7pedypwri0gmNtdoIrhdQAT7OZejwk7jy308iBIzd8stxVw8XDpaLvH6rv8yzwKzQ8TnFwvtJAkc1szkkJGe64RT3VKuBqNdfjIpdI7/IzrVJe6wUHZXaklxe6b56fY3VbzzAoDN9pOyi3DCeBzb3S7TKNHx92VfvDpnf1Gh1zpqWq0Z24bGyorJJZoPeL/HJiDhvYNp7aeG+REb2zywyRNkxFwpcp4IWH2Dv4DQjCFN2alzN+JxsOkhOhfSKTvxtz+WgleWW15rHin7uRWSO6GeR1I05j0Yab6jGuR3jG3H4Z7czbGnGtarh9JLVx8vXkPezLw3PDGjvlD/UzJG7bMoiGVkjYag8mACDrjzqws4WlwMMQqlPExnRds9mvnuvHgOuzM7Q2Eb3chyE52aQ6qpJZVZupClRnqRWUPhh8Rz4mKq4hqkuNlbj3Lt3Fk13e3q81tbRrCT3JLiRkaRfxhApIU9M7jXrUvOWqWhsdPD0XlqSblxypWXZe+pHB2QvpNJ7uOJeq26FmI8BJJjl9eU1ck3uzB4ihHqQv3v8LzM/xDhtvFfCKIYjtU55ZHOXknkGQZHO/KuvgCToK12WfTh9zsVSo8Pmlq5uyXKK5Ltf2PbWKfi0hityYrRTiW4xq/jHEDuf9norNami2MfgwazS1qcFy7X2+u76fwjhcVrEsMChEXp1J6sx3LHqTXQkkrI8mpUlUk5Sd2z5v2l4+o4qzsrSfVlEMESgkvO4BYjGfxkHQnurgE1y1JrpO7bvPdwmFk8Ho7KTvJ8or+RzwbsnLdSC64n3jvHa/cQb/tBt/Lrt3idhnGk280/A5q+OhSh0OF0XGXF+Xr57sqMYxptjpjwroPIMDx3hDcOUzWzBoC6A2rZyrSMFH1dvVh3DpvqNq0Si6esduXkepSqxxdoVetbrdyv8XPv37xhc3yRIZJGCKoyWPStraSuzhhSlUllirsXr2iD/ALqC6lztyW8mP8zAAe81h0nJPwOn3O3XnFf9k/tc7Xg17eaS/wDJQnfDK9w48ARlY/XU+VTLOW+i+pVUw9DWPxy7dI+G7+hsOF8NitYlihUJGo2/NmJ3J6k1tSUVZHHUqTqycpu7Z8uXjLT3ErwJ7a4uX/ZR7CO3j7kbyn7i7sfEvXOpXba3f2PVqUFGEYzdox3fOT1aXN8Pkbzsr2YW15pJG9tcyD9pMRsP+3GPuoPnjXoBuhDLrxPPxGIdS0UrRWy8+bNDWZzBQBQBQBQBQBQBQAaAR8L4Ba287zQAI7rylFfuasGPLHnCnI6efiawUIp3R0VMTVnTVOTul633HlZnOFAKe0nZ+K9jCSZVlPNHKukkT/iRvcMjY49KxlFSVmbqFedGWaPzXBrkzAcS4hcWc9qbxf2kMoVblAfZ3UEnckBx9mQDDcp/CcdCeeTcWs3ietSp068KipbNXceKa1Vua4fM+q11HhnEsoUFmOAKAqLcu/2cKPPU/wBhULoDTyLvhh8D8RQaHl1bQ3kRjlQSRnRkYagj5qw6Ee6jSasywnKElKLszA8b4Nb8NVIEaVkupVZ0bvs0Vv3hDGqqCSzui65JBOTpXPKMaei4/g9qhWrYtupK3wKye1nLS77ld99jQ2XBJbt1mvwFjUhorPOVXwe4Ozt/DsPOs1Byd5eBx1MRClF06G73lxfYuS+rNZW4885LgHBIz4ZoD5jYfR5cTzyteuEhaZ5Skb5eclsjmb7iYxpv6HWudUW28x7FT2jThCKorWyV3w04eZ9B5o7ZEijQKAMJGgAAH6Ct+x5Dbk7s9WaQ690eWCf1oNCrb2kCTmUwxrM+hmCjmbQDBO4zgetSyvexsdSbgoZnZcBxWRqCgMD2/wCMILiGJiSsWJiigs0kz5SCNVGrH7bY/wANaKklmSPTwdCTpSkuOl+CS1bf0XiXOBdmXmdLm+Gqnmhtc5SI9Hl6PJ8l9dsowbd5eBqq4iMIunR47y4vsXJffibKtpwhQEN1GroyMcB1ZTrg4YYOD03oyxbTTRQ7P9nreyTkt05c45nJ5nfG3Mx1OOg2HSsYwUVZG2viKleWabuNayNIUAUAUAUAUAUAUAUAuM3O7D7qnGPEjcn3/lQBdqMYxvn5DNQpV4Pfn2rQMc93nQ+A0yuev2lx76oY7oQ5dwASdAASfQUAuDmUZOi7hcDpqCfOoZrQ8j4gVcI5yGPKG0yGOwON8kYoYsg49P8AtI4+mrn8l/8AtVIXLVtKAklYUAie/wDYzErrzArjOhOAQT44OfjQFlbtmwxbvDODgaZ3xpUMhjwy/wDacyn7S4z5g7H5GqRkXGr4pyopwz518FGM489R86EKAtlK6gHPjqffUMjzg1+UlELHKtnlz90gE4HkQDp6UDIeF3QlkMhP2ssPLbA+dUxH8bCgKnEcFTQFrhU5eJWO+oPmVJXPyoDy/vxHyruzZwPIbsfIZFAUEsY1mN0YozKQFMnKefAGMKSTjTTTescqvc3OrN0+ju7cuA5ikDAEbEZrI0nVAK+PcRMSqq6O/Ng+CqMsR56ge+gI+HQgjJ1OSCTqSRvkmoZFoyezYfhJAI8M6ZHhQjL1UgUAUAUAUAUAUAUAUBmhMY5ZEP4iw8wx5gfnj3GgC8v9N6hRb2WzLeM+vLHGQT/ExAUfAMfdVDNvQhX4jGWikVdyjAeZwcCgM3bcV7g6VCiyS6aaeGNDkmRCcdArczH3AGgHPawFJIpfunMZPgftL8e98KpCS0vNKA9ur3AoDJ8RnYsXUErGV526KXyFz/vwoC3b8Q03qFHHZFi8sr/dChM+LE82PcAP8wqhnXa7KSQyfdIZCfBtGHxHN8KBFVL3u71AQcKJlu4wPukux8Ao/uQPfQFa0zBNJCdORiB5odUP+UiqQ0cF5pQFbiV8ApyaAc8ChKQIG0JBYjqOYlsH0zQCDtdK0VxDJ9xkaPPQNnOD6g/0mgO24v3N6hR7wRSIE5tCQWx4BiWHyIqkL1AZDt+jKbeYfZUujeXPylT/AEEe8UKjvhPENN6gLc9x7RkQbsw+G5PuANUhoaAKAKAKAKAM0AZoAzQHhNAUb/h6zcp1UjZvEdQR1FAKeJdn8qcSkfy5/WhSx2faGBBEO6c5Zj99j1J/34UA9oQjllC/oKAR3tlCxZipBY5PKcDPU+pqFsKeHzx2kjME5ubALE95R4L0x5fOgsaqVI7mHB70bj/ZHgQR7iKpBFY8HkRmTIYLjD5AyDsCOhoCrxTh82QuAoY45yw5Vz1ONaAnurqGzjNqqiVmH7Tm2JYalvPGNOgxrQCmw4fHj7x/mqFNVwedI1WMKFGwI6sfxeZPWqCxxIJKjRledToTnABGxB8QaEEg7PKF/eNt4CoUk4Q8drzAhiWOsm5x0GOgHlmqLEnajhqTIJ0YK6jutuJF3Cab+XrQhW4Tw6ZlBYBfVh+QoC1b8ELS5lxyoQQm/OdwW/hHh1I8NwNDmgM7xO/S4zDyhkOuTucHRh4eRoDlLCFAMRjTB1LHbxBOtQo24fxISEqdGGvkR4iqQv5oBTx6/hVTFIPac4x7PyPUn7vrvpQCXgfAgBrI2OgwNB0GevrioU0NnZxxsWGScYyeg8BVIXs0AZoAzQBmgDNAcc1AHNQBzUBFI+TjoNT+g/X4UBFZXgkyQc4JHvFAd3e1QpkuKPyTJ4MwU+/agNNwm4JBRjlkIGfFTqp/Mfy1SFHinEMCVhrygqo8xv8APPwqFKkc5KDO+Bn1oBBxkkq3yoBt2T4oeQxjduVk8s6P8MA+pqkNHcyezUY3oCG5UsutAYPi0JSbPQ5Pv6/pUKMLKbSgLVlM0sxix3cKc+85/IfGgHU3EFD+yXOmmcaabgHruKAvv9mhTKcYueVs4JGuwJOBrsKEOeDgyHJJ5QTyKToM7kDpk0Bqlyq5FUh3byc66HUbGgIb+75ouUaM5EePDP2/6Q3yoDPcP1uZj05gq+ijB+eahRxf6JQGftZmiZHyT/1PdzMjr/SfiKpDcTThVLk90AsT5AZoD5+rNJdMznJABPkza49wwKhTZcLTSgOL+69lNGDs5IHqNcUAwjbGR7x6eH+/GqQk5qA85qAOagDmoCt7cUAe3FAHtxQFe6kIhJG7nT+bQfpQHHCkC82NuZsegOB8gKAu3J0qFMf2p+zzDdWVh7iDQDpbkI0cv3XjIPqBzg/Ij30AnD5iyequT6srD82z7qELXShRHxQ70Bc+j+Lm7x6Aj+oj9KpDScVBeaKMHGWJPooJNANJIe7igMj2it8+7WgKNsmlQo44BFymSQ9Bj4DP60Ao4RMWkYk6cxPoW1P6UBp5Z9KAzfFZSGVl3BGPWgGvBIcYA6VSGlEQK4oBJwSTllmjJzyPj3EAj86Ah4pOsNwhfRDzNk7BsAb+maAQ8JuMvM6gsvtGxjcqNAfPQA++oBzcXnOlAIDehgFOnszIu+4Y8361QaG5vP8AlIwd2WMH0A5j8QvzoDN9npednf8AE7H4HA/KoU3nDDpQCnt1H+zhkG6Txn3NlD/qqkG6y5RH8vkf/OKAPrNAH1mgD6xQB9YoBfzmgDnNAcyyaH0oC9excyJrgAg/DWgI+EOGjVh1z8QSD8waAlvrkKNTUBk+0c2YmYZ2yCRoca6Z3oUZX80ZtYUUjURjfXXGR8CaAQ3NtKkTL7RSui/ZPNhmCnr4GqQegZX3VAIrqEYdsa5x6aZ/WhR72BtgsRIzqc69CRkgeWSapBmNbxf4Uc/HAoB1JQGZ44m9AJOGrhKhRz2fu4uSRJGA1bIJxof/ABQCizRRLJ7PVS5K+mBj1FAMLq4I+6T6YoBTdvllz40BpuDCqQfpQGbTu8QlH4kRvhkH9KA77VqQqsPHB9D/APlAZ/gz5Zz4sf7fpQHUUv7MelAdcL5GU8yoxDkjmUHGi7ZoCXjM55VOCQOYHAzjIwDjw3+NAJOzgZYywXIUsSBgEDJ1wahTdcFuOdQcYqkI+1jr7JEb78qAEdCuZOv+DHvoCZSFgAzsBigK2aAM0AZoAzQHlAFAeMuQQdjpQEBgbYyuVH3dPgSBmgL/AAGLkhjUdFA/ufjQHPFxpjxIHxOKgF3a/wCy3kKFFcLopyqKp8hj4eFUhzxJ2KeIyugGv2hQDO1uV9mMh8//ABv/AGqAWSklH7jfbONAMjlXXU1QaPsdHy26g76k/GgLFqv/ADbH/wBv9aAbSmgM5xtsZoDO21yBHs252Vj18QKAWr3p10OO9kspA2PjQDrhgy7eo/0ioC1eyYoUSXM37RM7a/pVIa7gzg7GgNBEaAQXcR+vBhsI8H1yMUBe4z9gHwI/PFAZdIVDvgEZJ2ZgPgDioUqmx7oClgMbcx/WgOrKMop0P2jvknYVSEyX2NxQHfATzyTeDFx8c1Cjbs0+UX0H5UBa7UWAngZc4I7ynwYbGqQXwWiDBAPQ4LMQPQE4oCzQBQBQBQHtAFAe4oCOdG5TjwNAWeE3kXIP2ibfjX+9AQcUvY8ph1bvpopDHHMM6CgKXamQOrBAzEgjuqxHxxgVChb8IwO/v4A0BJdW6hDgDp+YoDkDSgKkq6H1oBjwPiSKgUkAjQiqQ6XiKtdRBDkknOPw4Oc/KgNDMaAyPF4hJJhs4AZiM4zgbHyyRQFCyGUHpUKTWdkpkGQNjQHccbRu+F5lJ0KsM7DcNj86Ap8RmYkYQ765ZNvLBNUFCFsypzJoTg55TnIOmAaENFwaIRSOi7BtPQgED50BrYTQGPn4sIbuUS6ZbKnoRgYoC3c8XWYcseWzpnGg8daApwjVvU1CkgTSgOY5CBjzNAWmsEcAkYJG4oCnwi1aGV8crLzHclT8MEUBN2ed40UMhOBurIR7ssD8qEG97fZUgRv7zGB/rqggSLujbYflQHhWgPMUAUB5QHVAe5oD0NQHpk0oCGGXSgOZpTp6j86hSG/lODQFtpdDjwoBWckHzoCbOlClO4bGaASyWJmcYJGBjT1NUjNj2Z4EsHe3Y9TvQg8uDpQGTu270p8I2+ZH9qAX2B0HoKhkWdj7qAktzvQEN5EaAUsMOn+IUIzRwnFw3mEb+kD9KpDUW50oBP2j4QkwyQMjrQCfhFv7OMp+Fzj3gGoVEkQ7zetCk8g0oCvvj/fWhBg0gRRmgKNvLlmI8SaAlszoKAnuJMKTQEytpVIGaAM0B5QBQBQBQHjGgK/1g0B5bHuioAnoUgvm0NAdRAjlPjigPXTGffQAo0oCtcJmgI+GusbkOwUnGOY4yPLO9UhsrMgjQ0B5fOApyQPU0Bj5ZucTezBfIVQVxy/ezltuo86AltrblFQpYitc5JoDhIsGgJJI6AX31hzYK45gQRnY+RPSgJ2kZZgzIwHs1BKguMgt+HXr4VSGituKw41cD/FlT8CKAiveKREd1i3+BHb/AEg0AusYy3OSpUc2gbQnQa46e+gOZI+U1CnrHSgPIYtaA94gugoBdaNoffQDC1GlAecQGVA86A9jJ0NCFqqAoAoAoAoAoDxxoaAgI0FQHsQxpVB7ItQpTuhpQFqEfZHhQEsiVSEOKhSLc4oCfY4OCMDQ1SEiWcP/AGo//wCa/wBqA6NrENoox58i/wBqAheT7Q8hQEUT1ClmFtDQETHUelASMKArTNqPWhCUSd/3CqC8kpoDmWWgI7V8g+v6CgK98dRQEfSoUtwjSqQ5uVytALIFwTUKMIRQEV+dB6ihCWMaCqCegPKAKAKAKAKAKAhcaUB5Ed6A7eoCncDahS5AKpCR9qAp5qAijPeoDriMvKyny/WqCe0uA1ATuaApOdT6GgIYzpUKWrZqEOmXWhSQmgKNwe8KAljPeNUhcU0BSv7rGgoCbhjdweOTQHdwuTQER8KhkWYzpVIdNQguZMNUKWoTQEd0uSPWhCwgqg7oDygCgCgCgCgPaA4YUBGulAEjUBCq5NAW0FAD7UBVqFsAj1FUFe8UufTShDmzjKuKAZtQFC53oDmMaCoVFq2WgO5ziqQi9rUKVZ2yRVIS2q0BeWgF00GXNASwxlSKAvMKAoXLYasTYtixDJVMWibmoSxWutKpDi3kqFJQcmqQsCgCgCgCgCgCgCgCgA0BC+9ARy0B5a0BcoDltqAqPvUM0TLVMCFP1NAep9sUBZagKV1QHI+yKjMkWregZzeVTErDagIX3FAXLegLS0BWb7dASN09aAnNAhfebisWbY7HcVUxLAoQgvdqEIreqQnTegLQoAoAoAoAo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http://churchwhisperer.files.wordpress.com/2008/09/after-much-discussion.jpg"/>
          <p:cNvPicPr>
            <a:picLocks noChangeAspect="1" noChangeArrowheads="1"/>
          </p:cNvPicPr>
          <p:nvPr/>
        </p:nvPicPr>
        <p:blipFill>
          <a:blip r:embed="rId2" cstate="print"/>
          <a:srcRect/>
          <a:stretch>
            <a:fillRect/>
          </a:stretch>
        </p:blipFill>
        <p:spPr bwMode="auto">
          <a:xfrm>
            <a:off x="4499992" y="3573016"/>
            <a:ext cx="4414203" cy="2736304"/>
          </a:xfrm>
          <a:prstGeom prst="rect">
            <a:avLst/>
          </a:prstGeom>
          <a:noFill/>
        </p:spPr>
      </p:pic>
      <p:sp>
        <p:nvSpPr>
          <p:cNvPr id="5" name="TextBox 4"/>
          <p:cNvSpPr txBox="1"/>
          <p:nvPr/>
        </p:nvSpPr>
        <p:spPr>
          <a:xfrm>
            <a:off x="395536" y="3356992"/>
            <a:ext cx="4032448" cy="3385542"/>
          </a:xfrm>
          <a:prstGeom prst="rect">
            <a:avLst/>
          </a:prstGeom>
          <a:noFill/>
        </p:spPr>
        <p:txBody>
          <a:bodyPr wrap="square" rtlCol="0">
            <a:spAutoFit/>
          </a:bodyPr>
          <a:lstStyle/>
          <a:p>
            <a:r>
              <a:rPr lang="en-GB" sz="2800" dirty="0" smtClean="0"/>
              <a:t>You will be assessed on your ability to discuss the prompts in an </a:t>
            </a:r>
            <a:r>
              <a:rPr lang="en-GB" sz="2800" b="1" dirty="0" smtClean="0"/>
              <a:t>effective and supportive </a:t>
            </a:r>
            <a:r>
              <a:rPr lang="en-GB" sz="2800" dirty="0" smtClean="0"/>
              <a:t>manner. Use the Speaking and Listening: Discussion criteria to help. </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legacee.com/Assets/LeaderImages/TFLeadership/ArrowLeader.jpg"/>
          <p:cNvPicPr>
            <a:picLocks noChangeAspect="1" noChangeArrowheads="1"/>
          </p:cNvPicPr>
          <p:nvPr/>
        </p:nvPicPr>
        <p:blipFill>
          <a:blip r:embed="rId2" cstate="print"/>
          <a:srcRect/>
          <a:stretch>
            <a:fillRect/>
          </a:stretch>
        </p:blipFill>
        <p:spPr bwMode="auto">
          <a:xfrm>
            <a:off x="2267744" y="-18256"/>
            <a:ext cx="6876256" cy="6876256"/>
          </a:xfrm>
          <a:prstGeom prst="rect">
            <a:avLst/>
          </a:prstGeom>
          <a:noFill/>
        </p:spPr>
      </p:pic>
      <p:sp>
        <p:nvSpPr>
          <p:cNvPr id="2" name="TextBox 1"/>
          <p:cNvSpPr txBox="1"/>
          <p:nvPr/>
        </p:nvSpPr>
        <p:spPr>
          <a:xfrm>
            <a:off x="251520" y="620688"/>
            <a:ext cx="7920880" cy="3046988"/>
          </a:xfrm>
          <a:prstGeom prst="rect">
            <a:avLst/>
          </a:prstGeom>
          <a:solidFill>
            <a:srgbClr val="92D050">
              <a:alpha val="58000"/>
            </a:srgbClr>
          </a:solidFill>
        </p:spPr>
        <p:txBody>
          <a:bodyPr wrap="square" rtlCol="0">
            <a:spAutoFit/>
          </a:bodyPr>
          <a:lstStyle/>
          <a:p>
            <a:r>
              <a:rPr lang="en-GB" sz="3200" dirty="0" smtClean="0">
                <a:effectLst>
                  <a:outerShdw blurRad="38100" dist="38100" dir="2700000" algn="tl">
                    <a:srgbClr val="000000">
                      <a:alpha val="43137"/>
                    </a:srgbClr>
                  </a:outerShdw>
                </a:effectLst>
              </a:rPr>
              <a:t>How did you do? </a:t>
            </a:r>
          </a:p>
          <a:p>
            <a:endParaRPr lang="en-GB" sz="3200" dirty="0">
              <a:effectLst>
                <a:outerShdw blurRad="38100" dist="38100" dir="2700000" algn="tl">
                  <a:srgbClr val="000000">
                    <a:alpha val="43137"/>
                  </a:srgbClr>
                </a:outerShdw>
              </a:effectLst>
            </a:endParaRPr>
          </a:p>
          <a:p>
            <a:r>
              <a:rPr lang="en-GB" sz="3200" dirty="0" smtClean="0">
                <a:effectLst>
                  <a:outerShdw blurRad="38100" dist="38100" dir="2700000" algn="tl">
                    <a:srgbClr val="000000">
                      <a:alpha val="43137"/>
                    </a:srgbClr>
                  </a:outerShdw>
                </a:effectLst>
              </a:rPr>
              <a:t>Did anyone stand out as a particularly effective group leader? </a:t>
            </a:r>
          </a:p>
          <a:p>
            <a:endParaRPr lang="en-GB" sz="3200" dirty="0">
              <a:effectLst>
                <a:outerShdw blurRad="38100" dist="38100" dir="2700000" algn="tl">
                  <a:srgbClr val="000000">
                    <a:alpha val="43137"/>
                  </a:srgbClr>
                </a:outerShdw>
              </a:effectLst>
            </a:endParaRPr>
          </a:p>
          <a:p>
            <a:r>
              <a:rPr lang="en-GB" sz="3200" dirty="0" smtClean="0">
                <a:effectLst>
                  <a:outerShdw blurRad="38100" dist="38100" dir="2700000" algn="tl">
                    <a:srgbClr val="000000">
                      <a:alpha val="43137"/>
                    </a:srgbClr>
                  </a:outerShdw>
                </a:effectLst>
              </a:rPr>
              <a:t>What made them so good? </a:t>
            </a:r>
            <a:endParaRPr lang="en-GB"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smtClean="0">
                <a:solidFill>
                  <a:srgbClr val="FF0066"/>
                </a:solidFill>
                <a:latin typeface="Arial" pitchFamily="34" charset="0"/>
                <a:cs typeface="Arial" pitchFamily="34" charset="0"/>
              </a:rPr>
              <a:t>Leadership</a:t>
            </a:r>
            <a:endParaRPr lang="en-GB" b="1" dirty="0">
              <a:solidFill>
                <a:srgbClr val="FF0066"/>
              </a:solidFill>
              <a:latin typeface="Arial" pitchFamily="34" charset="0"/>
              <a:cs typeface="Arial" pitchFamily="34" charset="0"/>
            </a:endParaRPr>
          </a:p>
        </p:txBody>
      </p:sp>
      <p:sp>
        <p:nvSpPr>
          <p:cNvPr id="3" name="Content Placeholder 2"/>
          <p:cNvSpPr>
            <a:spLocks noGrp="1"/>
          </p:cNvSpPr>
          <p:nvPr>
            <p:ph idx="1"/>
          </p:nvPr>
        </p:nvSpPr>
        <p:spPr>
          <a:xfrm>
            <a:off x="1331640" y="1844824"/>
            <a:ext cx="7560840" cy="4680520"/>
          </a:xfrm>
        </p:spPr>
        <p:txBody>
          <a:bodyPr>
            <a:normAutofit fontScale="92500"/>
          </a:bodyPr>
          <a:lstStyle/>
          <a:p>
            <a:r>
              <a:rPr lang="en-GB" dirty="0" smtClean="0">
                <a:solidFill>
                  <a:schemeClr val="bg1"/>
                </a:solidFill>
                <a:latin typeface="Arial" pitchFamily="34" charset="0"/>
                <a:cs typeface="Arial" pitchFamily="34" charset="0"/>
              </a:rPr>
              <a:t>What makes a ‘good’ leader of a group?</a:t>
            </a:r>
          </a:p>
          <a:p>
            <a:r>
              <a:rPr lang="en-GB" b="1" dirty="0" smtClean="0">
                <a:solidFill>
                  <a:srgbClr val="7030A0"/>
                </a:solidFill>
                <a:latin typeface="Arial" pitchFamily="34" charset="0"/>
                <a:cs typeface="Arial" pitchFamily="34" charset="0"/>
              </a:rPr>
              <a:t>Can you think of examples of good leaders? What qualities do they have?</a:t>
            </a:r>
          </a:p>
          <a:p>
            <a:r>
              <a:rPr lang="en-GB" dirty="0" smtClean="0">
                <a:solidFill>
                  <a:schemeClr val="bg1"/>
                </a:solidFill>
                <a:latin typeface="Arial" pitchFamily="34" charset="0"/>
                <a:cs typeface="Arial" pitchFamily="34" charset="0"/>
              </a:rPr>
              <a:t>Do some people always have to be led?</a:t>
            </a:r>
          </a:p>
          <a:p>
            <a:r>
              <a:rPr lang="en-GB" b="1" dirty="0" smtClean="0">
                <a:solidFill>
                  <a:srgbClr val="7030A0"/>
                </a:solidFill>
                <a:latin typeface="Arial" pitchFamily="34" charset="0"/>
                <a:cs typeface="Arial" pitchFamily="34" charset="0"/>
              </a:rPr>
              <a:t>Do some people do things that they never would have done alone because they are led by others?</a:t>
            </a:r>
          </a:p>
          <a:p>
            <a:r>
              <a:rPr lang="en-GB" dirty="0" smtClean="0">
                <a:solidFill>
                  <a:schemeClr val="bg1"/>
                </a:solidFill>
                <a:latin typeface="Arial" pitchFamily="34" charset="0"/>
                <a:cs typeface="Arial" pitchFamily="34" charset="0"/>
              </a:rPr>
              <a:t>Are the morals of a group different to individual interpretations of morality?</a:t>
            </a:r>
          </a:p>
          <a:p>
            <a:endParaRPr lang="en-GB" dirty="0">
              <a:latin typeface="Arial" pitchFamily="34" charset="0"/>
              <a:cs typeface="Arial" pitchFamily="34" charset="0"/>
            </a:endParaRPr>
          </a:p>
        </p:txBody>
      </p:sp>
      <p:pic>
        <p:nvPicPr>
          <p:cNvPr id="44036" name="Picture 4" descr="http://www.liesyoungwomenbelieve.com/assets/images/leader.jpg"/>
          <p:cNvPicPr>
            <a:picLocks noChangeAspect="1" noChangeArrowheads="1"/>
          </p:cNvPicPr>
          <p:nvPr/>
        </p:nvPicPr>
        <p:blipFill>
          <a:blip r:embed="rId3" cstate="print"/>
          <a:srcRect/>
          <a:stretch>
            <a:fillRect/>
          </a:stretch>
        </p:blipFill>
        <p:spPr bwMode="auto">
          <a:xfrm>
            <a:off x="7236295" y="0"/>
            <a:ext cx="1936057" cy="1681039"/>
          </a:xfrm>
          <a:prstGeom prst="rect">
            <a:avLst/>
          </a:prstGeom>
          <a:noFill/>
        </p:spPr>
      </p:pic>
      <p:pic>
        <p:nvPicPr>
          <p:cNvPr id="44038" name="Picture 6" descr="http://www.b2binternational.com/b2b-blog/images/leadership.jpg"/>
          <p:cNvPicPr>
            <a:picLocks noChangeAspect="1" noChangeArrowheads="1"/>
          </p:cNvPicPr>
          <p:nvPr/>
        </p:nvPicPr>
        <p:blipFill>
          <a:blip r:embed="rId4" cstate="print"/>
          <a:srcRect/>
          <a:stretch>
            <a:fillRect/>
          </a:stretch>
        </p:blipFill>
        <p:spPr bwMode="auto">
          <a:xfrm>
            <a:off x="0" y="0"/>
            <a:ext cx="2339752" cy="1848404"/>
          </a:xfrm>
          <a:prstGeom prst="rect">
            <a:avLst/>
          </a:prstGeom>
          <a:noFill/>
        </p:spPr>
      </p:pic>
      <p:sp>
        <p:nvSpPr>
          <p:cNvPr id="8" name="TextBox 7"/>
          <p:cNvSpPr txBox="1"/>
          <p:nvPr/>
        </p:nvSpPr>
        <p:spPr>
          <a:xfrm>
            <a:off x="107504" y="4221088"/>
            <a:ext cx="1296144" cy="1446550"/>
          </a:xfrm>
          <a:prstGeom prst="rect">
            <a:avLst/>
          </a:prstGeom>
          <a:noFill/>
          <a:ln>
            <a:solidFill>
              <a:schemeClr val="bg2"/>
            </a:solidFill>
          </a:ln>
        </p:spPr>
        <p:txBody>
          <a:bodyPr wrap="square" rtlCol="0">
            <a:spAutoFit/>
          </a:bodyPr>
          <a:lstStyle/>
          <a:p>
            <a:r>
              <a:rPr lang="en-GB" sz="2200" dirty="0" smtClean="0">
                <a:solidFill>
                  <a:schemeClr val="bg1"/>
                </a:solidFill>
              </a:rPr>
              <a:t>Have your ideas changed? </a:t>
            </a:r>
            <a:endParaRPr lang="en-GB" sz="22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5733256"/>
            <a:ext cx="8568952" cy="954107"/>
          </a:xfrm>
          <a:prstGeom prst="rect">
            <a:avLst/>
          </a:prstGeom>
          <a:noFill/>
        </p:spPr>
        <p:txBody>
          <a:bodyPr wrap="square" rtlCol="0">
            <a:spAutoFit/>
          </a:bodyPr>
          <a:lstStyle/>
          <a:p>
            <a:pPr algn="ctr"/>
            <a:r>
              <a:rPr lang="en-GB" sz="2800" b="1" dirty="0" smtClean="0">
                <a:effectLst>
                  <a:outerShdw blurRad="38100" dist="38100" dir="2700000" algn="tl">
                    <a:srgbClr val="000000">
                      <a:alpha val="43137"/>
                    </a:srgbClr>
                  </a:outerShdw>
                </a:effectLst>
              </a:rPr>
              <a:t>What do you think DNA by Dennis Kelly might be about?</a:t>
            </a:r>
          </a:p>
          <a:p>
            <a:pPr algn="ctr"/>
            <a:r>
              <a:rPr lang="en-GB" sz="2800" b="1" dirty="0" smtClean="0">
                <a:effectLst>
                  <a:outerShdw blurRad="38100" dist="38100" dir="2700000" algn="tl">
                    <a:srgbClr val="000000">
                      <a:alpha val="43137"/>
                    </a:srgbClr>
                  </a:outerShdw>
                </a:effectLst>
              </a:rPr>
              <a:t>Any new ideas? </a:t>
            </a:r>
            <a:endParaRPr lang="en-GB" sz="2800" b="1" dirty="0">
              <a:effectLst>
                <a:outerShdw blurRad="38100" dist="38100" dir="2700000" algn="tl">
                  <a:srgbClr val="000000">
                    <a:alpha val="43137"/>
                  </a:srgbClr>
                </a:outerShdw>
              </a:effectLst>
            </a:endParaRPr>
          </a:p>
        </p:txBody>
      </p:sp>
      <p:pic>
        <p:nvPicPr>
          <p:cNvPr id="35843" name="Picture 3" descr="E:\DNA\images\tumblr_lkzlr7rnWI1qk1mi6o1_500.jpg"/>
          <p:cNvPicPr>
            <a:picLocks noChangeAspect="1" noChangeArrowheads="1"/>
          </p:cNvPicPr>
          <p:nvPr/>
        </p:nvPicPr>
        <p:blipFill>
          <a:blip r:embed="rId2" cstate="print"/>
          <a:srcRect/>
          <a:stretch>
            <a:fillRect/>
          </a:stretch>
        </p:blipFill>
        <p:spPr bwMode="auto">
          <a:xfrm>
            <a:off x="827584" y="620688"/>
            <a:ext cx="7366510" cy="493556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latin typeface="Comic Sans MS" pitchFamily="66" charset="0"/>
              </a:rPr>
              <a:t>Learning </a:t>
            </a:r>
            <a:r>
              <a:rPr lang="en-GB" sz="4800" b="1" u="sng" dirty="0" smtClean="0">
                <a:latin typeface="Comic Sans MS" pitchFamily="66" charset="0"/>
              </a:rPr>
              <a:t>Objective</a:t>
            </a:r>
            <a:r>
              <a:rPr lang="en-GB" b="1" u="sng" dirty="0">
                <a:latin typeface="Comic Sans MS" pitchFamily="66" charset="0"/>
              </a:rPr>
              <a:t/>
            </a:r>
            <a:br>
              <a:rPr lang="en-GB" b="1" u="sng" dirty="0">
                <a:latin typeface="Comic Sans MS" pitchFamily="66" charset="0"/>
              </a:rPr>
            </a:br>
            <a:r>
              <a:rPr lang="en-GB" sz="4000" dirty="0">
                <a:latin typeface="Comic Sans MS" pitchFamily="66" charset="0"/>
              </a:rPr>
              <a:t/>
            </a:r>
            <a:br>
              <a:rPr lang="en-GB" sz="4000" dirty="0">
                <a:latin typeface="Comic Sans MS" pitchFamily="66" charset="0"/>
              </a:rPr>
            </a:br>
            <a:r>
              <a:rPr lang="en-GB" dirty="0" smtClean="0">
                <a:latin typeface="Comic Sans MS" pitchFamily="66" charset="0"/>
              </a:rPr>
              <a:t> To know what this CA is all about and understand the AOs.</a:t>
            </a:r>
            <a:br>
              <a:rPr lang="en-GB" dirty="0" smtClean="0">
                <a:latin typeface="Comic Sans MS" pitchFamily="66" charset="0"/>
              </a:rPr>
            </a:br>
            <a:r>
              <a:rPr lang="en-GB" dirty="0" smtClean="0">
                <a:latin typeface="Comic Sans MS" pitchFamily="66" charset="0"/>
              </a:rPr>
              <a:t/>
            </a:r>
            <a:br>
              <a:rPr lang="en-GB" dirty="0" smtClean="0">
                <a:latin typeface="Comic Sans MS" pitchFamily="66" charset="0"/>
              </a:rPr>
            </a:br>
            <a:r>
              <a:rPr lang="en-GB" dirty="0" smtClean="0">
                <a:latin typeface="Comic Sans MS" pitchFamily="66" charset="0"/>
              </a:rPr>
              <a:t>To read and engage with the play itself.</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1384995"/>
          </a:xfrm>
          <a:prstGeom prst="rect">
            <a:avLst/>
          </a:prstGeom>
          <a:solidFill>
            <a:srgbClr val="92D050">
              <a:alpha val="39000"/>
            </a:srgbClr>
          </a:solidFill>
        </p:spPr>
        <p:txBody>
          <a:bodyPr wrap="square" rtlCol="0">
            <a:spAutoFit/>
          </a:bodyPr>
          <a:lstStyle/>
          <a:p>
            <a:pPr algn="ctr"/>
            <a:r>
              <a:rPr lang="en-GB" sz="2800" b="1" dirty="0">
                <a:effectLst>
                  <a:outerShdw blurRad="38100" dist="38100" dir="2700000" algn="tl">
                    <a:srgbClr val="000000">
                      <a:alpha val="43137"/>
                    </a:srgbClr>
                  </a:outerShdw>
                </a:effectLst>
              </a:rPr>
              <a:t>Controlled Assessment Tasks for GCSE English Language Unit 3 part a: </a:t>
            </a:r>
            <a:endParaRPr lang="en-GB" sz="2800" b="1" dirty="0" smtClean="0">
              <a:effectLst>
                <a:outerShdw blurRad="38100" dist="38100" dir="2700000" algn="tl">
                  <a:srgbClr val="000000">
                    <a:alpha val="43137"/>
                  </a:srgbClr>
                </a:outerShdw>
              </a:effectLst>
            </a:endParaRPr>
          </a:p>
          <a:p>
            <a:pPr algn="ctr"/>
            <a:r>
              <a:rPr lang="en-GB" sz="2800" b="1" dirty="0" smtClean="0">
                <a:effectLst>
                  <a:outerShdw blurRad="38100" dist="38100" dir="2700000" algn="tl">
                    <a:srgbClr val="000000">
                      <a:alpha val="43137"/>
                    </a:srgbClr>
                  </a:outerShdw>
                </a:effectLst>
              </a:rPr>
              <a:t>Understanding </a:t>
            </a:r>
            <a:r>
              <a:rPr lang="en-GB" sz="2800" b="1" dirty="0">
                <a:effectLst>
                  <a:outerShdw blurRad="38100" dist="38100" dir="2700000" algn="tl">
                    <a:srgbClr val="000000">
                      <a:alpha val="43137"/>
                    </a:srgbClr>
                  </a:outerShdw>
                </a:effectLst>
              </a:rPr>
              <a:t>Written Texts (extended reading) </a:t>
            </a:r>
            <a:endParaRPr lang="en-GB" sz="2800" dirty="0">
              <a:effectLst>
                <a:outerShdw blurRad="38100" dist="38100" dir="2700000" algn="tl">
                  <a:srgbClr val="000000">
                    <a:alpha val="43137"/>
                  </a:srgbClr>
                </a:outerShdw>
              </a:effectLst>
            </a:endParaRPr>
          </a:p>
        </p:txBody>
      </p:sp>
      <p:sp>
        <p:nvSpPr>
          <p:cNvPr id="3" name="TextBox 2"/>
          <p:cNvSpPr txBox="1"/>
          <p:nvPr/>
        </p:nvSpPr>
        <p:spPr>
          <a:xfrm>
            <a:off x="467544" y="1700808"/>
            <a:ext cx="8280920" cy="1200329"/>
          </a:xfrm>
          <a:prstGeom prst="rect">
            <a:avLst/>
          </a:prstGeom>
          <a:noFill/>
        </p:spPr>
        <p:txBody>
          <a:bodyPr wrap="square" rtlCol="0">
            <a:spAutoFit/>
          </a:bodyPr>
          <a:lstStyle/>
          <a:p>
            <a:pPr lvl="0">
              <a:buFont typeface="Arial" pitchFamily="34" charset="0"/>
              <a:buChar char="•"/>
            </a:pPr>
            <a:r>
              <a:rPr lang="en-GB" sz="2400" dirty="0" smtClean="0"/>
              <a:t> You </a:t>
            </a:r>
            <a:r>
              <a:rPr lang="en-GB" sz="2400" dirty="0"/>
              <a:t>will have up to 4 hours controlled assessment time</a:t>
            </a:r>
          </a:p>
          <a:p>
            <a:pPr lvl="0">
              <a:buFont typeface="Arial" pitchFamily="34" charset="0"/>
              <a:buChar char="•"/>
            </a:pPr>
            <a:r>
              <a:rPr lang="en-GB" sz="2400" dirty="0" smtClean="0"/>
              <a:t> Aim for an upper word limit of 1200 words</a:t>
            </a:r>
            <a:endParaRPr lang="en-GB" sz="2400" dirty="0"/>
          </a:p>
          <a:p>
            <a:pPr lvl="0">
              <a:buFont typeface="Arial" pitchFamily="34" charset="0"/>
              <a:buChar char="•"/>
            </a:pPr>
            <a:r>
              <a:rPr lang="en-GB" sz="2400" dirty="0" smtClean="0"/>
              <a:t> The </a:t>
            </a:r>
            <a:r>
              <a:rPr lang="en-GB" sz="2400" dirty="0"/>
              <a:t>piece is worth 15% of your English </a:t>
            </a:r>
            <a:r>
              <a:rPr lang="en-GB" sz="2400" dirty="0" smtClean="0"/>
              <a:t>GCSE</a:t>
            </a:r>
          </a:p>
        </p:txBody>
      </p:sp>
      <p:sp>
        <p:nvSpPr>
          <p:cNvPr id="4" name="TextBox 3"/>
          <p:cNvSpPr txBox="1"/>
          <p:nvPr/>
        </p:nvSpPr>
        <p:spPr>
          <a:xfrm>
            <a:off x="1979712" y="2996952"/>
            <a:ext cx="5400600" cy="2923877"/>
          </a:xfrm>
          <a:prstGeom prst="rect">
            <a:avLst/>
          </a:prstGeom>
          <a:solidFill>
            <a:srgbClr val="00B050">
              <a:alpha val="10000"/>
            </a:srgbClr>
          </a:solidFill>
        </p:spPr>
        <p:txBody>
          <a:bodyPr wrap="square" rtlCol="0">
            <a:spAutoFit/>
          </a:bodyPr>
          <a:lstStyle/>
          <a:p>
            <a:r>
              <a:rPr lang="en-GB" sz="2400" dirty="0" smtClean="0">
                <a:solidFill>
                  <a:srgbClr val="FF0000"/>
                </a:solidFill>
              </a:rPr>
              <a:t>AO3</a:t>
            </a:r>
            <a:r>
              <a:rPr lang="en-GB" sz="2400" dirty="0" smtClean="0"/>
              <a:t> </a:t>
            </a:r>
          </a:p>
          <a:p>
            <a:r>
              <a:rPr lang="en-GB" sz="2000" dirty="0" smtClean="0">
                <a:solidFill>
                  <a:srgbClr val="FFFF00"/>
                </a:solidFill>
              </a:rPr>
              <a:t>(</a:t>
            </a:r>
            <a:r>
              <a:rPr lang="en-GB" sz="2000" dirty="0" err="1" smtClean="0">
                <a:solidFill>
                  <a:srgbClr val="FFFF00"/>
                </a:solidFill>
              </a:rPr>
              <a:t>i</a:t>
            </a:r>
            <a:r>
              <a:rPr lang="en-GB" sz="2000" dirty="0" smtClean="0">
                <a:solidFill>
                  <a:srgbClr val="FFFF00"/>
                </a:solidFill>
              </a:rPr>
              <a:t>) Read and understand texts, selecting material appropriate to purpose.</a:t>
            </a:r>
          </a:p>
          <a:p>
            <a:r>
              <a:rPr lang="en-GB" sz="2000" dirty="0" smtClean="0">
                <a:solidFill>
                  <a:srgbClr val="CC99FF"/>
                </a:solidFill>
              </a:rPr>
              <a:t>(ii) Develop and sustain interpretations of writers’ ideas and perspectives.</a:t>
            </a:r>
          </a:p>
          <a:p>
            <a:r>
              <a:rPr lang="en-GB" sz="2000" dirty="0" smtClean="0">
                <a:solidFill>
                  <a:srgbClr val="FFC000"/>
                </a:solidFill>
              </a:rPr>
              <a:t>(iii) Explain and evaluate how writers use linguistic, grammatical, structural and presentational features to achieve effects and engage and influence the reader.</a:t>
            </a:r>
            <a:endParaRPr lang="en-GB" dirty="0">
              <a:solidFill>
                <a:srgbClr val="FFC000"/>
              </a:solidFill>
            </a:endParaRPr>
          </a:p>
        </p:txBody>
      </p:sp>
      <p:sp>
        <p:nvSpPr>
          <p:cNvPr id="5" name="TextBox 4"/>
          <p:cNvSpPr txBox="1"/>
          <p:nvPr/>
        </p:nvSpPr>
        <p:spPr>
          <a:xfrm>
            <a:off x="107504" y="3284984"/>
            <a:ext cx="1800200" cy="2031325"/>
          </a:xfrm>
          <a:prstGeom prst="rect">
            <a:avLst/>
          </a:prstGeom>
          <a:noFill/>
          <a:ln>
            <a:solidFill>
              <a:schemeClr val="accent1"/>
            </a:solidFill>
          </a:ln>
        </p:spPr>
        <p:txBody>
          <a:bodyPr wrap="square" rtlCol="0">
            <a:spAutoFit/>
          </a:bodyPr>
          <a:lstStyle/>
          <a:p>
            <a:pPr lvl="0"/>
            <a:r>
              <a:rPr lang="en-GB" b="1" dirty="0" smtClean="0">
                <a:solidFill>
                  <a:srgbClr val="FFFF00"/>
                </a:solidFill>
              </a:rPr>
              <a:t>Include and analyse quotations</a:t>
            </a:r>
            <a:r>
              <a:rPr lang="en-GB" dirty="0" smtClean="0">
                <a:solidFill>
                  <a:srgbClr val="FFFF00"/>
                </a:solidFill>
              </a:rPr>
              <a:t> and support your points with </a:t>
            </a:r>
            <a:r>
              <a:rPr lang="en-GB" b="1" dirty="0" smtClean="0">
                <a:solidFill>
                  <a:srgbClr val="FFFF00"/>
                </a:solidFill>
              </a:rPr>
              <a:t>detailed textual evidence</a:t>
            </a:r>
            <a:r>
              <a:rPr lang="en-GB" dirty="0" smtClean="0">
                <a:solidFill>
                  <a:srgbClr val="FFFF00"/>
                </a:solidFill>
              </a:rPr>
              <a:t>.</a:t>
            </a:r>
            <a:endParaRPr lang="en-GB" dirty="0">
              <a:solidFill>
                <a:srgbClr val="FFFF00"/>
              </a:solidFill>
            </a:endParaRPr>
          </a:p>
        </p:txBody>
      </p:sp>
      <p:sp>
        <p:nvSpPr>
          <p:cNvPr id="6" name="TextBox 5"/>
          <p:cNvSpPr txBox="1"/>
          <p:nvPr/>
        </p:nvSpPr>
        <p:spPr>
          <a:xfrm>
            <a:off x="7524328" y="2852936"/>
            <a:ext cx="1440160" cy="1477328"/>
          </a:xfrm>
          <a:prstGeom prst="rect">
            <a:avLst/>
          </a:prstGeom>
          <a:noFill/>
          <a:ln>
            <a:solidFill>
              <a:schemeClr val="accent1"/>
            </a:solidFill>
          </a:ln>
        </p:spPr>
        <p:txBody>
          <a:bodyPr wrap="square" rtlCol="0">
            <a:spAutoFit/>
          </a:bodyPr>
          <a:lstStyle/>
          <a:p>
            <a:pPr lvl="0"/>
            <a:r>
              <a:rPr lang="en-GB" dirty="0" smtClean="0">
                <a:solidFill>
                  <a:srgbClr val="CC99FF"/>
                </a:solidFill>
              </a:rPr>
              <a:t>The writer’s </a:t>
            </a:r>
            <a:r>
              <a:rPr lang="en-GB" b="1" dirty="0" smtClean="0">
                <a:solidFill>
                  <a:srgbClr val="CC99FF"/>
                </a:solidFill>
              </a:rPr>
              <a:t>ideas</a:t>
            </a:r>
            <a:r>
              <a:rPr lang="en-GB" dirty="0" smtClean="0">
                <a:solidFill>
                  <a:srgbClr val="CC99FF"/>
                </a:solidFill>
              </a:rPr>
              <a:t> and </a:t>
            </a:r>
            <a:r>
              <a:rPr lang="en-GB" b="1" dirty="0" smtClean="0">
                <a:solidFill>
                  <a:srgbClr val="CC99FF"/>
                </a:solidFill>
              </a:rPr>
              <a:t>attitudes</a:t>
            </a:r>
            <a:r>
              <a:rPr lang="en-GB" dirty="0" smtClean="0">
                <a:solidFill>
                  <a:srgbClr val="CC99FF"/>
                </a:solidFill>
              </a:rPr>
              <a:t> (i.e. what is he saying?)</a:t>
            </a:r>
          </a:p>
        </p:txBody>
      </p:sp>
      <p:sp>
        <p:nvSpPr>
          <p:cNvPr id="7" name="TextBox 6"/>
          <p:cNvSpPr txBox="1"/>
          <p:nvPr/>
        </p:nvSpPr>
        <p:spPr>
          <a:xfrm>
            <a:off x="2699792" y="6021288"/>
            <a:ext cx="6192688" cy="646331"/>
          </a:xfrm>
          <a:prstGeom prst="rect">
            <a:avLst/>
          </a:prstGeom>
          <a:noFill/>
          <a:ln>
            <a:solidFill>
              <a:schemeClr val="accent1"/>
            </a:solidFill>
          </a:ln>
        </p:spPr>
        <p:txBody>
          <a:bodyPr wrap="square" rtlCol="0">
            <a:spAutoFit/>
          </a:bodyPr>
          <a:lstStyle/>
          <a:p>
            <a:pPr lvl="0"/>
            <a:r>
              <a:rPr lang="en-GB" dirty="0" smtClean="0">
                <a:solidFill>
                  <a:srgbClr val="FFC000"/>
                </a:solidFill>
              </a:rPr>
              <a:t>How the writer uses </a:t>
            </a:r>
            <a:r>
              <a:rPr lang="en-GB" b="1" dirty="0" smtClean="0">
                <a:solidFill>
                  <a:srgbClr val="FFC000"/>
                </a:solidFill>
              </a:rPr>
              <a:t>language</a:t>
            </a:r>
            <a:r>
              <a:rPr lang="en-GB" dirty="0" smtClean="0">
                <a:solidFill>
                  <a:srgbClr val="FFC000"/>
                </a:solidFill>
              </a:rPr>
              <a:t> and </a:t>
            </a:r>
            <a:r>
              <a:rPr lang="en-GB" b="1" dirty="0" smtClean="0">
                <a:solidFill>
                  <a:srgbClr val="FFC000"/>
                </a:solidFill>
              </a:rPr>
              <a:t>structure</a:t>
            </a:r>
            <a:r>
              <a:rPr lang="en-GB" dirty="0" smtClean="0">
                <a:solidFill>
                  <a:srgbClr val="FFC000"/>
                </a:solidFill>
              </a:rPr>
              <a:t> to </a:t>
            </a:r>
            <a:r>
              <a:rPr lang="en-GB" b="1" dirty="0" smtClean="0">
                <a:solidFill>
                  <a:srgbClr val="FFC000"/>
                </a:solidFill>
              </a:rPr>
              <a:t>achieve effects</a:t>
            </a:r>
            <a:r>
              <a:rPr lang="en-GB" dirty="0" smtClean="0">
                <a:solidFill>
                  <a:srgbClr val="FFC000"/>
                </a:solidFill>
              </a:rPr>
              <a:t> and </a:t>
            </a:r>
            <a:r>
              <a:rPr lang="en-GB" b="1" dirty="0" smtClean="0">
                <a:solidFill>
                  <a:srgbClr val="FFC000"/>
                </a:solidFill>
              </a:rPr>
              <a:t>engage</a:t>
            </a:r>
            <a:r>
              <a:rPr lang="en-GB" dirty="0" smtClean="0">
                <a:solidFill>
                  <a:srgbClr val="FFC000"/>
                </a:solidFill>
              </a:rPr>
              <a:t> the audience.</a:t>
            </a:r>
            <a:endParaRPr lang="en-GB" dirty="0">
              <a:solidFill>
                <a:srgbClr val="FFC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56984" cy="446276"/>
          </a:xfrm>
          <a:prstGeom prst="rect">
            <a:avLst/>
          </a:prstGeom>
          <a:solidFill>
            <a:srgbClr val="92D050">
              <a:alpha val="32000"/>
            </a:srgbClr>
          </a:solidFill>
        </p:spPr>
        <p:txBody>
          <a:bodyPr wrap="square" rtlCol="0">
            <a:spAutoFit/>
          </a:bodyPr>
          <a:lstStyle/>
          <a:p>
            <a:r>
              <a:rPr lang="en-GB" sz="2300" b="1" dirty="0" smtClean="0">
                <a:effectLst>
                  <a:outerShdw blurRad="38100" dist="38100" dir="2700000" algn="tl">
                    <a:srgbClr val="000000">
                      <a:alpha val="43137"/>
                    </a:srgbClr>
                  </a:outerShdw>
                </a:effectLst>
              </a:rPr>
              <a:t>As we read DNA by Dennis Kelly, try to keep these questions in mind...</a:t>
            </a:r>
          </a:p>
        </p:txBody>
      </p:sp>
      <p:sp>
        <p:nvSpPr>
          <p:cNvPr id="4" name="Cloud Callout 3"/>
          <p:cNvSpPr/>
          <p:nvPr/>
        </p:nvSpPr>
        <p:spPr>
          <a:xfrm>
            <a:off x="2483768" y="764704"/>
            <a:ext cx="2664296" cy="2160240"/>
          </a:xfrm>
          <a:prstGeom prst="cloudCallout">
            <a:avLst>
              <a:gd name="adj1" fmla="val 67400"/>
              <a:gd name="adj2" fmla="val 1027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What kind of leaders are there in this play?</a:t>
            </a:r>
            <a:endParaRPr lang="en-GB" dirty="0">
              <a:solidFill>
                <a:schemeClr val="bg1"/>
              </a:solidFill>
            </a:endParaRPr>
          </a:p>
        </p:txBody>
      </p:sp>
      <p:sp>
        <p:nvSpPr>
          <p:cNvPr id="5" name="Cloud Callout 4"/>
          <p:cNvSpPr/>
          <p:nvPr/>
        </p:nvSpPr>
        <p:spPr>
          <a:xfrm>
            <a:off x="5940152" y="1268760"/>
            <a:ext cx="2952328" cy="2232248"/>
          </a:xfrm>
          <a:prstGeom prst="cloudCallout">
            <a:avLst>
              <a:gd name="adj1" fmla="val -43319"/>
              <a:gd name="adj2" fmla="val 731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Which characters are powerful? Which are weak?  </a:t>
            </a:r>
            <a:endParaRPr lang="en-GB" dirty="0">
              <a:solidFill>
                <a:schemeClr val="bg1"/>
              </a:solidFill>
            </a:endParaRPr>
          </a:p>
        </p:txBody>
      </p:sp>
      <p:sp>
        <p:nvSpPr>
          <p:cNvPr id="6" name="Cloud Callout 5"/>
          <p:cNvSpPr/>
          <p:nvPr/>
        </p:nvSpPr>
        <p:spPr>
          <a:xfrm>
            <a:off x="179512" y="4293096"/>
            <a:ext cx="3096344" cy="2160240"/>
          </a:xfrm>
          <a:prstGeom prst="cloudCallout">
            <a:avLst>
              <a:gd name="adj1" fmla="val 72383"/>
              <a:gd name="adj2" fmla="val -24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What is the writer trying to say? </a:t>
            </a:r>
            <a:endParaRPr lang="en-GB" dirty="0">
              <a:solidFill>
                <a:schemeClr val="bg1"/>
              </a:solidFill>
            </a:endParaRPr>
          </a:p>
        </p:txBody>
      </p:sp>
      <p:pic>
        <p:nvPicPr>
          <p:cNvPr id="2054" name="Picture 6" descr="http://netdna.copyblogger.com/images/critical-thinking.jpg"/>
          <p:cNvPicPr>
            <a:picLocks noChangeAspect="1" noChangeArrowheads="1"/>
          </p:cNvPicPr>
          <p:nvPr/>
        </p:nvPicPr>
        <p:blipFill>
          <a:blip r:embed="rId2" cstate="print"/>
          <a:srcRect/>
          <a:stretch>
            <a:fillRect/>
          </a:stretch>
        </p:blipFill>
        <p:spPr bwMode="auto">
          <a:xfrm>
            <a:off x="4067944" y="4293096"/>
            <a:ext cx="4860540" cy="2160240"/>
          </a:xfrm>
          <a:prstGeom prst="rect">
            <a:avLst/>
          </a:prstGeom>
          <a:noFill/>
        </p:spPr>
      </p:pic>
      <p:sp>
        <p:nvSpPr>
          <p:cNvPr id="10" name="Cloud Callout 9"/>
          <p:cNvSpPr/>
          <p:nvPr/>
        </p:nvSpPr>
        <p:spPr>
          <a:xfrm>
            <a:off x="107504" y="2060848"/>
            <a:ext cx="2376264" cy="1800200"/>
          </a:xfrm>
          <a:prstGeom prst="cloudCallout">
            <a:avLst>
              <a:gd name="adj1" fmla="val 131383"/>
              <a:gd name="adj2" fmla="val 640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What would this look like on stage?</a:t>
            </a:r>
            <a:endParaRPr lang="en-GB"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latin typeface="Comic Sans MS" pitchFamily="66" charset="0"/>
              </a:rPr>
              <a:t>Learning </a:t>
            </a:r>
            <a:r>
              <a:rPr lang="en-GB" sz="4800" b="1" u="sng" dirty="0" smtClean="0">
                <a:latin typeface="Comic Sans MS" pitchFamily="66" charset="0"/>
              </a:rPr>
              <a:t>Objective</a:t>
            </a:r>
            <a:r>
              <a:rPr lang="en-GB" b="1" u="sng" dirty="0">
                <a:latin typeface="Comic Sans MS" pitchFamily="66" charset="0"/>
              </a:rPr>
              <a:t/>
            </a:r>
            <a:br>
              <a:rPr lang="en-GB" b="1" u="sng" dirty="0">
                <a:latin typeface="Comic Sans MS" pitchFamily="66" charset="0"/>
              </a:rPr>
            </a:br>
            <a:r>
              <a:rPr lang="en-GB" sz="4000" dirty="0">
                <a:latin typeface="Comic Sans MS" pitchFamily="66" charset="0"/>
              </a:rPr>
              <a:t/>
            </a:r>
            <a:br>
              <a:rPr lang="en-GB" sz="4000" dirty="0">
                <a:latin typeface="Comic Sans MS" pitchFamily="66" charset="0"/>
              </a:rPr>
            </a:br>
            <a:r>
              <a:rPr lang="en-GB" dirty="0" smtClean="0">
                <a:latin typeface="Comic Sans MS" pitchFamily="66" charset="0"/>
              </a:rPr>
              <a:t> To identify and discuss some of the themes and ideas in DNA by Dennis Kelly.</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5252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90" name="Title 1"/>
          <p:cNvSpPr>
            <a:spLocks noGrp="1"/>
          </p:cNvSpPr>
          <p:nvPr>
            <p:ph type="title"/>
          </p:nvPr>
        </p:nvSpPr>
        <p:spPr>
          <a:xfrm>
            <a:off x="755576" y="2132856"/>
            <a:ext cx="7772400" cy="777875"/>
          </a:xfrm>
          <a:solidFill>
            <a:srgbClr val="92D050">
              <a:alpha val="49000"/>
            </a:srgbClr>
          </a:solidFill>
        </p:spPr>
        <p:txBody>
          <a:bodyPr/>
          <a:lstStyle/>
          <a:p>
            <a:pPr algn="ctr" eaLnBrk="1" hangingPunct="1"/>
            <a:r>
              <a:rPr lang="en-GB" b="1" dirty="0" smtClean="0">
                <a:solidFill>
                  <a:schemeClr val="bg1"/>
                </a:solidFill>
              </a:rPr>
              <a:t>Pick a Part! – Act 1</a:t>
            </a:r>
          </a:p>
        </p:txBody>
      </p:sp>
      <p:pic>
        <p:nvPicPr>
          <p:cNvPr id="12291" name="Picture 2"/>
          <p:cNvPicPr>
            <a:picLocks noChangeAspect="1" noChangeArrowheads="1"/>
          </p:cNvPicPr>
          <p:nvPr/>
        </p:nvPicPr>
        <p:blipFill>
          <a:blip r:embed="rId2" cstate="print"/>
          <a:srcRect/>
          <a:stretch>
            <a:fillRect/>
          </a:stretch>
        </p:blipFill>
        <p:spPr bwMode="auto">
          <a:xfrm>
            <a:off x="179512" y="116632"/>
            <a:ext cx="2914650" cy="1944687"/>
          </a:xfrm>
          <a:prstGeom prst="rect">
            <a:avLst/>
          </a:prstGeom>
          <a:noFill/>
          <a:ln w="9525">
            <a:noFill/>
            <a:miter lim="800000"/>
            <a:headEnd/>
            <a:tailEnd/>
          </a:ln>
          <a:effectLst>
            <a:outerShdw blurRad="50800" dist="50800" dir="5400000" algn="ctr" rotWithShape="0">
              <a:schemeClr val="tx1">
                <a:lumMod val="50000"/>
              </a:schemeClr>
            </a:outerShdw>
          </a:effectLst>
        </p:spPr>
      </p:pic>
      <p:pic>
        <p:nvPicPr>
          <p:cNvPr id="12292" name="Picture 3"/>
          <p:cNvPicPr>
            <a:picLocks noChangeAspect="1" noChangeArrowheads="1"/>
          </p:cNvPicPr>
          <p:nvPr/>
        </p:nvPicPr>
        <p:blipFill>
          <a:blip r:embed="rId3" cstate="print"/>
          <a:srcRect/>
          <a:stretch>
            <a:fillRect/>
          </a:stretch>
        </p:blipFill>
        <p:spPr bwMode="auto">
          <a:xfrm>
            <a:off x="6012160" y="116632"/>
            <a:ext cx="2964552" cy="1916832"/>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2293" name="TextBox 5"/>
          <p:cNvSpPr txBox="1">
            <a:spLocks noChangeArrowheads="1"/>
          </p:cNvSpPr>
          <p:nvPr/>
        </p:nvSpPr>
        <p:spPr bwMode="auto">
          <a:xfrm>
            <a:off x="323528" y="3068960"/>
            <a:ext cx="3024188" cy="1708150"/>
          </a:xfrm>
          <a:prstGeom prst="rect">
            <a:avLst/>
          </a:prstGeom>
          <a:noFill/>
          <a:ln w="9525">
            <a:noFill/>
            <a:miter lim="800000"/>
            <a:headEnd/>
            <a:tailEnd/>
          </a:ln>
        </p:spPr>
        <p:txBody>
          <a:bodyPr>
            <a:spAutoFit/>
          </a:bodyPr>
          <a:lstStyle/>
          <a:p>
            <a:r>
              <a:rPr lang="en-GB" sz="2100" b="1" dirty="0">
                <a:solidFill>
                  <a:schemeClr val="bg1"/>
                </a:solidFill>
              </a:rPr>
              <a:t>Stage </a:t>
            </a:r>
            <a:r>
              <a:rPr lang="en-GB" sz="2100" b="1" dirty="0" smtClean="0">
                <a:solidFill>
                  <a:schemeClr val="bg1"/>
                </a:solidFill>
              </a:rPr>
              <a:t>directions: </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Mark:</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Jan: </a:t>
            </a:r>
            <a:endParaRPr lang="en-GB" sz="2100" b="1" dirty="0">
              <a:solidFill>
                <a:schemeClr val="bg1"/>
              </a:solidFill>
            </a:endParaRPr>
          </a:p>
        </p:txBody>
      </p:sp>
      <p:sp>
        <p:nvSpPr>
          <p:cNvPr id="12294" name="TextBox 6"/>
          <p:cNvSpPr txBox="1">
            <a:spLocks noChangeArrowheads="1"/>
          </p:cNvSpPr>
          <p:nvPr/>
        </p:nvSpPr>
        <p:spPr bwMode="auto">
          <a:xfrm>
            <a:off x="395536" y="4941168"/>
            <a:ext cx="3673475" cy="1061829"/>
          </a:xfrm>
          <a:prstGeom prst="rect">
            <a:avLst/>
          </a:prstGeom>
          <a:noFill/>
          <a:ln w="9525">
            <a:noFill/>
            <a:miter lim="800000"/>
            <a:headEnd/>
            <a:tailEnd/>
          </a:ln>
        </p:spPr>
        <p:txBody>
          <a:bodyPr>
            <a:spAutoFit/>
          </a:bodyPr>
          <a:lstStyle/>
          <a:p>
            <a:r>
              <a:rPr lang="en-GB" sz="2100" b="1" dirty="0" smtClean="0">
                <a:solidFill>
                  <a:schemeClr val="bg1"/>
                </a:solidFill>
              </a:rPr>
              <a:t>Leah: </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Phil: </a:t>
            </a:r>
            <a:endParaRPr lang="en-GB" sz="2100" b="1" dirty="0">
              <a:solidFill>
                <a:schemeClr val="bg1"/>
              </a:solidFill>
            </a:endParaRPr>
          </a:p>
        </p:txBody>
      </p:sp>
      <p:sp>
        <p:nvSpPr>
          <p:cNvPr id="12295" name="Rectangle 4"/>
          <p:cNvSpPr>
            <a:spLocks noChangeArrowheads="1"/>
          </p:cNvSpPr>
          <p:nvPr/>
        </p:nvSpPr>
        <p:spPr bwMode="auto">
          <a:xfrm>
            <a:off x="0" y="-323850"/>
            <a:ext cx="9144000" cy="647700"/>
          </a:xfrm>
          <a:prstGeom prst="rect">
            <a:avLst/>
          </a:prstGeom>
          <a:noFill/>
          <a:ln w="9525">
            <a:noFill/>
            <a:miter lim="800000"/>
            <a:headEnd/>
            <a:tailEnd/>
          </a:ln>
        </p:spPr>
        <p:txBody>
          <a:bodyPr anchor="ctr">
            <a:spAutoFit/>
          </a:bodyPr>
          <a:lstStyle/>
          <a:p>
            <a:endParaRPr lang="en-US"/>
          </a:p>
          <a:p>
            <a:pPr eaLnBrk="0" hangingPunct="0"/>
            <a:endParaRPr lang="en-US"/>
          </a:p>
        </p:txBody>
      </p:sp>
      <p:pic>
        <p:nvPicPr>
          <p:cNvPr id="12296" name="Picture 8"/>
          <p:cNvPicPr>
            <a:picLocks noChangeAspect="1" noChangeArrowheads="1"/>
          </p:cNvPicPr>
          <p:nvPr/>
        </p:nvPicPr>
        <p:blipFill>
          <a:blip r:embed="rId4" cstate="print"/>
          <a:srcRect/>
          <a:stretch>
            <a:fillRect/>
          </a:stretch>
        </p:blipFill>
        <p:spPr bwMode="auto">
          <a:xfrm>
            <a:off x="3275856" y="116632"/>
            <a:ext cx="2592288" cy="1944216"/>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2297" name="TextBox 10"/>
          <p:cNvSpPr txBox="1">
            <a:spLocks noChangeArrowheads="1"/>
          </p:cNvSpPr>
          <p:nvPr/>
        </p:nvSpPr>
        <p:spPr bwMode="auto">
          <a:xfrm>
            <a:off x="5256213" y="3068960"/>
            <a:ext cx="3887787" cy="3647152"/>
          </a:xfrm>
          <a:prstGeom prst="rect">
            <a:avLst/>
          </a:prstGeom>
          <a:noFill/>
          <a:ln w="9525">
            <a:noFill/>
            <a:miter lim="800000"/>
            <a:headEnd/>
            <a:tailEnd/>
          </a:ln>
        </p:spPr>
        <p:txBody>
          <a:bodyPr>
            <a:spAutoFit/>
          </a:bodyPr>
          <a:lstStyle/>
          <a:p>
            <a:r>
              <a:rPr lang="en-GB" sz="2100" b="1" dirty="0" smtClean="0">
                <a:solidFill>
                  <a:schemeClr val="bg1"/>
                </a:solidFill>
              </a:rPr>
              <a:t>Lou</a:t>
            </a:r>
            <a:r>
              <a:rPr lang="en-GB" sz="2100" b="1" dirty="0">
                <a:solidFill>
                  <a:schemeClr val="bg1"/>
                </a:solidFill>
              </a:rPr>
              <a:t>:</a:t>
            </a:r>
          </a:p>
          <a:p>
            <a:endParaRPr lang="en-GB" sz="2100" b="1" dirty="0">
              <a:solidFill>
                <a:schemeClr val="bg1"/>
              </a:solidFill>
            </a:endParaRPr>
          </a:p>
          <a:p>
            <a:r>
              <a:rPr lang="en-GB" sz="2100" b="1" dirty="0">
                <a:solidFill>
                  <a:schemeClr val="bg1"/>
                </a:solidFill>
              </a:rPr>
              <a:t>John Tate:</a:t>
            </a:r>
          </a:p>
          <a:p>
            <a:endParaRPr lang="en-GB" sz="2100" b="1" dirty="0">
              <a:solidFill>
                <a:schemeClr val="bg1"/>
              </a:solidFill>
            </a:endParaRPr>
          </a:p>
          <a:p>
            <a:r>
              <a:rPr lang="en-GB" sz="2100" b="1" dirty="0">
                <a:solidFill>
                  <a:schemeClr val="bg1"/>
                </a:solidFill>
              </a:rPr>
              <a:t>Danny: </a:t>
            </a:r>
            <a:endParaRPr lang="en-GB" sz="2100" b="1" dirty="0" smtClean="0">
              <a:solidFill>
                <a:schemeClr val="bg1"/>
              </a:solidFill>
            </a:endParaRPr>
          </a:p>
          <a:p>
            <a:endParaRPr lang="en-GB" sz="2100" b="1" dirty="0">
              <a:solidFill>
                <a:schemeClr val="bg1"/>
              </a:solidFill>
            </a:endParaRPr>
          </a:p>
          <a:p>
            <a:r>
              <a:rPr lang="en-GB" sz="2100" b="1" dirty="0" smtClean="0">
                <a:solidFill>
                  <a:schemeClr val="bg1"/>
                </a:solidFill>
              </a:rPr>
              <a:t>Richard: </a:t>
            </a:r>
          </a:p>
          <a:p>
            <a:endParaRPr lang="en-GB" sz="2100" b="1" dirty="0">
              <a:solidFill>
                <a:schemeClr val="bg1"/>
              </a:solidFill>
            </a:endParaRPr>
          </a:p>
          <a:p>
            <a:r>
              <a:rPr lang="en-GB" sz="2100" b="1" dirty="0" smtClean="0">
                <a:solidFill>
                  <a:schemeClr val="bg1"/>
                </a:solidFill>
              </a:rPr>
              <a:t>Cathy:</a:t>
            </a:r>
          </a:p>
          <a:p>
            <a:endParaRPr lang="en-GB" sz="2100" b="1" dirty="0">
              <a:solidFill>
                <a:schemeClr val="bg1"/>
              </a:solidFill>
            </a:endParaRPr>
          </a:p>
          <a:p>
            <a:r>
              <a:rPr lang="en-GB" sz="2100" b="1" dirty="0" smtClean="0">
                <a:solidFill>
                  <a:schemeClr val="bg1"/>
                </a:solidFill>
              </a:rPr>
              <a:t>Brian:</a:t>
            </a:r>
            <a:endParaRPr lang="en-GB" sz="2100" b="1" dirty="0">
              <a:solidFill>
                <a:schemeClr val="bg1"/>
              </a:solidFill>
            </a:endParaRPr>
          </a:p>
        </p:txBody>
      </p:sp>
      <p:sp>
        <p:nvSpPr>
          <p:cNvPr id="11" name="TextBox 10"/>
          <p:cNvSpPr txBox="1"/>
          <p:nvPr/>
        </p:nvSpPr>
        <p:spPr>
          <a:xfrm>
            <a:off x="395536"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street</a:t>
            </a:r>
            <a:endParaRPr lang="en-GB" sz="4000" dirty="0">
              <a:effectLst>
                <a:outerShdw blurRad="38100" dist="38100" dir="2700000" algn="tl">
                  <a:srgbClr val="000000">
                    <a:alpha val="43137"/>
                  </a:srgbClr>
                </a:outerShdw>
              </a:effectLst>
            </a:endParaRPr>
          </a:p>
        </p:txBody>
      </p:sp>
      <p:sp>
        <p:nvSpPr>
          <p:cNvPr id="12" name="TextBox 11"/>
          <p:cNvSpPr txBox="1"/>
          <p:nvPr/>
        </p:nvSpPr>
        <p:spPr>
          <a:xfrm>
            <a:off x="334786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wood</a:t>
            </a:r>
            <a:endParaRPr lang="en-GB" sz="4000" dirty="0">
              <a:effectLst>
                <a:outerShdw blurRad="38100" dist="38100" dir="2700000" algn="tl">
                  <a:srgbClr val="000000">
                    <a:alpha val="43137"/>
                  </a:srgbClr>
                </a:outerShdw>
              </a:effectLst>
            </a:endParaRPr>
          </a:p>
        </p:txBody>
      </p:sp>
      <p:sp>
        <p:nvSpPr>
          <p:cNvPr id="13" name="TextBox 12"/>
          <p:cNvSpPr txBox="1"/>
          <p:nvPr/>
        </p:nvSpPr>
        <p:spPr>
          <a:xfrm>
            <a:off x="622818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field</a:t>
            </a:r>
            <a:endParaRPr lang="en-GB"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5252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90" name="Title 1"/>
          <p:cNvSpPr>
            <a:spLocks noGrp="1"/>
          </p:cNvSpPr>
          <p:nvPr>
            <p:ph type="title"/>
          </p:nvPr>
        </p:nvSpPr>
        <p:spPr>
          <a:xfrm>
            <a:off x="755576" y="2132856"/>
            <a:ext cx="7772400" cy="777875"/>
          </a:xfrm>
          <a:solidFill>
            <a:srgbClr val="92D050">
              <a:alpha val="49000"/>
            </a:srgbClr>
          </a:solidFill>
        </p:spPr>
        <p:txBody>
          <a:bodyPr/>
          <a:lstStyle/>
          <a:p>
            <a:pPr algn="ctr" eaLnBrk="1" hangingPunct="1"/>
            <a:r>
              <a:rPr lang="en-GB" b="1" dirty="0" smtClean="0">
                <a:solidFill>
                  <a:schemeClr val="bg1"/>
                </a:solidFill>
              </a:rPr>
              <a:t>Pick a Part! – Act 2</a:t>
            </a:r>
          </a:p>
        </p:txBody>
      </p:sp>
      <p:pic>
        <p:nvPicPr>
          <p:cNvPr id="12291" name="Picture 2"/>
          <p:cNvPicPr>
            <a:picLocks noChangeAspect="1" noChangeArrowheads="1"/>
          </p:cNvPicPr>
          <p:nvPr/>
        </p:nvPicPr>
        <p:blipFill>
          <a:blip r:embed="rId2" cstate="print"/>
          <a:srcRect/>
          <a:stretch>
            <a:fillRect/>
          </a:stretch>
        </p:blipFill>
        <p:spPr bwMode="auto">
          <a:xfrm>
            <a:off x="179512" y="116632"/>
            <a:ext cx="2914650" cy="1944687"/>
          </a:xfrm>
          <a:prstGeom prst="rect">
            <a:avLst/>
          </a:prstGeom>
          <a:noFill/>
          <a:ln w="9525">
            <a:noFill/>
            <a:miter lim="800000"/>
            <a:headEnd/>
            <a:tailEnd/>
          </a:ln>
          <a:effectLst>
            <a:outerShdw blurRad="50800" dist="50800" dir="5400000" algn="ctr" rotWithShape="0">
              <a:schemeClr val="tx1">
                <a:lumMod val="50000"/>
              </a:schemeClr>
            </a:outerShdw>
          </a:effectLst>
        </p:spPr>
      </p:pic>
      <p:pic>
        <p:nvPicPr>
          <p:cNvPr id="12292" name="Picture 3"/>
          <p:cNvPicPr>
            <a:picLocks noChangeAspect="1" noChangeArrowheads="1"/>
          </p:cNvPicPr>
          <p:nvPr/>
        </p:nvPicPr>
        <p:blipFill>
          <a:blip r:embed="rId3" cstate="print"/>
          <a:srcRect/>
          <a:stretch>
            <a:fillRect/>
          </a:stretch>
        </p:blipFill>
        <p:spPr bwMode="auto">
          <a:xfrm>
            <a:off x="6012160" y="116632"/>
            <a:ext cx="2964552" cy="1916832"/>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2293" name="TextBox 5"/>
          <p:cNvSpPr txBox="1">
            <a:spLocks noChangeArrowheads="1"/>
          </p:cNvSpPr>
          <p:nvPr/>
        </p:nvSpPr>
        <p:spPr bwMode="auto">
          <a:xfrm>
            <a:off x="323528" y="3068960"/>
            <a:ext cx="3024188" cy="1708150"/>
          </a:xfrm>
          <a:prstGeom prst="rect">
            <a:avLst/>
          </a:prstGeom>
          <a:noFill/>
          <a:ln w="9525">
            <a:noFill/>
            <a:miter lim="800000"/>
            <a:headEnd/>
            <a:tailEnd/>
          </a:ln>
        </p:spPr>
        <p:txBody>
          <a:bodyPr>
            <a:spAutoFit/>
          </a:bodyPr>
          <a:lstStyle/>
          <a:p>
            <a:r>
              <a:rPr lang="en-GB" sz="2100" b="1" dirty="0">
                <a:solidFill>
                  <a:schemeClr val="bg1"/>
                </a:solidFill>
              </a:rPr>
              <a:t>Stage </a:t>
            </a:r>
            <a:r>
              <a:rPr lang="en-GB" sz="2100" b="1" dirty="0" smtClean="0">
                <a:solidFill>
                  <a:schemeClr val="bg1"/>
                </a:solidFill>
              </a:rPr>
              <a:t>directions: </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Mark:</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Jan: </a:t>
            </a:r>
            <a:endParaRPr lang="en-GB" sz="2100" b="1" dirty="0">
              <a:solidFill>
                <a:schemeClr val="bg1"/>
              </a:solidFill>
            </a:endParaRPr>
          </a:p>
        </p:txBody>
      </p:sp>
      <p:sp>
        <p:nvSpPr>
          <p:cNvPr id="12294" name="TextBox 6"/>
          <p:cNvSpPr txBox="1">
            <a:spLocks noChangeArrowheads="1"/>
          </p:cNvSpPr>
          <p:nvPr/>
        </p:nvSpPr>
        <p:spPr bwMode="auto">
          <a:xfrm>
            <a:off x="251520" y="4941168"/>
            <a:ext cx="3673475" cy="1061829"/>
          </a:xfrm>
          <a:prstGeom prst="rect">
            <a:avLst/>
          </a:prstGeom>
          <a:noFill/>
          <a:ln w="9525">
            <a:noFill/>
            <a:miter lim="800000"/>
            <a:headEnd/>
            <a:tailEnd/>
          </a:ln>
        </p:spPr>
        <p:txBody>
          <a:bodyPr>
            <a:spAutoFit/>
          </a:bodyPr>
          <a:lstStyle/>
          <a:p>
            <a:r>
              <a:rPr lang="en-GB" sz="2100" b="1" dirty="0" smtClean="0">
                <a:solidFill>
                  <a:schemeClr val="bg1"/>
                </a:solidFill>
              </a:rPr>
              <a:t>Leah: </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Phil: </a:t>
            </a:r>
            <a:endParaRPr lang="en-GB" sz="2100" b="1" dirty="0">
              <a:solidFill>
                <a:schemeClr val="bg1"/>
              </a:solidFill>
            </a:endParaRPr>
          </a:p>
        </p:txBody>
      </p:sp>
      <p:sp>
        <p:nvSpPr>
          <p:cNvPr id="12295" name="Rectangle 4"/>
          <p:cNvSpPr>
            <a:spLocks noChangeArrowheads="1"/>
          </p:cNvSpPr>
          <p:nvPr/>
        </p:nvSpPr>
        <p:spPr bwMode="auto">
          <a:xfrm>
            <a:off x="0" y="-323850"/>
            <a:ext cx="9144000" cy="647700"/>
          </a:xfrm>
          <a:prstGeom prst="rect">
            <a:avLst/>
          </a:prstGeom>
          <a:noFill/>
          <a:ln w="9525">
            <a:noFill/>
            <a:miter lim="800000"/>
            <a:headEnd/>
            <a:tailEnd/>
          </a:ln>
        </p:spPr>
        <p:txBody>
          <a:bodyPr anchor="ctr">
            <a:spAutoFit/>
          </a:bodyPr>
          <a:lstStyle/>
          <a:p>
            <a:endParaRPr lang="en-US"/>
          </a:p>
          <a:p>
            <a:pPr eaLnBrk="0" hangingPunct="0"/>
            <a:endParaRPr lang="en-US"/>
          </a:p>
        </p:txBody>
      </p:sp>
      <p:pic>
        <p:nvPicPr>
          <p:cNvPr id="12296" name="Picture 8"/>
          <p:cNvPicPr>
            <a:picLocks noChangeAspect="1" noChangeArrowheads="1"/>
          </p:cNvPicPr>
          <p:nvPr/>
        </p:nvPicPr>
        <p:blipFill>
          <a:blip r:embed="rId4" cstate="print"/>
          <a:srcRect/>
          <a:stretch>
            <a:fillRect/>
          </a:stretch>
        </p:blipFill>
        <p:spPr bwMode="auto">
          <a:xfrm>
            <a:off x="3275856" y="116632"/>
            <a:ext cx="2592288" cy="1944216"/>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2297" name="TextBox 10"/>
          <p:cNvSpPr txBox="1">
            <a:spLocks noChangeArrowheads="1"/>
          </p:cNvSpPr>
          <p:nvPr/>
        </p:nvSpPr>
        <p:spPr bwMode="auto">
          <a:xfrm>
            <a:off x="5256213" y="3068960"/>
            <a:ext cx="3887787" cy="3000821"/>
          </a:xfrm>
          <a:prstGeom prst="rect">
            <a:avLst/>
          </a:prstGeom>
          <a:noFill/>
          <a:ln w="9525">
            <a:noFill/>
            <a:miter lim="800000"/>
            <a:headEnd/>
            <a:tailEnd/>
          </a:ln>
        </p:spPr>
        <p:txBody>
          <a:bodyPr>
            <a:spAutoFit/>
          </a:bodyPr>
          <a:lstStyle/>
          <a:p>
            <a:r>
              <a:rPr lang="en-GB" sz="2100" b="1" dirty="0" smtClean="0">
                <a:solidFill>
                  <a:schemeClr val="bg1"/>
                </a:solidFill>
              </a:rPr>
              <a:t>Lou</a:t>
            </a:r>
            <a:r>
              <a:rPr lang="en-GB" sz="2100" b="1" dirty="0">
                <a:solidFill>
                  <a:schemeClr val="bg1"/>
                </a:solidFill>
              </a:rPr>
              <a:t>:</a:t>
            </a:r>
          </a:p>
          <a:p>
            <a:endParaRPr lang="en-GB" sz="2100" b="1" dirty="0">
              <a:solidFill>
                <a:schemeClr val="bg1"/>
              </a:solidFill>
            </a:endParaRPr>
          </a:p>
          <a:p>
            <a:r>
              <a:rPr lang="en-GB" sz="2100" b="1" dirty="0" smtClean="0">
                <a:solidFill>
                  <a:schemeClr val="bg1"/>
                </a:solidFill>
              </a:rPr>
              <a:t>Danny</a:t>
            </a:r>
            <a:r>
              <a:rPr lang="en-GB" sz="2100" b="1" dirty="0">
                <a:solidFill>
                  <a:schemeClr val="bg1"/>
                </a:solidFill>
              </a:rPr>
              <a:t>: </a:t>
            </a:r>
            <a:endParaRPr lang="en-GB" sz="2100" b="1" dirty="0" smtClean="0">
              <a:solidFill>
                <a:schemeClr val="bg1"/>
              </a:solidFill>
            </a:endParaRPr>
          </a:p>
          <a:p>
            <a:endParaRPr lang="en-GB" sz="2100" b="1" dirty="0">
              <a:solidFill>
                <a:schemeClr val="bg1"/>
              </a:solidFill>
            </a:endParaRPr>
          </a:p>
          <a:p>
            <a:r>
              <a:rPr lang="en-GB" sz="2100" b="1" dirty="0" smtClean="0">
                <a:solidFill>
                  <a:schemeClr val="bg1"/>
                </a:solidFill>
              </a:rPr>
              <a:t>Richard: </a:t>
            </a:r>
          </a:p>
          <a:p>
            <a:endParaRPr lang="en-GB" sz="2100" b="1" dirty="0">
              <a:solidFill>
                <a:schemeClr val="bg1"/>
              </a:solidFill>
            </a:endParaRPr>
          </a:p>
          <a:p>
            <a:r>
              <a:rPr lang="en-GB" sz="2100" b="1" dirty="0" smtClean="0">
                <a:solidFill>
                  <a:schemeClr val="bg1"/>
                </a:solidFill>
              </a:rPr>
              <a:t>Cathy:</a:t>
            </a:r>
          </a:p>
          <a:p>
            <a:endParaRPr lang="en-GB" sz="2100" b="1" dirty="0">
              <a:solidFill>
                <a:schemeClr val="bg1"/>
              </a:solidFill>
            </a:endParaRPr>
          </a:p>
          <a:p>
            <a:r>
              <a:rPr lang="en-GB" sz="2100" b="1" dirty="0" smtClean="0">
                <a:solidFill>
                  <a:schemeClr val="bg1"/>
                </a:solidFill>
              </a:rPr>
              <a:t>Brian:</a:t>
            </a:r>
            <a:endParaRPr lang="en-GB" sz="2100" b="1" dirty="0">
              <a:solidFill>
                <a:schemeClr val="bg1"/>
              </a:solidFill>
            </a:endParaRPr>
          </a:p>
        </p:txBody>
      </p:sp>
      <p:sp>
        <p:nvSpPr>
          <p:cNvPr id="11" name="TextBox 10"/>
          <p:cNvSpPr txBox="1"/>
          <p:nvPr/>
        </p:nvSpPr>
        <p:spPr>
          <a:xfrm>
            <a:off x="395536"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street</a:t>
            </a:r>
            <a:endParaRPr lang="en-GB" sz="4000" dirty="0">
              <a:effectLst>
                <a:outerShdw blurRad="38100" dist="38100" dir="2700000" algn="tl">
                  <a:srgbClr val="000000">
                    <a:alpha val="43137"/>
                  </a:srgbClr>
                </a:outerShdw>
              </a:effectLst>
            </a:endParaRPr>
          </a:p>
        </p:txBody>
      </p:sp>
      <p:sp>
        <p:nvSpPr>
          <p:cNvPr id="12" name="TextBox 11"/>
          <p:cNvSpPr txBox="1"/>
          <p:nvPr/>
        </p:nvSpPr>
        <p:spPr>
          <a:xfrm>
            <a:off x="334786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wood</a:t>
            </a:r>
            <a:endParaRPr lang="en-GB" sz="4000" dirty="0">
              <a:effectLst>
                <a:outerShdw blurRad="38100" dist="38100" dir="2700000" algn="tl">
                  <a:srgbClr val="000000">
                    <a:alpha val="43137"/>
                  </a:srgbClr>
                </a:outerShdw>
              </a:effectLst>
            </a:endParaRPr>
          </a:p>
        </p:txBody>
      </p:sp>
      <p:sp>
        <p:nvSpPr>
          <p:cNvPr id="13" name="TextBox 12"/>
          <p:cNvSpPr txBox="1"/>
          <p:nvPr/>
        </p:nvSpPr>
        <p:spPr>
          <a:xfrm>
            <a:off x="622818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field</a:t>
            </a:r>
            <a:endParaRPr lang="en-GB"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5252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90" name="Title 1"/>
          <p:cNvSpPr>
            <a:spLocks noGrp="1"/>
          </p:cNvSpPr>
          <p:nvPr>
            <p:ph type="title"/>
          </p:nvPr>
        </p:nvSpPr>
        <p:spPr>
          <a:xfrm>
            <a:off x="755576" y="2132856"/>
            <a:ext cx="7772400" cy="777875"/>
          </a:xfrm>
          <a:solidFill>
            <a:srgbClr val="92D050">
              <a:alpha val="49000"/>
            </a:srgbClr>
          </a:solidFill>
        </p:spPr>
        <p:txBody>
          <a:bodyPr/>
          <a:lstStyle/>
          <a:p>
            <a:pPr algn="ctr" eaLnBrk="1" hangingPunct="1"/>
            <a:r>
              <a:rPr lang="en-GB" b="1" dirty="0" smtClean="0">
                <a:solidFill>
                  <a:schemeClr val="bg1"/>
                </a:solidFill>
              </a:rPr>
              <a:t>Pick a Part! – Act 3</a:t>
            </a:r>
          </a:p>
        </p:txBody>
      </p:sp>
      <p:pic>
        <p:nvPicPr>
          <p:cNvPr id="12291" name="Picture 2"/>
          <p:cNvPicPr>
            <a:picLocks noChangeAspect="1" noChangeArrowheads="1"/>
          </p:cNvPicPr>
          <p:nvPr/>
        </p:nvPicPr>
        <p:blipFill>
          <a:blip r:embed="rId2" cstate="print"/>
          <a:srcRect/>
          <a:stretch>
            <a:fillRect/>
          </a:stretch>
        </p:blipFill>
        <p:spPr bwMode="auto">
          <a:xfrm>
            <a:off x="179512" y="116632"/>
            <a:ext cx="2914650" cy="1944687"/>
          </a:xfrm>
          <a:prstGeom prst="rect">
            <a:avLst/>
          </a:prstGeom>
          <a:noFill/>
          <a:ln w="9525">
            <a:noFill/>
            <a:miter lim="800000"/>
            <a:headEnd/>
            <a:tailEnd/>
          </a:ln>
          <a:effectLst>
            <a:outerShdw blurRad="50800" dist="50800" dir="5400000" algn="ctr" rotWithShape="0">
              <a:schemeClr val="tx1">
                <a:lumMod val="50000"/>
              </a:schemeClr>
            </a:outerShdw>
          </a:effectLst>
        </p:spPr>
      </p:pic>
      <p:pic>
        <p:nvPicPr>
          <p:cNvPr id="12292" name="Picture 3"/>
          <p:cNvPicPr>
            <a:picLocks noChangeAspect="1" noChangeArrowheads="1"/>
          </p:cNvPicPr>
          <p:nvPr/>
        </p:nvPicPr>
        <p:blipFill>
          <a:blip r:embed="rId3" cstate="print"/>
          <a:srcRect/>
          <a:stretch>
            <a:fillRect/>
          </a:stretch>
        </p:blipFill>
        <p:spPr bwMode="auto">
          <a:xfrm>
            <a:off x="6012160" y="116632"/>
            <a:ext cx="2964552" cy="1916832"/>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2293" name="TextBox 5"/>
          <p:cNvSpPr txBox="1">
            <a:spLocks noChangeArrowheads="1"/>
          </p:cNvSpPr>
          <p:nvPr/>
        </p:nvSpPr>
        <p:spPr bwMode="auto">
          <a:xfrm>
            <a:off x="323528" y="3068960"/>
            <a:ext cx="3024188" cy="1708150"/>
          </a:xfrm>
          <a:prstGeom prst="rect">
            <a:avLst/>
          </a:prstGeom>
          <a:noFill/>
          <a:ln w="9525">
            <a:noFill/>
            <a:miter lim="800000"/>
            <a:headEnd/>
            <a:tailEnd/>
          </a:ln>
        </p:spPr>
        <p:txBody>
          <a:bodyPr>
            <a:spAutoFit/>
          </a:bodyPr>
          <a:lstStyle/>
          <a:p>
            <a:r>
              <a:rPr lang="en-GB" sz="2100" b="1" dirty="0">
                <a:solidFill>
                  <a:schemeClr val="bg1"/>
                </a:solidFill>
              </a:rPr>
              <a:t>Stage </a:t>
            </a:r>
            <a:r>
              <a:rPr lang="en-GB" sz="2100" b="1" dirty="0" smtClean="0">
                <a:solidFill>
                  <a:schemeClr val="bg1"/>
                </a:solidFill>
              </a:rPr>
              <a:t>directions: </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Mark:</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Jan: </a:t>
            </a:r>
            <a:endParaRPr lang="en-GB" sz="2100" b="1" dirty="0">
              <a:solidFill>
                <a:schemeClr val="bg1"/>
              </a:solidFill>
            </a:endParaRPr>
          </a:p>
        </p:txBody>
      </p:sp>
      <p:sp>
        <p:nvSpPr>
          <p:cNvPr id="12294" name="TextBox 6"/>
          <p:cNvSpPr txBox="1">
            <a:spLocks noChangeArrowheads="1"/>
          </p:cNvSpPr>
          <p:nvPr/>
        </p:nvSpPr>
        <p:spPr bwMode="auto">
          <a:xfrm>
            <a:off x="251520" y="4941168"/>
            <a:ext cx="3673475" cy="1061829"/>
          </a:xfrm>
          <a:prstGeom prst="rect">
            <a:avLst/>
          </a:prstGeom>
          <a:noFill/>
          <a:ln w="9525">
            <a:noFill/>
            <a:miter lim="800000"/>
            <a:headEnd/>
            <a:tailEnd/>
          </a:ln>
        </p:spPr>
        <p:txBody>
          <a:bodyPr>
            <a:spAutoFit/>
          </a:bodyPr>
          <a:lstStyle/>
          <a:p>
            <a:r>
              <a:rPr lang="en-GB" sz="2100" b="1" dirty="0" smtClean="0">
                <a:solidFill>
                  <a:schemeClr val="bg1"/>
                </a:solidFill>
              </a:rPr>
              <a:t>Leah: </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Phil: </a:t>
            </a:r>
            <a:endParaRPr lang="en-GB" sz="2100" b="1" dirty="0">
              <a:solidFill>
                <a:schemeClr val="bg1"/>
              </a:solidFill>
            </a:endParaRPr>
          </a:p>
        </p:txBody>
      </p:sp>
      <p:sp>
        <p:nvSpPr>
          <p:cNvPr id="12295" name="Rectangle 4"/>
          <p:cNvSpPr>
            <a:spLocks noChangeArrowheads="1"/>
          </p:cNvSpPr>
          <p:nvPr/>
        </p:nvSpPr>
        <p:spPr bwMode="auto">
          <a:xfrm>
            <a:off x="0" y="-323850"/>
            <a:ext cx="9144000" cy="647700"/>
          </a:xfrm>
          <a:prstGeom prst="rect">
            <a:avLst/>
          </a:prstGeom>
          <a:noFill/>
          <a:ln w="9525">
            <a:noFill/>
            <a:miter lim="800000"/>
            <a:headEnd/>
            <a:tailEnd/>
          </a:ln>
        </p:spPr>
        <p:txBody>
          <a:bodyPr anchor="ctr">
            <a:spAutoFit/>
          </a:bodyPr>
          <a:lstStyle/>
          <a:p>
            <a:endParaRPr lang="en-US"/>
          </a:p>
          <a:p>
            <a:pPr eaLnBrk="0" hangingPunct="0"/>
            <a:endParaRPr lang="en-US"/>
          </a:p>
        </p:txBody>
      </p:sp>
      <p:pic>
        <p:nvPicPr>
          <p:cNvPr id="12296" name="Picture 8"/>
          <p:cNvPicPr>
            <a:picLocks noChangeAspect="1" noChangeArrowheads="1"/>
          </p:cNvPicPr>
          <p:nvPr/>
        </p:nvPicPr>
        <p:blipFill>
          <a:blip r:embed="rId4" cstate="print"/>
          <a:srcRect/>
          <a:stretch>
            <a:fillRect/>
          </a:stretch>
        </p:blipFill>
        <p:spPr bwMode="auto">
          <a:xfrm>
            <a:off x="3275856" y="116632"/>
            <a:ext cx="2592288" cy="1944216"/>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2297" name="TextBox 10"/>
          <p:cNvSpPr txBox="1">
            <a:spLocks noChangeArrowheads="1"/>
          </p:cNvSpPr>
          <p:nvPr/>
        </p:nvSpPr>
        <p:spPr bwMode="auto">
          <a:xfrm>
            <a:off x="5256213" y="3068960"/>
            <a:ext cx="3887787" cy="2354491"/>
          </a:xfrm>
          <a:prstGeom prst="rect">
            <a:avLst/>
          </a:prstGeom>
          <a:noFill/>
          <a:ln w="9525">
            <a:noFill/>
            <a:miter lim="800000"/>
            <a:headEnd/>
            <a:tailEnd/>
          </a:ln>
        </p:spPr>
        <p:txBody>
          <a:bodyPr>
            <a:spAutoFit/>
          </a:bodyPr>
          <a:lstStyle/>
          <a:p>
            <a:r>
              <a:rPr lang="en-GB" sz="2100" b="1" dirty="0" smtClean="0">
                <a:solidFill>
                  <a:schemeClr val="bg1"/>
                </a:solidFill>
              </a:rPr>
              <a:t>A Boy:</a:t>
            </a:r>
          </a:p>
          <a:p>
            <a:endParaRPr lang="en-GB" sz="2100" b="1" dirty="0" smtClean="0">
              <a:solidFill>
                <a:schemeClr val="bg1"/>
              </a:solidFill>
            </a:endParaRPr>
          </a:p>
          <a:p>
            <a:r>
              <a:rPr lang="en-GB" sz="2100" b="1" dirty="0" smtClean="0">
                <a:solidFill>
                  <a:schemeClr val="bg1"/>
                </a:solidFill>
              </a:rPr>
              <a:t>Lou:</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Cathy:</a:t>
            </a:r>
          </a:p>
          <a:p>
            <a:endParaRPr lang="en-GB" sz="2100" b="1" dirty="0">
              <a:solidFill>
                <a:schemeClr val="bg1"/>
              </a:solidFill>
            </a:endParaRPr>
          </a:p>
          <a:p>
            <a:r>
              <a:rPr lang="en-GB" sz="2100" b="1" dirty="0" smtClean="0">
                <a:solidFill>
                  <a:schemeClr val="bg1"/>
                </a:solidFill>
              </a:rPr>
              <a:t>Brian:</a:t>
            </a:r>
            <a:endParaRPr lang="en-GB" sz="2100" b="1" dirty="0">
              <a:solidFill>
                <a:schemeClr val="bg1"/>
              </a:solidFill>
            </a:endParaRPr>
          </a:p>
        </p:txBody>
      </p:sp>
      <p:sp>
        <p:nvSpPr>
          <p:cNvPr id="11" name="TextBox 10"/>
          <p:cNvSpPr txBox="1"/>
          <p:nvPr/>
        </p:nvSpPr>
        <p:spPr>
          <a:xfrm>
            <a:off x="395536"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street</a:t>
            </a:r>
            <a:endParaRPr lang="en-GB" sz="4000" dirty="0">
              <a:effectLst>
                <a:outerShdw blurRad="38100" dist="38100" dir="2700000" algn="tl">
                  <a:srgbClr val="000000">
                    <a:alpha val="43137"/>
                  </a:srgbClr>
                </a:outerShdw>
              </a:effectLst>
            </a:endParaRPr>
          </a:p>
        </p:txBody>
      </p:sp>
      <p:sp>
        <p:nvSpPr>
          <p:cNvPr id="12" name="TextBox 11"/>
          <p:cNvSpPr txBox="1"/>
          <p:nvPr/>
        </p:nvSpPr>
        <p:spPr>
          <a:xfrm>
            <a:off x="334786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wood</a:t>
            </a:r>
            <a:endParaRPr lang="en-GB" sz="4000" dirty="0">
              <a:effectLst>
                <a:outerShdw blurRad="38100" dist="38100" dir="2700000" algn="tl">
                  <a:srgbClr val="000000">
                    <a:alpha val="43137"/>
                  </a:srgbClr>
                </a:outerShdw>
              </a:effectLst>
            </a:endParaRPr>
          </a:p>
        </p:txBody>
      </p:sp>
      <p:sp>
        <p:nvSpPr>
          <p:cNvPr id="13" name="TextBox 12"/>
          <p:cNvSpPr txBox="1"/>
          <p:nvPr/>
        </p:nvSpPr>
        <p:spPr>
          <a:xfrm>
            <a:off x="622818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field</a:t>
            </a:r>
            <a:endParaRPr lang="en-GB"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5252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90" name="Title 1"/>
          <p:cNvSpPr>
            <a:spLocks noGrp="1"/>
          </p:cNvSpPr>
          <p:nvPr>
            <p:ph type="title"/>
          </p:nvPr>
        </p:nvSpPr>
        <p:spPr>
          <a:xfrm>
            <a:off x="755576" y="2132856"/>
            <a:ext cx="7772400" cy="777875"/>
          </a:xfrm>
          <a:solidFill>
            <a:srgbClr val="92D050">
              <a:alpha val="49000"/>
            </a:srgbClr>
          </a:solidFill>
        </p:spPr>
        <p:txBody>
          <a:bodyPr/>
          <a:lstStyle/>
          <a:p>
            <a:pPr algn="ctr" eaLnBrk="1" hangingPunct="1"/>
            <a:r>
              <a:rPr lang="en-GB" b="1" dirty="0" smtClean="0">
                <a:solidFill>
                  <a:schemeClr val="bg1"/>
                </a:solidFill>
              </a:rPr>
              <a:t>Pick a Part! – Act 4</a:t>
            </a:r>
          </a:p>
        </p:txBody>
      </p:sp>
      <p:pic>
        <p:nvPicPr>
          <p:cNvPr id="12291" name="Picture 2"/>
          <p:cNvPicPr>
            <a:picLocks noChangeAspect="1" noChangeArrowheads="1"/>
          </p:cNvPicPr>
          <p:nvPr/>
        </p:nvPicPr>
        <p:blipFill>
          <a:blip r:embed="rId2" cstate="print"/>
          <a:srcRect/>
          <a:stretch>
            <a:fillRect/>
          </a:stretch>
        </p:blipFill>
        <p:spPr bwMode="auto">
          <a:xfrm>
            <a:off x="179512" y="116632"/>
            <a:ext cx="2914650" cy="1944687"/>
          </a:xfrm>
          <a:prstGeom prst="rect">
            <a:avLst/>
          </a:prstGeom>
          <a:noFill/>
          <a:ln w="9525">
            <a:noFill/>
            <a:miter lim="800000"/>
            <a:headEnd/>
            <a:tailEnd/>
          </a:ln>
          <a:effectLst>
            <a:outerShdw blurRad="50800" dist="50800" dir="5400000" algn="ctr" rotWithShape="0">
              <a:schemeClr val="tx1">
                <a:lumMod val="50000"/>
              </a:schemeClr>
            </a:outerShdw>
          </a:effectLst>
        </p:spPr>
      </p:pic>
      <p:pic>
        <p:nvPicPr>
          <p:cNvPr id="12292" name="Picture 3"/>
          <p:cNvPicPr>
            <a:picLocks noChangeAspect="1" noChangeArrowheads="1"/>
          </p:cNvPicPr>
          <p:nvPr/>
        </p:nvPicPr>
        <p:blipFill>
          <a:blip r:embed="rId3" cstate="print"/>
          <a:srcRect/>
          <a:stretch>
            <a:fillRect/>
          </a:stretch>
        </p:blipFill>
        <p:spPr bwMode="auto">
          <a:xfrm>
            <a:off x="6012160" y="116632"/>
            <a:ext cx="2964552" cy="1916832"/>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2293" name="TextBox 5"/>
          <p:cNvSpPr txBox="1">
            <a:spLocks noChangeArrowheads="1"/>
          </p:cNvSpPr>
          <p:nvPr/>
        </p:nvSpPr>
        <p:spPr bwMode="auto">
          <a:xfrm>
            <a:off x="323528" y="3068960"/>
            <a:ext cx="3024188" cy="2354491"/>
          </a:xfrm>
          <a:prstGeom prst="rect">
            <a:avLst/>
          </a:prstGeom>
          <a:noFill/>
          <a:ln w="9525">
            <a:noFill/>
            <a:miter lim="800000"/>
            <a:headEnd/>
            <a:tailEnd/>
          </a:ln>
        </p:spPr>
        <p:txBody>
          <a:bodyPr>
            <a:spAutoFit/>
          </a:bodyPr>
          <a:lstStyle/>
          <a:p>
            <a:r>
              <a:rPr lang="en-GB" sz="2100" b="1" dirty="0">
                <a:solidFill>
                  <a:schemeClr val="bg1"/>
                </a:solidFill>
              </a:rPr>
              <a:t>Stage </a:t>
            </a:r>
            <a:r>
              <a:rPr lang="en-GB" sz="2100" b="1" dirty="0" smtClean="0">
                <a:solidFill>
                  <a:schemeClr val="bg1"/>
                </a:solidFill>
              </a:rPr>
              <a:t>directions: </a:t>
            </a:r>
            <a:endParaRPr lang="en-GB" sz="2100" b="1" dirty="0">
              <a:solidFill>
                <a:schemeClr val="bg1"/>
              </a:solidFill>
            </a:endParaRPr>
          </a:p>
          <a:p>
            <a:endParaRPr lang="en-GB" sz="2100" b="1" dirty="0" smtClean="0">
              <a:solidFill>
                <a:schemeClr val="bg1"/>
              </a:solidFill>
            </a:endParaRPr>
          </a:p>
          <a:p>
            <a:endParaRPr lang="en-GB" sz="2100" b="1" dirty="0">
              <a:solidFill>
                <a:schemeClr val="bg1"/>
              </a:solidFill>
            </a:endParaRPr>
          </a:p>
          <a:p>
            <a:r>
              <a:rPr lang="en-GB" sz="2100" b="1" dirty="0" smtClean="0">
                <a:solidFill>
                  <a:schemeClr val="bg1"/>
                </a:solidFill>
              </a:rPr>
              <a:t>Richard: </a:t>
            </a:r>
          </a:p>
          <a:p>
            <a:endParaRPr lang="en-GB" sz="2100" b="1" dirty="0" smtClean="0">
              <a:solidFill>
                <a:schemeClr val="bg1"/>
              </a:solidFill>
            </a:endParaRPr>
          </a:p>
          <a:p>
            <a:endParaRPr lang="en-GB" sz="2100" b="1" dirty="0">
              <a:solidFill>
                <a:schemeClr val="bg1"/>
              </a:solidFill>
            </a:endParaRPr>
          </a:p>
          <a:p>
            <a:r>
              <a:rPr lang="en-GB" sz="2100" b="1" dirty="0" smtClean="0">
                <a:solidFill>
                  <a:schemeClr val="bg1"/>
                </a:solidFill>
              </a:rPr>
              <a:t>Phil: </a:t>
            </a:r>
            <a:endParaRPr lang="en-GB" sz="2100" b="1" dirty="0">
              <a:solidFill>
                <a:schemeClr val="bg1"/>
              </a:solidFill>
            </a:endParaRPr>
          </a:p>
        </p:txBody>
      </p:sp>
      <p:sp>
        <p:nvSpPr>
          <p:cNvPr id="12295" name="Rectangle 4"/>
          <p:cNvSpPr>
            <a:spLocks noChangeArrowheads="1"/>
          </p:cNvSpPr>
          <p:nvPr/>
        </p:nvSpPr>
        <p:spPr bwMode="auto">
          <a:xfrm>
            <a:off x="0" y="-323850"/>
            <a:ext cx="9144000" cy="647700"/>
          </a:xfrm>
          <a:prstGeom prst="rect">
            <a:avLst/>
          </a:prstGeom>
          <a:noFill/>
          <a:ln w="9525">
            <a:noFill/>
            <a:miter lim="800000"/>
            <a:headEnd/>
            <a:tailEnd/>
          </a:ln>
        </p:spPr>
        <p:txBody>
          <a:bodyPr anchor="ctr">
            <a:spAutoFit/>
          </a:bodyPr>
          <a:lstStyle/>
          <a:p>
            <a:endParaRPr lang="en-US"/>
          </a:p>
          <a:p>
            <a:pPr eaLnBrk="0" hangingPunct="0"/>
            <a:endParaRPr lang="en-US"/>
          </a:p>
        </p:txBody>
      </p:sp>
      <p:pic>
        <p:nvPicPr>
          <p:cNvPr id="12296" name="Picture 8"/>
          <p:cNvPicPr>
            <a:picLocks noChangeAspect="1" noChangeArrowheads="1"/>
          </p:cNvPicPr>
          <p:nvPr/>
        </p:nvPicPr>
        <p:blipFill>
          <a:blip r:embed="rId4" cstate="print"/>
          <a:srcRect/>
          <a:stretch>
            <a:fillRect/>
          </a:stretch>
        </p:blipFill>
        <p:spPr bwMode="auto">
          <a:xfrm>
            <a:off x="3275856" y="116632"/>
            <a:ext cx="2592288" cy="1944216"/>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1" name="TextBox 10"/>
          <p:cNvSpPr txBox="1"/>
          <p:nvPr/>
        </p:nvSpPr>
        <p:spPr>
          <a:xfrm>
            <a:off x="395536"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street</a:t>
            </a:r>
            <a:endParaRPr lang="en-GB" sz="4000" dirty="0">
              <a:effectLst>
                <a:outerShdw blurRad="38100" dist="38100" dir="2700000" algn="tl">
                  <a:srgbClr val="000000">
                    <a:alpha val="43137"/>
                  </a:srgbClr>
                </a:outerShdw>
              </a:effectLst>
            </a:endParaRPr>
          </a:p>
        </p:txBody>
      </p:sp>
      <p:sp>
        <p:nvSpPr>
          <p:cNvPr id="12" name="TextBox 11"/>
          <p:cNvSpPr txBox="1"/>
          <p:nvPr/>
        </p:nvSpPr>
        <p:spPr>
          <a:xfrm>
            <a:off x="334786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wood</a:t>
            </a:r>
            <a:endParaRPr lang="en-GB" sz="4000" dirty="0">
              <a:effectLst>
                <a:outerShdw blurRad="38100" dist="38100" dir="2700000" algn="tl">
                  <a:srgbClr val="000000">
                    <a:alpha val="43137"/>
                  </a:srgbClr>
                </a:outerShdw>
              </a:effectLst>
            </a:endParaRPr>
          </a:p>
        </p:txBody>
      </p:sp>
      <p:sp>
        <p:nvSpPr>
          <p:cNvPr id="13" name="TextBox 12"/>
          <p:cNvSpPr txBox="1"/>
          <p:nvPr/>
        </p:nvSpPr>
        <p:spPr>
          <a:xfrm>
            <a:off x="622818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field</a:t>
            </a:r>
            <a:endParaRPr lang="en-GB"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1331640" y="3212976"/>
            <a:ext cx="6912768" cy="369332"/>
          </a:xfrm>
          <a:prstGeom prst="rect">
            <a:avLst/>
          </a:prstGeom>
          <a:noFill/>
        </p:spPr>
        <p:txBody>
          <a:bodyPr wrap="square" rtlCol="0">
            <a:spAutoFit/>
          </a:bodyPr>
          <a:lstStyle/>
          <a:p>
            <a:endParaRPr lang="en-GB" dirty="0"/>
          </a:p>
        </p:txBody>
      </p:sp>
      <p:sp>
        <p:nvSpPr>
          <p:cNvPr id="5" name="Rectangle 2"/>
          <p:cNvSpPr txBox="1">
            <a:spLocks noChangeArrowheads="1"/>
          </p:cNvSpPr>
          <p:nvPr/>
        </p:nvSpPr>
        <p:spPr>
          <a:xfrm>
            <a:off x="827584" y="1268760"/>
            <a:ext cx="7772400" cy="360045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sng" strike="noStrike" kern="1200" cap="none" spc="0" normalizeH="0" baseline="0" noProof="0" dirty="0" smtClean="0">
                <a:ln>
                  <a:noFill/>
                </a:ln>
                <a:solidFill>
                  <a:schemeClr val="tx1"/>
                </a:solidFill>
                <a:effectLst/>
                <a:uLnTx/>
                <a:uFillTx/>
                <a:latin typeface="Comic Sans MS" pitchFamily="66" charset="0"/>
                <a:ea typeface="+mj-ea"/>
                <a:cs typeface="+mj-cs"/>
              </a:rPr>
              <a:t>Learning Objective</a:t>
            </a:r>
            <a: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 To analyse</a:t>
            </a:r>
            <a:r>
              <a:rPr kumimoji="0" lang="en-GB" sz="4400" b="0" i="0" u="none" strike="noStrike" kern="1200" cap="none" spc="0" normalizeH="0" noProof="0" dirty="0" smtClean="0">
                <a:ln>
                  <a:noFill/>
                </a:ln>
                <a:solidFill>
                  <a:schemeClr val="tx1"/>
                </a:solidFill>
                <a:effectLst/>
                <a:uLnTx/>
                <a:uFillTx/>
                <a:latin typeface="Comic Sans MS" pitchFamily="66" charset="0"/>
                <a:ea typeface="+mj-ea"/>
                <a:cs typeface="+mj-cs"/>
              </a:rPr>
              <a:t> the first section of Act 1 and identify its effects and meanings.</a:t>
            </a:r>
            <a:endParaRPr kumimoji="0" lang="en-US" sz="4400" b="0" i="0" u="none" strike="noStrike" kern="1200" cap="none" spc="0" normalizeH="0" baseline="0" noProof="0" dirty="0">
              <a:ln>
                <a:noFill/>
              </a:ln>
              <a:solidFill>
                <a:schemeClr val="bg1"/>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5252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90" name="Title 1"/>
          <p:cNvSpPr>
            <a:spLocks noGrp="1"/>
          </p:cNvSpPr>
          <p:nvPr>
            <p:ph type="title"/>
          </p:nvPr>
        </p:nvSpPr>
        <p:spPr>
          <a:xfrm>
            <a:off x="755576" y="2132856"/>
            <a:ext cx="7772400" cy="777875"/>
          </a:xfrm>
          <a:solidFill>
            <a:srgbClr val="92D050">
              <a:alpha val="49000"/>
            </a:srgbClr>
          </a:solidFill>
        </p:spPr>
        <p:txBody>
          <a:bodyPr/>
          <a:lstStyle/>
          <a:p>
            <a:pPr algn="ctr" eaLnBrk="1" hangingPunct="1"/>
            <a:r>
              <a:rPr lang="en-GB" b="1" dirty="0" smtClean="0">
                <a:solidFill>
                  <a:schemeClr val="bg1"/>
                </a:solidFill>
              </a:rPr>
              <a:t>Pick a Part! – Act 1</a:t>
            </a:r>
          </a:p>
        </p:txBody>
      </p:sp>
      <p:pic>
        <p:nvPicPr>
          <p:cNvPr id="12291" name="Picture 2"/>
          <p:cNvPicPr>
            <a:picLocks noChangeAspect="1" noChangeArrowheads="1"/>
          </p:cNvPicPr>
          <p:nvPr/>
        </p:nvPicPr>
        <p:blipFill>
          <a:blip r:embed="rId2" cstate="print"/>
          <a:srcRect/>
          <a:stretch>
            <a:fillRect/>
          </a:stretch>
        </p:blipFill>
        <p:spPr bwMode="auto">
          <a:xfrm>
            <a:off x="179512" y="116632"/>
            <a:ext cx="2914650" cy="1944687"/>
          </a:xfrm>
          <a:prstGeom prst="rect">
            <a:avLst/>
          </a:prstGeom>
          <a:noFill/>
          <a:ln w="9525">
            <a:noFill/>
            <a:miter lim="800000"/>
            <a:headEnd/>
            <a:tailEnd/>
          </a:ln>
          <a:effectLst>
            <a:outerShdw blurRad="50800" dist="50800" dir="5400000" algn="ctr" rotWithShape="0">
              <a:schemeClr val="tx1">
                <a:lumMod val="50000"/>
              </a:schemeClr>
            </a:outerShdw>
          </a:effectLst>
        </p:spPr>
      </p:pic>
      <p:pic>
        <p:nvPicPr>
          <p:cNvPr id="12292" name="Picture 3"/>
          <p:cNvPicPr>
            <a:picLocks noChangeAspect="1" noChangeArrowheads="1"/>
          </p:cNvPicPr>
          <p:nvPr/>
        </p:nvPicPr>
        <p:blipFill>
          <a:blip r:embed="rId3" cstate="print"/>
          <a:srcRect/>
          <a:stretch>
            <a:fillRect/>
          </a:stretch>
        </p:blipFill>
        <p:spPr bwMode="auto">
          <a:xfrm>
            <a:off x="6012160" y="116632"/>
            <a:ext cx="2964552" cy="1916832"/>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2293" name="TextBox 5"/>
          <p:cNvSpPr txBox="1">
            <a:spLocks noChangeArrowheads="1"/>
          </p:cNvSpPr>
          <p:nvPr/>
        </p:nvSpPr>
        <p:spPr bwMode="auto">
          <a:xfrm>
            <a:off x="323528" y="3068960"/>
            <a:ext cx="3024188" cy="1708150"/>
          </a:xfrm>
          <a:prstGeom prst="rect">
            <a:avLst/>
          </a:prstGeom>
          <a:noFill/>
          <a:ln w="9525">
            <a:noFill/>
            <a:miter lim="800000"/>
            <a:headEnd/>
            <a:tailEnd/>
          </a:ln>
        </p:spPr>
        <p:txBody>
          <a:bodyPr>
            <a:spAutoFit/>
          </a:bodyPr>
          <a:lstStyle/>
          <a:p>
            <a:r>
              <a:rPr lang="en-GB" sz="2100" b="1" dirty="0">
                <a:solidFill>
                  <a:schemeClr val="bg1"/>
                </a:solidFill>
              </a:rPr>
              <a:t>Stage </a:t>
            </a:r>
            <a:r>
              <a:rPr lang="en-GB" sz="2100" b="1" dirty="0" smtClean="0">
                <a:solidFill>
                  <a:schemeClr val="bg1"/>
                </a:solidFill>
              </a:rPr>
              <a:t>directions: </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Mark:</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Jan: </a:t>
            </a:r>
            <a:endParaRPr lang="en-GB" sz="2100" b="1" dirty="0">
              <a:solidFill>
                <a:schemeClr val="bg1"/>
              </a:solidFill>
            </a:endParaRPr>
          </a:p>
        </p:txBody>
      </p:sp>
      <p:sp>
        <p:nvSpPr>
          <p:cNvPr id="12294" name="TextBox 6"/>
          <p:cNvSpPr txBox="1">
            <a:spLocks noChangeArrowheads="1"/>
          </p:cNvSpPr>
          <p:nvPr/>
        </p:nvSpPr>
        <p:spPr bwMode="auto">
          <a:xfrm>
            <a:off x="395536" y="4941168"/>
            <a:ext cx="3673475" cy="1061829"/>
          </a:xfrm>
          <a:prstGeom prst="rect">
            <a:avLst/>
          </a:prstGeom>
          <a:noFill/>
          <a:ln w="9525">
            <a:noFill/>
            <a:miter lim="800000"/>
            <a:headEnd/>
            <a:tailEnd/>
          </a:ln>
        </p:spPr>
        <p:txBody>
          <a:bodyPr>
            <a:spAutoFit/>
          </a:bodyPr>
          <a:lstStyle/>
          <a:p>
            <a:r>
              <a:rPr lang="en-GB" sz="2100" b="1" dirty="0" smtClean="0">
                <a:solidFill>
                  <a:schemeClr val="bg1"/>
                </a:solidFill>
              </a:rPr>
              <a:t>Leah: </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Phil: </a:t>
            </a:r>
            <a:endParaRPr lang="en-GB" sz="2100" b="1" dirty="0">
              <a:solidFill>
                <a:schemeClr val="bg1"/>
              </a:solidFill>
            </a:endParaRPr>
          </a:p>
        </p:txBody>
      </p:sp>
      <p:sp>
        <p:nvSpPr>
          <p:cNvPr id="12295" name="Rectangle 4"/>
          <p:cNvSpPr>
            <a:spLocks noChangeArrowheads="1"/>
          </p:cNvSpPr>
          <p:nvPr/>
        </p:nvSpPr>
        <p:spPr bwMode="auto">
          <a:xfrm>
            <a:off x="0" y="-323850"/>
            <a:ext cx="9144000" cy="647700"/>
          </a:xfrm>
          <a:prstGeom prst="rect">
            <a:avLst/>
          </a:prstGeom>
          <a:noFill/>
          <a:ln w="9525">
            <a:noFill/>
            <a:miter lim="800000"/>
            <a:headEnd/>
            <a:tailEnd/>
          </a:ln>
        </p:spPr>
        <p:txBody>
          <a:bodyPr anchor="ctr">
            <a:spAutoFit/>
          </a:bodyPr>
          <a:lstStyle/>
          <a:p>
            <a:endParaRPr lang="en-US"/>
          </a:p>
          <a:p>
            <a:pPr eaLnBrk="0" hangingPunct="0"/>
            <a:endParaRPr lang="en-US"/>
          </a:p>
        </p:txBody>
      </p:sp>
      <p:pic>
        <p:nvPicPr>
          <p:cNvPr id="12296" name="Picture 8"/>
          <p:cNvPicPr>
            <a:picLocks noChangeAspect="1" noChangeArrowheads="1"/>
          </p:cNvPicPr>
          <p:nvPr/>
        </p:nvPicPr>
        <p:blipFill>
          <a:blip r:embed="rId4" cstate="print"/>
          <a:srcRect/>
          <a:stretch>
            <a:fillRect/>
          </a:stretch>
        </p:blipFill>
        <p:spPr bwMode="auto">
          <a:xfrm>
            <a:off x="3275856" y="116632"/>
            <a:ext cx="2592288" cy="1944216"/>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2297" name="TextBox 10"/>
          <p:cNvSpPr txBox="1">
            <a:spLocks noChangeArrowheads="1"/>
          </p:cNvSpPr>
          <p:nvPr/>
        </p:nvSpPr>
        <p:spPr bwMode="auto">
          <a:xfrm>
            <a:off x="5256213" y="3068960"/>
            <a:ext cx="3887787" cy="3647152"/>
          </a:xfrm>
          <a:prstGeom prst="rect">
            <a:avLst/>
          </a:prstGeom>
          <a:noFill/>
          <a:ln w="9525">
            <a:noFill/>
            <a:miter lim="800000"/>
            <a:headEnd/>
            <a:tailEnd/>
          </a:ln>
        </p:spPr>
        <p:txBody>
          <a:bodyPr>
            <a:spAutoFit/>
          </a:bodyPr>
          <a:lstStyle/>
          <a:p>
            <a:r>
              <a:rPr lang="en-GB" sz="2100" b="1" dirty="0" smtClean="0">
                <a:solidFill>
                  <a:schemeClr val="bg1"/>
                </a:solidFill>
              </a:rPr>
              <a:t>Lou</a:t>
            </a:r>
            <a:r>
              <a:rPr lang="en-GB" sz="2100" b="1" dirty="0">
                <a:solidFill>
                  <a:schemeClr val="bg1"/>
                </a:solidFill>
              </a:rPr>
              <a:t>:</a:t>
            </a:r>
          </a:p>
          <a:p>
            <a:endParaRPr lang="en-GB" sz="2100" b="1" dirty="0">
              <a:solidFill>
                <a:schemeClr val="bg1"/>
              </a:solidFill>
            </a:endParaRPr>
          </a:p>
          <a:p>
            <a:r>
              <a:rPr lang="en-GB" sz="2100" b="1" dirty="0">
                <a:solidFill>
                  <a:schemeClr val="bg1"/>
                </a:solidFill>
              </a:rPr>
              <a:t>John Tate:</a:t>
            </a:r>
          </a:p>
          <a:p>
            <a:endParaRPr lang="en-GB" sz="2100" b="1" dirty="0">
              <a:solidFill>
                <a:schemeClr val="bg1"/>
              </a:solidFill>
            </a:endParaRPr>
          </a:p>
          <a:p>
            <a:r>
              <a:rPr lang="en-GB" sz="2100" b="1" dirty="0">
                <a:solidFill>
                  <a:schemeClr val="bg1"/>
                </a:solidFill>
              </a:rPr>
              <a:t>Danny: </a:t>
            </a:r>
            <a:endParaRPr lang="en-GB" sz="2100" b="1" dirty="0" smtClean="0">
              <a:solidFill>
                <a:schemeClr val="bg1"/>
              </a:solidFill>
            </a:endParaRPr>
          </a:p>
          <a:p>
            <a:endParaRPr lang="en-GB" sz="2100" b="1" dirty="0">
              <a:solidFill>
                <a:schemeClr val="bg1"/>
              </a:solidFill>
            </a:endParaRPr>
          </a:p>
          <a:p>
            <a:r>
              <a:rPr lang="en-GB" sz="2100" b="1" dirty="0" smtClean="0">
                <a:solidFill>
                  <a:schemeClr val="bg1"/>
                </a:solidFill>
              </a:rPr>
              <a:t>Richard: </a:t>
            </a:r>
          </a:p>
          <a:p>
            <a:endParaRPr lang="en-GB" sz="2100" b="1" dirty="0">
              <a:solidFill>
                <a:schemeClr val="bg1"/>
              </a:solidFill>
            </a:endParaRPr>
          </a:p>
          <a:p>
            <a:r>
              <a:rPr lang="en-GB" sz="2100" b="1" dirty="0" smtClean="0">
                <a:solidFill>
                  <a:schemeClr val="bg1"/>
                </a:solidFill>
              </a:rPr>
              <a:t>Cathy:</a:t>
            </a:r>
          </a:p>
          <a:p>
            <a:endParaRPr lang="en-GB" sz="2100" b="1" dirty="0">
              <a:solidFill>
                <a:schemeClr val="bg1"/>
              </a:solidFill>
            </a:endParaRPr>
          </a:p>
          <a:p>
            <a:r>
              <a:rPr lang="en-GB" sz="2100" b="1" dirty="0" smtClean="0">
                <a:solidFill>
                  <a:schemeClr val="bg1"/>
                </a:solidFill>
              </a:rPr>
              <a:t>Brian:</a:t>
            </a:r>
            <a:endParaRPr lang="en-GB" sz="2100" b="1" dirty="0">
              <a:solidFill>
                <a:schemeClr val="bg1"/>
              </a:solidFill>
            </a:endParaRPr>
          </a:p>
        </p:txBody>
      </p:sp>
      <p:sp>
        <p:nvSpPr>
          <p:cNvPr id="11" name="TextBox 10"/>
          <p:cNvSpPr txBox="1"/>
          <p:nvPr/>
        </p:nvSpPr>
        <p:spPr>
          <a:xfrm>
            <a:off x="395536"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street</a:t>
            </a:r>
            <a:endParaRPr lang="en-GB" sz="4000" dirty="0">
              <a:effectLst>
                <a:outerShdw blurRad="38100" dist="38100" dir="2700000" algn="tl">
                  <a:srgbClr val="000000">
                    <a:alpha val="43137"/>
                  </a:srgbClr>
                </a:outerShdw>
              </a:effectLst>
            </a:endParaRPr>
          </a:p>
        </p:txBody>
      </p:sp>
      <p:sp>
        <p:nvSpPr>
          <p:cNvPr id="12" name="TextBox 11"/>
          <p:cNvSpPr txBox="1"/>
          <p:nvPr/>
        </p:nvSpPr>
        <p:spPr>
          <a:xfrm>
            <a:off x="334786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wood</a:t>
            </a:r>
            <a:endParaRPr lang="en-GB" sz="4000" dirty="0">
              <a:effectLst>
                <a:outerShdw blurRad="38100" dist="38100" dir="2700000" algn="tl">
                  <a:srgbClr val="000000">
                    <a:alpha val="43137"/>
                  </a:srgbClr>
                </a:outerShdw>
              </a:effectLst>
            </a:endParaRPr>
          </a:p>
        </p:txBody>
      </p:sp>
      <p:sp>
        <p:nvSpPr>
          <p:cNvPr id="13" name="TextBox 12"/>
          <p:cNvSpPr txBox="1"/>
          <p:nvPr/>
        </p:nvSpPr>
        <p:spPr>
          <a:xfrm>
            <a:off x="622818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field</a:t>
            </a:r>
            <a:endParaRPr lang="en-GB"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8136904" cy="3108543"/>
          </a:xfrm>
          <a:prstGeom prst="rect">
            <a:avLst/>
          </a:prstGeom>
          <a:solidFill>
            <a:srgbClr val="92D050">
              <a:alpha val="32000"/>
            </a:srgbClr>
          </a:solidFill>
        </p:spPr>
        <p:txBody>
          <a:bodyPr wrap="square" rtlCol="0">
            <a:spAutoFit/>
          </a:bodyPr>
          <a:lstStyle/>
          <a:p>
            <a:r>
              <a:rPr lang="en-GB" sz="2800" b="1" dirty="0" smtClean="0">
                <a:effectLst>
                  <a:outerShdw blurRad="38100" dist="38100" dir="2700000" algn="tl">
                    <a:srgbClr val="000000">
                      <a:alpha val="43137"/>
                    </a:srgbClr>
                  </a:outerShdw>
                </a:effectLst>
              </a:rPr>
              <a:t>Act One</a:t>
            </a:r>
            <a:endParaRPr lang="en-GB" sz="2800" b="1" dirty="0" smtClean="0">
              <a:effectLst>
                <a:outerShdw blurRad="38100" dist="38100" dir="2700000" algn="tl">
                  <a:srgbClr val="000000">
                    <a:alpha val="43137"/>
                  </a:srgbClr>
                </a:outerShdw>
              </a:effectLst>
            </a:endParaRPr>
          </a:p>
          <a:p>
            <a:endParaRPr lang="en-GB" sz="2800" dirty="0">
              <a:effectLst>
                <a:outerShdw blurRad="38100" dist="38100" dir="2700000" algn="tl">
                  <a:srgbClr val="000000">
                    <a:alpha val="43137"/>
                  </a:srgbClr>
                </a:outerShdw>
              </a:effectLst>
            </a:endParaRPr>
          </a:p>
          <a:p>
            <a:r>
              <a:rPr lang="en-GB" sz="2800" dirty="0" smtClean="0">
                <a:effectLst>
                  <a:outerShdw blurRad="38100" dist="38100" dir="2700000" algn="tl">
                    <a:srgbClr val="000000">
                      <a:alpha val="43137"/>
                    </a:srgbClr>
                  </a:outerShdw>
                </a:effectLst>
              </a:rPr>
              <a:t>You have been given some questions on pages 7-17 of the first act of DNA. Answer your assigned </a:t>
            </a:r>
            <a:r>
              <a:rPr lang="en-GB" sz="2800" dirty="0" smtClean="0">
                <a:effectLst>
                  <a:outerShdw blurRad="38100" dist="38100" dir="2700000" algn="tl">
                    <a:srgbClr val="000000">
                      <a:alpha val="43137"/>
                    </a:srgbClr>
                  </a:outerShdw>
                </a:effectLst>
              </a:rPr>
              <a:t>question(s) on your own, then share them a) with your table, and b) with the class. Be prepared to take </a:t>
            </a:r>
            <a:r>
              <a:rPr lang="en-GB" sz="2800" dirty="0" smtClean="0">
                <a:effectLst>
                  <a:outerShdw blurRad="38100" dist="38100" dir="2700000" algn="tl">
                    <a:srgbClr val="000000">
                      <a:alpha val="43137"/>
                    </a:srgbClr>
                  </a:outerShdw>
                </a:effectLst>
              </a:rPr>
              <a:t>notes on what they have to share with </a:t>
            </a:r>
            <a:r>
              <a:rPr lang="en-GB" sz="2800" dirty="0" smtClean="0">
                <a:effectLst>
                  <a:outerShdw blurRad="38100" dist="38100" dir="2700000" algn="tl">
                    <a:srgbClr val="000000">
                      <a:alpha val="43137"/>
                    </a:srgbClr>
                  </a:outerShdw>
                </a:effectLst>
              </a:rPr>
              <a:t>you as well! </a:t>
            </a:r>
            <a:endParaRPr lang="en-GB" sz="2800" dirty="0">
              <a:effectLst>
                <a:outerShdw blurRad="38100" dist="38100" dir="2700000" algn="tl">
                  <a:srgbClr val="000000">
                    <a:alpha val="43137"/>
                  </a:srgbClr>
                </a:outerShdw>
              </a:effectLst>
            </a:endParaRPr>
          </a:p>
        </p:txBody>
      </p:sp>
      <p:pic>
        <p:nvPicPr>
          <p:cNvPr id="36866" name="Picture 2" descr="E:\DNA\images\dna-carousel.jpg"/>
          <p:cNvPicPr>
            <a:picLocks noChangeAspect="1" noChangeArrowheads="1"/>
          </p:cNvPicPr>
          <p:nvPr/>
        </p:nvPicPr>
        <p:blipFill>
          <a:blip r:embed="rId2" cstate="print"/>
          <a:srcRect/>
          <a:stretch>
            <a:fillRect/>
          </a:stretch>
        </p:blipFill>
        <p:spPr bwMode="auto">
          <a:xfrm>
            <a:off x="1259632" y="3573016"/>
            <a:ext cx="6401916" cy="296157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Q1: Pages 7-8</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124744"/>
            <a:ext cx="8229600" cy="2880320"/>
          </a:xfrm>
        </p:spPr>
        <p:txBody>
          <a:bodyPr>
            <a:normAutofit lnSpcReduction="10000"/>
          </a:bodyPr>
          <a:lstStyle/>
          <a:p>
            <a:pPr>
              <a:buNone/>
            </a:pPr>
            <a:r>
              <a:rPr lang="en-GB" b="1" dirty="0" smtClean="0">
                <a:solidFill>
                  <a:srgbClr val="FF0066"/>
                </a:solidFill>
              </a:rPr>
              <a:t>One</a:t>
            </a:r>
          </a:p>
          <a:p>
            <a:pPr>
              <a:buNone/>
            </a:pPr>
            <a:r>
              <a:rPr lang="en-GB" i="1" dirty="0" smtClean="0"/>
              <a:t>A Street.</a:t>
            </a:r>
          </a:p>
          <a:p>
            <a:pPr>
              <a:buNone/>
            </a:pPr>
            <a:r>
              <a:rPr lang="en-GB" b="1" dirty="0" smtClean="0">
                <a:solidFill>
                  <a:srgbClr val="FF0066"/>
                </a:solidFill>
              </a:rPr>
              <a:t>Characters:</a:t>
            </a:r>
          </a:p>
          <a:p>
            <a:pPr>
              <a:buNone/>
            </a:pPr>
            <a:r>
              <a:rPr lang="en-GB" dirty="0" smtClean="0"/>
              <a:t>JAN</a:t>
            </a:r>
          </a:p>
          <a:p>
            <a:pPr>
              <a:buNone/>
            </a:pPr>
            <a:r>
              <a:rPr lang="en-GB" dirty="0" smtClean="0"/>
              <a:t>MARK</a:t>
            </a:r>
          </a:p>
          <a:p>
            <a:pPr>
              <a:buNone/>
            </a:pPr>
            <a:endParaRPr lang="en-US" dirty="0"/>
          </a:p>
        </p:txBody>
      </p:sp>
      <p:pic>
        <p:nvPicPr>
          <p:cNvPr id="37891"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5" name="TextBox 4"/>
          <p:cNvSpPr txBox="1"/>
          <p:nvPr/>
        </p:nvSpPr>
        <p:spPr>
          <a:xfrm>
            <a:off x="179512" y="4005064"/>
            <a:ext cx="6264696"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smtClean="0">
                <a:latin typeface="Arial" pitchFamily="34" charset="0"/>
                <a:cs typeface="Arial" pitchFamily="34" charset="0"/>
              </a:rPr>
              <a:t>How does Kelly interest the audience from the start?</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The conversation is written in brief, incomplete sentences and questions. What is the dramatic effect of this opening? What is the effect of the last line?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Qs 2 &amp; 3: Pages 8-10</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lnSpcReduction="10000"/>
          </a:bodyPr>
          <a:lstStyle/>
          <a:p>
            <a:pPr>
              <a:buNone/>
            </a:pPr>
            <a:r>
              <a:rPr lang="en-GB" b="1" dirty="0" smtClean="0">
                <a:solidFill>
                  <a:srgbClr val="FF0066"/>
                </a:solidFill>
              </a:rPr>
              <a:t>One</a:t>
            </a:r>
          </a:p>
          <a:p>
            <a:pPr>
              <a:buNone/>
            </a:pPr>
            <a:r>
              <a:rPr lang="en-GB" i="1" dirty="0" smtClean="0"/>
              <a:t>A Field.</a:t>
            </a:r>
          </a:p>
          <a:p>
            <a:pPr>
              <a:buNone/>
            </a:pPr>
            <a:r>
              <a:rPr lang="en-GB" b="1" dirty="0" smtClean="0">
                <a:solidFill>
                  <a:srgbClr val="FF0066"/>
                </a:solidFill>
              </a:rPr>
              <a:t>Characters:</a:t>
            </a:r>
          </a:p>
          <a:p>
            <a:pPr>
              <a:buNone/>
            </a:pPr>
            <a:r>
              <a:rPr lang="en-GB" dirty="0" smtClean="0"/>
              <a:t>LEAH &amp; PHIL</a:t>
            </a:r>
          </a:p>
          <a:p>
            <a:pPr>
              <a:buNone/>
            </a:pPr>
            <a:r>
              <a:rPr lang="en-GB" dirty="0"/>
              <a:t>J</a:t>
            </a:r>
            <a:r>
              <a:rPr lang="en-GB" dirty="0" smtClean="0"/>
              <a:t>AN &amp; MARK</a:t>
            </a:r>
          </a:p>
          <a:p>
            <a:pPr>
              <a:buNone/>
            </a:pPr>
            <a:endParaRPr lang="en-US" dirty="0"/>
          </a:p>
        </p:txBody>
      </p:sp>
      <p:sp>
        <p:nvSpPr>
          <p:cNvPr id="5" name="TextBox 4"/>
          <p:cNvSpPr txBox="1"/>
          <p:nvPr/>
        </p:nvSpPr>
        <p:spPr>
          <a:xfrm>
            <a:off x="179512" y="3789040"/>
            <a:ext cx="720080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smtClean="0">
                <a:latin typeface="Arial" pitchFamily="34" charset="0"/>
                <a:cs typeface="Arial" pitchFamily="34" charset="0"/>
              </a:rPr>
              <a:t>How does Phil react towards Leah (body language/facial expressions) and what does this show about him?</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What do we learn about Leah? What is the relationship between her and Phil?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Q4: Page 10</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lnSpcReduction="10000"/>
          </a:bodyPr>
          <a:lstStyle/>
          <a:p>
            <a:pPr>
              <a:buNone/>
            </a:pPr>
            <a:r>
              <a:rPr lang="en-GB" b="1" dirty="0" smtClean="0">
                <a:solidFill>
                  <a:srgbClr val="FF0066"/>
                </a:solidFill>
              </a:rPr>
              <a:t>One</a:t>
            </a:r>
          </a:p>
          <a:p>
            <a:pPr>
              <a:buNone/>
            </a:pPr>
            <a:r>
              <a:rPr lang="en-GB" i="1" dirty="0" smtClean="0"/>
              <a:t>A Field.</a:t>
            </a:r>
          </a:p>
          <a:p>
            <a:pPr>
              <a:buNone/>
            </a:pPr>
            <a:r>
              <a:rPr lang="en-GB" b="1" dirty="0" smtClean="0">
                <a:solidFill>
                  <a:srgbClr val="FF0066"/>
                </a:solidFill>
              </a:rPr>
              <a:t>Characters:</a:t>
            </a:r>
          </a:p>
          <a:p>
            <a:pPr>
              <a:buNone/>
            </a:pPr>
            <a:r>
              <a:rPr lang="en-GB" dirty="0" smtClean="0"/>
              <a:t>LEAH &amp; PHIL</a:t>
            </a:r>
          </a:p>
          <a:p>
            <a:pPr>
              <a:buNone/>
            </a:pPr>
            <a:r>
              <a:rPr lang="en-GB" dirty="0"/>
              <a:t>J</a:t>
            </a:r>
            <a:r>
              <a:rPr lang="en-GB" dirty="0" smtClean="0"/>
              <a:t>AN &amp; MARK</a:t>
            </a:r>
          </a:p>
          <a:p>
            <a:pPr>
              <a:buNone/>
            </a:pPr>
            <a:endParaRPr lang="en-US" dirty="0"/>
          </a:p>
        </p:txBody>
      </p:sp>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5" name="TextBox 4"/>
          <p:cNvSpPr txBox="1"/>
          <p:nvPr/>
        </p:nvSpPr>
        <p:spPr>
          <a:xfrm>
            <a:off x="251520" y="3861048"/>
            <a:ext cx="5184576" cy="23762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smtClean="0"/>
              <a:t>Why is there a pause after Jan and Mark enter? </a:t>
            </a:r>
          </a:p>
          <a:p>
            <a:pPr lvl="0"/>
            <a:endParaRPr lang="en-GB" sz="2400" dirty="0"/>
          </a:p>
          <a:p>
            <a:pPr lvl="0"/>
            <a:r>
              <a:rPr lang="en-GB" sz="2400" dirty="0" smtClean="0"/>
              <a:t>Look </a:t>
            </a:r>
            <a:r>
              <a:rPr lang="en-GB" sz="2400" dirty="0"/>
              <a:t>at the end of the section on page 10. What is the effect of this dramatic line?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DNA\images\2357919_4072077.jpg"/>
          <p:cNvPicPr>
            <a:picLocks noChangeAspect="1" noChangeArrowheads="1"/>
          </p:cNvPicPr>
          <p:nvPr/>
        </p:nvPicPr>
        <p:blipFill>
          <a:blip r:embed="rId2" cstate="print"/>
          <a:srcRect/>
          <a:stretch>
            <a:fillRect/>
          </a:stretch>
        </p:blipFill>
        <p:spPr bwMode="auto">
          <a:xfrm>
            <a:off x="971600" y="188640"/>
            <a:ext cx="7181850" cy="5715000"/>
          </a:xfrm>
          <a:prstGeom prst="rect">
            <a:avLst/>
          </a:prstGeom>
          <a:noFill/>
        </p:spPr>
      </p:pic>
      <p:sp>
        <p:nvSpPr>
          <p:cNvPr id="3" name="TextBox 2"/>
          <p:cNvSpPr txBox="1"/>
          <p:nvPr/>
        </p:nvSpPr>
        <p:spPr>
          <a:xfrm>
            <a:off x="323528" y="6021288"/>
            <a:ext cx="8568952" cy="523220"/>
          </a:xfrm>
          <a:prstGeom prst="rect">
            <a:avLst/>
          </a:prstGeom>
          <a:noFill/>
        </p:spPr>
        <p:txBody>
          <a:bodyPr wrap="square" rtlCol="0">
            <a:spAutoFit/>
          </a:bodyPr>
          <a:lstStyle/>
          <a:p>
            <a:pPr algn="ctr"/>
            <a:r>
              <a:rPr lang="en-GB" sz="2800" b="1" dirty="0" smtClean="0">
                <a:effectLst>
                  <a:outerShdw blurRad="38100" dist="38100" dir="2700000" algn="tl">
                    <a:srgbClr val="000000">
                      <a:alpha val="43137"/>
                    </a:srgbClr>
                  </a:outerShdw>
                </a:effectLst>
              </a:rPr>
              <a:t>What do you think DNA by Dennis Kelly might be about? </a:t>
            </a:r>
            <a:endParaRPr lang="en-GB"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Q5: Pages 10-17</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lnSpcReduction="10000"/>
          </a:bodyPr>
          <a:lstStyle/>
          <a:p>
            <a:pPr>
              <a:buNone/>
            </a:pPr>
            <a:r>
              <a:rPr lang="en-GB" b="1" dirty="0" smtClean="0">
                <a:solidFill>
                  <a:srgbClr val="FF0066"/>
                </a:solidFill>
              </a:rPr>
              <a:t>One</a:t>
            </a:r>
          </a:p>
          <a:p>
            <a:pPr>
              <a:buNone/>
            </a:pPr>
            <a:r>
              <a:rPr lang="en-GB" i="1" dirty="0" smtClean="0"/>
              <a:t>A Wood.</a:t>
            </a:r>
          </a:p>
          <a:p>
            <a:pPr>
              <a:buNone/>
            </a:pPr>
            <a:r>
              <a:rPr lang="en-GB" b="1" dirty="0" smtClean="0">
                <a:solidFill>
                  <a:srgbClr val="FF0066"/>
                </a:solidFill>
              </a:rPr>
              <a:t>Characters:</a:t>
            </a:r>
          </a:p>
          <a:p>
            <a:pPr>
              <a:buNone/>
            </a:pPr>
            <a:r>
              <a:rPr lang="en-GB" dirty="0" smtClean="0"/>
              <a:t>LOU, JOHN TATE AND DANNY</a:t>
            </a:r>
          </a:p>
          <a:p>
            <a:pPr>
              <a:buNone/>
            </a:pPr>
            <a:r>
              <a:rPr lang="en-GB" dirty="0" smtClean="0"/>
              <a:t>RICHARD, CATHY AND BRIAN</a:t>
            </a:r>
          </a:p>
          <a:p>
            <a:pPr>
              <a:buNone/>
            </a:pPr>
            <a:endParaRPr lang="en-US" dirty="0"/>
          </a:p>
        </p:txBody>
      </p:sp>
      <p:sp>
        <p:nvSpPr>
          <p:cNvPr id="5" name="TextBox 4"/>
          <p:cNvSpPr txBox="1"/>
          <p:nvPr/>
        </p:nvSpPr>
        <p:spPr>
          <a:xfrm>
            <a:off x="251520" y="3861048"/>
            <a:ext cx="8208912"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a:t>How do learn that John Tate is the leader</a:t>
            </a:r>
            <a:r>
              <a:rPr lang="en-GB" sz="2400" dirty="0" smtClean="0"/>
              <a:t>?</a:t>
            </a:r>
          </a:p>
          <a:p>
            <a:pPr lvl="0"/>
            <a:r>
              <a:rPr lang="en-GB" sz="2400" dirty="0" smtClean="0"/>
              <a:t> </a:t>
            </a:r>
          </a:p>
          <a:p>
            <a:pPr lvl="0"/>
            <a:r>
              <a:rPr lang="en-GB" sz="2400" dirty="0" smtClean="0"/>
              <a:t>How </a:t>
            </a:r>
            <a:r>
              <a:rPr lang="en-GB" sz="2400" dirty="0"/>
              <a:t>do we know he is not coping with the pressure? </a:t>
            </a:r>
            <a:endParaRPr lang="en-GB" sz="2400" dirty="0" smtClean="0"/>
          </a:p>
          <a:p>
            <a:pPr lvl="0"/>
            <a:endParaRPr lang="en-GB" sz="2400" dirty="0" smtClean="0"/>
          </a:p>
          <a:p>
            <a:pPr lvl="0"/>
            <a:r>
              <a:rPr lang="en-GB" sz="2400" dirty="0" smtClean="0"/>
              <a:t>Why </a:t>
            </a:r>
            <a:r>
              <a:rPr lang="en-GB" sz="2400" dirty="0"/>
              <a:t>does he not like the word ‘dead</a:t>
            </a:r>
            <a:r>
              <a:rPr lang="en-GB" sz="2400" dirty="0" smtClean="0"/>
              <a:t>’?</a:t>
            </a:r>
          </a:p>
          <a:p>
            <a:pPr lvl="0"/>
            <a:endParaRPr lang="en-GB" sz="2400" dirty="0" smtClean="0"/>
          </a:p>
          <a:p>
            <a:pPr lvl="0"/>
            <a:r>
              <a:rPr lang="en-GB" sz="2400" dirty="0" smtClean="0"/>
              <a:t>How </a:t>
            </a:r>
            <a:r>
              <a:rPr lang="en-GB" sz="2400" dirty="0"/>
              <a:t>does he turn the situation into a ‘divide and rule’ situation?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Qs 6 &amp; 7: Pages 10-17</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lnSpcReduction="10000"/>
          </a:bodyPr>
          <a:lstStyle/>
          <a:p>
            <a:pPr>
              <a:buNone/>
            </a:pPr>
            <a:r>
              <a:rPr lang="en-GB" b="1" dirty="0" smtClean="0">
                <a:solidFill>
                  <a:srgbClr val="FF0066"/>
                </a:solidFill>
              </a:rPr>
              <a:t>One</a:t>
            </a:r>
          </a:p>
          <a:p>
            <a:pPr>
              <a:buNone/>
            </a:pPr>
            <a:r>
              <a:rPr lang="en-GB" i="1" dirty="0" smtClean="0"/>
              <a:t>A Wood.</a:t>
            </a:r>
          </a:p>
          <a:p>
            <a:pPr>
              <a:buNone/>
            </a:pPr>
            <a:r>
              <a:rPr lang="en-GB" b="1" dirty="0" smtClean="0">
                <a:solidFill>
                  <a:srgbClr val="FF0066"/>
                </a:solidFill>
              </a:rPr>
              <a:t>Characters:</a:t>
            </a:r>
          </a:p>
          <a:p>
            <a:pPr>
              <a:buNone/>
            </a:pPr>
            <a:r>
              <a:rPr lang="en-GB" dirty="0" smtClean="0"/>
              <a:t>LOU, JOHN TATE AND DANNY</a:t>
            </a:r>
          </a:p>
          <a:p>
            <a:pPr>
              <a:buNone/>
            </a:pPr>
            <a:r>
              <a:rPr lang="en-GB" dirty="0" smtClean="0"/>
              <a:t>RICHARD, CATHY AND BRIAN</a:t>
            </a:r>
          </a:p>
          <a:p>
            <a:pPr>
              <a:buNone/>
            </a:pPr>
            <a:endParaRPr lang="en-US" dirty="0"/>
          </a:p>
        </p:txBody>
      </p:sp>
      <p:sp>
        <p:nvSpPr>
          <p:cNvPr id="5" name="TextBox 4"/>
          <p:cNvSpPr txBox="1"/>
          <p:nvPr/>
        </p:nvSpPr>
        <p:spPr>
          <a:xfrm>
            <a:off x="251520" y="3861048"/>
            <a:ext cx="7272808"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a:t>How is Danny different from the other members of the gang</a:t>
            </a:r>
            <a:r>
              <a:rPr lang="en-GB" sz="2400" dirty="0" smtClean="0"/>
              <a:t>?</a:t>
            </a:r>
          </a:p>
          <a:p>
            <a:pPr lvl="0"/>
            <a:endParaRPr lang="en-GB" sz="2400" dirty="0"/>
          </a:p>
          <a:p>
            <a:pPr lvl="0"/>
            <a:r>
              <a:rPr lang="en-GB" sz="2400" dirty="0"/>
              <a:t>What do learn about Cathy and the way she inflames the situation between Richard and John Tate? What is different about her in the way she reacts to what has happened?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Qs 8, 9 &amp; 10: Pages 10-17</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lnSpcReduction="10000"/>
          </a:bodyPr>
          <a:lstStyle/>
          <a:p>
            <a:pPr>
              <a:buNone/>
            </a:pPr>
            <a:r>
              <a:rPr lang="en-GB" b="1" dirty="0" smtClean="0">
                <a:solidFill>
                  <a:srgbClr val="FF0066"/>
                </a:solidFill>
              </a:rPr>
              <a:t>One</a:t>
            </a:r>
          </a:p>
          <a:p>
            <a:pPr>
              <a:buNone/>
            </a:pPr>
            <a:r>
              <a:rPr lang="en-GB" i="1" dirty="0" smtClean="0"/>
              <a:t>A Wood.</a:t>
            </a:r>
          </a:p>
          <a:p>
            <a:pPr>
              <a:buNone/>
            </a:pPr>
            <a:r>
              <a:rPr lang="en-GB" b="1" dirty="0" smtClean="0">
                <a:solidFill>
                  <a:srgbClr val="FF0066"/>
                </a:solidFill>
              </a:rPr>
              <a:t>Characters:</a:t>
            </a:r>
          </a:p>
          <a:p>
            <a:pPr>
              <a:buNone/>
            </a:pPr>
            <a:r>
              <a:rPr lang="en-GB" dirty="0" smtClean="0"/>
              <a:t>LOU, JOHN TATE AND DANNY</a:t>
            </a:r>
          </a:p>
          <a:p>
            <a:pPr>
              <a:buNone/>
            </a:pPr>
            <a:r>
              <a:rPr lang="en-GB" dirty="0" smtClean="0"/>
              <a:t>RICHARD, CATHY AND BRIAN</a:t>
            </a:r>
          </a:p>
          <a:p>
            <a:pPr>
              <a:buNone/>
            </a:pPr>
            <a:endParaRPr lang="en-US" dirty="0"/>
          </a:p>
        </p:txBody>
      </p:sp>
      <p:sp>
        <p:nvSpPr>
          <p:cNvPr id="5" name="TextBox 4"/>
          <p:cNvSpPr txBox="1"/>
          <p:nvPr/>
        </p:nvSpPr>
        <p:spPr>
          <a:xfrm>
            <a:off x="251520" y="3861048"/>
            <a:ext cx="6408712"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a:t>Is Richard really interested in a confrontation with John Tate</a:t>
            </a:r>
            <a:r>
              <a:rPr lang="en-GB" sz="2400" dirty="0" smtClean="0"/>
              <a:t>?</a:t>
            </a:r>
          </a:p>
          <a:p>
            <a:pPr lvl="0"/>
            <a:endParaRPr lang="en-GB" sz="2400" dirty="0"/>
          </a:p>
          <a:p>
            <a:pPr lvl="0"/>
            <a:r>
              <a:rPr lang="en-GB" sz="2400" dirty="0"/>
              <a:t>What kind of group member is Lou</a:t>
            </a:r>
            <a:r>
              <a:rPr lang="en-GB" sz="2400" dirty="0" smtClean="0"/>
              <a:t>?</a:t>
            </a:r>
          </a:p>
          <a:p>
            <a:pPr lvl="0"/>
            <a:endParaRPr lang="en-GB" sz="2400" dirty="0" smtClean="0"/>
          </a:p>
          <a:p>
            <a:pPr lvl="0"/>
            <a:r>
              <a:rPr lang="en-GB" sz="2400" dirty="0"/>
              <a:t>How does John Tate react to Brian saying he wants to “tell someone”?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Qs 8, 9 &amp; 10: Pages 10-17</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lnSpcReduction="10000"/>
          </a:bodyPr>
          <a:lstStyle/>
          <a:p>
            <a:pPr>
              <a:buNone/>
            </a:pPr>
            <a:r>
              <a:rPr lang="en-GB" b="1" dirty="0" smtClean="0">
                <a:solidFill>
                  <a:srgbClr val="FF0066"/>
                </a:solidFill>
              </a:rPr>
              <a:t>One</a:t>
            </a:r>
          </a:p>
          <a:p>
            <a:pPr>
              <a:buNone/>
            </a:pPr>
            <a:r>
              <a:rPr lang="en-GB" i="1" dirty="0" smtClean="0"/>
              <a:t>A Wood.</a:t>
            </a:r>
          </a:p>
          <a:p>
            <a:pPr>
              <a:buNone/>
            </a:pPr>
            <a:r>
              <a:rPr lang="en-GB" b="1" dirty="0" smtClean="0">
                <a:solidFill>
                  <a:srgbClr val="FF0066"/>
                </a:solidFill>
              </a:rPr>
              <a:t>Characters:</a:t>
            </a:r>
          </a:p>
          <a:p>
            <a:pPr>
              <a:buNone/>
            </a:pPr>
            <a:r>
              <a:rPr lang="en-GB" dirty="0" smtClean="0"/>
              <a:t>LOU, JOHN TATE AND DANNY</a:t>
            </a:r>
          </a:p>
          <a:p>
            <a:pPr>
              <a:buNone/>
            </a:pPr>
            <a:r>
              <a:rPr lang="en-GB" dirty="0" smtClean="0"/>
              <a:t>RICHARD, CATHY AND BRIAN</a:t>
            </a:r>
          </a:p>
          <a:p>
            <a:pPr>
              <a:buNone/>
            </a:pPr>
            <a:endParaRPr lang="en-US" dirty="0"/>
          </a:p>
        </p:txBody>
      </p:sp>
      <p:sp>
        <p:nvSpPr>
          <p:cNvPr id="5" name="TextBox 4"/>
          <p:cNvSpPr txBox="1"/>
          <p:nvPr/>
        </p:nvSpPr>
        <p:spPr>
          <a:xfrm>
            <a:off x="251520" y="3861048"/>
            <a:ext cx="6408712"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a:t>Is Richard really interested in a confrontation with John Tate</a:t>
            </a:r>
            <a:r>
              <a:rPr lang="en-GB" sz="2400" dirty="0" smtClean="0"/>
              <a:t>?</a:t>
            </a:r>
          </a:p>
          <a:p>
            <a:pPr lvl="0"/>
            <a:endParaRPr lang="en-GB" sz="2400" dirty="0"/>
          </a:p>
          <a:p>
            <a:pPr lvl="0"/>
            <a:r>
              <a:rPr lang="en-GB" sz="2400" dirty="0"/>
              <a:t>What kind of group member is Lou</a:t>
            </a:r>
            <a:r>
              <a:rPr lang="en-GB" sz="2400" dirty="0" smtClean="0"/>
              <a:t>?</a:t>
            </a:r>
          </a:p>
          <a:p>
            <a:pPr lvl="0"/>
            <a:endParaRPr lang="en-GB" sz="2400" dirty="0" smtClean="0"/>
          </a:p>
          <a:p>
            <a:pPr lvl="0"/>
            <a:r>
              <a:rPr lang="en-GB" sz="2400" dirty="0"/>
              <a:t>How does John Tate react to Brian saying he wants to “tell someone”?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7-17 – Key Quotes</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1124744"/>
            <a:ext cx="8496944" cy="5544615"/>
          </a:xfrm>
        </p:spPr>
        <p:txBody>
          <a:bodyPr>
            <a:normAutofit fontScale="47500" lnSpcReduction="20000"/>
          </a:bodyPr>
          <a:lstStyle/>
          <a:p>
            <a:pPr>
              <a:buNone/>
            </a:pPr>
            <a:r>
              <a:rPr lang="en-GB" b="1" dirty="0" smtClean="0">
                <a:solidFill>
                  <a:srgbClr val="FF0000"/>
                </a:solidFill>
              </a:rPr>
              <a:t>Leah: </a:t>
            </a:r>
            <a:r>
              <a:rPr lang="en-GB" b="1" dirty="0" smtClean="0"/>
              <a:t>I’m not the only one, Phil. I’m just the only one saying it, the fear that everyone here lives in, the brutal terror...</a:t>
            </a:r>
            <a:endParaRPr lang="en-GB" b="1" dirty="0" smtClean="0">
              <a:solidFill>
                <a:srgbClr val="FF0000"/>
              </a:solidFill>
            </a:endParaRPr>
          </a:p>
          <a:p>
            <a:pPr>
              <a:buNone/>
            </a:pPr>
            <a:endParaRPr lang="en-GB" b="1" dirty="0">
              <a:solidFill>
                <a:srgbClr val="FF0000"/>
              </a:solidFill>
            </a:endParaRPr>
          </a:p>
          <a:p>
            <a:pPr>
              <a:buNone/>
            </a:pPr>
            <a:r>
              <a:rPr lang="en-GB" b="1" dirty="0" smtClean="0">
                <a:solidFill>
                  <a:srgbClr val="FF0000"/>
                </a:solidFill>
              </a:rPr>
              <a:t>John Tate: </a:t>
            </a:r>
            <a:r>
              <a:rPr lang="en-GB" b="1" dirty="0" smtClean="0"/>
              <a:t>Lou, are you scared of anyone in this school?</a:t>
            </a:r>
            <a:endParaRPr lang="en-GB" b="1" dirty="0" smtClean="0">
              <a:solidFill>
                <a:srgbClr val="FF0066"/>
              </a:solidFill>
            </a:endParaRPr>
          </a:p>
          <a:p>
            <a:pPr>
              <a:buNone/>
            </a:pPr>
            <a:r>
              <a:rPr lang="en-GB" b="1" dirty="0" smtClean="0">
                <a:solidFill>
                  <a:srgbClr val="FF0000"/>
                </a:solidFill>
              </a:rPr>
              <a:t>Lou: </a:t>
            </a:r>
            <a:r>
              <a:rPr lang="en-GB" b="1" dirty="0" smtClean="0"/>
              <a:t>You?</a:t>
            </a:r>
          </a:p>
          <a:p>
            <a:pPr>
              <a:buNone/>
            </a:pPr>
            <a:r>
              <a:rPr lang="en-GB" b="1" dirty="0" smtClean="0">
                <a:solidFill>
                  <a:srgbClr val="FF0000"/>
                </a:solidFill>
              </a:rPr>
              <a:t>John Tate: </a:t>
            </a:r>
            <a:r>
              <a:rPr lang="en-GB" b="1" dirty="0" smtClean="0"/>
              <a:t>Apart from me.</a:t>
            </a:r>
          </a:p>
          <a:p>
            <a:pPr>
              <a:buNone/>
            </a:pPr>
            <a:r>
              <a:rPr lang="en-GB" b="1" dirty="0" smtClean="0">
                <a:solidFill>
                  <a:srgbClr val="FF0000"/>
                </a:solidFill>
              </a:rPr>
              <a:t>Lou: </a:t>
            </a:r>
            <a:r>
              <a:rPr lang="en-GB" b="1" dirty="0" smtClean="0"/>
              <a:t>No.</a:t>
            </a:r>
          </a:p>
          <a:p>
            <a:pPr>
              <a:buNone/>
            </a:pPr>
            <a:r>
              <a:rPr lang="en-GB" b="1" dirty="0" smtClean="0">
                <a:solidFill>
                  <a:srgbClr val="FF0000"/>
                </a:solidFill>
              </a:rPr>
              <a:t>John Tate: </a:t>
            </a:r>
            <a:r>
              <a:rPr lang="en-GB" b="1" dirty="0" smtClean="0"/>
              <a:t>Exactly.</a:t>
            </a:r>
          </a:p>
          <a:p>
            <a:pPr>
              <a:buNone/>
            </a:pPr>
            <a:endParaRPr lang="en-GB" b="1" dirty="0" smtClean="0">
              <a:solidFill>
                <a:srgbClr val="FF0066"/>
              </a:solidFill>
            </a:endParaRPr>
          </a:p>
          <a:p>
            <a:pPr>
              <a:buNone/>
            </a:pPr>
            <a:r>
              <a:rPr lang="en-GB" b="1" dirty="0" smtClean="0">
                <a:solidFill>
                  <a:srgbClr val="FF0000"/>
                </a:solidFill>
              </a:rPr>
              <a:t>Danny: </a:t>
            </a:r>
            <a:r>
              <a:rPr lang="en-GB" b="1" dirty="0" smtClean="0"/>
              <a:t>I can’t get mixed up in this. I’m </a:t>
            </a:r>
            <a:r>
              <a:rPr lang="en-GB" b="1" dirty="0" err="1" smtClean="0"/>
              <a:t>gonna</a:t>
            </a:r>
            <a:r>
              <a:rPr lang="en-GB" b="1" dirty="0" smtClean="0"/>
              <a:t> be a dentist.</a:t>
            </a:r>
          </a:p>
          <a:p>
            <a:pPr>
              <a:buNone/>
            </a:pPr>
            <a:endParaRPr lang="en-GB" b="1" dirty="0">
              <a:solidFill>
                <a:srgbClr val="FF0066"/>
              </a:solidFill>
            </a:endParaRPr>
          </a:p>
          <a:p>
            <a:pPr>
              <a:buNone/>
            </a:pPr>
            <a:r>
              <a:rPr lang="en-GB" b="1" dirty="0" smtClean="0">
                <a:solidFill>
                  <a:srgbClr val="FF0000"/>
                </a:solidFill>
              </a:rPr>
              <a:t>John Tate: </a:t>
            </a:r>
            <a:r>
              <a:rPr lang="en-GB" b="1" dirty="0" smtClean="0"/>
              <a:t>Alright, new rule. That word is banned. [...] and if anyone says it I’m going to have to, you know, bite their face. Or something.</a:t>
            </a:r>
          </a:p>
          <a:p>
            <a:pPr>
              <a:buNone/>
            </a:pPr>
            <a:endParaRPr lang="en-GB" b="1" dirty="0">
              <a:solidFill>
                <a:srgbClr val="FF0066"/>
              </a:solidFill>
            </a:endParaRPr>
          </a:p>
          <a:p>
            <a:pPr>
              <a:buNone/>
            </a:pPr>
            <a:r>
              <a:rPr lang="en-GB" b="1" dirty="0" smtClean="0">
                <a:solidFill>
                  <a:srgbClr val="FF0000"/>
                </a:solidFill>
              </a:rPr>
              <a:t>Richard: </a:t>
            </a:r>
            <a:r>
              <a:rPr lang="en-GB" b="1" dirty="0" smtClean="0"/>
              <a:t>You shouldn’t threaten me, John.</a:t>
            </a:r>
          </a:p>
          <a:p>
            <a:pPr>
              <a:buNone/>
            </a:pPr>
            <a:endParaRPr lang="en-GB" b="1" dirty="0">
              <a:solidFill>
                <a:srgbClr val="FF0066"/>
              </a:solidFill>
            </a:endParaRPr>
          </a:p>
          <a:p>
            <a:pPr>
              <a:buNone/>
            </a:pPr>
            <a:r>
              <a:rPr lang="en-GB" b="1" dirty="0" smtClean="0">
                <a:solidFill>
                  <a:srgbClr val="FF0000"/>
                </a:solidFill>
              </a:rPr>
              <a:t>Cathy: </a:t>
            </a:r>
            <a:r>
              <a:rPr lang="en-GB" b="1" dirty="0" smtClean="0"/>
              <a:t>He’s on Richard’s side.</a:t>
            </a:r>
          </a:p>
          <a:p>
            <a:pPr>
              <a:buNone/>
            </a:pPr>
            <a:endParaRPr lang="en-GB" b="1" dirty="0"/>
          </a:p>
          <a:p>
            <a:pPr>
              <a:buNone/>
            </a:pPr>
            <a:r>
              <a:rPr lang="en-GB" b="1" dirty="0" smtClean="0">
                <a:solidFill>
                  <a:srgbClr val="FF0000"/>
                </a:solidFill>
              </a:rPr>
              <a:t>John Tate: </a:t>
            </a:r>
            <a:r>
              <a:rPr lang="en-GB" b="1" dirty="0" smtClean="0"/>
              <a:t>That just leaves you, Brian. You crying little piece of filth.</a:t>
            </a:r>
          </a:p>
          <a:p>
            <a:pPr>
              <a:buNone/>
            </a:pPr>
            <a:r>
              <a:rPr lang="en-GB" b="1" smtClean="0">
                <a:solidFill>
                  <a:srgbClr val="FF0000"/>
                </a:solidFill>
              </a:rPr>
              <a:t>Brian</a:t>
            </a:r>
            <a:r>
              <a:rPr lang="en-GB" b="1" dirty="0" smtClean="0">
                <a:solidFill>
                  <a:srgbClr val="FF0000"/>
                </a:solidFill>
              </a:rPr>
              <a:t>: </a:t>
            </a:r>
            <a:r>
              <a:rPr lang="en-GB" b="1" dirty="0" smtClean="0"/>
              <a:t>I think we should tell someone.</a:t>
            </a:r>
          </a:p>
          <a:p>
            <a:pPr>
              <a:buNone/>
            </a:pPr>
            <a:r>
              <a:rPr lang="en-GB" b="1" i="1" dirty="0" smtClean="0"/>
              <a:t>JOHN </a:t>
            </a:r>
            <a:r>
              <a:rPr lang="en-GB" b="1" i="1" dirty="0" smtClean="0"/>
              <a:t>TATE begins to walk towards BRIAN.</a:t>
            </a:r>
            <a:endParaRPr lang="en-GB" b="1" dirty="0" smtClean="0">
              <a:solidFill>
                <a:srgbClr val="FF0066"/>
              </a:solidFill>
            </a:endParaRPr>
          </a:p>
        </p:txBody>
      </p:sp>
      <p:sp>
        <p:nvSpPr>
          <p:cNvPr id="4" name="TextBox 3"/>
          <p:cNvSpPr txBox="1"/>
          <p:nvPr/>
        </p:nvSpPr>
        <p:spPr>
          <a:xfrm>
            <a:off x="5148064" y="4005064"/>
            <a:ext cx="3744416" cy="954107"/>
          </a:xfrm>
          <a:prstGeom prst="rect">
            <a:avLst/>
          </a:prstGeom>
          <a:noFill/>
          <a:ln>
            <a:solidFill>
              <a:schemeClr val="tx1"/>
            </a:solidFill>
          </a:ln>
        </p:spPr>
        <p:txBody>
          <a:bodyPr wrap="square" rtlCol="0">
            <a:spAutoFit/>
          </a:bodyPr>
          <a:lstStyle/>
          <a:p>
            <a:r>
              <a:rPr lang="en-GB" sz="2800" dirty="0" smtClean="0"/>
              <a:t>Why are these quotes significant? </a:t>
            </a:r>
            <a:endParaRPr lang="en-GB"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1331640" y="3212976"/>
            <a:ext cx="6912768" cy="369332"/>
          </a:xfrm>
          <a:prstGeom prst="rect">
            <a:avLst/>
          </a:prstGeom>
          <a:noFill/>
        </p:spPr>
        <p:txBody>
          <a:bodyPr wrap="square" rtlCol="0">
            <a:spAutoFit/>
          </a:bodyPr>
          <a:lstStyle/>
          <a:p>
            <a:endParaRPr lang="en-GB" dirty="0"/>
          </a:p>
        </p:txBody>
      </p:sp>
      <p:sp>
        <p:nvSpPr>
          <p:cNvPr id="5" name="Rectangle 2"/>
          <p:cNvSpPr txBox="1">
            <a:spLocks noChangeArrowheads="1"/>
          </p:cNvSpPr>
          <p:nvPr/>
        </p:nvSpPr>
        <p:spPr>
          <a:xfrm>
            <a:off x="827584" y="1268760"/>
            <a:ext cx="7772400" cy="410445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sng" strike="noStrike" kern="1200" cap="none" spc="0" normalizeH="0" baseline="0" noProof="0" dirty="0" smtClean="0">
                <a:ln>
                  <a:noFill/>
                </a:ln>
                <a:solidFill>
                  <a:schemeClr val="tx1"/>
                </a:solidFill>
                <a:effectLst/>
                <a:uLnTx/>
                <a:uFillTx/>
                <a:latin typeface="Comic Sans MS" pitchFamily="66" charset="0"/>
                <a:ea typeface="+mj-ea"/>
                <a:cs typeface="+mj-cs"/>
              </a:rPr>
              <a:t>Learning Objective</a:t>
            </a:r>
            <a: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 To analyse</a:t>
            </a:r>
            <a:r>
              <a:rPr kumimoji="0" lang="en-GB" sz="4400" b="0" i="0" u="none" strike="noStrike" kern="1200" cap="none" spc="0" normalizeH="0" noProof="0" dirty="0" smtClean="0">
                <a:ln>
                  <a:noFill/>
                </a:ln>
                <a:solidFill>
                  <a:schemeClr val="tx1"/>
                </a:solidFill>
                <a:effectLst/>
                <a:uLnTx/>
                <a:uFillTx/>
                <a:latin typeface="Comic Sans MS" pitchFamily="66" charset="0"/>
                <a:ea typeface="+mj-ea"/>
                <a:cs typeface="+mj-cs"/>
              </a:rPr>
              <a:t> the nature of </a:t>
            </a: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Leah and Phil’s relationship.</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To make a</a:t>
            </a:r>
            <a:r>
              <a:rPr kumimoji="0" lang="en-GB" sz="4400" b="0" i="0" u="none" strike="noStrike" kern="1200" cap="none" spc="0" normalizeH="0" noProof="0" dirty="0" smtClean="0">
                <a:ln>
                  <a:noFill/>
                </a:ln>
                <a:solidFill>
                  <a:schemeClr val="tx1"/>
                </a:solidFill>
                <a:effectLst/>
                <a:uLnTx/>
                <a:uFillTx/>
                <a:latin typeface="Comic Sans MS" pitchFamily="66" charset="0"/>
                <a:ea typeface="+mj-ea"/>
                <a:cs typeface="+mj-cs"/>
              </a:rPr>
              <a:t> </a:t>
            </a: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judgement</a:t>
            </a:r>
            <a:r>
              <a:rPr kumimoji="0" lang="en-GB" sz="4400" b="0" i="0" u="none" strike="noStrike" kern="1200" cap="none" spc="0" normalizeH="0" noProof="0" dirty="0" smtClean="0">
                <a:ln>
                  <a:noFill/>
                </a:ln>
                <a:solidFill>
                  <a:schemeClr val="tx1"/>
                </a:solidFill>
                <a:effectLst/>
                <a:uLnTx/>
                <a:uFillTx/>
                <a:latin typeface="Comic Sans MS" pitchFamily="66" charset="0"/>
                <a:ea typeface="+mj-ea"/>
                <a:cs typeface="+mj-cs"/>
              </a:rPr>
              <a:t> on Leah as a character.</a:t>
            </a:r>
            <a:endParaRPr kumimoji="0" lang="en-US" sz="4400" b="0" i="0" u="none" strike="noStrike" kern="1200" cap="none" spc="0" normalizeH="0" baseline="0" noProof="0" dirty="0">
              <a:ln>
                <a:noFill/>
              </a:ln>
              <a:solidFill>
                <a:schemeClr val="bg1"/>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568952" cy="764704"/>
          </a:xfrm>
        </p:spPr>
        <p:txBody>
          <a:bodyPr>
            <a:normAutofit fontScale="90000"/>
          </a:bodyPr>
          <a:lstStyle/>
          <a:p>
            <a:r>
              <a:rPr lang="en-GB" b="1" dirty="0" smtClean="0">
                <a:effectLst>
                  <a:outerShdw blurRad="38100" dist="38100" dir="2700000" algn="tl">
                    <a:srgbClr val="000000">
                      <a:alpha val="43137"/>
                    </a:srgbClr>
                  </a:outerShdw>
                </a:effectLst>
                <a:latin typeface="Arial" pitchFamily="34" charset="0"/>
                <a:cs typeface="Arial" pitchFamily="34" charset="0"/>
              </a:rPr>
              <a:t>A Closer Look: Leah’s Monologue</a:t>
            </a:r>
            <a:endParaRPr lang="en-US" b="1" dirty="0">
              <a:effectLst>
                <a:outerShdw blurRad="38100" dist="38100" dir="2700000" algn="tl">
                  <a:srgbClr val="000000">
                    <a:alpha val="43137"/>
                  </a:srgbClr>
                </a:outerShdw>
              </a:effectLst>
              <a:latin typeface="Arial" pitchFamily="34" charset="0"/>
              <a:cs typeface="Arial" pitchFamily="34" charset="0"/>
            </a:endParaRPr>
          </a:p>
        </p:txBody>
      </p:sp>
      <p:pic>
        <p:nvPicPr>
          <p:cNvPr id="10" name="▶ Leah's Monologue - Act 1.mp4">
            <a:hlinkClick r:id="" action="ppaction://media"/>
          </p:cNvPr>
          <p:cNvPicPr>
            <a:picLocks noRot="1" noChangeAspect="1"/>
          </p:cNvPicPr>
          <p:nvPr>
            <a:videoFile r:link="rId1"/>
          </p:nvPr>
        </p:nvPicPr>
        <p:blipFill>
          <a:blip r:embed="rId4" cstate="print"/>
          <a:stretch>
            <a:fillRect/>
          </a:stretch>
        </p:blipFill>
        <p:spPr>
          <a:xfrm>
            <a:off x="539552" y="692696"/>
            <a:ext cx="8064896" cy="60486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568952" cy="1143000"/>
          </a:xfrm>
        </p:spPr>
        <p:txBody>
          <a:bodyPr>
            <a:normAutofit fontScale="90000"/>
          </a:bodyPr>
          <a:lstStyle/>
          <a:p>
            <a:r>
              <a:rPr lang="en-GB" b="1" dirty="0" smtClean="0">
                <a:effectLst>
                  <a:outerShdw blurRad="38100" dist="38100" dir="2700000" algn="tl">
                    <a:srgbClr val="000000">
                      <a:alpha val="43137"/>
                    </a:srgbClr>
                  </a:outerShdw>
                </a:effectLst>
                <a:latin typeface="Arial" pitchFamily="34" charset="0"/>
                <a:cs typeface="Arial" pitchFamily="34" charset="0"/>
              </a:rPr>
              <a:t>A Closer Look: Leah’s Monologue</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51520" y="1124744"/>
            <a:ext cx="4608512" cy="5544616"/>
          </a:xfrm>
          <a:solidFill>
            <a:srgbClr val="92D050">
              <a:alpha val="45000"/>
            </a:srgbClr>
          </a:solidFill>
        </p:spPr>
        <p:txBody>
          <a:bodyPr>
            <a:normAutofit fontScale="25000" lnSpcReduction="20000"/>
          </a:bodyPr>
          <a:lstStyle/>
          <a:p>
            <a:pPr>
              <a:buNone/>
            </a:pPr>
            <a:endParaRPr lang="en-GB" sz="4400" b="1" dirty="0" smtClean="0">
              <a:latin typeface="Arial" pitchFamily="34" charset="0"/>
              <a:cs typeface="Arial" pitchFamily="34" charset="0"/>
            </a:endParaRPr>
          </a:p>
          <a:p>
            <a:pPr>
              <a:buNone/>
            </a:pPr>
            <a:r>
              <a:rPr lang="en-GB" sz="8800" b="1" dirty="0" smtClean="0">
                <a:latin typeface="Arial" pitchFamily="34" charset="0"/>
                <a:cs typeface="Arial" pitchFamily="34" charset="0"/>
              </a:rPr>
              <a:t>What do we learn about her</a:t>
            </a:r>
          </a:p>
          <a:p>
            <a:pPr>
              <a:buNone/>
            </a:pPr>
            <a:r>
              <a:rPr lang="en-GB" sz="8800" b="1" dirty="0" smtClean="0">
                <a:latin typeface="Arial" pitchFamily="34" charset="0"/>
                <a:cs typeface="Arial" pitchFamily="34" charset="0"/>
              </a:rPr>
              <a:t>insecurities?</a:t>
            </a:r>
          </a:p>
          <a:p>
            <a:pPr>
              <a:buNone/>
            </a:pPr>
            <a:endParaRPr lang="en-GB" sz="8800" b="1" dirty="0" smtClean="0">
              <a:solidFill>
                <a:srgbClr val="0000CC"/>
              </a:solidFill>
              <a:latin typeface="Arial" pitchFamily="34" charset="0"/>
              <a:cs typeface="Arial" pitchFamily="34" charset="0"/>
            </a:endParaRPr>
          </a:p>
          <a:p>
            <a:pPr>
              <a:buNone/>
            </a:pPr>
            <a:r>
              <a:rPr lang="en-GB" sz="8800" b="1" dirty="0" smtClean="0">
                <a:solidFill>
                  <a:schemeClr val="bg1"/>
                </a:solidFill>
                <a:latin typeface="Arial" pitchFamily="34" charset="0"/>
                <a:cs typeface="Arial" pitchFamily="34" charset="0"/>
              </a:rPr>
              <a:t>How does the text show that</a:t>
            </a:r>
          </a:p>
          <a:p>
            <a:pPr>
              <a:buNone/>
            </a:pPr>
            <a:r>
              <a:rPr lang="en-GB" sz="8800" b="1" dirty="0" smtClean="0">
                <a:solidFill>
                  <a:schemeClr val="bg1"/>
                </a:solidFill>
                <a:latin typeface="Arial" pitchFamily="34" charset="0"/>
                <a:cs typeface="Arial" pitchFamily="34" charset="0"/>
              </a:rPr>
              <a:t>Phil’s lack of reaction makes her</a:t>
            </a:r>
          </a:p>
          <a:p>
            <a:pPr>
              <a:buNone/>
            </a:pPr>
            <a:r>
              <a:rPr lang="en-GB" sz="8800" b="1" dirty="0" smtClean="0">
                <a:solidFill>
                  <a:schemeClr val="bg1"/>
                </a:solidFill>
                <a:latin typeface="Arial" pitchFamily="34" charset="0"/>
                <a:cs typeface="Arial" pitchFamily="34" charset="0"/>
              </a:rPr>
              <a:t>try different approaches to</a:t>
            </a:r>
          </a:p>
          <a:p>
            <a:pPr>
              <a:buNone/>
            </a:pPr>
            <a:r>
              <a:rPr lang="en-GB" sz="8800" b="1" dirty="0" smtClean="0">
                <a:solidFill>
                  <a:schemeClr val="bg1"/>
                </a:solidFill>
                <a:latin typeface="Arial" pitchFamily="34" charset="0"/>
                <a:cs typeface="Arial" pitchFamily="34" charset="0"/>
              </a:rPr>
              <a:t>provoke one?</a:t>
            </a:r>
          </a:p>
          <a:p>
            <a:pPr>
              <a:buNone/>
            </a:pPr>
            <a:endParaRPr lang="en-GB" sz="8800" b="1" dirty="0" smtClean="0">
              <a:solidFill>
                <a:srgbClr val="00B050"/>
              </a:solidFill>
              <a:latin typeface="Arial" pitchFamily="34" charset="0"/>
              <a:cs typeface="Arial" pitchFamily="34" charset="0"/>
            </a:endParaRPr>
          </a:p>
          <a:p>
            <a:pPr>
              <a:buNone/>
            </a:pPr>
            <a:r>
              <a:rPr lang="en-GB" sz="8800" b="1" dirty="0" smtClean="0">
                <a:latin typeface="Arial" pitchFamily="34" charset="0"/>
                <a:cs typeface="Arial" pitchFamily="34" charset="0"/>
              </a:rPr>
              <a:t>How are her own worries shown</a:t>
            </a:r>
          </a:p>
          <a:p>
            <a:pPr>
              <a:buNone/>
            </a:pPr>
            <a:r>
              <a:rPr lang="en-GB" sz="8800" b="1" dirty="0" smtClean="0">
                <a:latin typeface="Arial" pitchFamily="34" charset="0"/>
                <a:cs typeface="Arial" pitchFamily="34" charset="0"/>
              </a:rPr>
              <a:t>in her monologue?</a:t>
            </a:r>
          </a:p>
          <a:p>
            <a:pPr>
              <a:buNone/>
            </a:pPr>
            <a:endParaRPr lang="en-GB" sz="8800" b="1" dirty="0" smtClean="0">
              <a:solidFill>
                <a:srgbClr val="0000CC"/>
              </a:solidFill>
              <a:latin typeface="Arial" pitchFamily="34" charset="0"/>
              <a:cs typeface="Arial" pitchFamily="34" charset="0"/>
            </a:endParaRPr>
          </a:p>
          <a:p>
            <a:pPr>
              <a:buNone/>
            </a:pPr>
            <a:r>
              <a:rPr lang="en-GB" sz="8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Key Question: </a:t>
            </a:r>
          </a:p>
          <a:p>
            <a:pPr>
              <a:buNone/>
            </a:pPr>
            <a:r>
              <a:rPr lang="en-GB" sz="8800" b="1" dirty="0" smtClean="0">
                <a:solidFill>
                  <a:schemeClr val="bg1"/>
                </a:solidFill>
                <a:latin typeface="Arial" pitchFamily="34" charset="0"/>
                <a:cs typeface="Arial" pitchFamily="34" charset="0"/>
              </a:rPr>
              <a:t>What is the significance of her</a:t>
            </a:r>
          </a:p>
          <a:p>
            <a:pPr>
              <a:buNone/>
            </a:pPr>
            <a:r>
              <a:rPr lang="en-GB" sz="8800" b="1" dirty="0" smtClean="0">
                <a:solidFill>
                  <a:schemeClr val="bg1"/>
                </a:solidFill>
                <a:latin typeface="Arial" pitchFamily="34" charset="0"/>
                <a:cs typeface="Arial" pitchFamily="34" charset="0"/>
              </a:rPr>
              <a:t>saying ‘the fear that everyone</a:t>
            </a:r>
          </a:p>
          <a:p>
            <a:pPr>
              <a:buNone/>
            </a:pPr>
            <a:r>
              <a:rPr lang="en-GB" sz="8800" b="1" dirty="0" smtClean="0">
                <a:solidFill>
                  <a:schemeClr val="bg1"/>
                </a:solidFill>
                <a:latin typeface="Arial" pitchFamily="34" charset="0"/>
                <a:cs typeface="Arial" pitchFamily="34" charset="0"/>
              </a:rPr>
              <a:t>here lives in, the brutal terror’?</a:t>
            </a:r>
          </a:p>
          <a:p>
            <a:pPr>
              <a:buNone/>
            </a:pPr>
            <a:endParaRPr lang="en-GB" dirty="0" smtClean="0"/>
          </a:p>
          <a:p>
            <a:pPr>
              <a:buNone/>
            </a:pPr>
            <a:endParaRPr lang="en-US" dirty="0"/>
          </a:p>
        </p:txBody>
      </p:sp>
      <p:pic>
        <p:nvPicPr>
          <p:cNvPr id="4098" name="Picture 2" descr="http://k2printables.com/images/gingerbread_man2.jpg"/>
          <p:cNvPicPr>
            <a:picLocks noChangeAspect="1" noChangeArrowheads="1"/>
          </p:cNvPicPr>
          <p:nvPr/>
        </p:nvPicPr>
        <p:blipFill>
          <a:blip r:embed="rId3" cstate="print"/>
          <a:srcRect/>
          <a:stretch>
            <a:fillRect/>
          </a:stretch>
        </p:blipFill>
        <p:spPr bwMode="auto">
          <a:xfrm>
            <a:off x="4932040" y="1412776"/>
            <a:ext cx="3954502" cy="5128643"/>
          </a:xfrm>
          <a:prstGeom prst="rect">
            <a:avLst/>
          </a:prstGeom>
          <a:noFill/>
        </p:spPr>
      </p:pic>
      <p:sp>
        <p:nvSpPr>
          <p:cNvPr id="5" name="TextBox 4"/>
          <p:cNvSpPr txBox="1"/>
          <p:nvPr/>
        </p:nvSpPr>
        <p:spPr>
          <a:xfrm>
            <a:off x="5004048" y="3429000"/>
            <a:ext cx="3744416" cy="461665"/>
          </a:xfrm>
          <a:prstGeom prst="rect">
            <a:avLst/>
          </a:prstGeom>
          <a:noFill/>
        </p:spPr>
        <p:txBody>
          <a:bodyPr wrap="square" rtlCol="0">
            <a:spAutoFit/>
          </a:bodyPr>
          <a:lstStyle/>
          <a:p>
            <a:pPr algn="ctr"/>
            <a:r>
              <a:rPr lang="en-GB" sz="2400" b="1" dirty="0" smtClean="0">
                <a:solidFill>
                  <a:srgbClr val="FF0066"/>
                </a:solidFill>
                <a:latin typeface="Arial" pitchFamily="34" charset="0"/>
                <a:cs typeface="Arial" pitchFamily="34" charset="0"/>
              </a:rPr>
              <a:t>Feelings</a:t>
            </a:r>
            <a:endParaRPr lang="en-US" sz="2400" b="1" dirty="0">
              <a:solidFill>
                <a:srgbClr val="FF0066"/>
              </a:solidFill>
              <a:latin typeface="Arial" pitchFamily="34" charset="0"/>
              <a:cs typeface="Arial" pitchFamily="34" charset="0"/>
            </a:endParaRPr>
          </a:p>
        </p:txBody>
      </p:sp>
      <p:cxnSp>
        <p:nvCxnSpPr>
          <p:cNvPr id="7" name="Straight Arrow Connector 6"/>
          <p:cNvCxnSpPr>
            <a:stCxn id="5" idx="0"/>
          </p:cNvCxnSpPr>
          <p:nvPr/>
        </p:nvCxnSpPr>
        <p:spPr>
          <a:xfrm flipV="1">
            <a:off x="6876256" y="1628800"/>
            <a:ext cx="1296144" cy="1800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9" name="TextBox 8"/>
          <p:cNvSpPr txBox="1"/>
          <p:nvPr/>
        </p:nvSpPr>
        <p:spPr>
          <a:xfrm>
            <a:off x="7668344" y="1052736"/>
            <a:ext cx="3744416" cy="461665"/>
          </a:xfrm>
          <a:prstGeom prst="rect">
            <a:avLst/>
          </a:prstGeom>
          <a:noFill/>
        </p:spPr>
        <p:txBody>
          <a:bodyPr wrap="square" rtlCol="0">
            <a:spAutoFit/>
          </a:bodyPr>
          <a:lstStyle/>
          <a:p>
            <a:r>
              <a:rPr lang="en-GB" sz="2400" b="1" dirty="0" smtClean="0">
                <a:solidFill>
                  <a:srgbClr val="FF0066"/>
                </a:solidFill>
                <a:latin typeface="Arial" pitchFamily="34" charset="0"/>
                <a:cs typeface="Arial" pitchFamily="34" charset="0"/>
              </a:rPr>
              <a:t>Quotes</a:t>
            </a:r>
            <a:endParaRPr lang="en-US" sz="2400" b="1" dirty="0">
              <a:solidFill>
                <a:srgbClr val="FF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blog.surveymonkey.com/wp-content/uploads/2011/12/faq.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914400" y="4941168"/>
            <a:ext cx="8229600" cy="1916832"/>
          </a:xfrm>
        </p:spPr>
        <p:txBody>
          <a:bodyPr/>
          <a:lstStyle/>
          <a:p>
            <a:pPr algn="r"/>
            <a:r>
              <a:rPr lang="en-GB" b="1" u="sng" dirty="0" smtClean="0">
                <a:solidFill>
                  <a:srgbClr val="FF0066"/>
                </a:solidFill>
              </a:rPr>
              <a:t>Leah and Phil</a:t>
            </a:r>
            <a:br>
              <a:rPr lang="en-GB" b="1" u="sng" dirty="0" smtClean="0">
                <a:solidFill>
                  <a:srgbClr val="FF0066"/>
                </a:solidFill>
              </a:rPr>
            </a:br>
            <a:r>
              <a:rPr lang="en-GB" b="1" i="1" u="sng" dirty="0" smtClean="0">
                <a:solidFill>
                  <a:srgbClr val="FF0066"/>
                </a:solidFill>
              </a:rPr>
              <a:t>Their relationship</a:t>
            </a:r>
            <a:endParaRPr lang="en-US" b="1" u="sng" dirty="0">
              <a:solidFill>
                <a:srgbClr val="FF0066"/>
              </a:solidFill>
            </a:endParaRPr>
          </a:p>
        </p:txBody>
      </p:sp>
      <p:sp>
        <p:nvSpPr>
          <p:cNvPr id="6" name="Rounded Rectangular Callout 5"/>
          <p:cNvSpPr/>
          <p:nvPr/>
        </p:nvSpPr>
        <p:spPr>
          <a:xfrm>
            <a:off x="395536" y="260648"/>
            <a:ext cx="8172400" cy="2592288"/>
          </a:xfrm>
          <a:prstGeom prst="wedgeRoundRectCallout">
            <a:avLst>
              <a:gd name="adj1" fmla="val -34292"/>
              <a:gd name="adj2" fmla="val 13716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0066"/>
                </a:solidFill>
                <a:latin typeface="Arial" pitchFamily="34" charset="0"/>
                <a:cs typeface="Arial" pitchFamily="34" charset="0"/>
              </a:rPr>
              <a:t>What kind of relationship do they have? </a:t>
            </a:r>
          </a:p>
          <a:p>
            <a:pPr algn="ctr"/>
            <a:r>
              <a:rPr lang="en-GB" sz="2400" b="1" dirty="0" smtClean="0">
                <a:solidFill>
                  <a:srgbClr val="FF0066"/>
                </a:solidFill>
                <a:latin typeface="Arial" pitchFamily="34" charset="0"/>
                <a:cs typeface="Arial" pitchFamily="34" charset="0"/>
              </a:rPr>
              <a:t>Are they close? Is it one sided? Does he care?</a:t>
            </a:r>
          </a:p>
          <a:p>
            <a:pPr algn="ctr"/>
            <a:endParaRPr lang="en-GB" sz="2400" b="1" dirty="0" smtClean="0">
              <a:solidFill>
                <a:srgbClr val="000066"/>
              </a:solidFill>
              <a:latin typeface="Arial" pitchFamily="34" charset="0"/>
              <a:cs typeface="Arial" pitchFamily="34" charset="0"/>
            </a:endParaRPr>
          </a:p>
          <a:p>
            <a:pPr algn="ctr"/>
            <a:r>
              <a:rPr lang="en-GB" sz="2400" b="1" dirty="0" smtClean="0">
                <a:solidFill>
                  <a:srgbClr val="7030A0"/>
                </a:solidFill>
                <a:latin typeface="Arial" pitchFamily="34" charset="0"/>
                <a:cs typeface="Arial" pitchFamily="34" charset="0"/>
              </a:rPr>
              <a:t>You need to justify your answer with clear evidence from the text.</a:t>
            </a:r>
            <a:endParaRPr lang="en-US" sz="2400" b="1" dirty="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461665"/>
          </a:xfrm>
          <a:prstGeom prst="rect">
            <a:avLst/>
          </a:prstGeom>
          <a:noFill/>
        </p:spPr>
        <p:txBody>
          <a:bodyPr wrap="square" rtlCol="0">
            <a:spAutoFit/>
          </a:bodyPr>
          <a:lstStyle/>
          <a:p>
            <a:pPr algn="ctr"/>
            <a:endParaRPr lang="en-US" sz="2400" b="1" dirty="0" smtClean="0">
              <a:solidFill>
                <a:srgbClr val="00B0F0"/>
              </a:solidFill>
            </a:endParaRPr>
          </a:p>
        </p:txBody>
      </p:sp>
      <p:sp>
        <p:nvSpPr>
          <p:cNvPr id="9" name="TextBox 8"/>
          <p:cNvSpPr txBox="1"/>
          <p:nvPr/>
        </p:nvSpPr>
        <p:spPr>
          <a:xfrm>
            <a:off x="214282" y="2071678"/>
            <a:ext cx="8715436" cy="461665"/>
          </a:xfrm>
          <a:prstGeom prst="rect">
            <a:avLst/>
          </a:prstGeom>
          <a:noFill/>
        </p:spPr>
        <p:txBody>
          <a:bodyPr wrap="square" rtlCol="0">
            <a:spAutoFit/>
          </a:bodyPr>
          <a:lstStyle/>
          <a:p>
            <a:pPr algn="just"/>
            <a:endParaRPr lang="en-US" sz="2400" dirty="0">
              <a:solidFill>
                <a:schemeClr val="bg1"/>
              </a:solidFill>
            </a:endParaRPr>
          </a:p>
        </p:txBody>
      </p:sp>
      <p:sp>
        <p:nvSpPr>
          <p:cNvPr id="10" name="TextBox 9"/>
          <p:cNvSpPr txBox="1"/>
          <p:nvPr/>
        </p:nvSpPr>
        <p:spPr>
          <a:xfrm>
            <a:off x="179512" y="1379577"/>
            <a:ext cx="8856984" cy="5047536"/>
          </a:xfrm>
          <a:prstGeom prst="rect">
            <a:avLst/>
          </a:prstGeom>
          <a:solidFill>
            <a:schemeClr val="bg2">
              <a:lumMod val="75000"/>
              <a:alpha val="58000"/>
            </a:schemeClr>
          </a:solidFill>
        </p:spPr>
        <p:txBody>
          <a:bodyPr wrap="square" rtlCol="0">
            <a:spAutoFit/>
          </a:bodyPr>
          <a:lstStyle/>
          <a:p>
            <a:pPr>
              <a:buFont typeface="Arial" pitchFamily="34" charset="0"/>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Q</a:t>
            </a:r>
            <a:r>
              <a:rPr lang="en-GB" sz="2800" b="1" dirty="0" smtClean="0">
                <a:effectLst>
                  <a:outerShdw blurRad="38100" dist="38100" dir="2700000" algn="tl">
                    <a:srgbClr val="000000">
                      <a:alpha val="43137"/>
                    </a:srgbClr>
                  </a:outerShdw>
                </a:effectLst>
              </a:rPr>
              <a:t>UESTION - link your answer to the focus of the task</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W</a:t>
            </a:r>
            <a:r>
              <a:rPr lang="en-GB" sz="2800" b="1" dirty="0" smtClean="0">
                <a:effectLst>
                  <a:outerShdw blurRad="38100" dist="38100" dir="2700000" algn="tl">
                    <a:srgbClr val="000000">
                      <a:alpha val="43137"/>
                    </a:srgbClr>
                  </a:outerShdw>
                </a:effectLst>
              </a:rPr>
              <a:t>RITER - remember that the characters only do what the writer makes them do!</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E</a:t>
            </a:r>
            <a:r>
              <a:rPr lang="en-GB" sz="2800" b="1" dirty="0" smtClean="0">
                <a:effectLst>
                  <a:outerShdw blurRad="38100" dist="38100" dir="2700000" algn="tl">
                    <a:srgbClr val="000000">
                      <a:alpha val="43137"/>
                    </a:srgbClr>
                  </a:outerShdw>
                </a:effectLst>
              </a:rPr>
              <a:t>VIDENCE - Use quotations from the text</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R</a:t>
            </a:r>
            <a:r>
              <a:rPr lang="en-GB" sz="2800" b="1" dirty="0" smtClean="0">
                <a:effectLst>
                  <a:outerShdw blurRad="38100" dist="38100" dir="2700000" algn="tl">
                    <a:srgbClr val="000000">
                      <a:alpha val="43137"/>
                    </a:srgbClr>
                  </a:outerShdw>
                </a:effectLst>
              </a:rPr>
              <a:t>EADER - what effect do the events/ issues have on the reader?</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T</a:t>
            </a:r>
            <a:r>
              <a:rPr lang="en-GB" sz="2800" b="1" dirty="0" smtClean="0">
                <a:effectLst>
                  <a:outerShdw blurRad="38100" dist="38100" dir="2700000" algn="tl">
                    <a:srgbClr val="000000">
                      <a:alpha val="43137"/>
                    </a:srgbClr>
                  </a:outerShdw>
                </a:effectLst>
              </a:rPr>
              <a:t>ECHNIQUES - language/ structure</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Y</a:t>
            </a:r>
            <a:r>
              <a:rPr lang="en-GB" sz="2800" b="1" dirty="0" smtClean="0">
                <a:effectLst>
                  <a:outerShdw blurRad="38100" dist="38100" dir="2700000" algn="tl">
                    <a:srgbClr val="000000">
                      <a:alpha val="43137"/>
                    </a:srgbClr>
                  </a:outerShdw>
                </a:effectLst>
              </a:rPr>
              <a:t>OUR RESPONSE - explore your own ideas/ your reaction to the text </a:t>
            </a:r>
            <a:endParaRPr lang="en-US" sz="11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6021288"/>
            <a:ext cx="8568952" cy="523220"/>
          </a:xfrm>
          <a:prstGeom prst="rect">
            <a:avLst/>
          </a:prstGeom>
          <a:noFill/>
        </p:spPr>
        <p:txBody>
          <a:bodyPr wrap="square" rtlCol="0">
            <a:spAutoFit/>
          </a:bodyPr>
          <a:lstStyle/>
          <a:p>
            <a:pPr algn="ctr"/>
            <a:r>
              <a:rPr lang="en-GB" sz="2800" b="1" dirty="0" smtClean="0">
                <a:effectLst>
                  <a:outerShdw blurRad="38100" dist="38100" dir="2700000" algn="tl">
                    <a:srgbClr val="000000">
                      <a:alpha val="43137"/>
                    </a:srgbClr>
                  </a:outerShdw>
                </a:effectLst>
              </a:rPr>
              <a:t>What do you think DNA by Dennis Kelly might be about? </a:t>
            </a:r>
            <a:endParaRPr lang="en-GB" sz="2800" b="1" dirty="0">
              <a:effectLst>
                <a:outerShdw blurRad="38100" dist="38100" dir="2700000" algn="tl">
                  <a:srgbClr val="000000">
                    <a:alpha val="43137"/>
                  </a:srgbClr>
                </a:outerShdw>
              </a:effectLst>
            </a:endParaRPr>
          </a:p>
        </p:txBody>
      </p:sp>
      <p:pic>
        <p:nvPicPr>
          <p:cNvPr id="4" name="dna_by_dennis_kelly_trailer_1280x720.mp4">
            <a:hlinkClick r:id="" action="ppaction://media"/>
          </p:cNvPr>
          <p:cNvPicPr>
            <a:picLocks noRot="1" noChangeAspect="1"/>
          </p:cNvPicPr>
          <p:nvPr>
            <a:videoFile r:link="rId1"/>
          </p:nvPr>
        </p:nvPicPr>
        <p:blipFill>
          <a:blip r:embed="rId3" cstate="print"/>
          <a:stretch>
            <a:fillRect/>
          </a:stretch>
        </p:blipFill>
        <p:spPr>
          <a:xfrm>
            <a:off x="683568" y="188640"/>
            <a:ext cx="7776864" cy="58326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1200329"/>
          </a:xfrm>
          <a:prstGeom prst="rect">
            <a:avLst/>
          </a:prstGeom>
          <a:noFill/>
        </p:spPr>
        <p:txBody>
          <a:bodyPr wrap="square" rtlCol="0">
            <a:spAutoFit/>
          </a:bodyPr>
          <a:lstStyle/>
          <a:p>
            <a:pPr algn="ctr"/>
            <a:r>
              <a:rPr lang="en-GB" sz="2400" b="1" dirty="0" smtClean="0">
                <a:solidFill>
                  <a:srgbClr val="00B0F0"/>
                </a:solidFill>
                <a:effectLst>
                  <a:outerShdw blurRad="38100" dist="38100" dir="2700000" algn="tl">
                    <a:srgbClr val="000000">
                      <a:alpha val="43137"/>
                    </a:srgbClr>
                  </a:outerShdw>
                </a:effectLst>
              </a:rPr>
              <a:t>Have a go at writing a QWERTY paragraph, using your notes so far.</a:t>
            </a:r>
          </a:p>
          <a:p>
            <a:pPr algn="ctr"/>
            <a:endParaRPr lang="en-GB" sz="2400" b="1" dirty="0" smtClean="0">
              <a:solidFill>
                <a:srgbClr val="00B0F0"/>
              </a:solidFill>
            </a:endParaRPr>
          </a:p>
        </p:txBody>
      </p:sp>
      <p:sp>
        <p:nvSpPr>
          <p:cNvPr id="10" name="Rectangle 9"/>
          <p:cNvSpPr/>
          <p:nvPr/>
        </p:nvSpPr>
        <p:spPr>
          <a:xfrm>
            <a:off x="467544" y="2852936"/>
            <a:ext cx="8064896" cy="2677656"/>
          </a:xfrm>
          <a:prstGeom prst="rect">
            <a:avLst/>
          </a:prstGeom>
        </p:spPr>
        <p:txBody>
          <a:bodyPr wrap="square">
            <a:spAutoFit/>
          </a:bodyPr>
          <a:lstStyle/>
          <a:p>
            <a:pPr algn="ctr"/>
            <a:r>
              <a:rPr lang="en-GB" sz="4800" dirty="0" smtClean="0">
                <a:effectLst>
                  <a:outerShdw blurRad="38100" dist="38100" dir="2700000" algn="tl">
                    <a:srgbClr val="000000">
                      <a:alpha val="43137"/>
                    </a:srgbClr>
                  </a:outerShdw>
                </a:effectLst>
              </a:rPr>
              <a:t>What kind of relationship do Leah and Phil have? </a:t>
            </a:r>
          </a:p>
          <a:p>
            <a:pPr algn="ctr"/>
            <a:r>
              <a:rPr lang="en-GB" sz="3600" dirty="0" smtClean="0">
                <a:solidFill>
                  <a:srgbClr val="FF0000"/>
                </a:solidFill>
                <a:effectLst>
                  <a:outerShdw blurRad="38100" dist="38100" dir="2700000" algn="tl">
                    <a:srgbClr val="000000">
                      <a:alpha val="43137"/>
                    </a:srgbClr>
                  </a:outerShdw>
                </a:effectLst>
              </a:rPr>
              <a:t>Are they close? Is it one sided? Does he care?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Kelly... Another way... Leah is also shown to be... The writer suggests... When he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Kelly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simile...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repetition of the word “___”... The alliteration 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66"/>
                </a:solidFill>
                <a:effectLst>
                  <a:outerShdw blurRad="38100" dist="38100" dir="2700000" algn="tl">
                    <a:srgbClr val="000000">
                      <a:alpha val="43137"/>
                    </a:srgbClr>
                  </a:outerShdw>
                </a:effectLst>
              </a:rPr>
              <a:t>What is your opinion of Leah, and why?</a:t>
            </a:r>
            <a:endParaRPr lang="en-US" b="1" dirty="0">
              <a:solidFill>
                <a:srgbClr val="FF0066"/>
              </a:solidFill>
              <a:effectLst>
                <a:outerShdw blurRad="38100" dist="38100" dir="2700000" algn="tl">
                  <a:srgbClr val="000000">
                    <a:alpha val="43137"/>
                  </a:srgbClr>
                </a:outerShdw>
              </a:effectLst>
            </a:endParaRPr>
          </a:p>
        </p:txBody>
      </p:sp>
      <p:pic>
        <p:nvPicPr>
          <p:cNvPr id="145410" name="Picture 2" descr="http://www.broragolf.co.uk/images/post-it-note.gif"/>
          <p:cNvPicPr>
            <a:picLocks noChangeAspect="1" noChangeArrowheads="1"/>
          </p:cNvPicPr>
          <p:nvPr/>
        </p:nvPicPr>
        <p:blipFill>
          <a:blip r:embed="rId3" cstate="print"/>
          <a:srcRect/>
          <a:stretch>
            <a:fillRect/>
          </a:stretch>
        </p:blipFill>
        <p:spPr bwMode="auto">
          <a:xfrm>
            <a:off x="2555776" y="1484784"/>
            <a:ext cx="4604166" cy="490354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1331640" y="3212976"/>
            <a:ext cx="6912768" cy="369332"/>
          </a:xfrm>
          <a:prstGeom prst="rect">
            <a:avLst/>
          </a:prstGeom>
          <a:noFill/>
        </p:spPr>
        <p:txBody>
          <a:bodyPr wrap="square" rtlCol="0">
            <a:spAutoFit/>
          </a:bodyPr>
          <a:lstStyle/>
          <a:p>
            <a:endParaRPr lang="en-GB" dirty="0"/>
          </a:p>
        </p:txBody>
      </p:sp>
      <p:sp>
        <p:nvSpPr>
          <p:cNvPr id="5" name="Rectangle 2"/>
          <p:cNvSpPr txBox="1">
            <a:spLocks noChangeArrowheads="1"/>
          </p:cNvSpPr>
          <p:nvPr/>
        </p:nvSpPr>
        <p:spPr>
          <a:xfrm>
            <a:off x="827584" y="1268760"/>
            <a:ext cx="7772400" cy="410445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sng" strike="noStrike" kern="1200" cap="none" spc="0" normalizeH="0" baseline="0" noProof="0" dirty="0" smtClean="0">
                <a:ln>
                  <a:noFill/>
                </a:ln>
                <a:solidFill>
                  <a:schemeClr val="tx1"/>
                </a:solidFill>
                <a:effectLst/>
                <a:uLnTx/>
                <a:uFillTx/>
                <a:latin typeface="Comic Sans MS" pitchFamily="66" charset="0"/>
                <a:ea typeface="+mj-ea"/>
                <a:cs typeface="+mj-cs"/>
              </a:rPr>
              <a:t>Learning Objective</a:t>
            </a:r>
            <a: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 To analyse</a:t>
            </a:r>
            <a:r>
              <a:rPr kumimoji="0" lang="en-GB" sz="4400" b="0" i="0" u="none" strike="noStrike" kern="1200" cap="none" spc="0" normalizeH="0" noProof="0" dirty="0" smtClean="0">
                <a:ln>
                  <a:noFill/>
                </a:ln>
                <a:solidFill>
                  <a:schemeClr val="tx1"/>
                </a:solidFill>
                <a:effectLst/>
                <a:uLnTx/>
                <a:uFillTx/>
                <a:latin typeface="Comic Sans MS" pitchFamily="66" charset="0"/>
                <a:ea typeface="+mj-ea"/>
                <a:cs typeface="+mj-cs"/>
              </a:rPr>
              <a:t> pages 17-21 in more detail.</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To make a</a:t>
            </a:r>
            <a:r>
              <a:rPr kumimoji="0" lang="en-GB" sz="4400" b="0" i="0" u="none" strike="noStrike" kern="1200" cap="none" spc="0" normalizeH="0" noProof="0" dirty="0" smtClean="0">
                <a:ln>
                  <a:noFill/>
                </a:ln>
                <a:solidFill>
                  <a:schemeClr val="tx1"/>
                </a:solidFill>
                <a:effectLst/>
                <a:uLnTx/>
                <a:uFillTx/>
                <a:latin typeface="Comic Sans MS" pitchFamily="66" charset="0"/>
                <a:ea typeface="+mj-ea"/>
                <a:cs typeface="+mj-cs"/>
              </a:rPr>
              <a:t> </a:t>
            </a: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judgement</a:t>
            </a:r>
            <a:r>
              <a:rPr kumimoji="0" lang="en-GB" sz="4400" b="0" i="0" u="none" strike="noStrike" kern="1200" cap="none" spc="0" normalizeH="0" noProof="0" dirty="0" smtClean="0">
                <a:ln>
                  <a:noFill/>
                </a:ln>
                <a:solidFill>
                  <a:schemeClr val="tx1"/>
                </a:solidFill>
                <a:effectLst/>
                <a:uLnTx/>
                <a:uFillTx/>
                <a:latin typeface="Comic Sans MS" pitchFamily="66" charset="0"/>
                <a:ea typeface="+mj-ea"/>
                <a:cs typeface="+mj-cs"/>
              </a:rPr>
              <a:t> on John Tate’s leadership.</a:t>
            </a:r>
            <a:endParaRPr kumimoji="0" lang="en-US" sz="4400" b="0" i="0" u="none" strike="noStrike" kern="1200" cap="none" spc="0" normalizeH="0" baseline="0" noProof="0" dirty="0">
              <a:ln>
                <a:noFill/>
              </a:ln>
              <a:solidFill>
                <a:schemeClr val="bg1"/>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78298"/>
          </a:xfrm>
          <a:solidFill>
            <a:srgbClr val="92D050">
              <a:alpha val="52000"/>
            </a:srgbClr>
          </a:solidFill>
        </p:spPr>
        <p:txBody>
          <a:bodyPr>
            <a:normAutofit fontScale="90000"/>
          </a:bodyPr>
          <a:lstStyle/>
          <a:p>
            <a:r>
              <a:rPr lang="en-GB"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Qualities of a Leader?</a:t>
            </a:r>
            <a:br>
              <a:rPr lang="en-GB"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GB"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GB"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GB"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Do you remember what we said?</a:t>
            </a:r>
            <a:br>
              <a:rPr lang="en-GB"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58370" name="Picture 2" descr="http://www.executive-coaching-services.co.uk/executive-coaching/leaders.jpg"/>
          <p:cNvPicPr>
            <a:picLocks noChangeAspect="1" noChangeArrowheads="1"/>
          </p:cNvPicPr>
          <p:nvPr/>
        </p:nvPicPr>
        <p:blipFill>
          <a:blip r:embed="rId3" cstate="print"/>
          <a:srcRect/>
          <a:stretch>
            <a:fillRect/>
          </a:stretch>
        </p:blipFill>
        <p:spPr bwMode="auto">
          <a:xfrm>
            <a:off x="1763688" y="2492896"/>
            <a:ext cx="5544616" cy="399212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17-21</a:t>
            </a:r>
            <a:endParaRPr lang="en-US" b="1" dirty="0">
              <a:solidFill>
                <a:srgbClr val="92D050"/>
              </a:solidFill>
              <a:effectLst>
                <a:outerShdw blurRad="38100" dist="38100" dir="2700000" algn="tl">
                  <a:srgbClr val="000000">
                    <a:alpha val="43137"/>
                  </a:srgbClr>
                </a:outerShdw>
              </a:effectLst>
            </a:endParaRPr>
          </a:p>
        </p:txBody>
      </p:sp>
      <p:sp>
        <p:nvSpPr>
          <p:cNvPr id="5" name="TextBox 4"/>
          <p:cNvSpPr txBox="1"/>
          <p:nvPr/>
        </p:nvSpPr>
        <p:spPr>
          <a:xfrm>
            <a:off x="251520" y="1196752"/>
            <a:ext cx="8424936" cy="5324535"/>
          </a:xfrm>
          <a:prstGeom prst="rect">
            <a:avLst/>
          </a:prstGeom>
          <a:solidFill>
            <a:schemeClr val="tx1">
              <a:lumMod val="65000"/>
              <a:alpha val="79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smtClean="0"/>
              <a:t>Re-read </a:t>
            </a:r>
            <a:r>
              <a:rPr lang="en-GB" sz="2400" dirty="0"/>
              <a:t>Jan and Mark’s account of the attack on Adam. This is the news that they were discussing in the first scene and that the audience have been wondering about – especially as it caused all the tension in John Tate. </a:t>
            </a:r>
            <a:endParaRPr lang="en-GB" sz="2400" dirty="0" smtClean="0"/>
          </a:p>
          <a:p>
            <a:pPr lvl="0"/>
            <a:endParaRPr lang="en-GB" sz="2400" dirty="0"/>
          </a:p>
          <a:p>
            <a:pPr lvl="0"/>
            <a:r>
              <a:rPr lang="en-GB" sz="2400" dirty="0" smtClean="0"/>
              <a:t>Create </a:t>
            </a:r>
            <a:r>
              <a:rPr lang="en-GB" sz="2400" dirty="0"/>
              <a:t>two columns with the headings ‘SELF_JUSTIFYING</a:t>
            </a:r>
            <a:r>
              <a:rPr lang="en-GB" sz="2400" dirty="0" smtClean="0"/>
              <a:t>/ INNOCENT</a:t>
            </a:r>
            <a:r>
              <a:rPr lang="en-GB" sz="2400" dirty="0"/>
              <a:t>’ and ‘SADISTIC</a:t>
            </a:r>
            <a:r>
              <a:rPr lang="en-GB" sz="2400" dirty="0" smtClean="0"/>
              <a:t>/ NEGATIVE’</a:t>
            </a:r>
          </a:p>
          <a:p>
            <a:pPr lvl="0"/>
            <a:endParaRPr lang="en-GB" sz="2400" dirty="0"/>
          </a:p>
          <a:p>
            <a:pPr marL="457200" lvl="0" indent="-457200">
              <a:buAutoNum type="arabicPeriod"/>
            </a:pPr>
            <a:r>
              <a:rPr lang="en-GB" sz="2400" dirty="0" smtClean="0"/>
              <a:t>Pick </a:t>
            </a:r>
            <a:r>
              <a:rPr lang="en-GB" sz="2400" dirty="0"/>
              <a:t>out examples of words and phrases used by Jan and Mark to justify what happened e.g. ‘having a </a:t>
            </a:r>
            <a:r>
              <a:rPr lang="en-GB" sz="2400" dirty="0" smtClean="0"/>
              <a:t>laugh’</a:t>
            </a:r>
          </a:p>
          <a:p>
            <a:pPr marL="457200" lvl="0" indent="-457200">
              <a:buAutoNum type="arabicPeriod"/>
            </a:pPr>
            <a:r>
              <a:rPr lang="en-GB" sz="2400" dirty="0" smtClean="0"/>
              <a:t>Contrast this with the other words they use intermingled with those words, e.g. ‘You know what he’s like’, ‘trying to be part of’.</a:t>
            </a:r>
          </a:p>
          <a:p>
            <a:pPr marL="457200" lvl="0" indent="-457200">
              <a:buAutoNum type="arabicPeriod"/>
            </a:pPr>
            <a:r>
              <a:rPr lang="en-GB" sz="2800" dirty="0" smtClean="0">
                <a:solidFill>
                  <a:schemeClr val="bg1"/>
                </a:solidFill>
                <a:effectLst>
                  <a:outerShdw blurRad="38100" dist="38100" dir="2700000" algn="tl">
                    <a:srgbClr val="000000">
                      <a:alpha val="43137"/>
                    </a:srgbClr>
                  </a:outerShdw>
                </a:effectLst>
              </a:rPr>
              <a:t>What is the effect of the contrasting language?</a:t>
            </a:r>
            <a:endParaRPr lang="en-GB"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17-21 – Key Quotes</a:t>
            </a:r>
            <a:endParaRPr lang="en-US" b="1" dirty="0">
              <a:solidFill>
                <a:srgbClr val="92D050"/>
              </a:solidFill>
              <a:effectLst>
                <a:outerShdw blurRad="38100" dist="38100" dir="2700000" algn="tl">
                  <a:srgbClr val="000000">
                    <a:alpha val="43137"/>
                  </a:srgbClr>
                </a:outerShdw>
              </a:effectLst>
            </a:endParaRPr>
          </a:p>
        </p:txBody>
      </p:sp>
      <p:sp>
        <p:nvSpPr>
          <p:cNvPr id="8" name="TextBox 7"/>
          <p:cNvSpPr txBox="1"/>
          <p:nvPr/>
        </p:nvSpPr>
        <p:spPr>
          <a:xfrm>
            <a:off x="467544" y="1268760"/>
            <a:ext cx="8208912" cy="2862322"/>
          </a:xfrm>
          <a:prstGeom prst="rect">
            <a:avLst/>
          </a:prstGeom>
          <a:noFill/>
        </p:spPr>
        <p:txBody>
          <a:bodyPr wrap="square" rtlCol="0">
            <a:spAutoFit/>
          </a:bodyPr>
          <a:lstStyle/>
          <a:p>
            <a:r>
              <a:rPr lang="en-GB" sz="2000" i="1" dirty="0" smtClean="0"/>
              <a:t>JOHN TATE places a finger on her lips. She is silent.</a:t>
            </a:r>
          </a:p>
          <a:p>
            <a:endParaRPr lang="en-GB" sz="2000" i="1" dirty="0"/>
          </a:p>
          <a:p>
            <a:r>
              <a:rPr lang="en-GB" sz="2000" dirty="0" smtClean="0">
                <a:solidFill>
                  <a:srgbClr val="FF0000"/>
                </a:solidFill>
              </a:rPr>
              <a:t>Mark: </a:t>
            </a:r>
            <a:r>
              <a:rPr lang="en-GB" sz="2000" dirty="0" smtClean="0"/>
              <a:t>Oh, he was terrified, he was completely, but like you know, pretending, you know...</a:t>
            </a:r>
          </a:p>
          <a:p>
            <a:endParaRPr lang="en-GB" sz="2000" dirty="0"/>
          </a:p>
          <a:p>
            <a:r>
              <a:rPr lang="en-GB" sz="2000" dirty="0" smtClean="0">
                <a:solidFill>
                  <a:srgbClr val="FF0000"/>
                </a:solidFill>
              </a:rPr>
              <a:t>Mark: </a:t>
            </a:r>
            <a:r>
              <a:rPr lang="en-GB" sz="2000" dirty="0" smtClean="0"/>
              <a:t>... </a:t>
            </a:r>
            <a:r>
              <a:rPr lang="en-GB" sz="2000" dirty="0"/>
              <a:t>y</a:t>
            </a:r>
            <a:r>
              <a:rPr lang="en-GB" sz="2000" dirty="0" smtClean="0"/>
              <a:t>ou know, you’re having a laugh, together, what’s this </a:t>
            </a:r>
            <a:r>
              <a:rPr lang="en-GB" sz="2000" dirty="0" err="1" smtClean="0"/>
              <a:t>nutter</a:t>
            </a:r>
            <a:r>
              <a:rPr lang="en-GB" sz="2000" dirty="0" smtClean="0"/>
              <a:t> </a:t>
            </a:r>
            <a:r>
              <a:rPr lang="en-GB" sz="2000" dirty="0" err="1" smtClean="0"/>
              <a:t>gonna</a:t>
            </a:r>
            <a:r>
              <a:rPr lang="en-GB" sz="2000" dirty="0" smtClean="0"/>
              <a:t> do next, we can make him do, we can make him do – </a:t>
            </a:r>
          </a:p>
          <a:p>
            <a:endParaRPr lang="en-GB" sz="2000" dirty="0"/>
          </a:p>
          <a:p>
            <a:r>
              <a:rPr lang="en-GB" sz="2000" dirty="0" smtClean="0">
                <a:solidFill>
                  <a:srgbClr val="FF0000"/>
                </a:solidFill>
              </a:rPr>
              <a:t>John Tate: </a:t>
            </a:r>
            <a:r>
              <a:rPr lang="en-GB" sz="2000" dirty="0" smtClean="0"/>
              <a:t>Dead. He’s dead.</a:t>
            </a:r>
            <a:endParaRPr lang="en-GB" sz="2000" dirty="0"/>
          </a:p>
        </p:txBody>
      </p:sp>
      <p:sp>
        <p:nvSpPr>
          <p:cNvPr id="4" name="TextBox 3"/>
          <p:cNvSpPr txBox="1"/>
          <p:nvPr/>
        </p:nvSpPr>
        <p:spPr>
          <a:xfrm>
            <a:off x="4788024" y="4221088"/>
            <a:ext cx="3744416" cy="954107"/>
          </a:xfrm>
          <a:prstGeom prst="rect">
            <a:avLst/>
          </a:prstGeom>
          <a:noFill/>
          <a:ln>
            <a:solidFill>
              <a:schemeClr val="tx1"/>
            </a:solidFill>
          </a:ln>
        </p:spPr>
        <p:txBody>
          <a:bodyPr wrap="square" rtlCol="0">
            <a:spAutoFit/>
          </a:bodyPr>
          <a:lstStyle/>
          <a:p>
            <a:r>
              <a:rPr lang="en-GB" sz="2800" dirty="0" smtClean="0"/>
              <a:t>Why are these quotes significant? </a:t>
            </a:r>
            <a:endParaRPr lang="en-GB"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www.presentermedia.com/files/clipart/00003000/3351/stick_figure_podium_speech_group_md_wm.jpg"/>
          <p:cNvPicPr>
            <a:picLocks noChangeAspect="1" noChangeArrowheads="1"/>
          </p:cNvPicPr>
          <p:nvPr/>
        </p:nvPicPr>
        <p:blipFill>
          <a:blip r:embed="rId3" cstate="print"/>
          <a:srcRect l="8000" r="5333"/>
          <a:stretch>
            <a:fillRect/>
          </a:stretch>
        </p:blipFill>
        <p:spPr bwMode="auto">
          <a:xfrm>
            <a:off x="4644008" y="1340768"/>
            <a:ext cx="4368485" cy="5112568"/>
          </a:xfrm>
          <a:prstGeom prst="rect">
            <a:avLst/>
          </a:prstGeom>
          <a:noFill/>
        </p:spPr>
      </p:pic>
      <p:sp>
        <p:nvSpPr>
          <p:cNvPr id="2" name="Title 1"/>
          <p:cNvSpPr>
            <a:spLocks noGrp="1"/>
          </p:cNvSpPr>
          <p:nvPr>
            <p:ph type="title"/>
          </p:nvPr>
        </p:nvSpPr>
        <p:spPr>
          <a:xfrm>
            <a:off x="467544" y="116632"/>
            <a:ext cx="8229600" cy="1143000"/>
          </a:xfrm>
        </p:spPr>
        <p:txBody>
          <a:bodyPr/>
          <a:lstStyle/>
          <a:p>
            <a:r>
              <a:rPr lang="en-GB" b="1" dirty="0" smtClean="0">
                <a:solidFill>
                  <a:srgbClr val="FF0000"/>
                </a:solidFill>
                <a:effectLst>
                  <a:outerShdw blurRad="38100" dist="38100" dir="2700000" algn="tl">
                    <a:srgbClr val="000000">
                      <a:alpha val="43137"/>
                    </a:srgbClr>
                  </a:outerShdw>
                </a:effectLst>
              </a:rPr>
              <a:t>Is John Tate a good leader?</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340768"/>
            <a:ext cx="4320480" cy="5112568"/>
          </a:xfrm>
          <a:solidFill>
            <a:srgbClr val="92D050">
              <a:alpha val="46000"/>
            </a:srgbClr>
          </a:solidFill>
        </p:spPr>
        <p:txBody>
          <a:bodyPr>
            <a:normAutofit fontScale="85000" lnSpcReduction="10000"/>
          </a:bodyPr>
          <a:lstStyle/>
          <a:p>
            <a:pPr>
              <a:buNone/>
            </a:pPr>
            <a:r>
              <a:rPr lang="en-US" b="1" dirty="0" smtClean="0">
                <a:solidFill>
                  <a:schemeClr val="bg1"/>
                </a:solidFill>
              </a:rPr>
              <a:t>Consider: </a:t>
            </a:r>
          </a:p>
          <a:p>
            <a:pPr>
              <a:buNone/>
            </a:pPr>
            <a:endParaRPr lang="en-US" dirty="0">
              <a:solidFill>
                <a:schemeClr val="bg1"/>
              </a:solidFill>
            </a:endParaRPr>
          </a:p>
          <a:p>
            <a:r>
              <a:rPr lang="en-US" dirty="0" smtClean="0">
                <a:solidFill>
                  <a:schemeClr val="bg1"/>
                </a:solidFill>
                <a:effectLst>
                  <a:outerShdw blurRad="38100" dist="38100" dir="2700000" algn="tl">
                    <a:srgbClr val="000000">
                      <a:alpha val="43137"/>
                    </a:srgbClr>
                  </a:outerShdw>
                </a:effectLst>
              </a:rPr>
              <a:t>How effective is he?</a:t>
            </a:r>
          </a:p>
          <a:p>
            <a:r>
              <a:rPr lang="en-US" dirty="0" smtClean="0">
                <a:solidFill>
                  <a:schemeClr val="bg1"/>
                </a:solidFill>
                <a:effectLst>
                  <a:outerShdw blurRad="38100" dist="38100" dir="2700000" algn="tl">
                    <a:srgbClr val="000000">
                      <a:alpha val="43137"/>
                    </a:srgbClr>
                  </a:outerShdw>
                </a:effectLst>
              </a:rPr>
              <a:t>Is he in control? </a:t>
            </a:r>
          </a:p>
          <a:p>
            <a:r>
              <a:rPr lang="en-US" dirty="0" smtClean="0">
                <a:solidFill>
                  <a:schemeClr val="bg1"/>
                </a:solidFill>
                <a:effectLst>
                  <a:outerShdw blurRad="38100" dist="38100" dir="2700000" algn="tl">
                    <a:srgbClr val="000000">
                      <a:alpha val="43137"/>
                    </a:srgbClr>
                  </a:outerShdw>
                </a:effectLst>
              </a:rPr>
              <a:t>What sort of control is it?</a:t>
            </a:r>
          </a:p>
          <a:p>
            <a:r>
              <a:rPr lang="en-US" dirty="0" smtClean="0">
                <a:solidFill>
                  <a:schemeClr val="bg1"/>
                </a:solidFill>
                <a:effectLst>
                  <a:outerShdw blurRad="38100" dist="38100" dir="2700000" algn="tl">
                    <a:srgbClr val="000000">
                      <a:alpha val="43137"/>
                    </a:srgbClr>
                  </a:outerShdw>
                </a:effectLst>
              </a:rPr>
              <a:t>Is he uncertain at all? </a:t>
            </a:r>
          </a:p>
          <a:p>
            <a:r>
              <a:rPr lang="en-US" dirty="0" smtClean="0">
                <a:solidFill>
                  <a:schemeClr val="bg1"/>
                </a:solidFill>
                <a:effectLst>
                  <a:outerShdw blurRad="38100" dist="38100" dir="2700000" algn="tl">
                    <a:srgbClr val="000000">
                      <a:alpha val="43137"/>
                    </a:srgbClr>
                  </a:outerShdw>
                </a:effectLst>
              </a:rPr>
              <a:t>How does he deal with challenges or dissent?</a:t>
            </a:r>
          </a:p>
          <a:p>
            <a:endParaRPr lang="en-US" dirty="0" smtClean="0">
              <a:solidFill>
                <a:schemeClr val="bg1"/>
              </a:solidFill>
              <a:effectLst>
                <a:outerShdw blurRad="38100" dist="38100" dir="2700000" algn="tl">
                  <a:srgbClr val="000000">
                    <a:alpha val="43137"/>
                  </a:srgbClr>
                </a:outerShdw>
              </a:effectLst>
            </a:endParaRPr>
          </a:p>
          <a:p>
            <a:pPr algn="r">
              <a:buNone/>
            </a:pPr>
            <a:r>
              <a:rPr lang="en-US" dirty="0" smtClean="0">
                <a:solidFill>
                  <a:srgbClr val="FF0000"/>
                </a:solidFill>
                <a:effectLst>
                  <a:outerShdw blurRad="38100" dist="38100" dir="2700000" algn="tl">
                    <a:srgbClr val="000000">
                      <a:alpha val="43137"/>
                    </a:srgbClr>
                  </a:outerShdw>
                </a:effectLst>
              </a:rPr>
              <a:t>Use textual evidence to back up your ideas.</a:t>
            </a:r>
            <a:r>
              <a:rPr lang="en-US" dirty="0" smtClean="0">
                <a:solidFill>
                  <a:schemeClr val="bg1"/>
                </a:solidFill>
                <a:effectLst>
                  <a:outerShdw blurRad="38100" dist="38100" dir="2700000" algn="tl">
                    <a:srgbClr val="000000">
                      <a:alpha val="43137"/>
                    </a:srgbClr>
                  </a:outerShdw>
                </a:effectLst>
              </a:rPr>
              <a:t> </a:t>
            </a:r>
          </a:p>
          <a:p>
            <a:pPr>
              <a:buNone/>
            </a:pPr>
            <a:endParaRPr lang="en-US" dirty="0" smtClean="0">
              <a:solidFill>
                <a:schemeClr val="bg1"/>
              </a:solidFill>
              <a:effectLst>
                <a:outerShdw blurRad="38100" dist="38100" dir="2700000" algn="tl">
                  <a:srgbClr val="000000">
                    <a:alpha val="43137"/>
                  </a:srgbClr>
                </a:outerShdw>
              </a:effectLst>
            </a:endParaRPr>
          </a:p>
          <a:p>
            <a:pPr>
              <a:buNone/>
            </a:pPr>
            <a:endParaRPr lang="en-US" dirty="0" smtClean="0">
              <a:solidFill>
                <a:schemeClr val="bg1"/>
              </a:solidFill>
              <a:effectLst>
                <a:outerShdw blurRad="38100" dist="38100" dir="2700000" algn="tl">
                  <a:srgbClr val="000000">
                    <a:alpha val="43137"/>
                  </a:srgbClr>
                </a:outerShdw>
              </a:effectLst>
            </a:endParaRPr>
          </a:p>
          <a:p>
            <a:pPr>
              <a:buNone/>
            </a:pPr>
            <a:endParaRPr lang="en-US" dirty="0" smtClean="0">
              <a:solidFill>
                <a:schemeClr val="bg1"/>
              </a:solidFill>
              <a:effectLst>
                <a:outerShdw blurRad="38100" dist="38100" dir="2700000" algn="tl">
                  <a:srgbClr val="000000">
                    <a:alpha val="43137"/>
                  </a:srgbClr>
                </a:outerShdw>
              </a:effectLst>
            </a:endParaRPr>
          </a:p>
          <a:p>
            <a:pPr>
              <a:buNone/>
            </a:pPr>
            <a:endParaRPr lang="en-US" dirty="0" smtClean="0">
              <a:solidFill>
                <a:schemeClr val="bg1"/>
              </a:solidFill>
            </a:endParaRPr>
          </a:p>
          <a:p>
            <a:pPr>
              <a:buNone/>
            </a:pPr>
            <a:endParaRPr lang="en-US" dirty="0" smtClean="0">
              <a:solidFill>
                <a:schemeClr val="bg1"/>
              </a:solidFill>
            </a:endParaRPr>
          </a:p>
          <a:p>
            <a:pPr>
              <a:buNone/>
            </a:pPr>
            <a:endParaRPr lang="en-US" dirty="0" smtClean="0">
              <a:solidFill>
                <a:schemeClr val="bg1"/>
              </a:solidFill>
            </a:endParaRPr>
          </a:p>
        </p:txBody>
      </p:sp>
      <p:sp>
        <p:nvSpPr>
          <p:cNvPr id="5" name="TextBox 4"/>
          <p:cNvSpPr txBox="1"/>
          <p:nvPr/>
        </p:nvSpPr>
        <p:spPr>
          <a:xfrm>
            <a:off x="6084168" y="1412776"/>
            <a:ext cx="2808312" cy="461665"/>
          </a:xfrm>
          <a:prstGeom prst="rect">
            <a:avLst/>
          </a:prstGeom>
          <a:noFill/>
        </p:spPr>
        <p:txBody>
          <a:bodyPr wrap="square" rtlCol="0">
            <a:spAutoFit/>
          </a:bodyPr>
          <a:lstStyle/>
          <a:p>
            <a:r>
              <a:rPr lang="en-GB" sz="2400" b="1" dirty="0" smtClean="0">
                <a:solidFill>
                  <a:schemeClr val="bg1"/>
                </a:solidFill>
              </a:rPr>
              <a:t>Group presentation!</a:t>
            </a:r>
            <a:endParaRPr lang="en-GB" sz="2400" b="1"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1331640" y="3212976"/>
            <a:ext cx="6912768" cy="369332"/>
          </a:xfrm>
          <a:prstGeom prst="rect">
            <a:avLst/>
          </a:prstGeom>
          <a:noFill/>
        </p:spPr>
        <p:txBody>
          <a:bodyPr wrap="square" rtlCol="0">
            <a:spAutoFit/>
          </a:bodyPr>
          <a:lstStyle/>
          <a:p>
            <a:endParaRPr lang="en-GB" dirty="0"/>
          </a:p>
        </p:txBody>
      </p:sp>
      <p:sp>
        <p:nvSpPr>
          <p:cNvPr id="5" name="Rectangle 2"/>
          <p:cNvSpPr txBox="1">
            <a:spLocks noChangeArrowheads="1"/>
          </p:cNvSpPr>
          <p:nvPr/>
        </p:nvSpPr>
        <p:spPr>
          <a:xfrm>
            <a:off x="827584" y="1268760"/>
            <a:ext cx="7772400" cy="410445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sng" strike="noStrike" kern="1200" cap="none" spc="0" normalizeH="0" baseline="0" noProof="0" dirty="0" smtClean="0">
                <a:ln>
                  <a:noFill/>
                </a:ln>
                <a:solidFill>
                  <a:schemeClr val="tx1"/>
                </a:solidFill>
                <a:effectLst/>
                <a:uLnTx/>
                <a:uFillTx/>
                <a:latin typeface="Comic Sans MS" pitchFamily="66" charset="0"/>
                <a:ea typeface="+mj-ea"/>
                <a:cs typeface="+mj-cs"/>
              </a:rPr>
              <a:t>Learning Objective</a:t>
            </a:r>
            <a: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 To analyse</a:t>
            </a:r>
            <a:r>
              <a:rPr kumimoji="0" lang="en-GB" sz="4400" b="0" i="0" u="none" strike="noStrike" kern="1200" cap="none" spc="0" normalizeH="0" noProof="0" dirty="0" smtClean="0">
                <a:ln>
                  <a:noFill/>
                </a:ln>
                <a:solidFill>
                  <a:schemeClr val="tx1"/>
                </a:solidFill>
                <a:effectLst/>
                <a:uLnTx/>
                <a:uFillTx/>
                <a:latin typeface="Comic Sans MS" pitchFamily="66" charset="0"/>
                <a:ea typeface="+mj-ea"/>
                <a:cs typeface="+mj-cs"/>
              </a:rPr>
              <a:t> the rest of Act 1 in more detail.</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To make a</a:t>
            </a:r>
            <a:r>
              <a:rPr kumimoji="0" lang="en-GB" sz="4400" b="0" i="0" u="none" strike="noStrike" kern="1200" cap="none" spc="0" normalizeH="0" noProof="0" dirty="0" smtClean="0">
                <a:ln>
                  <a:noFill/>
                </a:ln>
                <a:solidFill>
                  <a:schemeClr val="tx1"/>
                </a:solidFill>
                <a:effectLst/>
                <a:uLnTx/>
                <a:uFillTx/>
                <a:latin typeface="Comic Sans MS" pitchFamily="66" charset="0"/>
                <a:ea typeface="+mj-ea"/>
                <a:cs typeface="+mj-cs"/>
              </a:rPr>
              <a:t> </a:t>
            </a: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judgement</a:t>
            </a:r>
            <a:r>
              <a:rPr kumimoji="0" lang="en-GB" sz="4400" b="0" i="0" u="none" strike="noStrike" kern="1200" cap="none" spc="0" normalizeH="0" noProof="0" dirty="0" smtClean="0">
                <a:ln>
                  <a:noFill/>
                </a:ln>
                <a:solidFill>
                  <a:schemeClr val="tx1"/>
                </a:solidFill>
                <a:effectLst/>
                <a:uLnTx/>
                <a:uFillTx/>
                <a:latin typeface="Comic Sans MS" pitchFamily="66" charset="0"/>
                <a:ea typeface="+mj-ea"/>
                <a:cs typeface="+mj-cs"/>
              </a:rPr>
              <a:t> on the group’s power dynamics.</a:t>
            </a:r>
            <a:endParaRPr kumimoji="0" lang="en-US" sz="4400" b="0" i="0" u="none" strike="noStrike" kern="1200" cap="none" spc="0" normalizeH="0" baseline="0" noProof="0" dirty="0">
              <a:ln>
                <a:noFill/>
              </a:ln>
              <a:solidFill>
                <a:schemeClr val="bg1"/>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Qs 1 &amp; 2: Pages 21-24</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85000" lnSpcReduction="10000"/>
          </a:bodyPr>
          <a:lstStyle/>
          <a:p>
            <a:pPr>
              <a:buNone/>
            </a:pPr>
            <a:r>
              <a:rPr lang="en-GB" b="1" dirty="0" smtClean="0">
                <a:solidFill>
                  <a:srgbClr val="FF0066"/>
                </a:solidFill>
              </a:rPr>
              <a:t>One</a:t>
            </a:r>
          </a:p>
          <a:p>
            <a:pPr>
              <a:buNone/>
            </a:pPr>
            <a:r>
              <a:rPr lang="en-GB" i="1" dirty="0" smtClean="0"/>
              <a:t>A Wood.</a:t>
            </a:r>
          </a:p>
          <a:p>
            <a:pPr>
              <a:buNone/>
            </a:pPr>
            <a:r>
              <a:rPr lang="en-GB" b="1" dirty="0" smtClean="0">
                <a:solidFill>
                  <a:srgbClr val="FF0066"/>
                </a:solidFill>
              </a:rPr>
              <a:t>Characters:</a:t>
            </a:r>
          </a:p>
          <a:p>
            <a:pPr>
              <a:buNone/>
            </a:pPr>
            <a:r>
              <a:rPr lang="en-GB" dirty="0" smtClean="0"/>
              <a:t>LOU, JOHN TATE AND DANNY</a:t>
            </a:r>
          </a:p>
          <a:p>
            <a:pPr>
              <a:buNone/>
            </a:pPr>
            <a:r>
              <a:rPr lang="en-GB" dirty="0" smtClean="0"/>
              <a:t>RICHARD, CATHY AND BRIAN</a:t>
            </a:r>
          </a:p>
          <a:p>
            <a:pPr>
              <a:buNone/>
            </a:pPr>
            <a:r>
              <a:rPr lang="en-GB" dirty="0" smtClean="0"/>
              <a:t>MARK AND JAN, PHIL AND LEAH</a:t>
            </a:r>
          </a:p>
          <a:p>
            <a:pPr>
              <a:buNone/>
            </a:pPr>
            <a:endParaRPr lang="en-US" dirty="0"/>
          </a:p>
        </p:txBody>
      </p:sp>
      <p:sp>
        <p:nvSpPr>
          <p:cNvPr id="5" name="TextBox 4"/>
          <p:cNvSpPr txBox="1"/>
          <p:nvPr/>
        </p:nvSpPr>
        <p:spPr>
          <a:xfrm>
            <a:off x="251520" y="3861048"/>
            <a:ext cx="6408712"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a:t>What is Phil’s plan? What might the audience think of it</a:t>
            </a:r>
            <a:r>
              <a:rPr lang="en-GB" sz="2400" dirty="0" smtClean="0"/>
              <a:t>?</a:t>
            </a:r>
          </a:p>
          <a:p>
            <a:pPr lvl="0"/>
            <a:endParaRPr lang="en-GB" sz="2400" dirty="0"/>
          </a:p>
          <a:p>
            <a:pPr lvl="0"/>
            <a:r>
              <a:rPr lang="en-GB" sz="2400" dirty="0"/>
              <a:t>John Tate speaks his last lines just before this point ‘Cathy says you’re clever. So, what do we do?’ – What is the significance?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nancymorris.com/wp-content/uploads/2010/05/Brick_Wall.jpg"/>
          <p:cNvPicPr>
            <a:picLocks noChangeAspect="1" noChangeArrowheads="1"/>
          </p:cNvPicPr>
          <p:nvPr/>
        </p:nvPicPr>
        <p:blipFill>
          <a:blip r:embed="rId3" cstate="print">
            <a:lum bright="47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67544" y="188640"/>
            <a:ext cx="8229600" cy="1656184"/>
          </a:xfrm>
        </p:spPr>
        <p:txBody>
          <a:bodyPr>
            <a:normAutofit/>
          </a:bodyPr>
          <a:lstStyle/>
          <a:p>
            <a:r>
              <a:rPr lang="en-GB" sz="8000" b="1" dirty="0" smtClean="0">
                <a:solidFill>
                  <a:schemeClr val="bg1"/>
                </a:solidFill>
                <a:latin typeface="Arial" pitchFamily="34" charset="0"/>
                <a:cs typeface="Arial" pitchFamily="34" charset="0"/>
              </a:rPr>
              <a:t>What is a gang?</a:t>
            </a:r>
            <a:endParaRPr lang="en-GB" sz="8000" b="1"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l="25687" t="24210" r="32379" b="39880"/>
          <a:stretch>
            <a:fillRect/>
          </a:stretch>
        </p:blipFill>
        <p:spPr bwMode="auto">
          <a:xfrm>
            <a:off x="2051720" y="2276872"/>
            <a:ext cx="5112568" cy="27363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Q3: Pages 24-26</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85000" lnSpcReduction="10000"/>
          </a:bodyPr>
          <a:lstStyle/>
          <a:p>
            <a:pPr>
              <a:buNone/>
            </a:pPr>
            <a:r>
              <a:rPr lang="en-GB" b="1" dirty="0" smtClean="0">
                <a:solidFill>
                  <a:srgbClr val="FF0066"/>
                </a:solidFill>
              </a:rPr>
              <a:t>One</a:t>
            </a:r>
          </a:p>
          <a:p>
            <a:pPr>
              <a:buNone/>
            </a:pPr>
            <a:r>
              <a:rPr lang="en-GB" i="1" dirty="0" smtClean="0"/>
              <a:t>A Wood.</a:t>
            </a:r>
          </a:p>
          <a:p>
            <a:pPr>
              <a:buNone/>
            </a:pPr>
            <a:r>
              <a:rPr lang="en-GB" b="1" dirty="0" smtClean="0">
                <a:solidFill>
                  <a:srgbClr val="FF0066"/>
                </a:solidFill>
              </a:rPr>
              <a:t>Characters:</a:t>
            </a:r>
          </a:p>
          <a:p>
            <a:pPr>
              <a:buNone/>
            </a:pPr>
            <a:r>
              <a:rPr lang="en-GB" dirty="0" smtClean="0"/>
              <a:t>LOU, JOHN TATE AND DANNY</a:t>
            </a:r>
          </a:p>
          <a:p>
            <a:pPr>
              <a:buNone/>
            </a:pPr>
            <a:r>
              <a:rPr lang="en-GB" dirty="0" smtClean="0"/>
              <a:t>RICHARD, CATHY AND BRIAN</a:t>
            </a:r>
          </a:p>
          <a:p>
            <a:pPr>
              <a:buNone/>
            </a:pPr>
            <a:r>
              <a:rPr lang="en-GB" dirty="0" smtClean="0"/>
              <a:t>MARK AND JAN, PHIL AND LEAH</a:t>
            </a:r>
          </a:p>
          <a:p>
            <a:pPr>
              <a:buNone/>
            </a:pPr>
            <a:endParaRPr lang="en-US" dirty="0"/>
          </a:p>
        </p:txBody>
      </p:sp>
      <p:sp>
        <p:nvSpPr>
          <p:cNvPr id="5" name="TextBox 4"/>
          <p:cNvSpPr txBox="1"/>
          <p:nvPr/>
        </p:nvSpPr>
        <p:spPr>
          <a:xfrm>
            <a:off x="251520" y="3861048"/>
            <a:ext cx="6408712"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a:t>How does this scene compare to the earlier scene with both of them? </a:t>
            </a:r>
            <a:endParaRPr lang="en-GB" sz="2400" dirty="0" smtClean="0"/>
          </a:p>
          <a:p>
            <a:pPr lvl="0"/>
            <a:endParaRPr lang="en-GB" sz="2400" dirty="0" smtClean="0"/>
          </a:p>
          <a:p>
            <a:pPr lvl="0"/>
            <a:r>
              <a:rPr lang="en-GB" sz="2400" dirty="0" smtClean="0"/>
              <a:t>What </a:t>
            </a:r>
            <a:r>
              <a:rPr lang="en-GB" sz="2400" dirty="0"/>
              <a:t>can you say about Phil’s lack of interaction? </a:t>
            </a:r>
            <a:endParaRPr lang="en-GB" sz="2400" dirty="0" smtClean="0"/>
          </a:p>
          <a:p>
            <a:pPr lvl="0"/>
            <a:endParaRPr lang="en-GB" sz="2400" dirty="0"/>
          </a:p>
          <a:p>
            <a:pPr lvl="0"/>
            <a:r>
              <a:rPr lang="en-GB" sz="2400" dirty="0" smtClean="0"/>
              <a:t>Why </a:t>
            </a:r>
            <a:r>
              <a:rPr lang="en-GB" sz="2400" dirty="0"/>
              <a:t>is he so quiet when he has just been </a:t>
            </a:r>
            <a:endParaRPr lang="en-GB" sz="2400" dirty="0" smtClean="0"/>
          </a:p>
          <a:p>
            <a:pPr lvl="0"/>
            <a:r>
              <a:rPr lang="en-GB" sz="2400" dirty="0" smtClean="0"/>
              <a:t>outspoken </a:t>
            </a:r>
            <a:r>
              <a:rPr lang="en-GB" sz="2400" dirty="0"/>
              <a:t>in his leadership of the cover-up?</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Q4: Pages 24-26</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85000" lnSpcReduction="10000"/>
          </a:bodyPr>
          <a:lstStyle/>
          <a:p>
            <a:pPr>
              <a:buNone/>
            </a:pPr>
            <a:r>
              <a:rPr lang="en-GB" b="1" dirty="0" smtClean="0">
                <a:solidFill>
                  <a:srgbClr val="FF0066"/>
                </a:solidFill>
              </a:rPr>
              <a:t>One</a:t>
            </a:r>
          </a:p>
          <a:p>
            <a:pPr>
              <a:buNone/>
            </a:pPr>
            <a:r>
              <a:rPr lang="en-GB" i="1" dirty="0" smtClean="0"/>
              <a:t>A Wood.</a:t>
            </a:r>
          </a:p>
          <a:p>
            <a:pPr>
              <a:buNone/>
            </a:pPr>
            <a:r>
              <a:rPr lang="en-GB" b="1" dirty="0" smtClean="0">
                <a:solidFill>
                  <a:srgbClr val="FF0066"/>
                </a:solidFill>
              </a:rPr>
              <a:t>Characters:</a:t>
            </a:r>
          </a:p>
          <a:p>
            <a:pPr>
              <a:buNone/>
            </a:pPr>
            <a:r>
              <a:rPr lang="en-GB" dirty="0" smtClean="0"/>
              <a:t>LOU, JOHN TATE AND DANNY</a:t>
            </a:r>
          </a:p>
          <a:p>
            <a:pPr>
              <a:buNone/>
            </a:pPr>
            <a:r>
              <a:rPr lang="en-GB" dirty="0" smtClean="0"/>
              <a:t>RICHARD, CATHY AND BRIAN</a:t>
            </a:r>
          </a:p>
          <a:p>
            <a:pPr>
              <a:buNone/>
            </a:pPr>
            <a:r>
              <a:rPr lang="en-GB" dirty="0" smtClean="0"/>
              <a:t>MARK AND JAN, PHIL AND LEAH</a:t>
            </a:r>
          </a:p>
          <a:p>
            <a:pPr>
              <a:buNone/>
            </a:pPr>
            <a:endParaRPr lang="en-US" dirty="0"/>
          </a:p>
        </p:txBody>
      </p:sp>
      <p:sp>
        <p:nvSpPr>
          <p:cNvPr id="5" name="TextBox 4"/>
          <p:cNvSpPr txBox="1"/>
          <p:nvPr/>
        </p:nvSpPr>
        <p:spPr>
          <a:xfrm>
            <a:off x="251520" y="3861048"/>
            <a:ext cx="6408712"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a:t>Look at Leah’s speech about the anthropology of chimpanzees. She tells Phil that chimps ‘murder each other’ whereas she praises </a:t>
            </a:r>
            <a:r>
              <a:rPr lang="en-GB" sz="2400" dirty="0" err="1"/>
              <a:t>bonobos</a:t>
            </a:r>
            <a:r>
              <a:rPr lang="en-GB" sz="2400" dirty="0"/>
              <a:t> for their ability to empathise. </a:t>
            </a:r>
            <a:endParaRPr lang="en-GB" sz="2400" dirty="0" smtClean="0"/>
          </a:p>
          <a:p>
            <a:pPr lvl="0"/>
            <a:endParaRPr lang="en-GB" sz="2400" dirty="0"/>
          </a:p>
          <a:p>
            <a:pPr lvl="0"/>
            <a:r>
              <a:rPr lang="en-GB" sz="2400" dirty="0" smtClean="0"/>
              <a:t>What </a:t>
            </a:r>
            <a:r>
              <a:rPr lang="en-GB" sz="2400" dirty="0"/>
              <a:t>is she saying to Phil – ‘I sometimes think you’re not human’?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Q5: Pages 24-26</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908721"/>
            <a:ext cx="8435280" cy="2736304"/>
          </a:xfrm>
        </p:spPr>
        <p:txBody>
          <a:bodyPr>
            <a:normAutofit fontScale="85000" lnSpcReduction="10000"/>
          </a:bodyPr>
          <a:lstStyle/>
          <a:p>
            <a:pPr>
              <a:buNone/>
            </a:pPr>
            <a:r>
              <a:rPr lang="en-GB" b="1" dirty="0" smtClean="0">
                <a:solidFill>
                  <a:srgbClr val="FF0066"/>
                </a:solidFill>
              </a:rPr>
              <a:t>One</a:t>
            </a:r>
          </a:p>
          <a:p>
            <a:pPr>
              <a:buNone/>
            </a:pPr>
            <a:r>
              <a:rPr lang="en-GB" i="1" dirty="0" smtClean="0"/>
              <a:t>A Wood.</a:t>
            </a:r>
          </a:p>
          <a:p>
            <a:pPr>
              <a:buNone/>
            </a:pPr>
            <a:r>
              <a:rPr lang="en-GB" b="1" dirty="0" smtClean="0">
                <a:solidFill>
                  <a:srgbClr val="FF0066"/>
                </a:solidFill>
              </a:rPr>
              <a:t>Characters:</a:t>
            </a:r>
          </a:p>
          <a:p>
            <a:pPr>
              <a:buNone/>
            </a:pPr>
            <a:r>
              <a:rPr lang="en-GB" dirty="0" smtClean="0"/>
              <a:t>LOU, JOHN TATE AND DANNY</a:t>
            </a:r>
          </a:p>
          <a:p>
            <a:pPr>
              <a:buNone/>
            </a:pPr>
            <a:r>
              <a:rPr lang="en-GB" dirty="0" smtClean="0"/>
              <a:t>RICHARD, CATHY AND BRIAN</a:t>
            </a:r>
          </a:p>
          <a:p>
            <a:pPr>
              <a:buNone/>
            </a:pPr>
            <a:r>
              <a:rPr lang="en-GB" dirty="0" smtClean="0"/>
              <a:t>MARK AND JAN, PHIL AND LEAH</a:t>
            </a:r>
          </a:p>
          <a:p>
            <a:pPr>
              <a:buNone/>
            </a:pPr>
            <a:endParaRPr lang="en-US" dirty="0"/>
          </a:p>
        </p:txBody>
      </p:sp>
      <p:pic>
        <p:nvPicPr>
          <p:cNvPr id="8" name="Picture 4" descr="http://news.discovery.com/animals/2011/03/09/chimp-278x225.jpg"/>
          <p:cNvPicPr>
            <a:picLocks noChangeAspect="1" noChangeArrowheads="1"/>
          </p:cNvPicPr>
          <p:nvPr/>
        </p:nvPicPr>
        <p:blipFill>
          <a:blip r:embed="rId4" cstate="print"/>
          <a:srcRect/>
          <a:stretch>
            <a:fillRect/>
          </a:stretch>
        </p:blipFill>
        <p:spPr bwMode="auto">
          <a:xfrm>
            <a:off x="5652120" y="3501008"/>
            <a:ext cx="2952328" cy="2952328"/>
          </a:xfrm>
          <a:prstGeom prst="rect">
            <a:avLst/>
          </a:prstGeom>
          <a:noFill/>
        </p:spPr>
      </p:pic>
      <p:sp>
        <p:nvSpPr>
          <p:cNvPr id="5" name="TextBox 4"/>
          <p:cNvSpPr txBox="1"/>
          <p:nvPr/>
        </p:nvSpPr>
        <p:spPr>
          <a:xfrm>
            <a:off x="251520" y="3861048"/>
            <a:ext cx="6192688"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a:t>What is the writer asking us to think about through Leah saying that chimps are closely related to </a:t>
            </a:r>
            <a:r>
              <a:rPr lang="en-GB" sz="2400" dirty="0" err="1"/>
              <a:t>bonobos</a:t>
            </a:r>
            <a:r>
              <a:rPr lang="en-GB" sz="2400" dirty="0"/>
              <a:t>? ‘A </a:t>
            </a:r>
            <a:r>
              <a:rPr lang="en-GB" sz="2400" dirty="0" err="1"/>
              <a:t>chimp’ll</a:t>
            </a:r>
            <a:r>
              <a:rPr lang="en-GB" sz="2400" dirty="0"/>
              <a:t> just find itself on the outside of the group and before he knows it’s happening it’s being hounded to death by the others, sometimes for months’. What is the writer saying about humanity</a:t>
            </a:r>
            <a:r>
              <a:rPr lang="en-GB" sz="2400" dirty="0" smtClean="0"/>
              <a:t>?</a:t>
            </a:r>
            <a:endParaRPr lang="en-GB" sz="2400" dirty="0"/>
          </a:p>
        </p:txBody>
      </p:sp>
      <p:pic>
        <p:nvPicPr>
          <p:cNvPr id="7" name="Picture 2" descr="http://bonobo.org/photos/elongi.gif"/>
          <p:cNvPicPr>
            <a:picLocks noChangeAspect="1" noChangeArrowheads="1"/>
          </p:cNvPicPr>
          <p:nvPr/>
        </p:nvPicPr>
        <p:blipFill>
          <a:blip r:embed="rId5" cstate="print"/>
          <a:srcRect/>
          <a:stretch>
            <a:fillRect/>
          </a:stretch>
        </p:blipFill>
        <p:spPr bwMode="auto">
          <a:xfrm>
            <a:off x="5652120" y="332655"/>
            <a:ext cx="2952328" cy="2972691"/>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normAutofit fontScale="90000"/>
          </a:bodyPr>
          <a:lstStyle/>
          <a:p>
            <a:r>
              <a:rPr lang="en-GB" b="1" dirty="0" smtClean="0">
                <a:effectLst>
                  <a:outerShdw blurRad="38100" dist="38100" dir="2700000" algn="tl">
                    <a:srgbClr val="000000">
                      <a:alpha val="43137"/>
                    </a:srgbClr>
                  </a:outerShdw>
                </a:effectLst>
              </a:rPr>
              <a:t>Find some quotes to match each picture.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91680" y="5517232"/>
            <a:ext cx="2808312" cy="680939"/>
          </a:xfrm>
        </p:spPr>
        <p:txBody>
          <a:bodyPr/>
          <a:lstStyle/>
          <a:p>
            <a:pPr>
              <a:buNone/>
            </a:pPr>
            <a:r>
              <a:rPr lang="en-GB" dirty="0" smtClean="0"/>
              <a:t>	</a:t>
            </a:r>
            <a:r>
              <a:rPr lang="en-GB" dirty="0" err="1" smtClean="0">
                <a:effectLst>
                  <a:outerShdw blurRad="38100" dist="38100" dir="2700000" algn="tl">
                    <a:srgbClr val="000000">
                      <a:alpha val="43137"/>
                    </a:srgbClr>
                  </a:outerShdw>
                </a:effectLst>
              </a:rPr>
              <a:t>Bonobo</a:t>
            </a:r>
            <a:endParaRPr lang="en-US" dirty="0">
              <a:effectLst>
                <a:outerShdw blurRad="38100" dist="38100" dir="2700000" algn="tl">
                  <a:srgbClr val="000000">
                    <a:alpha val="43137"/>
                  </a:srgbClr>
                </a:outerShdw>
              </a:effectLst>
            </a:endParaRPr>
          </a:p>
        </p:txBody>
      </p:sp>
      <p:pic>
        <p:nvPicPr>
          <p:cNvPr id="111618" name="Picture 2" descr="http://bonobo.org/photos/elongi.gif"/>
          <p:cNvPicPr>
            <a:picLocks noChangeAspect="1" noChangeArrowheads="1"/>
          </p:cNvPicPr>
          <p:nvPr/>
        </p:nvPicPr>
        <p:blipFill>
          <a:blip r:embed="rId3" cstate="print"/>
          <a:srcRect/>
          <a:stretch>
            <a:fillRect/>
          </a:stretch>
        </p:blipFill>
        <p:spPr bwMode="auto">
          <a:xfrm>
            <a:off x="1691680" y="2636912"/>
            <a:ext cx="2808312" cy="2827682"/>
          </a:xfrm>
          <a:prstGeom prst="rect">
            <a:avLst/>
          </a:prstGeom>
          <a:noFill/>
        </p:spPr>
      </p:pic>
      <p:pic>
        <p:nvPicPr>
          <p:cNvPr id="111620" name="Picture 4" descr="http://news.discovery.com/animals/2011/03/09/chimp-278x225.jpg"/>
          <p:cNvPicPr>
            <a:picLocks noChangeAspect="1" noChangeArrowheads="1"/>
          </p:cNvPicPr>
          <p:nvPr/>
        </p:nvPicPr>
        <p:blipFill>
          <a:blip r:embed="rId4" cstate="print"/>
          <a:srcRect/>
          <a:stretch>
            <a:fillRect/>
          </a:stretch>
        </p:blipFill>
        <p:spPr bwMode="auto">
          <a:xfrm>
            <a:off x="4788024" y="2636912"/>
            <a:ext cx="2808312" cy="2808312"/>
          </a:xfrm>
          <a:prstGeom prst="rect">
            <a:avLst/>
          </a:prstGeom>
          <a:noFill/>
        </p:spPr>
      </p:pic>
      <p:sp>
        <p:nvSpPr>
          <p:cNvPr id="6" name="Content Placeholder 2"/>
          <p:cNvSpPr txBox="1">
            <a:spLocks/>
          </p:cNvSpPr>
          <p:nvPr/>
        </p:nvSpPr>
        <p:spPr>
          <a:xfrm>
            <a:off x="4788024" y="5445224"/>
            <a:ext cx="2808312" cy="68093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Chimp</a:t>
            </a:r>
            <a:endParaRPr kumimoji="0" lang="en-US" sz="3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bonobo.org/photos/elongi.gif"/>
          <p:cNvPicPr>
            <a:picLocks noChangeAspect="1" noChangeArrowheads="1"/>
          </p:cNvPicPr>
          <p:nvPr/>
        </p:nvPicPr>
        <p:blipFill>
          <a:blip r:embed="rId3" cstate="print"/>
          <a:srcRect/>
          <a:stretch>
            <a:fillRect/>
          </a:stretch>
        </p:blipFill>
        <p:spPr bwMode="auto">
          <a:xfrm>
            <a:off x="1403648" y="2132856"/>
            <a:ext cx="2808312" cy="2827682"/>
          </a:xfrm>
          <a:prstGeom prst="rect">
            <a:avLst/>
          </a:prstGeom>
          <a:noFill/>
        </p:spPr>
      </p:pic>
      <p:pic>
        <p:nvPicPr>
          <p:cNvPr id="111620" name="Picture 4" descr="http://news.discovery.com/animals/2011/03/09/chimp-278x225.jpg"/>
          <p:cNvPicPr>
            <a:picLocks noChangeAspect="1" noChangeArrowheads="1"/>
          </p:cNvPicPr>
          <p:nvPr/>
        </p:nvPicPr>
        <p:blipFill>
          <a:blip r:embed="rId4" cstate="print"/>
          <a:srcRect/>
          <a:stretch>
            <a:fillRect/>
          </a:stretch>
        </p:blipFill>
        <p:spPr bwMode="auto">
          <a:xfrm>
            <a:off x="4716016" y="2132856"/>
            <a:ext cx="2808312" cy="2808312"/>
          </a:xfrm>
          <a:prstGeom prst="rect">
            <a:avLst/>
          </a:prstGeom>
          <a:noFill/>
        </p:spPr>
      </p:pic>
      <p:sp>
        <p:nvSpPr>
          <p:cNvPr id="13" name="TextBox 12"/>
          <p:cNvSpPr txBox="1"/>
          <p:nvPr/>
        </p:nvSpPr>
        <p:spPr>
          <a:xfrm>
            <a:off x="2123728" y="5301208"/>
            <a:ext cx="4968552" cy="1261884"/>
          </a:xfrm>
          <a:prstGeom prst="rect">
            <a:avLst/>
          </a:prstGeom>
          <a:noFill/>
        </p:spPr>
        <p:txBody>
          <a:bodyPr wrap="square" rtlCol="0">
            <a:spAutoFit/>
          </a:bodyPr>
          <a:lstStyle/>
          <a:p>
            <a:r>
              <a:rPr lang="en-GB" sz="2200" b="1" dirty="0" smtClean="0">
                <a:latin typeface="Arial" pitchFamily="34" charset="0"/>
                <a:cs typeface="Arial" pitchFamily="34" charset="0"/>
              </a:rPr>
              <a:t>‘</a:t>
            </a:r>
            <a:r>
              <a:rPr lang="en-GB" b="1" dirty="0" smtClean="0">
                <a:latin typeface="Arial" pitchFamily="34" charset="0"/>
                <a:cs typeface="Arial" pitchFamily="34" charset="0"/>
              </a:rPr>
              <a:t>a </a:t>
            </a:r>
            <a:r>
              <a:rPr lang="en-GB" b="1" dirty="0" err="1" smtClean="0">
                <a:latin typeface="Arial" pitchFamily="34" charset="0"/>
                <a:cs typeface="Arial" pitchFamily="34" charset="0"/>
              </a:rPr>
              <a:t>chimp’ll</a:t>
            </a:r>
            <a:r>
              <a:rPr lang="en-GB" b="1" dirty="0" smtClean="0">
                <a:latin typeface="Arial" pitchFamily="34" charset="0"/>
                <a:cs typeface="Arial" pitchFamily="34" charset="0"/>
              </a:rPr>
              <a:t> just find itself on the outside of a group and before he knows it’s happening it’s being hounded to death by the others, sometimes for months’</a:t>
            </a:r>
            <a:endParaRPr lang="en-US" b="1" dirty="0">
              <a:latin typeface="Arial" pitchFamily="34" charset="0"/>
              <a:cs typeface="Arial" pitchFamily="34" charset="0"/>
            </a:endParaRPr>
          </a:p>
        </p:txBody>
      </p:sp>
      <p:sp>
        <p:nvSpPr>
          <p:cNvPr id="15" name="TextBox 14"/>
          <p:cNvSpPr txBox="1"/>
          <p:nvPr/>
        </p:nvSpPr>
        <p:spPr>
          <a:xfrm>
            <a:off x="323528" y="188640"/>
            <a:ext cx="8352928"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200" b="1" dirty="0" smtClean="0"/>
              <a:t>Does the group more closely resemble </a:t>
            </a:r>
            <a:r>
              <a:rPr lang="en-GB" sz="3200" b="1" dirty="0" err="1" smtClean="0"/>
              <a:t>bonobos</a:t>
            </a:r>
            <a:r>
              <a:rPr lang="en-GB" sz="3200" b="1" dirty="0" smtClean="0"/>
              <a:t> or chimps? Why do you say that? </a:t>
            </a:r>
            <a:endParaRPr lang="en-US" sz="32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461665"/>
          </a:xfrm>
          <a:prstGeom prst="rect">
            <a:avLst/>
          </a:prstGeom>
          <a:noFill/>
        </p:spPr>
        <p:txBody>
          <a:bodyPr wrap="square" rtlCol="0">
            <a:spAutoFit/>
          </a:bodyPr>
          <a:lstStyle/>
          <a:p>
            <a:pPr algn="ctr"/>
            <a:endParaRPr lang="en-US" sz="2400" b="1" dirty="0" smtClean="0">
              <a:solidFill>
                <a:srgbClr val="00B0F0"/>
              </a:solidFill>
            </a:endParaRPr>
          </a:p>
        </p:txBody>
      </p:sp>
      <p:sp>
        <p:nvSpPr>
          <p:cNvPr id="9" name="TextBox 8"/>
          <p:cNvSpPr txBox="1"/>
          <p:nvPr/>
        </p:nvSpPr>
        <p:spPr>
          <a:xfrm>
            <a:off x="214282" y="2071678"/>
            <a:ext cx="8715436" cy="461665"/>
          </a:xfrm>
          <a:prstGeom prst="rect">
            <a:avLst/>
          </a:prstGeom>
          <a:noFill/>
        </p:spPr>
        <p:txBody>
          <a:bodyPr wrap="square" rtlCol="0">
            <a:spAutoFit/>
          </a:bodyPr>
          <a:lstStyle/>
          <a:p>
            <a:pPr algn="just"/>
            <a:endParaRPr lang="en-US" sz="2400" dirty="0">
              <a:solidFill>
                <a:schemeClr val="bg1"/>
              </a:solidFill>
            </a:endParaRPr>
          </a:p>
        </p:txBody>
      </p:sp>
      <p:sp>
        <p:nvSpPr>
          <p:cNvPr id="10" name="TextBox 9"/>
          <p:cNvSpPr txBox="1"/>
          <p:nvPr/>
        </p:nvSpPr>
        <p:spPr>
          <a:xfrm>
            <a:off x="179512" y="1379577"/>
            <a:ext cx="8856984" cy="5047536"/>
          </a:xfrm>
          <a:prstGeom prst="rect">
            <a:avLst/>
          </a:prstGeom>
          <a:solidFill>
            <a:schemeClr val="bg2">
              <a:lumMod val="75000"/>
              <a:alpha val="58000"/>
            </a:schemeClr>
          </a:solidFill>
        </p:spPr>
        <p:txBody>
          <a:bodyPr wrap="square" rtlCol="0">
            <a:spAutoFit/>
          </a:bodyPr>
          <a:lstStyle/>
          <a:p>
            <a:pPr>
              <a:buFont typeface="Arial" pitchFamily="34" charset="0"/>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Q</a:t>
            </a:r>
            <a:r>
              <a:rPr lang="en-GB" sz="2800" b="1" dirty="0" smtClean="0">
                <a:effectLst>
                  <a:outerShdw blurRad="38100" dist="38100" dir="2700000" algn="tl">
                    <a:srgbClr val="000000">
                      <a:alpha val="43137"/>
                    </a:srgbClr>
                  </a:outerShdw>
                </a:effectLst>
              </a:rPr>
              <a:t>UESTION - link your answer to the focus of the task</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W</a:t>
            </a:r>
            <a:r>
              <a:rPr lang="en-GB" sz="2800" b="1" dirty="0" smtClean="0">
                <a:effectLst>
                  <a:outerShdw blurRad="38100" dist="38100" dir="2700000" algn="tl">
                    <a:srgbClr val="000000">
                      <a:alpha val="43137"/>
                    </a:srgbClr>
                  </a:outerShdw>
                </a:effectLst>
              </a:rPr>
              <a:t>RITER - remember that the characters only do what the writer makes them do!</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E</a:t>
            </a:r>
            <a:r>
              <a:rPr lang="en-GB" sz="2800" b="1" dirty="0" smtClean="0">
                <a:effectLst>
                  <a:outerShdw blurRad="38100" dist="38100" dir="2700000" algn="tl">
                    <a:srgbClr val="000000">
                      <a:alpha val="43137"/>
                    </a:srgbClr>
                  </a:outerShdw>
                </a:effectLst>
              </a:rPr>
              <a:t>VIDENCE - Use quotations from the text</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R</a:t>
            </a:r>
            <a:r>
              <a:rPr lang="en-GB" sz="2800" b="1" dirty="0" smtClean="0">
                <a:effectLst>
                  <a:outerShdw blurRad="38100" dist="38100" dir="2700000" algn="tl">
                    <a:srgbClr val="000000">
                      <a:alpha val="43137"/>
                    </a:srgbClr>
                  </a:outerShdw>
                </a:effectLst>
              </a:rPr>
              <a:t>EADER - what effect do the events/ issues have on the reader?</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T</a:t>
            </a:r>
            <a:r>
              <a:rPr lang="en-GB" sz="2800" b="1" dirty="0" smtClean="0">
                <a:effectLst>
                  <a:outerShdw blurRad="38100" dist="38100" dir="2700000" algn="tl">
                    <a:srgbClr val="000000">
                      <a:alpha val="43137"/>
                    </a:srgbClr>
                  </a:outerShdw>
                </a:effectLst>
              </a:rPr>
              <a:t>ECHNIQUES - language/ structure</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Y</a:t>
            </a:r>
            <a:r>
              <a:rPr lang="en-GB" sz="2800" b="1" dirty="0" smtClean="0">
                <a:effectLst>
                  <a:outerShdw blurRad="38100" dist="38100" dir="2700000" algn="tl">
                    <a:srgbClr val="000000">
                      <a:alpha val="43137"/>
                    </a:srgbClr>
                  </a:outerShdw>
                </a:effectLst>
              </a:rPr>
              <a:t>OUR RESPONSE - explore your own ideas/ your reaction to the text </a:t>
            </a:r>
            <a:endParaRPr lang="en-US" sz="11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1200329"/>
          </a:xfrm>
          <a:prstGeom prst="rect">
            <a:avLst/>
          </a:prstGeom>
          <a:noFill/>
        </p:spPr>
        <p:txBody>
          <a:bodyPr wrap="square" rtlCol="0">
            <a:spAutoFit/>
          </a:bodyPr>
          <a:lstStyle/>
          <a:p>
            <a:pPr algn="ctr"/>
            <a:r>
              <a:rPr lang="en-GB" sz="2400" b="1" dirty="0" smtClean="0">
                <a:solidFill>
                  <a:srgbClr val="00B0F0"/>
                </a:solidFill>
                <a:effectLst>
                  <a:outerShdw blurRad="38100" dist="38100" dir="2700000" algn="tl">
                    <a:srgbClr val="000000">
                      <a:alpha val="43137"/>
                    </a:srgbClr>
                  </a:outerShdw>
                </a:effectLst>
              </a:rPr>
              <a:t>Have a go at writing a QWERTY paragraph, using your notes so far.</a:t>
            </a:r>
          </a:p>
          <a:p>
            <a:pPr algn="ctr"/>
            <a:endParaRPr lang="en-GB" sz="2400" b="1" dirty="0" smtClean="0">
              <a:solidFill>
                <a:srgbClr val="00B0F0"/>
              </a:solidFill>
            </a:endParaRPr>
          </a:p>
        </p:txBody>
      </p:sp>
      <p:sp>
        <p:nvSpPr>
          <p:cNvPr id="10" name="Rectangle 9"/>
          <p:cNvSpPr/>
          <p:nvPr/>
        </p:nvSpPr>
        <p:spPr>
          <a:xfrm>
            <a:off x="467544" y="2852936"/>
            <a:ext cx="8064896" cy="2062103"/>
          </a:xfrm>
          <a:prstGeom prst="rect">
            <a:avLst/>
          </a:prstGeom>
        </p:spPr>
        <p:txBody>
          <a:bodyPr wrap="square">
            <a:spAutoFit/>
          </a:bodyPr>
          <a:lstStyle/>
          <a:p>
            <a:pPr algn="ctr"/>
            <a:r>
              <a:rPr lang="en-GB" sz="4800" dirty="0" smtClean="0">
                <a:effectLst>
                  <a:outerShdw blurRad="38100" dist="38100" dir="2700000" algn="tl">
                    <a:srgbClr val="000000">
                      <a:alpha val="43137"/>
                    </a:srgbClr>
                  </a:outerShdw>
                </a:effectLst>
              </a:rPr>
              <a:t>Does the group more closely resemble </a:t>
            </a:r>
            <a:r>
              <a:rPr lang="en-GB" sz="4800" dirty="0" err="1" smtClean="0">
                <a:effectLst>
                  <a:outerShdw blurRad="38100" dist="38100" dir="2700000" algn="tl">
                    <a:srgbClr val="000000">
                      <a:alpha val="43137"/>
                    </a:srgbClr>
                  </a:outerShdw>
                </a:effectLst>
              </a:rPr>
              <a:t>bonobos</a:t>
            </a:r>
            <a:r>
              <a:rPr lang="en-GB" sz="4800" dirty="0" smtClean="0">
                <a:effectLst>
                  <a:outerShdw blurRad="38100" dist="38100" dir="2700000" algn="tl">
                    <a:srgbClr val="000000">
                      <a:alpha val="43137"/>
                    </a:srgbClr>
                  </a:outerShdw>
                </a:effectLst>
              </a:rPr>
              <a:t> or chimps? </a:t>
            </a:r>
            <a:r>
              <a:rPr lang="en-GB" sz="3200" dirty="0" smtClean="0">
                <a:solidFill>
                  <a:srgbClr val="FF0000"/>
                </a:solidFill>
                <a:effectLst>
                  <a:outerShdw blurRad="38100" dist="38100" dir="2700000" algn="tl">
                    <a:srgbClr val="000000">
                      <a:alpha val="43137"/>
                    </a:srgbClr>
                  </a:outerShdw>
                </a:effectLst>
              </a:rPr>
              <a:t>Why do you say that? </a:t>
            </a:r>
          </a:p>
        </p:txBody>
      </p:sp>
      <p:sp>
        <p:nvSpPr>
          <p:cNvPr id="11" name="TextBox 10"/>
          <p:cNvSpPr txBox="1"/>
          <p:nvPr/>
        </p:nvSpPr>
        <p:spPr>
          <a:xfrm>
            <a:off x="179512" y="6093296"/>
            <a:ext cx="8784976" cy="369332"/>
          </a:xfrm>
          <a:prstGeom prst="rect">
            <a:avLst/>
          </a:prstGeom>
          <a:noFill/>
        </p:spPr>
        <p:txBody>
          <a:bodyPr wrap="square" rtlCol="0">
            <a:spAutoFit/>
          </a:bodyPr>
          <a:lstStyle/>
          <a:p>
            <a:pPr algn="ctr"/>
            <a:r>
              <a:rPr lang="en-GB" b="1" dirty="0" smtClean="0">
                <a:solidFill>
                  <a:srgbClr val="FFFF00"/>
                </a:solidFill>
              </a:rPr>
              <a:t>Extension:  Keep on writing! Each paragraph you produce should use QWERTY.</a:t>
            </a:r>
            <a:endParaRPr lang="en-GB" b="1" dirty="0">
              <a:solidFill>
                <a:srgbClr val="FFFF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Kelly... Another way... Leah is also shown to be... The writer suggests... When he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Kelly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simile...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repetition of the word “___”... The alliteration 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1331640" y="3212976"/>
            <a:ext cx="6912768" cy="369332"/>
          </a:xfrm>
          <a:prstGeom prst="rect">
            <a:avLst/>
          </a:prstGeom>
          <a:noFill/>
        </p:spPr>
        <p:txBody>
          <a:bodyPr wrap="square" rtlCol="0">
            <a:spAutoFit/>
          </a:bodyPr>
          <a:lstStyle/>
          <a:p>
            <a:endParaRPr lang="en-GB" dirty="0"/>
          </a:p>
        </p:txBody>
      </p:sp>
      <p:sp>
        <p:nvSpPr>
          <p:cNvPr id="5" name="Rectangle 2"/>
          <p:cNvSpPr txBox="1">
            <a:spLocks noChangeArrowheads="1"/>
          </p:cNvSpPr>
          <p:nvPr/>
        </p:nvSpPr>
        <p:spPr>
          <a:xfrm>
            <a:off x="611560" y="1268760"/>
            <a:ext cx="7988424" cy="4104456"/>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sng" strike="noStrike" kern="1200" cap="none" spc="0" normalizeH="0" baseline="0" noProof="0" dirty="0" smtClean="0">
                <a:ln>
                  <a:noFill/>
                </a:ln>
                <a:solidFill>
                  <a:schemeClr val="tx1"/>
                </a:solidFill>
                <a:effectLst/>
                <a:uLnTx/>
                <a:uFillTx/>
                <a:latin typeface="Comic Sans MS" pitchFamily="66" charset="0"/>
                <a:ea typeface="+mj-ea"/>
                <a:cs typeface="+mj-cs"/>
              </a:rPr>
              <a:t>Learning Objective</a:t>
            </a:r>
            <a: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 </a:t>
            </a:r>
            <a:r>
              <a:rPr kumimoji="0" lang="en-GB" sz="4300" b="0" i="0" u="none" strike="noStrike" kern="1200" cap="none" spc="0" normalizeH="0" baseline="0" noProof="0" dirty="0" smtClean="0">
                <a:ln>
                  <a:noFill/>
                </a:ln>
                <a:solidFill>
                  <a:schemeClr val="tx1"/>
                </a:solidFill>
                <a:effectLst/>
                <a:uLnTx/>
                <a:uFillTx/>
                <a:latin typeface="Comic Sans MS" pitchFamily="66" charset="0"/>
                <a:ea typeface="+mj-ea"/>
                <a:cs typeface="+mj-cs"/>
              </a:rPr>
              <a:t>To identify key quotes for Act 1.</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0" i="0" u="none" strike="noStrike" kern="1200" cap="none" spc="0" normalizeH="0" baseline="0" noProof="0" dirty="0" smtClean="0">
                <a:ln>
                  <a:noFill/>
                </a:ln>
                <a:solidFill>
                  <a:schemeClr val="tx1"/>
                </a:solidFill>
                <a:effectLst/>
                <a:uLnTx/>
                <a:uFillTx/>
                <a:latin typeface="Comic Sans MS" pitchFamily="66" charset="0"/>
                <a:ea typeface="+mj-ea"/>
                <a:cs typeface="+mj-cs"/>
              </a:rPr>
              <a:t>To analyse</a:t>
            </a:r>
            <a:r>
              <a:rPr kumimoji="0" lang="en-GB" sz="4300" b="0" i="0" u="none" strike="noStrike" kern="1200" cap="none" spc="0" normalizeH="0" noProof="0" dirty="0" smtClean="0">
                <a:ln>
                  <a:noFill/>
                </a:ln>
                <a:solidFill>
                  <a:schemeClr val="tx1"/>
                </a:solidFill>
                <a:effectLst/>
                <a:uLnTx/>
                <a:uFillTx/>
                <a:latin typeface="Comic Sans MS" pitchFamily="66" charset="0"/>
                <a:ea typeface="+mj-ea"/>
                <a:cs typeface="+mj-cs"/>
              </a:rPr>
              <a:t> the characters of John Tate, Leah and Phil in Act 1.</a:t>
            </a:r>
            <a:endParaRPr kumimoji="0" lang="en-US" sz="4300" b="0" i="0" u="none" strike="noStrike" kern="1200" cap="none" spc="0" normalizeH="0" baseline="0" noProof="0" dirty="0">
              <a:ln>
                <a:noFill/>
              </a:ln>
              <a:solidFill>
                <a:schemeClr val="bg1"/>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21-26 – Key Quotes?</a:t>
            </a:r>
            <a:endParaRPr lang="en-US" b="1" dirty="0">
              <a:solidFill>
                <a:srgbClr val="92D050"/>
              </a:solidFill>
              <a:effectLst>
                <a:outerShdw blurRad="38100" dist="38100" dir="2700000" algn="tl">
                  <a:srgbClr val="000000">
                    <a:alpha val="43137"/>
                  </a:srgbClr>
                </a:outerShdw>
              </a:effectLst>
            </a:endParaRPr>
          </a:p>
        </p:txBody>
      </p:sp>
      <p:sp>
        <p:nvSpPr>
          <p:cNvPr id="5" name="TextBox 4"/>
          <p:cNvSpPr txBox="1"/>
          <p:nvPr/>
        </p:nvSpPr>
        <p:spPr>
          <a:xfrm>
            <a:off x="2555776" y="1412776"/>
            <a:ext cx="5760640" cy="769441"/>
          </a:xfrm>
          <a:prstGeom prst="rect">
            <a:avLst/>
          </a:prstGeom>
          <a:noFill/>
        </p:spPr>
        <p:txBody>
          <a:bodyPr wrap="square" rtlCol="0">
            <a:spAutoFit/>
          </a:bodyPr>
          <a:lstStyle/>
          <a:p>
            <a:r>
              <a:rPr lang="en-GB" sz="4400" b="1" dirty="0" smtClean="0">
                <a:effectLst>
                  <a:outerShdw blurRad="38100" dist="38100" dir="2700000" algn="tl">
                    <a:srgbClr val="000000">
                      <a:alpha val="43137"/>
                    </a:srgbClr>
                  </a:outerShdw>
                </a:effectLst>
              </a:rPr>
              <a:t>Over to you...</a:t>
            </a:r>
            <a:endParaRPr lang="en-GB" sz="4400" b="1" dirty="0">
              <a:effectLst>
                <a:outerShdw blurRad="38100" dist="38100" dir="2700000" algn="tl">
                  <a:srgbClr val="000000">
                    <a:alpha val="43137"/>
                  </a:srgbClr>
                </a:outerShdw>
              </a:effectLst>
            </a:endParaRPr>
          </a:p>
        </p:txBody>
      </p:sp>
      <p:sp>
        <p:nvSpPr>
          <p:cNvPr id="4" name="TextBox 3"/>
          <p:cNvSpPr txBox="1"/>
          <p:nvPr/>
        </p:nvSpPr>
        <p:spPr>
          <a:xfrm>
            <a:off x="4788024" y="4221088"/>
            <a:ext cx="3744416" cy="954107"/>
          </a:xfrm>
          <a:prstGeom prst="rect">
            <a:avLst/>
          </a:prstGeom>
          <a:noFill/>
          <a:ln>
            <a:solidFill>
              <a:schemeClr val="tx1"/>
            </a:solidFill>
          </a:ln>
        </p:spPr>
        <p:txBody>
          <a:bodyPr wrap="square" rtlCol="0">
            <a:spAutoFit/>
          </a:bodyPr>
          <a:lstStyle/>
          <a:p>
            <a:r>
              <a:rPr lang="en-GB" sz="2800" dirty="0" smtClean="0"/>
              <a:t>Why are these quotes significant? </a:t>
            </a:r>
            <a:endParaRPr lang="en-GB"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274638"/>
            <a:ext cx="7772400" cy="850900"/>
          </a:xfrm>
        </p:spPr>
        <p:txBody>
          <a:bodyPr/>
          <a:lstStyle/>
          <a:p>
            <a:pPr algn="ctr" eaLnBrk="1" hangingPunct="1"/>
            <a:r>
              <a:rPr lang="en-GB" b="1" dirty="0" smtClean="0">
                <a:effectLst>
                  <a:outerShdw blurRad="38100" dist="38100" dir="2700000" algn="tl">
                    <a:srgbClr val="000000">
                      <a:alpha val="43137"/>
                    </a:srgbClr>
                  </a:outerShdw>
                </a:effectLst>
              </a:rPr>
              <a:t>Is this a gang?</a:t>
            </a:r>
          </a:p>
        </p:txBody>
      </p:sp>
      <p:pic>
        <p:nvPicPr>
          <p:cNvPr id="7171" name="Picture 2"/>
          <p:cNvPicPr>
            <a:picLocks noChangeAspect="1" noChangeArrowheads="1"/>
          </p:cNvPicPr>
          <p:nvPr/>
        </p:nvPicPr>
        <p:blipFill>
          <a:blip r:embed="rId3" cstate="print"/>
          <a:srcRect/>
          <a:stretch>
            <a:fillRect/>
          </a:stretch>
        </p:blipFill>
        <p:spPr bwMode="auto">
          <a:xfrm>
            <a:off x="1187450" y="1125538"/>
            <a:ext cx="6846888" cy="45354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DNA\images\james-alexandrou-as-phil-and-leah-brotherhead-as-leah-in-dna-photo-by-simon-annand.jpg"/>
          <p:cNvPicPr>
            <a:picLocks noChangeAspect="1" noChangeArrowheads="1"/>
          </p:cNvPicPr>
          <p:nvPr/>
        </p:nvPicPr>
        <p:blipFill>
          <a:blip r:embed="rId2" cstate="print"/>
          <a:srcRect l="7094" r="11114"/>
          <a:stretch>
            <a:fillRect/>
          </a:stretch>
        </p:blipFill>
        <p:spPr bwMode="auto">
          <a:xfrm>
            <a:off x="0" y="0"/>
            <a:ext cx="9144000" cy="6858000"/>
          </a:xfrm>
          <a:prstGeom prst="rect">
            <a:avLst/>
          </a:prstGeom>
          <a:noFill/>
        </p:spPr>
      </p:pic>
      <p:sp>
        <p:nvSpPr>
          <p:cNvPr id="2" name="Rectangle 1"/>
          <p:cNvSpPr/>
          <p:nvPr/>
        </p:nvSpPr>
        <p:spPr>
          <a:xfrm>
            <a:off x="1547664" y="4005064"/>
            <a:ext cx="6048672" cy="1754326"/>
          </a:xfrm>
          <a:prstGeom prst="rect">
            <a:avLst/>
          </a:prstGeom>
          <a:solidFill>
            <a:srgbClr val="92D050">
              <a:alpha val="65000"/>
            </a:srgbClr>
          </a:solidFill>
          <a:ln>
            <a:solidFill>
              <a:schemeClr val="accent5">
                <a:shade val="95000"/>
                <a:satMod val="105000"/>
              </a:schemeClr>
            </a:solidFill>
          </a:ln>
        </p:spPr>
        <p:txBody>
          <a:bodyPr wrap="square">
            <a:spAutoFit/>
          </a:bodyPr>
          <a:lstStyle/>
          <a:p>
            <a:r>
              <a:rPr lang="en-GB" sz="3600" dirty="0">
                <a:effectLst>
                  <a:outerShdw blurRad="38100" dist="38100" dir="2700000" algn="tl">
                    <a:srgbClr val="000000">
                      <a:alpha val="43137"/>
                    </a:srgbClr>
                  </a:outerShdw>
                </a:effectLst>
              </a:rPr>
              <a:t>Add notes to the character pages for </a:t>
            </a:r>
            <a:r>
              <a:rPr lang="en-GB" sz="3600" dirty="0" smtClean="0">
                <a:effectLst>
                  <a:outerShdw blurRad="38100" dist="38100" dir="2700000" algn="tl">
                    <a:srgbClr val="000000">
                      <a:alpha val="43137"/>
                    </a:srgbClr>
                  </a:outerShdw>
                </a:effectLst>
              </a:rPr>
              <a:t>John Tate, Phil </a:t>
            </a:r>
            <a:r>
              <a:rPr lang="en-GB" sz="3600" dirty="0">
                <a:effectLst>
                  <a:outerShdw blurRad="38100" dist="38100" dir="2700000" algn="tl">
                    <a:srgbClr val="000000">
                      <a:alpha val="43137"/>
                    </a:srgbClr>
                  </a:outerShdw>
                </a:effectLst>
              </a:rPr>
              <a:t>and </a:t>
            </a:r>
            <a:r>
              <a:rPr lang="en-GB" sz="3600" dirty="0" smtClean="0">
                <a:effectLst>
                  <a:outerShdw blurRad="38100" dist="38100" dir="2700000" algn="tl">
                    <a:srgbClr val="000000">
                      <a:alpha val="43137"/>
                    </a:srgbClr>
                  </a:outerShdw>
                </a:effectLst>
              </a:rPr>
              <a:t>Leah.</a:t>
            </a:r>
            <a:endParaRPr lang="en-GB"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1331640" y="3212976"/>
            <a:ext cx="6912768" cy="369332"/>
          </a:xfrm>
          <a:prstGeom prst="rect">
            <a:avLst/>
          </a:prstGeom>
          <a:noFill/>
        </p:spPr>
        <p:txBody>
          <a:bodyPr wrap="square" rtlCol="0">
            <a:spAutoFit/>
          </a:bodyPr>
          <a:lstStyle/>
          <a:p>
            <a:endParaRPr lang="en-GB" dirty="0"/>
          </a:p>
        </p:txBody>
      </p:sp>
      <p:sp>
        <p:nvSpPr>
          <p:cNvPr id="5" name="Rectangle 2"/>
          <p:cNvSpPr txBox="1">
            <a:spLocks noChangeArrowheads="1"/>
          </p:cNvSpPr>
          <p:nvPr/>
        </p:nvSpPr>
        <p:spPr>
          <a:xfrm>
            <a:off x="611560" y="1268760"/>
            <a:ext cx="7988424" cy="4104456"/>
          </a:xfrm>
          <a:prstGeom prst="rect">
            <a:avLst/>
          </a:prstGeom>
        </p:spPr>
        <p:txBody>
          <a:bodyPr vert="horz" lIns="91440" tIns="45720" rIns="91440" bIns="45720" rtlCol="0" anchor="ctr">
            <a:normAutofit fontScale="90000" lnSpcReduction="20000"/>
          </a:bodyPr>
          <a:lstStyle/>
          <a:p>
            <a:pPr lvl="0" algn="ctr">
              <a:spcBef>
                <a:spcPct val="0"/>
              </a:spcBef>
            </a:pPr>
            <a:r>
              <a:rPr kumimoji="0" lang="en-GB" sz="4800" b="1" i="0" u="sng" strike="noStrike" kern="1200" cap="none" spc="0" normalizeH="0" baseline="0" noProof="0" dirty="0" smtClean="0">
                <a:ln>
                  <a:noFill/>
                </a:ln>
                <a:solidFill>
                  <a:schemeClr val="tx1"/>
                </a:solidFill>
                <a:effectLst/>
                <a:uLnTx/>
                <a:uFillTx/>
                <a:latin typeface="Comic Sans MS" pitchFamily="66" charset="0"/>
                <a:ea typeface="+mj-ea"/>
                <a:cs typeface="+mj-cs"/>
              </a:rPr>
              <a:t>Learning Objective</a:t>
            </a:r>
            <a: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 </a:t>
            </a:r>
            <a:r>
              <a:rPr lang="en-GB" sz="4400" dirty="0" smtClean="0">
                <a:latin typeface="Comic Sans MS" pitchFamily="66" charset="0"/>
              </a:rPr>
              <a:t>To analyse the first section of Act 2 and identify its effects and meanings.</a:t>
            </a:r>
          </a:p>
          <a:p>
            <a:pPr lvl="0" algn="ctr">
              <a:spcBef>
                <a:spcPct val="0"/>
              </a:spcBef>
            </a:pPr>
            <a:endParaRPr kumimoji="0" lang="en-GB" sz="4400" b="0" i="0" u="none" strike="noStrike" kern="1200" cap="none" spc="0" normalizeH="0" baseline="0" noProof="0" dirty="0" smtClean="0">
              <a:ln>
                <a:noFill/>
              </a:ln>
              <a:solidFill>
                <a:schemeClr val="bg1"/>
              </a:solidFill>
              <a:effectLst/>
              <a:uLnTx/>
              <a:uFillTx/>
              <a:latin typeface="Comic Sans MS" pitchFamily="66" charset="0"/>
              <a:ea typeface="+mj-ea"/>
              <a:cs typeface="+mj-cs"/>
            </a:endParaRPr>
          </a:p>
          <a:p>
            <a:pPr lvl="0" algn="ctr">
              <a:spcBef>
                <a:spcPct val="0"/>
              </a:spcBef>
            </a:pPr>
            <a:r>
              <a:rPr lang="en-GB" sz="4400" dirty="0" smtClean="0">
                <a:latin typeface="Comic Sans MS" pitchFamily="66" charset="0"/>
                <a:ea typeface="+mj-ea"/>
                <a:cs typeface="+mj-cs"/>
              </a:rPr>
              <a:t>To use drama to explore pages 28-30 further. </a:t>
            </a:r>
            <a:endParaRPr kumimoji="0" lang="en-US" sz="4400" b="0" i="0" u="none" strike="noStrike" kern="1200" cap="none" spc="0" normalizeH="0" baseline="0" noProof="0" dirty="0">
              <a:ln>
                <a:noFill/>
              </a:ln>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5252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90" name="Title 1"/>
          <p:cNvSpPr>
            <a:spLocks noGrp="1"/>
          </p:cNvSpPr>
          <p:nvPr>
            <p:ph type="title"/>
          </p:nvPr>
        </p:nvSpPr>
        <p:spPr>
          <a:xfrm>
            <a:off x="755576" y="2132856"/>
            <a:ext cx="7772400" cy="777875"/>
          </a:xfrm>
          <a:solidFill>
            <a:srgbClr val="92D050">
              <a:alpha val="49000"/>
            </a:srgbClr>
          </a:solidFill>
        </p:spPr>
        <p:txBody>
          <a:bodyPr/>
          <a:lstStyle/>
          <a:p>
            <a:pPr algn="ctr" eaLnBrk="1" hangingPunct="1"/>
            <a:r>
              <a:rPr lang="en-GB" b="1" dirty="0" smtClean="0">
                <a:solidFill>
                  <a:schemeClr val="bg1"/>
                </a:solidFill>
              </a:rPr>
              <a:t>Pick a Part!</a:t>
            </a:r>
          </a:p>
        </p:txBody>
      </p:sp>
      <p:pic>
        <p:nvPicPr>
          <p:cNvPr id="12291" name="Picture 2"/>
          <p:cNvPicPr>
            <a:picLocks noChangeAspect="1" noChangeArrowheads="1"/>
          </p:cNvPicPr>
          <p:nvPr/>
        </p:nvPicPr>
        <p:blipFill>
          <a:blip r:embed="rId2" cstate="print"/>
          <a:srcRect/>
          <a:stretch>
            <a:fillRect/>
          </a:stretch>
        </p:blipFill>
        <p:spPr bwMode="auto">
          <a:xfrm>
            <a:off x="179512" y="116632"/>
            <a:ext cx="2914650" cy="1944687"/>
          </a:xfrm>
          <a:prstGeom prst="rect">
            <a:avLst/>
          </a:prstGeom>
          <a:noFill/>
          <a:ln w="9525">
            <a:noFill/>
            <a:miter lim="800000"/>
            <a:headEnd/>
            <a:tailEnd/>
          </a:ln>
          <a:effectLst>
            <a:outerShdw blurRad="50800" dist="50800" dir="5400000" algn="ctr" rotWithShape="0">
              <a:schemeClr val="tx1">
                <a:lumMod val="50000"/>
              </a:schemeClr>
            </a:outerShdw>
          </a:effectLst>
        </p:spPr>
      </p:pic>
      <p:pic>
        <p:nvPicPr>
          <p:cNvPr id="12292" name="Picture 3"/>
          <p:cNvPicPr>
            <a:picLocks noChangeAspect="1" noChangeArrowheads="1"/>
          </p:cNvPicPr>
          <p:nvPr/>
        </p:nvPicPr>
        <p:blipFill>
          <a:blip r:embed="rId3" cstate="print"/>
          <a:srcRect/>
          <a:stretch>
            <a:fillRect/>
          </a:stretch>
        </p:blipFill>
        <p:spPr bwMode="auto">
          <a:xfrm>
            <a:off x="6012160" y="116632"/>
            <a:ext cx="2964552" cy="1916832"/>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2293" name="TextBox 5"/>
          <p:cNvSpPr txBox="1">
            <a:spLocks noChangeArrowheads="1"/>
          </p:cNvSpPr>
          <p:nvPr/>
        </p:nvSpPr>
        <p:spPr bwMode="auto">
          <a:xfrm>
            <a:off x="323528" y="3068960"/>
            <a:ext cx="3024188" cy="1708150"/>
          </a:xfrm>
          <a:prstGeom prst="rect">
            <a:avLst/>
          </a:prstGeom>
          <a:noFill/>
          <a:ln w="9525">
            <a:noFill/>
            <a:miter lim="800000"/>
            <a:headEnd/>
            <a:tailEnd/>
          </a:ln>
        </p:spPr>
        <p:txBody>
          <a:bodyPr>
            <a:spAutoFit/>
          </a:bodyPr>
          <a:lstStyle/>
          <a:p>
            <a:r>
              <a:rPr lang="en-GB" sz="2100" b="1" dirty="0">
                <a:solidFill>
                  <a:schemeClr val="bg1"/>
                </a:solidFill>
              </a:rPr>
              <a:t>Stage </a:t>
            </a:r>
            <a:r>
              <a:rPr lang="en-GB" sz="2100" b="1" dirty="0" smtClean="0">
                <a:solidFill>
                  <a:schemeClr val="bg1"/>
                </a:solidFill>
              </a:rPr>
              <a:t>directions: </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Mark:</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Jan: </a:t>
            </a:r>
            <a:endParaRPr lang="en-GB" sz="2100" b="1" dirty="0">
              <a:solidFill>
                <a:schemeClr val="bg1"/>
              </a:solidFill>
            </a:endParaRPr>
          </a:p>
        </p:txBody>
      </p:sp>
      <p:sp>
        <p:nvSpPr>
          <p:cNvPr id="12294" name="TextBox 6"/>
          <p:cNvSpPr txBox="1">
            <a:spLocks noChangeArrowheads="1"/>
          </p:cNvSpPr>
          <p:nvPr/>
        </p:nvSpPr>
        <p:spPr bwMode="auto">
          <a:xfrm>
            <a:off x="251520" y="4941168"/>
            <a:ext cx="3673475" cy="1061829"/>
          </a:xfrm>
          <a:prstGeom prst="rect">
            <a:avLst/>
          </a:prstGeom>
          <a:noFill/>
          <a:ln w="9525">
            <a:noFill/>
            <a:miter lim="800000"/>
            <a:headEnd/>
            <a:tailEnd/>
          </a:ln>
        </p:spPr>
        <p:txBody>
          <a:bodyPr>
            <a:spAutoFit/>
          </a:bodyPr>
          <a:lstStyle/>
          <a:p>
            <a:r>
              <a:rPr lang="en-GB" sz="2100" b="1" dirty="0" smtClean="0">
                <a:solidFill>
                  <a:schemeClr val="bg1"/>
                </a:solidFill>
              </a:rPr>
              <a:t>Leah: </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Phil: </a:t>
            </a:r>
            <a:endParaRPr lang="en-GB" sz="2100" b="1" dirty="0">
              <a:solidFill>
                <a:schemeClr val="bg1"/>
              </a:solidFill>
            </a:endParaRPr>
          </a:p>
        </p:txBody>
      </p:sp>
      <p:sp>
        <p:nvSpPr>
          <p:cNvPr id="12295" name="Rectangle 4"/>
          <p:cNvSpPr>
            <a:spLocks noChangeArrowheads="1"/>
          </p:cNvSpPr>
          <p:nvPr/>
        </p:nvSpPr>
        <p:spPr bwMode="auto">
          <a:xfrm>
            <a:off x="0" y="-323850"/>
            <a:ext cx="9144000" cy="647700"/>
          </a:xfrm>
          <a:prstGeom prst="rect">
            <a:avLst/>
          </a:prstGeom>
          <a:noFill/>
          <a:ln w="9525">
            <a:noFill/>
            <a:miter lim="800000"/>
            <a:headEnd/>
            <a:tailEnd/>
          </a:ln>
        </p:spPr>
        <p:txBody>
          <a:bodyPr anchor="ctr">
            <a:spAutoFit/>
          </a:bodyPr>
          <a:lstStyle/>
          <a:p>
            <a:endParaRPr lang="en-US"/>
          </a:p>
          <a:p>
            <a:pPr eaLnBrk="0" hangingPunct="0"/>
            <a:endParaRPr lang="en-US"/>
          </a:p>
        </p:txBody>
      </p:sp>
      <p:pic>
        <p:nvPicPr>
          <p:cNvPr id="12296" name="Picture 8"/>
          <p:cNvPicPr>
            <a:picLocks noChangeAspect="1" noChangeArrowheads="1"/>
          </p:cNvPicPr>
          <p:nvPr/>
        </p:nvPicPr>
        <p:blipFill>
          <a:blip r:embed="rId4" cstate="print"/>
          <a:srcRect/>
          <a:stretch>
            <a:fillRect/>
          </a:stretch>
        </p:blipFill>
        <p:spPr bwMode="auto">
          <a:xfrm>
            <a:off x="3275856" y="116632"/>
            <a:ext cx="2592288" cy="1944216"/>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2297" name="TextBox 10"/>
          <p:cNvSpPr txBox="1">
            <a:spLocks noChangeArrowheads="1"/>
          </p:cNvSpPr>
          <p:nvPr/>
        </p:nvSpPr>
        <p:spPr bwMode="auto">
          <a:xfrm>
            <a:off x="5256213" y="3068960"/>
            <a:ext cx="3887787" cy="3000821"/>
          </a:xfrm>
          <a:prstGeom prst="rect">
            <a:avLst/>
          </a:prstGeom>
          <a:noFill/>
          <a:ln w="9525">
            <a:noFill/>
            <a:miter lim="800000"/>
            <a:headEnd/>
            <a:tailEnd/>
          </a:ln>
        </p:spPr>
        <p:txBody>
          <a:bodyPr>
            <a:spAutoFit/>
          </a:bodyPr>
          <a:lstStyle/>
          <a:p>
            <a:r>
              <a:rPr lang="en-GB" sz="2100" b="1" dirty="0" smtClean="0">
                <a:solidFill>
                  <a:schemeClr val="bg1"/>
                </a:solidFill>
              </a:rPr>
              <a:t>Lou</a:t>
            </a:r>
            <a:r>
              <a:rPr lang="en-GB" sz="2100" b="1" dirty="0">
                <a:solidFill>
                  <a:schemeClr val="bg1"/>
                </a:solidFill>
              </a:rPr>
              <a:t>:</a:t>
            </a:r>
          </a:p>
          <a:p>
            <a:endParaRPr lang="en-GB" sz="2100" b="1" dirty="0">
              <a:solidFill>
                <a:schemeClr val="bg1"/>
              </a:solidFill>
            </a:endParaRPr>
          </a:p>
          <a:p>
            <a:r>
              <a:rPr lang="en-GB" sz="2100" b="1" dirty="0" smtClean="0">
                <a:solidFill>
                  <a:schemeClr val="bg1"/>
                </a:solidFill>
              </a:rPr>
              <a:t>Danny</a:t>
            </a:r>
            <a:r>
              <a:rPr lang="en-GB" sz="2100" b="1" dirty="0">
                <a:solidFill>
                  <a:schemeClr val="bg1"/>
                </a:solidFill>
              </a:rPr>
              <a:t>: </a:t>
            </a:r>
            <a:endParaRPr lang="en-GB" sz="2100" b="1" dirty="0" smtClean="0">
              <a:solidFill>
                <a:schemeClr val="bg1"/>
              </a:solidFill>
            </a:endParaRPr>
          </a:p>
          <a:p>
            <a:endParaRPr lang="en-GB" sz="2100" b="1" dirty="0">
              <a:solidFill>
                <a:schemeClr val="bg1"/>
              </a:solidFill>
            </a:endParaRPr>
          </a:p>
          <a:p>
            <a:r>
              <a:rPr lang="en-GB" sz="2100" b="1" dirty="0" smtClean="0">
                <a:solidFill>
                  <a:schemeClr val="bg1"/>
                </a:solidFill>
              </a:rPr>
              <a:t>Richard: </a:t>
            </a:r>
          </a:p>
          <a:p>
            <a:endParaRPr lang="en-GB" sz="2100" b="1" dirty="0">
              <a:solidFill>
                <a:schemeClr val="bg1"/>
              </a:solidFill>
            </a:endParaRPr>
          </a:p>
          <a:p>
            <a:r>
              <a:rPr lang="en-GB" sz="2100" b="1" dirty="0" smtClean="0">
                <a:solidFill>
                  <a:schemeClr val="bg1"/>
                </a:solidFill>
              </a:rPr>
              <a:t>Cathy:</a:t>
            </a:r>
          </a:p>
          <a:p>
            <a:endParaRPr lang="en-GB" sz="2100" b="1" dirty="0">
              <a:solidFill>
                <a:schemeClr val="bg1"/>
              </a:solidFill>
            </a:endParaRPr>
          </a:p>
          <a:p>
            <a:r>
              <a:rPr lang="en-GB" sz="2100" b="1" dirty="0" smtClean="0">
                <a:solidFill>
                  <a:schemeClr val="bg1"/>
                </a:solidFill>
              </a:rPr>
              <a:t>Brian:</a:t>
            </a:r>
            <a:endParaRPr lang="en-GB" sz="2100" b="1" dirty="0">
              <a:solidFill>
                <a:schemeClr val="bg1"/>
              </a:solidFill>
            </a:endParaRPr>
          </a:p>
        </p:txBody>
      </p:sp>
      <p:sp>
        <p:nvSpPr>
          <p:cNvPr id="11" name="TextBox 10"/>
          <p:cNvSpPr txBox="1"/>
          <p:nvPr/>
        </p:nvSpPr>
        <p:spPr>
          <a:xfrm>
            <a:off x="395536"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street</a:t>
            </a:r>
            <a:endParaRPr lang="en-GB" sz="4000" dirty="0">
              <a:effectLst>
                <a:outerShdw blurRad="38100" dist="38100" dir="2700000" algn="tl">
                  <a:srgbClr val="000000">
                    <a:alpha val="43137"/>
                  </a:srgbClr>
                </a:outerShdw>
              </a:effectLst>
            </a:endParaRPr>
          </a:p>
        </p:txBody>
      </p:sp>
      <p:sp>
        <p:nvSpPr>
          <p:cNvPr id="12" name="TextBox 11"/>
          <p:cNvSpPr txBox="1"/>
          <p:nvPr/>
        </p:nvSpPr>
        <p:spPr>
          <a:xfrm>
            <a:off x="334786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wood</a:t>
            </a:r>
            <a:endParaRPr lang="en-GB" sz="4000" dirty="0">
              <a:effectLst>
                <a:outerShdw blurRad="38100" dist="38100" dir="2700000" algn="tl">
                  <a:srgbClr val="000000">
                    <a:alpha val="43137"/>
                  </a:srgbClr>
                </a:outerShdw>
              </a:effectLst>
            </a:endParaRPr>
          </a:p>
        </p:txBody>
      </p:sp>
      <p:sp>
        <p:nvSpPr>
          <p:cNvPr id="13" name="TextBox 12"/>
          <p:cNvSpPr txBox="1"/>
          <p:nvPr/>
        </p:nvSpPr>
        <p:spPr>
          <a:xfrm>
            <a:off x="622818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field</a:t>
            </a:r>
            <a:endParaRPr lang="en-GB"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Q1: Pages 27-30</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lnSpcReduction="10000"/>
          </a:bodyPr>
          <a:lstStyle/>
          <a:p>
            <a:pPr>
              <a:buNone/>
            </a:pPr>
            <a:r>
              <a:rPr lang="en-GB" b="1" dirty="0" smtClean="0">
                <a:solidFill>
                  <a:srgbClr val="FF0066"/>
                </a:solidFill>
              </a:rPr>
              <a:t>Two</a:t>
            </a:r>
          </a:p>
          <a:p>
            <a:pPr>
              <a:buNone/>
            </a:pPr>
            <a:r>
              <a:rPr lang="en-GB" i="1" dirty="0" smtClean="0"/>
              <a:t>A Street.</a:t>
            </a:r>
          </a:p>
          <a:p>
            <a:pPr>
              <a:buNone/>
            </a:pPr>
            <a:r>
              <a:rPr lang="en-GB" b="1" dirty="0" smtClean="0">
                <a:solidFill>
                  <a:srgbClr val="FF0066"/>
                </a:solidFill>
              </a:rPr>
              <a:t>Characters:</a:t>
            </a:r>
          </a:p>
          <a:p>
            <a:pPr>
              <a:buNone/>
            </a:pPr>
            <a:r>
              <a:rPr lang="en-GB" dirty="0" smtClean="0"/>
              <a:t>MARK</a:t>
            </a:r>
          </a:p>
          <a:p>
            <a:pPr>
              <a:buNone/>
            </a:pPr>
            <a:r>
              <a:rPr lang="en-GB" dirty="0" smtClean="0"/>
              <a:t>JAN</a:t>
            </a:r>
          </a:p>
          <a:p>
            <a:pPr>
              <a:buNone/>
            </a:pPr>
            <a:endParaRPr lang="en-US" dirty="0"/>
          </a:p>
        </p:txBody>
      </p:sp>
      <p:sp>
        <p:nvSpPr>
          <p:cNvPr id="5" name="TextBox 4"/>
          <p:cNvSpPr txBox="1"/>
          <p:nvPr/>
        </p:nvSpPr>
        <p:spPr>
          <a:xfrm>
            <a:off x="251520" y="3861048"/>
            <a:ext cx="5688632"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smtClean="0"/>
              <a:t>Who are Mark and Jan talking about?</a:t>
            </a:r>
          </a:p>
          <a:p>
            <a:pPr lvl="0"/>
            <a:endParaRPr lang="en-GB" sz="2400" dirty="0"/>
          </a:p>
          <a:p>
            <a:pPr lvl="0"/>
            <a:endParaRPr lang="en-GB" sz="2400" dirty="0" smtClean="0"/>
          </a:p>
          <a:p>
            <a:pPr lvl="0"/>
            <a:r>
              <a:rPr lang="en-GB" sz="2400" dirty="0" smtClean="0"/>
              <a:t> </a:t>
            </a:r>
            <a:endParaRPr lang="en-GB"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Qs 2 &amp; 3: Pages 27-30</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92500" lnSpcReduction="10000"/>
          </a:bodyPr>
          <a:lstStyle/>
          <a:p>
            <a:pPr>
              <a:buNone/>
            </a:pPr>
            <a:r>
              <a:rPr lang="en-GB" b="1" dirty="0" smtClean="0">
                <a:solidFill>
                  <a:srgbClr val="FF0066"/>
                </a:solidFill>
              </a:rPr>
              <a:t>Two</a:t>
            </a:r>
          </a:p>
          <a:p>
            <a:pPr>
              <a:buNone/>
            </a:pPr>
            <a:r>
              <a:rPr lang="en-GB" i="1" dirty="0" smtClean="0"/>
              <a:t>A Field.</a:t>
            </a:r>
          </a:p>
          <a:p>
            <a:pPr>
              <a:buNone/>
            </a:pPr>
            <a:r>
              <a:rPr lang="en-GB" b="1" dirty="0" smtClean="0">
                <a:solidFill>
                  <a:srgbClr val="FF0066"/>
                </a:solidFill>
              </a:rPr>
              <a:t>Characters:</a:t>
            </a:r>
          </a:p>
          <a:p>
            <a:pPr>
              <a:buNone/>
            </a:pPr>
            <a:r>
              <a:rPr lang="en-GB" dirty="0" smtClean="0"/>
              <a:t>LEAH AND PHIL</a:t>
            </a:r>
          </a:p>
          <a:p>
            <a:pPr>
              <a:buNone/>
            </a:pPr>
            <a:r>
              <a:rPr lang="en-GB" dirty="0" smtClean="0"/>
              <a:t>MARK AND JAN</a:t>
            </a:r>
            <a:endParaRPr lang="en-US" dirty="0"/>
          </a:p>
        </p:txBody>
      </p:sp>
      <p:sp>
        <p:nvSpPr>
          <p:cNvPr id="5" name="TextBox 4"/>
          <p:cNvSpPr txBox="1"/>
          <p:nvPr/>
        </p:nvSpPr>
        <p:spPr>
          <a:xfrm>
            <a:off x="251520" y="3861048"/>
            <a:ext cx="5688632"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a:t>What does Leah see as the ‘beauty’ of life? How does she feel when she realises Phil doesn’t feel the same</a:t>
            </a:r>
            <a:r>
              <a:rPr lang="en-GB" sz="2400" dirty="0" smtClean="0"/>
              <a:t>?</a:t>
            </a:r>
          </a:p>
          <a:p>
            <a:pPr lvl="0"/>
            <a:endParaRPr lang="en-GB" sz="2400" dirty="0"/>
          </a:p>
          <a:p>
            <a:r>
              <a:rPr lang="en-GB" sz="2400" dirty="0"/>
              <a:t>Why </a:t>
            </a:r>
            <a:r>
              <a:rPr lang="en-GB" sz="2400" dirty="0" smtClean="0"/>
              <a:t>does Leah </a:t>
            </a:r>
            <a:r>
              <a:rPr lang="en-GB" sz="2400" dirty="0"/>
              <a:t>admit (or </a:t>
            </a:r>
            <a:r>
              <a:rPr lang="en-GB" sz="2400" dirty="0" smtClean="0"/>
              <a:t>lie about) </a:t>
            </a:r>
            <a:r>
              <a:rPr lang="en-GB" sz="2400" dirty="0"/>
              <a:t>killing her pet</a:t>
            </a:r>
            <a:r>
              <a:rPr lang="en-GB" sz="2400" dirty="0" smtClean="0"/>
              <a:t>? What does this tell us about her?</a:t>
            </a:r>
            <a:endParaRPr lang="en-GB" sz="2400" dirty="0"/>
          </a:p>
          <a:p>
            <a:pPr lvl="0"/>
            <a:r>
              <a:rPr lang="en-GB" sz="2400" dirty="0" smtClean="0"/>
              <a:t> </a:t>
            </a:r>
            <a:endParaRPr lang="en-GB"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Qs 4 &amp; 5: Pages 27-30</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92500" lnSpcReduction="10000"/>
          </a:bodyPr>
          <a:lstStyle/>
          <a:p>
            <a:pPr>
              <a:buNone/>
            </a:pPr>
            <a:r>
              <a:rPr lang="en-GB" b="1" dirty="0" smtClean="0">
                <a:solidFill>
                  <a:srgbClr val="FF0066"/>
                </a:solidFill>
              </a:rPr>
              <a:t>Two</a:t>
            </a:r>
          </a:p>
          <a:p>
            <a:pPr>
              <a:buNone/>
            </a:pPr>
            <a:r>
              <a:rPr lang="en-GB" i="1" dirty="0" smtClean="0"/>
              <a:t>A Field.</a:t>
            </a:r>
          </a:p>
          <a:p>
            <a:pPr>
              <a:buNone/>
            </a:pPr>
            <a:r>
              <a:rPr lang="en-GB" b="1" dirty="0" smtClean="0">
                <a:solidFill>
                  <a:srgbClr val="FF0066"/>
                </a:solidFill>
              </a:rPr>
              <a:t>Characters:</a:t>
            </a:r>
          </a:p>
          <a:p>
            <a:pPr>
              <a:buNone/>
            </a:pPr>
            <a:r>
              <a:rPr lang="en-GB" dirty="0" smtClean="0"/>
              <a:t>LEAH AND PHIL</a:t>
            </a:r>
          </a:p>
          <a:p>
            <a:pPr>
              <a:buNone/>
            </a:pPr>
            <a:r>
              <a:rPr lang="en-GB" dirty="0" smtClean="0"/>
              <a:t>MARK AND JAN</a:t>
            </a:r>
            <a:endParaRPr lang="en-US" dirty="0"/>
          </a:p>
        </p:txBody>
      </p:sp>
      <p:sp>
        <p:nvSpPr>
          <p:cNvPr id="5" name="TextBox 4"/>
          <p:cNvSpPr txBox="1"/>
          <p:nvPr/>
        </p:nvSpPr>
        <p:spPr>
          <a:xfrm>
            <a:off x="251520" y="3861048"/>
            <a:ext cx="5688632"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a:t>What do we learn about John Tate? (We don’t see him again.)</a:t>
            </a:r>
          </a:p>
          <a:p>
            <a:pPr lvl="0"/>
            <a:endParaRPr lang="en-GB" sz="2400" dirty="0"/>
          </a:p>
          <a:p>
            <a:pPr lvl="0"/>
            <a:r>
              <a:rPr lang="en-GB" sz="2400" dirty="0" smtClean="0"/>
              <a:t>What </a:t>
            </a:r>
            <a:r>
              <a:rPr lang="en-GB" sz="2400" dirty="0"/>
              <a:t>does it say about Phil that he can calmly eat sweets as the others are falling apart with the guilt?</a:t>
            </a:r>
          </a:p>
          <a:p>
            <a:pPr lvl="0"/>
            <a:r>
              <a:rPr lang="en-GB" sz="2400" dirty="0" smtClean="0"/>
              <a:t> </a:t>
            </a:r>
            <a:endParaRPr lang="en-GB"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b="1" dirty="0" smtClean="0">
                <a:solidFill>
                  <a:srgbClr val="FF0066"/>
                </a:solidFill>
                <a:effectLst>
                  <a:outerShdw blurRad="38100" dist="38100" dir="2700000" algn="tl">
                    <a:srgbClr val="000000">
                      <a:alpha val="43137"/>
                    </a:srgbClr>
                  </a:outerShdw>
                </a:effectLst>
              </a:rPr>
              <a:t>Work in pairs to present the end of this scene (p28-30)</a:t>
            </a:r>
            <a:r>
              <a:rPr lang="en-GB" dirty="0" smtClean="0">
                <a:solidFill>
                  <a:srgbClr val="FF0066"/>
                </a:solidFill>
              </a:rPr>
              <a:t/>
            </a:r>
            <a:br>
              <a:rPr lang="en-GB" dirty="0" smtClean="0">
                <a:solidFill>
                  <a:srgbClr val="FF0066"/>
                </a:solidFill>
              </a:rPr>
            </a:br>
            <a:endParaRPr lang="en-US" dirty="0">
              <a:solidFill>
                <a:srgbClr val="FF0066"/>
              </a:solidFill>
            </a:endParaRPr>
          </a:p>
        </p:txBody>
      </p:sp>
      <p:pic>
        <p:nvPicPr>
          <p:cNvPr id="7" name="Leah's monologue Act 2.mp4">
            <a:hlinkClick r:id="" action="ppaction://media"/>
          </p:cNvPr>
          <p:cNvPicPr>
            <a:picLocks noRot="1" noChangeAspect="1"/>
          </p:cNvPicPr>
          <p:nvPr>
            <a:videoFile r:link="rId1"/>
          </p:nvPr>
        </p:nvPicPr>
        <p:blipFill>
          <a:blip r:embed="rId4" cstate="print"/>
          <a:stretch>
            <a:fillRect/>
          </a:stretch>
        </p:blipFill>
        <p:spPr>
          <a:xfrm>
            <a:off x="1043608" y="1403394"/>
            <a:ext cx="7272808" cy="545460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b="1" dirty="0" smtClean="0">
                <a:solidFill>
                  <a:srgbClr val="FF0066"/>
                </a:solidFill>
                <a:effectLst>
                  <a:outerShdw blurRad="38100" dist="38100" dir="2700000" algn="tl">
                    <a:srgbClr val="000000">
                      <a:alpha val="43137"/>
                    </a:srgbClr>
                  </a:outerShdw>
                </a:effectLst>
              </a:rPr>
              <a:t>Work in pairs to present the end of this scene (p28-30)</a:t>
            </a:r>
            <a:r>
              <a:rPr lang="en-GB" dirty="0" smtClean="0">
                <a:solidFill>
                  <a:srgbClr val="FF0066"/>
                </a:solidFill>
              </a:rPr>
              <a:t/>
            </a:r>
            <a:br>
              <a:rPr lang="en-GB" dirty="0" smtClean="0">
                <a:solidFill>
                  <a:srgbClr val="FF0066"/>
                </a:solidFill>
              </a:rPr>
            </a:br>
            <a:endParaRPr lang="en-US" dirty="0">
              <a:solidFill>
                <a:srgbClr val="FF0066"/>
              </a:solidFill>
            </a:endParaRPr>
          </a:p>
        </p:txBody>
      </p:sp>
      <p:sp>
        <p:nvSpPr>
          <p:cNvPr id="3" name="Content Placeholder 2"/>
          <p:cNvSpPr>
            <a:spLocks noGrp="1"/>
          </p:cNvSpPr>
          <p:nvPr>
            <p:ph idx="1"/>
          </p:nvPr>
        </p:nvSpPr>
        <p:spPr/>
        <p:txBody>
          <a:bodyPr/>
          <a:lstStyle/>
          <a:p>
            <a:pPr>
              <a:buNone/>
            </a:pPr>
            <a:r>
              <a:rPr lang="en-GB" dirty="0" smtClean="0"/>
              <a:t>Focus especially on Leah’s attempt to make Phil</a:t>
            </a:r>
          </a:p>
          <a:p>
            <a:pPr>
              <a:buNone/>
            </a:pPr>
            <a:r>
              <a:rPr lang="en-GB" dirty="0" smtClean="0"/>
              <a:t>react by talking about killing the pet – with no</a:t>
            </a:r>
          </a:p>
          <a:p>
            <a:pPr>
              <a:buNone/>
            </a:pPr>
            <a:r>
              <a:rPr lang="en-GB" dirty="0" smtClean="0"/>
              <a:t>reaction. However, the mention of Adam’s</a:t>
            </a:r>
          </a:p>
          <a:p>
            <a:pPr>
              <a:buNone/>
            </a:pPr>
            <a:r>
              <a:rPr lang="en-GB" dirty="0" smtClean="0"/>
              <a:t>appeal makes him look</a:t>
            </a:r>
          </a:p>
          <a:p>
            <a:pPr>
              <a:buNone/>
            </a:pPr>
            <a:r>
              <a:rPr lang="en-GB" dirty="0"/>
              <a:t>u</a:t>
            </a:r>
            <a:r>
              <a:rPr lang="en-GB" dirty="0" smtClean="0"/>
              <a:t>p.</a:t>
            </a:r>
          </a:p>
        </p:txBody>
      </p:sp>
      <p:pic>
        <p:nvPicPr>
          <p:cNvPr id="113666" name="Picture 2" descr="http://t1.gstatic.com/images?q=tbn:ANd9GcREQ0xstQza5bal6Rpjf2equzlOa-HfN-I9c11V4NEfARvpGGZJKiaVLvSVcA"/>
          <p:cNvPicPr>
            <a:picLocks noChangeAspect="1" noChangeArrowheads="1"/>
          </p:cNvPicPr>
          <p:nvPr/>
        </p:nvPicPr>
        <p:blipFill>
          <a:blip r:embed="rId3" cstate="print"/>
          <a:srcRect/>
          <a:stretch>
            <a:fillRect/>
          </a:stretch>
        </p:blipFill>
        <p:spPr bwMode="auto">
          <a:xfrm>
            <a:off x="4860032" y="3789040"/>
            <a:ext cx="3939287" cy="259764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1331640" y="3212976"/>
            <a:ext cx="6912768" cy="369332"/>
          </a:xfrm>
          <a:prstGeom prst="rect">
            <a:avLst/>
          </a:prstGeom>
          <a:noFill/>
        </p:spPr>
        <p:txBody>
          <a:bodyPr wrap="square" rtlCol="0">
            <a:spAutoFit/>
          </a:bodyPr>
          <a:lstStyle/>
          <a:p>
            <a:endParaRPr lang="en-GB" dirty="0"/>
          </a:p>
        </p:txBody>
      </p:sp>
      <p:sp>
        <p:nvSpPr>
          <p:cNvPr id="5" name="Rectangle 2"/>
          <p:cNvSpPr txBox="1">
            <a:spLocks noChangeArrowheads="1"/>
          </p:cNvSpPr>
          <p:nvPr/>
        </p:nvSpPr>
        <p:spPr>
          <a:xfrm>
            <a:off x="611560" y="1268760"/>
            <a:ext cx="7988424" cy="4104456"/>
          </a:xfrm>
          <a:prstGeom prst="rect">
            <a:avLst/>
          </a:prstGeom>
        </p:spPr>
        <p:txBody>
          <a:bodyPr vert="horz" lIns="91440" tIns="45720" rIns="91440" bIns="45720" rtlCol="0" anchor="ctr">
            <a:normAutofit fontScale="90000" lnSpcReduction="20000"/>
          </a:bodyPr>
          <a:lstStyle/>
          <a:p>
            <a:pPr lvl="0" algn="ctr">
              <a:spcBef>
                <a:spcPct val="0"/>
              </a:spcBef>
            </a:pPr>
            <a:r>
              <a:rPr kumimoji="0" lang="en-GB" sz="4800" b="1" i="0" u="sng" strike="noStrike" kern="1200" cap="none" spc="0" normalizeH="0" baseline="0" noProof="0" dirty="0" smtClean="0">
                <a:ln>
                  <a:noFill/>
                </a:ln>
                <a:solidFill>
                  <a:schemeClr val="tx1"/>
                </a:solidFill>
                <a:effectLst/>
                <a:uLnTx/>
                <a:uFillTx/>
                <a:latin typeface="Comic Sans MS" pitchFamily="66" charset="0"/>
                <a:ea typeface="+mj-ea"/>
                <a:cs typeface="+mj-cs"/>
              </a:rPr>
              <a:t>Learning Objective</a:t>
            </a:r>
            <a: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 </a:t>
            </a:r>
            <a:r>
              <a:rPr lang="en-GB" sz="4400" dirty="0" smtClean="0">
                <a:latin typeface="Comic Sans MS" pitchFamily="66" charset="0"/>
              </a:rPr>
              <a:t>To analyse the rest of Act 2 and identify its effects and meanings.</a:t>
            </a:r>
          </a:p>
          <a:p>
            <a:pPr lvl="0" algn="ctr">
              <a:spcBef>
                <a:spcPct val="0"/>
              </a:spcBef>
            </a:pPr>
            <a:endParaRPr kumimoji="0" lang="en-GB" sz="4400" b="0" i="0" u="none" strike="noStrike" kern="1200" cap="none" spc="0" normalizeH="0" baseline="0" noProof="0" dirty="0" smtClean="0">
              <a:ln>
                <a:noFill/>
              </a:ln>
              <a:solidFill>
                <a:schemeClr val="bg1"/>
              </a:solidFill>
              <a:effectLst/>
              <a:uLnTx/>
              <a:uFillTx/>
              <a:latin typeface="Comic Sans MS" pitchFamily="66" charset="0"/>
              <a:ea typeface="+mj-ea"/>
              <a:cs typeface="+mj-cs"/>
            </a:endParaRPr>
          </a:p>
          <a:p>
            <a:pPr lvl="0" algn="ctr">
              <a:spcBef>
                <a:spcPct val="0"/>
              </a:spcBef>
            </a:pPr>
            <a:r>
              <a:rPr lang="en-GB" sz="4400" dirty="0" smtClean="0">
                <a:latin typeface="Comic Sans MS" pitchFamily="66" charset="0"/>
                <a:ea typeface="+mj-ea"/>
                <a:cs typeface="+mj-cs"/>
              </a:rPr>
              <a:t>To analyse Phil’s actions in more detail. </a:t>
            </a:r>
            <a:endParaRPr kumimoji="0" lang="en-US" sz="4400" b="0" i="0" u="none" strike="noStrike" kern="1200" cap="none" spc="0" normalizeH="0" baseline="0" noProof="0" dirty="0">
              <a:ln>
                <a:noFill/>
              </a:ln>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31-39</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77500" lnSpcReduction="20000"/>
          </a:bodyPr>
          <a:lstStyle/>
          <a:p>
            <a:pPr>
              <a:buNone/>
            </a:pPr>
            <a:r>
              <a:rPr lang="en-GB" b="1" dirty="0" smtClean="0">
                <a:solidFill>
                  <a:srgbClr val="FF0066"/>
                </a:solidFill>
              </a:rPr>
              <a:t>Two</a:t>
            </a:r>
          </a:p>
          <a:p>
            <a:pPr>
              <a:buNone/>
            </a:pPr>
            <a:r>
              <a:rPr lang="en-GB" i="1" dirty="0" smtClean="0"/>
              <a:t>A Wood.</a:t>
            </a:r>
          </a:p>
          <a:p>
            <a:pPr>
              <a:buNone/>
            </a:pPr>
            <a:r>
              <a:rPr lang="en-GB" b="1" dirty="0" smtClean="0">
                <a:solidFill>
                  <a:srgbClr val="FF0066"/>
                </a:solidFill>
              </a:rPr>
              <a:t>Characters:</a:t>
            </a:r>
          </a:p>
          <a:p>
            <a:pPr>
              <a:buNone/>
            </a:pPr>
            <a:r>
              <a:rPr lang="en-GB" dirty="0" smtClean="0"/>
              <a:t>LEAH AND PHIL</a:t>
            </a:r>
          </a:p>
          <a:p>
            <a:pPr>
              <a:buNone/>
            </a:pPr>
            <a:r>
              <a:rPr lang="en-GB" dirty="0" smtClean="0"/>
              <a:t>LOU AND DANNY</a:t>
            </a:r>
          </a:p>
          <a:p>
            <a:pPr>
              <a:buNone/>
            </a:pPr>
            <a:r>
              <a:rPr lang="en-GB" dirty="0" smtClean="0"/>
              <a:t>RICHARD AND CATHY</a:t>
            </a:r>
          </a:p>
          <a:p>
            <a:pPr>
              <a:buNone/>
            </a:pPr>
            <a:r>
              <a:rPr lang="en-GB" dirty="0" smtClean="0"/>
              <a:t>JAN, MARK AND BRIAN</a:t>
            </a:r>
            <a:endParaRPr lang="en-US" dirty="0"/>
          </a:p>
        </p:txBody>
      </p:sp>
      <p:sp>
        <p:nvSpPr>
          <p:cNvPr id="5" name="TextBox 4"/>
          <p:cNvSpPr txBox="1"/>
          <p:nvPr/>
        </p:nvSpPr>
        <p:spPr>
          <a:xfrm>
            <a:off x="251520" y="3861048"/>
            <a:ext cx="5688632"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smtClean="0"/>
              <a:t>(p33)</a:t>
            </a:r>
          </a:p>
          <a:p>
            <a:r>
              <a:rPr lang="en-GB" sz="2400" dirty="0" smtClean="0"/>
              <a:t>How </a:t>
            </a:r>
            <a:r>
              <a:rPr lang="en-GB" sz="2400" dirty="0"/>
              <a:t>does Leah calm Danny down</a:t>
            </a:r>
            <a:r>
              <a:rPr lang="en-GB" sz="2400" dirty="0" smtClean="0"/>
              <a:t>?</a:t>
            </a:r>
          </a:p>
          <a:p>
            <a:endParaRPr lang="en-GB" sz="2400" dirty="0" smtClean="0"/>
          </a:p>
          <a:p>
            <a:endParaRPr lang="en-GB" sz="2400" dirty="0"/>
          </a:p>
          <a:p>
            <a:pPr lvl="0"/>
            <a:r>
              <a:rPr lang="en-GB" sz="2400" dirty="0"/>
              <a:t>What does Richard reveal?</a:t>
            </a:r>
          </a:p>
          <a:p>
            <a:endParaRPr lang="en-GB" sz="2400" dirty="0"/>
          </a:p>
          <a:p>
            <a:pPr lvl="0"/>
            <a:endParaRPr lang="en-GB"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274638"/>
            <a:ext cx="7772400" cy="922337"/>
          </a:xfrm>
        </p:spPr>
        <p:txBody>
          <a:bodyPr/>
          <a:lstStyle/>
          <a:p>
            <a:pPr algn="ctr" eaLnBrk="1" hangingPunct="1"/>
            <a:r>
              <a:rPr lang="en-GB" b="1" dirty="0" smtClean="0">
                <a:effectLst>
                  <a:outerShdw blurRad="38100" dist="38100" dir="2700000" algn="tl">
                    <a:srgbClr val="000000">
                      <a:alpha val="43137"/>
                    </a:srgbClr>
                  </a:outerShdw>
                </a:effectLst>
              </a:rPr>
              <a:t>What about this?</a:t>
            </a:r>
          </a:p>
        </p:txBody>
      </p:sp>
      <p:pic>
        <p:nvPicPr>
          <p:cNvPr id="18434" name="Picture 2" descr="http://www.livingwaters.co.za/Uploads/GROUP%20OF%20PEOPLE.jpg"/>
          <p:cNvPicPr>
            <a:picLocks noChangeAspect="1" noChangeArrowheads="1"/>
          </p:cNvPicPr>
          <p:nvPr/>
        </p:nvPicPr>
        <p:blipFill>
          <a:blip r:embed="rId3" cstate="print"/>
          <a:srcRect/>
          <a:stretch>
            <a:fillRect/>
          </a:stretch>
        </p:blipFill>
        <p:spPr bwMode="auto">
          <a:xfrm>
            <a:off x="1187624" y="1124744"/>
            <a:ext cx="6821261" cy="5105301"/>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31-39</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77500" lnSpcReduction="20000"/>
          </a:bodyPr>
          <a:lstStyle/>
          <a:p>
            <a:pPr>
              <a:buNone/>
            </a:pPr>
            <a:r>
              <a:rPr lang="en-GB" b="1" dirty="0" smtClean="0">
                <a:solidFill>
                  <a:srgbClr val="FF0066"/>
                </a:solidFill>
              </a:rPr>
              <a:t>Two</a:t>
            </a:r>
          </a:p>
          <a:p>
            <a:pPr>
              <a:buNone/>
            </a:pPr>
            <a:r>
              <a:rPr lang="en-GB" i="1" dirty="0" smtClean="0"/>
              <a:t>A Wood.</a:t>
            </a:r>
          </a:p>
          <a:p>
            <a:pPr>
              <a:buNone/>
            </a:pPr>
            <a:r>
              <a:rPr lang="en-GB" b="1" dirty="0" smtClean="0">
                <a:solidFill>
                  <a:srgbClr val="FF0066"/>
                </a:solidFill>
              </a:rPr>
              <a:t>Characters:</a:t>
            </a:r>
          </a:p>
          <a:p>
            <a:pPr>
              <a:buNone/>
            </a:pPr>
            <a:r>
              <a:rPr lang="en-GB" dirty="0" smtClean="0"/>
              <a:t>LEAH AND PHIL</a:t>
            </a:r>
          </a:p>
          <a:p>
            <a:pPr>
              <a:buNone/>
            </a:pPr>
            <a:r>
              <a:rPr lang="en-GB" dirty="0" smtClean="0"/>
              <a:t>LOU AND DANNY</a:t>
            </a:r>
          </a:p>
          <a:p>
            <a:pPr>
              <a:buNone/>
            </a:pPr>
            <a:r>
              <a:rPr lang="en-GB" dirty="0" smtClean="0"/>
              <a:t>RICHARD AND CATHY</a:t>
            </a:r>
          </a:p>
          <a:p>
            <a:pPr>
              <a:buNone/>
            </a:pPr>
            <a:r>
              <a:rPr lang="en-GB" dirty="0" smtClean="0"/>
              <a:t>JAN, MARK AND BRIAN</a:t>
            </a:r>
            <a:endParaRPr lang="en-US" dirty="0" smtClean="0"/>
          </a:p>
          <a:p>
            <a:pPr>
              <a:buNone/>
            </a:pPr>
            <a:endParaRPr lang="en-US" dirty="0"/>
          </a:p>
        </p:txBody>
      </p:sp>
      <p:sp>
        <p:nvSpPr>
          <p:cNvPr id="5" name="TextBox 4"/>
          <p:cNvSpPr txBox="1"/>
          <p:nvPr/>
        </p:nvSpPr>
        <p:spPr>
          <a:xfrm>
            <a:off x="251520" y="3861048"/>
            <a:ext cx="5688632"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smtClean="0"/>
              <a:t>(p33-36)</a:t>
            </a:r>
          </a:p>
          <a:p>
            <a:endParaRPr lang="en-GB" sz="2400" dirty="0" smtClean="0"/>
          </a:p>
          <a:p>
            <a:pPr lvl="0"/>
            <a:r>
              <a:rPr lang="en-GB" sz="2400" dirty="0"/>
              <a:t>What does Cathy admit? What does the audience think of her?</a:t>
            </a:r>
          </a:p>
          <a:p>
            <a:endParaRPr lang="en-GB" sz="2400" dirty="0"/>
          </a:p>
          <a:p>
            <a:pPr lvl="0"/>
            <a:endParaRPr lang="en-GB"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31-39</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77500" lnSpcReduction="20000"/>
          </a:bodyPr>
          <a:lstStyle/>
          <a:p>
            <a:pPr>
              <a:buNone/>
            </a:pPr>
            <a:r>
              <a:rPr lang="en-GB" b="1" dirty="0" smtClean="0">
                <a:solidFill>
                  <a:srgbClr val="FF0066"/>
                </a:solidFill>
              </a:rPr>
              <a:t>Two</a:t>
            </a:r>
          </a:p>
          <a:p>
            <a:pPr>
              <a:buNone/>
            </a:pPr>
            <a:r>
              <a:rPr lang="en-GB" i="1" dirty="0" smtClean="0"/>
              <a:t>A Wood.</a:t>
            </a:r>
          </a:p>
          <a:p>
            <a:pPr>
              <a:buNone/>
            </a:pPr>
            <a:r>
              <a:rPr lang="en-GB" b="1" dirty="0" smtClean="0">
                <a:solidFill>
                  <a:srgbClr val="FF0066"/>
                </a:solidFill>
              </a:rPr>
              <a:t>Characters:</a:t>
            </a:r>
          </a:p>
          <a:p>
            <a:pPr>
              <a:buNone/>
            </a:pPr>
            <a:r>
              <a:rPr lang="en-GB" dirty="0" smtClean="0"/>
              <a:t>LEAH AND PHIL</a:t>
            </a:r>
          </a:p>
          <a:p>
            <a:pPr>
              <a:buNone/>
            </a:pPr>
            <a:r>
              <a:rPr lang="en-GB" dirty="0" smtClean="0"/>
              <a:t>LOU AND DANNY</a:t>
            </a:r>
          </a:p>
          <a:p>
            <a:pPr>
              <a:buNone/>
            </a:pPr>
            <a:r>
              <a:rPr lang="en-GB" dirty="0" smtClean="0"/>
              <a:t>RICHARD AND CATHY</a:t>
            </a:r>
          </a:p>
          <a:p>
            <a:pPr>
              <a:buNone/>
            </a:pPr>
            <a:r>
              <a:rPr lang="en-GB" dirty="0" smtClean="0"/>
              <a:t>JAN, MARK AND BRIAN</a:t>
            </a:r>
            <a:endParaRPr lang="en-US" dirty="0" smtClean="0"/>
          </a:p>
          <a:p>
            <a:pPr>
              <a:buNone/>
            </a:pPr>
            <a:endParaRPr lang="en-US" dirty="0"/>
          </a:p>
        </p:txBody>
      </p:sp>
      <p:sp>
        <p:nvSpPr>
          <p:cNvPr id="5" name="TextBox 4"/>
          <p:cNvSpPr txBox="1"/>
          <p:nvPr/>
        </p:nvSpPr>
        <p:spPr>
          <a:xfrm>
            <a:off x="251520" y="3861048"/>
            <a:ext cx="7632848"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smtClean="0"/>
              <a:t>(p37)</a:t>
            </a:r>
          </a:p>
          <a:p>
            <a:endParaRPr lang="en-GB" sz="2400" dirty="0" smtClean="0"/>
          </a:p>
          <a:p>
            <a:pPr lvl="0"/>
            <a:r>
              <a:rPr lang="en-GB" sz="2400" dirty="0"/>
              <a:t>How does Brian react to what he is asked to do? Look back at his line on page 17 ‘I think we should tell someone’. </a:t>
            </a:r>
            <a:endParaRPr lang="en-GB" sz="2400" dirty="0" smtClean="0"/>
          </a:p>
          <a:p>
            <a:pPr lvl="0"/>
            <a:endParaRPr lang="en-GB" sz="2400" dirty="0"/>
          </a:p>
          <a:p>
            <a:pPr lvl="0"/>
            <a:r>
              <a:rPr lang="en-GB" sz="2400" dirty="0" smtClean="0"/>
              <a:t>Is </a:t>
            </a:r>
            <a:r>
              <a:rPr lang="en-GB" sz="2400" dirty="0"/>
              <a:t>he the weak link? Why?</a:t>
            </a:r>
          </a:p>
          <a:p>
            <a:pPr lvl="0"/>
            <a:endParaRPr lang="en-GB"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31-39</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77500" lnSpcReduction="20000"/>
          </a:bodyPr>
          <a:lstStyle/>
          <a:p>
            <a:pPr>
              <a:buNone/>
            </a:pPr>
            <a:r>
              <a:rPr lang="en-GB" b="1" dirty="0" smtClean="0">
                <a:solidFill>
                  <a:srgbClr val="FF0066"/>
                </a:solidFill>
              </a:rPr>
              <a:t>Two</a:t>
            </a:r>
          </a:p>
          <a:p>
            <a:pPr>
              <a:buNone/>
            </a:pPr>
            <a:r>
              <a:rPr lang="en-GB" i="1" dirty="0" smtClean="0"/>
              <a:t>A Wood.</a:t>
            </a:r>
          </a:p>
          <a:p>
            <a:pPr>
              <a:buNone/>
            </a:pPr>
            <a:r>
              <a:rPr lang="en-GB" b="1" dirty="0" smtClean="0">
                <a:solidFill>
                  <a:srgbClr val="FF0066"/>
                </a:solidFill>
              </a:rPr>
              <a:t>Characters:</a:t>
            </a:r>
          </a:p>
          <a:p>
            <a:pPr>
              <a:buNone/>
            </a:pPr>
            <a:r>
              <a:rPr lang="en-GB" dirty="0" smtClean="0"/>
              <a:t>LEAH AND PHIL</a:t>
            </a:r>
          </a:p>
          <a:p>
            <a:pPr>
              <a:buNone/>
            </a:pPr>
            <a:r>
              <a:rPr lang="en-GB" dirty="0" smtClean="0"/>
              <a:t>LOU AND DANNY</a:t>
            </a:r>
          </a:p>
          <a:p>
            <a:pPr>
              <a:buNone/>
            </a:pPr>
            <a:r>
              <a:rPr lang="en-GB" dirty="0" smtClean="0"/>
              <a:t>RICHARD AND CATHY</a:t>
            </a:r>
          </a:p>
          <a:p>
            <a:pPr>
              <a:buNone/>
            </a:pPr>
            <a:r>
              <a:rPr lang="en-GB" dirty="0" smtClean="0"/>
              <a:t>JAN, MARK AND BRIAN</a:t>
            </a:r>
            <a:endParaRPr lang="en-US" dirty="0" smtClean="0"/>
          </a:p>
          <a:p>
            <a:pPr>
              <a:buNone/>
            </a:pPr>
            <a:endParaRPr lang="en-US" dirty="0"/>
          </a:p>
        </p:txBody>
      </p:sp>
      <p:sp>
        <p:nvSpPr>
          <p:cNvPr id="5" name="TextBox 4"/>
          <p:cNvSpPr txBox="1"/>
          <p:nvPr/>
        </p:nvSpPr>
        <p:spPr>
          <a:xfrm>
            <a:off x="251520" y="3861048"/>
            <a:ext cx="6408712"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smtClean="0"/>
              <a:t>(p38)</a:t>
            </a:r>
          </a:p>
          <a:p>
            <a:endParaRPr lang="en-GB" sz="2400" dirty="0" smtClean="0"/>
          </a:p>
          <a:p>
            <a:pPr lvl="0"/>
            <a:r>
              <a:rPr lang="en-GB" sz="2400" dirty="0"/>
              <a:t>How does Phil persuade Brian? </a:t>
            </a:r>
            <a:endParaRPr lang="en-GB" sz="2400" dirty="0" smtClean="0"/>
          </a:p>
          <a:p>
            <a:pPr lvl="0"/>
            <a:endParaRPr lang="en-GB" sz="2400" dirty="0"/>
          </a:p>
          <a:p>
            <a:pPr lvl="0"/>
            <a:r>
              <a:rPr lang="en-GB" sz="2400" dirty="0" smtClean="0"/>
              <a:t>Compare </a:t>
            </a:r>
            <a:r>
              <a:rPr lang="en-GB" sz="2400" dirty="0"/>
              <a:t>his methods with John </a:t>
            </a:r>
            <a:r>
              <a:rPr lang="en-GB" sz="2400" dirty="0" smtClean="0"/>
              <a:t>Tate’s </a:t>
            </a:r>
            <a:r>
              <a:rPr lang="en-GB" sz="2400" dirty="0"/>
              <a:t>threat to ‘hurt’ Richard </a:t>
            </a:r>
            <a:r>
              <a:rPr lang="en-GB" sz="2400" dirty="0" smtClean="0"/>
              <a:t>(p14</a:t>
            </a:r>
            <a:r>
              <a:rPr lang="en-GB" sz="2400" dirty="0"/>
              <a:t>). </a:t>
            </a:r>
            <a:endParaRPr lang="en-GB" sz="2400" dirty="0" smtClean="0"/>
          </a:p>
          <a:p>
            <a:pPr lvl="0"/>
            <a:endParaRPr lang="en-GB" sz="2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31-39</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77500" lnSpcReduction="20000"/>
          </a:bodyPr>
          <a:lstStyle/>
          <a:p>
            <a:pPr>
              <a:buNone/>
            </a:pPr>
            <a:r>
              <a:rPr lang="en-GB" b="1" dirty="0" smtClean="0">
                <a:solidFill>
                  <a:srgbClr val="FF0066"/>
                </a:solidFill>
              </a:rPr>
              <a:t>Two</a:t>
            </a:r>
          </a:p>
          <a:p>
            <a:pPr>
              <a:buNone/>
            </a:pPr>
            <a:r>
              <a:rPr lang="en-GB" i="1" dirty="0" smtClean="0"/>
              <a:t>A Wood.</a:t>
            </a:r>
          </a:p>
          <a:p>
            <a:pPr>
              <a:buNone/>
            </a:pPr>
            <a:r>
              <a:rPr lang="en-GB" b="1" dirty="0" smtClean="0">
                <a:solidFill>
                  <a:srgbClr val="FF0066"/>
                </a:solidFill>
              </a:rPr>
              <a:t>Characters:</a:t>
            </a:r>
          </a:p>
          <a:p>
            <a:pPr>
              <a:buNone/>
            </a:pPr>
            <a:r>
              <a:rPr lang="en-GB" dirty="0" smtClean="0"/>
              <a:t>LEAH AND PHIL</a:t>
            </a:r>
          </a:p>
          <a:p>
            <a:pPr>
              <a:buNone/>
            </a:pPr>
            <a:r>
              <a:rPr lang="en-GB" dirty="0" smtClean="0"/>
              <a:t>LOU AND DANNY</a:t>
            </a:r>
          </a:p>
          <a:p>
            <a:pPr>
              <a:buNone/>
            </a:pPr>
            <a:r>
              <a:rPr lang="en-GB" dirty="0" smtClean="0"/>
              <a:t>RICHARD AND CATHY</a:t>
            </a:r>
          </a:p>
          <a:p>
            <a:pPr>
              <a:buNone/>
            </a:pPr>
            <a:r>
              <a:rPr lang="en-GB" dirty="0" smtClean="0"/>
              <a:t>JAN, MARK AND BRIAN</a:t>
            </a:r>
            <a:endParaRPr lang="en-US" dirty="0" smtClean="0"/>
          </a:p>
          <a:p>
            <a:pPr>
              <a:buNone/>
            </a:pPr>
            <a:endParaRPr lang="en-US" dirty="0"/>
          </a:p>
        </p:txBody>
      </p:sp>
      <p:sp>
        <p:nvSpPr>
          <p:cNvPr id="5" name="TextBox 4"/>
          <p:cNvSpPr txBox="1"/>
          <p:nvPr/>
        </p:nvSpPr>
        <p:spPr>
          <a:xfrm>
            <a:off x="251520" y="3861048"/>
            <a:ext cx="5976664"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smtClean="0"/>
              <a:t>(p39)</a:t>
            </a:r>
          </a:p>
          <a:p>
            <a:endParaRPr lang="en-GB" sz="2400" dirty="0" smtClean="0"/>
          </a:p>
          <a:p>
            <a:pPr lvl="0"/>
            <a:r>
              <a:rPr lang="en-GB" sz="2400" dirty="0"/>
              <a:t>Is Phil calculating and callous? </a:t>
            </a:r>
            <a:endParaRPr lang="en-GB" sz="2400" dirty="0" smtClean="0"/>
          </a:p>
          <a:p>
            <a:pPr lvl="0"/>
            <a:endParaRPr lang="en-GB" sz="2400" dirty="0"/>
          </a:p>
          <a:p>
            <a:pPr lvl="0"/>
            <a:r>
              <a:rPr lang="en-GB" sz="2400" dirty="0" smtClean="0"/>
              <a:t>Is </a:t>
            </a:r>
            <a:r>
              <a:rPr lang="en-GB" sz="2400" dirty="0"/>
              <a:t>he trying to keep them out of trouble or is he enjoying the power</a:t>
            </a:r>
            <a:r>
              <a:rPr lang="en-GB" sz="2400" dirty="0" smtClean="0"/>
              <a:t>?</a:t>
            </a:r>
          </a:p>
          <a:p>
            <a:pPr lvl="0"/>
            <a:endParaRPr lang="en-GB"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27-39 – Key Quotes</a:t>
            </a:r>
            <a:endParaRPr lang="en-US" b="1" dirty="0">
              <a:solidFill>
                <a:srgbClr val="92D050"/>
              </a:solidFill>
              <a:effectLst>
                <a:outerShdw blurRad="38100" dist="38100" dir="2700000" algn="tl">
                  <a:srgbClr val="000000">
                    <a:alpha val="43137"/>
                  </a:srgbClr>
                </a:outerShdw>
              </a:effectLst>
            </a:endParaRPr>
          </a:p>
        </p:txBody>
      </p:sp>
      <p:sp>
        <p:nvSpPr>
          <p:cNvPr id="8" name="TextBox 7"/>
          <p:cNvSpPr txBox="1"/>
          <p:nvPr/>
        </p:nvSpPr>
        <p:spPr>
          <a:xfrm>
            <a:off x="467544" y="1268760"/>
            <a:ext cx="8208912" cy="5016758"/>
          </a:xfrm>
          <a:prstGeom prst="rect">
            <a:avLst/>
          </a:prstGeom>
          <a:noFill/>
        </p:spPr>
        <p:txBody>
          <a:bodyPr wrap="square" rtlCol="0">
            <a:spAutoFit/>
          </a:bodyPr>
          <a:lstStyle/>
          <a:p>
            <a:r>
              <a:rPr lang="en-GB" sz="2000" dirty="0" smtClean="0">
                <a:solidFill>
                  <a:srgbClr val="FF0000"/>
                </a:solidFill>
              </a:rPr>
              <a:t>Leah:</a:t>
            </a:r>
            <a:r>
              <a:rPr lang="en-GB" sz="2000" dirty="0" smtClean="0"/>
              <a:t>  Why do you think I did that? </a:t>
            </a:r>
            <a:endParaRPr lang="en-GB" sz="2000" dirty="0" smtClean="0">
              <a:solidFill>
                <a:srgbClr val="FF0000"/>
              </a:solidFill>
            </a:endParaRPr>
          </a:p>
          <a:p>
            <a:endParaRPr lang="en-GB" sz="2000" i="1" dirty="0"/>
          </a:p>
          <a:p>
            <a:r>
              <a:rPr lang="en-GB" sz="2000" dirty="0" smtClean="0">
                <a:solidFill>
                  <a:srgbClr val="FF0000"/>
                </a:solidFill>
              </a:rPr>
              <a:t>Leah: </a:t>
            </a:r>
            <a:r>
              <a:rPr lang="en-GB" sz="2000" dirty="0" smtClean="0"/>
              <a:t>Phil? Any... </a:t>
            </a:r>
            <a:r>
              <a:rPr lang="en-GB" sz="2000" dirty="0"/>
              <a:t>a</a:t>
            </a:r>
            <a:r>
              <a:rPr lang="en-GB" sz="2000" dirty="0" smtClean="0"/>
              <a:t>ny thoughts? Any words, any comments, any... ideas, any, any, any...thing? At all?</a:t>
            </a:r>
          </a:p>
          <a:p>
            <a:endParaRPr lang="en-GB" sz="2000" dirty="0"/>
          </a:p>
          <a:p>
            <a:r>
              <a:rPr lang="en-GB" sz="2000" dirty="0" smtClean="0">
                <a:solidFill>
                  <a:srgbClr val="FF0000"/>
                </a:solidFill>
              </a:rPr>
              <a:t>Danny: </a:t>
            </a:r>
            <a:r>
              <a:rPr lang="en-GB" sz="2000" dirty="0" smtClean="0"/>
              <a:t>Well, there’s the teeth as well.</a:t>
            </a:r>
          </a:p>
          <a:p>
            <a:endParaRPr lang="en-GB" sz="2000" dirty="0"/>
          </a:p>
          <a:p>
            <a:r>
              <a:rPr lang="en-GB" sz="2000" dirty="0" smtClean="0">
                <a:solidFill>
                  <a:srgbClr val="FF0000"/>
                </a:solidFill>
              </a:rPr>
              <a:t>Cathy: </a:t>
            </a:r>
            <a:r>
              <a:rPr lang="en-GB" sz="2000" dirty="0" smtClean="0"/>
              <a:t>Richard, we showed initiative.</a:t>
            </a:r>
          </a:p>
          <a:p>
            <a:endParaRPr lang="en-GB" sz="2000" dirty="0"/>
          </a:p>
          <a:p>
            <a:r>
              <a:rPr lang="en-GB" sz="2000" dirty="0" smtClean="0">
                <a:solidFill>
                  <a:srgbClr val="FF0000"/>
                </a:solidFill>
              </a:rPr>
              <a:t>Brian: </a:t>
            </a:r>
            <a:r>
              <a:rPr lang="en-GB" sz="2000" dirty="0" smtClean="0"/>
              <a:t>I can’t go in there, don’t make me go in there...</a:t>
            </a:r>
          </a:p>
          <a:p>
            <a:endParaRPr lang="en-GB" sz="2000" dirty="0"/>
          </a:p>
          <a:p>
            <a:r>
              <a:rPr lang="en-GB" sz="2000" i="1" dirty="0" smtClean="0"/>
              <a:t>PHIL walks over to Brian and lays a hand on his shoulder.</a:t>
            </a:r>
          </a:p>
          <a:p>
            <a:endParaRPr lang="en-GB" sz="2000" dirty="0"/>
          </a:p>
          <a:p>
            <a:r>
              <a:rPr lang="en-GB" sz="2000" dirty="0" smtClean="0">
                <a:solidFill>
                  <a:srgbClr val="FF0000"/>
                </a:solidFill>
              </a:rPr>
              <a:t>Phil: </a:t>
            </a:r>
            <a:r>
              <a:rPr lang="en-GB" sz="2000" dirty="0" smtClean="0"/>
              <a:t>You’ll land on Adam’s corpse and you’ll rot together.</a:t>
            </a:r>
          </a:p>
          <a:p>
            <a:endParaRPr lang="en-GB" sz="2000" dirty="0"/>
          </a:p>
          <a:p>
            <a:r>
              <a:rPr lang="en-GB" sz="2000" dirty="0" smtClean="0">
                <a:solidFill>
                  <a:srgbClr val="FF0000"/>
                </a:solidFill>
              </a:rPr>
              <a:t>Phil: </a:t>
            </a:r>
            <a:r>
              <a:rPr lang="en-GB" sz="2000" dirty="0" err="1" smtClean="0"/>
              <a:t>Richard’ll</a:t>
            </a:r>
            <a:r>
              <a:rPr lang="en-GB" sz="2000" dirty="0" smtClean="0"/>
              <a:t> take you.</a:t>
            </a:r>
            <a:endParaRPr lang="en-GB" sz="2000" dirty="0"/>
          </a:p>
        </p:txBody>
      </p:sp>
      <p:sp>
        <p:nvSpPr>
          <p:cNvPr id="4" name="TextBox 3"/>
          <p:cNvSpPr txBox="1"/>
          <p:nvPr/>
        </p:nvSpPr>
        <p:spPr>
          <a:xfrm>
            <a:off x="5076056" y="2636912"/>
            <a:ext cx="3744416" cy="954107"/>
          </a:xfrm>
          <a:prstGeom prst="rect">
            <a:avLst/>
          </a:prstGeom>
          <a:noFill/>
          <a:ln>
            <a:solidFill>
              <a:schemeClr val="tx1"/>
            </a:solidFill>
          </a:ln>
        </p:spPr>
        <p:txBody>
          <a:bodyPr wrap="square" rtlCol="0">
            <a:spAutoFit/>
          </a:bodyPr>
          <a:lstStyle/>
          <a:p>
            <a:r>
              <a:rPr lang="en-GB" sz="2800" dirty="0" smtClean="0"/>
              <a:t>Why are these quotes significant? </a:t>
            </a:r>
            <a:endParaRPr lang="en-GB" sz="2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39-41</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a:bodyPr>
          <a:lstStyle/>
          <a:p>
            <a:pPr>
              <a:buNone/>
            </a:pPr>
            <a:r>
              <a:rPr lang="en-GB" b="1" dirty="0" smtClean="0">
                <a:solidFill>
                  <a:srgbClr val="FF0066"/>
                </a:solidFill>
              </a:rPr>
              <a:t>Two</a:t>
            </a:r>
          </a:p>
          <a:p>
            <a:pPr>
              <a:buNone/>
            </a:pPr>
            <a:r>
              <a:rPr lang="en-GB" i="1" dirty="0" smtClean="0"/>
              <a:t>A Field.</a:t>
            </a:r>
          </a:p>
          <a:p>
            <a:pPr>
              <a:buNone/>
            </a:pPr>
            <a:r>
              <a:rPr lang="en-GB" b="1" dirty="0" smtClean="0">
                <a:solidFill>
                  <a:srgbClr val="FF0066"/>
                </a:solidFill>
              </a:rPr>
              <a:t>Characters:</a:t>
            </a:r>
          </a:p>
          <a:p>
            <a:pPr>
              <a:buNone/>
            </a:pPr>
            <a:r>
              <a:rPr lang="en-GB" dirty="0" smtClean="0"/>
              <a:t>LEAH AND PHIL</a:t>
            </a:r>
          </a:p>
          <a:p>
            <a:pPr>
              <a:buNone/>
            </a:pPr>
            <a:endParaRPr lang="en-US" dirty="0"/>
          </a:p>
        </p:txBody>
      </p:sp>
      <p:sp>
        <p:nvSpPr>
          <p:cNvPr id="5" name="TextBox 4"/>
          <p:cNvSpPr txBox="1"/>
          <p:nvPr/>
        </p:nvSpPr>
        <p:spPr>
          <a:xfrm>
            <a:off x="179512" y="3861048"/>
            <a:ext cx="6840760"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buNone/>
            </a:pPr>
            <a:r>
              <a:rPr lang="en-GB" sz="2400" dirty="0" smtClean="0">
                <a:solidFill>
                  <a:schemeClr val="bg1"/>
                </a:solidFill>
              </a:rPr>
              <a:t>“we’re doomed to behave like people before us did” – what is the significance of this quote? </a:t>
            </a:r>
          </a:p>
          <a:p>
            <a:pPr>
              <a:buNone/>
            </a:pPr>
            <a:endParaRPr lang="en-GB" sz="2400" dirty="0">
              <a:solidFill>
                <a:schemeClr val="bg1"/>
              </a:solidFill>
            </a:endParaRPr>
          </a:p>
          <a:p>
            <a:pPr>
              <a:buNone/>
            </a:pPr>
            <a:r>
              <a:rPr lang="en-GB" sz="2400" dirty="0"/>
              <a:t>What is the effect of her calling his name ten times? Is this the beginning of the </a:t>
            </a:r>
            <a:r>
              <a:rPr lang="en-GB" sz="2400" dirty="0" smtClean="0"/>
              <a:t>end for their relationship? Or does your knowledge of Phil in Act 4 suggest something in him is changing? </a:t>
            </a:r>
            <a:endParaRPr lang="en-GB" sz="2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66"/>
                </a:solidFill>
                <a:latin typeface="Arial" pitchFamily="34" charset="0"/>
                <a:cs typeface="Arial" pitchFamily="34" charset="0"/>
              </a:rPr>
              <a:t>Phil’s Food</a:t>
            </a:r>
            <a:endParaRPr lang="en-US" b="1" dirty="0">
              <a:solidFill>
                <a:srgbClr val="FF0066"/>
              </a:solidFill>
              <a:latin typeface="Arial" pitchFamily="34" charset="0"/>
              <a:cs typeface="Arial" pitchFamily="34" charset="0"/>
            </a:endParaRPr>
          </a:p>
        </p:txBody>
      </p:sp>
      <p:sp>
        <p:nvSpPr>
          <p:cNvPr id="3" name="Content Placeholder 2"/>
          <p:cNvSpPr>
            <a:spLocks noGrp="1"/>
          </p:cNvSpPr>
          <p:nvPr>
            <p:ph idx="1"/>
          </p:nvPr>
        </p:nvSpPr>
        <p:spPr>
          <a:xfrm>
            <a:off x="457200" y="1340768"/>
            <a:ext cx="8229600" cy="4785395"/>
          </a:xfrm>
        </p:spPr>
        <p:txBody>
          <a:bodyPr/>
          <a:lstStyle/>
          <a:p>
            <a:pPr algn="ctr">
              <a:buNone/>
            </a:pPr>
            <a:r>
              <a:rPr lang="en-GB" dirty="0" smtClean="0">
                <a:effectLst>
                  <a:outerShdw blurRad="38100" dist="38100" dir="2700000" algn="tl">
                    <a:srgbClr val="000000">
                      <a:alpha val="43137"/>
                    </a:srgbClr>
                  </a:outerShdw>
                </a:effectLst>
                <a:latin typeface="Arial" pitchFamily="34" charset="0"/>
                <a:cs typeface="Arial" pitchFamily="34" charset="0"/>
              </a:rPr>
              <a:t>Why is Phil always eating? </a:t>
            </a:r>
          </a:p>
          <a:p>
            <a:pPr algn="ctr">
              <a:buNone/>
            </a:pPr>
            <a:r>
              <a:rPr lang="en-GB" dirty="0" smtClean="0">
                <a:effectLst>
                  <a:outerShdw blurRad="38100" dist="38100" dir="2700000" algn="tl">
                    <a:srgbClr val="000000">
                      <a:alpha val="43137"/>
                    </a:srgbClr>
                  </a:outerShdw>
                </a:effectLst>
                <a:latin typeface="Arial" pitchFamily="34" charset="0"/>
                <a:cs typeface="Arial" pitchFamily="34" charset="0"/>
              </a:rPr>
              <a:t>What does it represent? </a:t>
            </a:r>
          </a:p>
        </p:txBody>
      </p:sp>
      <p:pic>
        <p:nvPicPr>
          <p:cNvPr id="65538" name="Picture 2" descr="http://t3.gstatic.com/images?q=tbn:ANd9GcQqd5nKXGBs3JIsfVI15Mw33pAnubtMO5d1L1HD9Lf70ql551Jl"/>
          <p:cNvPicPr>
            <a:picLocks noChangeAspect="1" noChangeArrowheads="1"/>
          </p:cNvPicPr>
          <p:nvPr/>
        </p:nvPicPr>
        <p:blipFill>
          <a:blip r:embed="rId3" cstate="print"/>
          <a:srcRect/>
          <a:stretch>
            <a:fillRect/>
          </a:stretch>
        </p:blipFill>
        <p:spPr bwMode="auto">
          <a:xfrm rot="20993481">
            <a:off x="827584" y="2780928"/>
            <a:ext cx="2466975" cy="1847851"/>
          </a:xfrm>
          <a:prstGeom prst="rect">
            <a:avLst/>
          </a:prstGeom>
          <a:noFill/>
        </p:spPr>
      </p:pic>
      <p:pic>
        <p:nvPicPr>
          <p:cNvPr id="65540" name="Picture 4" descr="http://www.bulkoils.com/images/products/fragrance/blueberry%20muffin.jpg"/>
          <p:cNvPicPr>
            <a:picLocks noChangeAspect="1" noChangeArrowheads="1"/>
          </p:cNvPicPr>
          <p:nvPr/>
        </p:nvPicPr>
        <p:blipFill>
          <a:blip r:embed="rId4" cstate="print"/>
          <a:srcRect/>
          <a:stretch>
            <a:fillRect/>
          </a:stretch>
        </p:blipFill>
        <p:spPr bwMode="auto">
          <a:xfrm rot="706926">
            <a:off x="2982040" y="3889591"/>
            <a:ext cx="1668516" cy="1668516"/>
          </a:xfrm>
          <a:prstGeom prst="rect">
            <a:avLst/>
          </a:prstGeom>
          <a:noFill/>
        </p:spPr>
      </p:pic>
      <p:pic>
        <p:nvPicPr>
          <p:cNvPr id="65542" name="Picture 6" descr="http://www.pbsdiner.com/wp-content/uploads/2013/06/waffle-recipes.s600x600.jpg"/>
          <p:cNvPicPr>
            <a:picLocks noChangeAspect="1" noChangeArrowheads="1"/>
          </p:cNvPicPr>
          <p:nvPr/>
        </p:nvPicPr>
        <p:blipFill>
          <a:blip r:embed="rId5" cstate="print"/>
          <a:srcRect/>
          <a:stretch>
            <a:fillRect/>
          </a:stretch>
        </p:blipFill>
        <p:spPr bwMode="auto">
          <a:xfrm rot="21147211">
            <a:off x="5509742" y="2896259"/>
            <a:ext cx="2745853" cy="1821955"/>
          </a:xfrm>
          <a:prstGeom prst="rect">
            <a:avLst/>
          </a:prstGeom>
          <a:noFill/>
        </p:spPr>
      </p:pic>
      <p:pic>
        <p:nvPicPr>
          <p:cNvPr id="65544" name="Picture 8" descr="http://www.lovefood.com/images/content/body/iStock_crisps.jpg"/>
          <p:cNvPicPr>
            <a:picLocks noChangeAspect="1" noChangeArrowheads="1"/>
          </p:cNvPicPr>
          <p:nvPr/>
        </p:nvPicPr>
        <p:blipFill>
          <a:blip r:embed="rId6" cstate="print"/>
          <a:srcRect/>
          <a:stretch>
            <a:fillRect/>
          </a:stretch>
        </p:blipFill>
        <p:spPr bwMode="auto">
          <a:xfrm>
            <a:off x="4572000" y="4869160"/>
            <a:ext cx="2062014" cy="1374676"/>
          </a:xfrm>
          <a:prstGeom prst="rect">
            <a:avLst/>
          </a:prstGeom>
          <a:noFill/>
        </p:spPr>
      </p:pic>
      <p:pic>
        <p:nvPicPr>
          <p:cNvPr id="65546" name="Picture 10" descr="http://www.treasureislandsweets.co.uk/product_images/c/756/toffo_original__19913_zoom.jpg"/>
          <p:cNvPicPr>
            <a:picLocks noChangeAspect="1" noChangeArrowheads="1"/>
          </p:cNvPicPr>
          <p:nvPr/>
        </p:nvPicPr>
        <p:blipFill>
          <a:blip r:embed="rId7" cstate="print"/>
          <a:srcRect/>
          <a:stretch>
            <a:fillRect/>
          </a:stretch>
        </p:blipFill>
        <p:spPr bwMode="auto">
          <a:xfrm rot="21290071">
            <a:off x="1313833" y="4943297"/>
            <a:ext cx="1704672" cy="128094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461665"/>
          </a:xfrm>
          <a:prstGeom prst="rect">
            <a:avLst/>
          </a:prstGeom>
          <a:noFill/>
        </p:spPr>
        <p:txBody>
          <a:bodyPr wrap="square" rtlCol="0">
            <a:spAutoFit/>
          </a:bodyPr>
          <a:lstStyle/>
          <a:p>
            <a:pPr algn="ctr"/>
            <a:endParaRPr lang="en-US" sz="2400" b="1" dirty="0" smtClean="0">
              <a:solidFill>
                <a:srgbClr val="00B0F0"/>
              </a:solidFill>
            </a:endParaRPr>
          </a:p>
        </p:txBody>
      </p:sp>
      <p:sp>
        <p:nvSpPr>
          <p:cNvPr id="9" name="TextBox 8"/>
          <p:cNvSpPr txBox="1"/>
          <p:nvPr/>
        </p:nvSpPr>
        <p:spPr>
          <a:xfrm>
            <a:off x="214282" y="2071678"/>
            <a:ext cx="8715436" cy="461665"/>
          </a:xfrm>
          <a:prstGeom prst="rect">
            <a:avLst/>
          </a:prstGeom>
          <a:noFill/>
        </p:spPr>
        <p:txBody>
          <a:bodyPr wrap="square" rtlCol="0">
            <a:spAutoFit/>
          </a:bodyPr>
          <a:lstStyle/>
          <a:p>
            <a:pPr algn="just"/>
            <a:endParaRPr lang="en-US" sz="2400" dirty="0">
              <a:solidFill>
                <a:schemeClr val="bg1"/>
              </a:solidFill>
            </a:endParaRPr>
          </a:p>
        </p:txBody>
      </p:sp>
      <p:sp>
        <p:nvSpPr>
          <p:cNvPr id="10" name="TextBox 9"/>
          <p:cNvSpPr txBox="1"/>
          <p:nvPr/>
        </p:nvSpPr>
        <p:spPr>
          <a:xfrm>
            <a:off x="179512" y="1379577"/>
            <a:ext cx="8856984" cy="5047536"/>
          </a:xfrm>
          <a:prstGeom prst="rect">
            <a:avLst/>
          </a:prstGeom>
          <a:solidFill>
            <a:schemeClr val="bg2">
              <a:lumMod val="75000"/>
              <a:alpha val="58000"/>
            </a:schemeClr>
          </a:solidFill>
        </p:spPr>
        <p:txBody>
          <a:bodyPr wrap="square" rtlCol="0">
            <a:spAutoFit/>
          </a:bodyPr>
          <a:lstStyle/>
          <a:p>
            <a:pPr>
              <a:buFont typeface="Arial" pitchFamily="34" charset="0"/>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Q</a:t>
            </a:r>
            <a:r>
              <a:rPr lang="en-GB" sz="2800" b="1" dirty="0" smtClean="0">
                <a:effectLst>
                  <a:outerShdw blurRad="38100" dist="38100" dir="2700000" algn="tl">
                    <a:srgbClr val="000000">
                      <a:alpha val="43137"/>
                    </a:srgbClr>
                  </a:outerShdw>
                </a:effectLst>
              </a:rPr>
              <a:t>UESTION - link your answer to the focus of the task</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W</a:t>
            </a:r>
            <a:r>
              <a:rPr lang="en-GB" sz="2800" b="1" dirty="0" smtClean="0">
                <a:effectLst>
                  <a:outerShdw blurRad="38100" dist="38100" dir="2700000" algn="tl">
                    <a:srgbClr val="000000">
                      <a:alpha val="43137"/>
                    </a:srgbClr>
                  </a:outerShdw>
                </a:effectLst>
              </a:rPr>
              <a:t>RITER - remember that the characters only do what the writer makes them do!</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E</a:t>
            </a:r>
            <a:r>
              <a:rPr lang="en-GB" sz="2800" b="1" dirty="0" smtClean="0">
                <a:effectLst>
                  <a:outerShdw blurRad="38100" dist="38100" dir="2700000" algn="tl">
                    <a:srgbClr val="000000">
                      <a:alpha val="43137"/>
                    </a:srgbClr>
                  </a:outerShdw>
                </a:effectLst>
              </a:rPr>
              <a:t>VIDENCE - Use quotations from the text</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R</a:t>
            </a:r>
            <a:r>
              <a:rPr lang="en-GB" sz="2800" b="1" dirty="0" smtClean="0">
                <a:effectLst>
                  <a:outerShdw blurRad="38100" dist="38100" dir="2700000" algn="tl">
                    <a:srgbClr val="000000">
                      <a:alpha val="43137"/>
                    </a:srgbClr>
                  </a:outerShdw>
                </a:effectLst>
              </a:rPr>
              <a:t>EADER - what effect do the events/ issues have on the reader?</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T</a:t>
            </a:r>
            <a:r>
              <a:rPr lang="en-GB" sz="2800" b="1" dirty="0" smtClean="0">
                <a:effectLst>
                  <a:outerShdw blurRad="38100" dist="38100" dir="2700000" algn="tl">
                    <a:srgbClr val="000000">
                      <a:alpha val="43137"/>
                    </a:srgbClr>
                  </a:outerShdw>
                </a:effectLst>
              </a:rPr>
              <a:t>ECHNIQUES - language/ structure</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Y</a:t>
            </a:r>
            <a:r>
              <a:rPr lang="en-GB" sz="2800" b="1" dirty="0" smtClean="0">
                <a:effectLst>
                  <a:outerShdw blurRad="38100" dist="38100" dir="2700000" algn="tl">
                    <a:srgbClr val="000000">
                      <a:alpha val="43137"/>
                    </a:srgbClr>
                  </a:outerShdw>
                </a:effectLst>
              </a:rPr>
              <a:t>OUR RESPONSE - explore your own ideas/ your reaction to the text </a:t>
            </a:r>
            <a:endParaRPr lang="en-US" sz="11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1200329"/>
          </a:xfrm>
          <a:prstGeom prst="rect">
            <a:avLst/>
          </a:prstGeom>
          <a:noFill/>
        </p:spPr>
        <p:txBody>
          <a:bodyPr wrap="square" rtlCol="0">
            <a:spAutoFit/>
          </a:bodyPr>
          <a:lstStyle/>
          <a:p>
            <a:pPr algn="ctr"/>
            <a:r>
              <a:rPr lang="en-GB" sz="2400" b="1" dirty="0" smtClean="0">
                <a:solidFill>
                  <a:srgbClr val="00B0F0"/>
                </a:solidFill>
                <a:effectLst>
                  <a:outerShdw blurRad="38100" dist="38100" dir="2700000" algn="tl">
                    <a:srgbClr val="000000">
                      <a:alpha val="43137"/>
                    </a:srgbClr>
                  </a:outerShdw>
                </a:effectLst>
              </a:rPr>
              <a:t>Have a go at writing a QWERTY paragraph, using your notes so far.</a:t>
            </a:r>
          </a:p>
          <a:p>
            <a:pPr algn="ctr"/>
            <a:endParaRPr lang="en-GB" sz="2400" b="1" dirty="0" smtClean="0">
              <a:solidFill>
                <a:srgbClr val="00B0F0"/>
              </a:solidFill>
            </a:endParaRPr>
          </a:p>
        </p:txBody>
      </p:sp>
      <p:sp>
        <p:nvSpPr>
          <p:cNvPr id="10" name="Rectangle 9"/>
          <p:cNvSpPr/>
          <p:nvPr/>
        </p:nvSpPr>
        <p:spPr>
          <a:xfrm>
            <a:off x="467544" y="2852936"/>
            <a:ext cx="8064896" cy="1569660"/>
          </a:xfrm>
          <a:prstGeom prst="rect">
            <a:avLst/>
          </a:prstGeom>
        </p:spPr>
        <p:txBody>
          <a:bodyPr wrap="square">
            <a:spAutoFit/>
          </a:bodyPr>
          <a:lstStyle/>
          <a:p>
            <a:pPr algn="ctr">
              <a:buNone/>
            </a:pPr>
            <a:r>
              <a:rPr lang="en-GB" sz="4800" dirty="0" smtClean="0">
                <a:effectLst>
                  <a:outerShdw blurRad="38100" dist="38100" dir="2700000" algn="tl">
                    <a:srgbClr val="000000">
                      <a:alpha val="43137"/>
                    </a:srgbClr>
                  </a:outerShdw>
                </a:effectLst>
                <a:latin typeface="Arial" pitchFamily="34" charset="0"/>
                <a:cs typeface="Arial" pitchFamily="34" charset="0"/>
              </a:rPr>
              <a:t>Why is Phil always eating? </a:t>
            </a:r>
          </a:p>
          <a:p>
            <a:pPr algn="ctr">
              <a:buNone/>
            </a:pPr>
            <a:r>
              <a:rPr lang="en-GB" sz="4800" dirty="0" smtClean="0">
                <a:effectLst>
                  <a:outerShdw blurRad="38100" dist="38100" dir="2700000" algn="tl">
                    <a:srgbClr val="000000">
                      <a:alpha val="43137"/>
                    </a:srgbClr>
                  </a:outerShdw>
                </a:effectLst>
                <a:latin typeface="Arial" pitchFamily="34" charset="0"/>
                <a:cs typeface="Arial" pitchFamily="34" charset="0"/>
              </a:rPr>
              <a:t>What does it represent? </a:t>
            </a:r>
          </a:p>
        </p:txBody>
      </p:sp>
      <p:sp>
        <p:nvSpPr>
          <p:cNvPr id="11" name="TextBox 10"/>
          <p:cNvSpPr txBox="1"/>
          <p:nvPr/>
        </p:nvSpPr>
        <p:spPr>
          <a:xfrm>
            <a:off x="179512" y="6093296"/>
            <a:ext cx="8784976" cy="369332"/>
          </a:xfrm>
          <a:prstGeom prst="rect">
            <a:avLst/>
          </a:prstGeom>
          <a:noFill/>
        </p:spPr>
        <p:txBody>
          <a:bodyPr wrap="square" rtlCol="0">
            <a:spAutoFit/>
          </a:bodyPr>
          <a:lstStyle/>
          <a:p>
            <a:pPr algn="ctr"/>
            <a:r>
              <a:rPr lang="en-GB" b="1" dirty="0" smtClean="0">
                <a:solidFill>
                  <a:srgbClr val="FFFF00"/>
                </a:solidFill>
              </a:rPr>
              <a:t>Extension:  Keep on writing! Each paragraph you produce should use QWERTY.</a:t>
            </a:r>
            <a:endParaRPr lang="en-GB" b="1" dirty="0">
              <a:solidFill>
                <a:srgbClr val="FFFF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Kelly... Another way... Leah is also shown to be... The writer suggests... When he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Kelly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simile...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repetition of the word “___”... The alliteration 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274638"/>
            <a:ext cx="7772400" cy="922337"/>
          </a:xfrm>
        </p:spPr>
        <p:txBody>
          <a:bodyPr/>
          <a:lstStyle/>
          <a:p>
            <a:pPr algn="ctr" eaLnBrk="1" hangingPunct="1"/>
            <a:r>
              <a:rPr lang="en-GB" b="1" dirty="0" smtClean="0">
                <a:effectLst>
                  <a:outerShdw blurRad="38100" dist="38100" dir="2700000" algn="tl">
                    <a:srgbClr val="000000">
                      <a:alpha val="43137"/>
                    </a:srgbClr>
                  </a:outerShdw>
                </a:effectLst>
              </a:rPr>
              <a:t>What about this?</a:t>
            </a:r>
          </a:p>
        </p:txBody>
      </p:sp>
      <p:pic>
        <p:nvPicPr>
          <p:cNvPr id="26626" name="Picture 2" descr="http://www.tomsshoesblog.com/wp-content/uploads/2009/02/group.jpg"/>
          <p:cNvPicPr>
            <a:picLocks noChangeAspect="1" noChangeArrowheads="1"/>
          </p:cNvPicPr>
          <p:nvPr/>
        </p:nvPicPr>
        <p:blipFill>
          <a:blip r:embed="rId3" cstate="print"/>
          <a:srcRect/>
          <a:stretch>
            <a:fillRect/>
          </a:stretch>
        </p:blipFill>
        <p:spPr bwMode="auto">
          <a:xfrm>
            <a:off x="899592" y="1196752"/>
            <a:ext cx="7543183" cy="5028789"/>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1331640" y="3212976"/>
            <a:ext cx="6912768" cy="369332"/>
          </a:xfrm>
          <a:prstGeom prst="rect">
            <a:avLst/>
          </a:prstGeom>
          <a:noFill/>
        </p:spPr>
        <p:txBody>
          <a:bodyPr wrap="square" rtlCol="0">
            <a:spAutoFit/>
          </a:bodyPr>
          <a:lstStyle/>
          <a:p>
            <a:endParaRPr lang="en-GB" dirty="0"/>
          </a:p>
        </p:txBody>
      </p:sp>
      <p:sp>
        <p:nvSpPr>
          <p:cNvPr id="5" name="Rectangle 2"/>
          <p:cNvSpPr txBox="1">
            <a:spLocks noChangeArrowheads="1"/>
          </p:cNvSpPr>
          <p:nvPr/>
        </p:nvSpPr>
        <p:spPr>
          <a:xfrm>
            <a:off x="611560" y="1268760"/>
            <a:ext cx="7988424" cy="4104456"/>
          </a:xfrm>
          <a:prstGeom prst="rect">
            <a:avLst/>
          </a:prstGeom>
        </p:spPr>
        <p:txBody>
          <a:bodyPr vert="horz" lIns="91440" tIns="45720" rIns="91440" bIns="45720" rtlCol="0" anchor="ctr">
            <a:normAutofit fontScale="82500" lnSpcReduction="10000"/>
          </a:bodyPr>
          <a:lstStyle/>
          <a:p>
            <a:pPr lvl="0" algn="ctr">
              <a:spcBef>
                <a:spcPct val="0"/>
              </a:spcBef>
            </a:pPr>
            <a:r>
              <a:rPr kumimoji="0" lang="en-GB" sz="4800" b="1" i="0" u="sng" strike="noStrike" kern="1200" cap="none" spc="0" normalizeH="0" baseline="0" noProof="0" dirty="0" smtClean="0">
                <a:ln>
                  <a:noFill/>
                </a:ln>
                <a:solidFill>
                  <a:schemeClr val="tx1"/>
                </a:solidFill>
                <a:effectLst/>
                <a:uLnTx/>
                <a:uFillTx/>
                <a:latin typeface="Comic Sans MS" pitchFamily="66" charset="0"/>
                <a:ea typeface="+mj-ea"/>
                <a:cs typeface="+mj-cs"/>
              </a:rPr>
              <a:t>Learning Objective</a:t>
            </a:r>
            <a: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 </a:t>
            </a:r>
            <a:r>
              <a:rPr lang="en-GB" sz="4400" dirty="0" smtClean="0">
                <a:latin typeface="Comic Sans MS" pitchFamily="66" charset="0"/>
              </a:rPr>
              <a:t>To analyse the Act 3 and identify its effects and meanings.</a:t>
            </a:r>
          </a:p>
          <a:p>
            <a:pPr lvl="0" algn="ctr">
              <a:spcBef>
                <a:spcPct val="0"/>
              </a:spcBef>
            </a:pPr>
            <a:endParaRPr kumimoji="0" lang="en-GB" sz="4400" b="0" i="0" u="none" strike="noStrike" kern="1200" cap="none" spc="0" normalizeH="0" baseline="0" noProof="0" dirty="0" smtClean="0">
              <a:ln>
                <a:noFill/>
              </a:ln>
              <a:solidFill>
                <a:schemeClr val="bg1"/>
              </a:solidFill>
              <a:effectLst/>
              <a:uLnTx/>
              <a:uFillTx/>
              <a:latin typeface="Comic Sans MS" pitchFamily="66" charset="0"/>
              <a:ea typeface="+mj-ea"/>
              <a:cs typeface="+mj-cs"/>
            </a:endParaRPr>
          </a:p>
          <a:p>
            <a:pPr lvl="0" algn="ctr">
              <a:spcBef>
                <a:spcPct val="0"/>
              </a:spcBef>
            </a:pPr>
            <a:r>
              <a:rPr lang="en-GB" sz="4400" dirty="0" smtClean="0">
                <a:latin typeface="Comic Sans MS" pitchFamily="66" charset="0"/>
                <a:ea typeface="+mj-ea"/>
                <a:cs typeface="+mj-cs"/>
              </a:rPr>
              <a:t>To analyse the final scene of Act 3 in more detail and understand its significance. </a:t>
            </a:r>
            <a:endParaRPr kumimoji="0" lang="en-US" sz="4400" b="0" i="0" u="none" strike="noStrike" kern="1200" cap="none" spc="0" normalizeH="0" baseline="0" noProof="0" dirty="0">
              <a:ln>
                <a:noFill/>
              </a:ln>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25252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90" name="Title 1"/>
          <p:cNvSpPr>
            <a:spLocks noGrp="1"/>
          </p:cNvSpPr>
          <p:nvPr>
            <p:ph type="title"/>
          </p:nvPr>
        </p:nvSpPr>
        <p:spPr>
          <a:xfrm>
            <a:off x="755576" y="2132856"/>
            <a:ext cx="7772400" cy="777875"/>
          </a:xfrm>
          <a:solidFill>
            <a:srgbClr val="92D050">
              <a:alpha val="49000"/>
            </a:srgbClr>
          </a:solidFill>
        </p:spPr>
        <p:txBody>
          <a:bodyPr/>
          <a:lstStyle/>
          <a:p>
            <a:pPr algn="ctr" eaLnBrk="1" hangingPunct="1"/>
            <a:r>
              <a:rPr lang="en-GB" b="1" dirty="0" smtClean="0">
                <a:solidFill>
                  <a:schemeClr val="bg1"/>
                </a:solidFill>
              </a:rPr>
              <a:t>Pick a Part!</a:t>
            </a:r>
          </a:p>
        </p:txBody>
      </p:sp>
      <p:pic>
        <p:nvPicPr>
          <p:cNvPr id="12291" name="Picture 2"/>
          <p:cNvPicPr>
            <a:picLocks noChangeAspect="1" noChangeArrowheads="1"/>
          </p:cNvPicPr>
          <p:nvPr/>
        </p:nvPicPr>
        <p:blipFill>
          <a:blip r:embed="rId2" cstate="print"/>
          <a:srcRect/>
          <a:stretch>
            <a:fillRect/>
          </a:stretch>
        </p:blipFill>
        <p:spPr bwMode="auto">
          <a:xfrm>
            <a:off x="179512" y="116632"/>
            <a:ext cx="2914650" cy="1944687"/>
          </a:xfrm>
          <a:prstGeom prst="rect">
            <a:avLst/>
          </a:prstGeom>
          <a:noFill/>
          <a:ln w="9525">
            <a:noFill/>
            <a:miter lim="800000"/>
            <a:headEnd/>
            <a:tailEnd/>
          </a:ln>
          <a:effectLst>
            <a:outerShdw blurRad="50800" dist="50800" dir="5400000" algn="ctr" rotWithShape="0">
              <a:schemeClr val="tx1">
                <a:lumMod val="50000"/>
              </a:schemeClr>
            </a:outerShdw>
          </a:effectLst>
        </p:spPr>
      </p:pic>
      <p:pic>
        <p:nvPicPr>
          <p:cNvPr id="12292" name="Picture 3"/>
          <p:cNvPicPr>
            <a:picLocks noChangeAspect="1" noChangeArrowheads="1"/>
          </p:cNvPicPr>
          <p:nvPr/>
        </p:nvPicPr>
        <p:blipFill>
          <a:blip r:embed="rId3" cstate="print"/>
          <a:srcRect/>
          <a:stretch>
            <a:fillRect/>
          </a:stretch>
        </p:blipFill>
        <p:spPr bwMode="auto">
          <a:xfrm>
            <a:off x="6012160" y="116632"/>
            <a:ext cx="2964552" cy="1916832"/>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2293" name="TextBox 5"/>
          <p:cNvSpPr txBox="1">
            <a:spLocks noChangeArrowheads="1"/>
          </p:cNvSpPr>
          <p:nvPr/>
        </p:nvSpPr>
        <p:spPr bwMode="auto">
          <a:xfrm>
            <a:off x="323528" y="3068960"/>
            <a:ext cx="3024188" cy="1708150"/>
          </a:xfrm>
          <a:prstGeom prst="rect">
            <a:avLst/>
          </a:prstGeom>
          <a:noFill/>
          <a:ln w="9525">
            <a:noFill/>
            <a:miter lim="800000"/>
            <a:headEnd/>
            <a:tailEnd/>
          </a:ln>
        </p:spPr>
        <p:txBody>
          <a:bodyPr>
            <a:spAutoFit/>
          </a:bodyPr>
          <a:lstStyle/>
          <a:p>
            <a:r>
              <a:rPr lang="en-GB" sz="2100" b="1" dirty="0">
                <a:solidFill>
                  <a:schemeClr val="bg1"/>
                </a:solidFill>
              </a:rPr>
              <a:t>Stage </a:t>
            </a:r>
            <a:r>
              <a:rPr lang="en-GB" sz="2100" b="1" dirty="0" smtClean="0">
                <a:solidFill>
                  <a:schemeClr val="bg1"/>
                </a:solidFill>
              </a:rPr>
              <a:t>directions: </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Mark:</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Jan: </a:t>
            </a:r>
            <a:endParaRPr lang="en-GB" sz="2100" b="1" dirty="0">
              <a:solidFill>
                <a:schemeClr val="bg1"/>
              </a:solidFill>
            </a:endParaRPr>
          </a:p>
        </p:txBody>
      </p:sp>
      <p:sp>
        <p:nvSpPr>
          <p:cNvPr id="12294" name="TextBox 6"/>
          <p:cNvSpPr txBox="1">
            <a:spLocks noChangeArrowheads="1"/>
          </p:cNvSpPr>
          <p:nvPr/>
        </p:nvSpPr>
        <p:spPr bwMode="auto">
          <a:xfrm>
            <a:off x="251520" y="4941168"/>
            <a:ext cx="3673475" cy="1061829"/>
          </a:xfrm>
          <a:prstGeom prst="rect">
            <a:avLst/>
          </a:prstGeom>
          <a:noFill/>
          <a:ln w="9525">
            <a:noFill/>
            <a:miter lim="800000"/>
            <a:headEnd/>
            <a:tailEnd/>
          </a:ln>
        </p:spPr>
        <p:txBody>
          <a:bodyPr>
            <a:spAutoFit/>
          </a:bodyPr>
          <a:lstStyle/>
          <a:p>
            <a:r>
              <a:rPr lang="en-GB" sz="2100" b="1" dirty="0" smtClean="0">
                <a:solidFill>
                  <a:schemeClr val="bg1"/>
                </a:solidFill>
              </a:rPr>
              <a:t>Leah: </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Phil: </a:t>
            </a:r>
            <a:endParaRPr lang="en-GB" sz="2100" b="1" dirty="0">
              <a:solidFill>
                <a:schemeClr val="bg1"/>
              </a:solidFill>
            </a:endParaRPr>
          </a:p>
        </p:txBody>
      </p:sp>
      <p:sp>
        <p:nvSpPr>
          <p:cNvPr id="12295" name="Rectangle 4"/>
          <p:cNvSpPr>
            <a:spLocks noChangeArrowheads="1"/>
          </p:cNvSpPr>
          <p:nvPr/>
        </p:nvSpPr>
        <p:spPr bwMode="auto">
          <a:xfrm>
            <a:off x="0" y="-323850"/>
            <a:ext cx="9144000" cy="647700"/>
          </a:xfrm>
          <a:prstGeom prst="rect">
            <a:avLst/>
          </a:prstGeom>
          <a:noFill/>
          <a:ln w="9525">
            <a:noFill/>
            <a:miter lim="800000"/>
            <a:headEnd/>
            <a:tailEnd/>
          </a:ln>
        </p:spPr>
        <p:txBody>
          <a:bodyPr anchor="ctr">
            <a:spAutoFit/>
          </a:bodyPr>
          <a:lstStyle/>
          <a:p>
            <a:endParaRPr lang="en-US"/>
          </a:p>
          <a:p>
            <a:pPr eaLnBrk="0" hangingPunct="0"/>
            <a:endParaRPr lang="en-US"/>
          </a:p>
        </p:txBody>
      </p:sp>
      <p:pic>
        <p:nvPicPr>
          <p:cNvPr id="12296" name="Picture 8"/>
          <p:cNvPicPr>
            <a:picLocks noChangeAspect="1" noChangeArrowheads="1"/>
          </p:cNvPicPr>
          <p:nvPr/>
        </p:nvPicPr>
        <p:blipFill>
          <a:blip r:embed="rId4" cstate="print"/>
          <a:srcRect/>
          <a:stretch>
            <a:fillRect/>
          </a:stretch>
        </p:blipFill>
        <p:spPr bwMode="auto">
          <a:xfrm>
            <a:off x="3275856" y="116632"/>
            <a:ext cx="2592288" cy="1944216"/>
          </a:xfrm>
          <a:prstGeom prst="rect">
            <a:avLst/>
          </a:prstGeom>
          <a:noFill/>
          <a:ln w="9525">
            <a:noFill/>
            <a:miter lim="800000"/>
            <a:headEnd/>
            <a:tailEnd/>
          </a:ln>
          <a:effectLst>
            <a:outerShdw blurRad="50800" dist="50800" dir="5400000" algn="ctr" rotWithShape="0">
              <a:schemeClr val="tx1">
                <a:lumMod val="50000"/>
              </a:schemeClr>
            </a:outerShdw>
          </a:effectLst>
        </p:spPr>
      </p:pic>
      <p:sp>
        <p:nvSpPr>
          <p:cNvPr id="12297" name="TextBox 10"/>
          <p:cNvSpPr txBox="1">
            <a:spLocks noChangeArrowheads="1"/>
          </p:cNvSpPr>
          <p:nvPr/>
        </p:nvSpPr>
        <p:spPr bwMode="auto">
          <a:xfrm>
            <a:off x="5256213" y="3068960"/>
            <a:ext cx="3887787" cy="2354491"/>
          </a:xfrm>
          <a:prstGeom prst="rect">
            <a:avLst/>
          </a:prstGeom>
          <a:noFill/>
          <a:ln w="9525">
            <a:noFill/>
            <a:miter lim="800000"/>
            <a:headEnd/>
            <a:tailEnd/>
          </a:ln>
        </p:spPr>
        <p:txBody>
          <a:bodyPr>
            <a:spAutoFit/>
          </a:bodyPr>
          <a:lstStyle/>
          <a:p>
            <a:r>
              <a:rPr lang="en-GB" sz="2100" b="1" dirty="0" smtClean="0">
                <a:solidFill>
                  <a:schemeClr val="bg1"/>
                </a:solidFill>
              </a:rPr>
              <a:t>A Boy:</a:t>
            </a:r>
          </a:p>
          <a:p>
            <a:endParaRPr lang="en-GB" sz="2100" b="1" dirty="0" smtClean="0">
              <a:solidFill>
                <a:schemeClr val="bg1"/>
              </a:solidFill>
            </a:endParaRPr>
          </a:p>
          <a:p>
            <a:r>
              <a:rPr lang="en-GB" sz="2100" b="1" dirty="0" smtClean="0">
                <a:solidFill>
                  <a:schemeClr val="bg1"/>
                </a:solidFill>
              </a:rPr>
              <a:t>Lou:</a:t>
            </a:r>
            <a:endParaRPr lang="en-GB" sz="2100" b="1" dirty="0">
              <a:solidFill>
                <a:schemeClr val="bg1"/>
              </a:solidFill>
            </a:endParaRPr>
          </a:p>
          <a:p>
            <a:endParaRPr lang="en-GB" sz="2100" b="1" dirty="0">
              <a:solidFill>
                <a:schemeClr val="bg1"/>
              </a:solidFill>
            </a:endParaRPr>
          </a:p>
          <a:p>
            <a:r>
              <a:rPr lang="en-GB" sz="2100" b="1" dirty="0" smtClean="0">
                <a:solidFill>
                  <a:schemeClr val="bg1"/>
                </a:solidFill>
              </a:rPr>
              <a:t>Cathy:</a:t>
            </a:r>
          </a:p>
          <a:p>
            <a:endParaRPr lang="en-GB" sz="2100" b="1" dirty="0">
              <a:solidFill>
                <a:schemeClr val="bg1"/>
              </a:solidFill>
            </a:endParaRPr>
          </a:p>
          <a:p>
            <a:r>
              <a:rPr lang="en-GB" sz="2100" b="1" dirty="0" smtClean="0">
                <a:solidFill>
                  <a:schemeClr val="bg1"/>
                </a:solidFill>
              </a:rPr>
              <a:t>Brian:</a:t>
            </a:r>
            <a:endParaRPr lang="en-GB" sz="2100" b="1" dirty="0">
              <a:solidFill>
                <a:schemeClr val="bg1"/>
              </a:solidFill>
            </a:endParaRPr>
          </a:p>
        </p:txBody>
      </p:sp>
      <p:sp>
        <p:nvSpPr>
          <p:cNvPr id="11" name="TextBox 10"/>
          <p:cNvSpPr txBox="1"/>
          <p:nvPr/>
        </p:nvSpPr>
        <p:spPr>
          <a:xfrm>
            <a:off x="395536"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street</a:t>
            </a:r>
            <a:endParaRPr lang="en-GB" sz="4000" dirty="0">
              <a:effectLst>
                <a:outerShdw blurRad="38100" dist="38100" dir="2700000" algn="tl">
                  <a:srgbClr val="000000">
                    <a:alpha val="43137"/>
                  </a:srgbClr>
                </a:outerShdw>
              </a:effectLst>
            </a:endParaRPr>
          </a:p>
        </p:txBody>
      </p:sp>
      <p:sp>
        <p:nvSpPr>
          <p:cNvPr id="12" name="TextBox 11"/>
          <p:cNvSpPr txBox="1"/>
          <p:nvPr/>
        </p:nvSpPr>
        <p:spPr>
          <a:xfrm>
            <a:off x="334786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wood</a:t>
            </a:r>
            <a:endParaRPr lang="en-GB" sz="4000" dirty="0">
              <a:effectLst>
                <a:outerShdw blurRad="38100" dist="38100" dir="2700000" algn="tl">
                  <a:srgbClr val="000000">
                    <a:alpha val="43137"/>
                  </a:srgbClr>
                </a:outerShdw>
              </a:effectLst>
            </a:endParaRPr>
          </a:p>
        </p:txBody>
      </p:sp>
      <p:sp>
        <p:nvSpPr>
          <p:cNvPr id="13" name="TextBox 12"/>
          <p:cNvSpPr txBox="1"/>
          <p:nvPr/>
        </p:nvSpPr>
        <p:spPr>
          <a:xfrm>
            <a:off x="6228184" y="260648"/>
            <a:ext cx="2448272" cy="707886"/>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A field</a:t>
            </a:r>
            <a:endParaRPr lang="en-GB"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42-44</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a:bodyPr>
          <a:lstStyle/>
          <a:p>
            <a:pPr>
              <a:buNone/>
            </a:pPr>
            <a:r>
              <a:rPr lang="en-GB" b="1" dirty="0" smtClean="0">
                <a:solidFill>
                  <a:srgbClr val="FF0066"/>
                </a:solidFill>
              </a:rPr>
              <a:t>Three</a:t>
            </a:r>
          </a:p>
          <a:p>
            <a:pPr>
              <a:buNone/>
            </a:pPr>
            <a:r>
              <a:rPr lang="en-GB" i="1" dirty="0" smtClean="0"/>
              <a:t>A Street.</a:t>
            </a:r>
          </a:p>
          <a:p>
            <a:pPr>
              <a:buNone/>
            </a:pPr>
            <a:r>
              <a:rPr lang="en-GB" b="1" dirty="0" smtClean="0">
                <a:solidFill>
                  <a:srgbClr val="FF0066"/>
                </a:solidFill>
              </a:rPr>
              <a:t>Characters:</a:t>
            </a:r>
          </a:p>
          <a:p>
            <a:pPr>
              <a:buNone/>
            </a:pPr>
            <a:r>
              <a:rPr lang="en-GB" dirty="0" smtClean="0"/>
              <a:t>JAN AND MARK</a:t>
            </a:r>
          </a:p>
          <a:p>
            <a:pPr>
              <a:buNone/>
            </a:pPr>
            <a:endParaRPr lang="en-US" dirty="0"/>
          </a:p>
        </p:txBody>
      </p:sp>
      <p:sp>
        <p:nvSpPr>
          <p:cNvPr id="5" name="TextBox 4"/>
          <p:cNvSpPr txBox="1"/>
          <p:nvPr/>
        </p:nvSpPr>
        <p:spPr>
          <a:xfrm>
            <a:off x="179512" y="3861048"/>
            <a:ext cx="684076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endParaRPr lang="en-GB" sz="2400" dirty="0" smtClean="0"/>
          </a:p>
          <a:p>
            <a:pPr lvl="0"/>
            <a:r>
              <a:rPr lang="en-GB" sz="2400" dirty="0" smtClean="0"/>
              <a:t>Once </a:t>
            </a:r>
            <a:r>
              <a:rPr lang="en-GB" sz="2400" dirty="0"/>
              <a:t>again the audience are left guessing. Who are Jan and Mark talking about</a:t>
            </a:r>
            <a:r>
              <a:rPr lang="en-GB" sz="2400" dirty="0" smtClean="0"/>
              <a:t>?</a:t>
            </a:r>
          </a:p>
          <a:p>
            <a:pPr lvl="0"/>
            <a:endParaRPr lang="en-GB" sz="24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44-46</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lnSpcReduction="10000"/>
          </a:bodyPr>
          <a:lstStyle/>
          <a:p>
            <a:pPr>
              <a:buNone/>
            </a:pPr>
            <a:r>
              <a:rPr lang="en-GB" b="1" dirty="0" smtClean="0">
                <a:solidFill>
                  <a:srgbClr val="FF0066"/>
                </a:solidFill>
              </a:rPr>
              <a:t>Three</a:t>
            </a:r>
          </a:p>
          <a:p>
            <a:pPr>
              <a:buNone/>
            </a:pPr>
            <a:r>
              <a:rPr lang="en-GB" i="1" dirty="0" smtClean="0"/>
              <a:t>A Field.</a:t>
            </a:r>
          </a:p>
          <a:p>
            <a:pPr>
              <a:buNone/>
            </a:pPr>
            <a:r>
              <a:rPr lang="en-GB" b="1" dirty="0" smtClean="0">
                <a:solidFill>
                  <a:srgbClr val="FF0066"/>
                </a:solidFill>
              </a:rPr>
              <a:t>Characters:</a:t>
            </a:r>
          </a:p>
          <a:p>
            <a:pPr>
              <a:buNone/>
            </a:pPr>
            <a:r>
              <a:rPr lang="en-GB" dirty="0" smtClean="0"/>
              <a:t>LEAH AND PHIL</a:t>
            </a:r>
          </a:p>
          <a:p>
            <a:pPr>
              <a:buNone/>
            </a:pPr>
            <a:r>
              <a:rPr lang="en-GB" dirty="0" smtClean="0"/>
              <a:t>MARK AND JAN</a:t>
            </a:r>
          </a:p>
          <a:p>
            <a:pPr>
              <a:buNone/>
            </a:pPr>
            <a:endParaRPr lang="en-US" dirty="0"/>
          </a:p>
        </p:txBody>
      </p:sp>
      <p:sp>
        <p:nvSpPr>
          <p:cNvPr id="5" name="TextBox 4"/>
          <p:cNvSpPr txBox="1"/>
          <p:nvPr/>
        </p:nvSpPr>
        <p:spPr>
          <a:xfrm>
            <a:off x="179512" y="3861048"/>
            <a:ext cx="684076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endParaRPr lang="en-GB" sz="2400" dirty="0" smtClean="0"/>
          </a:p>
          <a:p>
            <a:pPr lvl="0"/>
            <a:r>
              <a:rPr lang="en-GB" sz="2400" dirty="0"/>
              <a:t>Why does Leah say she is leaving in so many different ways? Why does she stay</a:t>
            </a:r>
            <a:r>
              <a:rPr lang="en-GB" sz="2400" dirty="0" smtClean="0"/>
              <a:t>?</a:t>
            </a:r>
            <a:endParaRPr lang="en-GB" sz="2400" dirty="0"/>
          </a:p>
          <a:p>
            <a:pPr lvl="0"/>
            <a:endParaRPr lang="en-GB" sz="2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Q1: Pages 47-53</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77500" lnSpcReduction="20000"/>
          </a:bodyPr>
          <a:lstStyle/>
          <a:p>
            <a:pPr>
              <a:buNone/>
            </a:pPr>
            <a:r>
              <a:rPr lang="en-GB" b="1" dirty="0" smtClean="0">
                <a:solidFill>
                  <a:srgbClr val="FF0066"/>
                </a:solidFill>
              </a:rPr>
              <a:t>Three</a:t>
            </a:r>
          </a:p>
          <a:p>
            <a:pPr>
              <a:buNone/>
            </a:pPr>
            <a:r>
              <a:rPr lang="en-GB" i="1" dirty="0" smtClean="0"/>
              <a:t>A Wood.</a:t>
            </a:r>
          </a:p>
          <a:p>
            <a:pPr>
              <a:buNone/>
            </a:pPr>
            <a:r>
              <a:rPr lang="en-GB" b="1" dirty="0" smtClean="0">
                <a:solidFill>
                  <a:srgbClr val="FF0066"/>
                </a:solidFill>
              </a:rPr>
              <a:t>Characters:</a:t>
            </a:r>
          </a:p>
          <a:p>
            <a:pPr>
              <a:buNone/>
            </a:pPr>
            <a:r>
              <a:rPr lang="en-GB" dirty="0" smtClean="0"/>
              <a:t>LEAH AND PHIL</a:t>
            </a:r>
          </a:p>
          <a:p>
            <a:pPr>
              <a:buNone/>
            </a:pPr>
            <a:r>
              <a:rPr lang="en-GB" dirty="0" smtClean="0"/>
              <a:t>MARK AND JAN</a:t>
            </a:r>
          </a:p>
          <a:p>
            <a:pPr>
              <a:buNone/>
            </a:pPr>
            <a:r>
              <a:rPr lang="en-GB" dirty="0" smtClean="0"/>
              <a:t>CATHY, BRIAN AND LOU</a:t>
            </a:r>
          </a:p>
          <a:p>
            <a:pPr>
              <a:buNone/>
            </a:pPr>
            <a:r>
              <a:rPr lang="en-GB" dirty="0" smtClean="0"/>
              <a:t>‘A BOY’</a:t>
            </a:r>
          </a:p>
          <a:p>
            <a:pPr>
              <a:buNone/>
            </a:pPr>
            <a:endParaRPr lang="en-US" dirty="0"/>
          </a:p>
        </p:txBody>
      </p:sp>
      <p:sp>
        <p:nvSpPr>
          <p:cNvPr id="5" name="TextBox 4"/>
          <p:cNvSpPr txBox="1"/>
          <p:nvPr/>
        </p:nvSpPr>
        <p:spPr>
          <a:xfrm>
            <a:off x="179512" y="3861048"/>
            <a:ext cx="6840760"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smtClean="0"/>
              <a:t>What </a:t>
            </a:r>
            <a:r>
              <a:rPr lang="en-GB" sz="2400" dirty="0"/>
              <a:t>do we learn from Adam’s account? </a:t>
            </a:r>
          </a:p>
          <a:p>
            <a:r>
              <a:rPr lang="en-GB" sz="2400" dirty="0"/>
              <a:t> </a:t>
            </a:r>
          </a:p>
          <a:p>
            <a:r>
              <a:rPr lang="en-GB" sz="2400" dirty="0"/>
              <a:t> </a:t>
            </a:r>
            <a:r>
              <a:rPr lang="en-GB" sz="2400" dirty="0" smtClean="0"/>
              <a:t>How </a:t>
            </a:r>
            <a:r>
              <a:rPr lang="en-GB" sz="2400" dirty="0"/>
              <a:t>is portrayed as a rebirth/resurrection as a ‘new me’ (52)? </a:t>
            </a:r>
            <a:endParaRPr lang="en-GB" sz="2400" dirty="0" smtClean="0"/>
          </a:p>
          <a:p>
            <a:endParaRPr lang="en-GB" sz="2400" dirty="0" smtClean="0"/>
          </a:p>
          <a:p>
            <a:r>
              <a:rPr lang="en-GB" sz="2400" dirty="0" smtClean="0"/>
              <a:t>How </a:t>
            </a:r>
            <a:r>
              <a:rPr lang="en-GB" sz="2400" dirty="0"/>
              <a:t>is his name significant?</a:t>
            </a:r>
          </a:p>
          <a:p>
            <a:pPr lvl="0"/>
            <a:endParaRPr lang="en-GB" sz="2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Q2: Pages 47-53</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77500" lnSpcReduction="20000"/>
          </a:bodyPr>
          <a:lstStyle/>
          <a:p>
            <a:pPr>
              <a:buNone/>
            </a:pPr>
            <a:r>
              <a:rPr lang="en-GB" b="1" dirty="0" smtClean="0">
                <a:solidFill>
                  <a:srgbClr val="FF0066"/>
                </a:solidFill>
              </a:rPr>
              <a:t>Three</a:t>
            </a:r>
          </a:p>
          <a:p>
            <a:pPr>
              <a:buNone/>
            </a:pPr>
            <a:r>
              <a:rPr lang="en-GB" i="1" dirty="0" smtClean="0"/>
              <a:t>A Wood.</a:t>
            </a:r>
          </a:p>
          <a:p>
            <a:pPr>
              <a:buNone/>
            </a:pPr>
            <a:r>
              <a:rPr lang="en-GB" b="1" dirty="0" smtClean="0">
                <a:solidFill>
                  <a:srgbClr val="FF0066"/>
                </a:solidFill>
              </a:rPr>
              <a:t>Characters:</a:t>
            </a:r>
          </a:p>
          <a:p>
            <a:pPr>
              <a:buNone/>
            </a:pPr>
            <a:r>
              <a:rPr lang="en-GB" dirty="0" smtClean="0"/>
              <a:t>LEAH AND PHIL</a:t>
            </a:r>
          </a:p>
          <a:p>
            <a:pPr>
              <a:buNone/>
            </a:pPr>
            <a:r>
              <a:rPr lang="en-GB" dirty="0" smtClean="0"/>
              <a:t>MARK AND JAN</a:t>
            </a:r>
          </a:p>
          <a:p>
            <a:pPr>
              <a:buNone/>
            </a:pPr>
            <a:r>
              <a:rPr lang="en-GB" dirty="0" smtClean="0"/>
              <a:t>CATHY, BRIAN AND LOU</a:t>
            </a:r>
          </a:p>
          <a:p>
            <a:pPr>
              <a:buNone/>
            </a:pPr>
            <a:r>
              <a:rPr lang="en-GB" dirty="0" smtClean="0"/>
              <a:t>‘A BOY’</a:t>
            </a:r>
          </a:p>
          <a:p>
            <a:pPr>
              <a:buNone/>
            </a:pPr>
            <a:endParaRPr lang="en-US" dirty="0"/>
          </a:p>
        </p:txBody>
      </p:sp>
      <p:sp>
        <p:nvSpPr>
          <p:cNvPr id="5" name="TextBox 4"/>
          <p:cNvSpPr txBox="1"/>
          <p:nvPr/>
        </p:nvSpPr>
        <p:spPr>
          <a:xfrm>
            <a:off x="179512" y="3861048"/>
            <a:ext cx="684076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endParaRPr lang="en-GB" sz="2400" dirty="0" smtClean="0"/>
          </a:p>
          <a:p>
            <a:pPr lvl="0"/>
            <a:r>
              <a:rPr lang="en-GB" sz="2400" dirty="0"/>
              <a:t>What does </a:t>
            </a:r>
            <a:r>
              <a:rPr lang="en-GB" sz="2400" dirty="0" smtClean="0"/>
              <a:t>Adam’s </a:t>
            </a:r>
            <a:r>
              <a:rPr lang="en-GB" sz="2400" dirty="0"/>
              <a:t>reappearance mean for the group and the future?</a:t>
            </a:r>
          </a:p>
          <a:p>
            <a:pPr lvl="0"/>
            <a:endParaRPr lang="en-GB" sz="2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Q3: Pages 47-53</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77500" lnSpcReduction="20000"/>
          </a:bodyPr>
          <a:lstStyle/>
          <a:p>
            <a:pPr>
              <a:buNone/>
            </a:pPr>
            <a:r>
              <a:rPr lang="en-GB" b="1" dirty="0" smtClean="0">
                <a:solidFill>
                  <a:srgbClr val="FF0066"/>
                </a:solidFill>
              </a:rPr>
              <a:t>Three</a:t>
            </a:r>
          </a:p>
          <a:p>
            <a:pPr>
              <a:buNone/>
            </a:pPr>
            <a:r>
              <a:rPr lang="en-GB" i="1" dirty="0" smtClean="0"/>
              <a:t>A Wood.</a:t>
            </a:r>
          </a:p>
          <a:p>
            <a:pPr>
              <a:buNone/>
            </a:pPr>
            <a:r>
              <a:rPr lang="en-GB" b="1" dirty="0" smtClean="0">
                <a:solidFill>
                  <a:srgbClr val="FF0066"/>
                </a:solidFill>
              </a:rPr>
              <a:t>Characters:</a:t>
            </a:r>
          </a:p>
          <a:p>
            <a:pPr>
              <a:buNone/>
            </a:pPr>
            <a:r>
              <a:rPr lang="en-GB" dirty="0" smtClean="0"/>
              <a:t>LEAH AND PHIL</a:t>
            </a:r>
          </a:p>
          <a:p>
            <a:pPr>
              <a:buNone/>
            </a:pPr>
            <a:r>
              <a:rPr lang="en-GB" dirty="0" smtClean="0"/>
              <a:t>MARK AND JAN</a:t>
            </a:r>
          </a:p>
          <a:p>
            <a:pPr>
              <a:buNone/>
            </a:pPr>
            <a:r>
              <a:rPr lang="en-GB" dirty="0" smtClean="0"/>
              <a:t>CATHY, BRIAN AND LOU</a:t>
            </a:r>
          </a:p>
          <a:p>
            <a:pPr>
              <a:buNone/>
            </a:pPr>
            <a:r>
              <a:rPr lang="en-GB" dirty="0" smtClean="0"/>
              <a:t>‘A BOY’</a:t>
            </a:r>
          </a:p>
          <a:p>
            <a:pPr>
              <a:buNone/>
            </a:pPr>
            <a:endParaRPr lang="en-US" dirty="0"/>
          </a:p>
        </p:txBody>
      </p:sp>
      <p:sp>
        <p:nvSpPr>
          <p:cNvPr id="5" name="TextBox 4"/>
          <p:cNvSpPr txBox="1"/>
          <p:nvPr/>
        </p:nvSpPr>
        <p:spPr>
          <a:xfrm>
            <a:off x="179512" y="3861048"/>
            <a:ext cx="684076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endParaRPr lang="en-GB" sz="2400" dirty="0" smtClean="0"/>
          </a:p>
          <a:p>
            <a:pPr lvl="0"/>
            <a:r>
              <a:rPr lang="en-GB" sz="2400" dirty="0"/>
              <a:t>Adam says ‘I’m not coming back’. How does this foreshadow what happens next</a:t>
            </a:r>
            <a:r>
              <a:rPr lang="en-GB" sz="2400" dirty="0" smtClean="0"/>
              <a:t>?</a:t>
            </a:r>
          </a:p>
          <a:p>
            <a:pPr lvl="0"/>
            <a:endParaRPr lang="en-GB" sz="24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Qs 4 &amp; 5: Pages 47-53</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77500" lnSpcReduction="20000"/>
          </a:bodyPr>
          <a:lstStyle/>
          <a:p>
            <a:pPr>
              <a:buNone/>
            </a:pPr>
            <a:r>
              <a:rPr lang="en-GB" b="1" dirty="0" smtClean="0">
                <a:solidFill>
                  <a:srgbClr val="FF0066"/>
                </a:solidFill>
              </a:rPr>
              <a:t>Three</a:t>
            </a:r>
          </a:p>
          <a:p>
            <a:pPr>
              <a:buNone/>
            </a:pPr>
            <a:r>
              <a:rPr lang="en-GB" i="1" dirty="0" smtClean="0"/>
              <a:t>A Wood.</a:t>
            </a:r>
          </a:p>
          <a:p>
            <a:pPr>
              <a:buNone/>
            </a:pPr>
            <a:r>
              <a:rPr lang="en-GB" b="1" dirty="0" smtClean="0">
                <a:solidFill>
                  <a:srgbClr val="FF0066"/>
                </a:solidFill>
              </a:rPr>
              <a:t>Characters:</a:t>
            </a:r>
          </a:p>
          <a:p>
            <a:pPr>
              <a:buNone/>
            </a:pPr>
            <a:r>
              <a:rPr lang="en-GB" dirty="0" smtClean="0"/>
              <a:t>LEAH AND PHIL</a:t>
            </a:r>
          </a:p>
          <a:p>
            <a:pPr>
              <a:buNone/>
            </a:pPr>
            <a:r>
              <a:rPr lang="en-GB" dirty="0" smtClean="0"/>
              <a:t>MARK AND JAN</a:t>
            </a:r>
          </a:p>
          <a:p>
            <a:pPr>
              <a:buNone/>
            </a:pPr>
            <a:r>
              <a:rPr lang="en-GB" dirty="0" smtClean="0"/>
              <a:t>CATHY, BRIAN AND LOU</a:t>
            </a:r>
          </a:p>
          <a:p>
            <a:pPr>
              <a:buNone/>
            </a:pPr>
            <a:r>
              <a:rPr lang="en-GB" dirty="0" smtClean="0"/>
              <a:t>‘A BOY’</a:t>
            </a:r>
          </a:p>
          <a:p>
            <a:pPr>
              <a:buNone/>
            </a:pPr>
            <a:endParaRPr lang="en-US" dirty="0"/>
          </a:p>
        </p:txBody>
      </p:sp>
      <p:sp>
        <p:nvSpPr>
          <p:cNvPr id="5" name="TextBox 4"/>
          <p:cNvSpPr txBox="1"/>
          <p:nvPr/>
        </p:nvSpPr>
        <p:spPr>
          <a:xfrm>
            <a:off x="179512" y="3861048"/>
            <a:ext cx="684076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endParaRPr lang="en-GB" sz="2400" dirty="0" smtClean="0"/>
          </a:p>
          <a:p>
            <a:pPr marL="342900" indent="-342900"/>
            <a:r>
              <a:rPr lang="en-GB" sz="2400" dirty="0" smtClean="0"/>
              <a:t>How has Brian reacted to Adam’s reappearance?</a:t>
            </a:r>
          </a:p>
          <a:p>
            <a:pPr marL="342900" indent="-342900"/>
            <a:endParaRPr lang="en-GB" sz="2400" dirty="0" smtClean="0"/>
          </a:p>
          <a:p>
            <a:pPr marL="342900" indent="-342900"/>
            <a:r>
              <a:rPr lang="en-GB" sz="2400" dirty="0" smtClean="0"/>
              <a:t>What seems to have changed in Cathy? How is she Brian’s opposite?</a:t>
            </a:r>
          </a:p>
          <a:p>
            <a:pPr lvl="0"/>
            <a:endParaRPr lang="en-GB" sz="2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42-53 – Key Quotes</a:t>
            </a:r>
            <a:endParaRPr lang="en-US" b="1" dirty="0">
              <a:solidFill>
                <a:srgbClr val="92D050"/>
              </a:solidFill>
              <a:effectLst>
                <a:outerShdw blurRad="38100" dist="38100" dir="2700000" algn="tl">
                  <a:srgbClr val="000000">
                    <a:alpha val="43137"/>
                  </a:srgbClr>
                </a:outerShdw>
              </a:effectLst>
            </a:endParaRPr>
          </a:p>
        </p:txBody>
      </p:sp>
      <p:sp>
        <p:nvSpPr>
          <p:cNvPr id="8" name="TextBox 7"/>
          <p:cNvSpPr txBox="1"/>
          <p:nvPr/>
        </p:nvSpPr>
        <p:spPr>
          <a:xfrm>
            <a:off x="467544" y="1268760"/>
            <a:ext cx="8208912" cy="4401205"/>
          </a:xfrm>
          <a:prstGeom prst="rect">
            <a:avLst/>
          </a:prstGeom>
          <a:noFill/>
        </p:spPr>
        <p:txBody>
          <a:bodyPr wrap="square" rtlCol="0">
            <a:spAutoFit/>
          </a:bodyPr>
          <a:lstStyle/>
          <a:p>
            <a:r>
              <a:rPr lang="en-GB" sz="2000" dirty="0" smtClean="0">
                <a:solidFill>
                  <a:srgbClr val="FF0000"/>
                </a:solidFill>
              </a:rPr>
              <a:t>Mark: </a:t>
            </a:r>
            <a:r>
              <a:rPr lang="en-GB" sz="2000" dirty="0" smtClean="0"/>
              <a:t>Cathy found him in the woods</a:t>
            </a:r>
          </a:p>
          <a:p>
            <a:endParaRPr lang="en-GB" sz="2000" dirty="0">
              <a:solidFill>
                <a:srgbClr val="FF0000"/>
              </a:solidFill>
            </a:endParaRPr>
          </a:p>
          <a:p>
            <a:r>
              <a:rPr lang="en-GB" sz="2000" dirty="0" smtClean="0">
                <a:solidFill>
                  <a:srgbClr val="FF0000"/>
                </a:solidFill>
              </a:rPr>
              <a:t>Leah: </a:t>
            </a:r>
            <a:r>
              <a:rPr lang="en-GB" sz="2000" dirty="0" smtClean="0"/>
              <a:t>Did you know that they’ve put Brian on medication?</a:t>
            </a:r>
            <a:r>
              <a:rPr lang="en-GB" sz="2000" dirty="0" smtClean="0">
                <a:solidFill>
                  <a:srgbClr val="FF0000"/>
                </a:solidFill>
              </a:rPr>
              <a:t> </a:t>
            </a:r>
          </a:p>
          <a:p>
            <a:endParaRPr lang="en-GB" sz="2000" dirty="0">
              <a:solidFill>
                <a:srgbClr val="FF0000"/>
              </a:solidFill>
            </a:endParaRPr>
          </a:p>
          <a:p>
            <a:r>
              <a:rPr lang="en-GB" sz="2000" dirty="0" smtClean="0">
                <a:solidFill>
                  <a:srgbClr val="FF0000"/>
                </a:solidFill>
              </a:rPr>
              <a:t>Brian: </a:t>
            </a:r>
            <a:r>
              <a:rPr lang="en-GB" sz="2000" dirty="0" smtClean="0"/>
              <a:t>I found him.</a:t>
            </a:r>
          </a:p>
          <a:p>
            <a:endParaRPr lang="en-GB" sz="2000" dirty="0"/>
          </a:p>
          <a:p>
            <a:r>
              <a:rPr lang="en-GB" sz="2000" dirty="0" smtClean="0">
                <a:solidFill>
                  <a:srgbClr val="FF0000"/>
                </a:solidFill>
              </a:rPr>
              <a:t>Brian: </a:t>
            </a:r>
            <a:r>
              <a:rPr lang="en-GB" sz="2000" dirty="0" smtClean="0"/>
              <a:t>Don’t they eat earth somewhere? Shall we eat the earth? </a:t>
            </a:r>
          </a:p>
          <a:p>
            <a:endParaRPr lang="en-GB" sz="2000" dirty="0">
              <a:solidFill>
                <a:srgbClr val="FF0000"/>
              </a:solidFill>
            </a:endParaRPr>
          </a:p>
          <a:p>
            <a:r>
              <a:rPr lang="en-GB" sz="2000" dirty="0" smtClean="0">
                <a:solidFill>
                  <a:srgbClr val="FF0000"/>
                </a:solidFill>
              </a:rPr>
              <a:t>Cathy: </a:t>
            </a:r>
            <a:r>
              <a:rPr lang="en-GB" sz="2000" dirty="0" smtClean="0"/>
              <a:t>I used violence.</a:t>
            </a:r>
          </a:p>
          <a:p>
            <a:r>
              <a:rPr lang="en-GB" sz="2000" dirty="0"/>
              <a:t/>
            </a:r>
            <a:br>
              <a:rPr lang="en-GB" sz="2000" dirty="0"/>
            </a:br>
            <a:r>
              <a:rPr lang="en-GB" sz="2000" i="1" dirty="0" smtClean="0"/>
              <a:t>Suddenly CATHY slaps him</a:t>
            </a:r>
            <a:r>
              <a:rPr lang="en-GB" sz="2000" dirty="0" smtClean="0"/>
              <a:t>.</a:t>
            </a:r>
          </a:p>
          <a:p>
            <a:endParaRPr lang="en-GB" sz="2000" dirty="0" smtClean="0"/>
          </a:p>
          <a:p>
            <a:r>
              <a:rPr lang="en-GB" sz="2000" dirty="0" smtClean="0">
                <a:solidFill>
                  <a:srgbClr val="FF0000"/>
                </a:solidFill>
              </a:rPr>
              <a:t>Adam: </a:t>
            </a:r>
            <a:r>
              <a:rPr lang="en-GB" sz="2000" dirty="0" smtClean="0"/>
              <a:t>... a new me.</a:t>
            </a:r>
          </a:p>
          <a:p>
            <a:r>
              <a:rPr lang="en-GB" sz="2000" dirty="0" smtClean="0">
                <a:solidFill>
                  <a:srgbClr val="FF0000"/>
                </a:solidFill>
              </a:rPr>
              <a:t>Adam: </a:t>
            </a:r>
            <a:r>
              <a:rPr lang="en-GB" sz="2000" dirty="0" smtClean="0"/>
              <a:t>I’m... </a:t>
            </a:r>
            <a:r>
              <a:rPr lang="en-GB" sz="2000" dirty="0"/>
              <a:t>d</a:t>
            </a:r>
            <a:r>
              <a:rPr lang="en-GB" sz="2000" dirty="0" smtClean="0"/>
              <a:t>ead?</a:t>
            </a:r>
            <a:endParaRPr lang="en-GB" sz="2000" dirty="0"/>
          </a:p>
        </p:txBody>
      </p:sp>
      <p:sp>
        <p:nvSpPr>
          <p:cNvPr id="4" name="TextBox 3"/>
          <p:cNvSpPr txBox="1"/>
          <p:nvPr/>
        </p:nvSpPr>
        <p:spPr>
          <a:xfrm>
            <a:off x="4788024" y="4221088"/>
            <a:ext cx="3744416" cy="954107"/>
          </a:xfrm>
          <a:prstGeom prst="rect">
            <a:avLst/>
          </a:prstGeom>
          <a:noFill/>
          <a:ln>
            <a:solidFill>
              <a:schemeClr val="tx1"/>
            </a:solidFill>
          </a:ln>
        </p:spPr>
        <p:txBody>
          <a:bodyPr wrap="square" rtlCol="0">
            <a:spAutoFit/>
          </a:bodyPr>
          <a:lstStyle/>
          <a:p>
            <a:r>
              <a:rPr lang="en-GB" sz="2800" dirty="0" smtClean="0"/>
              <a:t>Why are these quotes significant? </a:t>
            </a:r>
            <a:endParaRPr lang="en-GB" sz="2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53-59</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77500" lnSpcReduction="20000"/>
          </a:bodyPr>
          <a:lstStyle/>
          <a:p>
            <a:pPr>
              <a:buNone/>
            </a:pPr>
            <a:r>
              <a:rPr lang="en-GB" b="1" dirty="0" smtClean="0">
                <a:solidFill>
                  <a:srgbClr val="FF0066"/>
                </a:solidFill>
              </a:rPr>
              <a:t>Three</a:t>
            </a:r>
          </a:p>
          <a:p>
            <a:pPr>
              <a:buNone/>
            </a:pPr>
            <a:r>
              <a:rPr lang="en-GB" i="1" dirty="0" smtClean="0"/>
              <a:t>A Wood.</a:t>
            </a:r>
          </a:p>
          <a:p>
            <a:pPr>
              <a:buNone/>
            </a:pPr>
            <a:r>
              <a:rPr lang="en-GB" b="1" dirty="0" smtClean="0">
                <a:solidFill>
                  <a:srgbClr val="FF0066"/>
                </a:solidFill>
              </a:rPr>
              <a:t>Characters:</a:t>
            </a:r>
          </a:p>
          <a:p>
            <a:pPr>
              <a:buNone/>
            </a:pPr>
            <a:r>
              <a:rPr lang="en-GB" dirty="0" smtClean="0"/>
              <a:t>LEAH AND PHIL</a:t>
            </a:r>
          </a:p>
          <a:p>
            <a:pPr>
              <a:buNone/>
            </a:pPr>
            <a:r>
              <a:rPr lang="en-GB" dirty="0" smtClean="0"/>
              <a:t>MARK AND JAN</a:t>
            </a:r>
          </a:p>
          <a:p>
            <a:pPr>
              <a:buNone/>
            </a:pPr>
            <a:r>
              <a:rPr lang="en-GB" dirty="0" smtClean="0"/>
              <a:t>CATHY, BRIAN AND LOU</a:t>
            </a:r>
          </a:p>
          <a:p>
            <a:pPr>
              <a:buNone/>
            </a:pPr>
            <a:r>
              <a:rPr lang="en-GB" dirty="0" smtClean="0"/>
              <a:t>ADAM</a:t>
            </a:r>
          </a:p>
          <a:p>
            <a:pPr>
              <a:buNone/>
            </a:pPr>
            <a:endParaRPr lang="en-US" dirty="0"/>
          </a:p>
        </p:txBody>
      </p:sp>
      <p:sp>
        <p:nvSpPr>
          <p:cNvPr id="5" name="TextBox 4"/>
          <p:cNvSpPr txBox="1"/>
          <p:nvPr/>
        </p:nvSpPr>
        <p:spPr>
          <a:xfrm>
            <a:off x="179512" y="3861048"/>
            <a:ext cx="684076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endParaRPr lang="en-GB" sz="2400" dirty="0" smtClean="0"/>
          </a:p>
          <a:p>
            <a:pPr lvl="0"/>
            <a:r>
              <a:rPr lang="en-GB" sz="2400" dirty="0"/>
              <a:t>Leah takes control of the questioning. When she asks the question ‘what are we going to do?’ Phil steps in. How quickly does the audience realise what he is suggesting?</a:t>
            </a:r>
          </a:p>
          <a:p>
            <a:pPr lvl="0"/>
            <a:endParaRPr lang="en-GB"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GB" b="1" dirty="0" smtClean="0">
                <a:effectLst>
                  <a:outerShdw blurRad="38100" dist="38100" dir="2700000" algn="tl">
                    <a:srgbClr val="000000">
                      <a:alpha val="43137"/>
                    </a:srgbClr>
                  </a:outerShdw>
                </a:effectLst>
              </a:rPr>
              <a:t>Create a mind map on gangs. You should think of words and ideas you associate with gangs.</a:t>
            </a:r>
            <a:endParaRPr lang="en-GB" b="1" dirty="0">
              <a:effectLst>
                <a:outerShdw blurRad="38100" dist="38100" dir="2700000" algn="tl">
                  <a:srgbClr val="000000">
                    <a:alpha val="43137"/>
                  </a:srgbClr>
                </a:outerShdw>
              </a:effectLst>
            </a:endParaRPr>
          </a:p>
        </p:txBody>
      </p:sp>
      <p:pic>
        <p:nvPicPr>
          <p:cNvPr id="3" name="Picture 2"/>
          <p:cNvPicPr>
            <a:picLocks noChangeAspect="1" noChangeArrowheads="1"/>
          </p:cNvPicPr>
          <p:nvPr/>
        </p:nvPicPr>
        <p:blipFill>
          <a:blip r:embed="rId3" cstate="print"/>
          <a:srcRect/>
          <a:stretch>
            <a:fillRect/>
          </a:stretch>
        </p:blipFill>
        <p:spPr bwMode="auto">
          <a:xfrm>
            <a:off x="539552" y="2492896"/>
            <a:ext cx="4020891" cy="2663502"/>
          </a:xfrm>
          <a:prstGeom prst="rect">
            <a:avLst/>
          </a:prstGeom>
          <a:ln>
            <a:noFill/>
          </a:ln>
          <a:effectLst>
            <a:outerShdw blurRad="292100" dist="139700" dir="2700000" algn="tl" rotWithShape="0">
              <a:srgbClr val="333333">
                <a:alpha val="65000"/>
              </a:srgbClr>
            </a:outerShdw>
          </a:effectLst>
        </p:spPr>
      </p:pic>
      <p:pic>
        <p:nvPicPr>
          <p:cNvPr id="5" name="Picture 2" descr="http://www.tomsshoesblog.com/wp-content/uploads/2009/02/group.jpg"/>
          <p:cNvPicPr>
            <a:picLocks noChangeAspect="1" noChangeArrowheads="1"/>
          </p:cNvPicPr>
          <p:nvPr/>
        </p:nvPicPr>
        <p:blipFill>
          <a:blip r:embed="rId4" cstate="print"/>
          <a:srcRect/>
          <a:stretch>
            <a:fillRect/>
          </a:stretch>
        </p:blipFill>
        <p:spPr bwMode="auto">
          <a:xfrm>
            <a:off x="4734364" y="2492896"/>
            <a:ext cx="3996443" cy="2664296"/>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53-59</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77500" lnSpcReduction="20000"/>
          </a:bodyPr>
          <a:lstStyle/>
          <a:p>
            <a:pPr>
              <a:buNone/>
            </a:pPr>
            <a:r>
              <a:rPr lang="en-GB" b="1" dirty="0" smtClean="0">
                <a:solidFill>
                  <a:srgbClr val="FF0066"/>
                </a:solidFill>
              </a:rPr>
              <a:t>Three</a:t>
            </a:r>
          </a:p>
          <a:p>
            <a:pPr>
              <a:buNone/>
            </a:pPr>
            <a:r>
              <a:rPr lang="en-GB" i="1" dirty="0" smtClean="0"/>
              <a:t>A Wood.</a:t>
            </a:r>
          </a:p>
          <a:p>
            <a:pPr>
              <a:buNone/>
            </a:pPr>
            <a:r>
              <a:rPr lang="en-GB" b="1" dirty="0" smtClean="0">
                <a:solidFill>
                  <a:srgbClr val="FF0066"/>
                </a:solidFill>
              </a:rPr>
              <a:t>Characters:</a:t>
            </a:r>
          </a:p>
          <a:p>
            <a:pPr>
              <a:buNone/>
            </a:pPr>
            <a:r>
              <a:rPr lang="en-GB" dirty="0" smtClean="0"/>
              <a:t>LEAH AND PHIL</a:t>
            </a:r>
          </a:p>
          <a:p>
            <a:pPr>
              <a:buNone/>
            </a:pPr>
            <a:r>
              <a:rPr lang="en-GB" dirty="0" smtClean="0"/>
              <a:t>MARK AND JAN</a:t>
            </a:r>
          </a:p>
          <a:p>
            <a:pPr>
              <a:buNone/>
            </a:pPr>
            <a:r>
              <a:rPr lang="en-GB" dirty="0" smtClean="0"/>
              <a:t>CATHY, BRIAN AND LOU</a:t>
            </a:r>
          </a:p>
          <a:p>
            <a:pPr>
              <a:buNone/>
            </a:pPr>
            <a:r>
              <a:rPr lang="en-GB" dirty="0" smtClean="0"/>
              <a:t>ADAM</a:t>
            </a:r>
          </a:p>
          <a:p>
            <a:pPr>
              <a:buNone/>
            </a:pPr>
            <a:endParaRPr lang="en-US" dirty="0"/>
          </a:p>
        </p:txBody>
      </p:sp>
      <p:sp>
        <p:nvSpPr>
          <p:cNvPr id="5" name="TextBox 4"/>
          <p:cNvSpPr txBox="1"/>
          <p:nvPr/>
        </p:nvSpPr>
        <p:spPr>
          <a:xfrm>
            <a:off x="179512" y="3861048"/>
            <a:ext cx="6840760"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smtClean="0"/>
              <a:t>(page 54)</a:t>
            </a:r>
          </a:p>
          <a:p>
            <a:pPr lvl="0"/>
            <a:r>
              <a:rPr lang="en-GB" sz="2400" dirty="0" smtClean="0"/>
              <a:t>What do </a:t>
            </a:r>
            <a:r>
              <a:rPr lang="en-GB" sz="2400" dirty="0"/>
              <a:t>you think of Phil’s body language and facial expressions here</a:t>
            </a:r>
            <a:r>
              <a:rPr lang="en-GB" sz="2400" dirty="0" smtClean="0"/>
              <a:t>?</a:t>
            </a:r>
          </a:p>
          <a:p>
            <a:pPr lvl="0"/>
            <a:endParaRPr lang="en-GB" sz="2400" dirty="0"/>
          </a:p>
          <a:p>
            <a:r>
              <a:rPr lang="en-GB" sz="2400" dirty="0" smtClean="0"/>
              <a:t>(page 55) </a:t>
            </a:r>
            <a:r>
              <a:rPr lang="en-GB" sz="2400" dirty="0"/>
              <a:t>Why does he send the others away? Is he threatening?</a:t>
            </a:r>
          </a:p>
          <a:p>
            <a:pPr lvl="0"/>
            <a:endParaRPr lang="en-GB" sz="24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53-59</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77500" lnSpcReduction="20000"/>
          </a:bodyPr>
          <a:lstStyle/>
          <a:p>
            <a:pPr>
              <a:buNone/>
            </a:pPr>
            <a:r>
              <a:rPr lang="en-GB" b="1" dirty="0" smtClean="0">
                <a:solidFill>
                  <a:srgbClr val="FF0066"/>
                </a:solidFill>
              </a:rPr>
              <a:t>Three</a:t>
            </a:r>
          </a:p>
          <a:p>
            <a:pPr>
              <a:buNone/>
            </a:pPr>
            <a:r>
              <a:rPr lang="en-GB" i="1" dirty="0" smtClean="0"/>
              <a:t>A Wood.</a:t>
            </a:r>
          </a:p>
          <a:p>
            <a:pPr>
              <a:buNone/>
            </a:pPr>
            <a:r>
              <a:rPr lang="en-GB" b="1" dirty="0" smtClean="0">
                <a:solidFill>
                  <a:srgbClr val="FF0066"/>
                </a:solidFill>
              </a:rPr>
              <a:t>Characters:</a:t>
            </a:r>
          </a:p>
          <a:p>
            <a:pPr>
              <a:buNone/>
            </a:pPr>
            <a:r>
              <a:rPr lang="en-GB" dirty="0" smtClean="0"/>
              <a:t>LEAH AND PHIL</a:t>
            </a:r>
          </a:p>
          <a:p>
            <a:pPr>
              <a:buNone/>
            </a:pPr>
            <a:r>
              <a:rPr lang="en-GB" dirty="0" smtClean="0"/>
              <a:t>MARK AND JAN</a:t>
            </a:r>
          </a:p>
          <a:p>
            <a:pPr>
              <a:buNone/>
            </a:pPr>
            <a:r>
              <a:rPr lang="en-GB" dirty="0" smtClean="0"/>
              <a:t>CATHY, BRIAN AND LOU</a:t>
            </a:r>
          </a:p>
          <a:p>
            <a:pPr>
              <a:buNone/>
            </a:pPr>
            <a:r>
              <a:rPr lang="en-GB" dirty="0" smtClean="0"/>
              <a:t>ADAM</a:t>
            </a:r>
          </a:p>
          <a:p>
            <a:pPr>
              <a:buNone/>
            </a:pPr>
            <a:endParaRPr lang="en-US" dirty="0"/>
          </a:p>
        </p:txBody>
      </p:sp>
      <p:sp>
        <p:nvSpPr>
          <p:cNvPr id="5" name="TextBox 4"/>
          <p:cNvSpPr txBox="1"/>
          <p:nvPr/>
        </p:nvSpPr>
        <p:spPr>
          <a:xfrm>
            <a:off x="179512" y="3861048"/>
            <a:ext cx="6840760"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smtClean="0"/>
              <a:t>(page 55)</a:t>
            </a:r>
          </a:p>
          <a:p>
            <a:pPr lvl="0"/>
            <a:endParaRPr lang="en-GB" sz="2400" dirty="0" smtClean="0"/>
          </a:p>
          <a:p>
            <a:pPr lvl="0"/>
            <a:r>
              <a:rPr lang="en-GB" sz="2400" dirty="0"/>
              <a:t>Why does Leah openly argue with Phil, ‘we can’t just leave him up here’?  Is this the end of their relationship? What does Phil’s line: ‘I’m in charge’ tell us?</a:t>
            </a:r>
          </a:p>
          <a:p>
            <a:pPr lvl="0"/>
            <a:endParaRPr lang="en-GB" sz="24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53-59</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fontScale="77500" lnSpcReduction="20000"/>
          </a:bodyPr>
          <a:lstStyle/>
          <a:p>
            <a:pPr>
              <a:buNone/>
            </a:pPr>
            <a:r>
              <a:rPr lang="en-GB" b="1" dirty="0" smtClean="0">
                <a:solidFill>
                  <a:srgbClr val="FF0066"/>
                </a:solidFill>
              </a:rPr>
              <a:t>Three</a:t>
            </a:r>
          </a:p>
          <a:p>
            <a:pPr>
              <a:buNone/>
            </a:pPr>
            <a:r>
              <a:rPr lang="en-GB" i="1" dirty="0" smtClean="0"/>
              <a:t>A Wood.</a:t>
            </a:r>
          </a:p>
          <a:p>
            <a:pPr>
              <a:buNone/>
            </a:pPr>
            <a:r>
              <a:rPr lang="en-GB" b="1" dirty="0" smtClean="0">
                <a:solidFill>
                  <a:srgbClr val="FF0066"/>
                </a:solidFill>
              </a:rPr>
              <a:t>Characters:</a:t>
            </a:r>
          </a:p>
          <a:p>
            <a:pPr>
              <a:buNone/>
            </a:pPr>
            <a:r>
              <a:rPr lang="en-GB" dirty="0" smtClean="0"/>
              <a:t>LEAH AND PHIL</a:t>
            </a:r>
          </a:p>
          <a:p>
            <a:pPr>
              <a:buNone/>
            </a:pPr>
            <a:r>
              <a:rPr lang="en-GB" dirty="0" smtClean="0"/>
              <a:t>MARK AND JAN</a:t>
            </a:r>
          </a:p>
          <a:p>
            <a:pPr>
              <a:buNone/>
            </a:pPr>
            <a:r>
              <a:rPr lang="en-GB" dirty="0" smtClean="0"/>
              <a:t>CATHY, BRIAN AND LOU</a:t>
            </a:r>
          </a:p>
          <a:p>
            <a:pPr>
              <a:buNone/>
            </a:pPr>
            <a:r>
              <a:rPr lang="en-GB" dirty="0" smtClean="0"/>
              <a:t>ADAM</a:t>
            </a:r>
          </a:p>
          <a:p>
            <a:pPr>
              <a:buNone/>
            </a:pPr>
            <a:endParaRPr lang="en-US" dirty="0"/>
          </a:p>
        </p:txBody>
      </p:sp>
      <p:sp>
        <p:nvSpPr>
          <p:cNvPr id="5" name="TextBox 4"/>
          <p:cNvSpPr txBox="1"/>
          <p:nvPr/>
        </p:nvSpPr>
        <p:spPr>
          <a:xfrm>
            <a:off x="179512" y="3861048"/>
            <a:ext cx="684076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400" dirty="0" smtClean="0"/>
              <a:t>(page 56-7)</a:t>
            </a:r>
          </a:p>
          <a:p>
            <a:pPr lvl="0"/>
            <a:r>
              <a:rPr lang="en-GB" sz="2400" dirty="0" smtClean="0"/>
              <a:t>How </a:t>
            </a:r>
            <a:r>
              <a:rPr lang="en-GB" sz="2400" dirty="0"/>
              <a:t>has Cathy’s role changed? </a:t>
            </a:r>
            <a:endParaRPr lang="en-GB" sz="2400" dirty="0" smtClean="0"/>
          </a:p>
          <a:p>
            <a:pPr lvl="0"/>
            <a:endParaRPr lang="en-GB" sz="2400" dirty="0" smtClean="0"/>
          </a:p>
          <a:p>
            <a:pPr lvl="0"/>
            <a:r>
              <a:rPr lang="en-GB" sz="2400" dirty="0" smtClean="0"/>
              <a:t>(page 58) </a:t>
            </a:r>
          </a:p>
          <a:p>
            <a:pPr lvl="0"/>
            <a:r>
              <a:rPr lang="en-GB" sz="2400" dirty="0"/>
              <a:t>Why is Brian sent with Cathy?</a:t>
            </a:r>
          </a:p>
          <a:p>
            <a:pPr lvl="0"/>
            <a:endParaRPr lang="en-GB" sz="2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DNA\images\91HBRGwxyjL._SL1500_.jpg"/>
          <p:cNvPicPr>
            <a:picLocks noChangeAspect="1" noChangeArrowheads="1"/>
          </p:cNvPicPr>
          <p:nvPr/>
        </p:nvPicPr>
        <p:blipFill>
          <a:blip r:embed="rId3" cstate="print"/>
          <a:srcRect/>
          <a:stretch>
            <a:fillRect/>
          </a:stretch>
        </p:blipFill>
        <p:spPr bwMode="auto">
          <a:xfrm>
            <a:off x="4932040" y="116632"/>
            <a:ext cx="4080838" cy="6624736"/>
          </a:xfrm>
          <a:prstGeom prst="rect">
            <a:avLst/>
          </a:prstGeom>
          <a:noFill/>
        </p:spPr>
      </p:pic>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58-59</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908721"/>
            <a:ext cx="8291264" cy="2736304"/>
          </a:xfrm>
        </p:spPr>
        <p:txBody>
          <a:bodyPr>
            <a:normAutofit/>
          </a:bodyPr>
          <a:lstStyle/>
          <a:p>
            <a:pPr>
              <a:buNone/>
            </a:pPr>
            <a:r>
              <a:rPr lang="en-GB" b="1" dirty="0" smtClean="0">
                <a:solidFill>
                  <a:srgbClr val="FF0066"/>
                </a:solidFill>
              </a:rPr>
              <a:t>Three</a:t>
            </a:r>
          </a:p>
          <a:p>
            <a:pPr>
              <a:buNone/>
            </a:pPr>
            <a:r>
              <a:rPr lang="en-GB" i="1" dirty="0" smtClean="0"/>
              <a:t>A Field.</a:t>
            </a:r>
          </a:p>
          <a:p>
            <a:pPr>
              <a:buNone/>
            </a:pPr>
            <a:r>
              <a:rPr lang="en-GB" b="1" dirty="0" smtClean="0">
                <a:solidFill>
                  <a:srgbClr val="FF0066"/>
                </a:solidFill>
              </a:rPr>
              <a:t>Characters:</a:t>
            </a:r>
          </a:p>
          <a:p>
            <a:pPr>
              <a:buNone/>
            </a:pPr>
            <a:r>
              <a:rPr lang="en-GB" dirty="0" smtClean="0"/>
              <a:t>LEAH AND PHIL</a:t>
            </a:r>
          </a:p>
          <a:p>
            <a:pPr>
              <a:buNone/>
            </a:pPr>
            <a:endParaRPr lang="en-US" dirty="0"/>
          </a:p>
        </p:txBody>
      </p:sp>
      <p:sp>
        <p:nvSpPr>
          <p:cNvPr id="5" name="TextBox 4"/>
          <p:cNvSpPr txBox="1"/>
          <p:nvPr/>
        </p:nvSpPr>
        <p:spPr>
          <a:xfrm>
            <a:off x="179512" y="3284984"/>
            <a:ext cx="8712968" cy="3108543"/>
          </a:xfrm>
          <a:prstGeom prst="rect">
            <a:avLst/>
          </a:prstGeom>
          <a:solidFill>
            <a:srgbClr val="92D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2800" dirty="0" smtClean="0">
                <a:effectLst>
                  <a:outerShdw blurRad="38100" dist="38100" dir="2700000" algn="tl">
                    <a:srgbClr val="000000">
                      <a:alpha val="43137"/>
                    </a:srgbClr>
                  </a:outerShdw>
                </a:effectLst>
              </a:rPr>
              <a:t>Why </a:t>
            </a:r>
            <a:r>
              <a:rPr lang="en-GB" sz="2800" dirty="0">
                <a:effectLst>
                  <a:outerShdw blurRad="38100" dist="38100" dir="2700000" algn="tl">
                    <a:srgbClr val="000000">
                      <a:alpha val="43137"/>
                    </a:srgbClr>
                  </a:outerShdw>
                </a:effectLst>
              </a:rPr>
              <a:t>is there ‘complete silence</a:t>
            </a:r>
            <a:r>
              <a:rPr lang="en-GB" sz="2800" dirty="0" smtClean="0">
                <a:effectLst>
                  <a:outerShdw blurRad="38100" dist="38100" dir="2700000" algn="tl">
                    <a:srgbClr val="000000">
                      <a:alpha val="43137"/>
                    </a:srgbClr>
                  </a:outerShdw>
                </a:effectLst>
              </a:rPr>
              <a:t>’?</a:t>
            </a:r>
          </a:p>
          <a:p>
            <a:pPr lvl="0"/>
            <a:endParaRPr lang="en-GB" sz="2800" dirty="0">
              <a:effectLst>
                <a:outerShdw blurRad="38100" dist="38100" dir="2700000" algn="tl">
                  <a:srgbClr val="000000">
                    <a:alpha val="43137"/>
                  </a:srgbClr>
                </a:outerShdw>
              </a:effectLst>
            </a:endParaRPr>
          </a:p>
          <a:p>
            <a:pPr marL="342900" indent="-342900"/>
            <a:r>
              <a:rPr lang="en-GB" sz="2800" dirty="0" smtClean="0">
                <a:effectLst>
                  <a:outerShdw blurRad="38100" dist="38100" dir="2700000" algn="tl">
                    <a:srgbClr val="000000">
                      <a:alpha val="43137"/>
                    </a:srgbClr>
                  </a:outerShdw>
                </a:effectLst>
              </a:rPr>
              <a:t>Why does Leah leave when Phil tries to show physical affection?</a:t>
            </a:r>
          </a:p>
          <a:p>
            <a:pPr marL="342900" indent="-342900"/>
            <a:endParaRPr lang="en-GB" sz="2800" dirty="0" smtClean="0">
              <a:effectLst>
                <a:outerShdw blurRad="38100" dist="38100" dir="2700000" algn="tl">
                  <a:srgbClr val="000000">
                    <a:alpha val="43137"/>
                  </a:srgbClr>
                </a:outerShdw>
              </a:effectLst>
            </a:endParaRPr>
          </a:p>
          <a:p>
            <a:pPr marL="342900" indent="-342900"/>
            <a:r>
              <a:rPr lang="en-GB" sz="2800" dirty="0" smtClean="0">
                <a:effectLst>
                  <a:outerShdw blurRad="38100" dist="38100" dir="2700000" algn="tl">
                    <a:srgbClr val="000000">
                      <a:alpha val="43137"/>
                    </a:srgbClr>
                  </a:outerShdw>
                </a:effectLst>
              </a:rPr>
              <a:t>What is the significance of Phil speaking to Leah but getting no response?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461665"/>
          </a:xfrm>
          <a:prstGeom prst="rect">
            <a:avLst/>
          </a:prstGeom>
          <a:noFill/>
        </p:spPr>
        <p:txBody>
          <a:bodyPr wrap="square" rtlCol="0">
            <a:spAutoFit/>
          </a:bodyPr>
          <a:lstStyle/>
          <a:p>
            <a:pPr algn="ctr"/>
            <a:endParaRPr lang="en-US" sz="2400" b="1" dirty="0" smtClean="0">
              <a:solidFill>
                <a:srgbClr val="00B0F0"/>
              </a:solidFill>
            </a:endParaRPr>
          </a:p>
        </p:txBody>
      </p:sp>
      <p:sp>
        <p:nvSpPr>
          <p:cNvPr id="9" name="TextBox 8"/>
          <p:cNvSpPr txBox="1"/>
          <p:nvPr/>
        </p:nvSpPr>
        <p:spPr>
          <a:xfrm>
            <a:off x="214282" y="2071678"/>
            <a:ext cx="8715436" cy="461665"/>
          </a:xfrm>
          <a:prstGeom prst="rect">
            <a:avLst/>
          </a:prstGeom>
          <a:noFill/>
        </p:spPr>
        <p:txBody>
          <a:bodyPr wrap="square" rtlCol="0">
            <a:spAutoFit/>
          </a:bodyPr>
          <a:lstStyle/>
          <a:p>
            <a:pPr algn="just"/>
            <a:endParaRPr lang="en-US" sz="2400" dirty="0">
              <a:solidFill>
                <a:schemeClr val="bg1"/>
              </a:solidFill>
            </a:endParaRPr>
          </a:p>
        </p:txBody>
      </p:sp>
      <p:sp>
        <p:nvSpPr>
          <p:cNvPr id="10" name="TextBox 9"/>
          <p:cNvSpPr txBox="1"/>
          <p:nvPr/>
        </p:nvSpPr>
        <p:spPr>
          <a:xfrm>
            <a:off x="179512" y="1379577"/>
            <a:ext cx="8856984" cy="5047536"/>
          </a:xfrm>
          <a:prstGeom prst="rect">
            <a:avLst/>
          </a:prstGeom>
          <a:solidFill>
            <a:schemeClr val="bg2">
              <a:lumMod val="75000"/>
              <a:alpha val="58000"/>
            </a:schemeClr>
          </a:solidFill>
        </p:spPr>
        <p:txBody>
          <a:bodyPr wrap="square" rtlCol="0">
            <a:spAutoFit/>
          </a:bodyPr>
          <a:lstStyle/>
          <a:p>
            <a:pPr>
              <a:buFont typeface="Arial" pitchFamily="34" charset="0"/>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Q</a:t>
            </a:r>
            <a:r>
              <a:rPr lang="en-GB" sz="2800" b="1" dirty="0" smtClean="0">
                <a:effectLst>
                  <a:outerShdw blurRad="38100" dist="38100" dir="2700000" algn="tl">
                    <a:srgbClr val="000000">
                      <a:alpha val="43137"/>
                    </a:srgbClr>
                  </a:outerShdw>
                </a:effectLst>
              </a:rPr>
              <a:t>UESTION - link your answer to the focus of the task</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W</a:t>
            </a:r>
            <a:r>
              <a:rPr lang="en-GB" sz="2800" b="1" dirty="0" smtClean="0">
                <a:effectLst>
                  <a:outerShdw blurRad="38100" dist="38100" dir="2700000" algn="tl">
                    <a:srgbClr val="000000">
                      <a:alpha val="43137"/>
                    </a:srgbClr>
                  </a:outerShdw>
                </a:effectLst>
              </a:rPr>
              <a:t>RITER - remember that the characters only do what the writer makes them do!</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E</a:t>
            </a:r>
            <a:r>
              <a:rPr lang="en-GB" sz="2800" b="1" dirty="0" smtClean="0">
                <a:effectLst>
                  <a:outerShdw blurRad="38100" dist="38100" dir="2700000" algn="tl">
                    <a:srgbClr val="000000">
                      <a:alpha val="43137"/>
                    </a:srgbClr>
                  </a:outerShdw>
                </a:effectLst>
              </a:rPr>
              <a:t>VIDENCE - Use quotations from the text</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R</a:t>
            </a:r>
            <a:r>
              <a:rPr lang="en-GB" sz="2800" b="1" dirty="0" smtClean="0">
                <a:effectLst>
                  <a:outerShdw blurRad="38100" dist="38100" dir="2700000" algn="tl">
                    <a:srgbClr val="000000">
                      <a:alpha val="43137"/>
                    </a:srgbClr>
                  </a:outerShdw>
                </a:effectLst>
              </a:rPr>
              <a:t>EADER - what effect do the events/ issues have on the reader?</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T</a:t>
            </a:r>
            <a:r>
              <a:rPr lang="en-GB" sz="2800" b="1" dirty="0" smtClean="0">
                <a:effectLst>
                  <a:outerShdw blurRad="38100" dist="38100" dir="2700000" algn="tl">
                    <a:srgbClr val="000000">
                      <a:alpha val="43137"/>
                    </a:srgbClr>
                  </a:outerShdw>
                </a:effectLst>
              </a:rPr>
              <a:t>ECHNIQUES - language/ structure</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Y</a:t>
            </a:r>
            <a:r>
              <a:rPr lang="en-GB" sz="2800" b="1" dirty="0" smtClean="0">
                <a:effectLst>
                  <a:outerShdw blurRad="38100" dist="38100" dir="2700000" algn="tl">
                    <a:srgbClr val="000000">
                      <a:alpha val="43137"/>
                    </a:srgbClr>
                  </a:outerShdw>
                </a:effectLst>
              </a:rPr>
              <a:t>OUR RESPONSE - explore your own ideas/ your reaction to the text </a:t>
            </a:r>
            <a:endParaRPr lang="en-US" sz="11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830997"/>
          </a:xfrm>
          <a:prstGeom prst="rect">
            <a:avLst/>
          </a:prstGeom>
          <a:noFill/>
        </p:spPr>
        <p:txBody>
          <a:bodyPr wrap="square" rtlCol="0">
            <a:spAutoFit/>
          </a:bodyPr>
          <a:lstStyle/>
          <a:p>
            <a:pPr algn="ctr"/>
            <a:r>
              <a:rPr lang="en-GB" sz="2400" b="1" dirty="0" smtClean="0">
                <a:solidFill>
                  <a:srgbClr val="00B0F0"/>
                </a:solidFill>
                <a:effectLst>
                  <a:outerShdw blurRad="38100" dist="38100" dir="2700000" algn="tl">
                    <a:srgbClr val="000000">
                      <a:alpha val="43137"/>
                    </a:srgbClr>
                  </a:outerShdw>
                </a:effectLst>
              </a:rPr>
              <a:t>Have a go at writing a QWERTY paragraph to answer </a:t>
            </a:r>
            <a:r>
              <a:rPr lang="en-GB" sz="2400" b="1" dirty="0" smtClean="0">
                <a:solidFill>
                  <a:srgbClr val="FF0000"/>
                </a:solidFill>
                <a:effectLst>
                  <a:outerShdw blurRad="38100" dist="38100" dir="2700000" algn="tl">
                    <a:srgbClr val="000000">
                      <a:alpha val="43137"/>
                    </a:srgbClr>
                  </a:outerShdw>
                </a:effectLst>
              </a:rPr>
              <a:t>one</a:t>
            </a:r>
            <a:r>
              <a:rPr lang="en-GB" sz="2400" b="1" dirty="0" smtClean="0">
                <a:solidFill>
                  <a:srgbClr val="00B0F0"/>
                </a:solidFill>
                <a:effectLst>
                  <a:outerShdw blurRad="38100" dist="38100" dir="2700000" algn="tl">
                    <a:srgbClr val="000000">
                      <a:alpha val="43137"/>
                    </a:srgbClr>
                  </a:outerShdw>
                </a:effectLst>
              </a:rPr>
              <a:t> of the below questions on pages 58-59.</a:t>
            </a:r>
            <a:endParaRPr lang="en-GB" sz="2400" b="1" dirty="0" smtClean="0">
              <a:solidFill>
                <a:srgbClr val="00B0F0"/>
              </a:solidFill>
            </a:endParaRPr>
          </a:p>
        </p:txBody>
      </p:sp>
      <p:sp>
        <p:nvSpPr>
          <p:cNvPr id="10" name="Rectangle 9"/>
          <p:cNvSpPr/>
          <p:nvPr/>
        </p:nvSpPr>
        <p:spPr>
          <a:xfrm>
            <a:off x="323528" y="2348880"/>
            <a:ext cx="8496944" cy="3539430"/>
          </a:xfrm>
          <a:prstGeom prst="rect">
            <a:avLst/>
          </a:prstGeom>
        </p:spPr>
        <p:txBody>
          <a:bodyPr wrap="square">
            <a:spAutoFit/>
          </a:bodyPr>
          <a:lstStyle/>
          <a:p>
            <a:pPr marL="514350" lvl="0" indent="-514350">
              <a:buFont typeface="+mj-lt"/>
              <a:buAutoNum type="arabicPeriod"/>
            </a:pPr>
            <a:r>
              <a:rPr lang="en-GB" sz="3200" dirty="0" smtClean="0">
                <a:effectLst>
                  <a:outerShdw blurRad="38100" dist="38100" dir="2700000" algn="tl">
                    <a:srgbClr val="000000">
                      <a:alpha val="43137"/>
                    </a:srgbClr>
                  </a:outerShdw>
                </a:effectLst>
              </a:rPr>
              <a:t>Why is there ‘complete silence’?</a:t>
            </a:r>
          </a:p>
          <a:p>
            <a:pPr marL="514350" lvl="0" indent="-514350">
              <a:buFont typeface="+mj-lt"/>
              <a:buAutoNum type="arabicPeriod"/>
            </a:pPr>
            <a:endParaRPr lang="en-GB" sz="3200" dirty="0" smtClean="0">
              <a:effectLst>
                <a:outerShdw blurRad="38100" dist="38100" dir="2700000" algn="tl">
                  <a:srgbClr val="000000">
                    <a:alpha val="43137"/>
                  </a:srgbClr>
                </a:outerShdw>
              </a:effectLst>
            </a:endParaRPr>
          </a:p>
          <a:p>
            <a:pPr marL="514350" indent="-514350">
              <a:buFont typeface="+mj-lt"/>
              <a:buAutoNum type="arabicPeriod"/>
            </a:pPr>
            <a:r>
              <a:rPr lang="en-GB" sz="3200" dirty="0" smtClean="0">
                <a:effectLst>
                  <a:outerShdw blurRad="38100" dist="38100" dir="2700000" algn="tl">
                    <a:srgbClr val="000000">
                      <a:alpha val="43137"/>
                    </a:srgbClr>
                  </a:outerShdw>
                </a:effectLst>
              </a:rPr>
              <a:t>Why does Leah leave when Phil tries to show physical affection?</a:t>
            </a:r>
          </a:p>
          <a:p>
            <a:pPr marL="514350" indent="-514350">
              <a:buFont typeface="+mj-lt"/>
              <a:buAutoNum type="arabicPeriod"/>
            </a:pPr>
            <a:endParaRPr lang="en-GB" sz="3200" dirty="0" smtClean="0">
              <a:effectLst>
                <a:outerShdw blurRad="38100" dist="38100" dir="2700000" algn="tl">
                  <a:srgbClr val="000000">
                    <a:alpha val="43137"/>
                  </a:srgbClr>
                </a:outerShdw>
              </a:effectLst>
            </a:endParaRPr>
          </a:p>
          <a:p>
            <a:pPr marL="514350" indent="-514350">
              <a:buFont typeface="+mj-lt"/>
              <a:buAutoNum type="arabicPeriod"/>
            </a:pPr>
            <a:r>
              <a:rPr lang="en-GB" sz="3200" dirty="0" smtClean="0">
                <a:effectLst>
                  <a:outerShdw blurRad="38100" dist="38100" dir="2700000" algn="tl">
                    <a:srgbClr val="000000">
                      <a:alpha val="43137"/>
                    </a:srgbClr>
                  </a:outerShdw>
                </a:effectLst>
              </a:rPr>
              <a:t>What is the significance of Phil speaking to Leah but getting no response?</a:t>
            </a:r>
          </a:p>
        </p:txBody>
      </p:sp>
      <p:sp>
        <p:nvSpPr>
          <p:cNvPr id="11" name="TextBox 10"/>
          <p:cNvSpPr txBox="1"/>
          <p:nvPr/>
        </p:nvSpPr>
        <p:spPr>
          <a:xfrm>
            <a:off x="179512" y="6093296"/>
            <a:ext cx="8784976" cy="646331"/>
          </a:xfrm>
          <a:prstGeom prst="rect">
            <a:avLst/>
          </a:prstGeom>
          <a:noFill/>
        </p:spPr>
        <p:txBody>
          <a:bodyPr wrap="square" rtlCol="0">
            <a:spAutoFit/>
          </a:bodyPr>
          <a:lstStyle/>
          <a:p>
            <a:pPr algn="ctr"/>
            <a:r>
              <a:rPr lang="en-GB" b="1" dirty="0" smtClean="0">
                <a:solidFill>
                  <a:srgbClr val="FFFF00"/>
                </a:solidFill>
              </a:rPr>
              <a:t>Extension:  Pick another questions and keep on writing! Each paragraph you produce should use QWERTY.</a:t>
            </a:r>
            <a:endParaRPr lang="en-GB" b="1" dirty="0">
              <a:solidFill>
                <a:srgbClr val="FFFF0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Kelly... Another way... Leah is also shown to be... The writer suggests... When he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Kelly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simile...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repetition of the word “___”... The alliteration 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1331640" y="3212976"/>
            <a:ext cx="6912768" cy="369332"/>
          </a:xfrm>
          <a:prstGeom prst="rect">
            <a:avLst/>
          </a:prstGeom>
          <a:noFill/>
        </p:spPr>
        <p:txBody>
          <a:bodyPr wrap="square" rtlCol="0">
            <a:spAutoFit/>
          </a:bodyPr>
          <a:lstStyle/>
          <a:p>
            <a:endParaRPr lang="en-GB" dirty="0"/>
          </a:p>
        </p:txBody>
      </p:sp>
      <p:sp>
        <p:nvSpPr>
          <p:cNvPr id="5" name="Rectangle 2"/>
          <p:cNvSpPr txBox="1">
            <a:spLocks noChangeArrowheads="1"/>
          </p:cNvSpPr>
          <p:nvPr/>
        </p:nvSpPr>
        <p:spPr>
          <a:xfrm>
            <a:off x="611560" y="1268760"/>
            <a:ext cx="7988424" cy="4104456"/>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sng" strike="noStrike" kern="1200" cap="none" spc="0" normalizeH="0" baseline="0" noProof="0" dirty="0" smtClean="0">
                <a:ln>
                  <a:noFill/>
                </a:ln>
                <a:solidFill>
                  <a:schemeClr val="tx1"/>
                </a:solidFill>
                <a:effectLst/>
                <a:uLnTx/>
                <a:uFillTx/>
                <a:latin typeface="Comic Sans MS" pitchFamily="66" charset="0"/>
                <a:ea typeface="+mj-ea"/>
                <a:cs typeface="+mj-cs"/>
              </a:rPr>
              <a:t>Learning Objective</a:t>
            </a:r>
            <a: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400" b="1" i="0" u="sng"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en-GB"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en-GB" sz="4300" b="0" i="0" u="none" strike="noStrike" kern="1200" cap="none" spc="0" normalizeH="0" baseline="0" noProof="0" dirty="0" smtClean="0">
                <a:ln>
                  <a:noFill/>
                </a:ln>
                <a:solidFill>
                  <a:schemeClr val="tx1"/>
                </a:solidFill>
                <a:effectLst/>
                <a:uLnTx/>
                <a:uFillTx/>
                <a:latin typeface="Comic Sans MS" pitchFamily="66" charset="0"/>
                <a:ea typeface="+mj-ea"/>
                <a:cs typeface="+mj-cs"/>
              </a:rPr>
              <a:t>To identify key quotes for Act 3.</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300" b="0" i="0" u="none" strike="noStrike" kern="1200" cap="none" spc="0" normalizeH="0" baseline="0" noProof="0" dirty="0" smtClean="0">
                <a:ln>
                  <a:noFill/>
                </a:ln>
                <a:solidFill>
                  <a:schemeClr val="tx1"/>
                </a:solidFill>
                <a:effectLst/>
                <a:uLnTx/>
                <a:uFillTx/>
                <a:latin typeface="Comic Sans MS" pitchFamily="66" charset="0"/>
                <a:ea typeface="+mj-ea"/>
                <a:cs typeface="+mj-cs"/>
              </a:rPr>
              <a:t>To analyse</a:t>
            </a:r>
            <a:r>
              <a:rPr kumimoji="0" lang="en-GB" sz="4300" b="0" i="0" u="none" strike="noStrike" kern="1200" cap="none" spc="0" normalizeH="0" noProof="0" dirty="0" smtClean="0">
                <a:ln>
                  <a:noFill/>
                </a:ln>
                <a:solidFill>
                  <a:schemeClr val="tx1"/>
                </a:solidFill>
                <a:effectLst/>
                <a:uLnTx/>
                <a:uFillTx/>
                <a:latin typeface="Comic Sans MS" pitchFamily="66" charset="0"/>
                <a:ea typeface="+mj-ea"/>
                <a:cs typeface="+mj-cs"/>
              </a:rPr>
              <a:t> the characters of John Tate, Leah and Phil in Act 3.</a:t>
            </a:r>
            <a:endParaRPr kumimoji="0" lang="en-US" sz="4300" b="0" i="0" u="none" strike="noStrike" kern="1200" cap="none" spc="0" normalizeH="0" baseline="0" noProof="0" dirty="0">
              <a:ln>
                <a:noFill/>
              </a:ln>
              <a:solidFill>
                <a:schemeClr val="bg1"/>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pPr algn="l"/>
            <a:r>
              <a:rPr lang="en-GB" b="1" dirty="0" smtClean="0">
                <a:solidFill>
                  <a:srgbClr val="92D050"/>
                </a:solidFill>
                <a:effectLst>
                  <a:outerShdw blurRad="38100" dist="38100" dir="2700000" algn="tl">
                    <a:srgbClr val="000000">
                      <a:alpha val="43137"/>
                    </a:srgbClr>
                  </a:outerShdw>
                </a:effectLst>
              </a:rPr>
              <a:t>Pages 53-59 – Key Quotes?</a:t>
            </a:r>
            <a:endParaRPr lang="en-US" b="1" dirty="0">
              <a:solidFill>
                <a:srgbClr val="92D050"/>
              </a:solidFill>
              <a:effectLst>
                <a:outerShdw blurRad="38100" dist="38100" dir="2700000" algn="tl">
                  <a:srgbClr val="000000">
                    <a:alpha val="43137"/>
                  </a:srgbClr>
                </a:outerShdw>
              </a:effectLst>
            </a:endParaRPr>
          </a:p>
        </p:txBody>
      </p:sp>
      <p:sp>
        <p:nvSpPr>
          <p:cNvPr id="5" name="TextBox 4"/>
          <p:cNvSpPr txBox="1"/>
          <p:nvPr/>
        </p:nvSpPr>
        <p:spPr>
          <a:xfrm>
            <a:off x="2555776" y="1412776"/>
            <a:ext cx="5760640" cy="769441"/>
          </a:xfrm>
          <a:prstGeom prst="rect">
            <a:avLst/>
          </a:prstGeom>
          <a:noFill/>
        </p:spPr>
        <p:txBody>
          <a:bodyPr wrap="square" rtlCol="0">
            <a:spAutoFit/>
          </a:bodyPr>
          <a:lstStyle/>
          <a:p>
            <a:r>
              <a:rPr lang="en-GB" sz="4400" b="1" dirty="0" smtClean="0">
                <a:effectLst>
                  <a:outerShdw blurRad="38100" dist="38100" dir="2700000" algn="tl">
                    <a:srgbClr val="000000">
                      <a:alpha val="43137"/>
                    </a:srgbClr>
                  </a:outerShdw>
                </a:effectLst>
              </a:rPr>
              <a:t>Over to you...</a:t>
            </a:r>
            <a:endParaRPr lang="en-GB" sz="4400" b="1" dirty="0">
              <a:effectLst>
                <a:outerShdw blurRad="38100" dist="38100" dir="2700000" algn="tl">
                  <a:srgbClr val="000000">
                    <a:alpha val="43137"/>
                  </a:srgbClr>
                </a:outerShdw>
              </a:effectLst>
            </a:endParaRPr>
          </a:p>
        </p:txBody>
      </p:sp>
      <p:sp>
        <p:nvSpPr>
          <p:cNvPr id="4" name="TextBox 3"/>
          <p:cNvSpPr txBox="1"/>
          <p:nvPr/>
        </p:nvSpPr>
        <p:spPr>
          <a:xfrm>
            <a:off x="4788024" y="4221088"/>
            <a:ext cx="3744416" cy="954107"/>
          </a:xfrm>
          <a:prstGeom prst="rect">
            <a:avLst/>
          </a:prstGeom>
          <a:noFill/>
          <a:ln>
            <a:solidFill>
              <a:schemeClr val="tx1"/>
            </a:solidFill>
          </a:ln>
        </p:spPr>
        <p:txBody>
          <a:bodyPr wrap="square" rtlCol="0">
            <a:spAutoFit/>
          </a:bodyPr>
          <a:lstStyle/>
          <a:p>
            <a:r>
              <a:rPr lang="en-GB" sz="2800" dirty="0" smtClean="0"/>
              <a:t>Why are these quotes significant? </a:t>
            </a:r>
            <a:endParaRPr lang="en-GB" sz="28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E:\DNA\images\2411031515.jpg"/>
          <p:cNvPicPr>
            <a:picLocks noChangeAspect="1" noChangeArrowheads="1"/>
          </p:cNvPicPr>
          <p:nvPr/>
        </p:nvPicPr>
        <p:blipFill>
          <a:blip r:embed="rId2" cstate="print"/>
          <a:srcRect l="3358" r="2039"/>
          <a:stretch>
            <a:fillRect/>
          </a:stretch>
        </p:blipFill>
        <p:spPr bwMode="auto">
          <a:xfrm>
            <a:off x="0" y="0"/>
            <a:ext cx="9144000" cy="6858000"/>
          </a:xfrm>
          <a:prstGeom prst="rect">
            <a:avLst/>
          </a:prstGeom>
          <a:noFill/>
        </p:spPr>
      </p:pic>
      <p:sp>
        <p:nvSpPr>
          <p:cNvPr id="2" name="Rectangle 1"/>
          <p:cNvSpPr/>
          <p:nvPr/>
        </p:nvSpPr>
        <p:spPr>
          <a:xfrm>
            <a:off x="1619672" y="3933056"/>
            <a:ext cx="6048672" cy="1754326"/>
          </a:xfrm>
          <a:prstGeom prst="rect">
            <a:avLst/>
          </a:prstGeom>
          <a:solidFill>
            <a:srgbClr val="92D050">
              <a:alpha val="61000"/>
            </a:srgbClr>
          </a:solidFill>
          <a:ln>
            <a:solidFill>
              <a:schemeClr val="accent5">
                <a:shade val="95000"/>
                <a:satMod val="105000"/>
              </a:schemeClr>
            </a:solidFill>
          </a:ln>
        </p:spPr>
        <p:txBody>
          <a:bodyPr wrap="square">
            <a:spAutoFit/>
          </a:bodyPr>
          <a:lstStyle/>
          <a:p>
            <a:r>
              <a:rPr lang="en-GB" sz="3600" dirty="0">
                <a:effectLst>
                  <a:outerShdw blurRad="38100" dist="38100" dir="2700000" algn="tl">
                    <a:srgbClr val="000000">
                      <a:alpha val="43137"/>
                    </a:srgbClr>
                  </a:outerShdw>
                </a:effectLst>
              </a:rPr>
              <a:t>Add notes to the character pages for </a:t>
            </a:r>
            <a:r>
              <a:rPr lang="en-GB" sz="3600" dirty="0" smtClean="0">
                <a:effectLst>
                  <a:outerShdw blurRad="38100" dist="38100" dir="2700000" algn="tl">
                    <a:srgbClr val="000000">
                      <a:alpha val="43137"/>
                    </a:srgbClr>
                  </a:outerShdw>
                </a:effectLst>
              </a:rPr>
              <a:t>John Tate, Phil </a:t>
            </a:r>
            <a:r>
              <a:rPr lang="en-GB" sz="3600" dirty="0">
                <a:effectLst>
                  <a:outerShdw blurRad="38100" dist="38100" dir="2700000" algn="tl">
                    <a:srgbClr val="000000">
                      <a:alpha val="43137"/>
                    </a:srgbClr>
                  </a:outerShdw>
                </a:effectLst>
              </a:rPr>
              <a:t>and </a:t>
            </a:r>
            <a:r>
              <a:rPr lang="en-GB" sz="3600" dirty="0" smtClean="0">
                <a:effectLst>
                  <a:outerShdw blurRad="38100" dist="38100" dir="2700000" algn="tl">
                    <a:srgbClr val="000000">
                      <a:alpha val="43137"/>
                    </a:srgbClr>
                  </a:outerShdw>
                </a:effectLst>
              </a:rPr>
              <a:t>Leah.</a:t>
            </a:r>
            <a:endParaRPr lang="en-GB"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6011</Words>
  <Application>Microsoft Office PowerPoint</Application>
  <PresentationFormat>On-screen Show (4:3)</PresentationFormat>
  <Paragraphs>1106</Paragraphs>
  <Slides>125</Slides>
  <Notes>62</Notes>
  <HiddenSlides>0</HiddenSlides>
  <MMClips>4</MMClips>
  <ScaleCrop>false</ScaleCrop>
  <HeadingPairs>
    <vt:vector size="4" baseType="variant">
      <vt:variant>
        <vt:lpstr>Theme</vt:lpstr>
      </vt:variant>
      <vt:variant>
        <vt:i4>1</vt:i4>
      </vt:variant>
      <vt:variant>
        <vt:lpstr>Slide Titles</vt:lpstr>
      </vt:variant>
      <vt:variant>
        <vt:i4>125</vt:i4>
      </vt:variant>
    </vt:vector>
  </HeadingPairs>
  <TitlesOfParts>
    <vt:vector size="126" baseType="lpstr">
      <vt:lpstr>Office Theme</vt:lpstr>
      <vt:lpstr>Slide 1</vt:lpstr>
      <vt:lpstr>Learning Objective   To identify and discuss some of the themes and ideas in DNA by Dennis Kelly.</vt:lpstr>
      <vt:lpstr>Slide 3</vt:lpstr>
      <vt:lpstr>Slide 4</vt:lpstr>
      <vt:lpstr>What is a gang?</vt:lpstr>
      <vt:lpstr>Is this a gang?</vt:lpstr>
      <vt:lpstr>What about this?</vt:lpstr>
      <vt:lpstr>What about this?</vt:lpstr>
      <vt:lpstr>Create a mind map on gangs. You should think of words and ideas you associate with gangs.</vt:lpstr>
      <vt:lpstr>Dec 2010 Student riots</vt:lpstr>
      <vt:lpstr>August 2011 riots</vt:lpstr>
      <vt:lpstr>“I wish that people would stop calling these youths gangs. It gives them more power than they have. They are not gangs. They are just groups of bored youth”   </vt:lpstr>
      <vt:lpstr>Slide 13</vt:lpstr>
      <vt:lpstr>Slide 14</vt:lpstr>
      <vt:lpstr>Leadership</vt:lpstr>
      <vt:lpstr>Slide 16</vt:lpstr>
      <vt:lpstr>Learning Objective   To know what this CA is all about and understand the AOs.  To read and engage with the play itself.</vt:lpstr>
      <vt:lpstr>Slide 18</vt:lpstr>
      <vt:lpstr>Slide 19</vt:lpstr>
      <vt:lpstr>Pick a Part! – Act 1</vt:lpstr>
      <vt:lpstr>Pick a Part! – Act 2</vt:lpstr>
      <vt:lpstr>Pick a Part! – Act 3</vt:lpstr>
      <vt:lpstr>Pick a Part! – Act 4</vt:lpstr>
      <vt:lpstr>Slide 24</vt:lpstr>
      <vt:lpstr>Pick a Part! – Act 1</vt:lpstr>
      <vt:lpstr>Slide 26</vt:lpstr>
      <vt:lpstr>Q1: Pages 7-8</vt:lpstr>
      <vt:lpstr>Qs 2 &amp; 3: Pages 8-10</vt:lpstr>
      <vt:lpstr>Q4: Page 10</vt:lpstr>
      <vt:lpstr>Q5: Pages 10-17</vt:lpstr>
      <vt:lpstr>Qs 6 &amp; 7: Pages 10-17</vt:lpstr>
      <vt:lpstr>Qs 8, 9 &amp; 10: Pages 10-17</vt:lpstr>
      <vt:lpstr>Qs 8, 9 &amp; 10: Pages 10-17</vt:lpstr>
      <vt:lpstr>Pages 7-17 – Key Quotes</vt:lpstr>
      <vt:lpstr>Slide 35</vt:lpstr>
      <vt:lpstr>A Closer Look: Leah’s Monologue</vt:lpstr>
      <vt:lpstr>A Closer Look: Leah’s Monologue</vt:lpstr>
      <vt:lpstr>Leah and Phil Their relationship</vt:lpstr>
      <vt:lpstr>Slide 39</vt:lpstr>
      <vt:lpstr>Slide 40</vt:lpstr>
      <vt:lpstr>One of the ways Kelly... Another way... Leah is also shown to be... The writer suggests... When he is first described...</vt:lpstr>
      <vt:lpstr>What is your opinion of Leah, and why?</vt:lpstr>
      <vt:lpstr>Slide 43</vt:lpstr>
      <vt:lpstr>The Qualities of a Leader?  Do you remember what we said? </vt:lpstr>
      <vt:lpstr>Pages 17-21</vt:lpstr>
      <vt:lpstr>Pages 17-21 – Key Quotes</vt:lpstr>
      <vt:lpstr>Is John Tate a good leader?</vt:lpstr>
      <vt:lpstr>Slide 48</vt:lpstr>
      <vt:lpstr>Qs 1 &amp; 2: Pages 21-24</vt:lpstr>
      <vt:lpstr>Q3: Pages 24-26</vt:lpstr>
      <vt:lpstr>Q4: Pages 24-26</vt:lpstr>
      <vt:lpstr>Q5: Pages 24-26</vt:lpstr>
      <vt:lpstr>Find some quotes to match each picture.</vt:lpstr>
      <vt:lpstr>Slide 54</vt:lpstr>
      <vt:lpstr>Slide 55</vt:lpstr>
      <vt:lpstr>Slide 56</vt:lpstr>
      <vt:lpstr>One of the ways Kelly... Another way... Leah is also shown to be... The writer suggests... When he is first described...</vt:lpstr>
      <vt:lpstr>Slide 58</vt:lpstr>
      <vt:lpstr>Pages 21-26 – Key Quotes?</vt:lpstr>
      <vt:lpstr>Slide 60</vt:lpstr>
      <vt:lpstr>Slide 61</vt:lpstr>
      <vt:lpstr>Pick a Part!</vt:lpstr>
      <vt:lpstr>Q1: Pages 27-30</vt:lpstr>
      <vt:lpstr>Qs 2 &amp; 3: Pages 27-30</vt:lpstr>
      <vt:lpstr>Qs 4 &amp; 5: Pages 27-30</vt:lpstr>
      <vt:lpstr>Work in pairs to present the end of this scene (p28-30) </vt:lpstr>
      <vt:lpstr>Work in pairs to present the end of this scene (p28-30) </vt:lpstr>
      <vt:lpstr>Slide 68</vt:lpstr>
      <vt:lpstr>Pages 31-39</vt:lpstr>
      <vt:lpstr>Pages 31-39</vt:lpstr>
      <vt:lpstr>Pages 31-39</vt:lpstr>
      <vt:lpstr>Pages 31-39</vt:lpstr>
      <vt:lpstr>Pages 31-39</vt:lpstr>
      <vt:lpstr>Pages 27-39 – Key Quotes</vt:lpstr>
      <vt:lpstr>Pages 39-41</vt:lpstr>
      <vt:lpstr>Phil’s Food</vt:lpstr>
      <vt:lpstr>Slide 77</vt:lpstr>
      <vt:lpstr>Slide 78</vt:lpstr>
      <vt:lpstr>One of the ways Kelly... Another way... Leah is also shown to be... The writer suggests... When he is first described...</vt:lpstr>
      <vt:lpstr>Slide 80</vt:lpstr>
      <vt:lpstr>Pick a Part!</vt:lpstr>
      <vt:lpstr>Pages 42-44</vt:lpstr>
      <vt:lpstr>Pages 44-46</vt:lpstr>
      <vt:lpstr>Q1: Pages 47-53</vt:lpstr>
      <vt:lpstr>Q2: Pages 47-53</vt:lpstr>
      <vt:lpstr>Q3: Pages 47-53</vt:lpstr>
      <vt:lpstr>Qs 4 &amp; 5: Pages 47-53</vt:lpstr>
      <vt:lpstr>Pages 42-53 – Key Quotes</vt:lpstr>
      <vt:lpstr>Pages 53-59</vt:lpstr>
      <vt:lpstr>Pages 53-59</vt:lpstr>
      <vt:lpstr>Pages 53-59</vt:lpstr>
      <vt:lpstr>Pages 53-59</vt:lpstr>
      <vt:lpstr>Pages 58-59</vt:lpstr>
      <vt:lpstr>Slide 94</vt:lpstr>
      <vt:lpstr>Slide 95</vt:lpstr>
      <vt:lpstr>One of the ways Kelly... Another way... Leah is also shown to be... The writer suggests... When he is first described...</vt:lpstr>
      <vt:lpstr>Slide 97</vt:lpstr>
      <vt:lpstr>Pages 53-59 – Key Quotes?</vt:lpstr>
      <vt:lpstr>Slide 99</vt:lpstr>
      <vt:lpstr>Slide 100</vt:lpstr>
      <vt:lpstr>Pick a Part!</vt:lpstr>
      <vt:lpstr>Pages 60-61</vt:lpstr>
      <vt:lpstr>Slide 103</vt:lpstr>
      <vt:lpstr>Pages 61-64</vt:lpstr>
      <vt:lpstr>Pages 61-64</vt:lpstr>
      <vt:lpstr>Slide 106</vt:lpstr>
      <vt:lpstr>Slide 107</vt:lpstr>
      <vt:lpstr>One of the ways Kelly... Another way... Leah is also shown to be... The writer suggests... When he is first described...</vt:lpstr>
      <vt:lpstr>Slide 109</vt:lpstr>
      <vt:lpstr>Pages 60-64 – Key Quotes</vt:lpstr>
      <vt:lpstr>Slide 111</vt:lpstr>
      <vt:lpstr>Slide 112</vt:lpstr>
      <vt:lpstr>Slide 113</vt:lpstr>
      <vt:lpstr>Slide 114</vt:lpstr>
      <vt:lpstr>Slide 115</vt:lpstr>
      <vt:lpstr>Slide 116</vt:lpstr>
      <vt:lpstr>Slide 117</vt:lpstr>
      <vt:lpstr>Slide 118</vt:lpstr>
      <vt:lpstr>Slide 119</vt:lpstr>
      <vt:lpstr>Slide 120</vt:lpstr>
      <vt:lpstr>Slide 121</vt:lpstr>
      <vt:lpstr>    Success Criteria: D grade:       C grade:      B grade:   </vt:lpstr>
      <vt:lpstr>One of the ways Kelly... Another way... Leah is also shown to be... The writer suggests... When he is first described...</vt:lpstr>
      <vt:lpstr>Slide 124</vt:lpstr>
      <vt:lpstr>Slide 125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Vicki</dc:creator>
  <cp:lastModifiedBy>Vicki</cp:lastModifiedBy>
  <cp:revision>103</cp:revision>
  <dcterms:created xsi:type="dcterms:W3CDTF">2013-08-23T15:42:10Z</dcterms:created>
  <dcterms:modified xsi:type="dcterms:W3CDTF">2013-09-15T12:11:44Z</dcterms:modified>
</cp:coreProperties>
</file>