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64" r:id="rId3"/>
    <p:sldId id="265" r:id="rId4"/>
    <p:sldId id="266" r:id="rId5"/>
    <p:sldId id="268" r:id="rId6"/>
    <p:sldId id="274" r:id="rId7"/>
    <p:sldId id="257" r:id="rId8"/>
    <p:sldId id="267" r:id="rId9"/>
    <p:sldId id="258" r:id="rId10"/>
    <p:sldId id="259" r:id="rId11"/>
    <p:sldId id="271" r:id="rId12"/>
    <p:sldId id="260" r:id="rId13"/>
    <p:sldId id="261" r:id="rId14"/>
    <p:sldId id="262" r:id="rId15"/>
    <p:sldId id="272" r:id="rId16"/>
    <p:sldId id="273" r:id="rId17"/>
    <p:sldId id="263" r:id="rId18"/>
    <p:sldId id="269" r:id="rId19"/>
    <p:sldId id="27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974" y="-1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4DB988-17E8-4C32-82E7-8D35A8370A7C}" type="datetimeFigureOut">
              <a:rPr lang="en-GB" smtClean="0"/>
              <a:pPr/>
              <a:t>16/08/2014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AF0F21-589E-437F-99DD-AA097F591F5C}"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is the acronym that we will use on each poem to look at all the different aspects</a:t>
            </a:r>
            <a:endParaRPr lang="en-GB" dirty="0"/>
          </a:p>
        </p:txBody>
      </p:sp>
      <p:sp>
        <p:nvSpPr>
          <p:cNvPr id="4" name="Slide Number Placeholder 3"/>
          <p:cNvSpPr>
            <a:spLocks noGrp="1"/>
          </p:cNvSpPr>
          <p:nvPr>
            <p:ph type="sldNum" sz="quarter" idx="10"/>
          </p:nvPr>
        </p:nvSpPr>
        <p:spPr/>
        <p:txBody>
          <a:bodyPr/>
          <a:lstStyle/>
          <a:p>
            <a:fld id="{1ABA1F92-7D2E-40F0-999B-67C40D31743E}" type="slidenum">
              <a:rPr lang="en-GB" smtClean="0"/>
              <a:pPr/>
              <a:t>19</a:t>
            </a:fld>
            <a:endParaRPr lang="en-GB"/>
          </a:p>
        </p:txBody>
      </p:sp>
    </p:spTree>
    <p:extLst>
      <p:ext uri="{BB962C8B-B14F-4D97-AF65-F5344CB8AC3E}">
        <p14:creationId xmlns="" xmlns:p14="http://schemas.microsoft.com/office/powerpoint/2010/main" val="3680343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FE2CB33-6D6D-4041-9756-12DC9575F6DF}" type="datetimeFigureOut">
              <a:rPr lang="en-GB" smtClean="0"/>
              <a:pPr/>
              <a:t>16/08/2014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0EFA7B-1E9B-44E7-96A3-95D1E132C0D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FE2CB33-6D6D-4041-9756-12DC9575F6DF}" type="datetimeFigureOut">
              <a:rPr lang="en-GB" smtClean="0"/>
              <a:pPr/>
              <a:t>16/08/2014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0EFA7B-1E9B-44E7-96A3-95D1E132C0D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FE2CB33-6D6D-4041-9756-12DC9575F6DF}" type="datetimeFigureOut">
              <a:rPr lang="en-GB" smtClean="0"/>
              <a:pPr/>
              <a:t>16/08/2014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0EFA7B-1E9B-44E7-96A3-95D1E132C0D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FE2CB33-6D6D-4041-9756-12DC9575F6DF}" type="datetimeFigureOut">
              <a:rPr lang="en-GB" smtClean="0"/>
              <a:pPr/>
              <a:t>16/08/2014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0EFA7B-1E9B-44E7-96A3-95D1E132C0D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E2CB33-6D6D-4041-9756-12DC9575F6DF}" type="datetimeFigureOut">
              <a:rPr lang="en-GB" smtClean="0"/>
              <a:pPr/>
              <a:t>16/08/2014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0EFA7B-1E9B-44E7-96A3-95D1E132C0D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FE2CB33-6D6D-4041-9756-12DC9575F6DF}" type="datetimeFigureOut">
              <a:rPr lang="en-GB" smtClean="0"/>
              <a:pPr/>
              <a:t>16/08/2014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0EFA7B-1E9B-44E7-96A3-95D1E132C0D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FE2CB33-6D6D-4041-9756-12DC9575F6DF}" type="datetimeFigureOut">
              <a:rPr lang="en-GB" smtClean="0"/>
              <a:pPr/>
              <a:t>16/08/2014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80EFA7B-1E9B-44E7-96A3-95D1E132C0D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FE2CB33-6D6D-4041-9756-12DC9575F6DF}" type="datetimeFigureOut">
              <a:rPr lang="en-GB" smtClean="0"/>
              <a:pPr/>
              <a:t>16/08/2014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80EFA7B-1E9B-44E7-96A3-95D1E132C0D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E2CB33-6D6D-4041-9756-12DC9575F6DF}" type="datetimeFigureOut">
              <a:rPr lang="en-GB" smtClean="0"/>
              <a:pPr/>
              <a:t>16/08/2014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80EFA7B-1E9B-44E7-96A3-95D1E132C0D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E2CB33-6D6D-4041-9756-12DC9575F6DF}" type="datetimeFigureOut">
              <a:rPr lang="en-GB" smtClean="0"/>
              <a:pPr/>
              <a:t>16/08/2014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0EFA7B-1E9B-44E7-96A3-95D1E132C0D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E2CB33-6D6D-4041-9756-12DC9575F6DF}" type="datetimeFigureOut">
              <a:rPr lang="en-GB" smtClean="0"/>
              <a:pPr/>
              <a:t>16/08/2014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0EFA7B-1E9B-44E7-96A3-95D1E132C0D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E2CB33-6D6D-4041-9756-12DC9575F6DF}" type="datetimeFigureOut">
              <a:rPr lang="en-GB" smtClean="0"/>
              <a:pPr/>
              <a:t>16/08/2014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0EFA7B-1E9B-44E7-96A3-95D1E132C0D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uk/url?sa=i&amp;rct=j&amp;q=clown+punk&amp;source=images&amp;cd=&amp;cad=rja&amp;docid=0MVluuM6_AerQM&amp;tbnid=_4PAxgAyOBgGbM:&amp;ved=&amp;url=http://www.flickriver.com/photos/briherbst/3579205357/&amp;ei=tsE5UeCvDYKP7Abh9oDQAQ&amp;bvm=bv.43287494,d.ZGU&amp;psig=AFQjCNH28lMzmQy2VVYjjqog-dWdQIaKyA&amp;ust=1362826038474184"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7.xml"/><Relationship Id="rId1" Type="http://schemas.openxmlformats.org/officeDocument/2006/relationships/audio" Target="file:///F:\GCSE\Top%20Set\Lit%20Poetry\3.%20Clown%20Punk\clown%20punk.mp3"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7.xml"/><Relationship Id="rId1" Type="http://schemas.openxmlformats.org/officeDocument/2006/relationships/audio" Target="file:///F:\GCSE\Top%20Set\Lit%20Poetry\3.%20Clown%20Punk\clown%20punk.mp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3598168" cy="1470025"/>
          </a:xfrm>
        </p:spPr>
        <p:txBody>
          <a:bodyPr/>
          <a:lstStyle/>
          <a:p>
            <a:r>
              <a:rPr lang="en-GB" dirty="0" smtClean="0"/>
              <a:t>Clown Punk</a:t>
            </a:r>
            <a:endParaRPr lang="en-GB" dirty="0"/>
          </a:p>
        </p:txBody>
      </p:sp>
      <p:sp>
        <p:nvSpPr>
          <p:cNvPr id="3" name="Subtitle 2"/>
          <p:cNvSpPr>
            <a:spLocks noGrp="1"/>
          </p:cNvSpPr>
          <p:nvPr>
            <p:ph type="subTitle" idx="1"/>
          </p:nvPr>
        </p:nvSpPr>
        <p:spPr>
          <a:xfrm>
            <a:off x="611560" y="3886200"/>
            <a:ext cx="4320480" cy="1752600"/>
          </a:xfrm>
        </p:spPr>
        <p:txBody>
          <a:bodyPr/>
          <a:lstStyle/>
          <a:p>
            <a:r>
              <a:rPr lang="en-GB" dirty="0" smtClean="0"/>
              <a:t>By Simon </a:t>
            </a:r>
            <a:r>
              <a:rPr lang="en-GB" dirty="0" err="1" smtClean="0"/>
              <a:t>Armitage</a:t>
            </a:r>
            <a:endParaRPr lang="en-GB" dirty="0"/>
          </a:p>
        </p:txBody>
      </p:sp>
      <p:pic>
        <p:nvPicPr>
          <p:cNvPr id="4" name="Picture 2" descr="http://farm3.static.flickr.com/2446/3579205357_fe453035b6.jpg">
            <a:hlinkClick r:id="rId2"/>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292080" y="836712"/>
            <a:ext cx="3312368" cy="5256584"/>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7704" y="1844824"/>
            <a:ext cx="4753802" cy="1477328"/>
          </a:xfrm>
          <a:prstGeom prst="rect">
            <a:avLst/>
          </a:prstGeom>
          <a:noFill/>
        </p:spPr>
        <p:txBody>
          <a:bodyPr wrap="none" rtlCol="0">
            <a:spAutoFit/>
          </a:bodyPr>
          <a:lstStyle/>
          <a:p>
            <a:r>
              <a:rPr lang="en-GB" dirty="0" smtClean="0">
                <a:solidFill>
                  <a:srgbClr val="C00000"/>
                </a:solidFill>
              </a:rPr>
              <a:t>Driving home through the </a:t>
            </a:r>
            <a:r>
              <a:rPr lang="en-GB" dirty="0" err="1" smtClean="0">
                <a:solidFill>
                  <a:srgbClr val="C00000"/>
                </a:solidFill>
              </a:rPr>
              <a:t>shonky</a:t>
            </a:r>
            <a:r>
              <a:rPr lang="en-GB" dirty="0" smtClean="0">
                <a:solidFill>
                  <a:srgbClr val="C00000"/>
                </a:solidFill>
              </a:rPr>
              <a:t> side of </a:t>
            </a:r>
            <a:r>
              <a:rPr lang="en-GB" b="1" dirty="0" smtClean="0">
                <a:solidFill>
                  <a:srgbClr val="C00000"/>
                </a:solidFill>
              </a:rPr>
              <a:t>town</a:t>
            </a:r>
            <a:r>
              <a:rPr lang="en-GB" dirty="0" smtClean="0">
                <a:solidFill>
                  <a:srgbClr val="C00000"/>
                </a:solidFill>
              </a:rPr>
              <a:t>,</a:t>
            </a:r>
          </a:p>
          <a:p>
            <a:r>
              <a:rPr lang="en-GB" dirty="0" smtClean="0">
                <a:solidFill>
                  <a:srgbClr val="C00000"/>
                </a:solidFill>
              </a:rPr>
              <a:t>three times out of ten you’ll see the town </a:t>
            </a:r>
            <a:r>
              <a:rPr lang="en-GB" b="1" dirty="0" smtClean="0">
                <a:solidFill>
                  <a:srgbClr val="C00000"/>
                </a:solidFill>
              </a:rPr>
              <a:t>clown</a:t>
            </a:r>
            <a:r>
              <a:rPr lang="en-GB" dirty="0" smtClean="0">
                <a:solidFill>
                  <a:srgbClr val="C00000"/>
                </a:solidFill>
              </a:rPr>
              <a:t>,</a:t>
            </a:r>
          </a:p>
          <a:p>
            <a:r>
              <a:rPr lang="en-GB" dirty="0" smtClean="0">
                <a:solidFill>
                  <a:srgbClr val="C00000"/>
                </a:solidFill>
              </a:rPr>
              <a:t>like a basket of washing that got up</a:t>
            </a:r>
          </a:p>
          <a:p>
            <a:r>
              <a:rPr lang="en-GB" dirty="0" smtClean="0">
                <a:solidFill>
                  <a:srgbClr val="C00000"/>
                </a:solidFill>
              </a:rPr>
              <a:t>and walked, </a:t>
            </a:r>
            <a:r>
              <a:rPr lang="en-GB" u="sng" dirty="0" smtClean="0">
                <a:solidFill>
                  <a:srgbClr val="C00000"/>
                </a:solidFill>
              </a:rPr>
              <a:t>towing a dog on a rope</a:t>
            </a:r>
            <a:r>
              <a:rPr lang="en-GB" dirty="0" smtClean="0">
                <a:solidFill>
                  <a:srgbClr val="C00000"/>
                </a:solidFill>
              </a:rPr>
              <a:t>. But</a:t>
            </a:r>
          </a:p>
          <a:p>
            <a:endParaRPr lang="en-GB" dirty="0"/>
          </a:p>
        </p:txBody>
      </p:sp>
      <p:cxnSp>
        <p:nvCxnSpPr>
          <p:cNvPr id="4" name="Straight Connector 3"/>
          <p:cNvCxnSpPr/>
          <p:nvPr/>
        </p:nvCxnSpPr>
        <p:spPr>
          <a:xfrm>
            <a:off x="1979712" y="2132856"/>
            <a:ext cx="122413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427984" y="2132856"/>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flipV="1">
            <a:off x="1115616" y="908720"/>
            <a:ext cx="1080120" cy="10081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flipV="1">
            <a:off x="1115616" y="908720"/>
            <a:ext cx="3456384" cy="1008112"/>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07504" y="116632"/>
            <a:ext cx="1512168" cy="2862322"/>
          </a:xfrm>
          <a:prstGeom prst="rect">
            <a:avLst/>
          </a:prstGeom>
          <a:noFill/>
        </p:spPr>
        <p:txBody>
          <a:bodyPr wrap="square" rtlCol="0">
            <a:spAutoFit/>
          </a:bodyPr>
          <a:lstStyle/>
          <a:p>
            <a:r>
              <a:rPr lang="en-GB" dirty="0" smtClean="0"/>
              <a:t>Contrasts comfort of driving home with the discomfort of finding oneself in the ‘</a:t>
            </a:r>
            <a:r>
              <a:rPr lang="en-GB" dirty="0" err="1" smtClean="0"/>
              <a:t>shonky</a:t>
            </a:r>
            <a:r>
              <a:rPr lang="en-GB" dirty="0" smtClean="0"/>
              <a:t>’ side of town – a challenge</a:t>
            </a:r>
            <a:endParaRPr lang="en-GB" dirty="0"/>
          </a:p>
        </p:txBody>
      </p:sp>
      <p:sp>
        <p:nvSpPr>
          <p:cNvPr id="12" name="Right Brace 11"/>
          <p:cNvSpPr/>
          <p:nvPr/>
        </p:nvSpPr>
        <p:spPr>
          <a:xfrm>
            <a:off x="5940152" y="2492896"/>
            <a:ext cx="144016" cy="50405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13" name="TextBox 12"/>
          <p:cNvSpPr txBox="1"/>
          <p:nvPr/>
        </p:nvSpPr>
        <p:spPr>
          <a:xfrm>
            <a:off x="6156176" y="2564904"/>
            <a:ext cx="994696" cy="369332"/>
          </a:xfrm>
          <a:prstGeom prst="rect">
            <a:avLst/>
          </a:prstGeom>
          <a:noFill/>
        </p:spPr>
        <p:txBody>
          <a:bodyPr wrap="none" rtlCol="0">
            <a:spAutoFit/>
          </a:bodyPr>
          <a:lstStyle/>
          <a:p>
            <a:r>
              <a:rPr lang="en-GB" dirty="0" smtClean="0"/>
              <a:t>½ rhyme</a:t>
            </a:r>
            <a:endParaRPr lang="en-GB" dirty="0"/>
          </a:p>
        </p:txBody>
      </p:sp>
      <p:cxnSp>
        <p:nvCxnSpPr>
          <p:cNvPr id="15" name="Straight Connector 14"/>
          <p:cNvCxnSpPr/>
          <p:nvPr/>
        </p:nvCxnSpPr>
        <p:spPr>
          <a:xfrm>
            <a:off x="5580112" y="2996952"/>
            <a:ext cx="864096" cy="504056"/>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516216" y="3140968"/>
            <a:ext cx="2304256" cy="923330"/>
          </a:xfrm>
          <a:prstGeom prst="rect">
            <a:avLst/>
          </a:prstGeom>
          <a:noFill/>
        </p:spPr>
        <p:txBody>
          <a:bodyPr wrap="square" rtlCol="0">
            <a:spAutoFit/>
          </a:bodyPr>
          <a:lstStyle/>
          <a:p>
            <a:r>
              <a:rPr lang="en-GB" b="1" dirty="0" smtClean="0"/>
              <a:t>Enjambment: </a:t>
            </a:r>
            <a:r>
              <a:rPr lang="en-GB" dirty="0" smtClean="0"/>
              <a:t>sense of tension/drama. Makes us pause.</a:t>
            </a:r>
            <a:endParaRPr lang="en-GB" dirty="0"/>
          </a:p>
        </p:txBody>
      </p:sp>
      <p:cxnSp>
        <p:nvCxnSpPr>
          <p:cNvPr id="18" name="Straight Connector 17"/>
          <p:cNvCxnSpPr/>
          <p:nvPr/>
        </p:nvCxnSpPr>
        <p:spPr>
          <a:xfrm flipV="1">
            <a:off x="2771800" y="2420888"/>
            <a:ext cx="1584176" cy="679430"/>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907704" y="3140968"/>
            <a:ext cx="1601400" cy="369332"/>
          </a:xfrm>
          <a:prstGeom prst="rect">
            <a:avLst/>
          </a:prstGeom>
          <a:noFill/>
        </p:spPr>
        <p:txBody>
          <a:bodyPr wrap="none" rtlCol="0">
            <a:spAutoFit/>
          </a:bodyPr>
          <a:lstStyle/>
          <a:p>
            <a:r>
              <a:rPr lang="en-GB" b="1" dirty="0" smtClean="0"/>
              <a:t>Direct address</a:t>
            </a:r>
            <a:endParaRPr lang="en-GB" b="1" dirty="0"/>
          </a:p>
        </p:txBody>
      </p:sp>
      <p:sp>
        <p:nvSpPr>
          <p:cNvPr id="20" name="TextBox 19"/>
          <p:cNvSpPr txBox="1"/>
          <p:nvPr/>
        </p:nvSpPr>
        <p:spPr>
          <a:xfrm>
            <a:off x="467544" y="5373216"/>
            <a:ext cx="3024336" cy="1200329"/>
          </a:xfrm>
          <a:prstGeom prst="rect">
            <a:avLst/>
          </a:prstGeom>
          <a:noFill/>
          <a:ln>
            <a:solidFill>
              <a:schemeClr val="tx1"/>
            </a:solidFill>
          </a:ln>
        </p:spPr>
        <p:txBody>
          <a:bodyPr wrap="square" rtlCol="0">
            <a:spAutoFit/>
          </a:bodyPr>
          <a:lstStyle/>
          <a:p>
            <a:r>
              <a:rPr lang="en-GB" b="1" dirty="0" smtClean="0"/>
              <a:t>Is this a stereotype of homelessness? Or is he clown-like? Is this a threat or humour? </a:t>
            </a:r>
            <a:endParaRPr lang="en-GB" b="1" dirty="0"/>
          </a:p>
        </p:txBody>
      </p:sp>
      <p:sp>
        <p:nvSpPr>
          <p:cNvPr id="21" name="TextBox 20"/>
          <p:cNvSpPr txBox="1"/>
          <p:nvPr/>
        </p:nvSpPr>
        <p:spPr>
          <a:xfrm>
            <a:off x="4355976" y="4365104"/>
            <a:ext cx="4608512" cy="2308324"/>
          </a:xfrm>
          <a:prstGeom prst="rect">
            <a:avLst/>
          </a:prstGeom>
          <a:noFill/>
          <a:ln>
            <a:solidFill>
              <a:schemeClr val="tx1"/>
            </a:solidFill>
          </a:ln>
        </p:spPr>
        <p:txBody>
          <a:bodyPr wrap="square" rtlCol="0">
            <a:spAutoFit/>
          </a:bodyPr>
          <a:lstStyle/>
          <a:p>
            <a:r>
              <a:rPr lang="en-GB" b="1" dirty="0" smtClean="0"/>
              <a:t>Verbs of movement: </a:t>
            </a:r>
          </a:p>
          <a:p>
            <a:pPr>
              <a:buFont typeface="Arial" pitchFamily="34" charset="0"/>
              <a:buChar char="•"/>
            </a:pPr>
            <a:r>
              <a:rPr lang="en-GB" dirty="0" smtClean="0"/>
              <a:t> ‘driving’</a:t>
            </a:r>
          </a:p>
          <a:p>
            <a:pPr>
              <a:buFont typeface="Arial" pitchFamily="34" charset="0"/>
              <a:buChar char="•"/>
            </a:pPr>
            <a:r>
              <a:rPr lang="en-GB" dirty="0" smtClean="0"/>
              <a:t> ‘got up’</a:t>
            </a:r>
          </a:p>
          <a:p>
            <a:pPr>
              <a:buFont typeface="Arial" pitchFamily="34" charset="0"/>
              <a:buChar char="•"/>
            </a:pPr>
            <a:r>
              <a:rPr lang="en-GB" dirty="0" smtClean="0"/>
              <a:t> ‘walked’</a:t>
            </a:r>
          </a:p>
          <a:p>
            <a:pPr>
              <a:buFont typeface="Arial" pitchFamily="34" charset="0"/>
              <a:buChar char="•"/>
            </a:pPr>
            <a:r>
              <a:rPr lang="en-GB" dirty="0" smtClean="0"/>
              <a:t> ‘towing’ </a:t>
            </a:r>
          </a:p>
          <a:p>
            <a:pPr>
              <a:buFont typeface="Arial" pitchFamily="34" charset="0"/>
              <a:buChar char="•"/>
            </a:pPr>
            <a:endParaRPr lang="en-GB" dirty="0" smtClean="0"/>
          </a:p>
          <a:p>
            <a:r>
              <a:rPr lang="en-GB" dirty="0" smtClean="0"/>
              <a:t>Why is this significant? Think about the punk ‘movement’ as political or revolutionary.</a:t>
            </a:r>
            <a:endParaRPr lang="en-GB" dirty="0"/>
          </a:p>
        </p:txBody>
      </p:sp>
      <p:sp>
        <p:nvSpPr>
          <p:cNvPr id="17" name="TextBox 16"/>
          <p:cNvSpPr txBox="1"/>
          <p:nvPr/>
        </p:nvSpPr>
        <p:spPr>
          <a:xfrm>
            <a:off x="2771800" y="188640"/>
            <a:ext cx="3960440" cy="923330"/>
          </a:xfrm>
          <a:prstGeom prst="rect">
            <a:avLst/>
          </a:prstGeom>
          <a:noFill/>
          <a:ln>
            <a:solidFill>
              <a:schemeClr val="tx1"/>
            </a:solidFill>
          </a:ln>
        </p:spPr>
        <p:txBody>
          <a:bodyPr wrap="square" rtlCol="0">
            <a:spAutoFit/>
          </a:bodyPr>
          <a:lstStyle/>
          <a:p>
            <a:pPr lvl="0"/>
            <a:r>
              <a:rPr lang="en-GB" b="1" dirty="0" smtClean="0"/>
              <a:t>What does the phrase, ‘the </a:t>
            </a:r>
            <a:r>
              <a:rPr lang="en-GB" b="1" dirty="0" err="1" smtClean="0"/>
              <a:t>shonky</a:t>
            </a:r>
            <a:r>
              <a:rPr lang="en-GB" b="1" dirty="0" smtClean="0"/>
              <a:t> side of town’, suggest about the Clown Punk’s status? </a:t>
            </a:r>
            <a:endParaRPr lang="en-GB" b="1" dirty="0"/>
          </a:p>
        </p:txBody>
      </p:sp>
      <p:sp>
        <p:nvSpPr>
          <p:cNvPr id="23" name="TextBox 22"/>
          <p:cNvSpPr txBox="1"/>
          <p:nvPr/>
        </p:nvSpPr>
        <p:spPr>
          <a:xfrm>
            <a:off x="6804248" y="476672"/>
            <a:ext cx="2232248" cy="2031325"/>
          </a:xfrm>
          <a:prstGeom prst="rect">
            <a:avLst/>
          </a:prstGeom>
          <a:noFill/>
        </p:spPr>
        <p:txBody>
          <a:bodyPr wrap="square" rtlCol="0">
            <a:spAutoFit/>
          </a:bodyPr>
          <a:lstStyle/>
          <a:p>
            <a:r>
              <a:rPr lang="en-GB" dirty="0" smtClean="0"/>
              <a:t>Full rhyme and repetition of</a:t>
            </a:r>
          </a:p>
          <a:p>
            <a:r>
              <a:rPr lang="en-GB" dirty="0" smtClean="0"/>
              <a:t>‘town’ draws attention to key</a:t>
            </a:r>
          </a:p>
          <a:p>
            <a:r>
              <a:rPr lang="en-GB" dirty="0" smtClean="0"/>
              <a:t>idea as well as creating a</a:t>
            </a:r>
          </a:p>
          <a:p>
            <a:r>
              <a:rPr lang="en-GB" dirty="0" smtClean="0"/>
              <a:t>humorous tone</a:t>
            </a:r>
            <a:endParaRPr lang="en-GB" dirty="0"/>
          </a:p>
        </p:txBody>
      </p:sp>
      <p:cxnSp>
        <p:nvCxnSpPr>
          <p:cNvPr id="25" name="Straight Connector 24"/>
          <p:cNvCxnSpPr/>
          <p:nvPr/>
        </p:nvCxnSpPr>
        <p:spPr>
          <a:xfrm flipH="1">
            <a:off x="2915816" y="2924944"/>
            <a:ext cx="1152128" cy="1080120"/>
          </a:xfrm>
          <a:prstGeom prst="line">
            <a:avLst/>
          </a:prstGeom>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971600" y="4005064"/>
            <a:ext cx="2736304" cy="923330"/>
          </a:xfrm>
          <a:prstGeom prst="rect">
            <a:avLst/>
          </a:prstGeom>
          <a:noFill/>
        </p:spPr>
        <p:txBody>
          <a:bodyPr wrap="square" rtlCol="0">
            <a:spAutoFit/>
          </a:bodyPr>
          <a:lstStyle/>
          <a:p>
            <a:r>
              <a:rPr lang="en-GB" dirty="0" smtClean="0"/>
              <a:t>Stereotypical image creates a sense of pathos (sympathy)</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63688" y="836712"/>
            <a:ext cx="5328592" cy="954107"/>
          </a:xfrm>
          <a:prstGeom prst="rect">
            <a:avLst/>
          </a:prstGeom>
          <a:noFill/>
          <a:ln>
            <a:solidFill>
              <a:schemeClr val="tx1"/>
            </a:solidFill>
          </a:ln>
        </p:spPr>
        <p:txBody>
          <a:bodyPr wrap="square" rtlCol="0">
            <a:spAutoFit/>
          </a:bodyPr>
          <a:lstStyle/>
          <a:p>
            <a:r>
              <a:rPr lang="en-GB" sz="2800" dirty="0" smtClean="0">
                <a:latin typeface="Arial" pitchFamily="34" charset="0"/>
                <a:cs typeface="Arial" pitchFamily="34" charset="0"/>
              </a:rPr>
              <a:t>“a basket of washing that got up</a:t>
            </a:r>
          </a:p>
          <a:p>
            <a:r>
              <a:rPr lang="en-GB" sz="2800" dirty="0" smtClean="0">
                <a:latin typeface="Arial" pitchFamily="34" charset="0"/>
                <a:cs typeface="Arial" pitchFamily="34" charset="0"/>
              </a:rPr>
              <a:t>and walked”</a:t>
            </a:r>
            <a:endParaRPr lang="en-GB" sz="2800" dirty="0">
              <a:latin typeface="Arial" pitchFamily="34" charset="0"/>
              <a:cs typeface="Arial" pitchFamily="34" charset="0"/>
            </a:endParaRPr>
          </a:p>
        </p:txBody>
      </p:sp>
      <p:sp>
        <p:nvSpPr>
          <p:cNvPr id="4" name="TextBox 3"/>
          <p:cNvSpPr txBox="1"/>
          <p:nvPr/>
        </p:nvSpPr>
        <p:spPr>
          <a:xfrm>
            <a:off x="323528" y="2420888"/>
            <a:ext cx="8424936" cy="3724096"/>
          </a:xfrm>
          <a:prstGeom prst="rect">
            <a:avLst/>
          </a:prstGeom>
          <a:noFill/>
        </p:spPr>
        <p:txBody>
          <a:bodyPr wrap="square" rtlCol="0">
            <a:spAutoFit/>
          </a:bodyPr>
          <a:lstStyle/>
          <a:p>
            <a:r>
              <a:rPr lang="en-GB" sz="2400" b="1" dirty="0" smtClean="0"/>
              <a:t>What is </a:t>
            </a:r>
            <a:r>
              <a:rPr lang="en-GB" sz="2400" b="1" dirty="0" err="1" smtClean="0"/>
              <a:t>Armitage</a:t>
            </a:r>
            <a:r>
              <a:rPr lang="en-GB" sz="2400" b="1" dirty="0" smtClean="0"/>
              <a:t> saying about the punk? Is it a flattering or unflattering description? </a:t>
            </a:r>
          </a:p>
          <a:p>
            <a:endParaRPr lang="en-GB" sz="2400" dirty="0" smtClean="0"/>
          </a:p>
          <a:p>
            <a:r>
              <a:rPr lang="en-GB" sz="2400" dirty="0" smtClean="0"/>
              <a:t>Now look carefully at how the simile is put together:</a:t>
            </a:r>
          </a:p>
          <a:p>
            <a:endParaRPr lang="en-GB" sz="2400" dirty="0" smtClean="0"/>
          </a:p>
          <a:p>
            <a:pPr algn="ctr"/>
            <a:r>
              <a:rPr lang="en-GB" sz="2400" dirty="0" smtClean="0">
                <a:solidFill>
                  <a:srgbClr val="FF0000"/>
                </a:solidFill>
                <a:latin typeface="Arial" pitchFamily="34" charset="0"/>
                <a:cs typeface="Arial" pitchFamily="34" charset="0"/>
              </a:rPr>
              <a:t>An </a:t>
            </a:r>
            <a:r>
              <a:rPr lang="en-GB" sz="2400" b="1" dirty="0" smtClean="0">
                <a:solidFill>
                  <a:srgbClr val="FF0000"/>
                </a:solidFill>
                <a:latin typeface="Arial" pitchFamily="34" charset="0"/>
                <a:cs typeface="Arial" pitchFamily="34" charset="0"/>
              </a:rPr>
              <a:t>object</a:t>
            </a:r>
            <a:r>
              <a:rPr lang="en-GB" sz="2400" dirty="0" smtClean="0">
                <a:solidFill>
                  <a:srgbClr val="FF0000"/>
                </a:solidFill>
                <a:latin typeface="Arial" pitchFamily="34" charset="0"/>
                <a:cs typeface="Arial" pitchFamily="34" charset="0"/>
              </a:rPr>
              <a:t> (a basket of washing) that </a:t>
            </a:r>
            <a:r>
              <a:rPr lang="en-GB" sz="2400" b="1" dirty="0" smtClean="0">
                <a:solidFill>
                  <a:srgbClr val="FF0000"/>
                </a:solidFill>
                <a:latin typeface="Arial" pitchFamily="34" charset="0"/>
                <a:cs typeface="Arial" pitchFamily="34" charset="0"/>
              </a:rPr>
              <a:t>did</a:t>
            </a:r>
            <a:r>
              <a:rPr lang="en-GB" sz="2400" dirty="0" smtClean="0">
                <a:solidFill>
                  <a:srgbClr val="FF0000"/>
                </a:solidFill>
                <a:latin typeface="Arial" pitchFamily="34" charset="0"/>
                <a:cs typeface="Arial" pitchFamily="34" charset="0"/>
              </a:rPr>
              <a:t> something </a:t>
            </a:r>
            <a:r>
              <a:rPr lang="en-GB" sz="2400" b="1" dirty="0" smtClean="0">
                <a:solidFill>
                  <a:srgbClr val="FF0000"/>
                </a:solidFill>
                <a:latin typeface="Arial" pitchFamily="34" charset="0"/>
                <a:cs typeface="Arial" pitchFamily="34" charset="0"/>
              </a:rPr>
              <a:t>unexpected</a:t>
            </a:r>
            <a:r>
              <a:rPr lang="en-GB" sz="2400" dirty="0" smtClean="0">
                <a:solidFill>
                  <a:srgbClr val="FF0000"/>
                </a:solidFill>
                <a:latin typeface="Arial" pitchFamily="34" charset="0"/>
                <a:cs typeface="Arial" pitchFamily="34" charset="0"/>
              </a:rPr>
              <a:t> (got up and walked).</a:t>
            </a:r>
          </a:p>
          <a:p>
            <a:endParaRPr lang="en-GB" sz="2400" dirty="0" smtClean="0"/>
          </a:p>
          <a:p>
            <a:r>
              <a:rPr lang="en-GB" sz="2400" b="1" dirty="0" smtClean="0"/>
              <a:t>Does this change or add to your ideas at all? </a:t>
            </a:r>
          </a:p>
          <a:p>
            <a:endParaRPr lang="en-GB"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95736" y="2276872"/>
            <a:ext cx="4514056" cy="1477328"/>
          </a:xfrm>
          <a:prstGeom prst="rect">
            <a:avLst/>
          </a:prstGeom>
          <a:noFill/>
        </p:spPr>
        <p:txBody>
          <a:bodyPr wrap="none" rtlCol="0">
            <a:spAutoFit/>
          </a:bodyPr>
          <a:lstStyle/>
          <a:p>
            <a:r>
              <a:rPr lang="en-GB" b="1" dirty="0" smtClean="0">
                <a:solidFill>
                  <a:srgbClr val="C00000"/>
                </a:solidFill>
              </a:rPr>
              <a:t>don’t laugh</a:t>
            </a:r>
            <a:r>
              <a:rPr lang="en-GB" dirty="0" smtClean="0">
                <a:solidFill>
                  <a:srgbClr val="C00000"/>
                </a:solidFill>
              </a:rPr>
              <a:t>: every </a:t>
            </a:r>
            <a:r>
              <a:rPr lang="en-GB" u="sng" dirty="0" smtClean="0">
                <a:solidFill>
                  <a:srgbClr val="C00000"/>
                </a:solidFill>
              </a:rPr>
              <a:t>pixel</a:t>
            </a:r>
            <a:r>
              <a:rPr lang="en-GB" dirty="0" smtClean="0">
                <a:solidFill>
                  <a:srgbClr val="C00000"/>
                </a:solidFill>
              </a:rPr>
              <a:t> of that man’s skin</a:t>
            </a:r>
          </a:p>
          <a:p>
            <a:r>
              <a:rPr lang="en-GB" dirty="0" smtClean="0">
                <a:solidFill>
                  <a:srgbClr val="C00000"/>
                </a:solidFill>
              </a:rPr>
              <a:t>is shot through with indelible ink;</a:t>
            </a:r>
          </a:p>
          <a:p>
            <a:r>
              <a:rPr lang="en-GB" dirty="0" smtClean="0">
                <a:solidFill>
                  <a:srgbClr val="C00000"/>
                </a:solidFill>
              </a:rPr>
              <a:t>as he steps out at the traffic lights,</a:t>
            </a:r>
          </a:p>
          <a:p>
            <a:r>
              <a:rPr lang="en-GB" dirty="0" smtClean="0">
                <a:solidFill>
                  <a:srgbClr val="C00000"/>
                </a:solidFill>
              </a:rPr>
              <a:t>think what he’ll look like in thirty years’ time –</a:t>
            </a:r>
          </a:p>
          <a:p>
            <a:endParaRPr lang="en-GB" dirty="0"/>
          </a:p>
        </p:txBody>
      </p:sp>
      <p:sp>
        <p:nvSpPr>
          <p:cNvPr id="3" name="TextBox 2"/>
          <p:cNvSpPr txBox="1"/>
          <p:nvPr/>
        </p:nvSpPr>
        <p:spPr>
          <a:xfrm>
            <a:off x="6372200" y="2348880"/>
            <a:ext cx="994696" cy="369332"/>
          </a:xfrm>
          <a:prstGeom prst="rect">
            <a:avLst/>
          </a:prstGeom>
          <a:noFill/>
        </p:spPr>
        <p:txBody>
          <a:bodyPr wrap="none" rtlCol="0">
            <a:spAutoFit/>
          </a:bodyPr>
          <a:lstStyle/>
          <a:p>
            <a:r>
              <a:rPr lang="en-GB" dirty="0" smtClean="0"/>
              <a:t>½ rhyme</a:t>
            </a:r>
            <a:endParaRPr lang="en-GB" dirty="0"/>
          </a:p>
        </p:txBody>
      </p:sp>
      <p:sp>
        <p:nvSpPr>
          <p:cNvPr id="4" name="Right Brace 3"/>
          <p:cNvSpPr/>
          <p:nvPr/>
        </p:nvSpPr>
        <p:spPr>
          <a:xfrm>
            <a:off x="6228184" y="2348880"/>
            <a:ext cx="72008" cy="43204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 name="TextBox 4"/>
          <p:cNvSpPr txBox="1"/>
          <p:nvPr/>
        </p:nvSpPr>
        <p:spPr>
          <a:xfrm>
            <a:off x="251520" y="764704"/>
            <a:ext cx="1872208" cy="3416320"/>
          </a:xfrm>
          <a:prstGeom prst="rect">
            <a:avLst/>
          </a:prstGeom>
          <a:noFill/>
        </p:spPr>
        <p:txBody>
          <a:bodyPr wrap="square" rtlCol="0">
            <a:spAutoFit/>
          </a:bodyPr>
          <a:lstStyle/>
          <a:p>
            <a:r>
              <a:rPr lang="en-GB" b="1" dirty="0" smtClean="0"/>
              <a:t>Imperative</a:t>
            </a:r>
            <a:r>
              <a:rPr lang="en-GB" dirty="0" smtClean="0"/>
              <a:t>: links to ‘think’ and ‘remember’ (verse 4)</a:t>
            </a:r>
          </a:p>
          <a:p>
            <a:endParaRPr lang="en-GB" dirty="0" smtClean="0"/>
          </a:p>
          <a:p>
            <a:r>
              <a:rPr lang="en-GB" b="1" dirty="0" smtClean="0"/>
              <a:t>Enjambment</a:t>
            </a:r>
            <a:r>
              <a:rPr lang="en-GB" dirty="0" smtClean="0"/>
              <a:t> draws attention to the expected reaction,</a:t>
            </a:r>
          </a:p>
          <a:p>
            <a:r>
              <a:rPr lang="en-GB" dirty="0" smtClean="0"/>
              <a:t>negating the automatic</a:t>
            </a:r>
          </a:p>
          <a:p>
            <a:r>
              <a:rPr lang="en-GB" dirty="0" smtClean="0"/>
              <a:t>reaction</a:t>
            </a:r>
            <a:endParaRPr lang="en-GB" dirty="0"/>
          </a:p>
        </p:txBody>
      </p:sp>
      <p:cxnSp>
        <p:nvCxnSpPr>
          <p:cNvPr id="7" name="Straight Connector 6"/>
          <p:cNvCxnSpPr/>
          <p:nvPr/>
        </p:nvCxnSpPr>
        <p:spPr>
          <a:xfrm flipH="1" flipV="1">
            <a:off x="1475656" y="1556792"/>
            <a:ext cx="792088" cy="864096"/>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483768" y="2852936"/>
            <a:ext cx="3600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2843808" y="1052736"/>
            <a:ext cx="1296144" cy="1584176"/>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067944" y="620688"/>
            <a:ext cx="1821781" cy="923330"/>
          </a:xfrm>
          <a:prstGeom prst="rect">
            <a:avLst/>
          </a:prstGeom>
          <a:noFill/>
        </p:spPr>
        <p:txBody>
          <a:bodyPr wrap="none" rtlCol="0">
            <a:spAutoFit/>
          </a:bodyPr>
          <a:lstStyle/>
          <a:p>
            <a:r>
              <a:rPr lang="en-GB" dirty="0" smtClean="0"/>
              <a:t>To be ‘shot’: </a:t>
            </a:r>
          </a:p>
          <a:p>
            <a:pPr>
              <a:buFont typeface="Arial" pitchFamily="34" charset="0"/>
              <a:buChar char="•"/>
            </a:pPr>
            <a:r>
              <a:rPr lang="en-GB" dirty="0" smtClean="0"/>
              <a:t> to be exhausted</a:t>
            </a:r>
          </a:p>
          <a:p>
            <a:pPr>
              <a:buFont typeface="Arial" pitchFamily="34" charset="0"/>
              <a:buChar char="•"/>
            </a:pPr>
            <a:r>
              <a:rPr lang="en-GB" dirty="0" smtClean="0"/>
              <a:t> violence/injury</a:t>
            </a:r>
            <a:endParaRPr lang="en-GB" dirty="0"/>
          </a:p>
        </p:txBody>
      </p:sp>
      <p:sp>
        <p:nvSpPr>
          <p:cNvPr id="13" name="Freeform 12"/>
          <p:cNvSpPr/>
          <p:nvPr/>
        </p:nvSpPr>
        <p:spPr>
          <a:xfrm>
            <a:off x="6396273" y="3174749"/>
            <a:ext cx="264060" cy="270094"/>
          </a:xfrm>
          <a:custGeom>
            <a:avLst/>
            <a:gdLst>
              <a:gd name="connsiteX0" fmla="*/ 230864 w 264060"/>
              <a:gd name="connsiteY0" fmla="*/ 39231 h 270094"/>
              <a:gd name="connsiteX1" fmla="*/ 40741 w 264060"/>
              <a:gd name="connsiteY1" fmla="*/ 30178 h 270094"/>
              <a:gd name="connsiteX2" fmla="*/ 31687 w 264060"/>
              <a:gd name="connsiteY2" fmla="*/ 220301 h 270094"/>
              <a:gd name="connsiteX3" fmla="*/ 230864 w 264060"/>
              <a:gd name="connsiteY3" fmla="*/ 238407 h 270094"/>
              <a:gd name="connsiteX4" fmla="*/ 230864 w 264060"/>
              <a:gd name="connsiteY4" fmla="*/ 39231 h 2700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4060" h="270094">
                <a:moveTo>
                  <a:pt x="230864" y="39231"/>
                </a:moveTo>
                <a:cubicBezTo>
                  <a:pt x="199177" y="4526"/>
                  <a:pt x="73937" y="0"/>
                  <a:pt x="40741" y="30178"/>
                </a:cubicBezTo>
                <a:cubicBezTo>
                  <a:pt x="7545" y="60356"/>
                  <a:pt x="0" y="185596"/>
                  <a:pt x="31687" y="220301"/>
                </a:cubicBezTo>
                <a:cubicBezTo>
                  <a:pt x="63374" y="255006"/>
                  <a:pt x="197668" y="270094"/>
                  <a:pt x="230864" y="238407"/>
                </a:cubicBezTo>
                <a:cubicBezTo>
                  <a:pt x="264060" y="206720"/>
                  <a:pt x="262551" y="73936"/>
                  <a:pt x="230864" y="39231"/>
                </a:cubicBezTo>
                <a:close/>
              </a:path>
            </a:pathLst>
          </a:cu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5" name="Straight Connector 14"/>
          <p:cNvCxnSpPr>
            <a:stCxn id="13" idx="3"/>
          </p:cNvCxnSpPr>
          <p:nvPr/>
        </p:nvCxnSpPr>
        <p:spPr>
          <a:xfrm>
            <a:off x="6627137" y="3413156"/>
            <a:ext cx="393135" cy="375884"/>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7092280" y="3789040"/>
            <a:ext cx="1872208" cy="646331"/>
          </a:xfrm>
          <a:prstGeom prst="rect">
            <a:avLst/>
          </a:prstGeom>
          <a:noFill/>
          <a:ln>
            <a:solidFill>
              <a:schemeClr val="tx1"/>
            </a:solidFill>
          </a:ln>
        </p:spPr>
        <p:txBody>
          <a:bodyPr wrap="square" rtlCol="0">
            <a:spAutoFit/>
          </a:bodyPr>
          <a:lstStyle/>
          <a:p>
            <a:r>
              <a:rPr lang="en-GB" b="1" dirty="0" smtClean="0"/>
              <a:t>Why is this hyphen used?</a:t>
            </a:r>
            <a:endParaRPr lang="en-GB" b="1" dirty="0"/>
          </a:p>
        </p:txBody>
      </p:sp>
      <p:cxnSp>
        <p:nvCxnSpPr>
          <p:cNvPr id="14" name="Straight Connector 13"/>
          <p:cNvCxnSpPr/>
          <p:nvPr/>
        </p:nvCxnSpPr>
        <p:spPr>
          <a:xfrm flipV="1">
            <a:off x="4427984" y="1340768"/>
            <a:ext cx="2088232" cy="1008112"/>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444208" y="980728"/>
            <a:ext cx="2160240" cy="646331"/>
          </a:xfrm>
          <a:prstGeom prst="rect">
            <a:avLst/>
          </a:prstGeom>
          <a:noFill/>
        </p:spPr>
        <p:txBody>
          <a:bodyPr wrap="square" rtlCol="0">
            <a:spAutoFit/>
          </a:bodyPr>
          <a:lstStyle/>
          <a:p>
            <a:r>
              <a:rPr lang="en-GB" dirty="0" smtClean="0"/>
              <a:t>Is he ‘image only’/ surface level? </a:t>
            </a:r>
            <a:endParaRPr lang="en-GB" dirty="0"/>
          </a:p>
        </p:txBody>
      </p:sp>
      <p:sp>
        <p:nvSpPr>
          <p:cNvPr id="19" name="TextBox 18"/>
          <p:cNvSpPr txBox="1"/>
          <p:nvPr/>
        </p:nvSpPr>
        <p:spPr>
          <a:xfrm>
            <a:off x="539552" y="5013176"/>
            <a:ext cx="6048672" cy="707886"/>
          </a:xfrm>
          <a:prstGeom prst="rect">
            <a:avLst/>
          </a:prstGeom>
          <a:noFill/>
          <a:ln>
            <a:solidFill>
              <a:schemeClr val="tx1"/>
            </a:solidFill>
          </a:ln>
        </p:spPr>
        <p:txBody>
          <a:bodyPr wrap="square" rtlCol="0">
            <a:spAutoFit/>
          </a:bodyPr>
          <a:lstStyle/>
          <a:p>
            <a:pPr lvl="0"/>
            <a:r>
              <a:rPr lang="en-GB" sz="2000" dirty="0" smtClean="0"/>
              <a:t>What are </a:t>
            </a:r>
            <a:r>
              <a:rPr lang="en-GB" sz="2000" b="1" dirty="0" smtClean="0"/>
              <a:t>imperative verbs</a:t>
            </a:r>
            <a:r>
              <a:rPr lang="en-GB" sz="2000" dirty="0" smtClean="0"/>
              <a:t> and what are the </a:t>
            </a:r>
            <a:r>
              <a:rPr lang="en-GB" sz="2000" u="sng" dirty="0" smtClean="0"/>
              <a:t>effects</a:t>
            </a:r>
            <a:r>
              <a:rPr lang="en-GB" sz="2000" dirty="0" smtClean="0"/>
              <a:t> of </a:t>
            </a:r>
            <a:r>
              <a:rPr lang="en-GB" sz="2000" dirty="0" err="1" smtClean="0"/>
              <a:t>Armitage’s</a:t>
            </a:r>
            <a:r>
              <a:rPr lang="en-GB" sz="2000" dirty="0" smtClean="0"/>
              <a:t> use of them?</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1720" y="1916832"/>
            <a:ext cx="4955972" cy="1754326"/>
          </a:xfrm>
          <a:prstGeom prst="rect">
            <a:avLst/>
          </a:prstGeom>
          <a:noFill/>
        </p:spPr>
        <p:txBody>
          <a:bodyPr wrap="none" rtlCol="0">
            <a:spAutoFit/>
          </a:bodyPr>
          <a:lstStyle/>
          <a:p>
            <a:r>
              <a:rPr lang="en-GB" dirty="0" smtClean="0">
                <a:solidFill>
                  <a:srgbClr val="C00000"/>
                </a:solidFill>
              </a:rPr>
              <a:t>the deflated face and shrunken scalp</a:t>
            </a:r>
          </a:p>
          <a:p>
            <a:r>
              <a:rPr lang="en-GB" dirty="0" smtClean="0">
                <a:solidFill>
                  <a:srgbClr val="C00000"/>
                </a:solidFill>
              </a:rPr>
              <a:t>still </a:t>
            </a:r>
            <a:r>
              <a:rPr lang="en-GB" b="1" dirty="0" smtClean="0">
                <a:solidFill>
                  <a:srgbClr val="C00000"/>
                </a:solidFill>
              </a:rPr>
              <a:t>daubed</a:t>
            </a:r>
            <a:r>
              <a:rPr lang="en-GB" dirty="0" smtClean="0">
                <a:solidFill>
                  <a:srgbClr val="C00000"/>
                </a:solidFill>
              </a:rPr>
              <a:t> with the sad tattoos of high punk.</a:t>
            </a:r>
          </a:p>
          <a:p>
            <a:r>
              <a:rPr lang="en-GB" dirty="0" smtClean="0">
                <a:solidFill>
                  <a:srgbClr val="C00000"/>
                </a:solidFill>
              </a:rPr>
              <a:t>You kids in the back seat who wince and </a:t>
            </a:r>
            <a:r>
              <a:rPr lang="en-GB" b="1" dirty="0" smtClean="0">
                <a:solidFill>
                  <a:srgbClr val="C00000"/>
                </a:solidFill>
              </a:rPr>
              <a:t>scream</a:t>
            </a:r>
          </a:p>
          <a:p>
            <a:r>
              <a:rPr lang="en-GB" dirty="0" smtClean="0">
                <a:solidFill>
                  <a:srgbClr val="C00000"/>
                </a:solidFill>
              </a:rPr>
              <a:t>when he </a:t>
            </a:r>
            <a:r>
              <a:rPr lang="en-GB" u="sng" dirty="0" smtClean="0">
                <a:solidFill>
                  <a:srgbClr val="C00000"/>
                </a:solidFill>
              </a:rPr>
              <a:t>slathers his daft mush</a:t>
            </a:r>
            <a:r>
              <a:rPr lang="en-GB" dirty="0" smtClean="0">
                <a:solidFill>
                  <a:srgbClr val="C00000"/>
                </a:solidFill>
              </a:rPr>
              <a:t> on the wind</a:t>
            </a:r>
            <a:r>
              <a:rPr lang="en-GB" b="1" dirty="0" smtClean="0">
                <a:solidFill>
                  <a:srgbClr val="C00000"/>
                </a:solidFill>
              </a:rPr>
              <a:t>screen</a:t>
            </a:r>
            <a:r>
              <a:rPr lang="en-GB" dirty="0" smtClean="0"/>
              <a:t>,</a:t>
            </a:r>
          </a:p>
          <a:p>
            <a:r>
              <a:rPr lang="en-GB" dirty="0" smtClean="0"/>
              <a:t> </a:t>
            </a:r>
          </a:p>
          <a:p>
            <a:endParaRPr lang="en-GB" dirty="0"/>
          </a:p>
        </p:txBody>
      </p:sp>
      <p:cxnSp>
        <p:nvCxnSpPr>
          <p:cNvPr id="4" name="Straight Connector 3"/>
          <p:cNvCxnSpPr/>
          <p:nvPr/>
        </p:nvCxnSpPr>
        <p:spPr>
          <a:xfrm flipH="1">
            <a:off x="1259632" y="2492896"/>
            <a:ext cx="1224136" cy="504056"/>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179512" y="2924944"/>
            <a:ext cx="1656184" cy="923330"/>
          </a:xfrm>
          <a:prstGeom prst="rect">
            <a:avLst/>
          </a:prstGeom>
          <a:noFill/>
        </p:spPr>
        <p:txBody>
          <a:bodyPr wrap="square" rtlCol="0">
            <a:spAutoFit/>
          </a:bodyPr>
          <a:lstStyle/>
          <a:p>
            <a:r>
              <a:rPr lang="en-GB" dirty="0" smtClean="0"/>
              <a:t>Suggests childish painting</a:t>
            </a:r>
            <a:endParaRPr lang="en-GB" dirty="0"/>
          </a:p>
        </p:txBody>
      </p:sp>
      <p:cxnSp>
        <p:nvCxnSpPr>
          <p:cNvPr id="7" name="Straight Connector 6"/>
          <p:cNvCxnSpPr>
            <a:stCxn id="2" idx="1"/>
          </p:cNvCxnSpPr>
          <p:nvPr/>
        </p:nvCxnSpPr>
        <p:spPr>
          <a:xfrm flipV="1">
            <a:off x="2051720" y="2780928"/>
            <a:ext cx="864096" cy="13067"/>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flipV="1">
            <a:off x="827584" y="1268760"/>
            <a:ext cx="1296144" cy="1296144"/>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51520" y="620688"/>
            <a:ext cx="8568952" cy="646331"/>
          </a:xfrm>
          <a:prstGeom prst="rect">
            <a:avLst/>
          </a:prstGeom>
          <a:noFill/>
        </p:spPr>
        <p:txBody>
          <a:bodyPr wrap="square" rtlCol="0">
            <a:spAutoFit/>
          </a:bodyPr>
          <a:lstStyle/>
          <a:p>
            <a:r>
              <a:rPr lang="en-GB" b="1" dirty="0" smtClean="0"/>
              <a:t>Direct address: </a:t>
            </a:r>
            <a:r>
              <a:rPr lang="en-GB" dirty="0" smtClean="0"/>
              <a:t>‘in the back seat’ isolates us/ tells us our response (to ‘wince and scream’: ironic as clowns should make children laugh)</a:t>
            </a:r>
            <a:endParaRPr lang="en-GB" dirty="0"/>
          </a:p>
        </p:txBody>
      </p:sp>
      <p:sp>
        <p:nvSpPr>
          <p:cNvPr id="11" name="TextBox 10"/>
          <p:cNvSpPr txBox="1"/>
          <p:nvPr/>
        </p:nvSpPr>
        <p:spPr>
          <a:xfrm>
            <a:off x="251520" y="4653136"/>
            <a:ext cx="8712968" cy="1754326"/>
          </a:xfrm>
          <a:prstGeom prst="rect">
            <a:avLst/>
          </a:prstGeom>
          <a:noFill/>
          <a:ln>
            <a:solidFill>
              <a:schemeClr val="accent1">
                <a:shade val="50000"/>
              </a:schemeClr>
            </a:solidFill>
          </a:ln>
        </p:spPr>
        <p:txBody>
          <a:bodyPr wrap="square" rtlCol="0">
            <a:spAutoFit/>
          </a:bodyPr>
          <a:lstStyle/>
          <a:p>
            <a:r>
              <a:rPr lang="en-GB" b="1" dirty="0" smtClean="0"/>
              <a:t>Why are ‘deflated’ and ‘shrunken’ effective descriptions?</a:t>
            </a:r>
          </a:p>
          <a:p>
            <a:endParaRPr lang="en-GB" b="1" dirty="0" smtClean="0"/>
          </a:p>
          <a:p>
            <a:r>
              <a:rPr lang="en-GB" b="1" dirty="0" smtClean="0"/>
              <a:t>Why does the poet use the words ‘you’ and ‘you’ll’?</a:t>
            </a:r>
          </a:p>
          <a:p>
            <a:endParaRPr lang="en-GB" b="1" dirty="0" smtClean="0"/>
          </a:p>
          <a:p>
            <a:r>
              <a:rPr lang="en-GB" b="1" dirty="0" smtClean="0"/>
              <a:t>Contrast the poetic language and tone of lines 9/10 with lines 11/12. What is the effect of this?</a:t>
            </a:r>
            <a:endParaRPr lang="en-GB" b="1" dirty="0"/>
          </a:p>
        </p:txBody>
      </p:sp>
      <p:sp>
        <p:nvSpPr>
          <p:cNvPr id="12" name="TextBox 11"/>
          <p:cNvSpPr txBox="1"/>
          <p:nvPr/>
        </p:nvSpPr>
        <p:spPr>
          <a:xfrm>
            <a:off x="7092280" y="1772816"/>
            <a:ext cx="1944216" cy="1477328"/>
          </a:xfrm>
          <a:prstGeom prst="rect">
            <a:avLst/>
          </a:prstGeom>
          <a:noFill/>
        </p:spPr>
        <p:txBody>
          <a:bodyPr wrap="square" rtlCol="0">
            <a:spAutoFit/>
          </a:bodyPr>
          <a:lstStyle/>
          <a:p>
            <a:r>
              <a:rPr lang="en-GB" dirty="0" smtClean="0"/>
              <a:t>word ‘sad’ creates</a:t>
            </a:r>
          </a:p>
          <a:p>
            <a:r>
              <a:rPr lang="en-GB" dirty="0" smtClean="0"/>
              <a:t>both pathos and criticism: he</a:t>
            </a:r>
          </a:p>
          <a:p>
            <a:r>
              <a:rPr lang="en-GB" dirty="0" smtClean="0"/>
              <a:t>is pathetic as well as tragic</a:t>
            </a:r>
            <a:endParaRPr lang="en-GB" dirty="0"/>
          </a:p>
        </p:txBody>
      </p:sp>
      <p:cxnSp>
        <p:nvCxnSpPr>
          <p:cNvPr id="14" name="Straight Connector 13"/>
          <p:cNvCxnSpPr/>
          <p:nvPr/>
        </p:nvCxnSpPr>
        <p:spPr>
          <a:xfrm flipV="1">
            <a:off x="4355976" y="2060848"/>
            <a:ext cx="2736304" cy="216024"/>
          </a:xfrm>
          <a:prstGeom prst="line">
            <a:avLst/>
          </a:prstGeom>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3635896" y="3356992"/>
            <a:ext cx="2880320" cy="923330"/>
          </a:xfrm>
          <a:prstGeom prst="rect">
            <a:avLst/>
          </a:prstGeom>
        </p:spPr>
        <p:txBody>
          <a:bodyPr wrap="square">
            <a:spAutoFit/>
          </a:bodyPr>
          <a:lstStyle/>
          <a:p>
            <a:r>
              <a:rPr lang="en-GB" dirty="0" smtClean="0"/>
              <a:t>Colloquial, informal language to provoke laughter rather than fear</a:t>
            </a:r>
            <a:endParaRPr lang="en-GB" dirty="0"/>
          </a:p>
        </p:txBody>
      </p:sp>
      <p:cxnSp>
        <p:nvCxnSpPr>
          <p:cNvPr id="17" name="Straight Connector 16"/>
          <p:cNvCxnSpPr/>
          <p:nvPr/>
        </p:nvCxnSpPr>
        <p:spPr>
          <a:xfrm>
            <a:off x="3779912" y="3068960"/>
            <a:ext cx="864096" cy="28803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23728" y="2276872"/>
            <a:ext cx="4573431" cy="923330"/>
          </a:xfrm>
          <a:prstGeom prst="rect">
            <a:avLst/>
          </a:prstGeom>
          <a:noFill/>
        </p:spPr>
        <p:txBody>
          <a:bodyPr wrap="none" rtlCol="0">
            <a:spAutoFit/>
          </a:bodyPr>
          <a:lstStyle/>
          <a:p>
            <a:r>
              <a:rPr lang="en-GB" dirty="0" smtClean="0">
                <a:solidFill>
                  <a:srgbClr val="C00000"/>
                </a:solidFill>
              </a:rPr>
              <a:t>remember the clown punk with his dyed </a:t>
            </a:r>
            <a:r>
              <a:rPr lang="en-GB" b="1" dirty="0" smtClean="0">
                <a:solidFill>
                  <a:srgbClr val="C00000"/>
                </a:solidFill>
              </a:rPr>
              <a:t>brain</a:t>
            </a:r>
            <a:r>
              <a:rPr lang="en-GB" dirty="0" smtClean="0">
                <a:solidFill>
                  <a:srgbClr val="C00000"/>
                </a:solidFill>
              </a:rPr>
              <a:t>,</a:t>
            </a:r>
          </a:p>
          <a:p>
            <a:r>
              <a:rPr lang="en-GB" dirty="0" smtClean="0">
                <a:solidFill>
                  <a:srgbClr val="C00000"/>
                </a:solidFill>
              </a:rPr>
              <a:t>then picture windscreen wipers, and let it </a:t>
            </a:r>
            <a:r>
              <a:rPr lang="en-GB" b="1" dirty="0" smtClean="0">
                <a:solidFill>
                  <a:srgbClr val="C00000"/>
                </a:solidFill>
              </a:rPr>
              <a:t>rain</a:t>
            </a:r>
            <a:r>
              <a:rPr lang="en-GB" dirty="0" smtClean="0">
                <a:solidFill>
                  <a:srgbClr val="C00000"/>
                </a:solidFill>
              </a:rPr>
              <a:t>.</a:t>
            </a:r>
          </a:p>
          <a:p>
            <a:endParaRPr lang="en-GB" dirty="0"/>
          </a:p>
        </p:txBody>
      </p:sp>
      <p:cxnSp>
        <p:nvCxnSpPr>
          <p:cNvPr id="4" name="Straight Connector 3"/>
          <p:cNvCxnSpPr/>
          <p:nvPr/>
        </p:nvCxnSpPr>
        <p:spPr>
          <a:xfrm>
            <a:off x="4788024" y="2564904"/>
            <a:ext cx="17281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5220072" y="980728"/>
            <a:ext cx="1008112" cy="1368152"/>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228184" y="836712"/>
            <a:ext cx="2819362" cy="369332"/>
          </a:xfrm>
          <a:prstGeom prst="rect">
            <a:avLst/>
          </a:prstGeom>
          <a:noFill/>
        </p:spPr>
        <p:txBody>
          <a:bodyPr wrap="none" rtlCol="0">
            <a:spAutoFit/>
          </a:bodyPr>
          <a:lstStyle/>
          <a:p>
            <a:r>
              <a:rPr lang="en-GB" dirty="0" smtClean="0"/>
              <a:t>Link to ‘indelible ink’ (line 6)</a:t>
            </a:r>
            <a:endParaRPr lang="en-GB" dirty="0"/>
          </a:p>
        </p:txBody>
      </p:sp>
      <p:cxnSp>
        <p:nvCxnSpPr>
          <p:cNvPr id="9" name="Straight Connector 8"/>
          <p:cNvCxnSpPr/>
          <p:nvPr/>
        </p:nvCxnSpPr>
        <p:spPr>
          <a:xfrm flipH="1">
            <a:off x="5868144" y="2852936"/>
            <a:ext cx="432048" cy="72008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355976" y="3573016"/>
            <a:ext cx="4536504" cy="923330"/>
          </a:xfrm>
          <a:prstGeom prst="rect">
            <a:avLst/>
          </a:prstGeom>
          <a:noFill/>
        </p:spPr>
        <p:txBody>
          <a:bodyPr wrap="square" rtlCol="0">
            <a:spAutoFit/>
          </a:bodyPr>
          <a:lstStyle/>
          <a:p>
            <a:r>
              <a:rPr lang="en-GB" dirty="0" smtClean="0"/>
              <a:t>‘Rain’ will wash the memory of the punk away; will it wash away his symbols and force him to conform? </a:t>
            </a:r>
            <a:endParaRPr lang="en-GB" dirty="0"/>
          </a:p>
        </p:txBody>
      </p:sp>
      <p:sp>
        <p:nvSpPr>
          <p:cNvPr id="8" name="Rectangle 7"/>
          <p:cNvSpPr/>
          <p:nvPr/>
        </p:nvSpPr>
        <p:spPr>
          <a:xfrm>
            <a:off x="107504" y="2996952"/>
            <a:ext cx="4572000" cy="1200329"/>
          </a:xfrm>
          <a:prstGeom prst="rect">
            <a:avLst/>
          </a:prstGeom>
        </p:spPr>
        <p:txBody>
          <a:bodyPr>
            <a:spAutoFit/>
          </a:bodyPr>
          <a:lstStyle/>
          <a:p>
            <a:r>
              <a:rPr lang="en-GB" dirty="0" smtClean="0"/>
              <a:t>‘picture’ highlights the power</a:t>
            </a:r>
          </a:p>
          <a:p>
            <a:r>
              <a:rPr lang="en-GB" dirty="0" smtClean="0"/>
              <a:t>of the imagination: that</a:t>
            </a:r>
          </a:p>
          <a:p>
            <a:r>
              <a:rPr lang="en-GB" dirty="0" smtClean="0"/>
              <a:t>children can create images of</a:t>
            </a:r>
          </a:p>
          <a:p>
            <a:r>
              <a:rPr lang="en-GB" dirty="0" smtClean="0"/>
              <a:t>their own to combat their fear</a:t>
            </a:r>
            <a:endParaRPr lang="en-GB" dirty="0"/>
          </a:p>
        </p:txBody>
      </p:sp>
      <p:cxnSp>
        <p:nvCxnSpPr>
          <p:cNvPr id="12" name="Straight Connector 11"/>
          <p:cNvCxnSpPr/>
          <p:nvPr/>
        </p:nvCxnSpPr>
        <p:spPr>
          <a:xfrm flipH="1">
            <a:off x="2123728" y="2852936"/>
            <a:ext cx="792088" cy="144016"/>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83568" y="1412776"/>
            <a:ext cx="2808312" cy="646331"/>
          </a:xfrm>
          <a:prstGeom prst="rect">
            <a:avLst/>
          </a:prstGeom>
          <a:noFill/>
        </p:spPr>
        <p:txBody>
          <a:bodyPr wrap="square" rtlCol="0">
            <a:spAutoFit/>
          </a:bodyPr>
          <a:lstStyle/>
          <a:p>
            <a:r>
              <a:rPr lang="en-GB" b="1" dirty="0" smtClean="0"/>
              <a:t>More imperatives: </a:t>
            </a:r>
            <a:r>
              <a:rPr lang="en-GB" dirty="0" smtClean="0"/>
              <a:t>‘remember’, ‘picture’, ‘let’</a:t>
            </a:r>
            <a:endParaRPr lang="en-GB"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51520" y="332656"/>
          <a:ext cx="8568952" cy="2592288"/>
        </p:xfrm>
        <a:graphic>
          <a:graphicData uri="http://schemas.openxmlformats.org/drawingml/2006/table">
            <a:tbl>
              <a:tblPr/>
              <a:tblGrid>
                <a:gridCol w="8568952"/>
              </a:tblGrid>
              <a:tr h="2592288">
                <a:tc>
                  <a:txBody>
                    <a:bodyPr/>
                    <a:lstStyle/>
                    <a:p>
                      <a:pPr>
                        <a:lnSpc>
                          <a:spcPct val="150000"/>
                        </a:lnSpc>
                        <a:spcBef>
                          <a:spcPts val="600"/>
                        </a:spcBef>
                        <a:spcAft>
                          <a:spcPts val="0"/>
                        </a:spcAft>
                      </a:pPr>
                      <a:r>
                        <a:rPr lang="en-GB" sz="1800" b="1" dirty="0" smtClean="0">
                          <a:latin typeface="Arial"/>
                          <a:ea typeface="Times New Roman"/>
                          <a:cs typeface="Times New Roman"/>
                        </a:rPr>
                        <a:t>When </a:t>
                      </a:r>
                      <a:r>
                        <a:rPr lang="en-GB" sz="1800" b="1" dirty="0">
                          <a:latin typeface="Arial"/>
                          <a:ea typeface="Times New Roman"/>
                          <a:cs typeface="Times New Roman"/>
                        </a:rPr>
                        <a:t>asked about this poem, </a:t>
                      </a:r>
                      <a:r>
                        <a:rPr lang="en-GB" sz="1800" b="1" dirty="0" err="1">
                          <a:latin typeface="Arial"/>
                          <a:ea typeface="Times New Roman"/>
                          <a:cs typeface="Times New Roman"/>
                        </a:rPr>
                        <a:t>Armitage</a:t>
                      </a:r>
                      <a:r>
                        <a:rPr lang="en-GB" sz="1800" b="1" dirty="0">
                          <a:latin typeface="Arial"/>
                          <a:ea typeface="Times New Roman"/>
                          <a:cs typeface="Times New Roman"/>
                        </a:rPr>
                        <a:t> said that a man he used to see on the street influenced him.  He stated:</a:t>
                      </a:r>
                    </a:p>
                    <a:p>
                      <a:pPr>
                        <a:lnSpc>
                          <a:spcPct val="150000"/>
                        </a:lnSpc>
                        <a:spcBef>
                          <a:spcPts val="600"/>
                        </a:spcBef>
                        <a:spcAft>
                          <a:spcPts val="0"/>
                        </a:spcAft>
                      </a:pPr>
                      <a:r>
                        <a:rPr lang="en-GB" sz="1800" dirty="0">
                          <a:latin typeface="Times New Roman"/>
                          <a:ea typeface="Times New Roman"/>
                          <a:cs typeface="Arial"/>
                        </a:rPr>
                        <a:t>‘”I used to </a:t>
                      </a:r>
                      <a:r>
                        <a:rPr lang="en-GB" sz="1800" dirty="0" smtClean="0">
                          <a:latin typeface="Times New Roman"/>
                          <a:ea typeface="Times New Roman"/>
                          <a:cs typeface="Arial"/>
                        </a:rPr>
                        <a:t>see a man </a:t>
                      </a:r>
                      <a:r>
                        <a:rPr lang="en-GB" sz="1800" dirty="0" smtClean="0">
                          <a:latin typeface="Times New Roman"/>
                          <a:ea typeface="Times New Roman"/>
                          <a:cs typeface="Arial"/>
                        </a:rPr>
                        <a:t>around </a:t>
                      </a:r>
                      <a:r>
                        <a:rPr lang="en-GB" sz="1800" dirty="0">
                          <a:latin typeface="Times New Roman"/>
                          <a:ea typeface="Times New Roman"/>
                          <a:cs typeface="Arial"/>
                        </a:rPr>
                        <a:t>town quite a lot, who once pressed his face up against the windscreen of my car while I was stopped at the traffic lights.  There's a tradition in English Literature of writing such poems, where one type of person stands eyeball to eyeball with another type, and something passes between them.’”</a:t>
                      </a:r>
                      <a:endParaRPr lang="en-GB"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5004048" y="3717032"/>
            <a:ext cx="4139952" cy="1938992"/>
          </a:xfrm>
          <a:prstGeom prst="rect">
            <a:avLst/>
          </a:prstGeom>
          <a:noFill/>
        </p:spPr>
        <p:txBody>
          <a:bodyPr wrap="square" rtlCol="0">
            <a:spAutoFit/>
          </a:bodyPr>
          <a:lstStyle/>
          <a:p>
            <a:pPr algn="ctr"/>
            <a:r>
              <a:rPr lang="en-GB" sz="2400" b="1" dirty="0" smtClean="0">
                <a:latin typeface="Arial"/>
                <a:ea typeface="Times New Roman"/>
              </a:rPr>
              <a:t>What could be the ‘something’ that passes between strangers when they are confronted with their differences?</a:t>
            </a:r>
            <a:endParaRPr lang="en-GB" sz="2400" b="1" dirty="0"/>
          </a:p>
        </p:txBody>
      </p:sp>
      <p:pic>
        <p:nvPicPr>
          <p:cNvPr id="4" name="Picture Placeholder 6" descr="imagesCAGO3WTM.jpg"/>
          <p:cNvPicPr>
            <a:picLocks noChangeAspect="1"/>
          </p:cNvPicPr>
          <p:nvPr/>
        </p:nvPicPr>
        <p:blipFill>
          <a:blip r:embed="rId2" cstate="print"/>
          <a:srcRect t="18750" b="18750"/>
          <a:stretch>
            <a:fillRect/>
          </a:stretch>
        </p:blipFill>
        <p:spPr>
          <a:xfrm>
            <a:off x="251520" y="3068960"/>
            <a:ext cx="4752528" cy="3564396"/>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07504" y="476672"/>
          <a:ext cx="8928992" cy="5486400"/>
        </p:xfrm>
        <a:graphic>
          <a:graphicData uri="http://schemas.openxmlformats.org/drawingml/2006/table">
            <a:tbl>
              <a:tblPr/>
              <a:tblGrid>
                <a:gridCol w="7108785"/>
                <a:gridCol w="1820207"/>
              </a:tblGrid>
              <a:tr h="401082">
                <a:tc>
                  <a:txBody>
                    <a:bodyPr/>
                    <a:lstStyle/>
                    <a:p>
                      <a:pPr algn="ctr">
                        <a:spcAft>
                          <a:spcPts val="0"/>
                        </a:spcAft>
                      </a:pPr>
                      <a:r>
                        <a:rPr lang="en-GB" sz="2400" b="1">
                          <a:solidFill>
                            <a:srgbClr val="FFFFFF"/>
                          </a:solidFill>
                          <a:latin typeface="Arial"/>
                          <a:ea typeface="Times New Roman"/>
                          <a:cs typeface="Times New Roman"/>
                        </a:rPr>
                        <a:t>Statement</a:t>
                      </a:r>
                      <a:endParaRPr lang="en-GB" sz="2400">
                        <a:latin typeface="Arial"/>
                        <a:ea typeface="Times New Roman"/>
                        <a:cs typeface="Times New Roman"/>
                      </a:endParaRPr>
                    </a:p>
                  </a:txBody>
                  <a:tcPr marL="61096" marR="61096" marT="0" marB="0" anchor="ctr">
                    <a:lnL w="28575"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28575"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6699FF"/>
                    </a:solidFill>
                  </a:tcPr>
                </a:tc>
                <a:tc>
                  <a:txBody>
                    <a:bodyPr/>
                    <a:lstStyle/>
                    <a:p>
                      <a:pPr algn="ctr">
                        <a:spcAft>
                          <a:spcPts val="0"/>
                        </a:spcAft>
                      </a:pPr>
                      <a:r>
                        <a:rPr lang="en-GB" sz="2400" b="1">
                          <a:solidFill>
                            <a:srgbClr val="FFFFFF"/>
                          </a:solidFill>
                          <a:latin typeface="Arial"/>
                          <a:ea typeface="Times New Roman"/>
                          <a:cs typeface="Times New Roman"/>
                        </a:rPr>
                        <a:t>True, false or debatable?</a:t>
                      </a:r>
                      <a:endParaRPr lang="en-GB" sz="2400">
                        <a:latin typeface="Arial"/>
                        <a:ea typeface="Times New Roman"/>
                        <a:cs typeface="Times New Roman"/>
                      </a:endParaRPr>
                    </a:p>
                  </a:txBody>
                  <a:tcPr marL="61096" marR="61096" marT="0" marB="0" anchor="ctr">
                    <a:lnL w="12700" cap="flat" cmpd="sng" algn="ctr">
                      <a:solidFill>
                        <a:srgbClr val="808080"/>
                      </a:solidFill>
                      <a:prstDash val="solid"/>
                      <a:round/>
                      <a:headEnd type="none" w="med" len="med"/>
                      <a:tailEnd type="none" w="med" len="med"/>
                    </a:lnL>
                    <a:lnR w="28575" cap="flat" cmpd="sng" algn="ctr">
                      <a:solidFill>
                        <a:srgbClr val="808080"/>
                      </a:solidFill>
                      <a:prstDash val="solid"/>
                      <a:round/>
                      <a:headEnd type="none" w="med" len="med"/>
                      <a:tailEnd type="none" w="med" len="med"/>
                    </a:lnR>
                    <a:lnT w="28575"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6699FF"/>
                    </a:solidFill>
                  </a:tcPr>
                </a:tc>
              </a:tr>
              <a:tr h="310004">
                <a:tc>
                  <a:txBody>
                    <a:bodyPr/>
                    <a:lstStyle/>
                    <a:p>
                      <a:pPr>
                        <a:spcAft>
                          <a:spcPts val="0"/>
                        </a:spcAft>
                      </a:pPr>
                      <a:r>
                        <a:rPr lang="en-GB" sz="2400">
                          <a:latin typeface="Arial"/>
                          <a:ea typeface="Times New Roman"/>
                          <a:cs typeface="Times New Roman"/>
                        </a:rPr>
                        <a:t>The speaker is an objective recorder of events.</a:t>
                      </a:r>
                    </a:p>
                  </a:txBody>
                  <a:tcPr marL="61096" marR="61096" marT="0" marB="0" anchor="ctr">
                    <a:lnL w="28575"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en-GB" sz="2400">
                        <a:latin typeface="Arial"/>
                        <a:ea typeface="Times New Roman"/>
                        <a:cs typeface="Times New Roman"/>
                      </a:endParaRPr>
                    </a:p>
                  </a:txBody>
                  <a:tcPr marL="61096" marR="61096" marT="0" marB="0" anchor="ctr">
                    <a:lnL w="12700" cap="flat" cmpd="sng" algn="ctr">
                      <a:solidFill>
                        <a:srgbClr val="808080"/>
                      </a:solidFill>
                      <a:prstDash val="solid"/>
                      <a:round/>
                      <a:headEnd type="none" w="med" len="med"/>
                      <a:tailEnd type="none" w="med" len="med"/>
                    </a:lnL>
                    <a:lnR w="28575"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293599">
                <a:tc>
                  <a:txBody>
                    <a:bodyPr/>
                    <a:lstStyle/>
                    <a:p>
                      <a:pPr>
                        <a:spcAft>
                          <a:spcPts val="0"/>
                        </a:spcAft>
                      </a:pPr>
                      <a:r>
                        <a:rPr lang="en-GB" sz="2400">
                          <a:latin typeface="Arial"/>
                          <a:ea typeface="Times New Roman"/>
                          <a:cs typeface="Times New Roman"/>
                        </a:rPr>
                        <a:t>The punk conforms to our expectations.</a:t>
                      </a:r>
                    </a:p>
                  </a:txBody>
                  <a:tcPr marL="61096" marR="61096" marT="0" marB="0" anchor="ctr">
                    <a:lnL w="28575"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en-GB" sz="2400">
                        <a:latin typeface="Arial"/>
                        <a:ea typeface="Times New Roman"/>
                        <a:cs typeface="Times New Roman"/>
                      </a:endParaRPr>
                    </a:p>
                  </a:txBody>
                  <a:tcPr marL="61096" marR="61096" marT="0" marB="0" anchor="ctr">
                    <a:lnL w="12700" cap="flat" cmpd="sng" algn="ctr">
                      <a:solidFill>
                        <a:srgbClr val="808080"/>
                      </a:solidFill>
                      <a:prstDash val="solid"/>
                      <a:round/>
                      <a:headEnd type="none" w="med" len="med"/>
                      <a:tailEnd type="none" w="med" len="med"/>
                    </a:lnL>
                    <a:lnR w="28575"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293599">
                <a:tc>
                  <a:txBody>
                    <a:bodyPr/>
                    <a:lstStyle/>
                    <a:p>
                      <a:pPr>
                        <a:spcAft>
                          <a:spcPts val="0"/>
                        </a:spcAft>
                      </a:pPr>
                      <a:r>
                        <a:rPr lang="en-GB" sz="2400">
                          <a:latin typeface="Arial"/>
                          <a:ea typeface="Times New Roman"/>
                          <a:cs typeface="Times New Roman"/>
                        </a:rPr>
                        <a:t>The children are frightened by the punk’s appearance alone.</a:t>
                      </a:r>
                    </a:p>
                  </a:txBody>
                  <a:tcPr marL="61096" marR="61096" marT="0" marB="0" anchor="ctr">
                    <a:lnL w="28575"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en-GB" sz="2400">
                        <a:latin typeface="Arial"/>
                        <a:ea typeface="Times New Roman"/>
                        <a:cs typeface="Times New Roman"/>
                      </a:endParaRPr>
                    </a:p>
                  </a:txBody>
                  <a:tcPr marL="61096" marR="61096" marT="0" marB="0" anchor="ctr">
                    <a:lnL w="12700" cap="flat" cmpd="sng" algn="ctr">
                      <a:solidFill>
                        <a:srgbClr val="808080"/>
                      </a:solidFill>
                      <a:prstDash val="solid"/>
                      <a:round/>
                      <a:headEnd type="none" w="med" len="med"/>
                      <a:tailEnd type="none" w="med" len="med"/>
                    </a:lnL>
                    <a:lnR w="28575"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409002">
                <a:tc>
                  <a:txBody>
                    <a:bodyPr/>
                    <a:lstStyle/>
                    <a:p>
                      <a:pPr>
                        <a:spcAft>
                          <a:spcPts val="0"/>
                        </a:spcAft>
                      </a:pPr>
                      <a:r>
                        <a:rPr lang="en-GB" sz="2400">
                          <a:latin typeface="Arial"/>
                          <a:ea typeface="Times New Roman"/>
                          <a:cs typeface="Times New Roman"/>
                        </a:rPr>
                        <a:t>The speaker reduces the punk to a series of images so that he can understand him better.</a:t>
                      </a:r>
                    </a:p>
                  </a:txBody>
                  <a:tcPr marL="61096" marR="61096" marT="0" marB="0" anchor="ctr">
                    <a:lnL w="28575"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en-GB" sz="2400">
                        <a:latin typeface="Arial"/>
                        <a:ea typeface="Times New Roman"/>
                        <a:cs typeface="Times New Roman"/>
                      </a:endParaRPr>
                    </a:p>
                  </a:txBody>
                  <a:tcPr marL="61096" marR="61096" marT="0" marB="0" anchor="ctr">
                    <a:lnL w="12700" cap="flat" cmpd="sng" algn="ctr">
                      <a:solidFill>
                        <a:srgbClr val="808080"/>
                      </a:solidFill>
                      <a:prstDash val="solid"/>
                      <a:round/>
                      <a:headEnd type="none" w="med" len="med"/>
                      <a:tailEnd type="none" w="med" len="med"/>
                    </a:lnL>
                    <a:lnR w="28575"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293599">
                <a:tc>
                  <a:txBody>
                    <a:bodyPr/>
                    <a:lstStyle/>
                    <a:p>
                      <a:pPr>
                        <a:spcAft>
                          <a:spcPts val="0"/>
                        </a:spcAft>
                      </a:pPr>
                      <a:r>
                        <a:rPr lang="en-GB" sz="2400">
                          <a:latin typeface="Arial"/>
                          <a:ea typeface="Times New Roman"/>
                          <a:cs typeface="Times New Roman"/>
                        </a:rPr>
                        <a:t>The poem asks us to judge the punk.</a:t>
                      </a:r>
                    </a:p>
                  </a:txBody>
                  <a:tcPr marL="61096" marR="61096" marT="0" marB="0" anchor="ctr">
                    <a:lnL w="28575"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en-GB" sz="2400">
                        <a:latin typeface="Arial"/>
                        <a:ea typeface="Times New Roman"/>
                        <a:cs typeface="Times New Roman"/>
                      </a:endParaRPr>
                    </a:p>
                  </a:txBody>
                  <a:tcPr marL="61096" marR="61096" marT="0" marB="0" anchor="ctr">
                    <a:lnL w="12700" cap="flat" cmpd="sng" algn="ctr">
                      <a:solidFill>
                        <a:srgbClr val="808080"/>
                      </a:solidFill>
                      <a:prstDash val="solid"/>
                      <a:round/>
                      <a:headEnd type="none" w="med" len="med"/>
                      <a:tailEnd type="none" w="med" len="med"/>
                    </a:lnL>
                    <a:lnR w="28575"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440116">
                <a:tc>
                  <a:txBody>
                    <a:bodyPr/>
                    <a:lstStyle/>
                    <a:p>
                      <a:pPr>
                        <a:spcAft>
                          <a:spcPts val="0"/>
                        </a:spcAft>
                      </a:pPr>
                      <a:r>
                        <a:rPr lang="en-GB" sz="2400">
                          <a:latin typeface="Arial"/>
                          <a:ea typeface="Times New Roman"/>
                          <a:cs typeface="Times New Roman"/>
                        </a:rPr>
                        <a:t>The speaker is an adult, and his words are aimed at the children in the car and not at adult readers.</a:t>
                      </a:r>
                    </a:p>
                  </a:txBody>
                  <a:tcPr marL="61096" marR="61096" marT="0" marB="0" anchor="ctr">
                    <a:lnL w="28575"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en-GB" sz="2400">
                        <a:latin typeface="Arial"/>
                        <a:ea typeface="Times New Roman"/>
                        <a:cs typeface="Times New Roman"/>
                      </a:endParaRPr>
                    </a:p>
                  </a:txBody>
                  <a:tcPr marL="61096" marR="61096" marT="0" marB="0" anchor="ctr">
                    <a:lnL w="12700" cap="flat" cmpd="sng" algn="ctr">
                      <a:solidFill>
                        <a:srgbClr val="808080"/>
                      </a:solidFill>
                      <a:prstDash val="solid"/>
                      <a:round/>
                      <a:headEnd type="none" w="med" len="med"/>
                      <a:tailEnd type="none" w="med" len="med"/>
                    </a:lnL>
                    <a:lnR w="28575"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293599">
                <a:tc>
                  <a:txBody>
                    <a:bodyPr/>
                    <a:lstStyle/>
                    <a:p>
                      <a:pPr>
                        <a:spcAft>
                          <a:spcPts val="0"/>
                        </a:spcAft>
                      </a:pPr>
                      <a:r>
                        <a:rPr lang="en-GB" sz="2400">
                          <a:latin typeface="Arial"/>
                          <a:ea typeface="Times New Roman"/>
                          <a:cs typeface="Times New Roman"/>
                        </a:rPr>
                        <a:t>The punk is merely playing up to our expectations.</a:t>
                      </a:r>
                    </a:p>
                  </a:txBody>
                  <a:tcPr marL="61096" marR="61096" marT="0" marB="0" anchor="ctr">
                    <a:lnL w="28575"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en-GB" sz="2400">
                        <a:latin typeface="Arial"/>
                        <a:ea typeface="Times New Roman"/>
                        <a:cs typeface="Times New Roman"/>
                      </a:endParaRPr>
                    </a:p>
                  </a:txBody>
                  <a:tcPr marL="61096" marR="61096" marT="0" marB="0" anchor="ctr">
                    <a:lnL w="12700" cap="flat" cmpd="sng" algn="ctr">
                      <a:solidFill>
                        <a:srgbClr val="808080"/>
                      </a:solidFill>
                      <a:prstDash val="solid"/>
                      <a:round/>
                      <a:headEnd type="none" w="med" len="med"/>
                      <a:tailEnd type="none" w="med" len="med"/>
                    </a:lnL>
                    <a:lnR w="28575"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293599">
                <a:tc>
                  <a:txBody>
                    <a:bodyPr/>
                    <a:lstStyle/>
                    <a:p>
                      <a:pPr>
                        <a:spcAft>
                          <a:spcPts val="0"/>
                        </a:spcAft>
                      </a:pPr>
                      <a:r>
                        <a:rPr lang="en-GB" sz="2400">
                          <a:latin typeface="Arial"/>
                          <a:ea typeface="Times New Roman"/>
                          <a:cs typeface="Times New Roman"/>
                        </a:rPr>
                        <a:t>The speaker’s views and language show he has sympathy for the punk.</a:t>
                      </a:r>
                    </a:p>
                  </a:txBody>
                  <a:tcPr marL="61096" marR="61096" marT="0" marB="0" anchor="ctr">
                    <a:lnL w="28575"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28575" cap="flat" cmpd="sng" algn="ctr">
                      <a:solidFill>
                        <a:srgbClr val="808080"/>
                      </a:solidFill>
                      <a:prstDash val="solid"/>
                      <a:round/>
                      <a:headEnd type="none" w="med" len="med"/>
                      <a:tailEnd type="none" w="med" len="med"/>
                    </a:lnB>
                  </a:tcPr>
                </a:tc>
                <a:tc>
                  <a:txBody>
                    <a:bodyPr/>
                    <a:lstStyle/>
                    <a:p>
                      <a:pPr>
                        <a:spcAft>
                          <a:spcPts val="0"/>
                        </a:spcAft>
                      </a:pPr>
                      <a:endParaRPr lang="en-GB" sz="2400" dirty="0">
                        <a:latin typeface="Arial"/>
                        <a:ea typeface="Times New Roman"/>
                        <a:cs typeface="Times New Roman"/>
                      </a:endParaRPr>
                    </a:p>
                  </a:txBody>
                  <a:tcPr marL="61096" marR="61096" marT="0" marB="0" anchor="ctr">
                    <a:lnL w="12700" cap="flat" cmpd="sng" algn="ctr">
                      <a:solidFill>
                        <a:srgbClr val="808080"/>
                      </a:solidFill>
                      <a:prstDash val="solid"/>
                      <a:round/>
                      <a:headEnd type="none" w="med" len="med"/>
                      <a:tailEnd type="none" w="med" len="med"/>
                    </a:lnL>
                    <a:lnR w="28575"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28575" cap="flat" cmpd="sng" algn="ctr">
                      <a:solidFill>
                        <a:srgbClr val="80808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What is the poet trying to say?</a:t>
            </a:r>
          </a:p>
          <a:p>
            <a:r>
              <a:rPr lang="en-GB" dirty="0" smtClean="0"/>
              <a:t>Is he sad or disapproving of the punk? </a:t>
            </a:r>
          </a:p>
          <a:p>
            <a:r>
              <a:rPr lang="en-GB" dirty="0" smtClean="0"/>
              <a:t>Does he use the clown punk as a </a:t>
            </a:r>
            <a:r>
              <a:rPr lang="en-GB" b="1" dirty="0" smtClean="0"/>
              <a:t>warning to society </a:t>
            </a:r>
            <a:r>
              <a:rPr lang="en-GB" dirty="0" smtClean="0"/>
              <a:t>or does he use him as a </a:t>
            </a:r>
            <a:r>
              <a:rPr lang="en-GB" b="1" dirty="0" smtClean="0"/>
              <a:t>sympathetic character</a:t>
            </a:r>
            <a:r>
              <a:rPr lang="en-GB" dirty="0" smtClean="0"/>
              <a:t>?</a:t>
            </a:r>
            <a:endParaRPr lang="en-GB" b="1" dirty="0" smtClean="0"/>
          </a:p>
          <a:p>
            <a:r>
              <a:rPr lang="en-GB" dirty="0" smtClean="0"/>
              <a:t>Is this poem a warning about what people can become or a message about having sympathy for </a:t>
            </a:r>
            <a:r>
              <a:rPr lang="en-GB" smtClean="0"/>
              <a:t>the disadvantaged? </a:t>
            </a:r>
            <a:endParaRPr lang="en-GB" dirty="0"/>
          </a:p>
        </p:txBody>
      </p:sp>
      <p:sp>
        <p:nvSpPr>
          <p:cNvPr id="5" name="Title 1"/>
          <p:cNvSpPr>
            <a:spLocks noGrp="1"/>
          </p:cNvSpPr>
          <p:nvPr>
            <p:ph type="title"/>
          </p:nvPr>
        </p:nvSpPr>
        <p:spPr>
          <a:xfrm>
            <a:off x="1619672" y="260648"/>
            <a:ext cx="5688632" cy="936104"/>
          </a:xfrm>
          <a:ln>
            <a:solidFill>
              <a:schemeClr val="tx1"/>
            </a:solidFill>
          </a:ln>
        </p:spPr>
        <p:txBody>
          <a:bodyPr/>
          <a:lstStyle/>
          <a:p>
            <a:r>
              <a:rPr lang="en-GB" b="1" dirty="0" smtClean="0"/>
              <a:t>Discussion Time!</a:t>
            </a:r>
            <a:endParaRPr lang="en-GB"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spect="1" noChangeArrowheads="1"/>
          </p:cNvPicPr>
          <p:nvPr/>
        </p:nvPicPr>
        <p:blipFill>
          <a:blip r:embed="rId2" cstate="print">
            <a:lum contrast="22000"/>
            <a:grayscl/>
          </a:blip>
          <a:srcRect/>
          <a:stretch>
            <a:fillRect/>
          </a:stretch>
        </p:blipFill>
        <p:spPr bwMode="auto">
          <a:xfrm>
            <a:off x="2051720" y="1844824"/>
            <a:ext cx="4673203" cy="4888111"/>
          </a:xfrm>
          <a:prstGeom prst="rect">
            <a:avLst/>
          </a:prstGeom>
          <a:noFill/>
          <a:ln w="9525">
            <a:noFill/>
            <a:miter lim="800000"/>
            <a:headEnd/>
            <a:tailEnd/>
          </a:ln>
        </p:spPr>
      </p:pic>
      <p:sp>
        <p:nvSpPr>
          <p:cNvPr id="3" name="TextBox 2"/>
          <p:cNvSpPr txBox="1"/>
          <p:nvPr/>
        </p:nvSpPr>
        <p:spPr>
          <a:xfrm>
            <a:off x="467544" y="548680"/>
            <a:ext cx="8280920" cy="954107"/>
          </a:xfrm>
          <a:prstGeom prst="rect">
            <a:avLst/>
          </a:prstGeom>
          <a:noFill/>
        </p:spPr>
        <p:txBody>
          <a:bodyPr wrap="square" rtlCol="0">
            <a:spAutoFit/>
          </a:bodyPr>
          <a:lstStyle/>
          <a:p>
            <a:pPr algn="ctr"/>
            <a:r>
              <a:rPr lang="en-GB" sz="2800" b="1" dirty="0" smtClean="0"/>
              <a:t>It’s time to summarise! We’re going to make a note of the poem’s VITALS. </a:t>
            </a:r>
            <a:endParaRPr lang="en-GB" sz="28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322672" cy="889782"/>
          </a:xfrm>
        </p:spPr>
        <p:txBody>
          <a:bodyPr>
            <a:normAutofit/>
          </a:bodyPr>
          <a:lstStyle/>
          <a:p>
            <a:r>
              <a:rPr lang="en-GB" sz="3600" b="1" dirty="0" smtClean="0">
                <a:solidFill>
                  <a:srgbClr val="FF0000"/>
                </a:solidFill>
                <a:latin typeface="+mn-lt"/>
                <a:cs typeface="Arial" pitchFamily="34" charset="0"/>
              </a:rPr>
              <a:t>Poetry VITALS…</a:t>
            </a:r>
            <a:endParaRPr lang="en-GB" sz="3600" b="1" dirty="0">
              <a:solidFill>
                <a:srgbClr val="FF0000"/>
              </a:solidFill>
              <a:latin typeface="+mn-lt"/>
              <a:cs typeface="Arial" pitchFamily="34" charset="0"/>
            </a:endParaRPr>
          </a:p>
        </p:txBody>
      </p:sp>
      <p:sp>
        <p:nvSpPr>
          <p:cNvPr id="3" name="Content Placeholder 2"/>
          <p:cNvSpPr>
            <a:spLocks noGrp="1"/>
          </p:cNvSpPr>
          <p:nvPr>
            <p:ph idx="1"/>
          </p:nvPr>
        </p:nvSpPr>
        <p:spPr>
          <a:xfrm>
            <a:off x="323528" y="836712"/>
            <a:ext cx="8352928" cy="5445224"/>
          </a:xfrm>
        </p:spPr>
        <p:txBody>
          <a:bodyPr>
            <a:noAutofit/>
          </a:bodyPr>
          <a:lstStyle/>
          <a:p>
            <a:pPr marL="0" indent="0">
              <a:buNone/>
            </a:pPr>
            <a:r>
              <a:rPr lang="en-GB" sz="2400" b="1" u="sng" dirty="0" smtClean="0">
                <a:solidFill>
                  <a:srgbClr val="FF0000"/>
                </a:solidFill>
                <a:cs typeface="Arial" pitchFamily="34" charset="0"/>
              </a:rPr>
              <a:t>V</a:t>
            </a:r>
            <a:r>
              <a:rPr lang="en-GB" sz="2400" dirty="0" smtClean="0">
                <a:solidFill>
                  <a:srgbClr val="FF0000"/>
                </a:solidFill>
                <a:cs typeface="Arial" pitchFamily="34" charset="0"/>
              </a:rPr>
              <a:t>oice: </a:t>
            </a:r>
            <a:r>
              <a:rPr lang="en-GB" sz="2400" dirty="0" smtClean="0">
                <a:cs typeface="Arial" pitchFamily="34" charset="0"/>
              </a:rPr>
              <a:t>Who is speaking in the poem?</a:t>
            </a:r>
          </a:p>
          <a:p>
            <a:pPr marL="0" indent="0">
              <a:buNone/>
            </a:pPr>
            <a:endParaRPr lang="en-GB" sz="2400" b="1" u="sng" dirty="0" smtClean="0">
              <a:cs typeface="Arial" pitchFamily="34" charset="0"/>
            </a:endParaRPr>
          </a:p>
          <a:p>
            <a:pPr marL="0" indent="0">
              <a:buNone/>
            </a:pPr>
            <a:r>
              <a:rPr lang="en-GB" sz="2400" b="1" u="sng" dirty="0" smtClean="0">
                <a:solidFill>
                  <a:srgbClr val="FF0000"/>
                </a:solidFill>
                <a:cs typeface="Arial" pitchFamily="34" charset="0"/>
              </a:rPr>
              <a:t>I</a:t>
            </a:r>
            <a:r>
              <a:rPr lang="en-GB" sz="2400" dirty="0" smtClean="0">
                <a:solidFill>
                  <a:srgbClr val="FF0000"/>
                </a:solidFill>
                <a:cs typeface="Arial" pitchFamily="34" charset="0"/>
              </a:rPr>
              <a:t>magery: </a:t>
            </a:r>
            <a:r>
              <a:rPr lang="en-GB" sz="2400" dirty="0" smtClean="0">
                <a:cs typeface="Arial" pitchFamily="34" charset="0"/>
              </a:rPr>
              <a:t>What imagery is being created?    		        	      	    How is it effective?</a:t>
            </a:r>
          </a:p>
          <a:p>
            <a:pPr marL="0" indent="0">
              <a:buNone/>
            </a:pPr>
            <a:endParaRPr lang="en-GB" sz="2400" b="1" u="sng" dirty="0" smtClean="0">
              <a:cs typeface="Arial" pitchFamily="34" charset="0"/>
            </a:endParaRPr>
          </a:p>
          <a:p>
            <a:pPr marL="0" indent="0">
              <a:buNone/>
            </a:pPr>
            <a:r>
              <a:rPr lang="en-GB" sz="2400" b="1" u="sng" dirty="0" smtClean="0">
                <a:solidFill>
                  <a:srgbClr val="FF0000"/>
                </a:solidFill>
                <a:cs typeface="Arial" pitchFamily="34" charset="0"/>
              </a:rPr>
              <a:t>T</a:t>
            </a:r>
            <a:r>
              <a:rPr lang="en-GB" sz="2400" dirty="0" smtClean="0">
                <a:solidFill>
                  <a:srgbClr val="FF0000"/>
                </a:solidFill>
                <a:cs typeface="Arial" pitchFamily="34" charset="0"/>
              </a:rPr>
              <a:t>heme: </a:t>
            </a:r>
            <a:r>
              <a:rPr lang="en-GB" sz="2400" dirty="0" smtClean="0">
                <a:cs typeface="Arial" pitchFamily="34" charset="0"/>
              </a:rPr>
              <a:t>What are the main themes featured  in the poem?</a:t>
            </a:r>
          </a:p>
          <a:p>
            <a:pPr marL="0" indent="0">
              <a:buNone/>
            </a:pPr>
            <a:endParaRPr lang="en-GB" sz="2400" b="1" u="sng" dirty="0" smtClean="0">
              <a:cs typeface="Arial" pitchFamily="34" charset="0"/>
            </a:endParaRPr>
          </a:p>
          <a:p>
            <a:pPr marL="0" indent="0">
              <a:buNone/>
            </a:pPr>
            <a:r>
              <a:rPr lang="en-GB" sz="2400" b="1" u="sng" dirty="0" smtClean="0">
                <a:solidFill>
                  <a:srgbClr val="FF0000"/>
                </a:solidFill>
                <a:cs typeface="Arial" pitchFamily="34" charset="0"/>
              </a:rPr>
              <a:t>A</a:t>
            </a:r>
            <a:r>
              <a:rPr lang="en-GB" sz="2400" dirty="0" smtClean="0">
                <a:solidFill>
                  <a:srgbClr val="FF0000"/>
                </a:solidFill>
                <a:cs typeface="Arial" pitchFamily="34" charset="0"/>
              </a:rPr>
              <a:t>ddress: </a:t>
            </a:r>
            <a:r>
              <a:rPr lang="en-GB" sz="2400" dirty="0" smtClean="0">
                <a:cs typeface="Arial" pitchFamily="34" charset="0"/>
              </a:rPr>
              <a:t>Who is the poem addressed to? Why? </a:t>
            </a:r>
          </a:p>
          <a:p>
            <a:pPr marL="0" indent="0">
              <a:buNone/>
            </a:pPr>
            <a:endParaRPr lang="en-GB" sz="2400" b="1" u="sng" dirty="0" smtClean="0">
              <a:cs typeface="Arial" pitchFamily="34" charset="0"/>
            </a:endParaRPr>
          </a:p>
          <a:p>
            <a:pPr marL="0" indent="0">
              <a:buNone/>
            </a:pPr>
            <a:r>
              <a:rPr lang="en-GB" sz="2400" b="1" u="sng" dirty="0" smtClean="0">
                <a:solidFill>
                  <a:srgbClr val="FF0000"/>
                </a:solidFill>
                <a:cs typeface="Arial" pitchFamily="34" charset="0"/>
              </a:rPr>
              <a:t>L</a:t>
            </a:r>
            <a:r>
              <a:rPr lang="en-GB" sz="2400" dirty="0" smtClean="0">
                <a:solidFill>
                  <a:srgbClr val="FF0000"/>
                </a:solidFill>
                <a:cs typeface="Arial" pitchFamily="34" charset="0"/>
              </a:rPr>
              <a:t>anguage (Features): </a:t>
            </a:r>
            <a:r>
              <a:rPr lang="en-GB" sz="2400" dirty="0" smtClean="0">
                <a:cs typeface="Arial" pitchFamily="34" charset="0"/>
              </a:rPr>
              <a:t>What type of language/ devices are used? </a:t>
            </a:r>
          </a:p>
          <a:p>
            <a:pPr marL="0" indent="0">
              <a:buNone/>
            </a:pPr>
            <a:r>
              <a:rPr lang="en-GB" sz="2400" dirty="0" smtClean="0">
                <a:cs typeface="Arial" pitchFamily="34" charset="0"/>
              </a:rPr>
              <a:t>			What is their effect? </a:t>
            </a:r>
          </a:p>
          <a:p>
            <a:pPr marL="0" indent="0">
              <a:buNone/>
            </a:pPr>
            <a:endParaRPr lang="en-GB" sz="2400" b="1" u="sng" dirty="0" smtClean="0">
              <a:cs typeface="Arial" pitchFamily="34" charset="0"/>
            </a:endParaRPr>
          </a:p>
          <a:p>
            <a:pPr marL="0" indent="0">
              <a:buNone/>
            </a:pPr>
            <a:r>
              <a:rPr lang="en-GB" sz="2400" b="1" u="sng" dirty="0" smtClean="0">
                <a:solidFill>
                  <a:srgbClr val="FF0000"/>
                </a:solidFill>
                <a:cs typeface="Arial" pitchFamily="34" charset="0"/>
              </a:rPr>
              <a:t>S</a:t>
            </a:r>
            <a:r>
              <a:rPr lang="en-GB" sz="2400" dirty="0" smtClean="0">
                <a:solidFill>
                  <a:srgbClr val="FF0000"/>
                </a:solidFill>
                <a:cs typeface="Arial" pitchFamily="34" charset="0"/>
              </a:rPr>
              <a:t>tructure: </a:t>
            </a:r>
            <a:r>
              <a:rPr lang="en-GB" sz="2400" dirty="0" smtClean="0">
                <a:cs typeface="Arial" pitchFamily="34" charset="0"/>
              </a:rPr>
              <a:t> How is the poem laid out? What is the effect of this? </a:t>
            </a:r>
          </a:p>
          <a:p>
            <a:pPr marL="0" indent="0">
              <a:buNone/>
            </a:pPr>
            <a:endParaRPr lang="en-GB" sz="2400" dirty="0" smtClean="0">
              <a:cs typeface="Arial" pitchFamily="34" charset="0"/>
            </a:endParaRPr>
          </a:p>
          <a:p>
            <a:pPr marL="0" indent="0">
              <a:buNone/>
            </a:pPr>
            <a:r>
              <a:rPr lang="en-GB" sz="2400" dirty="0" smtClean="0">
                <a:latin typeface="Comic Sans MS" pitchFamily="66" charset="0"/>
              </a:rPr>
              <a:t>	 </a:t>
            </a:r>
            <a:r>
              <a:rPr lang="en-GB" sz="2400" dirty="0">
                <a:latin typeface="Comic Sans MS" pitchFamily="66" charset="0"/>
              </a:rPr>
              <a:t>	</a:t>
            </a:r>
            <a:r>
              <a:rPr lang="en-GB" sz="2400" dirty="0" smtClean="0">
                <a:latin typeface="Comic Sans MS" pitchFamily="66" charset="0"/>
              </a:rPr>
              <a:t>                          </a:t>
            </a:r>
            <a:endParaRPr lang="en-GB" sz="2400" dirty="0">
              <a:latin typeface="Comic Sans MS" pitchFamily="66" charset="0"/>
            </a:endParaRPr>
          </a:p>
        </p:txBody>
      </p:sp>
      <p:pic>
        <p:nvPicPr>
          <p:cNvPr id="3076" name="Picture 4" descr="http://us.cdn4.123rf.com/168nwm/skovoroda/skovoroda1105/skovoroda110500016/9545402-first-aid-kit-with-medical-cross-illustration-isolated-over-white-background.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516216" y="116632"/>
            <a:ext cx="2411760" cy="266429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6957515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512" y="476672"/>
            <a:ext cx="8784976" cy="707886"/>
          </a:xfrm>
          <a:prstGeom prst="rect">
            <a:avLst/>
          </a:prstGeom>
          <a:noFill/>
        </p:spPr>
        <p:txBody>
          <a:bodyPr wrap="square" rtlCol="0">
            <a:spAutoFit/>
          </a:bodyPr>
          <a:lstStyle/>
          <a:p>
            <a:r>
              <a:rPr lang="en-GB" sz="2000" dirty="0" smtClean="0">
                <a:latin typeface="Arial" pitchFamily="34" charset="0"/>
                <a:cs typeface="Arial" pitchFamily="34" charset="0"/>
              </a:rPr>
              <a:t>Look at the pictures below and state your </a:t>
            </a:r>
            <a:r>
              <a:rPr lang="en-GB" sz="2000" b="1" dirty="0" smtClean="0">
                <a:latin typeface="Arial" pitchFamily="34" charset="0"/>
                <a:cs typeface="Arial" pitchFamily="34" charset="0"/>
              </a:rPr>
              <a:t>initial</a:t>
            </a:r>
            <a:r>
              <a:rPr lang="en-GB" sz="2000" dirty="0" smtClean="0">
                <a:latin typeface="Arial" pitchFamily="34" charset="0"/>
                <a:cs typeface="Arial" pitchFamily="34" charset="0"/>
              </a:rPr>
              <a:t> </a:t>
            </a:r>
            <a:r>
              <a:rPr lang="en-GB" sz="2000" b="1" dirty="0" smtClean="0">
                <a:latin typeface="Arial" pitchFamily="34" charset="0"/>
                <a:cs typeface="Arial" pitchFamily="34" charset="0"/>
              </a:rPr>
              <a:t>reaction(s)</a:t>
            </a:r>
            <a:r>
              <a:rPr lang="en-GB" sz="2000" dirty="0" smtClean="0">
                <a:latin typeface="Arial" pitchFamily="34" charset="0"/>
                <a:cs typeface="Arial" pitchFamily="34" charset="0"/>
              </a:rPr>
              <a:t> to the person / people in the photo. Do not spend more than 5 seconds on each picture.</a:t>
            </a:r>
            <a:endParaRPr lang="en-GB" dirty="0"/>
          </a:p>
        </p:txBody>
      </p:sp>
      <p:pic>
        <p:nvPicPr>
          <p:cNvPr id="1029" name="Picture 5" descr="berlin-punk-things-to-do"/>
          <p:cNvPicPr>
            <a:picLocks noChangeAspect="1" noChangeArrowheads="1"/>
          </p:cNvPicPr>
          <p:nvPr/>
        </p:nvPicPr>
        <p:blipFill>
          <a:blip r:embed="rId2" cstate="print"/>
          <a:srcRect l="3963"/>
          <a:stretch>
            <a:fillRect/>
          </a:stretch>
        </p:blipFill>
        <p:spPr bwMode="auto">
          <a:xfrm>
            <a:off x="107504" y="1628800"/>
            <a:ext cx="2604971" cy="3816424"/>
          </a:xfrm>
          <a:prstGeom prst="rect">
            <a:avLst/>
          </a:prstGeom>
          <a:noFill/>
          <a:ln w="9525">
            <a:noFill/>
            <a:miter lim="800000"/>
            <a:headEnd/>
            <a:tailEnd/>
          </a:ln>
        </p:spPr>
      </p:pic>
      <p:pic>
        <p:nvPicPr>
          <p:cNvPr id="1030" name="Picture 6" descr="chav2"/>
          <p:cNvPicPr>
            <a:picLocks noChangeAspect="1" noChangeArrowheads="1"/>
          </p:cNvPicPr>
          <p:nvPr/>
        </p:nvPicPr>
        <p:blipFill>
          <a:blip r:embed="rId3" cstate="print"/>
          <a:srcRect l="6839" r="4261"/>
          <a:stretch>
            <a:fillRect/>
          </a:stretch>
        </p:blipFill>
        <p:spPr bwMode="auto">
          <a:xfrm>
            <a:off x="2771800" y="1628800"/>
            <a:ext cx="2808312" cy="3816424"/>
          </a:xfrm>
          <a:prstGeom prst="rect">
            <a:avLst/>
          </a:prstGeom>
          <a:noFill/>
          <a:ln w="9525">
            <a:noFill/>
            <a:miter lim="800000"/>
            <a:headEnd/>
            <a:tailEnd/>
          </a:ln>
        </p:spPr>
      </p:pic>
      <p:pic>
        <p:nvPicPr>
          <p:cNvPr id="1031" name="Picture 7" descr="hippy-1"/>
          <p:cNvPicPr>
            <a:picLocks noChangeAspect="1" noChangeArrowheads="1"/>
          </p:cNvPicPr>
          <p:nvPr/>
        </p:nvPicPr>
        <p:blipFill>
          <a:blip r:embed="rId4" cstate="print"/>
          <a:srcRect l="7548" r="1887"/>
          <a:stretch>
            <a:fillRect/>
          </a:stretch>
        </p:blipFill>
        <p:spPr bwMode="auto">
          <a:xfrm>
            <a:off x="5652120" y="1628800"/>
            <a:ext cx="3456384" cy="3816424"/>
          </a:xfrm>
          <a:prstGeom prst="rect">
            <a:avLst/>
          </a:prstGeom>
          <a:noFill/>
          <a:ln w="9525">
            <a:noFill/>
            <a:miter lim="800000"/>
            <a:headEnd/>
            <a:tailEnd/>
          </a:ln>
        </p:spPr>
      </p:pic>
      <p:sp>
        <p:nvSpPr>
          <p:cNvPr id="11" name="TextBox 10"/>
          <p:cNvSpPr txBox="1"/>
          <p:nvPr/>
        </p:nvSpPr>
        <p:spPr>
          <a:xfrm>
            <a:off x="251520" y="5589240"/>
            <a:ext cx="8640960" cy="707886"/>
          </a:xfrm>
          <a:prstGeom prst="rect">
            <a:avLst/>
          </a:prstGeom>
          <a:noFill/>
          <a:ln>
            <a:solidFill>
              <a:schemeClr val="tx1"/>
            </a:solidFill>
          </a:ln>
        </p:spPr>
        <p:txBody>
          <a:bodyPr wrap="square" rtlCol="0">
            <a:spAutoFit/>
          </a:bodyPr>
          <a:lstStyle/>
          <a:p>
            <a:pPr algn="ctr"/>
            <a:r>
              <a:rPr lang="en-GB" sz="2000" b="1" dirty="0" smtClean="0">
                <a:latin typeface="Arial" pitchFamily="34" charset="0"/>
                <a:cs typeface="Arial" pitchFamily="34" charset="0"/>
              </a:rPr>
              <a:t>What do these people have in common? What are their differences? Whom do we judge? Whom do we fear? Why?</a:t>
            </a:r>
            <a:endParaRPr lang="en-GB"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original_lineup"/>
          <p:cNvPicPr>
            <a:picLocks noChangeAspect="1" noChangeArrowheads="1"/>
          </p:cNvPicPr>
          <p:nvPr/>
        </p:nvPicPr>
        <p:blipFill>
          <a:blip r:embed="rId2" cstate="print"/>
          <a:srcRect/>
          <a:stretch>
            <a:fillRect/>
          </a:stretch>
        </p:blipFill>
        <p:spPr bwMode="auto">
          <a:xfrm>
            <a:off x="171066" y="260648"/>
            <a:ext cx="8865430" cy="4187148"/>
          </a:xfrm>
          <a:prstGeom prst="rect">
            <a:avLst/>
          </a:prstGeom>
          <a:noFill/>
          <a:ln w="9525">
            <a:noFill/>
            <a:miter lim="800000"/>
            <a:headEnd/>
            <a:tailEnd/>
          </a:ln>
        </p:spPr>
      </p:pic>
      <p:sp>
        <p:nvSpPr>
          <p:cNvPr id="3" name="TextBox 2"/>
          <p:cNvSpPr txBox="1"/>
          <p:nvPr/>
        </p:nvSpPr>
        <p:spPr>
          <a:xfrm>
            <a:off x="827584" y="4797152"/>
            <a:ext cx="7272808" cy="769441"/>
          </a:xfrm>
          <a:prstGeom prst="rect">
            <a:avLst/>
          </a:prstGeom>
          <a:noFill/>
        </p:spPr>
        <p:txBody>
          <a:bodyPr wrap="square" rtlCol="0">
            <a:spAutoFit/>
          </a:bodyPr>
          <a:lstStyle/>
          <a:p>
            <a:pPr algn="ctr"/>
            <a:r>
              <a:rPr lang="en-GB" sz="4400" b="1" dirty="0" smtClean="0">
                <a:latin typeface="Arial" pitchFamily="34" charset="0"/>
                <a:cs typeface="Arial" pitchFamily="34" charset="0"/>
              </a:rPr>
              <a:t>Who are these men?</a:t>
            </a:r>
            <a:endParaRPr lang="en-GB" sz="44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ChangeAspect="1" noChangeArrowheads="1"/>
          </p:cNvPicPr>
          <p:nvPr/>
        </p:nvPicPr>
        <p:blipFill>
          <a:blip r:embed="rId2" cstate="print"/>
          <a:srcRect/>
          <a:stretch>
            <a:fillRect/>
          </a:stretch>
        </p:blipFill>
        <p:spPr bwMode="auto">
          <a:xfrm>
            <a:off x="0" y="0"/>
            <a:ext cx="5076056" cy="6868576"/>
          </a:xfrm>
          <a:prstGeom prst="rect">
            <a:avLst/>
          </a:prstGeom>
          <a:noFill/>
          <a:ln w="9525">
            <a:noFill/>
            <a:miter lim="800000"/>
            <a:headEnd/>
            <a:tailEnd/>
          </a:ln>
        </p:spPr>
      </p:pic>
      <p:sp>
        <p:nvSpPr>
          <p:cNvPr id="3" name="TextBox 2"/>
          <p:cNvSpPr txBox="1"/>
          <p:nvPr/>
        </p:nvSpPr>
        <p:spPr>
          <a:xfrm>
            <a:off x="4716016" y="260648"/>
            <a:ext cx="4427984" cy="3785652"/>
          </a:xfrm>
          <a:prstGeom prst="rect">
            <a:avLst/>
          </a:prstGeom>
          <a:noFill/>
        </p:spPr>
        <p:txBody>
          <a:bodyPr wrap="square" rtlCol="0">
            <a:spAutoFit/>
          </a:bodyPr>
          <a:lstStyle/>
          <a:p>
            <a:r>
              <a:rPr lang="en-GB" sz="2000" dirty="0" smtClean="0">
                <a:latin typeface="Arial" pitchFamily="34" charset="0"/>
                <a:cs typeface="Arial" pitchFamily="34" charset="0"/>
              </a:rPr>
              <a:t>“The Sex Pistols were a revolutionary English punk rock band of the mid-1970's. Led by Johnny Rotten, they sought to convey a political message that the music industry and western society in general were exploiting and conning young people.  Using outrageous clothing, including Nazi emblems, outrageous song lyrics and obscene slang language they sought to pervade the atmosphere of apathy and reach the minds of the young.” </a:t>
            </a:r>
            <a:endParaRPr lang="en-GB" dirty="0">
              <a:latin typeface="Arial" pitchFamily="34" charset="0"/>
              <a:cs typeface="Arial" pitchFamily="34" charset="0"/>
            </a:endParaRPr>
          </a:p>
        </p:txBody>
      </p:sp>
      <p:sp>
        <p:nvSpPr>
          <p:cNvPr id="4" name="TextBox 3"/>
          <p:cNvSpPr txBox="1"/>
          <p:nvPr/>
        </p:nvSpPr>
        <p:spPr>
          <a:xfrm>
            <a:off x="4716016" y="4437112"/>
            <a:ext cx="4248472" cy="2185214"/>
          </a:xfrm>
          <a:prstGeom prst="rect">
            <a:avLst/>
          </a:prstGeom>
          <a:noFill/>
          <a:ln>
            <a:solidFill>
              <a:schemeClr val="tx1"/>
            </a:solidFill>
          </a:ln>
        </p:spPr>
        <p:txBody>
          <a:bodyPr wrap="square" rtlCol="0">
            <a:spAutoFit/>
          </a:bodyPr>
          <a:lstStyle/>
          <a:p>
            <a:r>
              <a:rPr lang="en-US" sz="2000" dirty="0" smtClean="0"/>
              <a:t>Sex Pistols are </a:t>
            </a:r>
            <a:r>
              <a:rPr lang="en-US" sz="2000" b="1" dirty="0" smtClean="0"/>
              <a:t>the true originators of punk</a:t>
            </a:r>
            <a:r>
              <a:rPr lang="en-US" sz="2000" dirty="0" smtClean="0"/>
              <a:t>; no one else had their attitude, balls, or honesty. The Pistols were inspired by </a:t>
            </a:r>
            <a:r>
              <a:rPr lang="en-US" sz="2000" b="1" dirty="0" smtClean="0"/>
              <a:t>anger and poverty</a:t>
            </a:r>
            <a:r>
              <a:rPr lang="en-US" sz="2000" dirty="0" smtClean="0"/>
              <a:t>, not art and poetry.</a:t>
            </a:r>
          </a:p>
          <a:p>
            <a:endParaRPr lang="en-US" dirty="0" smtClean="0"/>
          </a:p>
          <a:p>
            <a:r>
              <a:rPr lang="en-US" dirty="0" smtClean="0"/>
              <a:t>	-Sex Pistols official website</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476672"/>
            <a:ext cx="8424936" cy="2554545"/>
          </a:xfrm>
          <a:prstGeom prst="rect">
            <a:avLst/>
          </a:prstGeom>
          <a:noFill/>
          <a:ln>
            <a:solidFill>
              <a:schemeClr val="tx1"/>
            </a:solidFill>
          </a:ln>
        </p:spPr>
        <p:txBody>
          <a:bodyPr wrap="square" rtlCol="0">
            <a:spAutoFit/>
          </a:bodyPr>
          <a:lstStyle/>
          <a:p>
            <a:r>
              <a:rPr lang="en-GB" sz="2000" dirty="0" smtClean="0"/>
              <a:t>Driving home through the </a:t>
            </a:r>
            <a:r>
              <a:rPr lang="en-GB" sz="2000" dirty="0" err="1" smtClean="0"/>
              <a:t>shonky</a:t>
            </a:r>
            <a:r>
              <a:rPr lang="en-GB" sz="2000" dirty="0" smtClean="0"/>
              <a:t> side of town, three times out of ten you’ll see the town clown, like a basket of washing that got up and walked, towing a dog on a rope. But don’t laugh: every pixel of that man’s skin is shot through with indelible ink; as he steps out at the traffic lights, think what he’ll look like in thirty years’ time – the deflated face and shrunken scalp still daubed with the sad tattoos of high punk. You kids in the back seat who wince and scream when he slathers his daft mush on the windscreen, remember the clown punk with his dyed brain, then picture windscreen wipers, and let it rain.</a:t>
            </a:r>
            <a:endParaRPr lang="en-GB" sz="2000" dirty="0"/>
          </a:p>
        </p:txBody>
      </p:sp>
      <p:sp>
        <p:nvSpPr>
          <p:cNvPr id="3" name="TextBox 2"/>
          <p:cNvSpPr txBox="1"/>
          <p:nvPr/>
        </p:nvSpPr>
        <p:spPr>
          <a:xfrm>
            <a:off x="323528" y="3789040"/>
            <a:ext cx="8424936" cy="1477328"/>
          </a:xfrm>
          <a:prstGeom prst="rect">
            <a:avLst/>
          </a:prstGeom>
          <a:noFill/>
        </p:spPr>
        <p:txBody>
          <a:bodyPr wrap="square" rtlCol="0">
            <a:spAutoFit/>
          </a:bodyPr>
          <a:lstStyle/>
          <a:p>
            <a:pPr algn="ctr"/>
            <a:r>
              <a:rPr lang="en-GB" sz="2400" b="1" dirty="0" smtClean="0"/>
              <a:t>Read the prose version of the poem. On your copy, divide the text into lines and stanzas wherever you feel is appropriate. What do you think this poem will look like on the page? Why? </a:t>
            </a:r>
          </a:p>
          <a:p>
            <a:pPr algn="ct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39552" y="1136104"/>
          <a:ext cx="8064896" cy="5029200"/>
        </p:xfrm>
        <a:graphic>
          <a:graphicData uri="http://schemas.openxmlformats.org/drawingml/2006/table">
            <a:tbl>
              <a:tblPr/>
              <a:tblGrid>
                <a:gridCol w="2477729"/>
                <a:gridCol w="3049949"/>
                <a:gridCol w="2537218"/>
              </a:tblGrid>
              <a:tr h="4680520">
                <a:tc>
                  <a:txBody>
                    <a:bodyPr/>
                    <a:lstStyle/>
                    <a:p>
                      <a:pPr algn="r">
                        <a:lnSpc>
                          <a:spcPct val="150000"/>
                        </a:lnSpc>
                        <a:spcBef>
                          <a:spcPts val="600"/>
                        </a:spcBef>
                        <a:spcAft>
                          <a:spcPts val="0"/>
                        </a:spcAft>
                      </a:pPr>
                      <a:r>
                        <a:rPr lang="en-GB" sz="2400" b="0">
                          <a:latin typeface="Arial"/>
                          <a:ea typeface="Times New Roman"/>
                          <a:cs typeface="Arial"/>
                        </a:rPr>
                        <a:t>‘shonky’ </a:t>
                      </a:r>
                      <a:r>
                        <a:rPr lang="en-GB" sz="2400" b="0">
                          <a:latin typeface="Arial"/>
                          <a:ea typeface="Times New Roman"/>
                          <a:cs typeface="Arial"/>
                          <a:sym typeface="Wingdings"/>
                        </a:rPr>
                        <a:t></a:t>
                      </a:r>
                      <a:endParaRPr lang="en-GB" sz="1800" b="1">
                        <a:latin typeface="Arial"/>
                        <a:ea typeface="Times New Roman"/>
                        <a:cs typeface="Times New Roman"/>
                      </a:endParaRPr>
                    </a:p>
                    <a:p>
                      <a:pPr algn="r">
                        <a:lnSpc>
                          <a:spcPct val="150000"/>
                        </a:lnSpc>
                        <a:spcBef>
                          <a:spcPts val="600"/>
                        </a:spcBef>
                        <a:spcAft>
                          <a:spcPts val="0"/>
                        </a:spcAft>
                      </a:pPr>
                      <a:r>
                        <a:rPr lang="en-GB" sz="2400" b="0">
                          <a:latin typeface="Arial"/>
                          <a:ea typeface="Times New Roman"/>
                          <a:cs typeface="Arial"/>
                        </a:rPr>
                        <a:t>‘pixel’ </a:t>
                      </a:r>
                      <a:r>
                        <a:rPr lang="en-GB" sz="2400" b="1">
                          <a:latin typeface="Arial"/>
                          <a:ea typeface="Times New Roman"/>
                          <a:cs typeface="Arial"/>
                          <a:sym typeface="Wingdings"/>
                        </a:rPr>
                        <a:t></a:t>
                      </a:r>
                      <a:endParaRPr lang="en-GB" sz="1800" b="1">
                        <a:latin typeface="Arial"/>
                        <a:ea typeface="Times New Roman"/>
                        <a:cs typeface="Times New Roman"/>
                      </a:endParaRPr>
                    </a:p>
                    <a:p>
                      <a:pPr algn="r">
                        <a:lnSpc>
                          <a:spcPct val="150000"/>
                        </a:lnSpc>
                        <a:spcBef>
                          <a:spcPts val="600"/>
                        </a:spcBef>
                        <a:spcAft>
                          <a:spcPts val="0"/>
                        </a:spcAft>
                      </a:pPr>
                      <a:r>
                        <a:rPr lang="en-GB" sz="2400" b="0">
                          <a:latin typeface="Arial"/>
                          <a:ea typeface="Times New Roman"/>
                          <a:cs typeface="Arial"/>
                        </a:rPr>
                        <a:t>‘indelible’ </a:t>
                      </a:r>
                      <a:r>
                        <a:rPr lang="en-GB" sz="2400" b="0">
                          <a:latin typeface="Arial"/>
                          <a:ea typeface="Times New Roman"/>
                          <a:cs typeface="Arial"/>
                          <a:sym typeface="Wingdings"/>
                        </a:rPr>
                        <a:t></a:t>
                      </a:r>
                      <a:endParaRPr lang="en-GB" sz="1800" b="1">
                        <a:latin typeface="Arial"/>
                        <a:ea typeface="Times New Roman"/>
                        <a:cs typeface="Times New Roman"/>
                      </a:endParaRPr>
                    </a:p>
                    <a:p>
                      <a:pPr algn="r">
                        <a:lnSpc>
                          <a:spcPct val="150000"/>
                        </a:lnSpc>
                        <a:spcBef>
                          <a:spcPts val="600"/>
                        </a:spcBef>
                        <a:spcAft>
                          <a:spcPts val="0"/>
                        </a:spcAft>
                      </a:pPr>
                      <a:r>
                        <a:rPr lang="en-GB" sz="2400" b="0">
                          <a:latin typeface="Arial"/>
                          <a:ea typeface="Times New Roman"/>
                          <a:cs typeface="Arial"/>
                        </a:rPr>
                        <a:t>‘deflated’ </a:t>
                      </a:r>
                      <a:r>
                        <a:rPr lang="en-GB" sz="2400" b="0">
                          <a:latin typeface="Arial"/>
                          <a:ea typeface="Times New Roman"/>
                          <a:cs typeface="Arial"/>
                          <a:sym typeface="Wingdings"/>
                        </a:rPr>
                        <a:t></a:t>
                      </a:r>
                      <a:endParaRPr lang="en-GB" sz="1800" b="1">
                        <a:latin typeface="Arial"/>
                        <a:ea typeface="Times New Roman"/>
                        <a:cs typeface="Times New Roman"/>
                      </a:endParaRPr>
                    </a:p>
                    <a:p>
                      <a:pPr algn="r">
                        <a:lnSpc>
                          <a:spcPct val="150000"/>
                        </a:lnSpc>
                        <a:spcBef>
                          <a:spcPts val="600"/>
                        </a:spcBef>
                        <a:spcAft>
                          <a:spcPts val="0"/>
                        </a:spcAft>
                      </a:pPr>
                      <a:r>
                        <a:rPr lang="en-GB" sz="2400" b="0">
                          <a:latin typeface="Arial"/>
                          <a:ea typeface="Times New Roman"/>
                          <a:cs typeface="Arial"/>
                        </a:rPr>
                        <a:t>‘daubed’ </a:t>
                      </a:r>
                      <a:r>
                        <a:rPr lang="en-GB" sz="2400" b="0">
                          <a:latin typeface="Arial"/>
                          <a:ea typeface="Times New Roman"/>
                          <a:cs typeface="Arial"/>
                          <a:sym typeface="Wingdings"/>
                        </a:rPr>
                        <a:t></a:t>
                      </a:r>
                      <a:endParaRPr lang="en-GB" sz="1800" b="1">
                        <a:latin typeface="Arial"/>
                        <a:ea typeface="Times New Roman"/>
                        <a:cs typeface="Times New Roman"/>
                      </a:endParaRPr>
                    </a:p>
                    <a:p>
                      <a:pPr algn="r">
                        <a:lnSpc>
                          <a:spcPct val="150000"/>
                        </a:lnSpc>
                        <a:spcBef>
                          <a:spcPts val="600"/>
                        </a:spcBef>
                        <a:spcAft>
                          <a:spcPts val="0"/>
                        </a:spcAft>
                      </a:pPr>
                      <a:r>
                        <a:rPr lang="en-GB" sz="2400" b="0">
                          <a:latin typeface="Arial"/>
                          <a:ea typeface="Times New Roman"/>
                          <a:cs typeface="Arial"/>
                        </a:rPr>
                        <a:t>‘mush’ </a:t>
                      </a:r>
                      <a:r>
                        <a:rPr lang="en-GB" sz="2400" b="0">
                          <a:latin typeface="Arial"/>
                          <a:ea typeface="Times New Roman"/>
                          <a:cs typeface="Arial"/>
                          <a:sym typeface="Wingdings"/>
                        </a:rPr>
                        <a:t></a:t>
                      </a:r>
                      <a:endParaRPr lang="en-GB" sz="1800" b="1">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200"/>
                        </a:spcBef>
                        <a:spcAft>
                          <a:spcPts val="0"/>
                        </a:spcAft>
                      </a:pPr>
                      <a:r>
                        <a:rPr lang="en-GB" sz="3600" b="1">
                          <a:latin typeface="Arial"/>
                          <a:ea typeface="Times New Roman"/>
                          <a:cs typeface="Times New Roman"/>
                        </a:rPr>
                        <a:t>Translator</a:t>
                      </a:r>
                      <a:endParaRPr lang="en-GB" sz="1800" b="1">
                        <a:latin typeface="Arial"/>
                        <a:ea typeface="Times New Roman"/>
                        <a:cs typeface="Times New Roman"/>
                      </a:endParaRPr>
                    </a:p>
                    <a:p>
                      <a:pPr algn="ctr">
                        <a:spcAft>
                          <a:spcPts val="0"/>
                        </a:spcAft>
                      </a:pPr>
                      <a:r>
                        <a:rPr lang="en-GB" sz="27600" b="0">
                          <a:latin typeface="Arial"/>
                          <a:ea typeface="Times New Roman"/>
                          <a:cs typeface="Arial"/>
                          <a:sym typeface="Wingdings"/>
                        </a:rPr>
                        <a:t></a:t>
                      </a:r>
                      <a:endParaRPr lang="en-GB" sz="1800" b="1">
                        <a:latin typeface="Arial"/>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0"/>
                        </a:spcAft>
                      </a:pPr>
                      <a:r>
                        <a:rPr lang="en-GB" sz="2400" b="1" dirty="0">
                          <a:latin typeface="Arial"/>
                          <a:ea typeface="Times New Roman"/>
                          <a:cs typeface="Arial"/>
                        </a:rPr>
                        <a:t>rundown </a:t>
                      </a:r>
                      <a:endParaRPr lang="en-GB" sz="1800" b="1" dirty="0">
                        <a:latin typeface="Arial"/>
                        <a:ea typeface="Times New Roman"/>
                        <a:cs typeface="Times New Roman"/>
                      </a:endParaRPr>
                    </a:p>
                    <a:p>
                      <a:pPr>
                        <a:lnSpc>
                          <a:spcPct val="150000"/>
                        </a:lnSpc>
                        <a:spcBef>
                          <a:spcPts val="600"/>
                        </a:spcBef>
                        <a:spcAft>
                          <a:spcPts val="0"/>
                        </a:spcAft>
                      </a:pPr>
                      <a:r>
                        <a:rPr lang="en-GB" sz="2400" b="1" dirty="0">
                          <a:latin typeface="Arial"/>
                          <a:ea typeface="Times New Roman"/>
                          <a:cs typeface="Arial"/>
                        </a:rPr>
                        <a:t>small bit </a:t>
                      </a:r>
                      <a:endParaRPr lang="en-GB" sz="1800" b="1" dirty="0">
                        <a:latin typeface="Arial"/>
                        <a:ea typeface="Times New Roman"/>
                        <a:cs typeface="Times New Roman"/>
                      </a:endParaRPr>
                    </a:p>
                    <a:p>
                      <a:pPr>
                        <a:lnSpc>
                          <a:spcPct val="150000"/>
                        </a:lnSpc>
                        <a:spcBef>
                          <a:spcPts val="600"/>
                        </a:spcBef>
                        <a:spcAft>
                          <a:spcPts val="0"/>
                        </a:spcAft>
                      </a:pPr>
                      <a:r>
                        <a:rPr lang="en-GB" sz="2400" b="1" dirty="0">
                          <a:latin typeface="Arial"/>
                          <a:ea typeface="Times New Roman"/>
                          <a:cs typeface="Arial"/>
                        </a:rPr>
                        <a:t>permanent</a:t>
                      </a:r>
                      <a:endParaRPr lang="en-GB" sz="1800" b="1" dirty="0">
                        <a:latin typeface="Arial"/>
                        <a:ea typeface="Times New Roman"/>
                        <a:cs typeface="Times New Roman"/>
                      </a:endParaRPr>
                    </a:p>
                    <a:p>
                      <a:pPr>
                        <a:lnSpc>
                          <a:spcPct val="150000"/>
                        </a:lnSpc>
                        <a:spcBef>
                          <a:spcPts val="600"/>
                        </a:spcBef>
                        <a:spcAft>
                          <a:spcPts val="0"/>
                        </a:spcAft>
                      </a:pPr>
                      <a:r>
                        <a:rPr lang="en-GB" sz="2400" b="1" dirty="0">
                          <a:latin typeface="Arial"/>
                          <a:ea typeface="Times New Roman"/>
                          <a:cs typeface="Arial"/>
                        </a:rPr>
                        <a:t>depressed </a:t>
                      </a:r>
                      <a:endParaRPr lang="en-GB" sz="1800" b="1" dirty="0">
                        <a:latin typeface="Arial"/>
                        <a:ea typeface="Times New Roman"/>
                        <a:cs typeface="Times New Roman"/>
                      </a:endParaRPr>
                    </a:p>
                    <a:p>
                      <a:pPr>
                        <a:lnSpc>
                          <a:spcPct val="150000"/>
                        </a:lnSpc>
                        <a:spcBef>
                          <a:spcPts val="600"/>
                        </a:spcBef>
                        <a:spcAft>
                          <a:spcPts val="0"/>
                        </a:spcAft>
                      </a:pPr>
                      <a:r>
                        <a:rPr lang="en-GB" sz="2400" b="1" dirty="0">
                          <a:latin typeface="Arial"/>
                          <a:ea typeface="Times New Roman"/>
                          <a:cs typeface="Arial"/>
                        </a:rPr>
                        <a:t>smeared</a:t>
                      </a:r>
                      <a:endParaRPr lang="en-GB" sz="1800" b="1" dirty="0">
                        <a:latin typeface="Arial"/>
                        <a:ea typeface="Times New Roman"/>
                        <a:cs typeface="Times New Roman"/>
                      </a:endParaRPr>
                    </a:p>
                    <a:p>
                      <a:pPr>
                        <a:lnSpc>
                          <a:spcPct val="150000"/>
                        </a:lnSpc>
                        <a:spcAft>
                          <a:spcPts val="0"/>
                        </a:spcAft>
                      </a:pPr>
                      <a:r>
                        <a:rPr lang="en-GB" sz="2400" b="1" dirty="0">
                          <a:latin typeface="Arial"/>
                          <a:ea typeface="Times New Roman"/>
                          <a:cs typeface="Arial"/>
                        </a:rPr>
                        <a:t>face</a:t>
                      </a:r>
                      <a:endParaRPr lang="en-GB" sz="1800" b="1" dirty="0">
                        <a:latin typeface="Arial"/>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27784" y="764704"/>
            <a:ext cx="4955972" cy="4801314"/>
          </a:xfrm>
          <a:prstGeom prst="rect">
            <a:avLst/>
          </a:prstGeom>
          <a:noFill/>
        </p:spPr>
        <p:txBody>
          <a:bodyPr wrap="none" rtlCol="0">
            <a:spAutoFit/>
          </a:bodyPr>
          <a:lstStyle/>
          <a:p>
            <a:r>
              <a:rPr lang="en-GB" dirty="0" smtClean="0"/>
              <a:t>Driving home through the </a:t>
            </a:r>
            <a:r>
              <a:rPr lang="en-GB" dirty="0" err="1" smtClean="0"/>
              <a:t>shonky</a:t>
            </a:r>
            <a:r>
              <a:rPr lang="en-GB" dirty="0" smtClean="0"/>
              <a:t> side of town,</a:t>
            </a:r>
          </a:p>
          <a:p>
            <a:r>
              <a:rPr lang="en-GB" dirty="0" smtClean="0"/>
              <a:t>three times out of ten you’ll see the town clown,</a:t>
            </a:r>
          </a:p>
          <a:p>
            <a:r>
              <a:rPr lang="en-GB" dirty="0" smtClean="0"/>
              <a:t>like a basket of washing that got up</a:t>
            </a:r>
          </a:p>
          <a:p>
            <a:r>
              <a:rPr lang="en-GB" dirty="0" smtClean="0"/>
              <a:t>and walked, towing a dog on a rope. But</a:t>
            </a:r>
          </a:p>
          <a:p>
            <a:r>
              <a:rPr lang="en-GB" dirty="0" smtClean="0"/>
              <a:t> </a:t>
            </a:r>
          </a:p>
          <a:p>
            <a:r>
              <a:rPr lang="en-GB" dirty="0" smtClean="0"/>
              <a:t>don’t laugh: every pixel of that man’s skin</a:t>
            </a:r>
          </a:p>
          <a:p>
            <a:r>
              <a:rPr lang="en-GB" dirty="0" smtClean="0"/>
              <a:t>is shot through with indelible ink;</a:t>
            </a:r>
          </a:p>
          <a:p>
            <a:r>
              <a:rPr lang="en-GB" dirty="0" smtClean="0"/>
              <a:t>as he steps out at the traffic lights,</a:t>
            </a:r>
          </a:p>
          <a:p>
            <a:r>
              <a:rPr lang="en-GB" dirty="0" smtClean="0"/>
              <a:t>think what he’ll look like in thirty years’ time –</a:t>
            </a:r>
          </a:p>
          <a:p>
            <a:r>
              <a:rPr lang="en-GB" dirty="0" smtClean="0"/>
              <a:t> </a:t>
            </a:r>
          </a:p>
          <a:p>
            <a:r>
              <a:rPr lang="en-GB" dirty="0" smtClean="0"/>
              <a:t>the deflated face and shrunken scalp</a:t>
            </a:r>
          </a:p>
          <a:p>
            <a:r>
              <a:rPr lang="en-GB" dirty="0" smtClean="0"/>
              <a:t>still daubed with the sad tattoos of high punk.</a:t>
            </a:r>
          </a:p>
          <a:p>
            <a:r>
              <a:rPr lang="en-GB" dirty="0" smtClean="0"/>
              <a:t>You kids in the back seat who wince and scream</a:t>
            </a:r>
          </a:p>
          <a:p>
            <a:r>
              <a:rPr lang="en-GB" dirty="0" smtClean="0"/>
              <a:t>when he slathers his daft mush on the windscreen,</a:t>
            </a:r>
          </a:p>
          <a:p>
            <a:r>
              <a:rPr lang="en-GB" dirty="0" smtClean="0"/>
              <a:t> </a:t>
            </a:r>
          </a:p>
          <a:p>
            <a:r>
              <a:rPr lang="en-GB" dirty="0" smtClean="0"/>
              <a:t>remember the clown punk with his dyed brain,</a:t>
            </a:r>
          </a:p>
          <a:p>
            <a:r>
              <a:rPr lang="en-GB" dirty="0" smtClean="0"/>
              <a:t>then picture windscreen wipers, and let it rain.</a:t>
            </a:r>
            <a:endParaRPr lang="en-GB" dirty="0"/>
          </a:p>
        </p:txBody>
      </p:sp>
      <p:pic>
        <p:nvPicPr>
          <p:cNvPr id="3" name="clown punk.mp3">
            <a:hlinkClick r:id="" action="ppaction://media"/>
          </p:cNvPr>
          <p:cNvPicPr>
            <a:picLocks noRot="1" noChangeAspect="1"/>
          </p:cNvPicPr>
          <p:nvPr>
            <a:audioFile r:link="rId1"/>
          </p:nvPr>
        </p:nvPicPr>
        <p:blipFill>
          <a:blip r:embed="rId3" cstate="print"/>
          <a:stretch>
            <a:fillRect/>
          </a:stretch>
        </p:blipFill>
        <p:spPr>
          <a:xfrm>
            <a:off x="8028384" y="5373216"/>
            <a:ext cx="244475" cy="244475"/>
          </a:xfrm>
          <a:prstGeom prst="rect">
            <a:avLst/>
          </a:prstGeom>
        </p:spPr>
      </p:pic>
      <p:sp>
        <p:nvSpPr>
          <p:cNvPr id="4" name="TextBox 3"/>
          <p:cNvSpPr txBox="1"/>
          <p:nvPr/>
        </p:nvSpPr>
        <p:spPr>
          <a:xfrm>
            <a:off x="251520" y="1556792"/>
            <a:ext cx="2016224" cy="2308324"/>
          </a:xfrm>
          <a:prstGeom prst="rect">
            <a:avLst/>
          </a:prstGeom>
          <a:noFill/>
          <a:ln>
            <a:solidFill>
              <a:schemeClr val="tx1"/>
            </a:solidFill>
          </a:ln>
        </p:spPr>
        <p:txBody>
          <a:bodyPr wrap="square" rtlCol="0">
            <a:spAutoFit/>
          </a:bodyPr>
          <a:lstStyle/>
          <a:p>
            <a:r>
              <a:rPr lang="en-GB" sz="2400" b="1" dirty="0" smtClean="0"/>
              <a:t>Does it look how you predicted? </a:t>
            </a:r>
          </a:p>
          <a:p>
            <a:endParaRPr lang="en-GB" sz="2400" b="1" dirty="0" smtClean="0"/>
          </a:p>
          <a:p>
            <a:r>
              <a:rPr lang="en-GB" sz="2400" b="1" dirty="0" smtClean="0"/>
              <a:t>Why might it look like this? </a:t>
            </a:r>
            <a:endParaRPr lang="en-GB" sz="2400" b="1" dirty="0"/>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59516" fill="hold"/>
                                        <p:tgtEl>
                                          <p:spTgt spid="3"/>
                                        </p:tgtEl>
                                      </p:cBhvr>
                                    </p:cmd>
                                  </p:childTnLst>
                                </p:cTn>
                              </p:par>
                            </p:childTnLst>
                          </p:cTn>
                        </p:par>
                      </p:childTnLst>
                    </p:cTn>
                  </p:par>
                </p:childTnLst>
              </p:cTn>
              <p:nextCondLst>
                <p:cond evt="onClick" delay="0">
                  <p:tgtEl>
                    <p:spTgt spid="3"/>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3"/>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457200" y="1600200"/>
            <a:ext cx="8229600" cy="4781128"/>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	Listen to the poem and think of something to say about: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The tone of the poem</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The meaning of the poem</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The techniques used in the poem</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3200" b="1" i="0" u="none" strike="noStrike" kern="1200" cap="none" spc="0" normalizeH="0" baseline="0" noProof="0" dirty="0" smtClean="0">
                <a:ln>
                  <a:noFill/>
                </a:ln>
                <a:solidFill>
                  <a:schemeClr val="tx1"/>
                </a:solidFill>
                <a:effectLst/>
                <a:uLnTx/>
                <a:uFillTx/>
                <a:latin typeface="+mn-lt"/>
                <a:ea typeface="+mn-ea"/>
                <a:cs typeface="+mn-cs"/>
              </a:rPr>
              <a:t>					What is the poem about?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Title 1"/>
          <p:cNvSpPr txBox="1">
            <a:spLocks/>
          </p:cNvSpPr>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1" i="0" u="none" strike="noStrike" kern="1200" cap="none" spc="0" normalizeH="0" baseline="0" noProof="0" dirty="0" smtClean="0">
                <a:ln>
                  <a:noFill/>
                </a:ln>
                <a:solidFill>
                  <a:schemeClr val="tx1"/>
                </a:solidFill>
                <a:effectLst/>
                <a:uLnTx/>
                <a:uFillTx/>
                <a:latin typeface="+mj-lt"/>
                <a:ea typeface="+mj-ea"/>
                <a:cs typeface="+mj-cs"/>
              </a:rPr>
              <a:t>The Clown Punk</a:t>
            </a:r>
            <a:endParaRPr kumimoji="0" lang="en-GB" sz="4400" b="1" i="0" u="none" strike="noStrike" kern="1200" cap="none" spc="0" normalizeH="0" baseline="0" noProof="0" dirty="0">
              <a:ln>
                <a:noFill/>
              </a:ln>
              <a:solidFill>
                <a:schemeClr val="tx1"/>
              </a:solidFill>
              <a:effectLst/>
              <a:uLnTx/>
              <a:uFillTx/>
              <a:latin typeface="+mj-lt"/>
              <a:ea typeface="+mj-ea"/>
              <a:cs typeface="+mj-cs"/>
            </a:endParaRPr>
          </a:p>
        </p:txBody>
      </p:sp>
      <p:pic>
        <p:nvPicPr>
          <p:cNvPr id="5" name="clown punk.mp3">
            <a:hlinkClick r:id="" action="ppaction://media"/>
          </p:cNvPr>
          <p:cNvPicPr>
            <a:picLocks noRot="1" noChangeAspect="1"/>
          </p:cNvPicPr>
          <p:nvPr>
            <a:audioFile r:link="rId1"/>
          </p:nvPr>
        </p:nvPicPr>
        <p:blipFill>
          <a:blip r:embed="rId3" cstate="print"/>
          <a:stretch>
            <a:fillRect/>
          </a:stretch>
        </p:blipFill>
        <p:spPr>
          <a:xfrm>
            <a:off x="8100392" y="5013176"/>
            <a:ext cx="244475" cy="244475"/>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59516"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764704"/>
            <a:ext cx="8568953" cy="3785652"/>
          </a:xfrm>
          <a:prstGeom prst="rect">
            <a:avLst/>
          </a:prstGeom>
          <a:noFill/>
        </p:spPr>
        <p:txBody>
          <a:bodyPr wrap="square" rtlCol="0">
            <a:spAutoFit/>
          </a:bodyPr>
          <a:lstStyle/>
          <a:p>
            <a:r>
              <a:rPr lang="en-GB" sz="2400" b="1" dirty="0" smtClean="0"/>
              <a:t>Form and Structure:</a:t>
            </a:r>
          </a:p>
          <a:p>
            <a:endParaRPr lang="en-GB" sz="2400" dirty="0" smtClean="0"/>
          </a:p>
          <a:p>
            <a:r>
              <a:rPr lang="en-GB" sz="2400" dirty="0" smtClean="0"/>
              <a:t>This poem is set out like a </a:t>
            </a:r>
            <a:r>
              <a:rPr lang="en-GB" sz="2400" b="1" dirty="0" smtClean="0"/>
              <a:t>sonnet</a:t>
            </a:r>
            <a:r>
              <a:rPr lang="en-GB" sz="2400" dirty="0" smtClean="0"/>
              <a:t>; as the poem goes on the rhyme scheme starts to fall apart – like the punk will fall apart over the years?</a:t>
            </a:r>
          </a:p>
          <a:p>
            <a:endParaRPr lang="en-GB" sz="2400" dirty="0" smtClean="0"/>
          </a:p>
          <a:p>
            <a:r>
              <a:rPr lang="en-GB" sz="2400" dirty="0" smtClean="0"/>
              <a:t>Unconventional </a:t>
            </a:r>
            <a:r>
              <a:rPr lang="en-GB" sz="2400" b="1" dirty="0" smtClean="0"/>
              <a:t>rhyme scheme </a:t>
            </a:r>
            <a:r>
              <a:rPr lang="en-GB" sz="2400" dirty="0" smtClean="0"/>
              <a:t>= punk’s eccentricity.</a:t>
            </a:r>
          </a:p>
          <a:p>
            <a:endParaRPr lang="en-GB" sz="2400" dirty="0" smtClean="0"/>
          </a:p>
          <a:p>
            <a:r>
              <a:rPr lang="en-GB" sz="2400" dirty="0" smtClean="0"/>
              <a:t>Is the use of the sonnet form ironic? The punk is subverting traditional ideas of beauty.</a:t>
            </a:r>
            <a:endParaRPr lang="en-GB"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1378</Words>
  <Application>Microsoft Office PowerPoint</Application>
  <PresentationFormat>On-screen Show (4:3)</PresentationFormat>
  <Paragraphs>168</Paragraphs>
  <Slides>19</Slides>
  <Notes>1</Notes>
  <HiddenSlides>0</HiddenSlides>
  <MMClips>2</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Clown Punk</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Discussion Time!</vt:lpstr>
      <vt:lpstr>Slide 18</vt:lpstr>
      <vt:lpstr>Poetry VITALS…</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Clown Punk</dc:title>
  <dc:creator>victoriaarcher</dc:creator>
  <cp:lastModifiedBy>Vicki</cp:lastModifiedBy>
  <cp:revision>24</cp:revision>
  <dcterms:created xsi:type="dcterms:W3CDTF">2012-04-16T14:14:11Z</dcterms:created>
  <dcterms:modified xsi:type="dcterms:W3CDTF">2014-08-16T21:48:13Z</dcterms:modified>
</cp:coreProperties>
</file>