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5" r:id="rId3"/>
    <p:sldId id="316" r:id="rId4"/>
    <p:sldId id="289" r:id="rId5"/>
    <p:sldId id="290" r:id="rId6"/>
    <p:sldId id="259" r:id="rId7"/>
    <p:sldId id="268" r:id="rId8"/>
    <p:sldId id="264" r:id="rId9"/>
    <p:sldId id="317" r:id="rId10"/>
    <p:sldId id="318" r:id="rId11"/>
    <p:sldId id="296" r:id="rId12"/>
    <p:sldId id="291" r:id="rId13"/>
    <p:sldId id="269" r:id="rId14"/>
    <p:sldId id="292" r:id="rId15"/>
    <p:sldId id="270" r:id="rId16"/>
    <p:sldId id="319" r:id="rId17"/>
    <p:sldId id="297" r:id="rId18"/>
    <p:sldId id="299" r:id="rId19"/>
    <p:sldId id="277" r:id="rId20"/>
    <p:sldId id="280" r:id="rId21"/>
    <p:sldId id="305" r:id="rId22"/>
    <p:sldId id="320" r:id="rId23"/>
    <p:sldId id="30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2BB39-7AA6-459A-AE2B-4D8CB8C7248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E8B712F-7B90-49B5-9B6B-3C4805738061}">
      <dgm:prSet phldrT="[Text]"/>
      <dgm:spPr/>
      <dgm:t>
        <a:bodyPr/>
        <a:lstStyle/>
        <a:p>
          <a:r>
            <a:rPr lang="en-GB" dirty="0" smtClean="0"/>
            <a:t>Read the text</a:t>
          </a:r>
          <a:endParaRPr lang="en-GB" dirty="0"/>
        </a:p>
      </dgm:t>
    </dgm:pt>
    <dgm:pt modelId="{ED12FA56-3C68-4CDB-9249-05C784C0FE00}" type="parTrans" cxnId="{F1DF5073-75AC-47BA-8C98-A1C2DB7A90E0}">
      <dgm:prSet/>
      <dgm:spPr/>
      <dgm:t>
        <a:bodyPr/>
        <a:lstStyle/>
        <a:p>
          <a:endParaRPr lang="en-GB"/>
        </a:p>
      </dgm:t>
    </dgm:pt>
    <dgm:pt modelId="{60757E09-C939-4F19-8859-A22EF96B2B89}" type="sibTrans" cxnId="{F1DF5073-75AC-47BA-8C98-A1C2DB7A90E0}">
      <dgm:prSet/>
      <dgm:spPr/>
      <dgm:t>
        <a:bodyPr/>
        <a:lstStyle/>
        <a:p>
          <a:endParaRPr lang="en-GB"/>
        </a:p>
      </dgm:t>
    </dgm:pt>
    <dgm:pt modelId="{CD62BA9A-5911-420C-AC6B-3EBB3326367A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Q1</a:t>
          </a:r>
          <a:endParaRPr lang="en-GB" dirty="0"/>
        </a:p>
      </dgm:t>
    </dgm:pt>
    <dgm:pt modelId="{2E5423CD-E97E-4A19-9255-FF5B7D42D064}" type="parTrans" cxnId="{886F522C-844A-481C-BB8C-986CA0DB4030}">
      <dgm:prSet/>
      <dgm:spPr/>
      <dgm:t>
        <a:bodyPr/>
        <a:lstStyle/>
        <a:p>
          <a:endParaRPr lang="en-GB"/>
        </a:p>
      </dgm:t>
    </dgm:pt>
    <dgm:pt modelId="{A6AE2642-A5B2-4F8C-9CAA-DAAC8B7FDE99}" type="sibTrans" cxnId="{886F522C-844A-481C-BB8C-986CA0DB4030}">
      <dgm:prSet/>
      <dgm:spPr/>
      <dgm:t>
        <a:bodyPr/>
        <a:lstStyle/>
        <a:p>
          <a:endParaRPr lang="en-GB"/>
        </a:p>
      </dgm:t>
    </dgm:pt>
    <dgm:pt modelId="{FFEAA7E7-32E7-4C7F-9832-80E61F569188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Q2</a:t>
          </a:r>
          <a:endParaRPr lang="en-GB" dirty="0"/>
        </a:p>
      </dgm:t>
    </dgm:pt>
    <dgm:pt modelId="{AED22D9F-EA49-4CC0-8413-6EECDA3EFFA6}" type="parTrans" cxnId="{1BACDFEF-6E58-4412-B926-A85AE1D7C867}">
      <dgm:prSet/>
      <dgm:spPr/>
      <dgm:t>
        <a:bodyPr/>
        <a:lstStyle/>
        <a:p>
          <a:endParaRPr lang="en-GB"/>
        </a:p>
      </dgm:t>
    </dgm:pt>
    <dgm:pt modelId="{1849544B-B3E8-4CAF-8DFF-00D39A14A86E}" type="sibTrans" cxnId="{1BACDFEF-6E58-4412-B926-A85AE1D7C867}">
      <dgm:prSet/>
      <dgm:spPr/>
      <dgm:t>
        <a:bodyPr/>
        <a:lstStyle/>
        <a:p>
          <a:endParaRPr lang="en-GB"/>
        </a:p>
      </dgm:t>
    </dgm:pt>
    <dgm:pt modelId="{16BAEED0-8F8A-49BC-852D-894AABA684CC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Q3</a:t>
          </a:r>
          <a:endParaRPr lang="en-GB" dirty="0"/>
        </a:p>
      </dgm:t>
    </dgm:pt>
    <dgm:pt modelId="{03C54F6A-8FBC-4E6D-AA4F-4C6DA35DFDB9}" type="parTrans" cxnId="{F963DEF6-C2FD-448B-9896-696DB8B2AB2D}">
      <dgm:prSet/>
      <dgm:spPr/>
      <dgm:t>
        <a:bodyPr/>
        <a:lstStyle/>
        <a:p>
          <a:endParaRPr lang="en-GB"/>
        </a:p>
      </dgm:t>
    </dgm:pt>
    <dgm:pt modelId="{90F8D338-8CAF-4722-96CD-3F96464B54DC}" type="sibTrans" cxnId="{F963DEF6-C2FD-448B-9896-696DB8B2AB2D}">
      <dgm:prSet/>
      <dgm:spPr/>
      <dgm:t>
        <a:bodyPr/>
        <a:lstStyle/>
        <a:p>
          <a:endParaRPr lang="en-GB"/>
        </a:p>
      </dgm:t>
    </dgm:pt>
    <dgm:pt modelId="{45A8D25E-2DD5-42E1-8DED-FDCCFB3CCE6C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Q4</a:t>
          </a:r>
          <a:endParaRPr lang="en-GB" dirty="0"/>
        </a:p>
      </dgm:t>
    </dgm:pt>
    <dgm:pt modelId="{470177E0-B82D-4BCA-95F4-60DC6E01615F}" type="parTrans" cxnId="{47D6D631-2014-400F-B39A-9FCFCF0E8916}">
      <dgm:prSet/>
      <dgm:spPr/>
      <dgm:t>
        <a:bodyPr/>
        <a:lstStyle/>
        <a:p>
          <a:endParaRPr lang="en-GB"/>
        </a:p>
      </dgm:t>
    </dgm:pt>
    <dgm:pt modelId="{34844100-A6F6-4599-BA49-780F28896AF3}" type="sibTrans" cxnId="{47D6D631-2014-400F-B39A-9FCFCF0E8916}">
      <dgm:prSet/>
      <dgm:spPr/>
      <dgm:t>
        <a:bodyPr/>
        <a:lstStyle/>
        <a:p>
          <a:endParaRPr lang="en-GB"/>
        </a:p>
      </dgm:t>
    </dgm:pt>
    <dgm:pt modelId="{1C028C66-641F-41C3-B33D-254FCF1357F6}" type="pres">
      <dgm:prSet presAssocID="{A2B2BB39-7AA6-459A-AE2B-4D8CB8C724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878D345-B666-478F-AC4C-ECEB9569C9E9}" type="pres">
      <dgm:prSet presAssocID="{DE8B712F-7B90-49B5-9B6B-3C4805738061}" presName="centerShape" presStyleLbl="node0" presStyleIdx="0" presStyleCnt="1"/>
      <dgm:spPr/>
      <dgm:t>
        <a:bodyPr/>
        <a:lstStyle/>
        <a:p>
          <a:endParaRPr lang="en-GB"/>
        </a:p>
      </dgm:t>
    </dgm:pt>
    <dgm:pt modelId="{1C2E7AF9-BAD1-4928-85FD-4CA17B687896}" type="pres">
      <dgm:prSet presAssocID="{CD62BA9A-5911-420C-AC6B-3EBB3326367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0C74F6-0B88-4BDF-AF42-650AA6A3EBAA}" type="pres">
      <dgm:prSet presAssocID="{CD62BA9A-5911-420C-AC6B-3EBB3326367A}" presName="dummy" presStyleCnt="0"/>
      <dgm:spPr/>
    </dgm:pt>
    <dgm:pt modelId="{9DAA6A12-6291-4697-98C1-0683A48D7403}" type="pres">
      <dgm:prSet presAssocID="{A6AE2642-A5B2-4F8C-9CAA-DAAC8B7FDE99}" presName="sibTrans" presStyleLbl="sibTrans2D1" presStyleIdx="0" presStyleCnt="4"/>
      <dgm:spPr/>
      <dgm:t>
        <a:bodyPr/>
        <a:lstStyle/>
        <a:p>
          <a:endParaRPr lang="en-GB"/>
        </a:p>
      </dgm:t>
    </dgm:pt>
    <dgm:pt modelId="{A9E90471-9550-4911-A577-2EE7694B9700}" type="pres">
      <dgm:prSet presAssocID="{FFEAA7E7-32E7-4C7F-9832-80E61F56918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570FF1-9081-4102-9CC3-25F73AAC607A}" type="pres">
      <dgm:prSet presAssocID="{FFEAA7E7-32E7-4C7F-9832-80E61F569188}" presName="dummy" presStyleCnt="0"/>
      <dgm:spPr/>
    </dgm:pt>
    <dgm:pt modelId="{AA54509E-0081-4CD1-BB01-FA5276A4F447}" type="pres">
      <dgm:prSet presAssocID="{1849544B-B3E8-4CAF-8DFF-00D39A14A86E}" presName="sibTrans" presStyleLbl="sibTrans2D1" presStyleIdx="1" presStyleCnt="4"/>
      <dgm:spPr/>
      <dgm:t>
        <a:bodyPr/>
        <a:lstStyle/>
        <a:p>
          <a:endParaRPr lang="en-GB"/>
        </a:p>
      </dgm:t>
    </dgm:pt>
    <dgm:pt modelId="{826B14C1-C07D-438A-970A-CEFE03D15998}" type="pres">
      <dgm:prSet presAssocID="{16BAEED0-8F8A-49BC-852D-894AABA684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B02E7F-BA20-4214-AD69-386F245C02A1}" type="pres">
      <dgm:prSet presAssocID="{16BAEED0-8F8A-49BC-852D-894AABA684CC}" presName="dummy" presStyleCnt="0"/>
      <dgm:spPr/>
    </dgm:pt>
    <dgm:pt modelId="{C3B0FF90-C998-435B-9F26-00F39F3F4B58}" type="pres">
      <dgm:prSet presAssocID="{90F8D338-8CAF-4722-96CD-3F96464B54DC}" presName="sibTrans" presStyleLbl="sibTrans2D1" presStyleIdx="2" presStyleCnt="4"/>
      <dgm:spPr/>
      <dgm:t>
        <a:bodyPr/>
        <a:lstStyle/>
        <a:p>
          <a:endParaRPr lang="en-GB"/>
        </a:p>
      </dgm:t>
    </dgm:pt>
    <dgm:pt modelId="{4913E591-A0BA-41AC-AA7B-5C3C958917E5}" type="pres">
      <dgm:prSet presAssocID="{45A8D25E-2DD5-42E1-8DED-FDCCFB3CCE6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15E494-3ADB-4DE5-8E37-E1DF8BC09FB2}" type="pres">
      <dgm:prSet presAssocID="{45A8D25E-2DD5-42E1-8DED-FDCCFB3CCE6C}" presName="dummy" presStyleCnt="0"/>
      <dgm:spPr/>
    </dgm:pt>
    <dgm:pt modelId="{2264679C-5888-409B-A4BF-D5D52F9940D5}" type="pres">
      <dgm:prSet presAssocID="{34844100-A6F6-4599-BA49-780F28896AF3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8B0E4043-EF5E-4017-8889-B9EA904103C5}" type="presOf" srcId="{16BAEED0-8F8A-49BC-852D-894AABA684CC}" destId="{826B14C1-C07D-438A-970A-CEFE03D15998}" srcOrd="0" destOrd="0" presId="urn:microsoft.com/office/officeart/2005/8/layout/radial6"/>
    <dgm:cxn modelId="{FDC4088C-739F-4C49-A8C9-EB6C86CEED19}" type="presOf" srcId="{90F8D338-8CAF-4722-96CD-3F96464B54DC}" destId="{C3B0FF90-C998-435B-9F26-00F39F3F4B58}" srcOrd="0" destOrd="0" presId="urn:microsoft.com/office/officeart/2005/8/layout/radial6"/>
    <dgm:cxn modelId="{1BACDFEF-6E58-4412-B926-A85AE1D7C867}" srcId="{DE8B712F-7B90-49B5-9B6B-3C4805738061}" destId="{FFEAA7E7-32E7-4C7F-9832-80E61F569188}" srcOrd="1" destOrd="0" parTransId="{AED22D9F-EA49-4CC0-8413-6EECDA3EFFA6}" sibTransId="{1849544B-B3E8-4CAF-8DFF-00D39A14A86E}"/>
    <dgm:cxn modelId="{886F522C-844A-481C-BB8C-986CA0DB4030}" srcId="{DE8B712F-7B90-49B5-9B6B-3C4805738061}" destId="{CD62BA9A-5911-420C-AC6B-3EBB3326367A}" srcOrd="0" destOrd="0" parTransId="{2E5423CD-E97E-4A19-9255-FF5B7D42D064}" sibTransId="{A6AE2642-A5B2-4F8C-9CAA-DAAC8B7FDE99}"/>
    <dgm:cxn modelId="{F963DEF6-C2FD-448B-9896-696DB8B2AB2D}" srcId="{DE8B712F-7B90-49B5-9B6B-3C4805738061}" destId="{16BAEED0-8F8A-49BC-852D-894AABA684CC}" srcOrd="2" destOrd="0" parTransId="{03C54F6A-8FBC-4E6D-AA4F-4C6DA35DFDB9}" sibTransId="{90F8D338-8CAF-4722-96CD-3F96464B54DC}"/>
    <dgm:cxn modelId="{EF7EE825-0B26-4B82-AF74-6823E5084A40}" type="presOf" srcId="{A2B2BB39-7AA6-459A-AE2B-4D8CB8C72485}" destId="{1C028C66-641F-41C3-B33D-254FCF1357F6}" srcOrd="0" destOrd="0" presId="urn:microsoft.com/office/officeart/2005/8/layout/radial6"/>
    <dgm:cxn modelId="{24E26928-B9BD-44F7-98C3-B3A9BAFC4A4B}" type="presOf" srcId="{34844100-A6F6-4599-BA49-780F28896AF3}" destId="{2264679C-5888-409B-A4BF-D5D52F9940D5}" srcOrd="0" destOrd="0" presId="urn:microsoft.com/office/officeart/2005/8/layout/radial6"/>
    <dgm:cxn modelId="{7ACC1A97-F364-49CB-8F3B-B9B2AAF46CEB}" type="presOf" srcId="{45A8D25E-2DD5-42E1-8DED-FDCCFB3CCE6C}" destId="{4913E591-A0BA-41AC-AA7B-5C3C958917E5}" srcOrd="0" destOrd="0" presId="urn:microsoft.com/office/officeart/2005/8/layout/radial6"/>
    <dgm:cxn modelId="{46A57FE1-B346-43D3-81A3-76E722505FBD}" type="presOf" srcId="{CD62BA9A-5911-420C-AC6B-3EBB3326367A}" destId="{1C2E7AF9-BAD1-4928-85FD-4CA17B687896}" srcOrd="0" destOrd="0" presId="urn:microsoft.com/office/officeart/2005/8/layout/radial6"/>
    <dgm:cxn modelId="{1642CD32-04F4-4BE7-966A-BDA8DFDBEEA4}" type="presOf" srcId="{1849544B-B3E8-4CAF-8DFF-00D39A14A86E}" destId="{AA54509E-0081-4CD1-BB01-FA5276A4F447}" srcOrd="0" destOrd="0" presId="urn:microsoft.com/office/officeart/2005/8/layout/radial6"/>
    <dgm:cxn modelId="{80924383-F946-4A79-8308-37DAA279FDDC}" type="presOf" srcId="{DE8B712F-7B90-49B5-9B6B-3C4805738061}" destId="{0878D345-B666-478F-AC4C-ECEB9569C9E9}" srcOrd="0" destOrd="0" presId="urn:microsoft.com/office/officeart/2005/8/layout/radial6"/>
    <dgm:cxn modelId="{905F4325-ABD7-43AD-8EF0-129C9F873AF7}" type="presOf" srcId="{FFEAA7E7-32E7-4C7F-9832-80E61F569188}" destId="{A9E90471-9550-4911-A577-2EE7694B9700}" srcOrd="0" destOrd="0" presId="urn:microsoft.com/office/officeart/2005/8/layout/radial6"/>
    <dgm:cxn modelId="{F1DF5073-75AC-47BA-8C98-A1C2DB7A90E0}" srcId="{A2B2BB39-7AA6-459A-AE2B-4D8CB8C72485}" destId="{DE8B712F-7B90-49B5-9B6B-3C4805738061}" srcOrd="0" destOrd="0" parTransId="{ED12FA56-3C68-4CDB-9249-05C784C0FE00}" sibTransId="{60757E09-C939-4F19-8859-A22EF96B2B89}"/>
    <dgm:cxn modelId="{47D6D631-2014-400F-B39A-9FCFCF0E8916}" srcId="{DE8B712F-7B90-49B5-9B6B-3C4805738061}" destId="{45A8D25E-2DD5-42E1-8DED-FDCCFB3CCE6C}" srcOrd="3" destOrd="0" parTransId="{470177E0-B82D-4BCA-95F4-60DC6E01615F}" sibTransId="{34844100-A6F6-4599-BA49-780F28896AF3}"/>
    <dgm:cxn modelId="{B569C935-B716-45BC-AC67-3C0C9C5EE52F}" type="presOf" srcId="{A6AE2642-A5B2-4F8C-9CAA-DAAC8B7FDE99}" destId="{9DAA6A12-6291-4697-98C1-0683A48D7403}" srcOrd="0" destOrd="0" presId="urn:microsoft.com/office/officeart/2005/8/layout/radial6"/>
    <dgm:cxn modelId="{CC733849-496B-4922-80E5-B7BCE5624BD6}" type="presParOf" srcId="{1C028C66-641F-41C3-B33D-254FCF1357F6}" destId="{0878D345-B666-478F-AC4C-ECEB9569C9E9}" srcOrd="0" destOrd="0" presId="urn:microsoft.com/office/officeart/2005/8/layout/radial6"/>
    <dgm:cxn modelId="{9E979B36-E25E-4C87-883A-3FAED4CD1D2A}" type="presParOf" srcId="{1C028C66-641F-41C3-B33D-254FCF1357F6}" destId="{1C2E7AF9-BAD1-4928-85FD-4CA17B687896}" srcOrd="1" destOrd="0" presId="urn:microsoft.com/office/officeart/2005/8/layout/radial6"/>
    <dgm:cxn modelId="{B14E2C6E-7812-4A82-80FF-4E251718DB4A}" type="presParOf" srcId="{1C028C66-641F-41C3-B33D-254FCF1357F6}" destId="{7A0C74F6-0B88-4BDF-AF42-650AA6A3EBAA}" srcOrd="2" destOrd="0" presId="urn:microsoft.com/office/officeart/2005/8/layout/radial6"/>
    <dgm:cxn modelId="{FAC1635A-EC77-4BCF-AD52-7DC36C161142}" type="presParOf" srcId="{1C028C66-641F-41C3-B33D-254FCF1357F6}" destId="{9DAA6A12-6291-4697-98C1-0683A48D7403}" srcOrd="3" destOrd="0" presId="urn:microsoft.com/office/officeart/2005/8/layout/radial6"/>
    <dgm:cxn modelId="{52E75C1C-AE5D-4F31-A5C7-F2A094553BBE}" type="presParOf" srcId="{1C028C66-641F-41C3-B33D-254FCF1357F6}" destId="{A9E90471-9550-4911-A577-2EE7694B9700}" srcOrd="4" destOrd="0" presId="urn:microsoft.com/office/officeart/2005/8/layout/radial6"/>
    <dgm:cxn modelId="{AF626ABC-B2AD-4A26-864D-FF54E39613C2}" type="presParOf" srcId="{1C028C66-641F-41C3-B33D-254FCF1357F6}" destId="{28570FF1-9081-4102-9CC3-25F73AAC607A}" srcOrd="5" destOrd="0" presId="urn:microsoft.com/office/officeart/2005/8/layout/radial6"/>
    <dgm:cxn modelId="{97AC5963-632B-410F-A3FF-AAA13B91776D}" type="presParOf" srcId="{1C028C66-641F-41C3-B33D-254FCF1357F6}" destId="{AA54509E-0081-4CD1-BB01-FA5276A4F447}" srcOrd="6" destOrd="0" presId="urn:microsoft.com/office/officeart/2005/8/layout/radial6"/>
    <dgm:cxn modelId="{FFF427F3-7CFC-47A9-AEF6-D01B4059F00A}" type="presParOf" srcId="{1C028C66-641F-41C3-B33D-254FCF1357F6}" destId="{826B14C1-C07D-438A-970A-CEFE03D15998}" srcOrd="7" destOrd="0" presId="urn:microsoft.com/office/officeart/2005/8/layout/radial6"/>
    <dgm:cxn modelId="{A6A6AEFC-4FC4-45DA-A9D9-FD7E706FC0FB}" type="presParOf" srcId="{1C028C66-641F-41C3-B33D-254FCF1357F6}" destId="{48B02E7F-BA20-4214-AD69-386F245C02A1}" srcOrd="8" destOrd="0" presId="urn:microsoft.com/office/officeart/2005/8/layout/radial6"/>
    <dgm:cxn modelId="{B17DD72B-BD04-4CA7-B2DE-7BFA2A7E64B0}" type="presParOf" srcId="{1C028C66-641F-41C3-B33D-254FCF1357F6}" destId="{C3B0FF90-C998-435B-9F26-00F39F3F4B58}" srcOrd="9" destOrd="0" presId="urn:microsoft.com/office/officeart/2005/8/layout/radial6"/>
    <dgm:cxn modelId="{252CE0EB-E29C-466E-9FDF-D12638CD78B6}" type="presParOf" srcId="{1C028C66-641F-41C3-B33D-254FCF1357F6}" destId="{4913E591-A0BA-41AC-AA7B-5C3C958917E5}" srcOrd="10" destOrd="0" presId="urn:microsoft.com/office/officeart/2005/8/layout/radial6"/>
    <dgm:cxn modelId="{036A69CB-FFEF-4160-ACFD-BF84249A7937}" type="presParOf" srcId="{1C028C66-641F-41C3-B33D-254FCF1357F6}" destId="{0715E494-3ADB-4DE5-8E37-E1DF8BC09FB2}" srcOrd="11" destOrd="0" presId="urn:microsoft.com/office/officeart/2005/8/layout/radial6"/>
    <dgm:cxn modelId="{EBCF959C-9BA7-4BD7-9B28-C55742B655CD}" type="presParOf" srcId="{1C028C66-641F-41C3-B33D-254FCF1357F6}" destId="{2264679C-5888-409B-A4BF-D5D52F9940D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B2BB39-7AA6-459A-AE2B-4D8CB8C7248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E8B712F-7B90-49B5-9B6B-3C4805738061}">
      <dgm:prSet phldrT="[Text]"/>
      <dgm:spPr/>
      <dgm:t>
        <a:bodyPr/>
        <a:lstStyle/>
        <a:p>
          <a:r>
            <a:rPr lang="en-GB" dirty="0" smtClean="0"/>
            <a:t>Read the text</a:t>
          </a:r>
          <a:endParaRPr lang="en-GB" dirty="0"/>
        </a:p>
      </dgm:t>
    </dgm:pt>
    <dgm:pt modelId="{ED12FA56-3C68-4CDB-9249-05C784C0FE00}" type="parTrans" cxnId="{F1DF5073-75AC-47BA-8C98-A1C2DB7A90E0}">
      <dgm:prSet/>
      <dgm:spPr/>
      <dgm:t>
        <a:bodyPr/>
        <a:lstStyle/>
        <a:p>
          <a:endParaRPr lang="en-GB"/>
        </a:p>
      </dgm:t>
    </dgm:pt>
    <dgm:pt modelId="{60757E09-C939-4F19-8859-A22EF96B2B89}" type="sibTrans" cxnId="{F1DF5073-75AC-47BA-8C98-A1C2DB7A90E0}">
      <dgm:prSet/>
      <dgm:spPr/>
      <dgm:t>
        <a:bodyPr/>
        <a:lstStyle/>
        <a:p>
          <a:endParaRPr lang="en-GB"/>
        </a:p>
      </dgm:t>
    </dgm:pt>
    <dgm:pt modelId="{CD62BA9A-5911-420C-AC6B-3EBB3326367A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Q1</a:t>
          </a:r>
          <a:endParaRPr lang="en-GB" dirty="0"/>
        </a:p>
      </dgm:t>
    </dgm:pt>
    <dgm:pt modelId="{2E5423CD-E97E-4A19-9255-FF5B7D42D064}" type="parTrans" cxnId="{886F522C-844A-481C-BB8C-986CA0DB4030}">
      <dgm:prSet/>
      <dgm:spPr/>
      <dgm:t>
        <a:bodyPr/>
        <a:lstStyle/>
        <a:p>
          <a:endParaRPr lang="en-GB"/>
        </a:p>
      </dgm:t>
    </dgm:pt>
    <dgm:pt modelId="{A6AE2642-A5B2-4F8C-9CAA-DAAC8B7FDE99}" type="sibTrans" cxnId="{886F522C-844A-481C-BB8C-986CA0DB4030}">
      <dgm:prSet/>
      <dgm:spPr/>
      <dgm:t>
        <a:bodyPr/>
        <a:lstStyle/>
        <a:p>
          <a:endParaRPr lang="en-GB"/>
        </a:p>
      </dgm:t>
    </dgm:pt>
    <dgm:pt modelId="{FFEAA7E7-32E7-4C7F-9832-80E61F569188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Q2</a:t>
          </a:r>
          <a:endParaRPr lang="en-GB" dirty="0"/>
        </a:p>
      </dgm:t>
    </dgm:pt>
    <dgm:pt modelId="{AED22D9F-EA49-4CC0-8413-6EECDA3EFFA6}" type="parTrans" cxnId="{1BACDFEF-6E58-4412-B926-A85AE1D7C867}">
      <dgm:prSet/>
      <dgm:spPr/>
      <dgm:t>
        <a:bodyPr/>
        <a:lstStyle/>
        <a:p>
          <a:endParaRPr lang="en-GB"/>
        </a:p>
      </dgm:t>
    </dgm:pt>
    <dgm:pt modelId="{1849544B-B3E8-4CAF-8DFF-00D39A14A86E}" type="sibTrans" cxnId="{1BACDFEF-6E58-4412-B926-A85AE1D7C867}">
      <dgm:prSet/>
      <dgm:spPr/>
      <dgm:t>
        <a:bodyPr/>
        <a:lstStyle/>
        <a:p>
          <a:endParaRPr lang="en-GB"/>
        </a:p>
      </dgm:t>
    </dgm:pt>
    <dgm:pt modelId="{16BAEED0-8F8A-49BC-852D-894AABA684CC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Q3</a:t>
          </a:r>
          <a:endParaRPr lang="en-GB" dirty="0"/>
        </a:p>
      </dgm:t>
    </dgm:pt>
    <dgm:pt modelId="{03C54F6A-8FBC-4E6D-AA4F-4C6DA35DFDB9}" type="parTrans" cxnId="{F963DEF6-C2FD-448B-9896-696DB8B2AB2D}">
      <dgm:prSet/>
      <dgm:spPr/>
      <dgm:t>
        <a:bodyPr/>
        <a:lstStyle/>
        <a:p>
          <a:endParaRPr lang="en-GB"/>
        </a:p>
      </dgm:t>
    </dgm:pt>
    <dgm:pt modelId="{90F8D338-8CAF-4722-96CD-3F96464B54DC}" type="sibTrans" cxnId="{F963DEF6-C2FD-448B-9896-696DB8B2AB2D}">
      <dgm:prSet/>
      <dgm:spPr/>
      <dgm:t>
        <a:bodyPr/>
        <a:lstStyle/>
        <a:p>
          <a:endParaRPr lang="en-GB"/>
        </a:p>
      </dgm:t>
    </dgm:pt>
    <dgm:pt modelId="{45A8D25E-2DD5-42E1-8DED-FDCCFB3CCE6C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 smtClean="0"/>
            <a:t>Q4</a:t>
          </a:r>
          <a:endParaRPr lang="en-GB" dirty="0"/>
        </a:p>
      </dgm:t>
    </dgm:pt>
    <dgm:pt modelId="{470177E0-B82D-4BCA-95F4-60DC6E01615F}" type="parTrans" cxnId="{47D6D631-2014-400F-B39A-9FCFCF0E8916}">
      <dgm:prSet/>
      <dgm:spPr/>
      <dgm:t>
        <a:bodyPr/>
        <a:lstStyle/>
        <a:p>
          <a:endParaRPr lang="en-GB"/>
        </a:p>
      </dgm:t>
    </dgm:pt>
    <dgm:pt modelId="{34844100-A6F6-4599-BA49-780F28896AF3}" type="sibTrans" cxnId="{47D6D631-2014-400F-B39A-9FCFCF0E8916}">
      <dgm:prSet/>
      <dgm:spPr/>
      <dgm:t>
        <a:bodyPr/>
        <a:lstStyle/>
        <a:p>
          <a:endParaRPr lang="en-GB"/>
        </a:p>
      </dgm:t>
    </dgm:pt>
    <dgm:pt modelId="{1C028C66-641F-41C3-B33D-254FCF1357F6}" type="pres">
      <dgm:prSet presAssocID="{A2B2BB39-7AA6-459A-AE2B-4D8CB8C724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878D345-B666-478F-AC4C-ECEB9569C9E9}" type="pres">
      <dgm:prSet presAssocID="{DE8B712F-7B90-49B5-9B6B-3C4805738061}" presName="centerShape" presStyleLbl="node0" presStyleIdx="0" presStyleCnt="1"/>
      <dgm:spPr/>
      <dgm:t>
        <a:bodyPr/>
        <a:lstStyle/>
        <a:p>
          <a:endParaRPr lang="en-GB"/>
        </a:p>
      </dgm:t>
    </dgm:pt>
    <dgm:pt modelId="{1C2E7AF9-BAD1-4928-85FD-4CA17B687896}" type="pres">
      <dgm:prSet presAssocID="{CD62BA9A-5911-420C-AC6B-3EBB3326367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0C74F6-0B88-4BDF-AF42-650AA6A3EBAA}" type="pres">
      <dgm:prSet presAssocID="{CD62BA9A-5911-420C-AC6B-3EBB3326367A}" presName="dummy" presStyleCnt="0"/>
      <dgm:spPr/>
    </dgm:pt>
    <dgm:pt modelId="{9DAA6A12-6291-4697-98C1-0683A48D7403}" type="pres">
      <dgm:prSet presAssocID="{A6AE2642-A5B2-4F8C-9CAA-DAAC8B7FDE99}" presName="sibTrans" presStyleLbl="sibTrans2D1" presStyleIdx="0" presStyleCnt="4"/>
      <dgm:spPr/>
      <dgm:t>
        <a:bodyPr/>
        <a:lstStyle/>
        <a:p>
          <a:endParaRPr lang="en-GB"/>
        </a:p>
      </dgm:t>
    </dgm:pt>
    <dgm:pt modelId="{A9E90471-9550-4911-A577-2EE7694B9700}" type="pres">
      <dgm:prSet presAssocID="{FFEAA7E7-32E7-4C7F-9832-80E61F56918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570FF1-9081-4102-9CC3-25F73AAC607A}" type="pres">
      <dgm:prSet presAssocID="{FFEAA7E7-32E7-4C7F-9832-80E61F569188}" presName="dummy" presStyleCnt="0"/>
      <dgm:spPr/>
    </dgm:pt>
    <dgm:pt modelId="{AA54509E-0081-4CD1-BB01-FA5276A4F447}" type="pres">
      <dgm:prSet presAssocID="{1849544B-B3E8-4CAF-8DFF-00D39A14A86E}" presName="sibTrans" presStyleLbl="sibTrans2D1" presStyleIdx="1" presStyleCnt="4"/>
      <dgm:spPr/>
      <dgm:t>
        <a:bodyPr/>
        <a:lstStyle/>
        <a:p>
          <a:endParaRPr lang="en-GB"/>
        </a:p>
      </dgm:t>
    </dgm:pt>
    <dgm:pt modelId="{826B14C1-C07D-438A-970A-CEFE03D15998}" type="pres">
      <dgm:prSet presAssocID="{16BAEED0-8F8A-49BC-852D-894AABA684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B02E7F-BA20-4214-AD69-386F245C02A1}" type="pres">
      <dgm:prSet presAssocID="{16BAEED0-8F8A-49BC-852D-894AABA684CC}" presName="dummy" presStyleCnt="0"/>
      <dgm:spPr/>
    </dgm:pt>
    <dgm:pt modelId="{C3B0FF90-C998-435B-9F26-00F39F3F4B58}" type="pres">
      <dgm:prSet presAssocID="{90F8D338-8CAF-4722-96CD-3F96464B54DC}" presName="sibTrans" presStyleLbl="sibTrans2D1" presStyleIdx="2" presStyleCnt="4"/>
      <dgm:spPr/>
      <dgm:t>
        <a:bodyPr/>
        <a:lstStyle/>
        <a:p>
          <a:endParaRPr lang="en-GB"/>
        </a:p>
      </dgm:t>
    </dgm:pt>
    <dgm:pt modelId="{4913E591-A0BA-41AC-AA7B-5C3C958917E5}" type="pres">
      <dgm:prSet presAssocID="{45A8D25E-2DD5-42E1-8DED-FDCCFB3CCE6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15E494-3ADB-4DE5-8E37-E1DF8BC09FB2}" type="pres">
      <dgm:prSet presAssocID="{45A8D25E-2DD5-42E1-8DED-FDCCFB3CCE6C}" presName="dummy" presStyleCnt="0"/>
      <dgm:spPr/>
    </dgm:pt>
    <dgm:pt modelId="{2264679C-5888-409B-A4BF-D5D52F9940D5}" type="pres">
      <dgm:prSet presAssocID="{34844100-A6F6-4599-BA49-780F28896AF3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07EF9A61-662A-44D4-8E87-BE9CB5A8AC1B}" type="presOf" srcId="{34844100-A6F6-4599-BA49-780F28896AF3}" destId="{2264679C-5888-409B-A4BF-D5D52F9940D5}" srcOrd="0" destOrd="0" presId="urn:microsoft.com/office/officeart/2005/8/layout/radial6"/>
    <dgm:cxn modelId="{2B696EBE-F7C8-41B3-A382-335FEA250EA8}" type="presOf" srcId="{A2B2BB39-7AA6-459A-AE2B-4D8CB8C72485}" destId="{1C028C66-641F-41C3-B33D-254FCF1357F6}" srcOrd="0" destOrd="0" presId="urn:microsoft.com/office/officeart/2005/8/layout/radial6"/>
    <dgm:cxn modelId="{0A275308-BCA7-45BA-A709-20BD8A00F947}" type="presOf" srcId="{1849544B-B3E8-4CAF-8DFF-00D39A14A86E}" destId="{AA54509E-0081-4CD1-BB01-FA5276A4F447}" srcOrd="0" destOrd="0" presId="urn:microsoft.com/office/officeart/2005/8/layout/radial6"/>
    <dgm:cxn modelId="{48E51ABF-665C-4A48-B927-99201A8B2439}" type="presOf" srcId="{90F8D338-8CAF-4722-96CD-3F96464B54DC}" destId="{C3B0FF90-C998-435B-9F26-00F39F3F4B58}" srcOrd="0" destOrd="0" presId="urn:microsoft.com/office/officeart/2005/8/layout/radial6"/>
    <dgm:cxn modelId="{1BACDFEF-6E58-4412-B926-A85AE1D7C867}" srcId="{DE8B712F-7B90-49B5-9B6B-3C4805738061}" destId="{FFEAA7E7-32E7-4C7F-9832-80E61F569188}" srcOrd="1" destOrd="0" parTransId="{AED22D9F-EA49-4CC0-8413-6EECDA3EFFA6}" sibTransId="{1849544B-B3E8-4CAF-8DFF-00D39A14A86E}"/>
    <dgm:cxn modelId="{886F522C-844A-481C-BB8C-986CA0DB4030}" srcId="{DE8B712F-7B90-49B5-9B6B-3C4805738061}" destId="{CD62BA9A-5911-420C-AC6B-3EBB3326367A}" srcOrd="0" destOrd="0" parTransId="{2E5423CD-E97E-4A19-9255-FF5B7D42D064}" sibTransId="{A6AE2642-A5B2-4F8C-9CAA-DAAC8B7FDE99}"/>
    <dgm:cxn modelId="{DAC10300-6EF5-4BD8-9824-D2C64AA5EEFD}" type="presOf" srcId="{A6AE2642-A5B2-4F8C-9CAA-DAAC8B7FDE99}" destId="{9DAA6A12-6291-4697-98C1-0683A48D7403}" srcOrd="0" destOrd="0" presId="urn:microsoft.com/office/officeart/2005/8/layout/radial6"/>
    <dgm:cxn modelId="{F963DEF6-C2FD-448B-9896-696DB8B2AB2D}" srcId="{DE8B712F-7B90-49B5-9B6B-3C4805738061}" destId="{16BAEED0-8F8A-49BC-852D-894AABA684CC}" srcOrd="2" destOrd="0" parTransId="{03C54F6A-8FBC-4E6D-AA4F-4C6DA35DFDB9}" sibTransId="{90F8D338-8CAF-4722-96CD-3F96464B54DC}"/>
    <dgm:cxn modelId="{1E706CF9-4655-4DEF-A44B-E8D05F08A4CC}" type="presOf" srcId="{DE8B712F-7B90-49B5-9B6B-3C4805738061}" destId="{0878D345-B666-478F-AC4C-ECEB9569C9E9}" srcOrd="0" destOrd="0" presId="urn:microsoft.com/office/officeart/2005/8/layout/radial6"/>
    <dgm:cxn modelId="{3333A763-8165-44F8-9F90-9A31701C6316}" type="presOf" srcId="{CD62BA9A-5911-420C-AC6B-3EBB3326367A}" destId="{1C2E7AF9-BAD1-4928-85FD-4CA17B687896}" srcOrd="0" destOrd="0" presId="urn:microsoft.com/office/officeart/2005/8/layout/radial6"/>
    <dgm:cxn modelId="{F1DF5073-75AC-47BA-8C98-A1C2DB7A90E0}" srcId="{A2B2BB39-7AA6-459A-AE2B-4D8CB8C72485}" destId="{DE8B712F-7B90-49B5-9B6B-3C4805738061}" srcOrd="0" destOrd="0" parTransId="{ED12FA56-3C68-4CDB-9249-05C784C0FE00}" sibTransId="{60757E09-C939-4F19-8859-A22EF96B2B89}"/>
    <dgm:cxn modelId="{47D6D631-2014-400F-B39A-9FCFCF0E8916}" srcId="{DE8B712F-7B90-49B5-9B6B-3C4805738061}" destId="{45A8D25E-2DD5-42E1-8DED-FDCCFB3CCE6C}" srcOrd="3" destOrd="0" parTransId="{470177E0-B82D-4BCA-95F4-60DC6E01615F}" sibTransId="{34844100-A6F6-4599-BA49-780F28896AF3}"/>
    <dgm:cxn modelId="{F1718A72-D4C0-4421-B785-602086D6B3EA}" type="presOf" srcId="{45A8D25E-2DD5-42E1-8DED-FDCCFB3CCE6C}" destId="{4913E591-A0BA-41AC-AA7B-5C3C958917E5}" srcOrd="0" destOrd="0" presId="urn:microsoft.com/office/officeart/2005/8/layout/radial6"/>
    <dgm:cxn modelId="{3F04F0BF-B158-495F-9103-4EDAB71AD423}" type="presOf" srcId="{16BAEED0-8F8A-49BC-852D-894AABA684CC}" destId="{826B14C1-C07D-438A-970A-CEFE03D15998}" srcOrd="0" destOrd="0" presId="urn:microsoft.com/office/officeart/2005/8/layout/radial6"/>
    <dgm:cxn modelId="{44157861-E342-418C-9E38-945C917A04FE}" type="presOf" srcId="{FFEAA7E7-32E7-4C7F-9832-80E61F569188}" destId="{A9E90471-9550-4911-A577-2EE7694B9700}" srcOrd="0" destOrd="0" presId="urn:microsoft.com/office/officeart/2005/8/layout/radial6"/>
    <dgm:cxn modelId="{4E361F7E-CC67-4E15-9B5D-EF52E2CFC410}" type="presParOf" srcId="{1C028C66-641F-41C3-B33D-254FCF1357F6}" destId="{0878D345-B666-478F-AC4C-ECEB9569C9E9}" srcOrd="0" destOrd="0" presId="urn:microsoft.com/office/officeart/2005/8/layout/radial6"/>
    <dgm:cxn modelId="{430D4A74-62EF-421A-AF03-19BC3F9150C5}" type="presParOf" srcId="{1C028C66-641F-41C3-B33D-254FCF1357F6}" destId="{1C2E7AF9-BAD1-4928-85FD-4CA17B687896}" srcOrd="1" destOrd="0" presId="urn:microsoft.com/office/officeart/2005/8/layout/radial6"/>
    <dgm:cxn modelId="{3A4C1676-8515-448E-8A60-585359EBF2BD}" type="presParOf" srcId="{1C028C66-641F-41C3-B33D-254FCF1357F6}" destId="{7A0C74F6-0B88-4BDF-AF42-650AA6A3EBAA}" srcOrd="2" destOrd="0" presId="urn:microsoft.com/office/officeart/2005/8/layout/radial6"/>
    <dgm:cxn modelId="{4F7DCBCC-6038-4EB5-B13D-5703318FA76C}" type="presParOf" srcId="{1C028C66-641F-41C3-B33D-254FCF1357F6}" destId="{9DAA6A12-6291-4697-98C1-0683A48D7403}" srcOrd="3" destOrd="0" presId="urn:microsoft.com/office/officeart/2005/8/layout/radial6"/>
    <dgm:cxn modelId="{1AB77A05-B98D-4470-B4CE-3B7FA3522A9F}" type="presParOf" srcId="{1C028C66-641F-41C3-B33D-254FCF1357F6}" destId="{A9E90471-9550-4911-A577-2EE7694B9700}" srcOrd="4" destOrd="0" presId="urn:microsoft.com/office/officeart/2005/8/layout/radial6"/>
    <dgm:cxn modelId="{3F40461A-836A-4CAD-BD04-FD71A8551EFA}" type="presParOf" srcId="{1C028C66-641F-41C3-B33D-254FCF1357F6}" destId="{28570FF1-9081-4102-9CC3-25F73AAC607A}" srcOrd="5" destOrd="0" presId="urn:microsoft.com/office/officeart/2005/8/layout/radial6"/>
    <dgm:cxn modelId="{F8F48599-67B4-4A1F-B5EB-67F29D0F1F22}" type="presParOf" srcId="{1C028C66-641F-41C3-B33D-254FCF1357F6}" destId="{AA54509E-0081-4CD1-BB01-FA5276A4F447}" srcOrd="6" destOrd="0" presId="urn:microsoft.com/office/officeart/2005/8/layout/radial6"/>
    <dgm:cxn modelId="{72154716-4258-4545-BBC7-C349DDA73F8E}" type="presParOf" srcId="{1C028C66-641F-41C3-B33D-254FCF1357F6}" destId="{826B14C1-C07D-438A-970A-CEFE03D15998}" srcOrd="7" destOrd="0" presId="urn:microsoft.com/office/officeart/2005/8/layout/radial6"/>
    <dgm:cxn modelId="{3B584F01-A8E0-4342-982D-85E75FE11E86}" type="presParOf" srcId="{1C028C66-641F-41C3-B33D-254FCF1357F6}" destId="{48B02E7F-BA20-4214-AD69-386F245C02A1}" srcOrd="8" destOrd="0" presId="urn:microsoft.com/office/officeart/2005/8/layout/radial6"/>
    <dgm:cxn modelId="{D49038EC-AE8C-4923-8D53-5207FE711C30}" type="presParOf" srcId="{1C028C66-641F-41C3-B33D-254FCF1357F6}" destId="{C3B0FF90-C998-435B-9F26-00F39F3F4B58}" srcOrd="9" destOrd="0" presId="urn:microsoft.com/office/officeart/2005/8/layout/radial6"/>
    <dgm:cxn modelId="{CA2F22AD-B3FA-492A-B524-5CD01A8DE2D0}" type="presParOf" srcId="{1C028C66-641F-41C3-B33D-254FCF1357F6}" destId="{4913E591-A0BA-41AC-AA7B-5C3C958917E5}" srcOrd="10" destOrd="0" presId="urn:microsoft.com/office/officeart/2005/8/layout/radial6"/>
    <dgm:cxn modelId="{9FFADC63-7B7F-4758-938C-E36B3852D836}" type="presParOf" srcId="{1C028C66-641F-41C3-B33D-254FCF1357F6}" destId="{0715E494-3ADB-4DE5-8E37-E1DF8BC09FB2}" srcOrd="11" destOrd="0" presId="urn:microsoft.com/office/officeart/2005/8/layout/radial6"/>
    <dgm:cxn modelId="{EE6C693B-5BE8-40DD-BDA5-D07A4BC9851A}" type="presParOf" srcId="{1C028C66-641F-41C3-B33D-254FCF1357F6}" destId="{2264679C-5888-409B-A4BF-D5D52F9940D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4679C-5888-409B-A4BF-D5D52F9940D5}">
      <dsp:nvSpPr>
        <dsp:cNvPr id="0" name=""/>
        <dsp:cNvSpPr/>
      </dsp:nvSpPr>
      <dsp:spPr>
        <a:xfrm>
          <a:off x="1621383" y="721283"/>
          <a:ext cx="4822128" cy="4822128"/>
        </a:xfrm>
        <a:prstGeom prst="blockArc">
          <a:avLst>
            <a:gd name="adj1" fmla="val 10800000"/>
            <a:gd name="adj2" fmla="val 1620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0FF90-C998-435B-9F26-00F39F3F4B58}">
      <dsp:nvSpPr>
        <dsp:cNvPr id="0" name=""/>
        <dsp:cNvSpPr/>
      </dsp:nvSpPr>
      <dsp:spPr>
        <a:xfrm>
          <a:off x="1621383" y="721283"/>
          <a:ext cx="4822128" cy="4822128"/>
        </a:xfrm>
        <a:prstGeom prst="blockArc">
          <a:avLst>
            <a:gd name="adj1" fmla="val 5400000"/>
            <a:gd name="adj2" fmla="val 1080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4509E-0081-4CD1-BB01-FA5276A4F447}">
      <dsp:nvSpPr>
        <dsp:cNvPr id="0" name=""/>
        <dsp:cNvSpPr/>
      </dsp:nvSpPr>
      <dsp:spPr>
        <a:xfrm>
          <a:off x="1621383" y="721283"/>
          <a:ext cx="4822128" cy="4822128"/>
        </a:xfrm>
        <a:prstGeom prst="blockArc">
          <a:avLst>
            <a:gd name="adj1" fmla="val 0"/>
            <a:gd name="adj2" fmla="val 540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A6A12-6291-4697-98C1-0683A48D7403}">
      <dsp:nvSpPr>
        <dsp:cNvPr id="0" name=""/>
        <dsp:cNvSpPr/>
      </dsp:nvSpPr>
      <dsp:spPr>
        <a:xfrm>
          <a:off x="1621383" y="721283"/>
          <a:ext cx="4822128" cy="4822128"/>
        </a:xfrm>
        <a:prstGeom prst="blockArc">
          <a:avLst>
            <a:gd name="adj1" fmla="val 16200000"/>
            <a:gd name="adj2" fmla="val 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8D345-B666-478F-AC4C-ECEB9569C9E9}">
      <dsp:nvSpPr>
        <dsp:cNvPr id="0" name=""/>
        <dsp:cNvSpPr/>
      </dsp:nvSpPr>
      <dsp:spPr>
        <a:xfrm>
          <a:off x="2923918" y="2023818"/>
          <a:ext cx="2217058" cy="2217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Read the text</a:t>
          </a:r>
          <a:endParaRPr lang="en-GB" sz="3600" kern="1200" dirty="0"/>
        </a:p>
      </dsp:txBody>
      <dsp:txXfrm>
        <a:off x="3248599" y="2348499"/>
        <a:ext cx="1567696" cy="1567696"/>
      </dsp:txXfrm>
    </dsp:sp>
    <dsp:sp modelId="{1C2E7AF9-BAD1-4928-85FD-4CA17B687896}">
      <dsp:nvSpPr>
        <dsp:cNvPr id="0" name=""/>
        <dsp:cNvSpPr/>
      </dsp:nvSpPr>
      <dsp:spPr>
        <a:xfrm>
          <a:off x="3256477" y="1182"/>
          <a:ext cx="1551941" cy="1551941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Q1</a:t>
          </a:r>
          <a:endParaRPr lang="en-GB" sz="3400" kern="1200" dirty="0"/>
        </a:p>
      </dsp:txBody>
      <dsp:txXfrm>
        <a:off x="3483753" y="228458"/>
        <a:ext cx="1097389" cy="1097389"/>
      </dsp:txXfrm>
    </dsp:sp>
    <dsp:sp modelId="{A9E90471-9550-4911-A577-2EE7694B9700}">
      <dsp:nvSpPr>
        <dsp:cNvPr id="0" name=""/>
        <dsp:cNvSpPr/>
      </dsp:nvSpPr>
      <dsp:spPr>
        <a:xfrm>
          <a:off x="5611671" y="2356377"/>
          <a:ext cx="1551941" cy="155194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Q2</a:t>
          </a:r>
          <a:endParaRPr lang="en-GB" sz="3400" kern="1200" dirty="0"/>
        </a:p>
      </dsp:txBody>
      <dsp:txXfrm>
        <a:off x="5838947" y="2583653"/>
        <a:ext cx="1097389" cy="1097389"/>
      </dsp:txXfrm>
    </dsp:sp>
    <dsp:sp modelId="{826B14C1-C07D-438A-970A-CEFE03D15998}">
      <dsp:nvSpPr>
        <dsp:cNvPr id="0" name=""/>
        <dsp:cNvSpPr/>
      </dsp:nvSpPr>
      <dsp:spPr>
        <a:xfrm>
          <a:off x="3256477" y="4711571"/>
          <a:ext cx="1551941" cy="155194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Q3</a:t>
          </a:r>
          <a:endParaRPr lang="en-GB" sz="3400" kern="1200" dirty="0"/>
        </a:p>
      </dsp:txBody>
      <dsp:txXfrm>
        <a:off x="3483753" y="4938847"/>
        <a:ext cx="1097389" cy="1097389"/>
      </dsp:txXfrm>
    </dsp:sp>
    <dsp:sp modelId="{4913E591-A0BA-41AC-AA7B-5C3C958917E5}">
      <dsp:nvSpPr>
        <dsp:cNvPr id="0" name=""/>
        <dsp:cNvSpPr/>
      </dsp:nvSpPr>
      <dsp:spPr>
        <a:xfrm>
          <a:off x="901282" y="2356377"/>
          <a:ext cx="1551941" cy="155194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Q4</a:t>
          </a:r>
          <a:endParaRPr lang="en-GB" sz="3400" kern="1200" dirty="0"/>
        </a:p>
      </dsp:txBody>
      <dsp:txXfrm>
        <a:off x="1128558" y="2583653"/>
        <a:ext cx="1097389" cy="1097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04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5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72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5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1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6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1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63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0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5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11C23-8F77-4809-B4C2-92F1ED57FE51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86946-B492-4F75-BA1D-6A0BA44DB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39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2040" y="1412776"/>
            <a:ext cx="34563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/>
              <a:t>Bring up the Bodies</a:t>
            </a:r>
            <a:endParaRPr lang="en-GB" sz="6600" b="1" dirty="0"/>
          </a:p>
        </p:txBody>
      </p:sp>
      <p:pic>
        <p:nvPicPr>
          <p:cNvPr id="4" name="Picture 2" descr="http://ecx.images-amazon.com/images/I/51ejZyU1Cq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0563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0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>
            <a:off x="2759042" y="4198434"/>
            <a:ext cx="6277454" cy="247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332656"/>
            <a:ext cx="871296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Look in detail at this extract from lines 8 to </a:t>
            </a:r>
            <a:r>
              <a:rPr lang="en-US" altLang="en-US" sz="28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29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 of the source. How does the writer use language here to describe the experience of hawking?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yriad Pro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					[8 marks]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yriad Pro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yriad Pro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You could include the writer’s choice of: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words and phrases 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800" b="1" dirty="0">
                <a:latin typeface="Myriad Pro"/>
                <a:cs typeface="Arial" pitchFamily="34" charset="0"/>
              </a:rPr>
              <a:t>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language features and techniques </a:t>
            </a:r>
            <a:endParaRPr lang="en-US" altLang="en-US" sz="2800" b="1" dirty="0">
              <a:latin typeface="Myriad Pro"/>
              <a:cs typeface="Arial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sentence forms</a:t>
            </a:r>
          </a:p>
        </p:txBody>
      </p:sp>
    </p:spTree>
    <p:extLst>
      <p:ext uri="{BB962C8B-B14F-4D97-AF65-F5344CB8AC3E}">
        <p14:creationId xmlns:p14="http://schemas.microsoft.com/office/powerpoint/2010/main" val="38603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08104" y="1631377"/>
            <a:ext cx="34563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Impact" panose="020B0806030902050204" pitchFamily="34" charset="0"/>
              </a:rPr>
              <a:t>WWW/EBI</a:t>
            </a:r>
          </a:p>
          <a:p>
            <a:endParaRPr lang="en-GB" b="1" dirty="0">
              <a:effectLst/>
            </a:endParaRPr>
          </a:p>
          <a:p>
            <a:r>
              <a:rPr lang="en-GB" sz="2400" b="1" dirty="0" smtClean="0"/>
              <a:t>Peer assess each other’s work, marking WWW/EBI onto the text as you read. </a:t>
            </a:r>
          </a:p>
          <a:p>
            <a:endParaRPr lang="en-GB" sz="2400" b="1" dirty="0">
              <a:effectLst/>
            </a:endParaRPr>
          </a:p>
          <a:p>
            <a:r>
              <a:rPr lang="en-GB" sz="2400" b="1" dirty="0" smtClean="0"/>
              <a:t>What band would you award for this answer? </a:t>
            </a:r>
            <a:endParaRPr lang="en-GB" sz="2400" dirty="0">
              <a:effectLst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25" y="188640"/>
            <a:ext cx="4753639" cy="272453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10650"/>
            <a:ext cx="4744112" cy="350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 rot="21363071">
            <a:off x="5268158" y="5361273"/>
            <a:ext cx="3888432" cy="153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260648"/>
            <a:ext cx="871296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You now need to think about the whole of the source. This text is from </a:t>
            </a:r>
            <a:r>
              <a:rPr lang="en-GB" sz="2800" b="1" dirty="0" smtClean="0"/>
              <a:t>the opening chapter of Bring up the Bodies.</a:t>
            </a:r>
            <a:endParaRPr lang="en-GB" sz="2800" dirty="0"/>
          </a:p>
          <a:p>
            <a:r>
              <a:rPr lang="en-GB" sz="2800" b="1" dirty="0"/>
              <a:t>How has the writer structured the text to interest you as a reader</a:t>
            </a:r>
            <a:r>
              <a:rPr lang="en-GB" sz="2800" b="1" dirty="0" smtClean="0"/>
              <a:t>?						</a:t>
            </a:r>
            <a:r>
              <a:rPr lang="en-GB" sz="2800" b="1" dirty="0"/>
              <a:t>[8 marks]</a:t>
            </a:r>
            <a:endParaRPr lang="en-GB" sz="2800" dirty="0"/>
          </a:p>
          <a:p>
            <a:endParaRPr lang="en-GB" sz="2800" b="1" dirty="0"/>
          </a:p>
          <a:p>
            <a:r>
              <a:rPr lang="en-GB" sz="2800" b="1" dirty="0"/>
              <a:t>You could write about: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what the writer focuses your attention on at the beginning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how and why the writer changes this focus as the extract develops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any other structural features that interest you</a:t>
            </a:r>
            <a:r>
              <a:rPr lang="en-GB" sz="2800" b="1" dirty="0" smtClean="0"/>
              <a:t>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2883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22833"/>
            <a:ext cx="892899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Who is ‘he’? Why does the writer leave it so long to reveal this?</a:t>
            </a:r>
          </a:p>
          <a:p>
            <a:endParaRPr lang="en-GB" sz="2400" dirty="0"/>
          </a:p>
          <a:p>
            <a:r>
              <a:rPr lang="en-GB" sz="2400" dirty="0" smtClean="0"/>
              <a:t>What </a:t>
            </a:r>
            <a:r>
              <a:rPr lang="en-GB" sz="2400" dirty="0"/>
              <a:t>is the effect of the opening sentence</a:t>
            </a:r>
            <a:r>
              <a:rPr lang="en-GB" sz="2400" dirty="0" smtClean="0"/>
              <a:t>? What </a:t>
            </a:r>
            <a:r>
              <a:rPr lang="en-GB" sz="2400" dirty="0"/>
              <a:t>does it mean</a:t>
            </a:r>
            <a:r>
              <a:rPr lang="en-GB" sz="2400" dirty="0" smtClean="0"/>
              <a:t>?</a:t>
            </a:r>
          </a:p>
          <a:p>
            <a:endParaRPr lang="en-GB" sz="2400" dirty="0"/>
          </a:p>
          <a:p>
            <a:r>
              <a:rPr lang="en-GB" sz="2400" dirty="0" smtClean="0"/>
              <a:t>How </a:t>
            </a:r>
            <a:r>
              <a:rPr lang="en-GB" sz="2400" dirty="0"/>
              <a:t>does the rest of </a:t>
            </a:r>
            <a:r>
              <a:rPr lang="en-GB" sz="2400" dirty="0" smtClean="0"/>
              <a:t>the first </a:t>
            </a:r>
            <a:r>
              <a:rPr lang="en-GB" sz="2400" dirty="0"/>
              <a:t>paragraph help you to understand what </a:t>
            </a:r>
            <a:r>
              <a:rPr lang="en-GB" sz="2400" dirty="0" smtClean="0"/>
              <a:t>is happening</a:t>
            </a:r>
            <a:r>
              <a:rPr lang="en-GB" sz="2400" dirty="0"/>
              <a:t>?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What do the first two paragraphs suggest about what has happened to his wife and daughters and sisters, and about his thoughts and feelings?</a:t>
            </a:r>
          </a:p>
          <a:p>
            <a:endParaRPr lang="en-GB" sz="2400" dirty="0"/>
          </a:p>
          <a:p>
            <a:r>
              <a:rPr lang="en-GB" sz="2400" dirty="0" smtClean="0"/>
              <a:t>Why does the passage start in the midst of the hunting action? </a:t>
            </a:r>
          </a:p>
          <a:p>
            <a:endParaRPr lang="en-GB" sz="2400" dirty="0"/>
          </a:p>
          <a:p>
            <a:r>
              <a:rPr lang="en-GB" sz="2300" dirty="0"/>
              <a:t>What is the effect of the narrative voice in the fourth paragraph? </a:t>
            </a:r>
            <a:r>
              <a:rPr lang="en-GB" sz="2300" dirty="0" smtClean="0"/>
              <a:t>[Hint: identify first person plural, second person and third person in lines 24-27]</a:t>
            </a:r>
          </a:p>
          <a:p>
            <a:endParaRPr lang="en-GB" sz="2300" dirty="0"/>
          </a:p>
          <a:p>
            <a:r>
              <a:rPr lang="en-GB" sz="2300" dirty="0" smtClean="0"/>
              <a:t>What is the effect of the final sentence?</a:t>
            </a:r>
            <a:endParaRPr lang="en-GB" sz="23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Q3: </a:t>
            </a:r>
            <a:r>
              <a:rPr lang="en-GB" dirty="0" smtClean="0"/>
              <a:t>How has the writer structured the text to interest you as a reader?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6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4" y="62068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Now think about  how </a:t>
            </a:r>
            <a:r>
              <a:rPr lang="en-GB" sz="4000" b="1" dirty="0" smtClean="0">
                <a:solidFill>
                  <a:srgbClr val="FF0000"/>
                </a:solidFill>
              </a:rPr>
              <a:t>punctuation</a:t>
            </a:r>
            <a:r>
              <a:rPr lang="en-GB" sz="3200" dirty="0" smtClean="0"/>
              <a:t> and </a:t>
            </a:r>
            <a:r>
              <a:rPr lang="en-GB" sz="4000" b="1" dirty="0" smtClean="0">
                <a:solidFill>
                  <a:srgbClr val="FF0000"/>
                </a:solidFill>
              </a:rPr>
              <a:t>sentences</a:t>
            </a:r>
            <a:r>
              <a:rPr lang="en-GB" sz="3200" dirty="0" smtClean="0"/>
              <a:t> are used </a:t>
            </a:r>
            <a:r>
              <a:rPr lang="en-GB" sz="3200" dirty="0"/>
              <a:t>for effect. </a:t>
            </a:r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/>
              <a:t>You could comment on: 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the </a:t>
            </a:r>
            <a:r>
              <a:rPr lang="en-GB" sz="3200" dirty="0" smtClean="0"/>
              <a:t>long, complex </a:t>
            </a:r>
            <a:r>
              <a:rPr lang="en-GB" sz="3200" b="1" dirty="0" smtClean="0">
                <a:solidFill>
                  <a:srgbClr val="FF0000"/>
                </a:solidFill>
              </a:rPr>
              <a:t>sentences</a:t>
            </a:r>
            <a:endParaRPr lang="en-GB" sz="32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the </a:t>
            </a:r>
            <a:r>
              <a:rPr lang="en-GB" sz="3200" dirty="0" smtClean="0"/>
              <a:t>sparing use of </a:t>
            </a:r>
            <a:r>
              <a:rPr lang="en-GB" sz="3200" b="1" dirty="0" smtClean="0">
                <a:solidFill>
                  <a:srgbClr val="FF0000"/>
                </a:solidFill>
              </a:rPr>
              <a:t>direct speech</a:t>
            </a:r>
            <a:endParaRPr lang="en-GB" sz="32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repeated use of </a:t>
            </a:r>
            <a:r>
              <a:rPr lang="en-GB" sz="3200" b="1" dirty="0">
                <a:solidFill>
                  <a:srgbClr val="FF0000"/>
                </a:solidFill>
              </a:rPr>
              <a:t>commas</a:t>
            </a:r>
            <a:r>
              <a:rPr lang="en-GB" sz="3200" dirty="0"/>
              <a:t> for </a:t>
            </a:r>
            <a:r>
              <a:rPr lang="en-GB" sz="3200" dirty="0" smtClean="0"/>
              <a:t>pace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Q3: </a:t>
            </a:r>
            <a:r>
              <a:rPr lang="en-GB" dirty="0" smtClean="0"/>
              <a:t>How has the writer structured the text to interest you as a reader?</a:t>
            </a:r>
            <a:endParaRPr lang="en-GB" dirty="0"/>
          </a:p>
        </p:txBody>
      </p:sp>
      <p:pic>
        <p:nvPicPr>
          <p:cNvPr id="5" name="Picture 2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 rot="21363071">
            <a:off x="4122143" y="4555202"/>
            <a:ext cx="4382769" cy="172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18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908720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Now let’s think about how the text </a:t>
            </a:r>
            <a:r>
              <a:rPr lang="en-GB" sz="4000" b="1" dirty="0" smtClean="0">
                <a:solidFill>
                  <a:srgbClr val="FF0000"/>
                </a:solidFill>
              </a:rPr>
              <a:t>develops </a:t>
            </a:r>
            <a:r>
              <a:rPr lang="en-GB" sz="3200" dirty="0" smtClean="0"/>
              <a:t>– and </a:t>
            </a:r>
            <a:r>
              <a:rPr lang="en-GB" sz="4000" b="1" dirty="0" smtClean="0">
                <a:solidFill>
                  <a:srgbClr val="FF0000"/>
                </a:solidFill>
              </a:rPr>
              <a:t>why</a:t>
            </a:r>
            <a:r>
              <a:rPr lang="en-GB" sz="3200" dirty="0" smtClean="0"/>
              <a:t>.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What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>
                <a:solidFill>
                  <a:srgbClr val="FF0000"/>
                </a:solidFill>
              </a:rPr>
              <a:t>impact </a:t>
            </a:r>
            <a:r>
              <a:rPr lang="en-GB" sz="3200" dirty="0"/>
              <a:t>does </a:t>
            </a:r>
            <a:r>
              <a:rPr lang="en-GB" sz="3200" dirty="0" smtClean="0"/>
              <a:t>this structure </a:t>
            </a:r>
            <a:r>
              <a:rPr lang="en-GB" sz="3200" dirty="0"/>
              <a:t>have? 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How </a:t>
            </a:r>
            <a:r>
              <a:rPr lang="en-GB" sz="3200" dirty="0"/>
              <a:t>does it </a:t>
            </a:r>
            <a:r>
              <a:rPr lang="en-GB" sz="3200" b="1" dirty="0">
                <a:solidFill>
                  <a:srgbClr val="FF0000"/>
                </a:solidFill>
              </a:rPr>
              <a:t>engage</a:t>
            </a:r>
            <a:r>
              <a:rPr lang="en-GB" sz="3200" dirty="0"/>
              <a:t> the reader? 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How does it </a:t>
            </a:r>
            <a:r>
              <a:rPr lang="en-GB" sz="3200" b="1" dirty="0" smtClean="0">
                <a:solidFill>
                  <a:srgbClr val="FF0000"/>
                </a:solidFill>
              </a:rPr>
              <a:t>guide </a:t>
            </a:r>
            <a:r>
              <a:rPr lang="en-GB" sz="3200" dirty="0" smtClean="0"/>
              <a:t>us through the text? </a:t>
            </a:r>
            <a:endParaRPr lang="en-GB" sz="32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Q3: </a:t>
            </a:r>
            <a:r>
              <a:rPr lang="en-GB" dirty="0" smtClean="0"/>
              <a:t>How has the writer structured the text to interest you as a reader?</a:t>
            </a:r>
            <a:endParaRPr lang="en-GB" dirty="0"/>
          </a:p>
        </p:txBody>
      </p:sp>
      <p:pic>
        <p:nvPicPr>
          <p:cNvPr id="5" name="Picture 2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 rot="21363071">
            <a:off x="5268158" y="5361273"/>
            <a:ext cx="3888432" cy="153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5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 rot="21363071">
            <a:off x="5268158" y="5361273"/>
            <a:ext cx="3888432" cy="153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260648"/>
            <a:ext cx="871296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You now need to think about the whole of the source. This text is from </a:t>
            </a:r>
            <a:r>
              <a:rPr lang="en-GB" sz="2800" b="1" dirty="0" smtClean="0"/>
              <a:t>the opening chapter of Bring up the Bodies.</a:t>
            </a:r>
            <a:endParaRPr lang="en-GB" sz="2800" dirty="0"/>
          </a:p>
          <a:p>
            <a:r>
              <a:rPr lang="en-GB" sz="2800" b="1" dirty="0"/>
              <a:t>How has the writer structured the text to interest you as a reader</a:t>
            </a:r>
            <a:r>
              <a:rPr lang="en-GB" sz="2800" b="1" dirty="0" smtClean="0"/>
              <a:t>?						</a:t>
            </a:r>
            <a:r>
              <a:rPr lang="en-GB" sz="2800" b="1" dirty="0"/>
              <a:t>[8 marks]</a:t>
            </a:r>
            <a:endParaRPr lang="en-GB" sz="2800" dirty="0"/>
          </a:p>
          <a:p>
            <a:endParaRPr lang="en-GB" sz="2800" b="1" dirty="0"/>
          </a:p>
          <a:p>
            <a:r>
              <a:rPr lang="en-GB" sz="2800" b="1" dirty="0"/>
              <a:t>You could write about: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what the writer focuses your attention on at the beginning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how and why the writer changes this focus as the extract develops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any other structural features that interest you</a:t>
            </a:r>
            <a:r>
              <a:rPr lang="en-GB" sz="2800" b="1" dirty="0" smtClean="0"/>
              <a:t>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45785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4029638" cy="484890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13" y="260648"/>
            <a:ext cx="4020111" cy="24958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20072" y="3140968"/>
            <a:ext cx="3600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Impact" panose="020B0806030902050204" pitchFamily="34" charset="0"/>
              </a:rPr>
              <a:t>WWW/EBI</a:t>
            </a:r>
          </a:p>
          <a:p>
            <a:endParaRPr lang="en-GB" b="1" dirty="0">
              <a:effectLst/>
            </a:endParaRPr>
          </a:p>
          <a:p>
            <a:r>
              <a:rPr lang="en-GB" sz="2400" b="1" dirty="0" smtClean="0"/>
              <a:t>Peer assess each other’s work, marking WWW/EBI onto the text as you read. </a:t>
            </a:r>
          </a:p>
          <a:p>
            <a:endParaRPr lang="en-GB" sz="2400" b="1" dirty="0">
              <a:effectLst/>
            </a:endParaRPr>
          </a:p>
          <a:p>
            <a:r>
              <a:rPr lang="en-GB" sz="2400" b="1" dirty="0" smtClean="0"/>
              <a:t>What band would you award for this answer? 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65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26652885"/>
              </p:ext>
            </p:extLst>
          </p:nvPr>
        </p:nvGraphicFramePr>
        <p:xfrm>
          <a:off x="971600" y="476672"/>
          <a:ext cx="80648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51520" y="3717032"/>
            <a:ext cx="1584176" cy="7200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20 marks</a:t>
            </a:r>
            <a:endParaRPr lang="en-GB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3024336" cy="15841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/>
              <a:t>SECTION A: READING</a:t>
            </a:r>
            <a:endParaRPr lang="en-GB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5868144" y="332656"/>
            <a:ext cx="2016224" cy="64807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4 marks</a:t>
            </a:r>
            <a:endParaRPr lang="en-GB" sz="4000" dirty="0"/>
          </a:p>
        </p:txBody>
      </p:sp>
      <p:sp>
        <p:nvSpPr>
          <p:cNvPr id="6" name="Rectangle 5"/>
          <p:cNvSpPr/>
          <p:nvPr/>
        </p:nvSpPr>
        <p:spPr>
          <a:xfrm>
            <a:off x="7524328" y="4437112"/>
            <a:ext cx="1368152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8 marks</a:t>
            </a:r>
            <a:endParaRPr lang="en-GB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267744" y="5949280"/>
            <a:ext cx="158417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8 marks</a:t>
            </a:r>
            <a:endParaRPr lang="en-GB" sz="3200" dirty="0"/>
          </a:p>
        </p:txBody>
      </p:sp>
      <p:sp>
        <p:nvSpPr>
          <p:cNvPr id="8" name="Up Arrow 7"/>
          <p:cNvSpPr/>
          <p:nvPr/>
        </p:nvSpPr>
        <p:spPr>
          <a:xfrm>
            <a:off x="4716016" y="1863494"/>
            <a:ext cx="720080" cy="79208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Up Arrow 8"/>
          <p:cNvSpPr/>
          <p:nvPr/>
        </p:nvSpPr>
        <p:spPr>
          <a:xfrm rot="5400000">
            <a:off x="5933701" y="3284984"/>
            <a:ext cx="720080" cy="79208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Up Arrow 9"/>
          <p:cNvSpPr/>
          <p:nvPr/>
        </p:nvSpPr>
        <p:spPr>
          <a:xfrm rot="10800000">
            <a:off x="4652036" y="4437112"/>
            <a:ext cx="720080" cy="79208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Up Arrow 10"/>
          <p:cNvSpPr/>
          <p:nvPr/>
        </p:nvSpPr>
        <p:spPr>
          <a:xfrm rot="16200000">
            <a:off x="3248771" y="3284984"/>
            <a:ext cx="720080" cy="79208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460703"/>
            <a:ext cx="8784976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Question 4: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rgbClr val="000000"/>
              </a:solidFill>
              <a:latin typeface="Myriad Pro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A student, having read this section of the text said: “It</a:t>
            </a: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 is Mantel’s</a:t>
            </a:r>
            <a:r>
              <a:rPr lang="en-GB" altLang="en-US" sz="32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 </a:t>
            </a:r>
            <a:r>
              <a:rPr lang="en-GB" altLang="en-US" sz="3200" b="1" dirty="0">
                <a:solidFill>
                  <a:srgbClr val="000000"/>
                </a:solidFill>
                <a:latin typeface="Myriad Pro"/>
                <a:cs typeface="Arial" pitchFamily="34" charset="0"/>
              </a:rPr>
              <a:t>sensory </a:t>
            </a:r>
            <a:r>
              <a:rPr lang="en-GB" altLang="en-US" sz="32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descriptions of setting which makes us feel as if we inhabit </a:t>
            </a:r>
            <a:r>
              <a:rPr lang="en-GB" altLang="en-US" sz="3200" b="1" dirty="0">
                <a:solidFill>
                  <a:srgbClr val="000000"/>
                </a:solidFill>
                <a:latin typeface="Myriad Pro"/>
                <a:cs typeface="Arial" pitchFamily="34" charset="0"/>
              </a:rPr>
              <a:t>the </a:t>
            </a:r>
            <a:r>
              <a:rPr lang="en-GB" altLang="en-US" sz="32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same world as the characters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.”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cs typeface="Arial" pitchFamily="34" charset="0"/>
              </a:rPr>
              <a:t>To what extent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 do you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cs typeface="Arial" pitchFamily="34" charset="0"/>
              </a:rPr>
              <a:t>agree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?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yriad Pro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dirty="0">
              <a:solidFill>
                <a:srgbClr val="000000"/>
              </a:solidFill>
              <a:latin typeface="Myriad Pro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In your response, you should: </a:t>
            </a:r>
            <a:endParaRPr kumimoji="0" lang="en-US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 write about your own impressions of the setting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cs typeface="Arial" pitchFamily="34" charset="0"/>
              </a:rPr>
              <a:t> evaluate how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 the writer has created these impressions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 support your opinions with quotations from the text.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 rot="21363071">
            <a:off x="5689239" y="290594"/>
            <a:ext cx="3001697" cy="11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cx.images-amazon.com/images/I/51ejZyU1Cq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0563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4572000" y="45764"/>
            <a:ext cx="4494211" cy="658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GB" sz="2400" b="1" dirty="0" smtClean="0"/>
              <a:t>First reading responses: </a:t>
            </a:r>
          </a:p>
          <a:p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Is </a:t>
            </a:r>
            <a:r>
              <a:rPr lang="en-GB" sz="2200" dirty="0"/>
              <a:t>it set </a:t>
            </a:r>
            <a:r>
              <a:rPr lang="en-GB" sz="2200" dirty="0" smtClean="0"/>
              <a:t>in the </a:t>
            </a:r>
            <a:r>
              <a:rPr lang="en-GB" sz="2200" dirty="0"/>
              <a:t>present day or at another time? </a:t>
            </a:r>
            <a:r>
              <a:rPr lang="en-GB" sz="2200" dirty="0" smtClean="0"/>
              <a:t>[Hint: Look </a:t>
            </a:r>
            <a:r>
              <a:rPr lang="en-GB" sz="2200" dirty="0"/>
              <a:t>at the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clues given by the names of the characters</a:t>
            </a:r>
            <a:r>
              <a:rPr lang="en-GB" sz="2200" dirty="0" smtClean="0"/>
              <a:t>.]</a:t>
            </a:r>
            <a:endParaRPr lang="en-GB" sz="2200" dirty="0"/>
          </a:p>
          <a:p>
            <a:pPr marL="457200" indent="-457200">
              <a:buFont typeface="+mj-lt"/>
              <a:buAutoNum type="arabicPeriod"/>
            </a:pPr>
            <a:endParaRPr lang="en-GB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What </a:t>
            </a:r>
            <a:r>
              <a:rPr lang="en-GB" sz="2200" dirty="0"/>
              <a:t>sporting or leisure activity are the </a:t>
            </a:r>
            <a:r>
              <a:rPr lang="en-GB" sz="2200" dirty="0" smtClean="0"/>
              <a:t>men engaged </a:t>
            </a:r>
            <a:r>
              <a:rPr lang="en-GB" sz="2200" dirty="0"/>
              <a:t>in? </a:t>
            </a:r>
            <a:endParaRPr lang="en-GB" sz="2200" dirty="0" smtClean="0"/>
          </a:p>
          <a:p>
            <a:pPr marL="457200" indent="-457200">
              <a:buFont typeface="+mj-lt"/>
              <a:buAutoNum type="arabicPeriod"/>
            </a:pPr>
            <a:endParaRPr lang="en-GB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Would </a:t>
            </a:r>
            <a:r>
              <a:rPr lang="en-GB" sz="2200" dirty="0"/>
              <a:t>you describe the mood </a:t>
            </a:r>
            <a:r>
              <a:rPr lang="en-GB" sz="2200" dirty="0" smtClean="0"/>
              <a:t>and atmosphere </a:t>
            </a:r>
            <a:r>
              <a:rPr lang="en-GB" sz="2200" dirty="0"/>
              <a:t>of the scene as relaxed or </a:t>
            </a:r>
            <a:r>
              <a:rPr lang="en-GB" sz="2200" dirty="0" smtClean="0"/>
              <a:t>tense? Troubled </a:t>
            </a:r>
            <a:r>
              <a:rPr lang="en-GB" sz="2200" dirty="0"/>
              <a:t>or happy? Stormy or calm? </a:t>
            </a:r>
            <a:endParaRPr lang="en-GB" sz="2200" dirty="0" smtClean="0"/>
          </a:p>
          <a:p>
            <a:pPr marL="457200" indent="-457200">
              <a:buFont typeface="+mj-lt"/>
              <a:buAutoNum type="arabicPeriod"/>
            </a:pPr>
            <a:endParaRPr lang="en-GB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What do we </a:t>
            </a:r>
            <a:r>
              <a:rPr lang="en-GB" sz="2200" dirty="0"/>
              <a:t>learn from this opening passage about </a:t>
            </a:r>
            <a:r>
              <a:rPr lang="en-GB" sz="2200" dirty="0" smtClean="0"/>
              <a:t>the life</a:t>
            </a:r>
            <a:r>
              <a:rPr lang="en-GB" sz="2200" dirty="0"/>
              <a:t>, work and personality of the main </a:t>
            </a:r>
            <a:r>
              <a:rPr lang="en-GB" sz="2200" dirty="0" smtClean="0"/>
              <a:t>character, Thomas </a:t>
            </a:r>
            <a:r>
              <a:rPr lang="en-GB" sz="2200" dirty="0"/>
              <a:t>Cromwell?</a:t>
            </a:r>
            <a:endParaRPr lang="en-GB" alt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966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268" y="332656"/>
            <a:ext cx="8437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Remember to plan 2-3 ideas, using the bullets to support you:</a:t>
            </a:r>
            <a:endParaRPr lang="en-GB" sz="28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96236" y="1467717"/>
            <a:ext cx="5573330" cy="5571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Impressions of the setting: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1268" y="2884340"/>
            <a:ext cx="7677874" cy="5571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How the writer has created this impression: 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1268" y="4839597"/>
            <a:ext cx="7677874" cy="5571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Evidence to support this idea: </a:t>
            </a:r>
            <a:endParaRPr lang="en-GB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539" y="404664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Now look at your idea.</a:t>
            </a:r>
          </a:p>
          <a:p>
            <a:endParaRPr lang="en-GB" sz="2800" dirty="0"/>
          </a:p>
          <a:p>
            <a:r>
              <a:rPr lang="en-GB" sz="2800" dirty="0" smtClean="0"/>
              <a:t>Remember that you are being asked to </a:t>
            </a:r>
            <a:r>
              <a:rPr lang="en-GB" sz="3600" b="1" dirty="0" smtClean="0">
                <a:solidFill>
                  <a:srgbClr val="FF0000"/>
                </a:solidFill>
              </a:rPr>
              <a:t>evaluate</a:t>
            </a:r>
            <a:r>
              <a:rPr lang="en-GB" sz="2800" dirty="0" smtClean="0"/>
              <a:t>, so don’t just present </a:t>
            </a:r>
            <a:r>
              <a:rPr lang="en-GB" sz="2800" dirty="0"/>
              <a:t>the examiner with the obvious.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Reflect </a:t>
            </a:r>
            <a:r>
              <a:rPr lang="en-GB" sz="2800" dirty="0"/>
              <a:t>on why ideas are presented in a certain </a:t>
            </a:r>
            <a:r>
              <a:rPr lang="en-GB" sz="2800" dirty="0" smtClean="0"/>
              <a:t>way. Develop your </a:t>
            </a:r>
            <a:r>
              <a:rPr lang="en-GB" sz="2800" dirty="0"/>
              <a:t>ideas in more detail by </a:t>
            </a:r>
            <a:r>
              <a:rPr lang="en-GB" sz="3600" b="1" dirty="0" smtClean="0">
                <a:solidFill>
                  <a:srgbClr val="FF0000"/>
                </a:solidFill>
              </a:rPr>
              <a:t>digging in </a:t>
            </a:r>
            <a:r>
              <a:rPr lang="en-GB" sz="2800" dirty="0" smtClean="0"/>
              <a:t>to your quote, considering </a:t>
            </a:r>
            <a:r>
              <a:rPr lang="en-GB" sz="2800" dirty="0"/>
              <a:t>what the reader is learning from each of these points and quotes</a:t>
            </a:r>
            <a:r>
              <a:rPr lang="en-GB" sz="2800" dirty="0" smtClean="0"/>
              <a:t>. You can comment on </a:t>
            </a:r>
            <a:r>
              <a:rPr lang="en-GB" sz="3600" b="1" dirty="0" smtClean="0">
                <a:solidFill>
                  <a:srgbClr val="FF0000"/>
                </a:solidFill>
              </a:rPr>
              <a:t>language</a:t>
            </a:r>
            <a:r>
              <a:rPr lang="en-GB" sz="2800" dirty="0" smtClean="0"/>
              <a:t> and on </a:t>
            </a:r>
            <a:r>
              <a:rPr lang="en-GB" sz="3600" b="1" dirty="0" smtClean="0">
                <a:solidFill>
                  <a:srgbClr val="FF0000"/>
                </a:solidFill>
              </a:rPr>
              <a:t>structure</a:t>
            </a:r>
            <a:r>
              <a:rPr lang="en-GB" sz="2800" dirty="0" smtClean="0"/>
              <a:t> in your answer. </a:t>
            </a:r>
            <a:endParaRPr lang="en-GB" sz="2800" dirty="0">
              <a:effectLst/>
            </a:endParaRPr>
          </a:p>
        </p:txBody>
      </p:sp>
      <p:pic>
        <p:nvPicPr>
          <p:cNvPr id="4" name="Picture 2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 rot="21363071">
            <a:off x="5268158" y="5361273"/>
            <a:ext cx="3888432" cy="153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53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460703"/>
            <a:ext cx="8784976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Question 4: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200" b="1" dirty="0">
              <a:solidFill>
                <a:srgbClr val="000000"/>
              </a:solidFill>
              <a:latin typeface="Myriad Pro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A student, having read this section of the text said: “It</a:t>
            </a: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 is Mantel’s</a:t>
            </a:r>
            <a:r>
              <a:rPr lang="en-GB" altLang="en-US" sz="32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 </a:t>
            </a:r>
            <a:r>
              <a:rPr lang="en-GB" altLang="en-US" sz="3200" b="1" dirty="0">
                <a:solidFill>
                  <a:srgbClr val="000000"/>
                </a:solidFill>
                <a:latin typeface="Myriad Pro"/>
                <a:cs typeface="Arial" pitchFamily="34" charset="0"/>
              </a:rPr>
              <a:t>sensory </a:t>
            </a:r>
            <a:r>
              <a:rPr lang="en-GB" altLang="en-US" sz="32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descriptions of setting which makes us feel as if we inhabit </a:t>
            </a:r>
            <a:r>
              <a:rPr lang="en-GB" altLang="en-US" sz="3200" b="1" dirty="0">
                <a:solidFill>
                  <a:srgbClr val="000000"/>
                </a:solidFill>
                <a:latin typeface="Myriad Pro"/>
                <a:cs typeface="Arial" pitchFamily="34" charset="0"/>
              </a:rPr>
              <a:t>the </a:t>
            </a:r>
            <a:r>
              <a:rPr lang="en-GB" altLang="en-US" sz="32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same world as the characters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.”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cs typeface="Arial" pitchFamily="34" charset="0"/>
              </a:rPr>
              <a:t>To what extent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 do you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cs typeface="Arial" pitchFamily="34" charset="0"/>
              </a:rPr>
              <a:t>agree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?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yriad Pro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600" b="1" dirty="0">
              <a:solidFill>
                <a:srgbClr val="000000"/>
              </a:solidFill>
              <a:latin typeface="Myriad Pro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In your response, you should: </a:t>
            </a:r>
            <a:endParaRPr kumimoji="0" lang="en-US" alt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 write about your own impressions of the setting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yriad Pro"/>
                <a:cs typeface="Arial" pitchFamily="34" charset="0"/>
              </a:rPr>
              <a:t> evaluate how</a:t>
            </a: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 the writer has created these impressions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 support your opinions with quotations from the text.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 rot="21363071">
            <a:off x="5689239" y="290594"/>
            <a:ext cx="3001697" cy="11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4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3" t="11854" r="52246" b="48707"/>
          <a:stretch/>
        </p:blipFill>
        <p:spPr bwMode="auto">
          <a:xfrm>
            <a:off x="179512" y="332657"/>
            <a:ext cx="3614035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5" t="15948" r="52622" b="47414"/>
          <a:stretch/>
        </p:blipFill>
        <p:spPr bwMode="auto">
          <a:xfrm>
            <a:off x="179512" y="3573017"/>
            <a:ext cx="3600400" cy="3075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74" t="54634" r="52181" b="15840"/>
          <a:stretch/>
        </p:blipFill>
        <p:spPr bwMode="auto">
          <a:xfrm>
            <a:off x="4382814" y="328145"/>
            <a:ext cx="3429546" cy="3137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Q4: </a:t>
            </a:r>
            <a:r>
              <a:rPr lang="en-GB" dirty="0" smtClean="0"/>
              <a:t>To what extent do you agree?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382814" y="3419376"/>
            <a:ext cx="443765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Impact" panose="020B0806030902050204" pitchFamily="34" charset="0"/>
              </a:rPr>
              <a:t>WWW/EBI</a:t>
            </a:r>
          </a:p>
          <a:p>
            <a:endParaRPr lang="en-GB" b="1" dirty="0">
              <a:effectLst/>
            </a:endParaRPr>
          </a:p>
          <a:p>
            <a:r>
              <a:rPr lang="en-GB" sz="2400" b="1" dirty="0" smtClean="0"/>
              <a:t>Peer assess each other’s work, marking WWW/EBI onto the text as you read. </a:t>
            </a:r>
          </a:p>
          <a:p>
            <a:endParaRPr lang="en-GB" sz="2400" b="1" dirty="0">
              <a:effectLst/>
            </a:endParaRPr>
          </a:p>
          <a:p>
            <a:r>
              <a:rPr lang="en-GB" sz="2400" b="1" dirty="0" smtClean="0"/>
              <a:t>What band would you award for this answer? 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95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cx.images-amazon.com/images/I/51ejZyU1Cq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00563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4643438" y="692150"/>
            <a:ext cx="43513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3600" b="1"/>
              <a:t>The novel is about the reign King of </a:t>
            </a:r>
            <a:r>
              <a:rPr lang="en-GB" altLang="en-US" sz="3600" b="1">
                <a:solidFill>
                  <a:schemeClr val="tx2"/>
                </a:solidFill>
              </a:rPr>
              <a:t>Henry VIII </a:t>
            </a:r>
            <a:r>
              <a:rPr lang="en-GB" altLang="en-US" sz="3600" b="1"/>
              <a:t>and, in particular, the rise in status and influence of his advisor, </a:t>
            </a:r>
            <a:r>
              <a:rPr lang="en-GB" altLang="en-US" sz="3600" b="1">
                <a:solidFill>
                  <a:schemeClr val="tx2"/>
                </a:solidFill>
              </a:rPr>
              <a:t>Thomas Cromwell</a:t>
            </a:r>
            <a:r>
              <a:rPr lang="en-GB" altLang="en-US" sz="3600" b="1"/>
              <a:t>.  In the passage, Cromwell is out hawking with Henry.</a:t>
            </a:r>
          </a:p>
        </p:txBody>
      </p:sp>
    </p:spTree>
    <p:extLst>
      <p:ext uri="{BB962C8B-B14F-4D97-AF65-F5344CB8AC3E}">
        <p14:creationId xmlns:p14="http://schemas.microsoft.com/office/powerpoint/2010/main" val="171950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91572548"/>
              </p:ext>
            </p:extLst>
          </p:nvPr>
        </p:nvGraphicFramePr>
        <p:xfrm>
          <a:off x="971600" y="476672"/>
          <a:ext cx="80648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51520" y="188640"/>
            <a:ext cx="3024336" cy="15841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/>
              <a:t>SECTION A: READING</a:t>
            </a:r>
            <a:endParaRPr lang="en-GB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5868144" y="332656"/>
            <a:ext cx="2016224" cy="64807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4 marks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7524328" y="4437112"/>
            <a:ext cx="1368152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8 marks</a:t>
            </a:r>
            <a:endParaRPr lang="en-GB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67744" y="5949280"/>
            <a:ext cx="158417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8 marks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251520" y="3717032"/>
            <a:ext cx="1584176" cy="7200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20 marks</a:t>
            </a:r>
            <a:endParaRPr lang="en-GB" sz="2800" b="1" dirty="0"/>
          </a:p>
        </p:txBody>
      </p:sp>
      <p:sp>
        <p:nvSpPr>
          <p:cNvPr id="8" name="Up Arrow 7"/>
          <p:cNvSpPr/>
          <p:nvPr/>
        </p:nvSpPr>
        <p:spPr>
          <a:xfrm>
            <a:off x="4716016" y="1863494"/>
            <a:ext cx="720080" cy="79208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Up Arrow 8"/>
          <p:cNvSpPr/>
          <p:nvPr/>
        </p:nvSpPr>
        <p:spPr>
          <a:xfrm rot="5400000">
            <a:off x="5933701" y="3284984"/>
            <a:ext cx="720080" cy="79208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Up Arrow 9"/>
          <p:cNvSpPr/>
          <p:nvPr/>
        </p:nvSpPr>
        <p:spPr>
          <a:xfrm rot="10800000">
            <a:off x="4652036" y="4437112"/>
            <a:ext cx="720080" cy="79208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Up Arrow 10"/>
          <p:cNvSpPr/>
          <p:nvPr/>
        </p:nvSpPr>
        <p:spPr>
          <a:xfrm rot="16200000">
            <a:off x="3248771" y="3284984"/>
            <a:ext cx="720080" cy="79208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068960"/>
            <a:ext cx="7848872" cy="33843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AO2: Explain, comment on and analyse how writers use language to achieve effects and influence readers, using relevant subject terminology to support their views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548680"/>
            <a:ext cx="640871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AO1: Identify and interpret explicit and implicit information and ideas.</a:t>
            </a:r>
          </a:p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 Select and synthesise evidence from different texts. </a:t>
            </a:r>
            <a:endParaRPr lang="en-GB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548680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effectLst/>
              </a:rPr>
              <a:t>Read again the first part of the source, lines </a:t>
            </a:r>
            <a:r>
              <a:rPr lang="en-GB" sz="2800" b="1" dirty="0"/>
              <a:t>3</a:t>
            </a:r>
            <a:r>
              <a:rPr lang="en-GB" sz="2800" b="1" dirty="0" smtClean="0">
                <a:effectLst/>
              </a:rPr>
              <a:t> to </a:t>
            </a:r>
            <a:r>
              <a:rPr lang="en-GB" sz="2800" b="1" dirty="0"/>
              <a:t>7</a:t>
            </a:r>
            <a:r>
              <a:rPr lang="en-GB" sz="2800" b="1" dirty="0" smtClean="0">
                <a:effectLst/>
              </a:rPr>
              <a:t>.</a:t>
            </a:r>
            <a:endParaRPr lang="en-GB" sz="2800" dirty="0" smtClean="0">
              <a:effectLst/>
            </a:endParaRPr>
          </a:p>
          <a:p>
            <a:r>
              <a:rPr lang="en-GB" sz="2800" b="1" dirty="0" smtClean="0">
                <a:effectLst/>
              </a:rPr>
              <a:t>List four things from this part of the text about the hawk.</a:t>
            </a:r>
          </a:p>
          <a:p>
            <a:r>
              <a:rPr lang="en-GB" sz="2800" b="1" dirty="0" smtClean="0">
                <a:effectLst/>
              </a:rPr>
              <a:t>							[4 marks]</a:t>
            </a:r>
            <a:endParaRPr lang="en-GB" sz="2800" dirty="0">
              <a:effectLst/>
            </a:endParaRPr>
          </a:p>
        </p:txBody>
      </p:sp>
      <p:pic>
        <p:nvPicPr>
          <p:cNvPr id="3074" name="Picture 2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>
            <a:off x="207938" y="2065465"/>
            <a:ext cx="8769308" cy="345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3508" y="5517232"/>
            <a:ext cx="88569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3 His </a:t>
            </a:r>
            <a:r>
              <a:rPr lang="en-GB" sz="1400" dirty="0"/>
              <a:t>children are falling from the sky. He watches from horseback, acres of England stretching behind him; they </a:t>
            </a:r>
            <a:endParaRPr lang="en-GB" sz="1400" dirty="0" smtClean="0"/>
          </a:p>
          <a:p>
            <a:r>
              <a:rPr lang="en-GB" sz="1400" dirty="0" smtClean="0"/>
              <a:t>4 drop, gilt-winged, each with a blood-filled gaze. Grace Cromwell hovers in thin air. She is silent when she takes her </a:t>
            </a:r>
          </a:p>
          <a:p>
            <a:r>
              <a:rPr lang="en-GB" sz="1400" dirty="0" smtClean="0"/>
              <a:t>5 prey, silent as she glides to his fist. But the sounds she makes then, the rustle of feathers and the creak, the sigh </a:t>
            </a:r>
          </a:p>
          <a:p>
            <a:r>
              <a:rPr lang="en-GB" sz="1400" dirty="0" smtClean="0"/>
              <a:t>6 </a:t>
            </a:r>
            <a:r>
              <a:rPr lang="en-GB" sz="1400" dirty="0"/>
              <a:t>and riffle of pinion, the small cluck-cluck from her throat, these are sounds of recognition, intimate, daughterly, </a:t>
            </a:r>
          </a:p>
          <a:p>
            <a:r>
              <a:rPr lang="en-GB" sz="1400" dirty="0"/>
              <a:t>7 almost disapproving. Her breast is gore-streaked and flesh clings to her claws.</a:t>
            </a:r>
          </a:p>
        </p:txBody>
      </p:sp>
    </p:spTree>
    <p:extLst>
      <p:ext uri="{BB962C8B-B14F-4D97-AF65-F5344CB8AC3E}">
        <p14:creationId xmlns:p14="http://schemas.microsoft.com/office/powerpoint/2010/main" val="39983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88" y="584282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/>
              </a:rPr>
              <a:t>Responses must be drawn from lines 3-7 of the 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/>
              </a:rPr>
              <a:t>Responses must be true statements from the extract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/>
              </a:rPr>
              <a:t>Responses must relate to the </a:t>
            </a:r>
            <a:r>
              <a:rPr lang="en-GB" sz="2400" b="1" dirty="0" smtClean="0"/>
              <a:t>hawk</a:t>
            </a:r>
            <a:endParaRPr lang="en-GB" sz="2400" b="1" dirty="0" smtClean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/>
              </a:rPr>
              <a:t>Candidates may quote or paraphrase – each is acceptable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effectLst/>
              </a:rPr>
              <a:t>A paraphrased response covering more than one point should be credited for each point made.</a:t>
            </a:r>
            <a:endParaRPr lang="en-GB" sz="2400" b="1" dirty="0">
              <a:effectLst/>
            </a:endParaRPr>
          </a:p>
        </p:txBody>
      </p:sp>
      <p:pic>
        <p:nvPicPr>
          <p:cNvPr id="5" name="Picture 2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>
            <a:off x="207938" y="3068960"/>
            <a:ext cx="8769308" cy="345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Q1: </a:t>
            </a:r>
            <a:r>
              <a:rPr lang="en-GB" dirty="0" smtClean="0"/>
              <a:t>List four things…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9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humbs.dreamstime.com/z/rough-legged-hawk-white-background-2886687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8" t="16075" r="945" b="36038"/>
          <a:stretch/>
        </p:blipFill>
        <p:spPr bwMode="auto">
          <a:xfrm>
            <a:off x="2759042" y="4198434"/>
            <a:ext cx="6277454" cy="247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332656"/>
            <a:ext cx="871296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Look in detail at this extract from lines 8 to </a:t>
            </a:r>
            <a:r>
              <a:rPr lang="en-US" altLang="en-US" sz="2800" b="1" dirty="0" smtClean="0">
                <a:solidFill>
                  <a:srgbClr val="000000"/>
                </a:solidFill>
                <a:latin typeface="Myriad Pro"/>
                <a:cs typeface="Arial" pitchFamily="34" charset="0"/>
              </a:rPr>
              <a:t>29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 of the source. How does the writer use language here to describe the experience of hawking?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yriad Pro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					[8 marks]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yriad Pro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yriad Pro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yriad Pro"/>
                <a:cs typeface="Arial" pitchFamily="34" charset="0"/>
              </a:rPr>
              <a:t>You could include the writer’s choice of: 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words and phrases 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800" b="1" dirty="0">
                <a:latin typeface="Myriad Pro"/>
                <a:cs typeface="Arial" pitchFamily="34" charset="0"/>
              </a:rPr>
              <a:t>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language features and techniques </a:t>
            </a:r>
            <a:endParaRPr lang="en-US" altLang="en-US" sz="2800" b="1" dirty="0">
              <a:latin typeface="Myriad Pro"/>
              <a:cs typeface="Arial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/>
                <a:cs typeface="Arial" pitchFamily="34" charset="0"/>
              </a:rPr>
              <a:t>sentence forms</a:t>
            </a:r>
          </a:p>
        </p:txBody>
      </p:sp>
    </p:spTree>
    <p:extLst>
      <p:ext uri="{BB962C8B-B14F-4D97-AF65-F5344CB8AC3E}">
        <p14:creationId xmlns:p14="http://schemas.microsoft.com/office/powerpoint/2010/main" val="7368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70490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8 </a:t>
            </a:r>
            <a:r>
              <a:rPr lang="en-GB" sz="1400" dirty="0"/>
              <a:t>Later, Henry will say, ‘Your girls flew well today.’ The hawk Anne Cromwell bounces on the glove of </a:t>
            </a:r>
            <a:r>
              <a:rPr lang="en-GB" sz="1400" dirty="0" err="1"/>
              <a:t>Rafe</a:t>
            </a:r>
            <a:r>
              <a:rPr lang="en-GB" sz="1400" dirty="0"/>
              <a:t> Sadler, </a:t>
            </a:r>
          </a:p>
          <a:p>
            <a:r>
              <a:rPr lang="en-GB" sz="1400" dirty="0"/>
              <a:t>9 who rides by the king in easy conversation. They are tired; the sun is declining, and they ride back to Wolf Hall </a:t>
            </a:r>
          </a:p>
          <a:p>
            <a:r>
              <a:rPr lang="en-GB" sz="1400" dirty="0"/>
              <a:t>10 with the reins slack on the necks of their mounts. Tomorrow his wife and two sisters will go out. These dead </a:t>
            </a:r>
          </a:p>
          <a:p>
            <a:r>
              <a:rPr lang="en-GB" sz="1400" dirty="0"/>
              <a:t>11 women, their bones long sunk in London clay, are now </a:t>
            </a:r>
            <a:r>
              <a:rPr lang="en-GB" sz="1400" b="1" dirty="0"/>
              <a:t>transmigrated.</a:t>
            </a:r>
            <a:r>
              <a:rPr lang="en-GB" sz="1400" dirty="0"/>
              <a:t> Weightless, they glide on the upper </a:t>
            </a:r>
          </a:p>
          <a:p>
            <a:r>
              <a:rPr lang="en-GB" sz="1400" dirty="0"/>
              <a:t>12 currents of the air. They pity no one. They answer to no one. Their lives are simple. When they look down they </a:t>
            </a:r>
          </a:p>
          <a:p>
            <a:r>
              <a:rPr lang="en-GB" sz="1400" dirty="0"/>
              <a:t>13 see nothing but their prey, and the borrowed plumes of the hunters: they see a flittering, flinching universe, a </a:t>
            </a:r>
          </a:p>
          <a:p>
            <a:r>
              <a:rPr lang="en-GB" sz="1400" dirty="0"/>
              <a:t>14 universe filled with their dinner.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15 All summer has been like this, </a:t>
            </a:r>
            <a:r>
              <a:rPr lang="en-GB" sz="1400" b="1" dirty="0"/>
              <a:t>a riot of dismemberment, fur and feather flying</a:t>
            </a:r>
            <a:r>
              <a:rPr lang="en-GB" sz="1400" dirty="0"/>
              <a:t>; the beating off and the whipping </a:t>
            </a:r>
          </a:p>
          <a:p>
            <a:r>
              <a:rPr lang="en-GB" sz="1400" dirty="0"/>
              <a:t>16 in of hounds, the coddling of tired horses, the nursing, by the gentlemen, of contusions, sprains and blisters. And </a:t>
            </a:r>
          </a:p>
          <a:p>
            <a:r>
              <a:rPr lang="en-GB" sz="1400" dirty="0"/>
              <a:t>17 for a few days at least, the sun has shone on Henry. Sometime before noon, clouds scudded in from the west and </a:t>
            </a:r>
          </a:p>
          <a:p>
            <a:r>
              <a:rPr lang="en-GB" sz="1400" dirty="0"/>
              <a:t>18 rain fell in big scented drops; but the sun re-emerged with a scorching heat, and now the sky is so clear </a:t>
            </a:r>
            <a:r>
              <a:rPr lang="en-GB" sz="1400" b="1" dirty="0"/>
              <a:t>you can </a:t>
            </a:r>
          </a:p>
          <a:p>
            <a:r>
              <a:rPr lang="en-GB" sz="1400" dirty="0"/>
              <a:t>19</a:t>
            </a:r>
            <a:r>
              <a:rPr lang="en-GB" sz="1400" b="1" dirty="0"/>
              <a:t> see into Heaven </a:t>
            </a:r>
            <a:r>
              <a:rPr lang="en-GB" sz="1400" dirty="0"/>
              <a:t>and spy on what the saints are doing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r>
              <a:rPr lang="en-GB" sz="1400" dirty="0"/>
              <a:t>20 Though the day is over, Henry seems disinclined to go indoors. He stands looking about him, inhaling horse </a:t>
            </a:r>
          </a:p>
          <a:p>
            <a:r>
              <a:rPr lang="en-GB" sz="1400" dirty="0"/>
              <a:t>21 sweat, a broad, brick-red streak of sunburn across his forehead. Early in the day he lost his hat, so by custom all </a:t>
            </a:r>
          </a:p>
          <a:p>
            <a:r>
              <a:rPr lang="en-GB" sz="1400" dirty="0"/>
              <a:t>22 the hunting party were obliged to take off theirs. The king refused all offers of substitutes. As dusk steals over the </a:t>
            </a:r>
          </a:p>
          <a:p>
            <a:r>
              <a:rPr lang="en-GB" sz="1400" dirty="0"/>
              <a:t>23 woods and fields, servants will be out looking for the </a:t>
            </a:r>
            <a:r>
              <a:rPr lang="en-GB" sz="1400" b="1" dirty="0"/>
              <a:t>stir </a:t>
            </a:r>
            <a:r>
              <a:rPr lang="en-GB" sz="1400" dirty="0"/>
              <a:t>of the black plume against darkening grass, or the </a:t>
            </a:r>
            <a:r>
              <a:rPr lang="en-GB" sz="1400" b="1" dirty="0"/>
              <a:t>glint </a:t>
            </a:r>
          </a:p>
          <a:p>
            <a:r>
              <a:rPr lang="en-GB" sz="1400" dirty="0"/>
              <a:t>24 of his hunter’s badge, a gold St Hubert with sapphire eyes. Already you can feel the autumn. You know there will </a:t>
            </a:r>
          </a:p>
          <a:p>
            <a:r>
              <a:rPr lang="en-GB" sz="1400" dirty="0"/>
              <a:t>25 not be many more days like these; so let us stand, the </a:t>
            </a:r>
            <a:r>
              <a:rPr lang="en-GB" sz="1400" dirty="0" err="1"/>
              <a:t>horseboys</a:t>
            </a:r>
            <a:r>
              <a:rPr lang="en-GB" sz="1400" dirty="0"/>
              <a:t> of Wolf Hall swarming around us, Wiltshire and </a:t>
            </a:r>
          </a:p>
          <a:p>
            <a:r>
              <a:rPr lang="en-GB" sz="1400" dirty="0"/>
              <a:t>26 the western counties stretching into a haze of blue; let us stand, the king’s hand on his shoulder, Henry’s face </a:t>
            </a:r>
          </a:p>
          <a:p>
            <a:r>
              <a:rPr lang="en-GB" sz="1400" dirty="0"/>
              <a:t>27 earnest as he talks his way back through the landscape of the day, </a:t>
            </a:r>
            <a:r>
              <a:rPr lang="en-GB" sz="1400" b="1" dirty="0"/>
              <a:t>the green copses and rushing streams, the </a:t>
            </a:r>
          </a:p>
          <a:p>
            <a:r>
              <a:rPr lang="en-GB" sz="1400" b="1" dirty="0"/>
              <a:t>28 alders by the water’s edge</a:t>
            </a:r>
            <a:r>
              <a:rPr lang="en-GB" sz="1400" dirty="0"/>
              <a:t>, the early haze that lifted by nine; the brief shower, the small wind that died and </a:t>
            </a:r>
          </a:p>
          <a:p>
            <a:r>
              <a:rPr lang="en-GB" sz="1400" dirty="0"/>
              <a:t>29 settled; the stillness, the afternoon heat.</a:t>
            </a:r>
          </a:p>
          <a:p>
            <a:endParaRPr lang="en-GB" sz="1400" dirty="0"/>
          </a:p>
        </p:txBody>
      </p:sp>
      <p:sp>
        <p:nvSpPr>
          <p:cNvPr id="3" name="Rectangle 2"/>
          <p:cNvSpPr/>
          <p:nvPr/>
        </p:nvSpPr>
        <p:spPr>
          <a:xfrm>
            <a:off x="235677" y="5661248"/>
            <a:ext cx="8704903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/>
              <a:t>How has the </a:t>
            </a:r>
            <a:r>
              <a:rPr lang="en-GB" b="1" dirty="0" smtClean="0"/>
              <a:t>author combined </a:t>
            </a:r>
            <a:r>
              <a:rPr lang="en-GB" b="1" dirty="0"/>
              <a:t>violence, death, tranquillity and </a:t>
            </a:r>
            <a:r>
              <a:rPr lang="en-GB" b="1" dirty="0" smtClean="0"/>
              <a:t>beauty in this </a:t>
            </a:r>
            <a:r>
              <a:rPr lang="en-GB" b="1" dirty="0"/>
              <a:t>passage</a:t>
            </a:r>
            <a:r>
              <a:rPr lang="en-GB" b="1" dirty="0" smtClean="0"/>
              <a:t>? Identify descriptive words and phrases and consider how they appeal to the reader’s senses.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Q2: </a:t>
            </a:r>
            <a:r>
              <a:rPr lang="en-GB" dirty="0" smtClean="0"/>
              <a:t>How has the writer used language…?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1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53971</TotalTime>
  <Words>1337</Words>
  <Application>Microsoft Office PowerPoint</Application>
  <PresentationFormat>On-screen Show (4:3)</PresentationFormat>
  <Paragraphs>173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63</cp:revision>
  <dcterms:created xsi:type="dcterms:W3CDTF">2016-02-09T15:51:07Z</dcterms:created>
  <dcterms:modified xsi:type="dcterms:W3CDTF">2016-04-13T16:03:15Z</dcterms:modified>
</cp:coreProperties>
</file>