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4" r:id="rId11"/>
    <p:sldId id="265" r:id="rId12"/>
    <p:sldId id="266" r:id="rId13"/>
    <p:sldId id="267" r:id="rId14"/>
    <p:sldId id="272" r:id="rId15"/>
    <p:sldId id="268" r:id="rId16"/>
    <p:sldId id="273" r:id="rId17"/>
    <p:sldId id="274" r:id="rId18"/>
    <p:sldId id="282" r:id="rId19"/>
    <p:sldId id="283" r:id="rId20"/>
    <p:sldId id="284" r:id="rId21"/>
    <p:sldId id="285" r:id="rId22"/>
    <p:sldId id="286" r:id="rId23"/>
    <p:sldId id="287" r:id="rId24"/>
    <p:sldId id="281" r:id="rId25"/>
    <p:sldId id="269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D4FCF-DE78-4327-A38D-3ADA6818B0C8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DD19-B6A6-43AE-BB17-FDF7BADEC9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5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acronym that we will use on each poem to look at all the different aspects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F92-7D2E-40F0-999B-67C40D31743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D41-373F-4ABE-B7F5-FF50920D8AF5}" type="datetimeFigureOut">
              <a:rPr lang="en-GB" smtClean="0"/>
              <a:pPr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6A5B-856B-41C5-93E0-CB35E7D448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GCSE\Top%20Set\Lit%20Poetry\Brendon%20Gallacher\Incy%20Wincy%20Spider%20_%20Nursery%20Rhymes%20_%20HD%20version%20-%20YouTube%20%5b360p%5d.mp4" TargetMode="External"/><Relationship Id="rId2" Type="http://schemas.openxmlformats.org/officeDocument/2006/relationships/hyperlink" Target="file:///F:\GCSE\Top%20Set\Lit%20Poetry\Brendon%20Gallacher\&#9654;%20Wheels%20On%20The%20Bus%20_%20_All%20Day%20Long_%20version%20-%20YouTube%20%5b360p%5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CxDl9jWgLR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 smtClean="0"/>
              <a:t>Brendon </a:t>
            </a:r>
            <a:r>
              <a:rPr lang="en-GB" dirty="0" err="1" smtClean="0"/>
              <a:t>Gallacher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/>
          <a:p>
            <a:r>
              <a:rPr lang="en-GB" dirty="0" smtClean="0"/>
              <a:t>By Jackie Kay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3086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03350" y="3068638"/>
            <a:ext cx="64817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 was seven and I was six, </a:t>
            </a:r>
            <a:r>
              <a:rPr lang="en-GB" b="1" dirty="0">
                <a:solidFill>
                  <a:srgbClr val="FF0000"/>
                </a:solidFill>
              </a:rPr>
              <a:t>my</a:t>
            </a:r>
            <a:r>
              <a:rPr lang="en-GB" dirty="0">
                <a:solidFill>
                  <a:srgbClr val="FF0000"/>
                </a:solidFill>
              </a:rPr>
              <a:t>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He was Irish and I was Scottish, </a:t>
            </a:r>
            <a:r>
              <a:rPr lang="en-GB" b="1" dirty="0">
                <a:solidFill>
                  <a:srgbClr val="FF0000"/>
                </a:solidFill>
              </a:rPr>
              <a:t>my</a:t>
            </a:r>
            <a:r>
              <a:rPr lang="en-GB" dirty="0">
                <a:solidFill>
                  <a:srgbClr val="FF0000"/>
                </a:solidFill>
              </a:rPr>
              <a:t>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His father was in prison; he was a cat burglar.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My</a:t>
            </a:r>
            <a:r>
              <a:rPr lang="en-GB" dirty="0">
                <a:solidFill>
                  <a:srgbClr val="FF0000"/>
                </a:solidFill>
              </a:rPr>
              <a:t> father was communist party full-time worker.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He had six brothers and I had one, </a:t>
            </a:r>
            <a:r>
              <a:rPr lang="en-GB" b="1" dirty="0">
                <a:solidFill>
                  <a:srgbClr val="FF0000"/>
                </a:solidFill>
              </a:rPr>
              <a:t>my</a:t>
            </a:r>
            <a:r>
              <a:rPr lang="en-GB" dirty="0">
                <a:solidFill>
                  <a:srgbClr val="FF0000"/>
                </a:solidFill>
              </a:rPr>
              <a:t>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584" y="1124744"/>
            <a:ext cx="727347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first stanza details the contrasting backgrounds of the poet and her imaginary friend. The use of the words </a:t>
            </a:r>
            <a:r>
              <a:rPr lang="en-GB" dirty="0" smtClean="0"/>
              <a:t>‘he’ </a:t>
            </a:r>
            <a:r>
              <a:rPr lang="en-GB" dirty="0"/>
              <a:t>and </a:t>
            </a:r>
            <a:r>
              <a:rPr lang="en-GB" dirty="0" smtClean="0"/>
              <a:t>‘I’ </a:t>
            </a:r>
            <a:r>
              <a:rPr lang="en-GB" dirty="0"/>
              <a:t>make the contrasts stand out. </a:t>
            </a:r>
            <a:r>
              <a:rPr lang="en-GB" dirty="0" smtClean="0"/>
              <a:t>				</a:t>
            </a:r>
            <a:r>
              <a:rPr lang="en-GB" b="1" dirty="0" smtClean="0"/>
              <a:t>Who has the most exciting life?</a:t>
            </a:r>
            <a:endParaRPr lang="en-GB" dirty="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195736" y="3356992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3203575" y="27082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484438" y="2420938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Different ages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195736" y="3933056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971550" y="4005263"/>
            <a:ext cx="15128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0" y="4292600"/>
            <a:ext cx="1403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Different nationalities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267744" y="5589240"/>
            <a:ext cx="23762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563938" y="55895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843213" y="6092825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Different family sizes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476672"/>
            <a:ext cx="62187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Why is it important that she uses the possessive pronoun ‘my’?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8638" y="2140308"/>
            <a:ext cx="509947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 would 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old my 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and and take me by the river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where we'd talk all about his family being poor.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He'd get his mum out of Glasgow when he got older.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A wee holiday </a:t>
            </a:r>
            <a:r>
              <a:rPr lang="en-GB" b="1" dirty="0">
                <a:solidFill>
                  <a:srgbClr val="FF0000"/>
                </a:solidFill>
              </a:rPr>
              <a:t>some place</a:t>
            </a:r>
            <a:r>
              <a:rPr lang="en-GB" dirty="0">
                <a:solidFill>
                  <a:srgbClr val="FF0000"/>
                </a:solidFill>
              </a:rPr>
              <a:t> nice. </a:t>
            </a:r>
            <a:r>
              <a:rPr lang="en-GB" b="1" dirty="0">
                <a:solidFill>
                  <a:srgbClr val="FF0000"/>
                </a:solidFill>
              </a:rPr>
              <a:t>Some place </a:t>
            </a:r>
            <a:r>
              <a:rPr lang="en-GB" dirty="0">
                <a:solidFill>
                  <a:srgbClr val="FF0000"/>
                </a:solidFill>
              </a:rPr>
              <a:t>far.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I'd tell my mum about my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843808" y="249289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3203575" y="17732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123728" y="1268760"/>
            <a:ext cx="3384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/>
              <a:t>Alliteration draws our attention: </a:t>
            </a:r>
            <a:r>
              <a:rPr lang="en-GB" sz="1400" dirty="0"/>
              <a:t>sense of innocence and </a:t>
            </a:r>
            <a:r>
              <a:rPr lang="en-GB" sz="1400" dirty="0" smtClean="0"/>
              <a:t>companionship</a:t>
            </a:r>
            <a:endParaRPr lang="en-GB" sz="1400" dirty="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0" y="249289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5364163" y="1844675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84888" y="1546225"/>
            <a:ext cx="3059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He appears to be in charge, he takes </a:t>
            </a:r>
            <a:r>
              <a:rPr lang="en-GB" sz="1400" dirty="0" smtClean="0"/>
              <a:t>her - security</a:t>
            </a:r>
            <a:endParaRPr lang="en-GB" sz="1400" dirty="0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692275" y="27813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3319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07504" y="3573463"/>
            <a:ext cx="1512168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/>
              <a:t>What does this imply about the experience of growing up in </a:t>
            </a:r>
            <a:r>
              <a:rPr lang="en-GB" sz="1600" b="1" dirty="0"/>
              <a:t>G</a:t>
            </a:r>
            <a:r>
              <a:rPr lang="en-GB" sz="1600" b="1" dirty="0" smtClean="0"/>
              <a:t>lasgow? </a:t>
            </a:r>
          </a:p>
          <a:p>
            <a:pPr>
              <a:spcBef>
                <a:spcPct val="50000"/>
              </a:spcBef>
            </a:pPr>
            <a:endParaRPr lang="en-GB" sz="1600" b="1" dirty="0"/>
          </a:p>
          <a:p>
            <a:pPr>
              <a:spcBef>
                <a:spcPct val="50000"/>
              </a:spcBef>
            </a:pPr>
            <a:r>
              <a:rPr lang="en-GB" sz="1600" b="1" dirty="0" smtClean="0"/>
              <a:t>So why might she have Brendon </a:t>
            </a:r>
            <a:r>
              <a:rPr lang="en-GB" sz="1600" b="1" dirty="0" err="1" smtClean="0"/>
              <a:t>Gallacher</a:t>
            </a:r>
            <a:r>
              <a:rPr lang="en-GB" sz="1600" b="1" dirty="0" smtClean="0"/>
              <a:t> as a friend?</a:t>
            </a:r>
            <a:endParaRPr lang="en-GB" sz="1600" b="1" dirty="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908175" y="4652962"/>
            <a:ext cx="4248001" cy="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563938" y="4652963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995738" y="5157788"/>
            <a:ext cx="4176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Liked to tell her mother, </a:t>
            </a:r>
            <a:r>
              <a:rPr lang="en-GB" sz="1400" dirty="0" smtClean="0"/>
              <a:t>to talk about him as if he were real</a:t>
            </a:r>
            <a:endParaRPr lang="en-GB" sz="1400" dirty="0"/>
          </a:p>
        </p:txBody>
      </p:sp>
      <p:sp>
        <p:nvSpPr>
          <p:cNvPr id="15" name="Right Brace 14"/>
          <p:cNvSpPr/>
          <p:nvPr/>
        </p:nvSpPr>
        <p:spPr>
          <a:xfrm>
            <a:off x="6732240" y="2204864"/>
            <a:ext cx="45719" cy="9361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76256" y="227687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Enjambment – this experience is spread out over two lines: recurring; security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38610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‘some place’ = emotion of reminiscence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2125" y="2140308"/>
            <a:ext cx="51474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How his mum drank and his daddy was a cat burglar.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And she'd say, 'why not have him round to dinner?‘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No, no, I'd say he's got big holes in his trousers.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 like meeting him </a:t>
            </a:r>
            <a:r>
              <a:rPr lang="en-GB" b="1" dirty="0">
                <a:solidFill>
                  <a:srgbClr val="FF0000"/>
                </a:solidFill>
              </a:rPr>
              <a:t>by the burn in the open air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Then one day after we'd been friends for two years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71550" y="476250"/>
            <a:ext cx="7272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We see a young poet’s imagination developing as she makes up a detailed background for her imaginary friend.  Even his parents have romantic lives as a “drunk” and a “cat burglar”. He seems to have a far more interesting </a:t>
            </a:r>
            <a:r>
              <a:rPr lang="en-GB" dirty="0" smtClean="0"/>
              <a:t>life; </a:t>
            </a:r>
            <a:r>
              <a:rPr lang="en-GB" dirty="0"/>
              <a:t>she makes him sound exciting.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300663"/>
            <a:ext cx="12255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131840" y="3573016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300788" y="3573463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948488" y="3500438"/>
            <a:ext cx="1871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Humorous – </a:t>
            </a:r>
            <a:r>
              <a:rPr lang="en-GB" sz="1400" dirty="0" smtClean="0"/>
              <a:t>childish response</a:t>
            </a:r>
            <a:endParaRPr lang="en-GB" sz="1400" dirty="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1908175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908175" y="4652963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900113" y="5084763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Indicates the coming change in mood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860230" y="1772816"/>
            <a:ext cx="2304058" cy="431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36296" y="16288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Childish language</a:t>
            </a:r>
            <a:endParaRPr lang="en-GB" sz="1400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508104" y="2564904"/>
            <a:ext cx="1440160" cy="215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48264" y="234888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Direct speech, adding to informal style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805264"/>
            <a:ext cx="66967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What is the significance of the ‘burn’ and the ‘open air’ (as contrasted to ‘round for dinner’)? What does Brendon represent? 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04975" y="2140308"/>
            <a:ext cx="485421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One day when it was pouring and I was indoors,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my mum </a:t>
            </a:r>
            <a:r>
              <a:rPr lang="en-GB" b="1" dirty="0">
                <a:solidFill>
                  <a:srgbClr val="FF0000"/>
                </a:solidFill>
              </a:rPr>
              <a:t>says</a:t>
            </a:r>
            <a:r>
              <a:rPr lang="en-GB" dirty="0">
                <a:solidFill>
                  <a:srgbClr val="FF0000"/>
                </a:solidFill>
              </a:rPr>
              <a:t> to me, 'I was talking to Mrs </a:t>
            </a:r>
            <a:r>
              <a:rPr lang="en-GB" dirty="0" err="1">
                <a:solidFill>
                  <a:srgbClr val="FF0000"/>
                </a:solidFill>
              </a:rPr>
              <a:t>Moir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who lives next door to your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Didn't you say his address was 24 Novar?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She </a:t>
            </a:r>
            <a:r>
              <a:rPr lang="en-GB" b="1" dirty="0">
                <a:solidFill>
                  <a:srgbClr val="FF0000"/>
                </a:solidFill>
              </a:rPr>
              <a:t>says</a:t>
            </a:r>
            <a:r>
              <a:rPr lang="en-GB" dirty="0">
                <a:solidFill>
                  <a:srgbClr val="FF0000"/>
                </a:solidFill>
              </a:rPr>
              <a:t> there are no </a:t>
            </a:r>
            <a:r>
              <a:rPr lang="en-GB" dirty="0" err="1">
                <a:solidFill>
                  <a:srgbClr val="FF0000"/>
                </a:solidFill>
              </a:rPr>
              <a:t>Gallachers</a:t>
            </a:r>
            <a:r>
              <a:rPr lang="en-GB" dirty="0">
                <a:solidFill>
                  <a:srgbClr val="FF0000"/>
                </a:solidFill>
              </a:rPr>
              <a:t> at 24 Novar</a:t>
            </a:r>
            <a:r>
              <a:rPr lang="en-GB" dirty="0"/>
              <a:t>	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763688" y="2492896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1476375" y="1773238"/>
            <a:ext cx="2873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95536" y="476672"/>
            <a:ext cx="1800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Repetition creates </a:t>
            </a:r>
            <a:r>
              <a:rPr lang="en-GB" sz="1400" dirty="0" smtClean="0"/>
              <a:t>tension, draws us towards the dramatic conclusion, and the importance of this ‘one day’</a:t>
            </a:r>
            <a:endParaRPr lang="en-GB" sz="1400" dirty="0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203848" y="2492896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4140200" y="1700213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787900" y="1412875"/>
            <a:ext cx="3024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Links weather to change in </a:t>
            </a:r>
            <a:r>
              <a:rPr lang="en-GB" sz="1400" dirty="0" smtClean="0"/>
              <a:t>mood (pathetic fallacy)</a:t>
            </a:r>
            <a:endParaRPr lang="en-GB" sz="1400" dirty="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067175" y="357346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427538" y="3573463"/>
            <a:ext cx="25209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659563" y="4005263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He only exists for her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228184" y="2780928"/>
            <a:ext cx="144016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16217" y="285293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Enjambment – sense of tension/suspense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5445224"/>
            <a:ext cx="4744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Why does she use dialogue? What is the effect?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65313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Colloquialism; also marks the move to present tense, creating a sense of immediacy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44824"/>
            <a:ext cx="552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One day when it was ____</a:t>
            </a:r>
            <a:r>
              <a:rPr lang="en-GB" dirty="0" err="1" smtClean="0">
                <a:solidFill>
                  <a:srgbClr val="FF0000"/>
                </a:solidFill>
              </a:rPr>
              <a:t>ing</a:t>
            </a:r>
            <a:r>
              <a:rPr lang="en-GB" dirty="0" smtClean="0">
                <a:solidFill>
                  <a:srgbClr val="FF0000"/>
                </a:solidFill>
              </a:rPr>
              <a:t> and I was in____,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my mum </a:t>
            </a:r>
            <a:r>
              <a:rPr lang="en-GB" b="1" dirty="0" smtClean="0">
                <a:solidFill>
                  <a:srgbClr val="FF0000"/>
                </a:solidFill>
              </a:rPr>
              <a:t>says</a:t>
            </a:r>
            <a:r>
              <a:rPr lang="en-GB" dirty="0" smtClean="0">
                <a:solidFill>
                  <a:srgbClr val="FF0000"/>
                </a:solidFill>
              </a:rPr>
              <a:t> to me, 'I was talking to Mrs ____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who lives next ____ to your Brendon </a:t>
            </a:r>
            <a:r>
              <a:rPr lang="en-GB" dirty="0" err="1" smtClean="0">
                <a:solidFill>
                  <a:srgbClr val="FF0000"/>
                </a:solidFill>
              </a:rPr>
              <a:t>Gallacher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Didn't you say his address was ___ _____?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She </a:t>
            </a:r>
            <a:r>
              <a:rPr lang="en-GB" b="1" dirty="0" smtClean="0">
                <a:solidFill>
                  <a:srgbClr val="FF0000"/>
                </a:solidFill>
              </a:rPr>
              <a:t>says</a:t>
            </a:r>
            <a:r>
              <a:rPr lang="en-GB" dirty="0" smtClean="0">
                <a:solidFill>
                  <a:srgbClr val="FF0000"/>
                </a:solidFill>
              </a:rPr>
              <a:t> there ____ ____ </a:t>
            </a:r>
            <a:r>
              <a:rPr lang="en-GB" dirty="0" err="1" smtClean="0">
                <a:solidFill>
                  <a:srgbClr val="FF0000"/>
                </a:solidFill>
              </a:rPr>
              <a:t>Gallachers</a:t>
            </a:r>
            <a:r>
              <a:rPr lang="en-GB" dirty="0" smtClean="0">
                <a:solidFill>
                  <a:srgbClr val="FF0000"/>
                </a:solidFill>
              </a:rPr>
              <a:t> at ___ ____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162880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Moir</a:t>
            </a:r>
            <a:r>
              <a:rPr lang="en-GB" sz="2400" dirty="0" smtClean="0"/>
              <a:t>			24</a:t>
            </a:r>
            <a:endParaRPr lang="en-GB" sz="2400" b="1" dirty="0" smtClean="0"/>
          </a:p>
          <a:p>
            <a:r>
              <a:rPr lang="en-GB" sz="2400" dirty="0" smtClean="0"/>
              <a:t>		no</a:t>
            </a:r>
            <a:endParaRPr lang="en-GB" sz="2400" b="1" dirty="0" smtClean="0"/>
          </a:p>
          <a:p>
            <a:r>
              <a:rPr lang="en-GB" sz="2400" dirty="0" smtClean="0"/>
              <a:t>	Novar</a:t>
            </a:r>
            <a:endParaRPr lang="en-GB" sz="2400" b="1" dirty="0" smtClean="0"/>
          </a:p>
          <a:p>
            <a:r>
              <a:rPr lang="en-GB" sz="2400" dirty="0" smtClean="0"/>
              <a:t>   doors</a:t>
            </a:r>
            <a:endParaRPr lang="en-GB" sz="2400" b="1" dirty="0" smtClean="0"/>
          </a:p>
          <a:p>
            <a:r>
              <a:rPr lang="en-GB" sz="2400" i="1" dirty="0" smtClean="0"/>
              <a:t>		pour</a:t>
            </a:r>
            <a:endParaRPr lang="en-GB" sz="2400" b="1" dirty="0" smtClean="0"/>
          </a:p>
          <a:p>
            <a:r>
              <a:rPr lang="en-GB" sz="2400" dirty="0" smtClean="0"/>
              <a:t>           Novar</a:t>
            </a:r>
            <a:endParaRPr lang="en-GB" sz="2400" b="1" dirty="0" smtClean="0"/>
          </a:p>
          <a:p>
            <a:r>
              <a:rPr lang="en-GB" sz="2400" b="1" dirty="0" smtClean="0"/>
              <a:t>		     door</a:t>
            </a:r>
          </a:p>
          <a:p>
            <a:r>
              <a:rPr lang="en-GB" sz="2400" b="1" i="1" dirty="0" smtClean="0"/>
              <a:t>     are</a:t>
            </a:r>
            <a:endParaRPr lang="en-GB" sz="2400" b="1" dirty="0" smtClean="0"/>
          </a:p>
          <a:p>
            <a:r>
              <a:rPr lang="en-GB" sz="2400" dirty="0" smtClean="0"/>
              <a:t>		24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80648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Look at the words in the box on the right.  What do you notice?</a:t>
            </a:r>
            <a:endParaRPr lang="en-GB" sz="2000" b="1" dirty="0" smtClean="0"/>
          </a:p>
          <a:p>
            <a:r>
              <a:rPr lang="en-GB" sz="2000" dirty="0" smtClean="0"/>
              <a:t>In pairs, use the words to fill the gaps in the poem.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75608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smtClean="0"/>
              <a:t>What is the effect of the internal rhyme and rhythm in these stanzas?  What might it reflect?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12938" y="2140308"/>
            <a:ext cx="485235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There never have been any </a:t>
            </a:r>
            <a:r>
              <a:rPr lang="en-GB" dirty="0" err="1">
                <a:solidFill>
                  <a:srgbClr val="FF0000"/>
                </a:solidFill>
              </a:rPr>
              <a:t>Gallachers</a:t>
            </a:r>
            <a:r>
              <a:rPr lang="en-GB" dirty="0">
                <a:solidFill>
                  <a:srgbClr val="FF0000"/>
                </a:solidFill>
              </a:rPr>
              <a:t> next door.'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And he died then, my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flat out on my bedroom floor, his spiky hair,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his impish grin, his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>
                <a:solidFill>
                  <a:srgbClr val="FF0000"/>
                </a:solidFill>
              </a:rPr>
              <a:t>unny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>
                <a:solidFill>
                  <a:srgbClr val="FF0000"/>
                </a:solidFill>
              </a:rPr>
              <a:t>lapping ear.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O Brendon. Oh my Brendon </a:t>
            </a:r>
            <a:r>
              <a:rPr lang="en-GB" dirty="0" err="1">
                <a:solidFill>
                  <a:srgbClr val="FF0000"/>
                </a:solidFill>
              </a:rPr>
              <a:t>Gallacher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55776" y="2492896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2916238" y="177323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16238" y="15573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He only exists in her imagination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411760" y="2996952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979712" y="357301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258888" y="2997200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258888" y="35734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2430" y="3644900"/>
            <a:ext cx="161925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/>
              <a:t>What is the effect of the line ‘he died then’?</a:t>
            </a:r>
            <a:endParaRPr lang="en-GB" sz="1600" b="1" dirty="0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860032" y="3573016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979712" y="414908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5940425" y="3573463"/>
            <a:ext cx="7921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6443663" y="3500438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804248" y="1988840"/>
            <a:ext cx="18714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Fond </a:t>
            </a:r>
            <a:r>
              <a:rPr lang="en-GB" sz="1400" dirty="0" smtClean="0"/>
              <a:t>memories; mischievous adjectives show he really existed for her. Alliteration draws our attention to endearing details. Are they cartoonish?</a:t>
            </a:r>
          </a:p>
          <a:p>
            <a:pPr>
              <a:spcBef>
                <a:spcPct val="50000"/>
              </a:spcBef>
            </a:pPr>
            <a:endParaRPr lang="en-GB" sz="1400" dirty="0"/>
          </a:p>
          <a:p>
            <a:pPr>
              <a:spcBef>
                <a:spcPct val="50000"/>
              </a:spcBef>
            </a:pPr>
            <a:r>
              <a:rPr lang="en-GB" sz="1400" dirty="0" smtClean="0"/>
              <a:t>Physical descriptions only given in the final stanza – his personality is what made him special</a:t>
            </a:r>
          </a:p>
          <a:p>
            <a:pPr>
              <a:spcBef>
                <a:spcPct val="50000"/>
              </a:spcBef>
            </a:pPr>
            <a:endParaRPr lang="en-GB" sz="1400" dirty="0" smtClean="0"/>
          </a:p>
          <a:p>
            <a:pPr>
              <a:spcBef>
                <a:spcPct val="50000"/>
              </a:spcBef>
            </a:pPr>
            <a:r>
              <a:rPr lang="en-GB" sz="1400" dirty="0" smtClean="0"/>
              <a:t>‘impish’ – mythological quality</a:t>
            </a:r>
            <a:endParaRPr lang="en-GB" sz="1400" dirty="0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1979613" y="46529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276600" y="46529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124075" y="46529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2771775" y="4652963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339975" y="5516563"/>
            <a:ext cx="20161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/>
              <a:t>What feeling does the repeated ‘Oh’ create?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5157192"/>
            <a:ext cx="20162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is the effect of referring to him as just ‘Brendon’ here?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332656"/>
            <a:ext cx="4477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Why are the lines shorter in this final stanza?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836712"/>
            <a:ext cx="53558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How does the tone of the poem change in this stanza?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2420888"/>
            <a:ext cx="8218487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quotation, say what you notice about how language is being 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correct terminology if you can!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836712"/>
            <a:ext cx="7775575" cy="864245"/>
          </a:xfrm>
          <a:prstGeom prst="rect">
            <a:avLst/>
          </a:prstGeom>
          <a:solidFill>
            <a:srgbClr val="CCECFF"/>
          </a:solidFill>
          <a:ln w="57150">
            <a:solidFill>
              <a:srgbClr val="6699FF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Language quiz: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</a:t>
            </a:r>
            <a:r>
              <a:rPr lang="en-GB" sz="2000" b="1" smtClean="0"/>
              <a:t>			 </a:t>
            </a:r>
            <a:r>
              <a:rPr lang="en-GB" sz="2000" b="1" dirty="0" smtClean="0"/>
              <a:t>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94468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196975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cs typeface="Arial" charset="0"/>
              </a:rPr>
              <a:t>                                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‘I was talking to </a:t>
            </a:r>
            <a:r>
              <a:rPr lang="en-GB" sz="28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Mrs </a:t>
            </a:r>
            <a:r>
              <a:rPr lang="en-GB" sz="2800" b="1" dirty="0" err="1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Moir</a:t>
            </a:r>
            <a:endParaRPr lang="en-GB" sz="2800" b="1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GB" sz="28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who lives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next door to your Brendon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Gallacher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.’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Enjambment</a:t>
            </a: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one of two examples in the poem in which the sentence continues on to the next line without any pause. It helps create a natural, conversational tone.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</a:t>
            </a:r>
            <a:r>
              <a:rPr lang="en-GB" sz="2000" b="1" dirty="0"/>
              <a:t> </a:t>
            </a:r>
            <a:r>
              <a:rPr lang="en-GB" sz="2000" b="1" dirty="0" smtClean="0"/>
              <a:t>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15264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19697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‘</a:t>
            </a: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Some place far</a:t>
            </a:r>
            <a:r>
              <a:rPr lang="en-GB" sz="2800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.’</a:t>
            </a:r>
            <a:endParaRPr lang="en-GB" sz="2800" dirty="0">
              <a:solidFill>
                <a:srgbClr val="6699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Incomplete sentence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– adds to the conversational, informal style.  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</a:t>
            </a:r>
            <a:r>
              <a:rPr lang="en-GB" sz="2000" b="1" dirty="0"/>
              <a:t> </a:t>
            </a:r>
            <a:r>
              <a:rPr lang="en-GB" sz="2000" b="1" dirty="0" smtClean="0"/>
              <a:t>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87272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19697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‘A </a:t>
            </a: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wee holiday some place nice</a:t>
            </a: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Some place far.’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Conversational style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– here the poet uses the sort of incomplete sentences which occur in conversation, and the typically Scottish word ‘wee’ (little).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</a:t>
            </a:r>
            <a:r>
              <a:rPr lang="en-GB" sz="2000" b="1" dirty="0"/>
              <a:t> </a:t>
            </a:r>
            <a:r>
              <a:rPr lang="en-GB" sz="2000" b="1" dirty="0" smtClean="0"/>
              <a:t>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56992"/>
            <a:ext cx="3456384" cy="3124944"/>
          </a:xfrm>
        </p:spPr>
        <p:txBody>
          <a:bodyPr>
            <a:normAutofit/>
          </a:bodyPr>
          <a:lstStyle/>
          <a:p>
            <a:r>
              <a:rPr lang="en-GB" dirty="0" smtClean="0"/>
              <a:t>Rhyme</a:t>
            </a:r>
          </a:p>
          <a:p>
            <a:r>
              <a:rPr lang="en-GB" dirty="0" smtClean="0"/>
              <a:t>Repetition</a:t>
            </a:r>
          </a:p>
          <a:p>
            <a:r>
              <a:rPr lang="en-GB" dirty="0" smtClean="0"/>
              <a:t>Simple grammar</a:t>
            </a:r>
          </a:p>
          <a:p>
            <a:r>
              <a:rPr lang="en-GB" dirty="0" smtClean="0"/>
              <a:t>Alliteration</a:t>
            </a:r>
          </a:p>
          <a:p>
            <a:r>
              <a:rPr lang="en-GB" dirty="0" smtClean="0"/>
              <a:t>Strong rhythm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What are the characteristics of songs, nursery rhymes and young children’s books?</a:t>
            </a:r>
            <a:endParaRPr lang="en-GB" sz="3200" dirty="0"/>
          </a:p>
        </p:txBody>
      </p:sp>
      <p:sp>
        <p:nvSpPr>
          <p:cNvPr id="6" name="Action Button: Movie 5">
            <a:hlinkClick r:id="rId2" action="ppaction://hlinkfile" highlightClick="1"/>
          </p:cNvPr>
          <p:cNvSpPr/>
          <p:nvPr/>
        </p:nvSpPr>
        <p:spPr>
          <a:xfrm>
            <a:off x="1619672" y="1700808"/>
            <a:ext cx="2592288" cy="1440160"/>
          </a:xfrm>
          <a:prstGeom prst="actionButtonMovi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Movie 6">
            <a:hlinkClick r:id="rId3" action="ppaction://hlinkfile" highlightClick="1"/>
          </p:cNvPr>
          <p:cNvSpPr/>
          <p:nvPr/>
        </p:nvSpPr>
        <p:spPr>
          <a:xfrm>
            <a:off x="4572000" y="1700808"/>
            <a:ext cx="2592288" cy="1440160"/>
          </a:xfrm>
          <a:prstGeom prst="actionButtonMovi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https://encrypted-tbn0.gstatic.com/images?q=tbn:ANd9GcTgVQFWgTXTdt0NjBufdyOie0mnwqQ2f383ifnL7auFczPyGwW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1387">
            <a:off x="4852649" y="3541896"/>
            <a:ext cx="2762250" cy="1657351"/>
          </a:xfrm>
          <a:prstGeom prst="rect">
            <a:avLst/>
          </a:prstGeom>
          <a:noFill/>
        </p:spPr>
      </p:pic>
      <p:pic>
        <p:nvPicPr>
          <p:cNvPr id="12292" name="Picture 4" descr="http://karmiclifevents.files.wordpress.com/2012/02/dinosaurs-love-underpa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2119">
            <a:off x="7062004" y="5177856"/>
            <a:ext cx="1525119" cy="1525119"/>
          </a:xfrm>
          <a:prstGeom prst="rect">
            <a:avLst/>
          </a:prstGeom>
          <a:noFill/>
        </p:spPr>
      </p:pic>
      <p:pic>
        <p:nvPicPr>
          <p:cNvPr id="12294" name="Picture 6" descr="http://i.telegraph.co.uk/multimedia/archive/01776/children_s_main_1776682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46779">
            <a:off x="5766976" y="5242017"/>
            <a:ext cx="959117" cy="127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87272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19697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‘I like meeting him by the </a:t>
            </a: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burn</a:t>
            </a: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the open air.’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Dialect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– here Kay uses ‘burn’, a Scottish word for a stream. The poem is firmly rooted in Glasgow where Jackie Kay was brought up and words like this give the poem a realistic, authentic air.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 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51268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19697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‘He’d get his </a:t>
            </a: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mum</a:t>
            </a: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out of Glasgow when he got older.’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child’s voice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– the use of words like ‘mum’ gives the poem a colloquial, childlike quality which seems to fit a poem about childhood memories.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 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274870"/>
            <a:ext cx="8064500" cy="230477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7849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‘He was seven and I was six, </a:t>
            </a:r>
            <a:r>
              <a:rPr lang="en-GB" sz="26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my Brendon </a:t>
            </a:r>
            <a:r>
              <a:rPr lang="en-GB" sz="2600" b="1" dirty="0" err="1" smtClean="0">
                <a:solidFill>
                  <a:srgbClr val="6699FF"/>
                </a:solidFill>
                <a:latin typeface="Arial" charset="0"/>
                <a:cs typeface="Arial" charset="0"/>
              </a:rPr>
              <a:t>Gallacher</a:t>
            </a:r>
            <a:r>
              <a:rPr lang="en-GB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was Irish and I was Scottish, </a:t>
            </a:r>
            <a:r>
              <a:rPr lang="en-GB" sz="26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my Brendon </a:t>
            </a:r>
            <a:r>
              <a:rPr lang="en-GB" sz="2600" b="1" dirty="0" err="1" smtClean="0">
                <a:solidFill>
                  <a:srgbClr val="6699FF"/>
                </a:solidFill>
                <a:latin typeface="Arial" charset="0"/>
                <a:cs typeface="Arial" charset="0"/>
              </a:rPr>
              <a:t>Gallacher</a:t>
            </a:r>
            <a:r>
              <a:rPr lang="en-GB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.’</a:t>
            </a:r>
            <a:endParaRPr lang="en-GB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27881" y="2457763"/>
            <a:ext cx="74882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Refrain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– the phrase is repeated six times in the poem and once varied as ‘</a:t>
            </a:r>
            <a:r>
              <a:rPr lang="en-GB" sz="2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your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Brendon </a:t>
            </a:r>
            <a:r>
              <a:rPr lang="en-GB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Gallacher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’. The repetition of the possessive pronoun ‘my’ emphasises the importance of Brendon </a:t>
            </a:r>
            <a:r>
              <a:rPr lang="en-GB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Gallacher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to the speaker.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 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39750" y="2492375"/>
            <a:ext cx="8064500" cy="165670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784976" cy="13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‘Then </a:t>
            </a: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one day</a:t>
            </a: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after we’d been friends for two years,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6699FF"/>
                </a:solidFill>
                <a:latin typeface="Arial" charset="0"/>
                <a:cs typeface="Arial" charset="0"/>
              </a:rPr>
              <a:t>one day</a:t>
            </a: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when it was pouring and I was indoors,’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Repetition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– the repetition of the marker ‘one day’ signals to the reader that this was a momentous day – the day that ‘Brendon’ died.</a:t>
            </a: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4797152"/>
            <a:ext cx="8218487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Enjambment			Refrain		Repetition</a:t>
            </a:r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Incomplete sentence		Child’s voice</a:t>
            </a:r>
          </a:p>
          <a:p>
            <a:endParaRPr lang="en-GB" sz="2000" b="1" dirty="0"/>
          </a:p>
          <a:p>
            <a:r>
              <a:rPr lang="en-GB" sz="2000" b="1" dirty="0" smtClean="0"/>
              <a:t>               Dialect</a:t>
            </a:r>
            <a:r>
              <a:rPr lang="en-GB" sz="2000" b="1" dirty="0"/>
              <a:t>	</a:t>
            </a:r>
            <a:r>
              <a:rPr lang="en-GB" sz="2000" b="1" dirty="0" smtClean="0"/>
              <a:t>				 Conversational style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101" r="38875" b="9051"/>
          <a:stretch>
            <a:fillRect/>
          </a:stretch>
        </p:blipFill>
        <p:spPr bwMode="auto">
          <a:xfrm>
            <a:off x="0" y="-1"/>
            <a:ext cx="5148064" cy="68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476672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Each person on your table should read </a:t>
            </a:r>
            <a:r>
              <a:rPr lang="en-GB" sz="2400" b="1" dirty="0" smtClean="0"/>
              <a:t>one</a:t>
            </a:r>
            <a:r>
              <a:rPr lang="en-GB" sz="2400" dirty="0" smtClean="0"/>
              <a:t> of the paragraphs opposite. </a:t>
            </a:r>
          </a:p>
          <a:p>
            <a:endParaRPr lang="en-GB" sz="2400" dirty="0" smtClean="0"/>
          </a:p>
          <a:p>
            <a:r>
              <a:rPr lang="en-GB" sz="2400" dirty="0" smtClean="0"/>
              <a:t>Now you need to summarise your paragraph for the others on your table. </a:t>
            </a:r>
          </a:p>
          <a:p>
            <a:endParaRPr lang="en-GB" sz="2400" dirty="0" smtClean="0"/>
          </a:p>
          <a:p>
            <a:r>
              <a:rPr lang="en-GB" sz="2400" dirty="0" smtClean="0"/>
              <a:t>Discuss each paragraph and make notes on your ideas. </a:t>
            </a:r>
            <a:r>
              <a:rPr lang="en-GB" sz="2400" b="1" dirty="0" smtClean="0"/>
              <a:t>Do you agree with the study guide?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688632" cy="9361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Discussion Time!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Consider the content, atmosphere and contrasts in the poem. What is the effect of these on the reader?</a:t>
            </a:r>
          </a:p>
          <a:p>
            <a:r>
              <a:rPr lang="en-GB" dirty="0" smtClean="0"/>
              <a:t>What is your overall impression of the poem?</a:t>
            </a:r>
          </a:p>
          <a:p>
            <a:pPr lvl="0"/>
            <a:r>
              <a:rPr lang="en-GB" dirty="0" smtClean="0"/>
              <a:t>Why do you think Brendon </a:t>
            </a:r>
            <a:r>
              <a:rPr lang="en-GB" dirty="0" err="1" smtClean="0"/>
              <a:t>Gallacher</a:t>
            </a:r>
            <a:r>
              <a:rPr lang="en-GB" dirty="0" smtClean="0"/>
              <a:t> is so important to the speaker?</a:t>
            </a:r>
          </a:p>
          <a:p>
            <a:pPr lvl="0"/>
            <a:r>
              <a:rPr lang="en-GB" dirty="0" smtClean="0"/>
              <a:t>What are the main themes of the poem?</a:t>
            </a:r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b="1" dirty="0" smtClean="0"/>
              <a:t>	Discuss your ideas in your groups. Any final thoughts?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22000"/>
            <a:grayscl/>
          </a:blip>
          <a:srcRect/>
          <a:stretch>
            <a:fillRect/>
          </a:stretch>
        </p:blipFill>
        <p:spPr bwMode="auto">
          <a:xfrm>
            <a:off x="2051720" y="1844824"/>
            <a:ext cx="4673203" cy="488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It’s time to summarise! We’re going to make a note of the poem’s VITALS.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22672" cy="88978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Poetry VITALS…</a:t>
            </a:r>
            <a:endParaRPr lang="en-GB" sz="36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oice: </a:t>
            </a:r>
            <a:r>
              <a:rPr lang="en-GB" sz="2400" dirty="0" smtClean="0">
                <a:cs typeface="Arial" pitchFamily="34" charset="0"/>
              </a:rPr>
              <a:t>Who is speaking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magery: </a:t>
            </a:r>
            <a:r>
              <a:rPr lang="en-GB" sz="2400" dirty="0" smtClean="0">
                <a:cs typeface="Arial" pitchFamily="34" charset="0"/>
              </a:rPr>
              <a:t>What imagery is being created?    		        	      	    How is it effective?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heme: </a:t>
            </a:r>
            <a:r>
              <a:rPr lang="en-GB" sz="2400" dirty="0" smtClean="0">
                <a:cs typeface="Arial" pitchFamily="34" charset="0"/>
              </a:rPr>
              <a:t>What are the main themes featured 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ddress: </a:t>
            </a:r>
            <a:r>
              <a:rPr lang="en-GB" sz="2400" dirty="0" smtClean="0">
                <a:cs typeface="Arial" pitchFamily="34" charset="0"/>
              </a:rPr>
              <a:t>Who is the poem addressed to? Why?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anguage (Features): </a:t>
            </a:r>
            <a:r>
              <a:rPr lang="en-GB" sz="2400" dirty="0" smtClean="0">
                <a:cs typeface="Arial" pitchFamily="34" charset="0"/>
              </a:rPr>
              <a:t>What type of language/ devices are used? </a:t>
            </a:r>
          </a:p>
          <a:p>
            <a:pPr marL="0" indent="0">
              <a:buNone/>
            </a:pPr>
            <a:r>
              <a:rPr lang="en-GB" sz="2400" dirty="0" smtClean="0">
                <a:cs typeface="Arial" pitchFamily="34" charset="0"/>
              </a:rPr>
              <a:t>			What is their effect?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tructure: </a:t>
            </a:r>
            <a:r>
              <a:rPr lang="en-GB" sz="2400" dirty="0" smtClean="0">
                <a:cs typeface="Arial" pitchFamily="34" charset="0"/>
              </a:rPr>
              <a:t> How is the poem laid out? What is the effect of this? </a:t>
            </a:r>
          </a:p>
          <a:p>
            <a:pPr marL="0" indent="0">
              <a:buNone/>
            </a:pPr>
            <a:endParaRPr lang="en-GB" sz="24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	 </a:t>
            </a:r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smtClean="0">
                <a:latin typeface="Comic Sans MS" pitchFamily="66" charset="0"/>
              </a:rPr>
              <a:t>                         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6" name="Picture 4" descr="http://us.cdn4.123rf.com/168nwm/skovoroda/skovoroda1105/skovoroda110500016/9545402-first-aid-kit-with-medical-cross-illustration-isolated-over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117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Brendon </a:t>
            </a:r>
            <a:r>
              <a:rPr lang="en-GB" b="1" dirty="0" err="1" smtClean="0"/>
              <a:t>Gallacher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Listen to the poem and think of something to say about: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The tone of the poem</a:t>
            </a:r>
          </a:p>
          <a:p>
            <a:r>
              <a:rPr lang="en-GB" dirty="0" smtClean="0"/>
              <a:t>The meaning of the poem</a:t>
            </a:r>
          </a:p>
          <a:p>
            <a:r>
              <a:rPr lang="en-GB" dirty="0" smtClean="0"/>
              <a:t>The techniques used in the poem</a:t>
            </a:r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	 </a:t>
            </a:r>
            <a:r>
              <a:rPr lang="en-GB" dirty="0" smtClean="0">
                <a:hlinkClick r:id="rId2"/>
              </a:rPr>
              <a:t>http://youtu.be/CxDl9jWgLRk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 smtClean="0"/>
              <a:t>					What is the poem about?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9388" y="0"/>
            <a:ext cx="8569325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/>
            <a:r>
              <a:rPr lang="en-GB" sz="1400" b="1"/>
              <a:t>Brendon Gallacher</a:t>
            </a:r>
            <a:endParaRPr lang="en-GB" sz="1400"/>
          </a:p>
          <a:p>
            <a:pPr indent="457200"/>
            <a:r>
              <a:rPr lang="en-GB" sz="1400"/>
              <a:t>He was seven and I was six, my Brendon Gallacher.</a:t>
            </a:r>
          </a:p>
          <a:p>
            <a:pPr indent="457200"/>
            <a:r>
              <a:rPr lang="en-GB" sz="1400"/>
              <a:t>He was Irish and I was Scottish, my Brendon Gallacher. </a:t>
            </a:r>
          </a:p>
          <a:p>
            <a:pPr indent="457200"/>
            <a:r>
              <a:rPr lang="en-GB" sz="1400"/>
              <a:t>His father was in prison; he was a cat burglar.</a:t>
            </a:r>
          </a:p>
          <a:p>
            <a:pPr indent="457200"/>
            <a:r>
              <a:rPr lang="en-GB" sz="1400"/>
              <a:t>My father was communist party full-time worker.</a:t>
            </a:r>
          </a:p>
          <a:p>
            <a:pPr indent="457200"/>
            <a:r>
              <a:rPr lang="en-GB" sz="1400"/>
              <a:t>He had six brothers and I had one, my Brendon Gallacher.						</a:t>
            </a:r>
          </a:p>
          <a:p>
            <a:pPr indent="457200"/>
            <a:r>
              <a:rPr lang="en-GB" sz="1400"/>
              <a:t>He would hold my hand and take me by the river </a:t>
            </a:r>
          </a:p>
          <a:p>
            <a:pPr indent="457200"/>
            <a:r>
              <a:rPr lang="en-GB" sz="1400"/>
              <a:t>where we'd talk all about his family being poor. </a:t>
            </a:r>
          </a:p>
          <a:p>
            <a:pPr indent="457200"/>
            <a:r>
              <a:rPr lang="en-GB" sz="1400"/>
              <a:t>He'd get his mum out of Glasgow when he got older. </a:t>
            </a:r>
          </a:p>
          <a:p>
            <a:pPr indent="457200"/>
            <a:r>
              <a:rPr lang="en-GB" sz="1400"/>
              <a:t>A wee holiday some place nice. Some place far.</a:t>
            </a:r>
          </a:p>
          <a:p>
            <a:pPr indent="457200"/>
            <a:r>
              <a:rPr lang="en-GB" sz="1400"/>
              <a:t>I'd tell my mum about my Brendon Gallacher.	</a:t>
            </a:r>
          </a:p>
          <a:p>
            <a:pPr indent="457200"/>
            <a:r>
              <a:rPr lang="en-GB" sz="1400"/>
              <a:t>						</a:t>
            </a:r>
          </a:p>
          <a:p>
            <a:pPr indent="457200"/>
            <a:r>
              <a:rPr lang="en-GB" sz="1400"/>
              <a:t>How his mum drank and his daddy was a cat burglar. </a:t>
            </a:r>
          </a:p>
          <a:p>
            <a:pPr indent="457200"/>
            <a:r>
              <a:rPr lang="en-GB" sz="1400"/>
              <a:t>And she'd say, 'why not have him round to dinner?' </a:t>
            </a:r>
          </a:p>
          <a:p>
            <a:pPr indent="457200"/>
            <a:r>
              <a:rPr lang="en-GB" sz="1400"/>
              <a:t>No, no, I'd say he's got big holes in his trousers.</a:t>
            </a:r>
          </a:p>
          <a:p>
            <a:pPr indent="457200"/>
            <a:r>
              <a:rPr lang="en-GB" sz="1400"/>
              <a:t>I like meeting him by the burn in the open air. </a:t>
            </a:r>
          </a:p>
          <a:p>
            <a:pPr indent="457200"/>
            <a:r>
              <a:rPr lang="en-GB" sz="1400"/>
              <a:t>Then one day after we'd been friends for two years,							</a:t>
            </a:r>
          </a:p>
          <a:p>
            <a:pPr indent="457200"/>
            <a:r>
              <a:rPr lang="en-GB" sz="1400"/>
              <a:t>One day when it was pouring and I was indoors, </a:t>
            </a:r>
          </a:p>
          <a:p>
            <a:pPr indent="457200"/>
            <a:r>
              <a:rPr lang="en-GB" sz="1400"/>
              <a:t>my mum says to me, 'I was talking to Mrs Moir </a:t>
            </a:r>
          </a:p>
          <a:p>
            <a:pPr indent="457200"/>
            <a:r>
              <a:rPr lang="en-GB" sz="1400"/>
              <a:t>who lives next door to your Brendon Gallacher </a:t>
            </a:r>
          </a:p>
          <a:p>
            <a:pPr indent="457200"/>
            <a:r>
              <a:rPr lang="en-GB" sz="1400"/>
              <a:t>Didn't you say his address was 24 Novar?</a:t>
            </a:r>
          </a:p>
          <a:p>
            <a:pPr indent="457200"/>
            <a:r>
              <a:rPr lang="en-GB" sz="1400"/>
              <a:t>She says there are no Gallachers at 24 Novar								</a:t>
            </a:r>
          </a:p>
          <a:p>
            <a:pPr indent="457200"/>
            <a:r>
              <a:rPr lang="en-GB" sz="1400"/>
              <a:t>There never have been any Gallachers next door.' </a:t>
            </a:r>
          </a:p>
          <a:p>
            <a:pPr indent="457200"/>
            <a:r>
              <a:rPr lang="en-GB" sz="1400"/>
              <a:t>And he died then, my Brendon Gallacher,</a:t>
            </a:r>
          </a:p>
          <a:p>
            <a:pPr indent="457200"/>
            <a:r>
              <a:rPr lang="en-GB" sz="1400"/>
              <a:t>flat out on my bedroom floor, his spiky hair,</a:t>
            </a:r>
          </a:p>
          <a:p>
            <a:pPr indent="457200"/>
            <a:r>
              <a:rPr lang="en-GB" sz="1400"/>
              <a:t>his impish grin, his funning flapping ear.</a:t>
            </a:r>
          </a:p>
          <a:p>
            <a:pPr indent="457200"/>
            <a:r>
              <a:rPr lang="en-GB" sz="1400"/>
              <a:t>O Brendon. Oh my Brendon Gallacher.								</a:t>
            </a:r>
          </a:p>
          <a:p>
            <a:pPr indent="457200"/>
            <a:r>
              <a:rPr lang="en-GB" sz="1400" i="1"/>
              <a:t>Jackie Kay</a:t>
            </a:r>
            <a:endParaRPr lang="en-GB" sz="1400"/>
          </a:p>
          <a:p>
            <a:pPr indent="457200" eaLnBrk="0" hangingPunct="0"/>
            <a:endParaRPr lang="en-GB" sz="1400"/>
          </a:p>
        </p:txBody>
      </p:sp>
      <p:sp>
        <p:nvSpPr>
          <p:cNvPr id="3" name="TextBox 2"/>
          <p:cNvSpPr txBox="1"/>
          <p:nvPr/>
        </p:nvSpPr>
        <p:spPr>
          <a:xfrm>
            <a:off x="5436096" y="170080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is the poem about?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514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poem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906888" cy="47091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The narrator tells us about a friendship she had when she was younger. However, the friendship was </a:t>
            </a:r>
            <a:r>
              <a:rPr lang="en-GB" b="1" dirty="0" smtClean="0">
                <a:solidFill>
                  <a:srgbClr val="FF0000"/>
                </a:solidFill>
              </a:rPr>
              <a:t>imaginary</a:t>
            </a:r>
            <a:r>
              <a:rPr lang="en-GB" dirty="0" smtClean="0"/>
              <a:t>. She allowed her fantasies to provide her comfort and joy – until they were swept away by her mother.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are the differences between the narrator and Brendon </a:t>
            </a:r>
            <a:r>
              <a:rPr lang="en-GB" b="1" dirty="0" err="1" smtClean="0"/>
              <a:t>Gallacher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into a group of </a:t>
            </a:r>
            <a:r>
              <a:rPr lang="en-GB" b="1" dirty="0" smtClean="0">
                <a:solidFill>
                  <a:srgbClr val="FF0000"/>
                </a:solidFill>
              </a:rPr>
              <a:t>three</a:t>
            </a:r>
            <a:r>
              <a:rPr lang="en-GB" dirty="0" smtClean="0"/>
              <a:t> – a ‘scribe’ and two ‘runners’.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runners must </a:t>
            </a:r>
            <a:r>
              <a:rPr lang="en-GB" b="1" dirty="0" smtClean="0">
                <a:solidFill>
                  <a:srgbClr val="FF0000"/>
                </a:solidFill>
              </a:rPr>
              <a:t>find</a:t>
            </a:r>
            <a:r>
              <a:rPr lang="en-GB" dirty="0" smtClean="0"/>
              <a:t> the statements hidden around the room and </a:t>
            </a:r>
            <a:r>
              <a:rPr lang="en-GB" b="1" dirty="0" smtClean="0">
                <a:solidFill>
                  <a:srgbClr val="FF0000"/>
                </a:solidFill>
              </a:rPr>
              <a:t>give</a:t>
            </a:r>
            <a:r>
              <a:rPr lang="en-GB" dirty="0" smtClean="0"/>
              <a:t> them to the scribe, who </a:t>
            </a:r>
            <a:r>
              <a:rPr lang="en-GB" b="1" dirty="0" smtClean="0">
                <a:solidFill>
                  <a:srgbClr val="FF0000"/>
                </a:solidFill>
              </a:rPr>
              <a:t>writes </a:t>
            </a:r>
            <a:r>
              <a:rPr lang="en-GB" dirty="0" smtClean="0"/>
              <a:t>them in the given table.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Runners are </a:t>
            </a:r>
            <a:r>
              <a:rPr lang="en-GB" b="1" dirty="0" smtClean="0">
                <a:solidFill>
                  <a:srgbClr val="FF0000"/>
                </a:solidFill>
              </a:rPr>
              <a:t>not allowed </a:t>
            </a:r>
            <a:r>
              <a:rPr lang="en-GB" dirty="0" smtClean="0"/>
              <a:t>to </a:t>
            </a:r>
            <a:r>
              <a:rPr lang="en-GB" u="sng" dirty="0" smtClean="0"/>
              <a:t>pick up </a:t>
            </a:r>
            <a:r>
              <a:rPr lang="en-GB" dirty="0" smtClean="0"/>
              <a:t>the statements or </a:t>
            </a:r>
            <a:r>
              <a:rPr lang="en-GB" u="sng" dirty="0" smtClean="0"/>
              <a:t>shout</a:t>
            </a:r>
            <a:r>
              <a:rPr lang="en-GB" dirty="0" smtClean="0"/>
              <a:t> them across the room.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Runners must give </a:t>
            </a:r>
            <a:r>
              <a:rPr lang="en-GB" b="1" dirty="0" smtClean="0">
                <a:solidFill>
                  <a:srgbClr val="FF0000"/>
                </a:solidFill>
              </a:rPr>
              <a:t>only one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statement at a time.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Scribes must </a:t>
            </a:r>
            <a:r>
              <a:rPr lang="en-GB" u="sng" dirty="0" smtClean="0"/>
              <a:t>remain seated</a:t>
            </a:r>
            <a:r>
              <a:rPr lang="en-GB" dirty="0" smtClean="0"/>
              <a:t> at all times.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6926" t="23750" r="59450" b="14301"/>
          <a:stretch>
            <a:fillRect/>
          </a:stretch>
        </p:blipFill>
        <p:spPr bwMode="auto">
          <a:xfrm>
            <a:off x="0" y="0"/>
            <a:ext cx="4649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62880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How many did you get? 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88840"/>
            <a:ext cx="80648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your groups, discuss why you think the narrator made Brendon </a:t>
            </a:r>
            <a:r>
              <a:rPr lang="en-GB" sz="2800" dirty="0" err="1" smtClean="0"/>
              <a:t>Gallacher</a:t>
            </a:r>
            <a:r>
              <a:rPr lang="en-GB" sz="2800" dirty="0" smtClean="0"/>
              <a:t> have a mum who ‘drank’ and a father who was a ‘cat burglar’?  Why was he so different to her family and life?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Ballad: </a:t>
            </a:r>
            <a:r>
              <a:rPr lang="en-GB" dirty="0" smtClean="0"/>
              <a:t>5 equal stanzas; tells a story; sad ending</a:t>
            </a:r>
          </a:p>
          <a:p>
            <a:r>
              <a:rPr lang="en-GB" b="1" dirty="0"/>
              <a:t>R</a:t>
            </a:r>
            <a:r>
              <a:rPr lang="en-GB" b="1" dirty="0" smtClean="0"/>
              <a:t>epetition</a:t>
            </a:r>
            <a:r>
              <a:rPr lang="en-GB" dirty="0" smtClean="0"/>
              <a:t> of ‘Brendan </a:t>
            </a:r>
            <a:r>
              <a:rPr lang="en-GB" dirty="0" err="1" smtClean="0"/>
              <a:t>Gallacher</a:t>
            </a:r>
            <a:r>
              <a:rPr lang="en-GB" dirty="0" smtClean="0"/>
              <a:t>’ like a refrain/chorus makes it song-like (combined with simple, childish </a:t>
            </a:r>
            <a:r>
              <a:rPr lang="en-GB" dirty="0" err="1" smtClean="0"/>
              <a:t>vocab</a:t>
            </a:r>
            <a:r>
              <a:rPr lang="en-GB" dirty="0" smtClean="0"/>
              <a:t>, this reminds us of a childhood rhyme or skipping game); it also stresses how much she loved him</a:t>
            </a:r>
          </a:p>
          <a:p>
            <a:r>
              <a:rPr lang="en-GB" b="1" dirty="0" smtClean="0"/>
              <a:t>Recurring ‘r’ sound </a:t>
            </a:r>
            <a:r>
              <a:rPr lang="en-GB" dirty="0" smtClean="0"/>
              <a:t>– rhymes; accentuates the Scottish accent (this, along with Scots dialect – ‘wee’ and ‘burn’ – creates a vivid voice; makes the poem more personal)</a:t>
            </a:r>
          </a:p>
          <a:p>
            <a:r>
              <a:rPr lang="en-GB" b="1" dirty="0" smtClean="0"/>
              <a:t>Direct speech </a:t>
            </a:r>
            <a:r>
              <a:rPr lang="en-GB" dirty="0" smtClean="0"/>
              <a:t>gives a sense of immediacy and engagement with the voice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1621</Words>
  <Application>Microsoft Office PowerPoint</Application>
  <PresentationFormat>On-screen Show (4:3)</PresentationFormat>
  <Paragraphs>263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 Theme</vt:lpstr>
      <vt:lpstr>Brendon Gallacher</vt:lpstr>
      <vt:lpstr>PowerPoint Presentation</vt:lpstr>
      <vt:lpstr>Brendon Gallacher</vt:lpstr>
      <vt:lpstr>PowerPoint Presentation</vt:lpstr>
      <vt:lpstr>What is the poem about?</vt:lpstr>
      <vt:lpstr>What are the differences between the narrator and Brendon Gallacher?</vt:lpstr>
      <vt:lpstr>PowerPoint Presentation</vt:lpstr>
      <vt:lpstr>PowerPoint Presentation</vt:lpstr>
      <vt:lpstr>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Time!</vt:lpstr>
      <vt:lpstr>PowerPoint Presentation</vt:lpstr>
      <vt:lpstr>Poetry VITALS…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Brendon Gallacher</dc:title>
  <dc:creator>Vicki</dc:creator>
  <cp:lastModifiedBy>Miss V Archer</cp:lastModifiedBy>
  <cp:revision>47</cp:revision>
  <dcterms:created xsi:type="dcterms:W3CDTF">2012-04-12T19:59:22Z</dcterms:created>
  <dcterms:modified xsi:type="dcterms:W3CDTF">2014-09-19T13:19:53Z</dcterms:modified>
</cp:coreProperties>
</file>