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86" r:id="rId5"/>
    <p:sldId id="275" r:id="rId6"/>
    <p:sldId id="287" r:id="rId7"/>
    <p:sldId id="288" r:id="rId8"/>
    <p:sldId id="289" r:id="rId9"/>
    <p:sldId id="277" r:id="rId10"/>
    <p:sldId id="293" r:id="rId11"/>
    <p:sldId id="279" r:id="rId12"/>
    <p:sldId id="294" r:id="rId13"/>
    <p:sldId id="295" r:id="rId14"/>
    <p:sldId id="296" r:id="rId15"/>
    <p:sldId id="282" r:id="rId16"/>
    <p:sldId id="297" r:id="rId17"/>
    <p:sldId id="283" r:id="rId18"/>
    <p:sldId id="298" r:id="rId19"/>
    <p:sldId id="304" r:id="rId20"/>
    <p:sldId id="299" r:id="rId21"/>
    <p:sldId id="300" r:id="rId22"/>
    <p:sldId id="301" r:id="rId23"/>
    <p:sldId id="302" r:id="rId24"/>
    <p:sldId id="303" r:id="rId25"/>
    <p:sldId id="305" r:id="rId26"/>
    <p:sldId id="306" r:id="rId27"/>
    <p:sldId id="30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98" y="13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0975E6-25E5-4096-AD30-4ECE73E48781}" type="datetimeFigureOut">
              <a:rPr lang="en-GB" smtClean="0"/>
              <a:t>30/12/2016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216670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0975E6-25E5-4096-AD30-4ECE73E48781}" type="datetimeFigureOut">
              <a:rPr lang="en-GB" smtClean="0"/>
              <a:t>30/12/2016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10915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0975E6-25E5-4096-AD30-4ECE73E48781}" type="datetimeFigureOut">
              <a:rPr lang="en-GB" smtClean="0"/>
              <a:t>30/12/2016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2389894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0975E6-25E5-4096-AD30-4ECE73E48781}" type="datetimeFigureOut">
              <a:rPr lang="en-GB" smtClean="0"/>
              <a:t>30/12/2016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179886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975E6-25E5-4096-AD30-4ECE73E48781}" type="datetimeFigureOut">
              <a:rPr lang="en-GB" smtClean="0"/>
              <a:t>30/12/2016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411409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0975E6-25E5-4096-AD30-4ECE73E48781}" type="datetimeFigureOut">
              <a:rPr lang="en-GB" smtClean="0"/>
              <a:t>30/12/2016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360883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0975E6-25E5-4096-AD30-4ECE73E48781}" type="datetimeFigureOut">
              <a:rPr lang="en-GB" smtClean="0"/>
              <a:t>30/12/2016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112757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0975E6-25E5-4096-AD30-4ECE73E48781}" type="datetimeFigureOut">
              <a:rPr lang="en-GB" smtClean="0"/>
              <a:t>30/12/2016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227958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975E6-25E5-4096-AD30-4ECE73E48781}" type="datetimeFigureOut">
              <a:rPr lang="en-GB" smtClean="0"/>
              <a:t>30/12/2016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95770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75E6-25E5-4096-AD30-4ECE73E48781}" type="datetimeFigureOut">
              <a:rPr lang="en-GB" smtClean="0"/>
              <a:t>30/12/2016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97341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975E6-25E5-4096-AD30-4ECE73E48781}" type="datetimeFigureOut">
              <a:rPr lang="en-GB" smtClean="0"/>
              <a:t>30/12/2016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1EEAD5-835C-41C8-AA40-9669A6EDE7D3}" type="slidenum">
              <a:rPr lang="en-GB" smtClean="0"/>
              <a:t>‹#›</a:t>
            </a:fld>
            <a:endParaRPr lang="en-GB"/>
          </a:p>
        </p:txBody>
      </p:sp>
    </p:spTree>
    <p:extLst>
      <p:ext uri="{BB962C8B-B14F-4D97-AF65-F5344CB8AC3E}">
        <p14:creationId xmlns:p14="http://schemas.microsoft.com/office/powerpoint/2010/main" val="391195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75E6-25E5-4096-AD30-4ECE73E48781}" type="datetimeFigureOut">
              <a:rPr lang="en-GB" smtClean="0"/>
              <a:t>30/12/2016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EEAD5-835C-41C8-AA40-9669A6EDE7D3}" type="slidenum">
              <a:rPr lang="en-GB" smtClean="0"/>
              <a:t>‹#›</a:t>
            </a:fld>
            <a:endParaRPr lang="en-GB"/>
          </a:p>
        </p:txBody>
      </p:sp>
    </p:spTree>
    <p:extLst>
      <p:ext uri="{BB962C8B-B14F-4D97-AF65-F5344CB8AC3E}">
        <p14:creationId xmlns:p14="http://schemas.microsoft.com/office/powerpoint/2010/main" val="17354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a:solidFill>
            <a:srgbClr val="00FF00"/>
          </a:solidFill>
        </p:spPr>
        <p:txBody>
          <a:bodyPr/>
          <a:lstStyle/>
          <a:p>
            <a:r>
              <a:rPr lang="en-GB" dirty="0" smtClean="0"/>
              <a:t>Margaret Atwood’s ‘The Blind Assassin’</a:t>
            </a:r>
            <a:endParaRPr lang="en-GB" dirty="0"/>
          </a:p>
        </p:txBody>
      </p:sp>
      <p:sp>
        <p:nvSpPr>
          <p:cNvPr id="5" name="Folded Corner 4"/>
          <p:cNvSpPr/>
          <p:nvPr/>
        </p:nvSpPr>
        <p:spPr>
          <a:xfrm rot="196132">
            <a:off x="5840156" y="2576965"/>
            <a:ext cx="2952328" cy="3456384"/>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What does the title  of the book tell us about the ideas and themes? What might the book be about? </a:t>
            </a:r>
            <a:endParaRPr lang="en-GB" sz="2800" dirty="0">
              <a:solidFill>
                <a:schemeClr val="tx1"/>
              </a:solidFill>
            </a:endParaRPr>
          </a:p>
        </p:txBody>
      </p:sp>
      <p:pic>
        <p:nvPicPr>
          <p:cNvPr id="3" name="Picture 2" descr="https://images-na.ssl-images-amazon.com/images/I/51edQ-RUewL._SX323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16831"/>
            <a:ext cx="3168352" cy="48646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g00.deviantart.net/6367/i/2010/167/2/3/the_blind_assassin_by_ekon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59956">
            <a:off x="3167092" y="2740233"/>
            <a:ext cx="2419988" cy="3129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828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3</a:t>
            </a:r>
            <a:endParaRPr lang="en-GB" dirty="0"/>
          </a:p>
        </p:txBody>
      </p:sp>
      <p:sp>
        <p:nvSpPr>
          <p:cNvPr id="3" name="Content Placeholder 2"/>
          <p:cNvSpPr>
            <a:spLocks noGrp="1"/>
          </p:cNvSpPr>
          <p:nvPr>
            <p:ph idx="1"/>
          </p:nvPr>
        </p:nvSpPr>
        <p:spPr>
          <a:xfrm>
            <a:off x="457200" y="2204864"/>
            <a:ext cx="8229600" cy="3921299"/>
          </a:xfrm>
          <a:solidFill>
            <a:srgbClr val="FFFF00"/>
          </a:solidFill>
        </p:spPr>
        <p:txBody>
          <a:bodyPr>
            <a:normAutofit fontScale="77500" lnSpcReduction="20000"/>
          </a:bodyPr>
          <a:lstStyle/>
          <a:p>
            <a:pPr marL="0" indent="0">
              <a:buNone/>
            </a:pPr>
            <a:r>
              <a:rPr lang="en-GB" dirty="0" smtClean="0"/>
              <a:t>You now need to think about the whole of the source.</a:t>
            </a:r>
          </a:p>
          <a:p>
            <a:pPr marL="0" indent="0">
              <a:buNone/>
            </a:pPr>
            <a:r>
              <a:rPr lang="en-GB" dirty="0" smtClean="0"/>
              <a:t>The text is from the </a:t>
            </a:r>
            <a:r>
              <a:rPr lang="en-GB" dirty="0" smtClean="0">
                <a:solidFill>
                  <a:srgbClr val="FF0000"/>
                </a:solidFill>
              </a:rPr>
              <a:t>beginning</a:t>
            </a:r>
            <a:r>
              <a:rPr lang="en-GB" dirty="0" smtClean="0"/>
              <a:t> </a:t>
            </a:r>
            <a:r>
              <a:rPr lang="en-GB" dirty="0" smtClean="0"/>
              <a:t>of a novel.</a:t>
            </a:r>
          </a:p>
          <a:p>
            <a:pPr marL="0" indent="0">
              <a:buNone/>
            </a:pPr>
            <a:endParaRPr lang="en-GB" dirty="0"/>
          </a:p>
          <a:p>
            <a:pPr marL="0" indent="0">
              <a:buNone/>
            </a:pPr>
            <a:r>
              <a:rPr lang="en-GB" dirty="0" smtClean="0"/>
              <a:t>How has the writer structured the text to interest you as a reader?</a:t>
            </a:r>
          </a:p>
          <a:p>
            <a:pPr marL="0" indent="0">
              <a:buNone/>
            </a:pPr>
            <a:r>
              <a:rPr lang="en-GB" dirty="0" smtClean="0"/>
              <a:t>You could write about:</a:t>
            </a:r>
          </a:p>
          <a:p>
            <a:r>
              <a:rPr lang="en-GB" dirty="0" smtClean="0"/>
              <a:t>What the writer focuses your attention on at the beginning</a:t>
            </a:r>
          </a:p>
          <a:p>
            <a:r>
              <a:rPr lang="en-GB" dirty="0" smtClean="0"/>
              <a:t>How and why the writer changes this focus as the extract develops</a:t>
            </a:r>
          </a:p>
          <a:p>
            <a:r>
              <a:rPr lang="en-GB" dirty="0" smtClean="0"/>
              <a:t>Any other structural features that interest you</a:t>
            </a:r>
            <a:endParaRPr lang="en-GB" dirty="0"/>
          </a:p>
        </p:txBody>
      </p:sp>
    </p:spTree>
    <p:extLst>
      <p:ext uri="{BB962C8B-B14F-4D97-AF65-F5344CB8AC3E}">
        <p14:creationId xmlns:p14="http://schemas.microsoft.com/office/powerpoint/2010/main" val="179027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rmAutofit fontScale="77500" lnSpcReduction="20000"/>
          </a:bodyPr>
          <a:lstStyle/>
          <a:p>
            <a:pPr marL="0" indent="0">
              <a:buNone/>
            </a:pPr>
            <a:r>
              <a:rPr lang="en-GB" dirty="0"/>
              <a:t>The writer makes us wonder first of all if Laura had killed herself, because we aren't sure, because we know the car went over the side but we don't know if she has died. This would make the reader question themselves and ask themselves I wonder if she is dead, and then you find out that yes she is dead but we have to wait to hear it and they have done that on purpose, maybe because she didn't like her sister so she didn't want to say it straight away.</a:t>
            </a:r>
          </a:p>
          <a:p>
            <a:pPr marL="0" indent="0">
              <a:buNone/>
            </a:pPr>
            <a:r>
              <a:rPr lang="en-GB" dirty="0" smtClean="0"/>
              <a:t>It </a:t>
            </a:r>
            <a:r>
              <a:rPr lang="en-GB" dirty="0"/>
              <a:t>also uses dramatic irony. This is when the reader knows something and the characters think they know but actually they're wrong. Like with the Titanic.  </a:t>
            </a:r>
          </a:p>
          <a:p>
            <a:pPr marL="0" indent="0">
              <a:buNone/>
            </a:pPr>
            <a:r>
              <a:rPr lang="en-US" dirty="0"/>
              <a:t>It opens with us finding out her sister has died, this grabs your attention because it makes you sad. </a:t>
            </a:r>
            <a:endParaRPr lang="en-GB" dirty="0"/>
          </a:p>
        </p:txBody>
      </p:sp>
      <p:sp>
        <p:nvSpPr>
          <p:cNvPr id="4" name="Title 1"/>
          <p:cNvSpPr>
            <a:spLocks noGrp="1"/>
          </p:cNvSpPr>
          <p:nvPr>
            <p:ph type="title"/>
          </p:nvPr>
        </p:nvSpPr>
        <p:spPr>
          <a:solidFill>
            <a:srgbClr val="00FF00"/>
          </a:solidFill>
        </p:spPr>
        <p:txBody>
          <a:bodyPr>
            <a:normAutofit fontScale="90000"/>
          </a:bodyPr>
          <a:lstStyle/>
          <a:p>
            <a:pPr algn="l"/>
            <a:r>
              <a:rPr lang="en-GB" dirty="0" smtClean="0"/>
              <a:t>How has the writer structured </a:t>
            </a:r>
            <a:r>
              <a:rPr lang="en-GB" dirty="0" smtClean="0"/>
              <a:t/>
            </a:r>
            <a:br>
              <a:rPr lang="en-GB" dirty="0" smtClean="0"/>
            </a:br>
            <a:r>
              <a:rPr lang="en-GB" dirty="0" smtClean="0"/>
              <a:t>the </a:t>
            </a:r>
            <a:r>
              <a:rPr lang="en-GB" dirty="0" smtClean="0"/>
              <a:t>text to interest the reader?</a:t>
            </a:r>
            <a:endParaRPr lang="en-GB" dirty="0"/>
          </a:p>
        </p:txBody>
      </p:sp>
      <p:sp>
        <p:nvSpPr>
          <p:cNvPr id="6" name="Folded Corner 5"/>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8?</a:t>
            </a:r>
            <a:endParaRPr lang="en-GB" sz="1600" dirty="0">
              <a:solidFill>
                <a:schemeClr val="tx1"/>
              </a:solidFill>
            </a:endParaRPr>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a:t>1</a:t>
            </a:r>
            <a:r>
              <a:rPr lang="en-GB" dirty="0" smtClean="0"/>
              <a:t>: </a:t>
            </a:r>
            <a:r>
              <a:rPr lang="en-GB" dirty="0" smtClean="0"/>
              <a:t>Simple and limited-  1-2 </a:t>
            </a:r>
            <a:r>
              <a:rPr lang="en-GB" dirty="0" smtClean="0"/>
              <a:t>marks</a:t>
            </a:r>
            <a:endParaRPr lang="en-GB" dirty="0"/>
          </a:p>
        </p:txBody>
      </p:sp>
    </p:spTree>
    <p:extLst>
      <p:ext uri="{BB962C8B-B14F-4D97-AF65-F5344CB8AC3E}">
        <p14:creationId xmlns:p14="http://schemas.microsoft.com/office/powerpoint/2010/main" val="60587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rmAutofit fontScale="70000" lnSpcReduction="20000"/>
          </a:bodyPr>
          <a:lstStyle/>
          <a:p>
            <a:pPr marL="0" indent="0">
              <a:buNone/>
            </a:pPr>
            <a:r>
              <a:rPr lang="en-GB" dirty="0"/>
              <a:t>The extract opens with the dramatic news that Laura has driven her car off of a cliff. This is gripping and grabs the reader's attention and would make them want to read on. Perhaps you would ask yourself, has she died? However, it is a sensible guess to assume she has died, and that is correct, and we find that out when she says "charred smithereens". This creates a strong image in your mind, as it is a horrid idea that someone has burned to death.</a:t>
            </a:r>
          </a:p>
          <a:p>
            <a:pPr marL="0" indent="0">
              <a:buNone/>
            </a:pPr>
            <a:r>
              <a:rPr lang="en-GB" dirty="0"/>
              <a:t> </a:t>
            </a:r>
          </a:p>
          <a:p>
            <a:pPr marL="0" indent="0">
              <a:buNone/>
            </a:pPr>
            <a:r>
              <a:rPr lang="en-US" dirty="0" smtClean="0"/>
              <a:t>We </a:t>
            </a:r>
            <a:r>
              <a:rPr lang="en-US" dirty="0"/>
              <a:t>see the sister, Iris (who is telling the story and is the sister of Laura, the girl who has killed herself, though we aren't sure if she did it on purpose though we can assume she probably did). And Iris is getting more and more upset, we see her change from being very calm, to being upset. This grabs our attention as we are interested to see what her reaction is going to be and how upset she will be, because she has just heard her sister has died that is something that people normally get upset about.</a:t>
            </a:r>
            <a:endParaRPr lang="en-GB" dirty="0"/>
          </a:p>
        </p:txBody>
      </p:sp>
      <p:sp>
        <p:nvSpPr>
          <p:cNvPr id="4" name="Title 1"/>
          <p:cNvSpPr>
            <a:spLocks noGrp="1"/>
          </p:cNvSpPr>
          <p:nvPr>
            <p:ph type="title"/>
          </p:nvPr>
        </p:nvSpPr>
        <p:spPr>
          <a:solidFill>
            <a:srgbClr val="00FF00"/>
          </a:solidFill>
        </p:spPr>
        <p:txBody>
          <a:bodyPr>
            <a:normAutofit fontScale="90000"/>
          </a:bodyPr>
          <a:lstStyle/>
          <a:p>
            <a:pPr algn="l"/>
            <a:r>
              <a:rPr lang="en-GB" dirty="0" smtClean="0"/>
              <a:t>How has the writer structured </a:t>
            </a:r>
            <a:r>
              <a:rPr lang="en-GB" dirty="0" smtClean="0"/>
              <a:t/>
            </a:r>
            <a:br>
              <a:rPr lang="en-GB" dirty="0" smtClean="0"/>
            </a:br>
            <a:r>
              <a:rPr lang="en-GB" dirty="0" smtClean="0"/>
              <a:t>the </a:t>
            </a:r>
            <a:r>
              <a:rPr lang="en-GB" dirty="0" smtClean="0"/>
              <a:t>text to interest the reader?</a:t>
            </a:r>
            <a:endParaRPr lang="en-GB" dirty="0"/>
          </a:p>
        </p:txBody>
      </p:sp>
      <p:sp>
        <p:nvSpPr>
          <p:cNvPr id="6" name="Folded Corner 5"/>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8?</a:t>
            </a:r>
            <a:endParaRPr lang="en-GB" sz="1600" dirty="0">
              <a:solidFill>
                <a:schemeClr val="tx1"/>
              </a:solidFill>
            </a:endParaRPr>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2: Some, attempts – 3-4 marks</a:t>
            </a:r>
            <a:endParaRPr lang="en-GB" dirty="0"/>
          </a:p>
        </p:txBody>
      </p:sp>
    </p:spTree>
    <p:extLst>
      <p:ext uri="{BB962C8B-B14F-4D97-AF65-F5344CB8AC3E}">
        <p14:creationId xmlns:p14="http://schemas.microsoft.com/office/powerpoint/2010/main" val="123947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rmAutofit fontScale="70000" lnSpcReduction="20000"/>
          </a:bodyPr>
          <a:lstStyle/>
          <a:p>
            <a:pPr marL="0" indent="0">
              <a:buNone/>
            </a:pPr>
            <a:r>
              <a:rPr lang="en-GB" dirty="0"/>
              <a:t>By opening with the dramatic news that her sister has driven her car off a cliff. By using understatement, and a cold reaction that slowly grows in her upset, the reader is engaged and would be intrigued as to how she her reaction will change next. </a:t>
            </a:r>
          </a:p>
          <a:p>
            <a:pPr marL="0" indent="0">
              <a:buNone/>
            </a:pPr>
            <a:r>
              <a:rPr lang="en-GB" dirty="0"/>
              <a:t> </a:t>
            </a:r>
          </a:p>
          <a:p>
            <a:pPr marL="0" indent="0">
              <a:buNone/>
            </a:pPr>
            <a:r>
              <a:rPr lang="en-GB" dirty="0" smtClean="0"/>
              <a:t>The </a:t>
            </a:r>
            <a:r>
              <a:rPr lang="en-GB" dirty="0"/>
              <a:t>writer also uses a motif of religion and forgiveness. Laura is described as wearing gloves like "Pontius Pilate", and clothes that are "penitential" colours. These religious references could engage the reader, as they would wonder what Laura had done to be sorry for, and why Iris is describing her like this.</a:t>
            </a:r>
          </a:p>
          <a:p>
            <a:pPr marL="0" indent="0">
              <a:buNone/>
            </a:pPr>
            <a:r>
              <a:rPr lang="en-GB" dirty="0"/>
              <a:t> </a:t>
            </a:r>
          </a:p>
          <a:p>
            <a:pPr marL="0" indent="0">
              <a:buNone/>
            </a:pPr>
            <a:r>
              <a:rPr lang="en-US" dirty="0" smtClean="0"/>
              <a:t>The </a:t>
            </a:r>
            <a:r>
              <a:rPr lang="en-US" dirty="0"/>
              <a:t>extract ends with a mysterious reference to letters that Laura put in Iris' drawer. These letters must be important, and Laura would have left them for a good reason, and could be linked to her suicide.</a:t>
            </a:r>
            <a:endParaRPr lang="en-GB" dirty="0"/>
          </a:p>
        </p:txBody>
      </p:sp>
      <p:sp>
        <p:nvSpPr>
          <p:cNvPr id="4" name="Title 1"/>
          <p:cNvSpPr>
            <a:spLocks noGrp="1"/>
          </p:cNvSpPr>
          <p:nvPr>
            <p:ph type="title"/>
          </p:nvPr>
        </p:nvSpPr>
        <p:spPr>
          <a:solidFill>
            <a:srgbClr val="00FF00"/>
          </a:solidFill>
        </p:spPr>
        <p:txBody>
          <a:bodyPr>
            <a:normAutofit fontScale="90000"/>
          </a:bodyPr>
          <a:lstStyle/>
          <a:p>
            <a:pPr algn="l"/>
            <a:r>
              <a:rPr lang="en-GB" dirty="0" smtClean="0"/>
              <a:t>How has the writer structured </a:t>
            </a:r>
            <a:r>
              <a:rPr lang="en-GB" dirty="0" smtClean="0"/>
              <a:t/>
            </a:r>
            <a:br>
              <a:rPr lang="en-GB" dirty="0" smtClean="0"/>
            </a:br>
            <a:r>
              <a:rPr lang="en-GB" dirty="0" smtClean="0"/>
              <a:t>the </a:t>
            </a:r>
            <a:r>
              <a:rPr lang="en-GB" dirty="0" smtClean="0"/>
              <a:t>text to interest the reader?</a:t>
            </a:r>
            <a:endParaRPr lang="en-GB" dirty="0"/>
          </a:p>
        </p:txBody>
      </p:sp>
      <p:sp>
        <p:nvSpPr>
          <p:cNvPr id="6" name="Folded Corner 5"/>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8?</a:t>
            </a:r>
            <a:endParaRPr lang="en-GB" sz="1600" dirty="0">
              <a:solidFill>
                <a:schemeClr val="tx1"/>
              </a:solidFill>
            </a:endParaRPr>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a:t>3</a:t>
            </a:r>
            <a:r>
              <a:rPr lang="en-GB" dirty="0" smtClean="0"/>
              <a:t>: Clear, relevant – 5-6 marks</a:t>
            </a:r>
            <a:endParaRPr lang="en-GB" dirty="0"/>
          </a:p>
        </p:txBody>
      </p:sp>
    </p:spTree>
    <p:extLst>
      <p:ext uri="{BB962C8B-B14F-4D97-AF65-F5344CB8AC3E}">
        <p14:creationId xmlns:p14="http://schemas.microsoft.com/office/powerpoint/2010/main" val="371035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rmAutofit fontScale="55000" lnSpcReduction="20000"/>
          </a:bodyPr>
          <a:lstStyle/>
          <a:p>
            <a:pPr marL="0" indent="0">
              <a:buNone/>
            </a:pPr>
            <a:r>
              <a:rPr lang="en-GB" dirty="0"/>
              <a:t>Atwood opens the chapter quietly, by breaking the news that her sister has driven her car off the cliff. Her reaction begins to be </a:t>
            </a:r>
            <a:r>
              <a:rPr lang="en-GB" dirty="0" smtClean="0"/>
              <a:t>focused </a:t>
            </a:r>
            <a:r>
              <a:rPr lang="en-GB" dirty="0"/>
              <a:t>on the damage to the car, and then shifts to her emotional and physical reaction to her sister's death. This growing tension reveals the complex feelings she has about her death, and interests the reader, as they would be intrigued as to the motivations for Laura's death (that Iris hints at, but never explicitly reveals) and Iris' growing upset, that seems to be getting out of control. </a:t>
            </a:r>
          </a:p>
          <a:p>
            <a:pPr marL="0" indent="0">
              <a:buNone/>
            </a:pPr>
            <a:r>
              <a:rPr lang="en-GB" dirty="0"/>
              <a:t>When describing Laura, Atwood uses a motif of religious imagery. Laura is described as wearing gloves like "Pontius Pilate", and clothes that are "penitential" colours. These religious references could engage the reader, as they would wonder what Laura had done to be sorry for, and why Iris is describing her like this. Pontius Pilate did not want </a:t>
            </a:r>
            <a:r>
              <a:rPr lang="en-GB" dirty="0" smtClean="0"/>
              <a:t>to be </a:t>
            </a:r>
            <a:r>
              <a:rPr lang="en-GB" dirty="0"/>
              <a:t>associated with the death of Jesus, therefore this religious allusion could suggest that Iris believes Laura did not want to be associated with her.</a:t>
            </a:r>
          </a:p>
          <a:p>
            <a:pPr marL="0" indent="0">
              <a:buNone/>
            </a:pPr>
            <a:r>
              <a:rPr lang="en-GB" dirty="0"/>
              <a:t>The extract ends with a mysterious reference to letters that Laura put in Iris' drawer. These letters must be important, and Laura would have left them for a good reason, and could be linked to her suicide. The fact that they were left in her "stocking" drawer implies a certain level of intimacy, and the reader can infer that Laura would have wanted only Iris to find them, and that they must be very important. This image of Laura, compared to the opening, suggests someone who is very calculating and cautious- not wild, reckless and selfish.</a:t>
            </a:r>
          </a:p>
        </p:txBody>
      </p:sp>
      <p:sp>
        <p:nvSpPr>
          <p:cNvPr id="4" name="Title 1"/>
          <p:cNvSpPr>
            <a:spLocks noGrp="1"/>
          </p:cNvSpPr>
          <p:nvPr>
            <p:ph type="title"/>
          </p:nvPr>
        </p:nvSpPr>
        <p:spPr>
          <a:solidFill>
            <a:srgbClr val="00FF00"/>
          </a:solidFill>
        </p:spPr>
        <p:txBody>
          <a:bodyPr>
            <a:normAutofit fontScale="90000"/>
          </a:bodyPr>
          <a:lstStyle/>
          <a:p>
            <a:pPr algn="l"/>
            <a:r>
              <a:rPr lang="en-GB" dirty="0" smtClean="0"/>
              <a:t>How has the writer structured </a:t>
            </a:r>
            <a:r>
              <a:rPr lang="en-GB" dirty="0" smtClean="0"/>
              <a:t/>
            </a:r>
            <a:br>
              <a:rPr lang="en-GB" dirty="0" smtClean="0"/>
            </a:br>
            <a:r>
              <a:rPr lang="en-GB" dirty="0" smtClean="0"/>
              <a:t>the </a:t>
            </a:r>
            <a:r>
              <a:rPr lang="en-GB" dirty="0" smtClean="0"/>
              <a:t>text to interest the reader?</a:t>
            </a:r>
            <a:endParaRPr lang="en-GB" dirty="0"/>
          </a:p>
        </p:txBody>
      </p:sp>
      <p:sp>
        <p:nvSpPr>
          <p:cNvPr id="6" name="Folded Corner 5"/>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8?</a:t>
            </a:r>
            <a:endParaRPr lang="en-GB" sz="1600" dirty="0">
              <a:solidFill>
                <a:schemeClr val="tx1"/>
              </a:solidFill>
            </a:endParaRPr>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4: Detailed, perceptive – 7-8 marks</a:t>
            </a:r>
            <a:endParaRPr lang="en-GB" dirty="0"/>
          </a:p>
        </p:txBody>
      </p:sp>
    </p:spTree>
    <p:extLst>
      <p:ext uri="{BB962C8B-B14F-4D97-AF65-F5344CB8AC3E}">
        <p14:creationId xmlns:p14="http://schemas.microsoft.com/office/powerpoint/2010/main" val="246240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GB" dirty="0" smtClean="0"/>
              <a:t>Sequence through a passage- where does it start, what happens next, are there any links?</a:t>
            </a:r>
          </a:p>
          <a:p>
            <a:r>
              <a:rPr lang="en-GB" dirty="0" smtClean="0"/>
              <a:t>Characters- how are they introduced? Are we told their names straight away? How are we supposed to react to them?</a:t>
            </a:r>
          </a:p>
          <a:p>
            <a:r>
              <a:rPr lang="en-GB" dirty="0" smtClean="0"/>
              <a:t>Direct speech- who talks? Who doesn’t? </a:t>
            </a:r>
          </a:p>
          <a:p>
            <a:r>
              <a:rPr lang="en-GB" dirty="0" smtClean="0"/>
              <a:t>Repetitions, threads, patterns- are any ideas developed? Repeated? </a:t>
            </a:r>
          </a:p>
          <a:p>
            <a:r>
              <a:rPr lang="en-GB" dirty="0" smtClean="0"/>
              <a:t>The opening- what happens?</a:t>
            </a:r>
          </a:p>
          <a:p>
            <a:r>
              <a:rPr lang="en-GB" dirty="0" smtClean="0"/>
              <a:t>The ending- does it link back to anything? Does it build on anything?</a:t>
            </a:r>
          </a:p>
          <a:p>
            <a:r>
              <a:rPr lang="en-GB" dirty="0" smtClean="0"/>
              <a:t>Shifts of focus- does the setting get bigger? Smaller? </a:t>
            </a:r>
          </a:p>
          <a:p>
            <a:r>
              <a:rPr lang="en-GB" dirty="0" smtClean="0"/>
              <a:t>Connections and links across paragraphs</a:t>
            </a:r>
          </a:p>
          <a:p>
            <a:r>
              <a:rPr lang="en-GB" dirty="0" smtClean="0"/>
              <a:t>What about the timing of the day? Month? Year?</a:t>
            </a:r>
          </a:p>
          <a:p>
            <a:endParaRPr lang="en-GB" dirty="0" smtClean="0"/>
          </a:p>
          <a:p>
            <a:endParaRPr lang="en-GB" dirty="0"/>
          </a:p>
        </p:txBody>
      </p:sp>
      <p:sp>
        <p:nvSpPr>
          <p:cNvPr id="4" name="Title 1"/>
          <p:cNvSpPr>
            <a:spLocks noGrp="1"/>
          </p:cNvSpPr>
          <p:nvPr>
            <p:ph type="title"/>
          </p:nvPr>
        </p:nvSpPr>
        <p:spPr>
          <a:solidFill>
            <a:srgbClr val="00FF00"/>
          </a:solidFill>
        </p:spPr>
        <p:txBody>
          <a:bodyPr>
            <a:normAutofit fontScale="90000"/>
          </a:bodyPr>
          <a:lstStyle/>
          <a:p>
            <a:r>
              <a:rPr lang="en-GB" dirty="0" smtClean="0"/>
              <a:t>How has the writer structured the text to interest the reader?</a:t>
            </a:r>
            <a:endParaRPr lang="en-GB" dirty="0"/>
          </a:p>
        </p:txBody>
      </p:sp>
    </p:spTree>
    <p:extLst>
      <p:ext uri="{BB962C8B-B14F-4D97-AF65-F5344CB8AC3E}">
        <p14:creationId xmlns:p14="http://schemas.microsoft.com/office/powerpoint/2010/main" val="80965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3</a:t>
            </a:r>
            <a:endParaRPr lang="en-GB" dirty="0"/>
          </a:p>
        </p:txBody>
      </p:sp>
      <p:sp>
        <p:nvSpPr>
          <p:cNvPr id="3" name="Content Placeholder 2"/>
          <p:cNvSpPr>
            <a:spLocks noGrp="1"/>
          </p:cNvSpPr>
          <p:nvPr>
            <p:ph idx="1"/>
          </p:nvPr>
        </p:nvSpPr>
        <p:spPr>
          <a:xfrm>
            <a:off x="457200" y="2204864"/>
            <a:ext cx="8229600" cy="3921299"/>
          </a:xfrm>
          <a:solidFill>
            <a:srgbClr val="FFFF00"/>
          </a:solidFill>
        </p:spPr>
        <p:txBody>
          <a:bodyPr>
            <a:normAutofit fontScale="77500" lnSpcReduction="20000"/>
          </a:bodyPr>
          <a:lstStyle/>
          <a:p>
            <a:pPr marL="0" indent="0">
              <a:buNone/>
            </a:pPr>
            <a:r>
              <a:rPr lang="en-GB" dirty="0" smtClean="0"/>
              <a:t>You now need to think about the whole of the source.</a:t>
            </a:r>
          </a:p>
          <a:p>
            <a:pPr marL="0" indent="0">
              <a:buNone/>
            </a:pPr>
            <a:r>
              <a:rPr lang="en-GB" dirty="0" smtClean="0"/>
              <a:t>The text is from the </a:t>
            </a:r>
            <a:r>
              <a:rPr lang="en-GB" dirty="0" smtClean="0">
                <a:solidFill>
                  <a:srgbClr val="FF0000"/>
                </a:solidFill>
              </a:rPr>
              <a:t>beginning</a:t>
            </a:r>
            <a:r>
              <a:rPr lang="en-GB" dirty="0" smtClean="0"/>
              <a:t> </a:t>
            </a:r>
            <a:r>
              <a:rPr lang="en-GB" dirty="0" smtClean="0"/>
              <a:t>of a novel.</a:t>
            </a:r>
          </a:p>
          <a:p>
            <a:pPr marL="0" indent="0">
              <a:buNone/>
            </a:pPr>
            <a:endParaRPr lang="en-GB" dirty="0"/>
          </a:p>
          <a:p>
            <a:pPr marL="0" indent="0">
              <a:buNone/>
            </a:pPr>
            <a:r>
              <a:rPr lang="en-GB" dirty="0" smtClean="0"/>
              <a:t>How has the writer structured the text to interest you as a reader?</a:t>
            </a:r>
          </a:p>
          <a:p>
            <a:pPr marL="0" indent="0">
              <a:buNone/>
            </a:pPr>
            <a:r>
              <a:rPr lang="en-GB" dirty="0" smtClean="0"/>
              <a:t>You could write about:</a:t>
            </a:r>
          </a:p>
          <a:p>
            <a:r>
              <a:rPr lang="en-GB" dirty="0" smtClean="0"/>
              <a:t>What the writer focuses your attention on at the beginning</a:t>
            </a:r>
          </a:p>
          <a:p>
            <a:r>
              <a:rPr lang="en-GB" dirty="0" smtClean="0"/>
              <a:t>How and why the writer changes this focus as the extract develops</a:t>
            </a:r>
          </a:p>
          <a:p>
            <a:r>
              <a:rPr lang="en-GB" dirty="0" smtClean="0"/>
              <a:t>Any other structural features that interest you</a:t>
            </a:r>
            <a:endParaRPr lang="en-GB" dirty="0"/>
          </a:p>
        </p:txBody>
      </p:sp>
    </p:spTree>
    <p:extLst>
      <p:ext uri="{BB962C8B-B14F-4D97-AF65-F5344CB8AC3E}">
        <p14:creationId xmlns:p14="http://schemas.microsoft.com/office/powerpoint/2010/main" val="1806794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857356" y="142852"/>
            <a:ext cx="7107132" cy="2000264"/>
          </a:xfrm>
          <a:solidFill>
            <a:srgbClr val="FF0000">
              <a:alpha val="50000"/>
            </a:srgbClr>
          </a:solidFill>
        </p:spPr>
        <p:txBody>
          <a:bodyPr>
            <a:normAutofit/>
          </a:bodyPr>
          <a:lstStyle/>
          <a:p>
            <a:pPr algn="l"/>
            <a:r>
              <a:rPr lang="en-GB" sz="2400" dirty="0" smtClean="0">
                <a:effectLst>
                  <a:outerShdw blurRad="38100" dist="38100" dir="2700000" algn="tl">
                    <a:srgbClr val="000000">
                      <a:alpha val="43137"/>
                    </a:srgbClr>
                  </a:outerShdw>
                </a:effectLst>
                <a:latin typeface="Calibri" pitchFamily="34" charset="0"/>
              </a:rPr>
              <a:t>One of the ways Hill structures the opening chapter is... </a:t>
            </a:r>
            <a:br>
              <a:rPr lang="en-GB" sz="2400" dirty="0" smtClean="0">
                <a:effectLst>
                  <a:outerShdw blurRad="38100" dist="38100" dir="2700000" algn="tl">
                    <a:srgbClr val="000000">
                      <a:alpha val="43137"/>
                    </a:srgbClr>
                  </a:outerShdw>
                </a:effectLst>
                <a:latin typeface="Calibri" pitchFamily="34" charset="0"/>
              </a:rPr>
            </a:br>
            <a:r>
              <a:rPr lang="en-GB" sz="2400" dirty="0" smtClean="0">
                <a:effectLst>
                  <a:outerShdw blurRad="38100" dist="38100" dir="2700000" algn="tl">
                    <a:srgbClr val="000000">
                      <a:alpha val="43137"/>
                    </a:srgbClr>
                  </a:outerShdw>
                </a:effectLst>
                <a:latin typeface="Calibri" pitchFamily="34" charset="0"/>
              </a:rPr>
              <a:t>Another way the passage is structured is... </a:t>
            </a:r>
            <a:br>
              <a:rPr lang="en-GB" sz="2400" dirty="0" smtClean="0">
                <a:effectLst>
                  <a:outerShdw blurRad="38100" dist="38100" dir="2700000" algn="tl">
                    <a:srgbClr val="000000">
                      <a:alpha val="43137"/>
                    </a:srgbClr>
                  </a:outerShdw>
                </a:effectLst>
                <a:latin typeface="Calibri" pitchFamily="34" charset="0"/>
              </a:rPr>
            </a:br>
            <a:r>
              <a:rPr lang="en-GB" sz="2400" dirty="0" smtClean="0">
                <a:effectLst>
                  <a:outerShdw blurRad="38100" dist="38100" dir="2700000" algn="tl">
                    <a:srgbClr val="000000">
                      <a:alpha val="43137"/>
                    </a:srgbClr>
                  </a:outerShdw>
                </a:effectLst>
                <a:latin typeface="Calibri" pitchFamily="34" charset="0"/>
              </a:rPr>
              <a:t>The writer begins by telling us about...</a:t>
            </a:r>
            <a:br>
              <a:rPr lang="en-GB" sz="2400" dirty="0" smtClean="0">
                <a:effectLst>
                  <a:outerShdw blurRad="38100" dist="38100" dir="2700000" algn="tl">
                    <a:srgbClr val="000000">
                      <a:alpha val="43137"/>
                    </a:srgbClr>
                  </a:outerShdw>
                </a:effectLst>
                <a:latin typeface="Calibri" pitchFamily="34" charset="0"/>
              </a:rPr>
            </a:br>
            <a:r>
              <a:rPr lang="en-GB" sz="2400" dirty="0" smtClean="0">
                <a:effectLst>
                  <a:outerShdw blurRad="38100" dist="38100" dir="2700000" algn="tl">
                    <a:srgbClr val="000000">
                      <a:alpha val="43137"/>
                    </a:srgbClr>
                  </a:outerShdw>
                </a:effectLst>
                <a:latin typeface="Calibri" pitchFamily="34" charset="0"/>
              </a:rPr>
              <a:t>Another structural point is … </a:t>
            </a:r>
            <a:br>
              <a:rPr lang="en-GB" sz="2400" dirty="0" smtClean="0">
                <a:effectLst>
                  <a:outerShdw blurRad="38100" dist="38100" dir="2700000" algn="tl">
                    <a:srgbClr val="000000">
                      <a:alpha val="43137"/>
                    </a:srgbClr>
                  </a:outerShdw>
                </a:effectLst>
                <a:latin typeface="Calibri" pitchFamily="34" charset="0"/>
              </a:rPr>
            </a:br>
            <a:endParaRPr lang="en-US" sz="2400" dirty="0">
              <a:effectLst>
                <a:outerShdw blurRad="38100" dist="38100" dir="2700000" algn="tl">
                  <a:srgbClr val="000000">
                    <a:alpha val="43137"/>
                  </a:srgbClr>
                </a:outerShdw>
              </a:effectLst>
              <a:latin typeface="Calibri" pitchFamily="34" charset="0"/>
            </a:endParaRPr>
          </a:p>
        </p:txBody>
      </p:sp>
      <p:sp>
        <p:nvSpPr>
          <p:cNvPr id="4" name="Bevel 3"/>
          <p:cNvSpPr/>
          <p:nvPr/>
        </p:nvSpPr>
        <p:spPr bwMode="auto">
          <a:xfrm>
            <a:off x="142844" y="-24"/>
            <a:ext cx="1214414" cy="1142984"/>
          </a:xfrm>
          <a:prstGeom prst="bevel">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4800" b="0" i="0" u="none" strike="noStrike" cap="none" normalizeH="0" baseline="0" dirty="0" smtClean="0">
                <a:ln>
                  <a:noFill/>
                </a:ln>
                <a:solidFill>
                  <a:schemeClr val="tx1"/>
                </a:solidFill>
                <a:effectLst/>
                <a:latin typeface="Arial" charset="0"/>
              </a:rPr>
              <a:t>Q</a:t>
            </a:r>
            <a:endParaRPr kumimoji="0" lang="en-US" sz="1800" b="0" i="0" u="none" strike="noStrike" cap="none" normalizeH="0" baseline="0" dirty="0" smtClean="0">
              <a:ln>
                <a:noFill/>
              </a:ln>
              <a:solidFill>
                <a:schemeClr val="tx1"/>
              </a:solidFill>
              <a:effectLst/>
              <a:latin typeface="Arial" charset="0"/>
            </a:endParaRPr>
          </a:p>
        </p:txBody>
      </p:sp>
      <p:sp>
        <p:nvSpPr>
          <p:cNvPr id="5" name="Bevel 4"/>
          <p:cNvSpPr/>
          <p:nvPr/>
        </p:nvSpPr>
        <p:spPr bwMode="auto">
          <a:xfrm>
            <a:off x="142844" y="1142984"/>
            <a:ext cx="1214414" cy="1142984"/>
          </a:xfrm>
          <a:prstGeom prst="bevel">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W</a:t>
            </a:r>
            <a:endParaRPr kumimoji="0" lang="en-US" sz="1800" b="0" i="0" u="none" strike="noStrike" cap="none" normalizeH="0" baseline="0" dirty="0" smtClean="0">
              <a:ln>
                <a:noFill/>
              </a:ln>
              <a:solidFill>
                <a:schemeClr val="tx1"/>
              </a:solidFill>
              <a:effectLst/>
              <a:latin typeface="Arial" charset="0"/>
            </a:endParaRPr>
          </a:p>
        </p:txBody>
      </p:sp>
      <p:sp>
        <p:nvSpPr>
          <p:cNvPr id="6" name="Bevel 5"/>
          <p:cNvSpPr/>
          <p:nvPr/>
        </p:nvSpPr>
        <p:spPr bwMode="auto">
          <a:xfrm>
            <a:off x="142844" y="2285992"/>
            <a:ext cx="1214414" cy="1142984"/>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E</a:t>
            </a:r>
            <a:endParaRPr kumimoji="0" lang="en-US" sz="1800" b="0" i="0" u="none" strike="noStrike" cap="none" normalizeH="0" baseline="0" dirty="0" smtClean="0">
              <a:ln>
                <a:noFill/>
              </a:ln>
              <a:solidFill>
                <a:schemeClr val="tx1"/>
              </a:solidFill>
              <a:effectLst/>
              <a:latin typeface="Arial" charset="0"/>
            </a:endParaRPr>
          </a:p>
        </p:txBody>
      </p:sp>
      <p:sp>
        <p:nvSpPr>
          <p:cNvPr id="7" name="Bevel 6"/>
          <p:cNvSpPr/>
          <p:nvPr/>
        </p:nvSpPr>
        <p:spPr bwMode="auto">
          <a:xfrm>
            <a:off x="142844" y="3429000"/>
            <a:ext cx="1214414" cy="1142984"/>
          </a:xfrm>
          <a:prstGeom prst="bevel">
            <a:avLst/>
          </a:prstGeom>
          <a:solidFill>
            <a:srgbClr val="FF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R</a:t>
            </a:r>
            <a:endParaRPr kumimoji="0" lang="en-US" sz="1800" b="0" i="0" u="none" strike="noStrike" cap="none" normalizeH="0" baseline="0" dirty="0" smtClean="0">
              <a:ln>
                <a:noFill/>
              </a:ln>
              <a:solidFill>
                <a:schemeClr val="tx1"/>
              </a:solidFill>
              <a:effectLst/>
              <a:latin typeface="Arial" charset="0"/>
            </a:endParaRPr>
          </a:p>
        </p:txBody>
      </p:sp>
      <p:sp>
        <p:nvSpPr>
          <p:cNvPr id="8" name="Bevel 7"/>
          <p:cNvSpPr/>
          <p:nvPr/>
        </p:nvSpPr>
        <p:spPr bwMode="auto">
          <a:xfrm>
            <a:off x="142844" y="4572008"/>
            <a:ext cx="1214414" cy="1142984"/>
          </a:xfrm>
          <a:prstGeom prst="bevel">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T</a:t>
            </a:r>
            <a:endParaRPr kumimoji="0" lang="en-US" sz="1800" b="0" i="0" u="none" strike="noStrike" cap="none" normalizeH="0" baseline="0" dirty="0" smtClean="0">
              <a:ln>
                <a:noFill/>
              </a:ln>
              <a:solidFill>
                <a:schemeClr val="tx1"/>
              </a:solidFill>
              <a:effectLst/>
              <a:latin typeface="Arial" charset="0"/>
            </a:endParaRPr>
          </a:p>
        </p:txBody>
      </p:sp>
      <p:sp>
        <p:nvSpPr>
          <p:cNvPr id="9" name="Bevel 8"/>
          <p:cNvSpPr/>
          <p:nvPr/>
        </p:nvSpPr>
        <p:spPr bwMode="auto">
          <a:xfrm>
            <a:off x="142844" y="5715016"/>
            <a:ext cx="1214414" cy="1142984"/>
          </a:xfrm>
          <a:prstGeom prst="bevel">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4800" dirty="0"/>
              <a:t>Y</a:t>
            </a:r>
            <a:endParaRPr kumimoji="0" lang="en-US" sz="18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1285852" y="391049"/>
            <a:ext cx="500066" cy="1323439"/>
          </a:xfrm>
          <a:prstGeom prst="rect">
            <a:avLst/>
          </a:prstGeom>
          <a:noFill/>
        </p:spPr>
        <p:txBody>
          <a:bodyPr wrap="square" rtlCol="0">
            <a:spAutoFit/>
          </a:bodyPr>
          <a:lstStyle/>
          <a:p>
            <a:r>
              <a:rPr lang="en-GB" sz="8000" dirty="0" smtClean="0"/>
              <a:t>}</a:t>
            </a:r>
            <a:endParaRPr lang="en-US" dirty="0"/>
          </a:p>
        </p:txBody>
      </p:sp>
      <p:sp>
        <p:nvSpPr>
          <p:cNvPr id="11" name="Title 1"/>
          <p:cNvSpPr txBox="1">
            <a:spLocks/>
          </p:cNvSpPr>
          <p:nvPr/>
        </p:nvSpPr>
        <p:spPr bwMode="auto">
          <a:xfrm>
            <a:off x="1857356" y="2214554"/>
            <a:ext cx="7107132" cy="1143008"/>
          </a:xfrm>
          <a:prstGeom prst="rect">
            <a:avLst/>
          </a:prstGeom>
          <a:solidFill>
            <a:srgbClr val="FFFF00">
              <a:alpha val="51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fontAlgn="base">
              <a:lnSpc>
                <a:spcPct val="100000"/>
              </a:lnSpc>
              <a:spcBef>
                <a:spcPct val="0"/>
              </a:spcBef>
              <a:spcAft>
                <a:spcPct val="0"/>
              </a:spcAft>
              <a:buClrTx/>
              <a:buSzTx/>
              <a:tabLst/>
              <a:defRPr/>
            </a:pPr>
            <a:r>
              <a:rPr lang="en-GB" sz="2400" dirty="0">
                <a:effectLst>
                  <a:outerShdw blurRad="38100" dist="38100" dir="2700000" algn="tl">
                    <a:srgbClr val="000000">
                      <a:alpha val="43137"/>
                    </a:srgbClr>
                  </a:outerShdw>
                </a:effectLst>
                <a:latin typeface="Calibri" pitchFamily="34" charset="0"/>
                <a:ea typeface="+mj-ea"/>
                <a:cs typeface="+mj-cs"/>
              </a:rPr>
              <a:t>This is shown when it says, “___”... </a:t>
            </a:r>
            <a:endParaRPr lang="en-GB" sz="2400" dirty="0" smtClean="0">
              <a:effectLst>
                <a:outerShdw blurRad="38100" dist="38100" dir="2700000" algn="tl">
                  <a:srgbClr val="000000">
                    <a:alpha val="43137"/>
                  </a:srgbClr>
                </a:outerShdw>
              </a:effectLst>
              <a:latin typeface="Calibri" pitchFamily="34" charset="0"/>
              <a:ea typeface="+mj-ea"/>
              <a:cs typeface="+mj-cs"/>
            </a:endParaRPr>
          </a:p>
          <a:p>
            <a:pPr marL="0" marR="0" lvl="0" indent="0" fontAlgn="base">
              <a:lnSpc>
                <a:spcPct val="100000"/>
              </a:lnSpc>
              <a:spcBef>
                <a:spcPct val="0"/>
              </a:spcBef>
              <a:spcAft>
                <a:spcPct val="0"/>
              </a:spcAft>
              <a:buClrTx/>
              <a:buSzTx/>
              <a:tabLst/>
              <a:defRPr/>
            </a:pPr>
            <a:r>
              <a:rPr lang="en-GB" sz="2400" dirty="0" smtClean="0">
                <a:effectLst>
                  <a:outerShdw blurRad="38100" dist="38100" dir="2700000" algn="tl">
                    <a:srgbClr val="000000">
                      <a:alpha val="43137"/>
                    </a:srgbClr>
                  </a:outerShdw>
                </a:effectLst>
                <a:latin typeface="Calibri" pitchFamily="34" charset="0"/>
                <a:ea typeface="+mj-ea"/>
                <a:cs typeface="+mj-cs"/>
              </a:rPr>
              <a:t>An </a:t>
            </a:r>
            <a:r>
              <a:rPr lang="en-GB" sz="2400" dirty="0">
                <a:effectLst>
                  <a:outerShdw blurRad="38100" dist="38100" dir="2700000" algn="tl">
                    <a:srgbClr val="000000">
                      <a:alpha val="43137"/>
                    </a:srgbClr>
                  </a:outerShdw>
                </a:effectLst>
                <a:latin typeface="Calibri" pitchFamily="34" charset="0"/>
                <a:ea typeface="+mj-ea"/>
                <a:cs typeface="+mj-cs"/>
              </a:rPr>
              <a:t>example of this is when </a:t>
            </a:r>
            <a:r>
              <a:rPr lang="en-GB" sz="2400" dirty="0" smtClean="0">
                <a:effectLst>
                  <a:outerShdw blurRad="38100" dist="38100" dir="2700000" algn="tl">
                    <a:srgbClr val="000000">
                      <a:alpha val="43137"/>
                    </a:srgbClr>
                  </a:outerShdw>
                </a:effectLst>
                <a:latin typeface="Calibri" pitchFamily="34" charset="0"/>
                <a:ea typeface="+mj-ea"/>
                <a:cs typeface="+mj-cs"/>
              </a:rPr>
              <a:t>Hill </a:t>
            </a:r>
            <a:r>
              <a:rPr lang="en-GB" sz="2400" dirty="0">
                <a:effectLst>
                  <a:outerShdw blurRad="38100" dist="38100" dir="2700000" algn="tl">
                    <a:srgbClr val="000000">
                      <a:alpha val="43137"/>
                    </a:srgbClr>
                  </a:outerShdw>
                </a:effectLst>
                <a:latin typeface="Calibri" pitchFamily="34" charset="0"/>
                <a:ea typeface="+mj-ea"/>
                <a:cs typeface="+mj-cs"/>
              </a:rPr>
              <a:t>writes, “___”... </a:t>
            </a:r>
            <a:endParaRPr lang="en-GB" sz="2400" dirty="0" smtClean="0">
              <a:effectLst>
                <a:outerShdw blurRad="38100" dist="38100" dir="2700000" algn="tl">
                  <a:srgbClr val="000000">
                    <a:alpha val="43137"/>
                  </a:srgbClr>
                </a:outerShdw>
              </a:effectLst>
              <a:latin typeface="Calibri" pitchFamily="34" charset="0"/>
              <a:ea typeface="+mj-ea"/>
              <a:cs typeface="+mj-cs"/>
            </a:endParaRPr>
          </a:p>
          <a:p>
            <a:pPr marL="0" marR="0" lvl="0" indent="0" fontAlgn="base">
              <a:lnSpc>
                <a:spcPct val="100000"/>
              </a:lnSpc>
              <a:spcBef>
                <a:spcPct val="0"/>
              </a:spcBef>
              <a:spcAft>
                <a:spcPct val="0"/>
              </a:spcAft>
              <a:buClrTx/>
              <a:buSzTx/>
              <a:tabLst/>
              <a:defRPr/>
            </a:pPr>
            <a:r>
              <a:rPr lang="en-GB" sz="2400" dirty="0" smtClean="0">
                <a:effectLst>
                  <a:outerShdw blurRad="38100" dist="38100" dir="2700000" algn="tl">
                    <a:srgbClr val="000000">
                      <a:alpha val="43137"/>
                    </a:srgbClr>
                  </a:outerShdw>
                </a:effectLst>
                <a:latin typeface="Calibri" pitchFamily="34" charset="0"/>
                <a:ea typeface="+mj-ea"/>
                <a:cs typeface="+mj-cs"/>
              </a:rPr>
              <a:t>For </a:t>
            </a:r>
            <a:r>
              <a:rPr lang="en-GB" sz="2400" dirty="0">
                <a:effectLst>
                  <a:outerShdw blurRad="38100" dist="38100" dir="2700000" algn="tl">
                    <a:srgbClr val="000000">
                      <a:alpha val="43137"/>
                    </a:srgbClr>
                  </a:outerShdw>
                </a:effectLst>
                <a:latin typeface="Calibri" pitchFamily="34" charset="0"/>
                <a:ea typeface="+mj-ea"/>
                <a:cs typeface="+mj-cs"/>
              </a:rPr>
              <a:t>example, “___”</a:t>
            </a:r>
            <a:endParaRPr lang="en-US" sz="2400" dirty="0">
              <a:effectLst>
                <a:outerShdw blurRad="38100" dist="38100" dir="2700000" algn="tl">
                  <a:srgbClr val="000000">
                    <a:alpha val="43137"/>
                  </a:srgbClr>
                </a:outerShdw>
              </a:effectLst>
              <a:latin typeface="Calibri" pitchFamily="34" charset="0"/>
              <a:ea typeface="+mj-ea"/>
              <a:cs typeface="+mj-cs"/>
            </a:endParaRPr>
          </a:p>
        </p:txBody>
      </p:sp>
      <p:sp>
        <p:nvSpPr>
          <p:cNvPr id="12" name="Title 1"/>
          <p:cNvSpPr txBox="1">
            <a:spLocks/>
          </p:cNvSpPr>
          <p:nvPr/>
        </p:nvSpPr>
        <p:spPr bwMode="auto">
          <a:xfrm>
            <a:off x="1857356" y="3500438"/>
            <a:ext cx="7107132" cy="1143008"/>
          </a:xfrm>
          <a:prstGeom prst="rect">
            <a:avLst/>
          </a:prstGeom>
          <a:solidFill>
            <a:srgbClr val="00B0F0">
              <a:alpha val="5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fontAlgn="base">
              <a:spcBef>
                <a:spcPct val="0"/>
              </a:spcBef>
              <a:spcAft>
                <a:spcPct val="0"/>
              </a:spcAft>
              <a:buFontTx/>
              <a:buNone/>
              <a:defRPr/>
            </a:pPr>
            <a:r>
              <a:rPr lang="en-GB" sz="2400" dirty="0">
                <a:effectLst>
                  <a:outerShdw blurRad="38100" dist="38100" dir="2700000" algn="tl">
                    <a:srgbClr val="000000">
                      <a:alpha val="43137"/>
                    </a:srgbClr>
                  </a:outerShdw>
                </a:effectLst>
                <a:latin typeface="Calibri" pitchFamily="34" charset="0"/>
                <a:ea typeface="+mj-ea"/>
                <a:cs typeface="+mj-cs"/>
              </a:rPr>
              <a:t>This makes the reader think... </a:t>
            </a:r>
            <a:endParaRPr lang="en-GB" sz="2400" dirty="0" smtClean="0">
              <a:effectLst>
                <a:outerShdw blurRad="38100" dist="38100" dir="2700000" algn="tl">
                  <a:srgbClr val="000000">
                    <a:alpha val="43137"/>
                  </a:srgbClr>
                </a:outerShdw>
              </a:effectLst>
              <a:latin typeface="Calibri" pitchFamily="34" charset="0"/>
              <a:ea typeface="+mj-ea"/>
              <a:cs typeface="+mj-cs"/>
            </a:endParaRPr>
          </a:p>
          <a:p>
            <a:pPr fontAlgn="base">
              <a:spcBef>
                <a:spcPct val="0"/>
              </a:spcBef>
              <a:spcAft>
                <a:spcPct val="0"/>
              </a:spcAft>
              <a:buFontTx/>
              <a:buNone/>
              <a:defRPr/>
            </a:pPr>
            <a:r>
              <a:rPr lang="en-GB" sz="2400" dirty="0" smtClean="0">
                <a:effectLst>
                  <a:outerShdw blurRad="38100" dist="38100" dir="2700000" algn="tl">
                    <a:srgbClr val="000000">
                      <a:alpha val="43137"/>
                    </a:srgbClr>
                  </a:outerShdw>
                </a:effectLst>
                <a:latin typeface="Calibri" pitchFamily="34" charset="0"/>
                <a:ea typeface="+mj-ea"/>
                <a:cs typeface="+mj-cs"/>
              </a:rPr>
              <a:t>This </a:t>
            </a:r>
            <a:r>
              <a:rPr lang="en-GB" sz="2400" dirty="0">
                <a:effectLst>
                  <a:outerShdw blurRad="38100" dist="38100" dir="2700000" algn="tl">
                    <a:srgbClr val="000000">
                      <a:alpha val="43137"/>
                    </a:srgbClr>
                  </a:outerShdw>
                </a:effectLst>
                <a:latin typeface="Calibri" pitchFamily="34" charset="0"/>
                <a:ea typeface="+mj-ea"/>
                <a:cs typeface="+mj-cs"/>
              </a:rPr>
              <a:t>suggests to the reader... The reader will think... This implies... This suggests... </a:t>
            </a:r>
            <a:endParaRPr lang="en-US" sz="2400" dirty="0">
              <a:effectLst>
                <a:outerShdw blurRad="38100" dist="38100" dir="2700000" algn="tl">
                  <a:srgbClr val="000000">
                    <a:alpha val="43137"/>
                  </a:srgbClr>
                </a:outerShdw>
              </a:effectLst>
              <a:latin typeface="Calibri" pitchFamily="34" charset="0"/>
              <a:ea typeface="+mj-ea"/>
              <a:cs typeface="+mj-cs"/>
            </a:endParaRPr>
          </a:p>
        </p:txBody>
      </p:sp>
      <p:sp>
        <p:nvSpPr>
          <p:cNvPr id="13" name="Title 1"/>
          <p:cNvSpPr txBox="1">
            <a:spLocks/>
          </p:cNvSpPr>
          <p:nvPr/>
        </p:nvSpPr>
        <p:spPr bwMode="auto">
          <a:xfrm>
            <a:off x="1857388" y="4714884"/>
            <a:ext cx="7107100" cy="1143008"/>
          </a:xfrm>
          <a:prstGeom prst="rect">
            <a:avLst/>
          </a:prstGeom>
          <a:solidFill>
            <a:srgbClr val="00FF00">
              <a:alpha val="5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R="0" lvl="0" indent="0" fontAlgn="base">
              <a:lnSpc>
                <a:spcPct val="100000"/>
              </a:lnSpc>
              <a:spcBef>
                <a:spcPct val="0"/>
              </a:spcBef>
              <a:spcAft>
                <a:spcPct val="0"/>
              </a:spcAft>
              <a:buClrTx/>
              <a:buSzTx/>
              <a:tabLst/>
              <a:defRPr/>
            </a:pPr>
            <a:r>
              <a:rPr lang="en-GB" sz="2400" dirty="0">
                <a:effectLst>
                  <a:outerShdw blurRad="38100" dist="38100" dir="2700000" algn="tl">
                    <a:srgbClr val="000000">
                      <a:alpha val="43137"/>
                    </a:srgbClr>
                  </a:outerShdw>
                </a:effectLst>
                <a:latin typeface="Calibri" pitchFamily="34" charset="0"/>
                <a:ea typeface="+mj-ea"/>
                <a:cs typeface="+mj-cs"/>
              </a:rPr>
              <a:t>The use of the </a:t>
            </a:r>
            <a:r>
              <a:rPr lang="en-GB" sz="2400" dirty="0" smtClean="0">
                <a:effectLst>
                  <a:outerShdw blurRad="38100" dist="38100" dir="2700000" algn="tl">
                    <a:srgbClr val="000000">
                      <a:alpha val="43137"/>
                    </a:srgbClr>
                  </a:outerShdw>
                </a:effectLst>
                <a:latin typeface="Calibri" pitchFamily="34" charset="0"/>
                <a:ea typeface="+mj-ea"/>
                <a:cs typeface="+mj-cs"/>
              </a:rPr>
              <a:t>direct speech... </a:t>
            </a:r>
            <a:r>
              <a:rPr lang="en-GB" sz="2400" dirty="0">
                <a:effectLst>
                  <a:outerShdw blurRad="38100" dist="38100" dir="2700000" algn="tl">
                    <a:srgbClr val="000000">
                      <a:alpha val="43137"/>
                    </a:srgbClr>
                  </a:outerShdw>
                </a:effectLst>
                <a:latin typeface="Calibri" pitchFamily="34" charset="0"/>
                <a:ea typeface="+mj-ea"/>
                <a:cs typeface="+mj-cs"/>
              </a:rPr>
              <a:t>The </a:t>
            </a:r>
            <a:r>
              <a:rPr lang="en-GB" sz="2400" dirty="0" smtClean="0">
                <a:effectLst>
                  <a:outerShdw blurRad="38100" dist="38100" dir="2700000" algn="tl">
                    <a:srgbClr val="000000">
                      <a:alpha val="43137"/>
                    </a:srgbClr>
                  </a:outerShdw>
                </a:effectLst>
                <a:latin typeface="Calibri" pitchFamily="34" charset="0"/>
                <a:ea typeface="+mj-ea"/>
                <a:cs typeface="+mj-cs"/>
              </a:rPr>
              <a:t>use of the paragraphs ...The repetition </a:t>
            </a:r>
            <a:r>
              <a:rPr lang="en-GB" sz="2400" dirty="0">
                <a:effectLst>
                  <a:outerShdw blurRad="38100" dist="38100" dir="2700000" algn="tl">
                    <a:srgbClr val="000000">
                      <a:alpha val="43137"/>
                    </a:srgbClr>
                  </a:outerShdw>
                </a:effectLst>
                <a:latin typeface="Calibri" pitchFamily="34" charset="0"/>
                <a:ea typeface="+mj-ea"/>
                <a:cs typeface="+mj-cs"/>
              </a:rPr>
              <a:t>of... This </a:t>
            </a:r>
            <a:r>
              <a:rPr lang="en-GB" sz="2400" dirty="0" smtClean="0">
                <a:effectLst>
                  <a:outerShdw blurRad="38100" dist="38100" dir="2700000" algn="tl">
                    <a:srgbClr val="000000">
                      <a:alpha val="43137"/>
                    </a:srgbClr>
                  </a:outerShdw>
                </a:effectLst>
                <a:latin typeface="Calibri" pitchFamily="34" charset="0"/>
                <a:ea typeface="+mj-ea"/>
                <a:cs typeface="+mj-cs"/>
              </a:rPr>
              <a:t>setting… The use of time…The shift in focus from…to… </a:t>
            </a:r>
            <a:endParaRPr lang="en-US" sz="2400" dirty="0">
              <a:effectLst>
                <a:outerShdw blurRad="38100" dist="38100" dir="2700000" algn="tl">
                  <a:srgbClr val="000000">
                    <a:alpha val="43137"/>
                  </a:srgbClr>
                </a:outerShdw>
              </a:effectLst>
              <a:latin typeface="Calibri" pitchFamily="34" charset="0"/>
              <a:ea typeface="+mj-ea"/>
              <a:cs typeface="+mj-cs"/>
            </a:endParaRPr>
          </a:p>
        </p:txBody>
      </p:sp>
      <p:sp>
        <p:nvSpPr>
          <p:cNvPr id="15" name="Title 1"/>
          <p:cNvSpPr txBox="1">
            <a:spLocks/>
          </p:cNvSpPr>
          <p:nvPr/>
        </p:nvSpPr>
        <p:spPr bwMode="auto">
          <a:xfrm>
            <a:off x="1857356" y="5949280"/>
            <a:ext cx="7107132" cy="792088"/>
          </a:xfrm>
          <a:prstGeom prst="rect">
            <a:avLst/>
          </a:prstGeom>
          <a:solidFill>
            <a:schemeClr val="accent4">
              <a:alpha val="5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GB" sz="2400" dirty="0">
                <a:effectLst>
                  <a:outerShdw blurRad="38100" dist="38100" dir="2700000" algn="tl">
                    <a:srgbClr val="000000">
                      <a:alpha val="43137"/>
                    </a:srgbClr>
                  </a:outerShdw>
                </a:effectLst>
                <a:latin typeface="Calibri" pitchFamily="34" charset="0"/>
                <a:ea typeface="+mj-ea"/>
                <a:cs typeface="+mj-cs"/>
              </a:rPr>
              <a:t>This</a:t>
            </a:r>
            <a:r>
              <a:rPr kumimoji="0" lang="en-GB" sz="24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Calibri" pitchFamily="34" charset="0"/>
                <a:ea typeface="+mj-ea"/>
                <a:cs typeface="+mj-cs"/>
              </a:rPr>
              <a:t> </a:t>
            </a:r>
            <a:r>
              <a:rPr lang="en-GB" sz="2400" noProof="0" dirty="0" smtClean="0">
                <a:effectLst>
                  <a:outerShdw blurRad="38100" dist="38100" dir="2700000" algn="tl">
                    <a:srgbClr val="000000">
                      <a:alpha val="43137"/>
                    </a:srgbClr>
                  </a:outerShdw>
                </a:effectLst>
                <a:latin typeface="Calibri" pitchFamily="34" charset="0"/>
                <a:ea typeface="+mj-ea"/>
                <a:cs typeface="+mj-cs"/>
              </a:rPr>
              <a:t>links to </a:t>
            </a:r>
            <a:r>
              <a:rPr lang="en-GB" sz="2400" dirty="0" smtClean="0">
                <a:effectLst>
                  <a:outerShdw blurRad="38100" dist="38100" dir="2700000" algn="tl">
                    <a:srgbClr val="000000">
                      <a:alpha val="43137"/>
                    </a:srgbClr>
                  </a:outerShdw>
                </a:effectLst>
                <a:latin typeface="Calibri" pitchFamily="34" charset="0"/>
                <a:ea typeface="+mj-ea"/>
                <a:cs typeface="+mj-cs"/>
              </a:rPr>
              <a:t>... </a:t>
            </a:r>
            <a:r>
              <a:rPr lang="en-GB" sz="2400" dirty="0">
                <a:effectLst>
                  <a:outerShdw blurRad="38100" dist="38100" dir="2700000" algn="tl">
                    <a:srgbClr val="000000">
                      <a:alpha val="43137"/>
                    </a:srgbClr>
                  </a:outerShdw>
                </a:effectLst>
                <a:latin typeface="Calibri" pitchFamily="34" charset="0"/>
                <a:ea typeface="+mj-ea"/>
                <a:cs typeface="+mj-cs"/>
              </a:rPr>
              <a:t>This </a:t>
            </a:r>
            <a:r>
              <a:rPr lang="en-GB" sz="2400" dirty="0" smtClean="0">
                <a:effectLst>
                  <a:outerShdw blurRad="38100" dist="38100" dir="2700000" algn="tl">
                    <a:srgbClr val="000000">
                      <a:alpha val="43137"/>
                    </a:srgbClr>
                  </a:outerShdw>
                </a:effectLst>
                <a:latin typeface="Calibri" pitchFamily="34" charset="0"/>
                <a:ea typeface="+mj-ea"/>
                <a:cs typeface="+mj-cs"/>
              </a:rPr>
              <a:t>connects to ... </a:t>
            </a:r>
            <a:r>
              <a:rPr lang="en-GB" sz="2400" dirty="0">
                <a:effectLst>
                  <a:outerShdw blurRad="38100" dist="38100" dir="2700000" algn="tl">
                    <a:srgbClr val="000000">
                      <a:alpha val="43137"/>
                    </a:srgbClr>
                  </a:outerShdw>
                </a:effectLst>
                <a:latin typeface="Calibri" pitchFamily="34" charset="0"/>
                <a:ea typeface="+mj-ea"/>
                <a:cs typeface="+mj-cs"/>
              </a:rPr>
              <a:t>This </a:t>
            </a:r>
            <a:r>
              <a:rPr lang="en-GB" sz="2400" dirty="0" smtClean="0">
                <a:effectLst>
                  <a:outerShdw blurRad="38100" dist="38100" dir="2700000" algn="tl">
                    <a:srgbClr val="000000">
                      <a:alpha val="43137"/>
                    </a:srgbClr>
                  </a:outerShdw>
                </a:effectLst>
                <a:latin typeface="Calibri" pitchFamily="34" charset="0"/>
                <a:ea typeface="+mj-ea"/>
                <a:cs typeface="+mj-cs"/>
              </a:rPr>
              <a:t>builds an atmosphere of...</a:t>
            </a:r>
            <a:endParaRPr lang="en-US" sz="2400" dirty="0">
              <a:effectLst>
                <a:outerShdw blurRad="38100" dist="38100" dir="2700000" algn="tl">
                  <a:srgbClr val="000000">
                    <a:alpha val="43137"/>
                  </a:srgbClr>
                </a:outerShdw>
              </a:effectLst>
              <a:latin typeface="Calibri" pitchFamily="34" charset="0"/>
              <a:ea typeface="+mj-ea"/>
              <a:cs typeface="+mj-cs"/>
            </a:endParaRPr>
          </a:p>
        </p:txBody>
      </p:sp>
    </p:spTree>
    <p:extLst>
      <p:ext uri="{BB962C8B-B14F-4D97-AF65-F5344CB8AC3E}">
        <p14:creationId xmlns:p14="http://schemas.microsoft.com/office/powerpoint/2010/main" val="4047398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a:t>
            </a:r>
            <a:r>
              <a:rPr lang="en-GB" dirty="0" smtClean="0"/>
              <a:t>4</a:t>
            </a:r>
            <a:endParaRPr lang="en-GB" dirty="0"/>
          </a:p>
        </p:txBody>
      </p:sp>
      <p:sp>
        <p:nvSpPr>
          <p:cNvPr id="3" name="Content Placeholder 2"/>
          <p:cNvSpPr>
            <a:spLocks noGrp="1"/>
          </p:cNvSpPr>
          <p:nvPr>
            <p:ph idx="1"/>
          </p:nvPr>
        </p:nvSpPr>
        <p:spPr>
          <a:xfrm>
            <a:off x="251520" y="1556792"/>
            <a:ext cx="8712968" cy="5040560"/>
          </a:xfrm>
          <a:solidFill>
            <a:srgbClr val="FFFF00"/>
          </a:solidFill>
        </p:spPr>
        <p:txBody>
          <a:bodyPr>
            <a:noAutofit/>
          </a:bodyPr>
          <a:lstStyle/>
          <a:p>
            <a:pPr marL="0" indent="0">
              <a:buNone/>
            </a:pPr>
            <a:r>
              <a:rPr lang="en-GB" sz="2400" b="1" dirty="0"/>
              <a:t>Focus this part of your answer on the first part of the source. </a:t>
            </a:r>
          </a:p>
          <a:p>
            <a:pPr marL="0" indent="0">
              <a:buNone/>
            </a:pPr>
            <a:r>
              <a:rPr lang="en-GB" sz="2400" dirty="0"/>
              <a:t> </a:t>
            </a:r>
          </a:p>
          <a:p>
            <a:pPr marL="0" indent="0">
              <a:buNone/>
            </a:pPr>
            <a:r>
              <a:rPr lang="en-GB" sz="2400" dirty="0"/>
              <a:t>A student, having read this section of the text, said: “</a:t>
            </a:r>
            <a:r>
              <a:rPr lang="en-GB" sz="2400" i="1" dirty="0"/>
              <a:t>This part of the story, re-telling a devastating moment in Laura's life, reveals a distance between the two sisters.”</a:t>
            </a:r>
            <a:endParaRPr lang="en-GB" sz="2400" dirty="0"/>
          </a:p>
          <a:p>
            <a:pPr marL="0" indent="0">
              <a:buNone/>
            </a:pPr>
            <a:r>
              <a:rPr lang="en-GB" sz="2400" dirty="0"/>
              <a:t> </a:t>
            </a:r>
          </a:p>
          <a:p>
            <a:pPr marL="0" indent="0">
              <a:buNone/>
            </a:pPr>
            <a:r>
              <a:rPr lang="en-GB" sz="2400" dirty="0"/>
              <a:t>To what extent do you agree</a:t>
            </a:r>
            <a:r>
              <a:rPr lang="en-GB" sz="2400" dirty="0" smtClean="0"/>
              <a:t>? </a:t>
            </a:r>
            <a:endParaRPr lang="en-GB" sz="2400" dirty="0"/>
          </a:p>
          <a:p>
            <a:pPr marL="0" indent="0">
              <a:buNone/>
            </a:pPr>
            <a:r>
              <a:rPr lang="en-GB" sz="2400" dirty="0"/>
              <a:t>In your response, you could: </a:t>
            </a:r>
          </a:p>
          <a:p>
            <a:pPr marL="0" indent="0">
              <a:buNone/>
            </a:pPr>
            <a:r>
              <a:rPr lang="en-GB" sz="2400" dirty="0"/>
              <a:t>• consider your own impressions of Iris </a:t>
            </a:r>
          </a:p>
          <a:p>
            <a:pPr marL="0" indent="0">
              <a:buNone/>
            </a:pPr>
            <a:r>
              <a:rPr lang="en-GB" sz="2400" dirty="0"/>
              <a:t>• evaluate how the writer shows that Iris feels distant from her sister</a:t>
            </a:r>
          </a:p>
          <a:p>
            <a:pPr marL="0" indent="0">
              <a:buNone/>
            </a:pPr>
            <a:r>
              <a:rPr lang="en-GB" sz="2400" dirty="0"/>
              <a:t>• support your opinions with references to the text.</a:t>
            </a:r>
          </a:p>
        </p:txBody>
      </p:sp>
    </p:spTree>
    <p:extLst>
      <p:ext uri="{BB962C8B-B14F-4D97-AF65-F5344CB8AC3E}">
        <p14:creationId xmlns:p14="http://schemas.microsoft.com/office/powerpoint/2010/main" val="3851916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9060" y="34059"/>
            <a:ext cx="4567003" cy="1107996"/>
          </a:xfrm>
          <a:prstGeom prst="rect">
            <a:avLst/>
          </a:prstGeom>
          <a:noFill/>
        </p:spPr>
        <p:txBody>
          <a:bodyPr wrap="square" rtlCol="0">
            <a:spAutoFit/>
          </a:bodyPr>
          <a:lstStyle/>
          <a:p>
            <a:pPr algn="ctr"/>
            <a:r>
              <a:rPr lang="en-GB" sz="6600"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Genre</a:t>
            </a:r>
            <a:endParaRPr lang="en-GB" sz="6600"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7" name="TextBox 6"/>
          <p:cNvSpPr txBox="1"/>
          <p:nvPr/>
        </p:nvSpPr>
        <p:spPr>
          <a:xfrm>
            <a:off x="-324544" y="908720"/>
            <a:ext cx="8046139" cy="1107996"/>
          </a:xfrm>
          <a:prstGeom prst="rect">
            <a:avLst/>
          </a:prstGeom>
          <a:noFill/>
        </p:spPr>
        <p:txBody>
          <a:bodyPr wrap="square" rtlCol="0">
            <a:spAutoFit/>
          </a:bodyPr>
          <a:lstStyle/>
          <a:p>
            <a:pPr algn="ctr"/>
            <a:r>
              <a:rPr lang="en-GB" sz="6600" dirty="0" smtClean="0">
                <a:solidFill>
                  <a:srgbClr val="FFFF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Reader Response</a:t>
            </a:r>
            <a:endParaRPr lang="en-GB" sz="6600" dirty="0">
              <a:solidFill>
                <a:srgbClr val="FFFF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8" name="TextBox 7"/>
          <p:cNvSpPr txBox="1"/>
          <p:nvPr/>
        </p:nvSpPr>
        <p:spPr>
          <a:xfrm>
            <a:off x="158712" y="2285007"/>
            <a:ext cx="5542918" cy="1107996"/>
          </a:xfrm>
          <a:prstGeom prst="rect">
            <a:avLst/>
          </a:prstGeom>
          <a:noFill/>
        </p:spPr>
        <p:txBody>
          <a:bodyPr wrap="square" rtlCol="0">
            <a:spAutoFit/>
          </a:bodyPr>
          <a:lstStyle/>
          <a:p>
            <a:pPr algn="ctr"/>
            <a:r>
              <a:rPr lang="en-GB" sz="6600" dirty="0" smtClean="0">
                <a:solidFill>
                  <a:srgbClr val="00B0F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Atmosphere</a:t>
            </a:r>
            <a:endParaRPr lang="en-GB" sz="6600" dirty="0">
              <a:solidFill>
                <a:srgbClr val="00B0F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4" name="TextBox 13"/>
          <p:cNvSpPr txBox="1"/>
          <p:nvPr/>
        </p:nvSpPr>
        <p:spPr>
          <a:xfrm>
            <a:off x="158712" y="3306012"/>
            <a:ext cx="5306094" cy="1107996"/>
          </a:xfrm>
          <a:prstGeom prst="rect">
            <a:avLst/>
          </a:prstGeom>
          <a:noFill/>
        </p:spPr>
        <p:txBody>
          <a:bodyPr wrap="square" rtlCol="0">
            <a:spAutoFit/>
          </a:bodyPr>
          <a:lstStyle/>
          <a:p>
            <a:pPr algn="ctr"/>
            <a:r>
              <a:rPr lang="en-GB" sz="6600"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Description</a:t>
            </a:r>
            <a:endParaRPr lang="en-GB" sz="6600"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6" name="TextBox 15"/>
          <p:cNvSpPr txBox="1"/>
          <p:nvPr/>
        </p:nvSpPr>
        <p:spPr>
          <a:xfrm>
            <a:off x="3275856" y="372613"/>
            <a:ext cx="5127608" cy="430887"/>
          </a:xfrm>
          <a:prstGeom prst="rect">
            <a:avLst/>
          </a:prstGeom>
          <a:noFill/>
          <a:ln>
            <a:solidFill>
              <a:schemeClr val="tx1"/>
            </a:solidFill>
          </a:ln>
        </p:spPr>
        <p:txBody>
          <a:bodyPr wrap="square" rtlCol="0">
            <a:spAutoFit/>
          </a:bodyPr>
          <a:lstStyle/>
          <a:p>
            <a:pPr lvl="0" fontAlgn="base"/>
            <a:r>
              <a:rPr lang="en-GB" sz="2200" dirty="0" smtClean="0"/>
              <a:t>Is the text part of a recognisable </a:t>
            </a:r>
            <a:r>
              <a:rPr lang="en-GB" sz="2200" b="1" dirty="0" smtClean="0"/>
              <a:t>genre?</a:t>
            </a:r>
            <a:endParaRPr lang="en-GB" sz="2200" b="1" dirty="0"/>
          </a:p>
        </p:txBody>
      </p:sp>
      <p:sp>
        <p:nvSpPr>
          <p:cNvPr id="17" name="TextBox 16"/>
          <p:cNvSpPr txBox="1"/>
          <p:nvPr/>
        </p:nvSpPr>
        <p:spPr>
          <a:xfrm>
            <a:off x="2450927" y="1917993"/>
            <a:ext cx="6120680" cy="430887"/>
          </a:xfrm>
          <a:prstGeom prst="rect">
            <a:avLst/>
          </a:prstGeom>
          <a:noFill/>
          <a:ln>
            <a:solidFill>
              <a:schemeClr val="tx1"/>
            </a:solidFill>
          </a:ln>
        </p:spPr>
        <p:txBody>
          <a:bodyPr wrap="square" rtlCol="0">
            <a:spAutoFit/>
          </a:bodyPr>
          <a:lstStyle/>
          <a:p>
            <a:pPr lvl="0" fontAlgn="base"/>
            <a:r>
              <a:rPr lang="en-GB" sz="2200" dirty="0" smtClean="0"/>
              <a:t>What response does the writer provoke – and </a:t>
            </a:r>
            <a:r>
              <a:rPr lang="en-GB" sz="2200" b="1" dirty="0" smtClean="0"/>
              <a:t>how? </a:t>
            </a:r>
            <a:endParaRPr lang="en-GB" sz="2200" b="1" dirty="0"/>
          </a:p>
        </p:txBody>
      </p:sp>
      <p:sp>
        <p:nvSpPr>
          <p:cNvPr id="18" name="TextBox 17"/>
          <p:cNvSpPr txBox="1"/>
          <p:nvPr/>
        </p:nvSpPr>
        <p:spPr>
          <a:xfrm>
            <a:off x="5511267" y="2615351"/>
            <a:ext cx="3477295" cy="769441"/>
          </a:xfrm>
          <a:prstGeom prst="rect">
            <a:avLst/>
          </a:prstGeom>
          <a:noFill/>
          <a:ln>
            <a:solidFill>
              <a:schemeClr val="tx1"/>
            </a:solidFill>
          </a:ln>
        </p:spPr>
        <p:txBody>
          <a:bodyPr wrap="square" rtlCol="0">
            <a:spAutoFit/>
          </a:bodyPr>
          <a:lstStyle/>
          <a:p>
            <a:pPr lvl="0" fontAlgn="base"/>
            <a:r>
              <a:rPr lang="en-GB" sz="2200" dirty="0" smtClean="0"/>
              <a:t>How does the writer create a particular </a:t>
            </a:r>
            <a:r>
              <a:rPr lang="en-GB" sz="2200" b="1" dirty="0"/>
              <a:t>mood</a:t>
            </a:r>
            <a:r>
              <a:rPr lang="en-GB" sz="2200" dirty="0"/>
              <a:t>?</a:t>
            </a:r>
          </a:p>
        </p:txBody>
      </p:sp>
      <p:sp>
        <p:nvSpPr>
          <p:cNvPr id="21" name="TextBox 20"/>
          <p:cNvSpPr txBox="1"/>
          <p:nvPr/>
        </p:nvSpPr>
        <p:spPr>
          <a:xfrm>
            <a:off x="158712" y="4393179"/>
            <a:ext cx="8829850" cy="769441"/>
          </a:xfrm>
          <a:prstGeom prst="rect">
            <a:avLst/>
          </a:prstGeom>
          <a:noFill/>
          <a:ln>
            <a:solidFill>
              <a:schemeClr val="tx1"/>
            </a:solidFill>
          </a:ln>
        </p:spPr>
        <p:txBody>
          <a:bodyPr wrap="square" rtlCol="0">
            <a:spAutoFit/>
          </a:bodyPr>
          <a:lstStyle/>
          <a:p>
            <a:pPr lvl="0" fontAlgn="base"/>
            <a:r>
              <a:rPr lang="en-GB" sz="2200" b="1" dirty="0" smtClean="0"/>
              <a:t>Of </a:t>
            </a:r>
            <a:r>
              <a:rPr lang="en-GB" sz="2200" b="1" dirty="0"/>
              <a:t>character</a:t>
            </a:r>
            <a:r>
              <a:rPr lang="en-GB" sz="2200" dirty="0"/>
              <a:t> – H</a:t>
            </a:r>
            <a:r>
              <a:rPr lang="en-GB" sz="2200" dirty="0" smtClean="0"/>
              <a:t>ow does </a:t>
            </a:r>
            <a:r>
              <a:rPr lang="en-GB" sz="2200" dirty="0"/>
              <a:t>the </a:t>
            </a:r>
            <a:r>
              <a:rPr lang="en-GB" sz="2200" dirty="0" smtClean="0"/>
              <a:t>description give us </a:t>
            </a:r>
            <a:r>
              <a:rPr lang="en-GB" sz="2200" dirty="0"/>
              <a:t>an insight into the </a:t>
            </a:r>
            <a:r>
              <a:rPr lang="en-GB" sz="2200" dirty="0" smtClean="0"/>
              <a:t>character</a:t>
            </a:r>
            <a:r>
              <a:rPr lang="en-GB" sz="2200" dirty="0"/>
              <a:t>?</a:t>
            </a:r>
          </a:p>
        </p:txBody>
      </p:sp>
      <p:sp>
        <p:nvSpPr>
          <p:cNvPr id="23" name="TextBox 22"/>
          <p:cNvSpPr txBox="1"/>
          <p:nvPr/>
        </p:nvSpPr>
        <p:spPr>
          <a:xfrm>
            <a:off x="1521986" y="4869160"/>
            <a:ext cx="7380104" cy="769441"/>
          </a:xfrm>
          <a:prstGeom prst="rect">
            <a:avLst/>
          </a:prstGeom>
          <a:solidFill>
            <a:schemeClr val="bg1"/>
          </a:solidFill>
          <a:ln>
            <a:solidFill>
              <a:schemeClr val="tx1"/>
            </a:solidFill>
          </a:ln>
        </p:spPr>
        <p:txBody>
          <a:bodyPr wrap="square" rtlCol="0">
            <a:spAutoFit/>
          </a:bodyPr>
          <a:lstStyle/>
          <a:p>
            <a:pPr lvl="0" fontAlgn="base"/>
            <a:r>
              <a:rPr lang="en-GB" sz="2200" b="1" dirty="0" smtClean="0"/>
              <a:t>Of </a:t>
            </a:r>
            <a:r>
              <a:rPr lang="en-GB" sz="2200" b="1" dirty="0"/>
              <a:t>location</a:t>
            </a:r>
            <a:r>
              <a:rPr lang="en-GB" sz="2200" dirty="0"/>
              <a:t> – How does the description of place add to the reader’s appreciation of the atmosphere?</a:t>
            </a:r>
          </a:p>
        </p:txBody>
      </p:sp>
      <p:sp>
        <p:nvSpPr>
          <p:cNvPr id="24" name="TextBox 23"/>
          <p:cNvSpPr txBox="1"/>
          <p:nvPr/>
        </p:nvSpPr>
        <p:spPr>
          <a:xfrm>
            <a:off x="3595996" y="5657090"/>
            <a:ext cx="5306094" cy="1107996"/>
          </a:xfrm>
          <a:prstGeom prst="rect">
            <a:avLst/>
          </a:prstGeom>
          <a:noFill/>
        </p:spPr>
        <p:txBody>
          <a:bodyPr wrap="square" rtlCol="0">
            <a:spAutoFit/>
          </a:bodyPr>
          <a:lstStyle/>
          <a:p>
            <a:pPr algn="ctr"/>
            <a:r>
              <a:rPr lang="en-GB" sz="6600" dirty="0" smtClean="0">
                <a:solidFill>
                  <a:srgbClr val="7030A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Evaluation</a:t>
            </a:r>
            <a:endParaRPr lang="en-GB" sz="6600" dirty="0">
              <a:solidFill>
                <a:srgbClr val="7030A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5586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lstStyle/>
          <a:p>
            <a:r>
              <a:rPr lang="en-GB" dirty="0" smtClean="0"/>
              <a:t>What is the passage about?</a:t>
            </a:r>
            <a:endParaRPr lang="en-GB" dirty="0"/>
          </a:p>
        </p:txBody>
      </p:sp>
      <p:sp>
        <p:nvSpPr>
          <p:cNvPr id="6" name="Folded Corner 5"/>
          <p:cNvSpPr/>
          <p:nvPr/>
        </p:nvSpPr>
        <p:spPr>
          <a:xfrm rot="498543">
            <a:off x="4067849" y="2618656"/>
            <a:ext cx="3971623" cy="3276871"/>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Read the extract and complete the two Q1s on your sheet.</a:t>
            </a:r>
          </a:p>
          <a:p>
            <a:pPr algn="ctr"/>
            <a:endParaRPr lang="en-GB" sz="3200" dirty="0">
              <a:solidFill>
                <a:schemeClr val="tx1"/>
              </a:solidFill>
            </a:endParaRPr>
          </a:p>
          <a:p>
            <a:pPr algn="ctr"/>
            <a:r>
              <a:rPr lang="en-GB" sz="3200" dirty="0" smtClean="0">
                <a:solidFill>
                  <a:schemeClr val="tx1"/>
                </a:solidFill>
              </a:rPr>
              <a:t>You have 15 minutes.</a:t>
            </a:r>
            <a:endParaRPr lang="en-GB" sz="3200" dirty="0">
              <a:solidFill>
                <a:schemeClr val="tx1"/>
              </a:solidFill>
            </a:endParaRPr>
          </a:p>
        </p:txBody>
      </p:sp>
      <p:pic>
        <p:nvPicPr>
          <p:cNvPr id="7" name="Picture 6" descr="https://images-na.ssl-images-amazon.com/images/I/51edQ-RUewL._SX323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72816"/>
            <a:ext cx="3168352" cy="4864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425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rmAutofit fontScale="77500" lnSpcReduction="20000"/>
          </a:bodyPr>
          <a:lstStyle/>
          <a:p>
            <a:pPr marL="0" indent="0">
              <a:buNone/>
            </a:pPr>
            <a:r>
              <a:rPr lang="en-US" dirty="0"/>
              <a:t>Iris finds out that her sister Laura has killed herself by driving her car off a cliff. She doesn't know for sure if she killed herself, but that is what the policemen thinks who called her to tell her that she has died. She was seen by two different people driving off the cliff, so we know she probably did kill herself. Laura killed herself in Iris' car. That is why the policeman called her to tell her. And now Iris needs to identify the body. We know this because it says "do you need me to identify the body". This suggests that there is a distance between them as she doesn't seem to be very upset. However, she could be in shock and that would explain why she isn't crying or is very emotional. Because Laura used Iris' car we know that they must be quite close because she borrowed her car. </a:t>
            </a:r>
            <a:endParaRPr lang="en-GB" dirty="0"/>
          </a:p>
        </p:txBody>
      </p:sp>
      <p:sp>
        <p:nvSpPr>
          <p:cNvPr id="4" name="Title 1"/>
          <p:cNvSpPr>
            <a:spLocks noGrp="1"/>
          </p:cNvSpPr>
          <p:nvPr>
            <p:ph type="title"/>
          </p:nvPr>
        </p:nvSpPr>
        <p:spPr>
          <a:xfrm>
            <a:off x="179512" y="260648"/>
            <a:ext cx="8229600" cy="1143000"/>
          </a:xfrm>
          <a:solidFill>
            <a:srgbClr val="00FF00"/>
          </a:solidFill>
        </p:spPr>
        <p:txBody>
          <a:bodyPr>
            <a:normAutofit fontScale="90000"/>
          </a:bodyPr>
          <a:lstStyle/>
          <a:p>
            <a:pPr algn="l"/>
            <a:r>
              <a:rPr lang="en-GB" dirty="0" smtClean="0"/>
              <a:t>‘This part of the text reveals a </a:t>
            </a:r>
            <a:br>
              <a:rPr lang="en-GB" dirty="0" smtClean="0"/>
            </a:br>
            <a:r>
              <a:rPr lang="en-GB" dirty="0" smtClean="0"/>
              <a:t>distance between the two sisters’</a:t>
            </a:r>
            <a:endParaRPr lang="en-GB" dirty="0"/>
          </a:p>
        </p:txBody>
      </p:sp>
      <p:sp>
        <p:nvSpPr>
          <p:cNvPr id="6" name="Folded Corner 5"/>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a:t>
            </a:r>
            <a:r>
              <a:rPr lang="en-GB" sz="1600" dirty="0" smtClean="0">
                <a:solidFill>
                  <a:schemeClr val="tx1"/>
                </a:solidFill>
              </a:rPr>
              <a:t>20?</a:t>
            </a:r>
            <a:endParaRPr lang="en-GB" sz="1600" dirty="0">
              <a:solidFill>
                <a:schemeClr val="tx1"/>
              </a:solidFill>
            </a:endParaRPr>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a:t>1</a:t>
            </a:r>
            <a:r>
              <a:rPr lang="en-GB" dirty="0" smtClean="0"/>
              <a:t>: </a:t>
            </a:r>
            <a:r>
              <a:rPr lang="en-GB" dirty="0" smtClean="0"/>
              <a:t>Simple and limited-  </a:t>
            </a:r>
            <a:r>
              <a:rPr lang="en-GB" dirty="0" smtClean="0"/>
              <a:t>1-5 marks</a:t>
            </a:r>
            <a:endParaRPr lang="en-GB" dirty="0"/>
          </a:p>
        </p:txBody>
      </p:sp>
    </p:spTree>
    <p:extLst>
      <p:ext uri="{BB962C8B-B14F-4D97-AF65-F5344CB8AC3E}">
        <p14:creationId xmlns:p14="http://schemas.microsoft.com/office/powerpoint/2010/main" val="208096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Autofit/>
          </a:bodyPr>
          <a:lstStyle/>
          <a:p>
            <a:pPr marL="0" indent="0">
              <a:buNone/>
            </a:pPr>
            <a:r>
              <a:rPr lang="en-GB" sz="2000" dirty="0"/>
              <a:t>Iris is very detached when she describes finding out her sister has died. She simply states "Laura drove a car off a bridge." The abruptness of the sentence, and the lack of description suggests the two sisters aren't close.</a:t>
            </a:r>
          </a:p>
          <a:p>
            <a:pPr marL="0" indent="0">
              <a:buNone/>
            </a:pPr>
            <a:r>
              <a:rPr lang="en-GB" sz="2000" dirty="0"/>
              <a:t> </a:t>
            </a:r>
          </a:p>
          <a:p>
            <a:pPr marL="0" indent="0">
              <a:buNone/>
            </a:pPr>
            <a:r>
              <a:rPr lang="en-GB" sz="2000" dirty="0"/>
              <a:t>Iris also spends lots of time describing the car, and how her car was destroyed. This suggests she cares more about the car than her sister. </a:t>
            </a:r>
          </a:p>
          <a:p>
            <a:pPr marL="0" indent="0">
              <a:buNone/>
            </a:pPr>
            <a:r>
              <a:rPr lang="en-GB" sz="2000" dirty="0"/>
              <a:t> </a:t>
            </a:r>
          </a:p>
          <a:p>
            <a:pPr marL="0" indent="0">
              <a:buNone/>
            </a:pPr>
            <a:r>
              <a:rPr lang="en-GB" sz="2000" dirty="0"/>
              <a:t>"She was completely ruthless in that way." This shows how Iris doesn't like her sister. </a:t>
            </a:r>
          </a:p>
          <a:p>
            <a:pPr marL="0" indent="0">
              <a:buNone/>
            </a:pPr>
            <a:r>
              <a:rPr lang="en-GB" sz="2000" dirty="0"/>
              <a:t> </a:t>
            </a:r>
          </a:p>
          <a:p>
            <a:pPr marL="0" indent="0">
              <a:buNone/>
            </a:pPr>
            <a:r>
              <a:rPr lang="en-US" sz="2000" dirty="0"/>
              <a:t>"my entire face was rigid with pain" this implies that although what Iris is saying doesn't show she cares, she is still upset at the news.</a:t>
            </a:r>
            <a:endParaRPr lang="en-GB" sz="2000" dirty="0"/>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2: Some, attempts – 6-10 marks</a:t>
            </a:r>
            <a:endParaRPr lang="en-GB" dirty="0"/>
          </a:p>
        </p:txBody>
      </p:sp>
      <p:sp>
        <p:nvSpPr>
          <p:cNvPr id="2" name="Title 1"/>
          <p:cNvSpPr>
            <a:spLocks noGrp="1"/>
          </p:cNvSpPr>
          <p:nvPr>
            <p:ph type="title"/>
          </p:nvPr>
        </p:nvSpPr>
        <p:spPr/>
        <p:txBody>
          <a:bodyPr/>
          <a:lstStyle/>
          <a:p>
            <a:endParaRPr lang="en-GB"/>
          </a:p>
        </p:txBody>
      </p:sp>
      <p:sp>
        <p:nvSpPr>
          <p:cNvPr id="8" name="Title 1"/>
          <p:cNvSpPr txBox="1">
            <a:spLocks/>
          </p:cNvSpPr>
          <p:nvPr/>
        </p:nvSpPr>
        <p:spPr>
          <a:xfrm>
            <a:off x="179512" y="260648"/>
            <a:ext cx="8229600" cy="1143000"/>
          </a:xfrm>
          <a:prstGeom prst="rect">
            <a:avLst/>
          </a:prstGeom>
          <a:solidFill>
            <a:srgbClr val="00FF00"/>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mtClean="0"/>
              <a:t>‘This part of the text reveals a </a:t>
            </a:r>
            <a:br>
              <a:rPr lang="en-GB" smtClean="0"/>
            </a:br>
            <a:r>
              <a:rPr lang="en-GB" smtClean="0"/>
              <a:t>distance between the two sisters’</a:t>
            </a:r>
            <a:endParaRPr lang="en-GB" dirty="0"/>
          </a:p>
        </p:txBody>
      </p:sp>
      <p:sp>
        <p:nvSpPr>
          <p:cNvPr id="9" name="Folded Corner 8"/>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a:t>
            </a:r>
            <a:r>
              <a:rPr lang="en-GB" sz="1600" dirty="0" smtClean="0">
                <a:solidFill>
                  <a:schemeClr val="tx1"/>
                </a:solidFill>
              </a:rPr>
              <a:t>20?</a:t>
            </a:r>
            <a:endParaRPr lang="en-GB" sz="1600" dirty="0">
              <a:solidFill>
                <a:schemeClr val="tx1"/>
              </a:solidFill>
            </a:endParaRPr>
          </a:p>
        </p:txBody>
      </p:sp>
    </p:spTree>
    <p:extLst>
      <p:ext uri="{BB962C8B-B14F-4D97-AF65-F5344CB8AC3E}">
        <p14:creationId xmlns:p14="http://schemas.microsoft.com/office/powerpoint/2010/main" val="300248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640960" cy="4525963"/>
          </a:xfrm>
        </p:spPr>
        <p:txBody>
          <a:bodyPr>
            <a:noAutofit/>
          </a:bodyPr>
          <a:lstStyle/>
          <a:p>
            <a:pPr marL="0" indent="0">
              <a:buNone/>
            </a:pPr>
            <a:r>
              <a:rPr lang="en-GB" sz="1600" dirty="0"/>
              <a:t>Iris is very detached when she describes finding out her sister has died. She simply states "Laura drove a car off a bridge." The abruptness of the sentence, and the lack of description suggests the two sisters aren't close. Iris also opens with the timing of when Laura died, revealing she died in the second clause of the sentence, as if the timing was more important than her death.</a:t>
            </a:r>
          </a:p>
          <a:p>
            <a:pPr marL="0" indent="0">
              <a:buNone/>
            </a:pPr>
            <a:r>
              <a:rPr lang="en-GB" sz="1600" dirty="0"/>
              <a:t> </a:t>
            </a:r>
          </a:p>
          <a:p>
            <a:pPr marL="0" indent="0">
              <a:buNone/>
            </a:pPr>
            <a:r>
              <a:rPr lang="en-GB" sz="1600" dirty="0"/>
              <a:t>Iris also spends lots of time describing the car, and how her car was destroyed. This suggests she cares more about the car than her sister. Iris describes the car "smashing" through "feathery new leaves". This deathly image is softened by the natural beauty of the leaves- it is an unusual way to describe your sister dying, and implies that there is something not right in their relationship.</a:t>
            </a:r>
          </a:p>
          <a:p>
            <a:pPr marL="0" indent="0">
              <a:buNone/>
            </a:pPr>
            <a:r>
              <a:rPr lang="en-GB" sz="1600" dirty="0"/>
              <a:t> </a:t>
            </a:r>
          </a:p>
          <a:p>
            <a:pPr marL="0" indent="0">
              <a:buNone/>
            </a:pPr>
            <a:r>
              <a:rPr lang="en-GB" sz="1600" dirty="0"/>
              <a:t>Once Iris finds out it was suicide, she reflects "She was completely ruthless in that way." This reaction implies that Iris wasn't surprised that her sister did this deliberately, and possibly feels angry with her. The </a:t>
            </a:r>
            <a:r>
              <a:rPr lang="en-GB" sz="1600" dirty="0" smtClean="0"/>
              <a:t>adjective "ruthless</a:t>
            </a:r>
            <a:r>
              <a:rPr lang="en-GB" sz="1600" dirty="0"/>
              <a:t>" implies that Laura was a cruel person who didn't care about other people.</a:t>
            </a:r>
          </a:p>
          <a:p>
            <a:pPr marL="0" indent="0">
              <a:buNone/>
            </a:pPr>
            <a:r>
              <a:rPr lang="en-GB" sz="1600" dirty="0"/>
              <a:t> </a:t>
            </a:r>
          </a:p>
          <a:p>
            <a:pPr marL="0" indent="0">
              <a:buNone/>
            </a:pPr>
            <a:r>
              <a:rPr lang="en-US" sz="1600" dirty="0"/>
              <a:t>As Iris processes the information, she observes that "my entire face was rigid with pain" this implies that although what Iris is saying doesn't show she cares, she is still upset at the news. This reveals that as a person she perhaps tries to conceal her real feelings, possibly because she feels protective.</a:t>
            </a:r>
            <a:endParaRPr lang="en-GB" sz="1600" dirty="0"/>
          </a:p>
        </p:txBody>
      </p:sp>
      <p:sp>
        <p:nvSpPr>
          <p:cNvPr id="7" name="Rectangle 6"/>
          <p:cNvSpPr/>
          <p:nvPr/>
        </p:nvSpPr>
        <p:spPr>
          <a:xfrm>
            <a:off x="251520" y="5805264"/>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a:t>3</a:t>
            </a:r>
            <a:r>
              <a:rPr lang="en-GB" dirty="0" smtClean="0"/>
              <a:t>: Clear, relevant – 11-15 marks</a:t>
            </a:r>
            <a:endParaRPr lang="en-GB" dirty="0"/>
          </a:p>
        </p:txBody>
      </p:sp>
      <p:sp>
        <p:nvSpPr>
          <p:cNvPr id="2" name="Title 1"/>
          <p:cNvSpPr>
            <a:spLocks noGrp="1"/>
          </p:cNvSpPr>
          <p:nvPr>
            <p:ph type="title"/>
          </p:nvPr>
        </p:nvSpPr>
        <p:spPr/>
        <p:txBody>
          <a:bodyPr/>
          <a:lstStyle/>
          <a:p>
            <a:endParaRPr lang="en-GB"/>
          </a:p>
        </p:txBody>
      </p:sp>
      <p:sp>
        <p:nvSpPr>
          <p:cNvPr id="8" name="Title 1"/>
          <p:cNvSpPr txBox="1">
            <a:spLocks/>
          </p:cNvSpPr>
          <p:nvPr/>
        </p:nvSpPr>
        <p:spPr>
          <a:xfrm>
            <a:off x="179512" y="260648"/>
            <a:ext cx="8229600" cy="1143000"/>
          </a:xfrm>
          <a:prstGeom prst="rect">
            <a:avLst/>
          </a:prstGeom>
          <a:solidFill>
            <a:srgbClr val="00FF00"/>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mtClean="0"/>
              <a:t>‘This part of the text reveals a </a:t>
            </a:r>
            <a:br>
              <a:rPr lang="en-GB" smtClean="0"/>
            </a:br>
            <a:r>
              <a:rPr lang="en-GB" smtClean="0"/>
              <a:t>distance between the two sisters’</a:t>
            </a:r>
            <a:endParaRPr lang="en-GB" dirty="0"/>
          </a:p>
        </p:txBody>
      </p:sp>
      <p:sp>
        <p:nvSpPr>
          <p:cNvPr id="9" name="Folded Corner 8"/>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a:t>
            </a:r>
            <a:r>
              <a:rPr lang="en-GB" sz="1600" dirty="0" smtClean="0">
                <a:solidFill>
                  <a:schemeClr val="tx1"/>
                </a:solidFill>
              </a:rPr>
              <a:t>20?</a:t>
            </a:r>
            <a:endParaRPr lang="en-GB" sz="1600" dirty="0">
              <a:solidFill>
                <a:schemeClr val="tx1"/>
              </a:solidFill>
            </a:endParaRPr>
          </a:p>
        </p:txBody>
      </p:sp>
    </p:spTree>
    <p:extLst>
      <p:ext uri="{BB962C8B-B14F-4D97-AF65-F5344CB8AC3E}">
        <p14:creationId xmlns:p14="http://schemas.microsoft.com/office/powerpoint/2010/main" val="37371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279" y="1556683"/>
            <a:ext cx="8640960" cy="4525963"/>
          </a:xfrm>
        </p:spPr>
        <p:txBody>
          <a:bodyPr>
            <a:noAutofit/>
          </a:bodyPr>
          <a:lstStyle/>
          <a:p>
            <a:pPr marL="0" indent="0">
              <a:buNone/>
            </a:pPr>
            <a:r>
              <a:rPr lang="en-GB" sz="1400" dirty="0"/>
              <a:t>Iris is very detached when she describes finding out her sister has died. Iris opens with the timing of when Laura died, revealing she died in the second (main) clause of the sentence, as if the timing was more important than her death. Then, she simply states "Laura drove a car off a bridge." The abruptness of the sentence, and the lack of description suggests that Iris feels a level of detachment to this event, focusing on the action of what Laura did (drive the car) over the result of that action (her death).</a:t>
            </a:r>
          </a:p>
          <a:p>
            <a:pPr marL="0" indent="0">
              <a:buNone/>
            </a:pPr>
            <a:r>
              <a:rPr lang="en-GB" sz="1400" dirty="0"/>
              <a:t> </a:t>
            </a:r>
          </a:p>
          <a:p>
            <a:pPr marL="0" indent="0">
              <a:buNone/>
            </a:pPr>
            <a:r>
              <a:rPr lang="en-GB" sz="1400" dirty="0"/>
              <a:t>Iris describes the car falling and it's destruction is detail.  This suggests she cares more about the car than her sister. Iris describes the car as it "fell", "smashing", "rolled" and "burst into flames". These verb choices imply a level of violence in how Laura died- but instead of describing her in the car, she describes the car itself. This literal separation metaphorically symbolises the way Iris has separated the two things in her mind, and reveals that her relationship with her sister was fraught with tension. Iris casually comments that all that was left of her sister was "charred smithereens", almost dehumanising her, and treating her dead body as if it was just another part of the car.</a:t>
            </a:r>
          </a:p>
          <a:p>
            <a:pPr marL="0" indent="0">
              <a:buNone/>
            </a:pPr>
            <a:r>
              <a:rPr lang="en-GB" sz="1400" dirty="0"/>
              <a:t> </a:t>
            </a:r>
          </a:p>
          <a:p>
            <a:pPr marL="0" indent="0">
              <a:buNone/>
            </a:pPr>
            <a:r>
              <a:rPr lang="en-GB" sz="1400" dirty="0"/>
              <a:t>Once Iris finds out it was suicide, she reflects "She was completely ruthless in that way." This reaction implies that Iris wasn't surprised that her sister did this deliberately, and possibly feels angry with her. The </a:t>
            </a:r>
            <a:r>
              <a:rPr lang="en-GB" sz="1400" dirty="0" smtClean="0"/>
              <a:t>adjective "ruthless</a:t>
            </a:r>
            <a:r>
              <a:rPr lang="en-GB" sz="1400" dirty="0"/>
              <a:t>" implies that Laura was a cruel person who didn't care about other people. At this point, we are beginning to understand Iris' unusual reaction to her sister's death, it is being implied that Iris has taken her method of suicide personally, that because she destroyed her car, Laura was in some way trying to hurt Iris, or send her a message.</a:t>
            </a:r>
          </a:p>
          <a:p>
            <a:pPr marL="0" indent="0">
              <a:buNone/>
            </a:pPr>
            <a:r>
              <a:rPr lang="en-GB" sz="1400" dirty="0"/>
              <a:t> </a:t>
            </a:r>
          </a:p>
          <a:p>
            <a:pPr marL="0" indent="0">
              <a:buNone/>
            </a:pPr>
            <a:r>
              <a:rPr lang="en-US" sz="1400" dirty="0"/>
              <a:t>As Iris processes the information, she observes that "my entire face was rigid with pain" this implies that although what Iris is saying doesn't show she cares, she is still upset at the news. This reveals that as a person she perhaps tries to conceal her real feelings, possibly because she feels as if she has to because who she is. We know that her husband Richard is important, as the policeman may have "</a:t>
            </a:r>
            <a:r>
              <a:rPr lang="en-US" sz="1400" dirty="0" err="1"/>
              <a:t>recognised</a:t>
            </a:r>
            <a:r>
              <a:rPr lang="en-US" sz="1400" dirty="0"/>
              <a:t> his name".</a:t>
            </a:r>
            <a:endParaRPr lang="en-GB" sz="1400" dirty="0"/>
          </a:p>
        </p:txBody>
      </p:sp>
      <p:sp>
        <p:nvSpPr>
          <p:cNvPr id="7" name="Rectangle 6"/>
          <p:cNvSpPr/>
          <p:nvPr/>
        </p:nvSpPr>
        <p:spPr>
          <a:xfrm>
            <a:off x="271555" y="5789643"/>
            <a:ext cx="51845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4: Detailed, perceptive – 16-20 marks</a:t>
            </a:r>
            <a:endParaRPr lang="en-GB" dirty="0"/>
          </a:p>
        </p:txBody>
      </p:sp>
      <p:sp>
        <p:nvSpPr>
          <p:cNvPr id="2" name="Title 1"/>
          <p:cNvSpPr>
            <a:spLocks noGrp="1"/>
          </p:cNvSpPr>
          <p:nvPr>
            <p:ph type="title"/>
          </p:nvPr>
        </p:nvSpPr>
        <p:spPr/>
        <p:txBody>
          <a:bodyPr/>
          <a:lstStyle/>
          <a:p>
            <a:endParaRPr lang="en-GB"/>
          </a:p>
        </p:txBody>
      </p:sp>
      <p:sp>
        <p:nvSpPr>
          <p:cNvPr id="8" name="Title 1"/>
          <p:cNvSpPr txBox="1">
            <a:spLocks/>
          </p:cNvSpPr>
          <p:nvPr/>
        </p:nvSpPr>
        <p:spPr>
          <a:xfrm>
            <a:off x="179512" y="260648"/>
            <a:ext cx="8229600" cy="1143000"/>
          </a:xfrm>
          <a:prstGeom prst="rect">
            <a:avLst/>
          </a:prstGeom>
          <a:solidFill>
            <a:srgbClr val="00FF00"/>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mtClean="0"/>
              <a:t>‘This part of the text reveals a </a:t>
            </a:r>
            <a:br>
              <a:rPr lang="en-GB" smtClean="0"/>
            </a:br>
            <a:r>
              <a:rPr lang="en-GB" smtClean="0"/>
              <a:t>distance between the two sisters’</a:t>
            </a:r>
            <a:endParaRPr lang="en-GB" dirty="0"/>
          </a:p>
        </p:txBody>
      </p:sp>
      <p:sp>
        <p:nvSpPr>
          <p:cNvPr id="9" name="Folded Corner 8"/>
          <p:cNvSpPr/>
          <p:nvPr/>
        </p:nvSpPr>
        <p:spPr>
          <a:xfrm rot="549448">
            <a:off x="7247118" y="297916"/>
            <a:ext cx="1683952" cy="117577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a:t>
            </a:r>
            <a:r>
              <a:rPr lang="en-GB" sz="1600" dirty="0" smtClean="0">
                <a:solidFill>
                  <a:schemeClr val="tx1"/>
                </a:solidFill>
              </a:rPr>
              <a:t>20?</a:t>
            </a:r>
            <a:endParaRPr lang="en-GB" sz="1600" dirty="0">
              <a:solidFill>
                <a:schemeClr val="tx1"/>
              </a:solidFill>
            </a:endParaRPr>
          </a:p>
        </p:txBody>
      </p:sp>
    </p:spTree>
    <p:extLst>
      <p:ext uri="{BB962C8B-B14F-4D97-AF65-F5344CB8AC3E}">
        <p14:creationId xmlns:p14="http://schemas.microsoft.com/office/powerpoint/2010/main" val="158220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a:t>
            </a:r>
            <a:r>
              <a:rPr lang="en-GB" dirty="0" smtClean="0"/>
              <a:t>4</a:t>
            </a:r>
            <a:endParaRPr lang="en-GB" dirty="0"/>
          </a:p>
        </p:txBody>
      </p:sp>
      <p:sp>
        <p:nvSpPr>
          <p:cNvPr id="3" name="Content Placeholder 2"/>
          <p:cNvSpPr>
            <a:spLocks noGrp="1"/>
          </p:cNvSpPr>
          <p:nvPr>
            <p:ph idx="1"/>
          </p:nvPr>
        </p:nvSpPr>
        <p:spPr>
          <a:xfrm>
            <a:off x="251520" y="1556792"/>
            <a:ext cx="8712968" cy="5040560"/>
          </a:xfrm>
          <a:solidFill>
            <a:srgbClr val="FFFF00"/>
          </a:solidFill>
        </p:spPr>
        <p:txBody>
          <a:bodyPr>
            <a:noAutofit/>
          </a:bodyPr>
          <a:lstStyle/>
          <a:p>
            <a:pPr marL="0" indent="0">
              <a:buNone/>
            </a:pPr>
            <a:r>
              <a:rPr lang="en-GB" sz="2400" dirty="0"/>
              <a:t>Focus this part of your answer on the second part of the source </a:t>
            </a:r>
            <a:r>
              <a:rPr lang="en-GB" sz="2400" b="1" dirty="0"/>
              <a:t>from line 35 to the end</a:t>
            </a:r>
            <a:r>
              <a:rPr lang="en-GB" sz="2400" dirty="0"/>
              <a:t>. </a:t>
            </a:r>
          </a:p>
          <a:p>
            <a:pPr marL="0" indent="0">
              <a:buNone/>
            </a:pPr>
            <a:r>
              <a:rPr lang="en-GB" sz="2400" dirty="0"/>
              <a:t> </a:t>
            </a:r>
            <a:r>
              <a:rPr lang="en-GB" sz="2400" dirty="0" smtClean="0"/>
              <a:t>A </a:t>
            </a:r>
            <a:r>
              <a:rPr lang="en-GB" sz="2400" dirty="0"/>
              <a:t>student, having read this section of the text, said: “</a:t>
            </a:r>
            <a:r>
              <a:rPr lang="en-GB" sz="2400" i="1" dirty="0"/>
              <a:t>This part of the text presents the narrator, Iris Chase, as a careful and deliberate woman but also as someone who is devastated and all alone.”</a:t>
            </a:r>
            <a:endParaRPr lang="en-GB" sz="2400" dirty="0"/>
          </a:p>
          <a:p>
            <a:pPr marL="0" indent="0">
              <a:buNone/>
            </a:pPr>
            <a:r>
              <a:rPr lang="en-GB" sz="2400" dirty="0"/>
              <a:t> </a:t>
            </a:r>
          </a:p>
          <a:p>
            <a:pPr marL="0" indent="0">
              <a:buNone/>
            </a:pPr>
            <a:r>
              <a:rPr lang="en-GB" sz="2400" b="1" dirty="0"/>
              <a:t>To what extent do you agree?</a:t>
            </a:r>
          </a:p>
          <a:p>
            <a:pPr marL="0" indent="0">
              <a:buNone/>
            </a:pPr>
            <a:r>
              <a:rPr lang="en-GB" sz="2400" dirty="0"/>
              <a:t> </a:t>
            </a:r>
            <a:r>
              <a:rPr lang="en-GB" sz="2400" dirty="0" smtClean="0"/>
              <a:t>In </a:t>
            </a:r>
            <a:r>
              <a:rPr lang="en-GB" sz="2400" dirty="0"/>
              <a:t>your response, you could: </a:t>
            </a:r>
          </a:p>
          <a:p>
            <a:pPr marL="0" indent="0">
              <a:buNone/>
            </a:pPr>
            <a:r>
              <a:rPr lang="en-GB" sz="2400" dirty="0"/>
              <a:t>• consider your own impressions of Iris Chase, how she behaves and what she remembers </a:t>
            </a:r>
          </a:p>
          <a:p>
            <a:pPr marL="0" indent="0">
              <a:buNone/>
            </a:pPr>
            <a:r>
              <a:rPr lang="en-GB" sz="2400" dirty="0"/>
              <a:t>• evaluate how the writer creates these impressions of Iris Chase</a:t>
            </a:r>
          </a:p>
          <a:p>
            <a:pPr marL="0" indent="0">
              <a:buNone/>
            </a:pPr>
            <a:r>
              <a:rPr lang="en-GB" sz="2400" dirty="0"/>
              <a:t>• support your opinions with references to the text.</a:t>
            </a:r>
          </a:p>
        </p:txBody>
      </p:sp>
    </p:spTree>
    <p:extLst>
      <p:ext uri="{BB962C8B-B14F-4D97-AF65-F5344CB8AC3E}">
        <p14:creationId xmlns:p14="http://schemas.microsoft.com/office/powerpoint/2010/main" val="2669064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9060" y="34059"/>
            <a:ext cx="4567003" cy="1107996"/>
          </a:xfrm>
          <a:prstGeom prst="rect">
            <a:avLst/>
          </a:prstGeom>
          <a:noFill/>
        </p:spPr>
        <p:txBody>
          <a:bodyPr wrap="square" rtlCol="0">
            <a:spAutoFit/>
          </a:bodyPr>
          <a:lstStyle/>
          <a:p>
            <a:pPr algn="ctr"/>
            <a:r>
              <a:rPr lang="en-GB" sz="6600" dirty="0" smtClean="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Genre</a:t>
            </a:r>
            <a:endParaRPr lang="en-GB" sz="6600" dirty="0">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7" name="TextBox 6"/>
          <p:cNvSpPr txBox="1"/>
          <p:nvPr/>
        </p:nvSpPr>
        <p:spPr>
          <a:xfrm>
            <a:off x="-324544" y="908720"/>
            <a:ext cx="8046139" cy="1107996"/>
          </a:xfrm>
          <a:prstGeom prst="rect">
            <a:avLst/>
          </a:prstGeom>
          <a:noFill/>
        </p:spPr>
        <p:txBody>
          <a:bodyPr wrap="square" rtlCol="0">
            <a:spAutoFit/>
          </a:bodyPr>
          <a:lstStyle/>
          <a:p>
            <a:pPr algn="ctr"/>
            <a:r>
              <a:rPr lang="en-GB" sz="6600" dirty="0" smtClean="0">
                <a:solidFill>
                  <a:srgbClr val="FFFF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Reader Response</a:t>
            </a:r>
            <a:endParaRPr lang="en-GB" sz="6600" dirty="0">
              <a:solidFill>
                <a:srgbClr val="FFFF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8" name="TextBox 7"/>
          <p:cNvSpPr txBox="1"/>
          <p:nvPr/>
        </p:nvSpPr>
        <p:spPr>
          <a:xfrm>
            <a:off x="158712" y="2285007"/>
            <a:ext cx="5542918" cy="1107996"/>
          </a:xfrm>
          <a:prstGeom prst="rect">
            <a:avLst/>
          </a:prstGeom>
          <a:noFill/>
        </p:spPr>
        <p:txBody>
          <a:bodyPr wrap="square" rtlCol="0">
            <a:spAutoFit/>
          </a:bodyPr>
          <a:lstStyle/>
          <a:p>
            <a:pPr algn="ctr"/>
            <a:r>
              <a:rPr lang="en-GB" sz="6600" dirty="0" smtClean="0">
                <a:solidFill>
                  <a:srgbClr val="00B0F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Atmosphere</a:t>
            </a:r>
            <a:endParaRPr lang="en-GB" sz="6600" dirty="0">
              <a:solidFill>
                <a:srgbClr val="00B0F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4" name="TextBox 13"/>
          <p:cNvSpPr txBox="1"/>
          <p:nvPr/>
        </p:nvSpPr>
        <p:spPr>
          <a:xfrm>
            <a:off x="158712" y="3306012"/>
            <a:ext cx="5306094" cy="1107996"/>
          </a:xfrm>
          <a:prstGeom prst="rect">
            <a:avLst/>
          </a:prstGeom>
          <a:noFill/>
        </p:spPr>
        <p:txBody>
          <a:bodyPr wrap="square" rtlCol="0">
            <a:spAutoFit/>
          </a:bodyPr>
          <a:lstStyle/>
          <a:p>
            <a:pPr algn="ctr"/>
            <a:r>
              <a:rPr lang="en-GB" sz="6600" dirty="0" smtClean="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Description</a:t>
            </a:r>
            <a:endParaRPr lang="en-GB" sz="6600" dirty="0">
              <a:solidFill>
                <a:srgbClr val="00B05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16" name="TextBox 15"/>
          <p:cNvSpPr txBox="1"/>
          <p:nvPr/>
        </p:nvSpPr>
        <p:spPr>
          <a:xfrm>
            <a:off x="3275856" y="372613"/>
            <a:ext cx="5127608" cy="430887"/>
          </a:xfrm>
          <a:prstGeom prst="rect">
            <a:avLst/>
          </a:prstGeom>
          <a:noFill/>
          <a:ln>
            <a:solidFill>
              <a:schemeClr val="tx1"/>
            </a:solidFill>
          </a:ln>
        </p:spPr>
        <p:txBody>
          <a:bodyPr wrap="square" rtlCol="0">
            <a:spAutoFit/>
          </a:bodyPr>
          <a:lstStyle/>
          <a:p>
            <a:pPr lvl="0" fontAlgn="base"/>
            <a:r>
              <a:rPr lang="en-GB" sz="2200" dirty="0" smtClean="0"/>
              <a:t>Is the text part of a recognisable </a:t>
            </a:r>
            <a:r>
              <a:rPr lang="en-GB" sz="2200" b="1" dirty="0" smtClean="0"/>
              <a:t>genre?</a:t>
            </a:r>
            <a:endParaRPr lang="en-GB" sz="2200" b="1" dirty="0"/>
          </a:p>
        </p:txBody>
      </p:sp>
      <p:sp>
        <p:nvSpPr>
          <p:cNvPr id="17" name="TextBox 16"/>
          <p:cNvSpPr txBox="1"/>
          <p:nvPr/>
        </p:nvSpPr>
        <p:spPr>
          <a:xfrm>
            <a:off x="2450927" y="1917993"/>
            <a:ext cx="6120680" cy="430887"/>
          </a:xfrm>
          <a:prstGeom prst="rect">
            <a:avLst/>
          </a:prstGeom>
          <a:noFill/>
          <a:ln>
            <a:solidFill>
              <a:schemeClr val="tx1"/>
            </a:solidFill>
          </a:ln>
        </p:spPr>
        <p:txBody>
          <a:bodyPr wrap="square" rtlCol="0">
            <a:spAutoFit/>
          </a:bodyPr>
          <a:lstStyle/>
          <a:p>
            <a:pPr lvl="0" fontAlgn="base"/>
            <a:r>
              <a:rPr lang="en-GB" sz="2200" dirty="0" smtClean="0"/>
              <a:t>What response does the writer provoke – and </a:t>
            </a:r>
            <a:r>
              <a:rPr lang="en-GB" sz="2200" b="1" dirty="0" smtClean="0"/>
              <a:t>how? </a:t>
            </a:r>
            <a:endParaRPr lang="en-GB" sz="2200" b="1" dirty="0"/>
          </a:p>
        </p:txBody>
      </p:sp>
      <p:sp>
        <p:nvSpPr>
          <p:cNvPr id="18" name="TextBox 17"/>
          <p:cNvSpPr txBox="1"/>
          <p:nvPr/>
        </p:nvSpPr>
        <p:spPr>
          <a:xfrm>
            <a:off x="5511267" y="2615351"/>
            <a:ext cx="3477295" cy="769441"/>
          </a:xfrm>
          <a:prstGeom prst="rect">
            <a:avLst/>
          </a:prstGeom>
          <a:noFill/>
          <a:ln>
            <a:solidFill>
              <a:schemeClr val="tx1"/>
            </a:solidFill>
          </a:ln>
        </p:spPr>
        <p:txBody>
          <a:bodyPr wrap="square" rtlCol="0">
            <a:spAutoFit/>
          </a:bodyPr>
          <a:lstStyle/>
          <a:p>
            <a:pPr lvl="0" fontAlgn="base"/>
            <a:r>
              <a:rPr lang="en-GB" sz="2200" dirty="0" smtClean="0"/>
              <a:t>How does the writer create a particular </a:t>
            </a:r>
            <a:r>
              <a:rPr lang="en-GB" sz="2200" b="1" dirty="0"/>
              <a:t>mood</a:t>
            </a:r>
            <a:r>
              <a:rPr lang="en-GB" sz="2200" dirty="0"/>
              <a:t>?</a:t>
            </a:r>
          </a:p>
        </p:txBody>
      </p:sp>
      <p:sp>
        <p:nvSpPr>
          <p:cNvPr id="21" name="TextBox 20"/>
          <p:cNvSpPr txBox="1"/>
          <p:nvPr/>
        </p:nvSpPr>
        <p:spPr>
          <a:xfrm>
            <a:off x="158712" y="4393179"/>
            <a:ext cx="8829850" cy="769441"/>
          </a:xfrm>
          <a:prstGeom prst="rect">
            <a:avLst/>
          </a:prstGeom>
          <a:noFill/>
          <a:ln>
            <a:solidFill>
              <a:schemeClr val="tx1"/>
            </a:solidFill>
          </a:ln>
        </p:spPr>
        <p:txBody>
          <a:bodyPr wrap="square" rtlCol="0">
            <a:spAutoFit/>
          </a:bodyPr>
          <a:lstStyle/>
          <a:p>
            <a:pPr lvl="0" fontAlgn="base"/>
            <a:r>
              <a:rPr lang="en-GB" sz="2200" b="1" dirty="0" smtClean="0"/>
              <a:t>Of </a:t>
            </a:r>
            <a:r>
              <a:rPr lang="en-GB" sz="2200" b="1" dirty="0"/>
              <a:t>character</a:t>
            </a:r>
            <a:r>
              <a:rPr lang="en-GB" sz="2200" dirty="0"/>
              <a:t> – H</a:t>
            </a:r>
            <a:r>
              <a:rPr lang="en-GB" sz="2200" dirty="0" smtClean="0"/>
              <a:t>ow does </a:t>
            </a:r>
            <a:r>
              <a:rPr lang="en-GB" sz="2200" dirty="0"/>
              <a:t>the </a:t>
            </a:r>
            <a:r>
              <a:rPr lang="en-GB" sz="2200" dirty="0" smtClean="0"/>
              <a:t>description give us </a:t>
            </a:r>
            <a:r>
              <a:rPr lang="en-GB" sz="2200" dirty="0"/>
              <a:t>an insight into the </a:t>
            </a:r>
            <a:r>
              <a:rPr lang="en-GB" sz="2200" dirty="0" smtClean="0"/>
              <a:t>character</a:t>
            </a:r>
            <a:r>
              <a:rPr lang="en-GB" sz="2200" dirty="0"/>
              <a:t>?</a:t>
            </a:r>
          </a:p>
        </p:txBody>
      </p:sp>
      <p:sp>
        <p:nvSpPr>
          <p:cNvPr id="23" name="TextBox 22"/>
          <p:cNvSpPr txBox="1"/>
          <p:nvPr/>
        </p:nvSpPr>
        <p:spPr>
          <a:xfrm>
            <a:off x="1521986" y="4869160"/>
            <a:ext cx="7380104" cy="769441"/>
          </a:xfrm>
          <a:prstGeom prst="rect">
            <a:avLst/>
          </a:prstGeom>
          <a:solidFill>
            <a:schemeClr val="bg1"/>
          </a:solidFill>
          <a:ln>
            <a:solidFill>
              <a:schemeClr val="tx1"/>
            </a:solidFill>
          </a:ln>
        </p:spPr>
        <p:txBody>
          <a:bodyPr wrap="square" rtlCol="0">
            <a:spAutoFit/>
          </a:bodyPr>
          <a:lstStyle/>
          <a:p>
            <a:pPr lvl="0" fontAlgn="base"/>
            <a:r>
              <a:rPr lang="en-GB" sz="2200" b="1" dirty="0" smtClean="0"/>
              <a:t>Of </a:t>
            </a:r>
            <a:r>
              <a:rPr lang="en-GB" sz="2200" b="1" dirty="0"/>
              <a:t>location</a:t>
            </a:r>
            <a:r>
              <a:rPr lang="en-GB" sz="2200" dirty="0"/>
              <a:t> – How does the description of place add to the reader’s appreciation of the atmosphere?</a:t>
            </a:r>
          </a:p>
        </p:txBody>
      </p:sp>
      <p:sp>
        <p:nvSpPr>
          <p:cNvPr id="24" name="TextBox 23"/>
          <p:cNvSpPr txBox="1"/>
          <p:nvPr/>
        </p:nvSpPr>
        <p:spPr>
          <a:xfrm>
            <a:off x="3595996" y="5657090"/>
            <a:ext cx="5306094" cy="1107996"/>
          </a:xfrm>
          <a:prstGeom prst="rect">
            <a:avLst/>
          </a:prstGeom>
          <a:noFill/>
        </p:spPr>
        <p:txBody>
          <a:bodyPr wrap="square" rtlCol="0">
            <a:spAutoFit/>
          </a:bodyPr>
          <a:lstStyle/>
          <a:p>
            <a:pPr algn="ctr"/>
            <a:r>
              <a:rPr lang="en-GB" sz="6600" dirty="0" smtClean="0">
                <a:solidFill>
                  <a:srgbClr val="7030A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Evaluation</a:t>
            </a:r>
            <a:endParaRPr lang="en-GB" sz="6600" dirty="0">
              <a:solidFill>
                <a:srgbClr val="7030A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56574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07" y="103032"/>
            <a:ext cx="8683579" cy="772497"/>
          </a:xfrm>
          <a:solidFill>
            <a:schemeClr val="accent4"/>
          </a:solidFill>
        </p:spPr>
        <p:txBody>
          <a:bodyPr>
            <a:noAutofit/>
          </a:bodyPr>
          <a:lstStyle/>
          <a:p>
            <a:r>
              <a:rPr lang="en-GB" sz="3200" b="1" dirty="0" smtClean="0">
                <a:solidFill>
                  <a:schemeClr val="bg1"/>
                </a:solidFill>
              </a:rPr>
              <a:t>The language of evaluation – don’t just say ‘good’!</a:t>
            </a:r>
            <a:endParaRPr lang="en-GB" sz="3200" b="1" dirty="0">
              <a:solidFill>
                <a:schemeClr val="bg1"/>
              </a:solidFill>
            </a:endParaRPr>
          </a:p>
        </p:txBody>
      </p:sp>
      <p:sp>
        <p:nvSpPr>
          <p:cNvPr id="12" name="Rounded Rectangle 11"/>
          <p:cNvSpPr/>
          <p:nvPr/>
        </p:nvSpPr>
        <p:spPr>
          <a:xfrm>
            <a:off x="367049" y="1242694"/>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Powerful</a:t>
            </a:r>
            <a:endParaRPr lang="en-GB" sz="3200" dirty="0">
              <a:solidFill>
                <a:schemeClr val="tx1"/>
              </a:solidFill>
            </a:endParaRPr>
          </a:p>
        </p:txBody>
      </p:sp>
      <p:sp>
        <p:nvSpPr>
          <p:cNvPr id="13" name="Rounded Rectangle 12"/>
          <p:cNvSpPr/>
          <p:nvPr/>
        </p:nvSpPr>
        <p:spPr>
          <a:xfrm>
            <a:off x="367049" y="2154948"/>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Vivid </a:t>
            </a:r>
            <a:endParaRPr lang="en-GB" sz="3200" dirty="0">
              <a:solidFill>
                <a:schemeClr val="tx1"/>
              </a:solidFill>
            </a:endParaRPr>
          </a:p>
        </p:txBody>
      </p:sp>
      <p:sp>
        <p:nvSpPr>
          <p:cNvPr id="14" name="Rounded Rectangle 13"/>
          <p:cNvSpPr/>
          <p:nvPr/>
        </p:nvSpPr>
        <p:spPr>
          <a:xfrm>
            <a:off x="2548409" y="1242693"/>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Memorable </a:t>
            </a:r>
            <a:endParaRPr lang="en-GB" sz="2400" dirty="0">
              <a:solidFill>
                <a:schemeClr val="tx1"/>
              </a:solidFill>
            </a:endParaRPr>
          </a:p>
        </p:txBody>
      </p:sp>
      <p:sp>
        <p:nvSpPr>
          <p:cNvPr id="15" name="Rounded Rectangle 14"/>
          <p:cNvSpPr/>
          <p:nvPr/>
        </p:nvSpPr>
        <p:spPr>
          <a:xfrm>
            <a:off x="2574165" y="2154948"/>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Life-like</a:t>
            </a:r>
            <a:endParaRPr lang="en-GB" sz="3200" dirty="0">
              <a:solidFill>
                <a:schemeClr val="tx1"/>
              </a:solidFill>
            </a:endParaRPr>
          </a:p>
        </p:txBody>
      </p:sp>
      <p:sp>
        <p:nvSpPr>
          <p:cNvPr id="16" name="Rounded Rectangle 15"/>
          <p:cNvSpPr/>
          <p:nvPr/>
        </p:nvSpPr>
        <p:spPr>
          <a:xfrm>
            <a:off x="367049" y="3067202"/>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Impressive</a:t>
            </a:r>
          </a:p>
        </p:txBody>
      </p:sp>
      <p:sp>
        <p:nvSpPr>
          <p:cNvPr id="17" name="Rounded Rectangle 16"/>
          <p:cNvSpPr/>
          <p:nvPr/>
        </p:nvSpPr>
        <p:spPr>
          <a:xfrm>
            <a:off x="2574165" y="3067202"/>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Striking </a:t>
            </a:r>
            <a:endParaRPr lang="en-GB" sz="3200" dirty="0">
              <a:solidFill>
                <a:schemeClr val="tx1"/>
              </a:solidFill>
            </a:endParaRPr>
          </a:p>
        </p:txBody>
      </p:sp>
      <p:sp>
        <p:nvSpPr>
          <p:cNvPr id="18" name="Rounded Rectangle 17"/>
          <p:cNvSpPr/>
          <p:nvPr/>
        </p:nvSpPr>
        <p:spPr>
          <a:xfrm>
            <a:off x="367049" y="3979456"/>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Effective </a:t>
            </a:r>
            <a:endParaRPr lang="en-GB" sz="3200" dirty="0">
              <a:solidFill>
                <a:schemeClr val="tx1"/>
              </a:solidFill>
            </a:endParaRPr>
          </a:p>
        </p:txBody>
      </p:sp>
      <p:sp>
        <p:nvSpPr>
          <p:cNvPr id="19" name="Rounded Rectangle 18"/>
          <p:cNvSpPr/>
          <p:nvPr/>
        </p:nvSpPr>
        <p:spPr>
          <a:xfrm>
            <a:off x="2574165" y="3979456"/>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Dramatic </a:t>
            </a:r>
            <a:endParaRPr lang="en-GB" sz="3200" dirty="0">
              <a:solidFill>
                <a:schemeClr val="tx1"/>
              </a:solidFill>
            </a:endParaRPr>
          </a:p>
        </p:txBody>
      </p:sp>
      <p:sp>
        <p:nvSpPr>
          <p:cNvPr id="20" name="Rounded Rectangle 19"/>
          <p:cNvSpPr/>
          <p:nvPr/>
        </p:nvSpPr>
        <p:spPr>
          <a:xfrm>
            <a:off x="367049" y="4891710"/>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Engaging </a:t>
            </a:r>
            <a:endParaRPr lang="en-GB" sz="3200" dirty="0">
              <a:solidFill>
                <a:schemeClr val="tx1"/>
              </a:solidFill>
            </a:endParaRPr>
          </a:p>
        </p:txBody>
      </p:sp>
      <p:sp>
        <p:nvSpPr>
          <p:cNvPr id="21" name="Rounded Rectangle 20"/>
          <p:cNvSpPr/>
          <p:nvPr/>
        </p:nvSpPr>
        <p:spPr>
          <a:xfrm>
            <a:off x="6964250" y="1242693"/>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Engaging </a:t>
            </a:r>
            <a:endParaRPr lang="en-GB" sz="3200" dirty="0">
              <a:solidFill>
                <a:schemeClr val="tx1"/>
              </a:solidFill>
            </a:endParaRPr>
          </a:p>
        </p:txBody>
      </p:sp>
      <p:sp>
        <p:nvSpPr>
          <p:cNvPr id="22" name="Rounded Rectangle 21"/>
          <p:cNvSpPr/>
          <p:nvPr/>
        </p:nvSpPr>
        <p:spPr>
          <a:xfrm>
            <a:off x="4782891" y="1219075"/>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Intriguing </a:t>
            </a:r>
            <a:endParaRPr lang="en-GB" sz="3200" dirty="0">
              <a:solidFill>
                <a:schemeClr val="tx1"/>
              </a:solidFill>
            </a:endParaRPr>
          </a:p>
        </p:txBody>
      </p:sp>
      <p:sp>
        <p:nvSpPr>
          <p:cNvPr id="23" name="Rounded Rectangle 22"/>
          <p:cNvSpPr/>
          <p:nvPr/>
        </p:nvSpPr>
        <p:spPr>
          <a:xfrm>
            <a:off x="4782891" y="2154948"/>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Insightful </a:t>
            </a:r>
            <a:endParaRPr lang="en-GB" sz="3200" dirty="0">
              <a:solidFill>
                <a:schemeClr val="tx1"/>
              </a:solidFill>
            </a:endParaRPr>
          </a:p>
        </p:txBody>
      </p:sp>
      <p:sp>
        <p:nvSpPr>
          <p:cNvPr id="24" name="Rounded Rectangle 23"/>
          <p:cNvSpPr/>
          <p:nvPr/>
        </p:nvSpPr>
        <p:spPr>
          <a:xfrm>
            <a:off x="2574165" y="4891710"/>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Concise </a:t>
            </a:r>
            <a:endParaRPr lang="en-GB" sz="3200" dirty="0">
              <a:solidFill>
                <a:schemeClr val="tx1"/>
              </a:solidFill>
            </a:endParaRPr>
          </a:p>
        </p:txBody>
      </p:sp>
      <p:sp>
        <p:nvSpPr>
          <p:cNvPr id="25" name="Rounded Rectangle 24"/>
          <p:cNvSpPr/>
          <p:nvPr/>
        </p:nvSpPr>
        <p:spPr>
          <a:xfrm>
            <a:off x="6991617" y="2188160"/>
            <a:ext cx="1883535" cy="695459"/>
          </a:xfrm>
          <a:prstGeom prst="roundRect">
            <a:avLst/>
          </a:prstGeom>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Specific </a:t>
            </a:r>
            <a:endParaRPr lang="en-GB" sz="3200" dirty="0">
              <a:solidFill>
                <a:schemeClr val="tx1"/>
              </a:solidFill>
            </a:endParaRPr>
          </a:p>
        </p:txBody>
      </p:sp>
      <p:sp>
        <p:nvSpPr>
          <p:cNvPr id="26" name="TextBox 25"/>
          <p:cNvSpPr txBox="1"/>
          <p:nvPr/>
        </p:nvSpPr>
        <p:spPr>
          <a:xfrm>
            <a:off x="4782891" y="3193962"/>
            <a:ext cx="4180805" cy="3416320"/>
          </a:xfrm>
          <a:prstGeom prst="rect">
            <a:avLst/>
          </a:prstGeom>
          <a:noFill/>
          <a:ln w="38100">
            <a:solidFill>
              <a:schemeClr val="tx1">
                <a:lumMod val="85000"/>
                <a:lumOff val="15000"/>
              </a:schemeClr>
            </a:solidFill>
          </a:ln>
        </p:spPr>
        <p:txBody>
          <a:bodyPr wrap="square" rtlCol="0">
            <a:spAutoFit/>
          </a:bodyPr>
          <a:lstStyle/>
          <a:p>
            <a:r>
              <a:rPr lang="en-GB" sz="2400" b="1" dirty="0" smtClean="0"/>
              <a:t>You will have 20 minutes in the exam to write this answer. </a:t>
            </a:r>
          </a:p>
          <a:p>
            <a:endParaRPr lang="en-GB" sz="2400" b="1" dirty="0"/>
          </a:p>
          <a:p>
            <a:r>
              <a:rPr lang="en-GB" sz="2400" b="1" dirty="0" smtClean="0"/>
              <a:t>Don’t always say it’s ‘good.’ Think about the different ways you can describe something as ‘good’.</a:t>
            </a:r>
          </a:p>
          <a:p>
            <a:endParaRPr lang="en-GB" sz="2400" b="1" dirty="0"/>
          </a:p>
          <a:p>
            <a:r>
              <a:rPr lang="en-GB" sz="2400" b="1" dirty="0" smtClean="0"/>
              <a:t>Let’s have a go…</a:t>
            </a:r>
            <a:endParaRPr lang="en-GB" sz="2000" b="1" dirty="0"/>
          </a:p>
        </p:txBody>
      </p:sp>
    </p:spTree>
    <p:extLst>
      <p:ext uri="{BB962C8B-B14F-4D97-AF65-F5344CB8AC3E}">
        <p14:creationId xmlns:p14="http://schemas.microsoft.com/office/powerpoint/2010/main" val="3056807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a:t>
            </a:r>
            <a:r>
              <a:rPr lang="en-GB" dirty="0" smtClean="0"/>
              <a:t>4</a:t>
            </a:r>
            <a:endParaRPr lang="en-GB" dirty="0"/>
          </a:p>
        </p:txBody>
      </p:sp>
      <p:sp>
        <p:nvSpPr>
          <p:cNvPr id="3" name="Content Placeholder 2"/>
          <p:cNvSpPr>
            <a:spLocks noGrp="1"/>
          </p:cNvSpPr>
          <p:nvPr>
            <p:ph idx="1"/>
          </p:nvPr>
        </p:nvSpPr>
        <p:spPr>
          <a:xfrm>
            <a:off x="251520" y="1556792"/>
            <a:ext cx="8712968" cy="5040560"/>
          </a:xfrm>
          <a:solidFill>
            <a:srgbClr val="FFFF00"/>
          </a:solidFill>
        </p:spPr>
        <p:txBody>
          <a:bodyPr>
            <a:noAutofit/>
          </a:bodyPr>
          <a:lstStyle/>
          <a:p>
            <a:pPr marL="0" indent="0">
              <a:buNone/>
            </a:pPr>
            <a:r>
              <a:rPr lang="en-GB" sz="2400" dirty="0"/>
              <a:t>Focus this part of your answer on the second part of the source </a:t>
            </a:r>
            <a:r>
              <a:rPr lang="en-GB" sz="2400" b="1" dirty="0"/>
              <a:t>from line 35 to the end</a:t>
            </a:r>
            <a:r>
              <a:rPr lang="en-GB" sz="2400" dirty="0"/>
              <a:t>. </a:t>
            </a:r>
          </a:p>
          <a:p>
            <a:pPr marL="0" indent="0">
              <a:buNone/>
            </a:pPr>
            <a:r>
              <a:rPr lang="en-GB" sz="2400" dirty="0"/>
              <a:t> </a:t>
            </a:r>
            <a:r>
              <a:rPr lang="en-GB" sz="2400" dirty="0" smtClean="0"/>
              <a:t>A </a:t>
            </a:r>
            <a:r>
              <a:rPr lang="en-GB" sz="2400" dirty="0"/>
              <a:t>student, having read this section of the text, said: “</a:t>
            </a:r>
            <a:r>
              <a:rPr lang="en-GB" sz="2400" i="1" dirty="0"/>
              <a:t>This part of the text presents the narrator, Iris Chase, as a careful and deliberate woman but also as someone who is devastated and all alone.”</a:t>
            </a:r>
            <a:endParaRPr lang="en-GB" sz="2400" dirty="0"/>
          </a:p>
          <a:p>
            <a:pPr marL="0" indent="0">
              <a:buNone/>
            </a:pPr>
            <a:r>
              <a:rPr lang="en-GB" sz="2400" dirty="0"/>
              <a:t> </a:t>
            </a:r>
          </a:p>
          <a:p>
            <a:pPr marL="0" indent="0">
              <a:buNone/>
            </a:pPr>
            <a:r>
              <a:rPr lang="en-GB" sz="2400" b="1" dirty="0"/>
              <a:t>To what extent do you agree?</a:t>
            </a:r>
          </a:p>
          <a:p>
            <a:pPr marL="0" indent="0">
              <a:buNone/>
            </a:pPr>
            <a:r>
              <a:rPr lang="en-GB" sz="2400" dirty="0"/>
              <a:t> </a:t>
            </a:r>
            <a:r>
              <a:rPr lang="en-GB" sz="2400" dirty="0" smtClean="0"/>
              <a:t>In </a:t>
            </a:r>
            <a:r>
              <a:rPr lang="en-GB" sz="2400" dirty="0"/>
              <a:t>your response, you could: </a:t>
            </a:r>
          </a:p>
          <a:p>
            <a:pPr marL="0" indent="0">
              <a:buNone/>
            </a:pPr>
            <a:r>
              <a:rPr lang="en-GB" sz="2400" dirty="0"/>
              <a:t>• consider your own impressions of Iris Chase, how she behaves and what she remembers </a:t>
            </a:r>
          </a:p>
          <a:p>
            <a:pPr marL="0" indent="0">
              <a:buNone/>
            </a:pPr>
            <a:r>
              <a:rPr lang="en-GB" sz="2400" dirty="0"/>
              <a:t>• evaluate how the writer creates these impressions of Iris Chase</a:t>
            </a:r>
          </a:p>
          <a:p>
            <a:pPr marL="0" indent="0">
              <a:buNone/>
            </a:pPr>
            <a:r>
              <a:rPr lang="en-GB" sz="2400" dirty="0"/>
              <a:t>• support your opinions with references to the text.</a:t>
            </a:r>
          </a:p>
        </p:txBody>
      </p:sp>
    </p:spTree>
    <p:extLst>
      <p:ext uri="{BB962C8B-B14F-4D97-AF65-F5344CB8AC3E}">
        <p14:creationId xmlns:p14="http://schemas.microsoft.com/office/powerpoint/2010/main" val="222180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a:t>
            </a:r>
            <a:r>
              <a:rPr lang="en-GB" dirty="0" smtClean="0"/>
              <a:t>2</a:t>
            </a:r>
            <a:endParaRPr lang="en-GB" dirty="0"/>
          </a:p>
        </p:txBody>
      </p:sp>
      <p:sp>
        <p:nvSpPr>
          <p:cNvPr id="3" name="Content Placeholder 2"/>
          <p:cNvSpPr>
            <a:spLocks noGrp="1"/>
          </p:cNvSpPr>
          <p:nvPr>
            <p:ph idx="1"/>
          </p:nvPr>
        </p:nvSpPr>
        <p:spPr>
          <a:xfrm>
            <a:off x="457200" y="1844824"/>
            <a:ext cx="8229600" cy="4281339"/>
          </a:xfrm>
          <a:solidFill>
            <a:srgbClr val="FFFF00"/>
          </a:solidFill>
        </p:spPr>
        <p:txBody>
          <a:bodyPr>
            <a:normAutofit fontScale="92500" lnSpcReduction="20000"/>
          </a:bodyPr>
          <a:lstStyle/>
          <a:p>
            <a:pPr marL="0" indent="0">
              <a:buNone/>
            </a:pPr>
            <a:r>
              <a:rPr lang="en-GB" dirty="0"/>
              <a:t>Look in detail at the fourth paragraph.</a:t>
            </a:r>
          </a:p>
          <a:p>
            <a:pPr marL="0" indent="0">
              <a:buNone/>
            </a:pPr>
            <a:endParaRPr lang="en-GB" dirty="0"/>
          </a:p>
          <a:p>
            <a:pPr marL="0" indent="0">
              <a:buNone/>
            </a:pPr>
            <a:r>
              <a:rPr lang="en-GB" b="1" dirty="0"/>
              <a:t>How does the writer use language here to describe Iris’ reaction? </a:t>
            </a:r>
            <a:endParaRPr lang="en-GB" dirty="0"/>
          </a:p>
          <a:p>
            <a:pPr marL="0" indent="0">
              <a:buNone/>
            </a:pPr>
            <a:endParaRPr lang="en-GB" dirty="0" smtClean="0"/>
          </a:p>
          <a:p>
            <a:pPr marL="0" indent="0">
              <a:buNone/>
            </a:pPr>
            <a:r>
              <a:rPr lang="en-GB" dirty="0" smtClean="0"/>
              <a:t>You </a:t>
            </a:r>
            <a:r>
              <a:rPr lang="en-GB" dirty="0"/>
              <a:t>could include the writer’s choice of: </a:t>
            </a:r>
          </a:p>
          <a:p>
            <a:pPr lvl="0"/>
            <a:r>
              <a:rPr lang="en-GB" dirty="0"/>
              <a:t>words and phrases </a:t>
            </a:r>
          </a:p>
          <a:p>
            <a:pPr lvl="0"/>
            <a:r>
              <a:rPr lang="en-GB" dirty="0"/>
              <a:t>language features and techniques </a:t>
            </a:r>
          </a:p>
          <a:p>
            <a:pPr lvl="0"/>
            <a:r>
              <a:rPr lang="en-GB" dirty="0"/>
              <a:t>sentence forms. </a:t>
            </a:r>
            <a:endParaRPr lang="en-GB" dirty="0"/>
          </a:p>
        </p:txBody>
      </p:sp>
    </p:spTree>
    <p:extLst>
      <p:ext uri="{BB962C8B-B14F-4D97-AF65-F5344CB8AC3E}">
        <p14:creationId xmlns:p14="http://schemas.microsoft.com/office/powerpoint/2010/main" val="38161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txBody>
          <a:bodyPr>
            <a:normAutofit fontScale="92500" lnSpcReduction="20000"/>
          </a:bodyPr>
          <a:lstStyle/>
          <a:p>
            <a:pPr marL="0" indent="0">
              <a:buNone/>
            </a:pPr>
            <a:r>
              <a:rPr lang="en-GB" dirty="0"/>
              <a:t>"I suppose you want someone to identify her," I said. "I'll come down as soon as I can." I could hear the calmness of my own voice, as if from a distance. In reality I could barely get the words out; my mouth was numb, my entire face was rigid with pain. I felt as if I'd been to the dentist. I was furious with Laura for what she'd done, but also with the policeman for implying that she'd done it. A hot wind was blowing around my head, the strands of my hair lifting and swirling in it, like ink spilled in water. </a:t>
            </a:r>
            <a:endParaRPr lang="en-GB" dirty="0"/>
          </a:p>
        </p:txBody>
      </p:sp>
      <p:sp>
        <p:nvSpPr>
          <p:cNvPr id="4" name="Title 1"/>
          <p:cNvSpPr>
            <a:spLocks noGrp="1"/>
          </p:cNvSpPr>
          <p:nvPr>
            <p:ph type="title"/>
          </p:nvPr>
        </p:nvSpPr>
        <p:spPr>
          <a:xfrm>
            <a:off x="457200" y="116632"/>
            <a:ext cx="8229600" cy="1301006"/>
          </a:xfrm>
          <a:solidFill>
            <a:srgbClr val="00FF00"/>
          </a:solidFill>
        </p:spPr>
        <p:txBody>
          <a:bodyPr>
            <a:noAutofit/>
          </a:bodyPr>
          <a:lstStyle/>
          <a:p>
            <a:r>
              <a:rPr lang="en-GB" sz="3200" b="1" dirty="0" smtClean="0"/>
              <a:t>How does the </a:t>
            </a:r>
            <a:r>
              <a:rPr lang="en-GB" sz="3200" b="1" dirty="0" smtClean="0"/>
              <a:t>writer use language here to describe Iris’ reaction?</a:t>
            </a:r>
            <a:endParaRPr lang="en-GB" sz="3200" b="1" dirty="0"/>
          </a:p>
        </p:txBody>
      </p:sp>
    </p:spTree>
    <p:extLst>
      <p:ext uri="{BB962C8B-B14F-4D97-AF65-F5344CB8AC3E}">
        <p14:creationId xmlns:p14="http://schemas.microsoft.com/office/powerpoint/2010/main" val="2000113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a:solidFill>
            <a:srgbClr val="00FF00"/>
          </a:solidFill>
        </p:spPr>
        <p:txBody>
          <a:bodyPr>
            <a:noAutofit/>
          </a:bodyPr>
          <a:lstStyle/>
          <a:p>
            <a:r>
              <a:rPr lang="en-GB" sz="3200" b="1" dirty="0" smtClean="0"/>
              <a:t>How does the </a:t>
            </a:r>
            <a:r>
              <a:rPr lang="en-GB" sz="3200" b="1" dirty="0" smtClean="0"/>
              <a:t>writer use language here to describe Iris’ reaction?</a:t>
            </a:r>
            <a:endParaRPr lang="en-GB" sz="3200" b="1" dirty="0"/>
          </a:p>
        </p:txBody>
      </p:sp>
      <p:sp>
        <p:nvSpPr>
          <p:cNvPr id="5" name="Rectangle 4"/>
          <p:cNvSpPr/>
          <p:nvPr/>
        </p:nvSpPr>
        <p:spPr>
          <a:xfrm>
            <a:off x="457200" y="1628800"/>
            <a:ext cx="8229600" cy="3760068"/>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Iris is really shocked her sister Laura has died. This is evidence in "In reality I could barely get the words out; my mouth was numb, my entire face was rigid in pain. I felt as if I'd been to the dentist." This proves that she felt very upset and like her mouth had been numbed, like when you have been to the dentist. This simile has a big effect on the reader and paints a picture in your mind.</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Folded Corner 8"/>
          <p:cNvSpPr/>
          <p:nvPr/>
        </p:nvSpPr>
        <p:spPr>
          <a:xfrm rot="408244">
            <a:off x="6380296" y="5104807"/>
            <a:ext cx="2179253" cy="153356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How many marks would this answer get out of 8?</a:t>
            </a:r>
            <a:endParaRPr lang="en-GB" sz="2000" dirty="0">
              <a:solidFill>
                <a:schemeClr val="tx1"/>
              </a:solidFill>
            </a:endParaRPr>
          </a:p>
        </p:txBody>
      </p:sp>
      <p:sp>
        <p:nvSpPr>
          <p:cNvPr id="10" name="Rectangle 9"/>
          <p:cNvSpPr/>
          <p:nvPr/>
        </p:nvSpPr>
        <p:spPr>
          <a:xfrm>
            <a:off x="251520" y="5661248"/>
            <a:ext cx="51845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1: </a:t>
            </a:r>
            <a:r>
              <a:rPr lang="en-GB" dirty="0" smtClean="0"/>
              <a:t>Simple and limited-  1-2 </a:t>
            </a:r>
            <a:r>
              <a:rPr lang="en-GB" dirty="0" smtClean="0"/>
              <a:t>marks</a:t>
            </a:r>
            <a:endParaRPr lang="en-GB" dirty="0"/>
          </a:p>
        </p:txBody>
      </p:sp>
    </p:spTree>
    <p:extLst>
      <p:ext uri="{BB962C8B-B14F-4D97-AF65-F5344CB8AC3E}">
        <p14:creationId xmlns:p14="http://schemas.microsoft.com/office/powerpoint/2010/main" val="31709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a:solidFill>
            <a:srgbClr val="00FF00"/>
          </a:solidFill>
        </p:spPr>
        <p:txBody>
          <a:bodyPr>
            <a:noAutofit/>
          </a:bodyPr>
          <a:lstStyle/>
          <a:p>
            <a:r>
              <a:rPr lang="en-GB" sz="3200" b="1" dirty="0" smtClean="0"/>
              <a:t>How does the </a:t>
            </a:r>
            <a:r>
              <a:rPr lang="en-GB" sz="3200" b="1" dirty="0" smtClean="0"/>
              <a:t>writer use language here to describe Iris’ reaction?</a:t>
            </a:r>
            <a:endParaRPr lang="en-GB" sz="3200" b="1" dirty="0"/>
          </a:p>
        </p:txBody>
      </p:sp>
      <p:sp>
        <p:nvSpPr>
          <p:cNvPr id="5" name="Rectangle 4"/>
          <p:cNvSpPr/>
          <p:nvPr/>
        </p:nvSpPr>
        <p:spPr>
          <a:xfrm>
            <a:off x="457200" y="1628800"/>
            <a:ext cx="8229600" cy="3693319"/>
          </a:xfrm>
          <a:prstGeom prst="rect">
            <a:avLst/>
          </a:prstGeom>
        </p:spPr>
        <p:txBody>
          <a:bodyPr wrap="square">
            <a:spAutoFit/>
          </a:bodyPr>
          <a:lstStyle/>
          <a:p>
            <a:r>
              <a:rPr lang="en-GB" dirty="0"/>
              <a:t>Iris has a big reaction to the news that her sister has died. Her mouth is "numb" and she uses a simile to describe how she feels as if she has "been to the dentist". This could be because when you go to the dentist you are in lots of pain and now she feels as if she is in lots of emotional pain. This would make the audience feel sorry for her. This could be because she is sad her sister has died. This could be because she doesn't want to believe it. She said her mouth was "numb" this could be because when you go to the dentist they numb your mouth, and she feels like she can't speak, like when your mouth has been numbed. But she can't speak because she is so shocked that her sister has died.</a:t>
            </a:r>
          </a:p>
          <a:p>
            <a:r>
              <a:rPr lang="en-GB" dirty="0"/>
              <a:t>She says she is "furious" with her sister, this word suggests extreme anger, and implies that Laura has really hurt her sister, and Iris is angry with her, but she also is angry at the policeman for suggesting she has committed suicide, so it shows that she loves her sister too, as she doesn't want people to think badly of her.</a:t>
            </a:r>
          </a:p>
        </p:txBody>
      </p:sp>
      <p:sp>
        <p:nvSpPr>
          <p:cNvPr id="9" name="Folded Corner 8"/>
          <p:cNvSpPr/>
          <p:nvPr/>
        </p:nvSpPr>
        <p:spPr>
          <a:xfrm rot="408244">
            <a:off x="6380296" y="5104807"/>
            <a:ext cx="2179253" cy="153356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How many marks would this answer get out of 8?</a:t>
            </a:r>
            <a:endParaRPr lang="en-GB" sz="2000" dirty="0">
              <a:solidFill>
                <a:schemeClr val="tx1"/>
              </a:solidFill>
            </a:endParaRPr>
          </a:p>
        </p:txBody>
      </p:sp>
      <p:sp>
        <p:nvSpPr>
          <p:cNvPr id="10" name="Rectangle 9"/>
          <p:cNvSpPr/>
          <p:nvPr/>
        </p:nvSpPr>
        <p:spPr>
          <a:xfrm>
            <a:off x="251520" y="5661248"/>
            <a:ext cx="51845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2: Some, attempts – 3-4 marks</a:t>
            </a:r>
            <a:endParaRPr lang="en-GB" dirty="0"/>
          </a:p>
        </p:txBody>
      </p:sp>
    </p:spTree>
    <p:extLst>
      <p:ext uri="{BB962C8B-B14F-4D97-AF65-F5344CB8AC3E}">
        <p14:creationId xmlns:p14="http://schemas.microsoft.com/office/powerpoint/2010/main" val="214722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a:solidFill>
            <a:srgbClr val="00FF00"/>
          </a:solidFill>
        </p:spPr>
        <p:txBody>
          <a:bodyPr>
            <a:noAutofit/>
          </a:bodyPr>
          <a:lstStyle/>
          <a:p>
            <a:r>
              <a:rPr lang="en-GB" sz="3200" b="1" dirty="0" smtClean="0"/>
              <a:t>How does the </a:t>
            </a:r>
            <a:r>
              <a:rPr lang="en-GB" sz="3200" b="1" dirty="0" smtClean="0"/>
              <a:t>writer use language here to describe Iris’ reaction?</a:t>
            </a:r>
            <a:endParaRPr lang="en-GB" sz="3200" b="1" dirty="0"/>
          </a:p>
        </p:txBody>
      </p:sp>
      <p:sp>
        <p:nvSpPr>
          <p:cNvPr id="5" name="Rectangle 4"/>
          <p:cNvSpPr/>
          <p:nvPr/>
        </p:nvSpPr>
        <p:spPr>
          <a:xfrm>
            <a:off x="457200" y="1628800"/>
            <a:ext cx="8229600" cy="3416320"/>
          </a:xfrm>
          <a:prstGeom prst="rect">
            <a:avLst/>
          </a:prstGeom>
        </p:spPr>
        <p:txBody>
          <a:bodyPr wrap="square">
            <a:spAutoFit/>
          </a:bodyPr>
          <a:lstStyle/>
          <a:p>
            <a:r>
              <a:rPr lang="en-GB" dirty="0"/>
              <a:t>Iris' reaction to her sister's death is at first to feel disconnected to the events, she describes herself as hearing her own voice "in the distance". This literally means that her own voice sounded to her as if it was far away,  metaphorically it mean that this behaviour of Laura's has made her question who she is, and if she ever really knew her sister- as if she is now a stranger to herself.</a:t>
            </a:r>
          </a:p>
          <a:p>
            <a:r>
              <a:rPr lang="en-GB" dirty="0"/>
              <a:t> </a:t>
            </a:r>
          </a:p>
          <a:p>
            <a:r>
              <a:rPr lang="en-GB" dirty="0"/>
              <a:t>Iris feels conflicted by feeling "furious" with her sister for committing suicide and also with the detective for suggesting it. This mixture of emotions is reflected in the use of parallelism. "I use furious with Laura for what she'd done, but also with the policeman for suggesting she'd done it." This style reflects the way that Iris' anger comes from the actions of Laura- the way the sentence begins and then ends with the reference to the suicidal act reveals how Iris is struggling to move past it.</a:t>
            </a:r>
          </a:p>
        </p:txBody>
      </p:sp>
      <p:sp>
        <p:nvSpPr>
          <p:cNvPr id="9" name="Folded Corner 8"/>
          <p:cNvSpPr/>
          <p:nvPr/>
        </p:nvSpPr>
        <p:spPr>
          <a:xfrm rot="408244">
            <a:off x="6380296" y="5104807"/>
            <a:ext cx="2179253" cy="153356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How many marks would this answer get out of 8?</a:t>
            </a:r>
            <a:endParaRPr lang="en-GB" sz="2000" dirty="0">
              <a:solidFill>
                <a:schemeClr val="tx1"/>
              </a:solidFill>
            </a:endParaRPr>
          </a:p>
        </p:txBody>
      </p:sp>
      <p:sp>
        <p:nvSpPr>
          <p:cNvPr id="10" name="Rectangle 9"/>
          <p:cNvSpPr/>
          <p:nvPr/>
        </p:nvSpPr>
        <p:spPr>
          <a:xfrm>
            <a:off x="251520" y="5661248"/>
            <a:ext cx="51845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a:t>3</a:t>
            </a:r>
            <a:r>
              <a:rPr lang="en-GB" dirty="0" smtClean="0"/>
              <a:t>: Clear, relevant – 5-6 marks</a:t>
            </a:r>
            <a:endParaRPr lang="en-GB" dirty="0"/>
          </a:p>
        </p:txBody>
      </p:sp>
    </p:spTree>
    <p:extLst>
      <p:ext uri="{BB962C8B-B14F-4D97-AF65-F5344CB8AC3E}">
        <p14:creationId xmlns:p14="http://schemas.microsoft.com/office/powerpoint/2010/main" val="307799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5" y="27908"/>
            <a:ext cx="8229600" cy="1301006"/>
          </a:xfrm>
          <a:solidFill>
            <a:srgbClr val="00FF00"/>
          </a:solidFill>
        </p:spPr>
        <p:txBody>
          <a:bodyPr>
            <a:noAutofit/>
          </a:bodyPr>
          <a:lstStyle/>
          <a:p>
            <a:pPr algn="l"/>
            <a:r>
              <a:rPr lang="en-GB" sz="3200" b="1" dirty="0" smtClean="0"/>
              <a:t>How does the </a:t>
            </a:r>
            <a:r>
              <a:rPr lang="en-GB" sz="3200" b="1" dirty="0" smtClean="0"/>
              <a:t>writer use language here </a:t>
            </a:r>
            <a:br>
              <a:rPr lang="en-GB" sz="3200" b="1" dirty="0" smtClean="0"/>
            </a:br>
            <a:r>
              <a:rPr lang="en-GB" sz="3200" b="1" dirty="0" smtClean="0"/>
              <a:t>to describe Iris’ reaction?</a:t>
            </a:r>
            <a:endParaRPr lang="en-GB" sz="3200" b="1" dirty="0"/>
          </a:p>
        </p:txBody>
      </p:sp>
      <p:sp>
        <p:nvSpPr>
          <p:cNvPr id="5" name="Rectangle 4"/>
          <p:cNvSpPr/>
          <p:nvPr/>
        </p:nvSpPr>
        <p:spPr>
          <a:xfrm>
            <a:off x="135430" y="1412776"/>
            <a:ext cx="8901065" cy="5355312"/>
          </a:xfrm>
          <a:prstGeom prst="rect">
            <a:avLst/>
          </a:prstGeom>
        </p:spPr>
        <p:txBody>
          <a:bodyPr wrap="square">
            <a:spAutoFit/>
          </a:bodyPr>
          <a:lstStyle/>
          <a:p>
            <a:r>
              <a:rPr lang="en-GB" dirty="0"/>
              <a:t>Iris' reaction to her sister's death is at first to feel disconnected to the events, she describes herself as hearing her own voice "in the distance". This literally means that her own voice sounded to her as if it was far away, figuratively it suggests that she is so shocked by what has happened, it feels as if it hasn't really happened to her, and symbolically it could mean that this behaviour of Laura's has made her question who she is, and if she ever really knew her sister- as if she is now a stranger to herself.</a:t>
            </a:r>
          </a:p>
          <a:p>
            <a:r>
              <a:rPr lang="en-GB" dirty="0"/>
              <a:t> </a:t>
            </a:r>
          </a:p>
          <a:p>
            <a:r>
              <a:rPr lang="en-GB" dirty="0"/>
              <a:t>Iris feels conflicted by feeling "furious" with her sister for committing suicide and also with the detective for suggesting it. This mixture of emotions is reflected in the use of parallelism. "I use furious with Laura for what she'd done, but also with the policeman for suggesting she'd done it." This parallelism reflects the equal blame Iris places for the source of her fury- both her sister, and the policeman. The reader may feel that blaming the policeman is unfair, and could be a result of shock after hearing about her sister, or could be indicative of Iris' character, as someone who is upright and concerned about appearances.</a:t>
            </a:r>
          </a:p>
          <a:p>
            <a:r>
              <a:rPr lang="en-GB" dirty="0"/>
              <a:t> </a:t>
            </a:r>
          </a:p>
          <a:p>
            <a:r>
              <a:rPr lang="en-US" dirty="0"/>
              <a:t>Iris uses an image of ink swirling in water to describe her hair moving in the hot wind. This physical discomfort could be metaphorical for Iris' emotional confusion, and the simile comparison could </a:t>
            </a:r>
            <a:r>
              <a:rPr lang="en-US" dirty="0" err="1"/>
              <a:t>symbolise</a:t>
            </a:r>
            <a:r>
              <a:rPr lang="en-US" dirty="0"/>
              <a:t> how Iris' emotions are a mixture of different feelings, like the mixture of ink and water. </a:t>
            </a:r>
            <a:endParaRPr lang="en-GB" dirty="0"/>
          </a:p>
        </p:txBody>
      </p:sp>
      <p:sp>
        <p:nvSpPr>
          <p:cNvPr id="10" name="Rectangle 9"/>
          <p:cNvSpPr/>
          <p:nvPr/>
        </p:nvSpPr>
        <p:spPr>
          <a:xfrm>
            <a:off x="167635" y="5517232"/>
            <a:ext cx="51845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Level </a:t>
            </a:r>
            <a:r>
              <a:rPr lang="en-GB" dirty="0" smtClean="0"/>
              <a:t>4: Detailed, perceptive – 7-8 marks</a:t>
            </a:r>
            <a:endParaRPr lang="en-GB" dirty="0"/>
          </a:p>
        </p:txBody>
      </p:sp>
      <p:sp>
        <p:nvSpPr>
          <p:cNvPr id="6" name="Folded Corner 5"/>
          <p:cNvSpPr/>
          <p:nvPr/>
        </p:nvSpPr>
        <p:spPr>
          <a:xfrm rot="408244">
            <a:off x="7291852" y="239576"/>
            <a:ext cx="1565668" cy="103092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How many marks would this answer get out of 8?</a:t>
            </a:r>
            <a:endParaRPr lang="en-GB" sz="1600" dirty="0">
              <a:solidFill>
                <a:schemeClr val="tx1"/>
              </a:solidFill>
            </a:endParaRPr>
          </a:p>
        </p:txBody>
      </p:sp>
    </p:spTree>
    <p:extLst>
      <p:ext uri="{BB962C8B-B14F-4D97-AF65-F5344CB8AC3E}">
        <p14:creationId xmlns:p14="http://schemas.microsoft.com/office/powerpoint/2010/main" val="384196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normAutofit/>
          </a:bodyPr>
          <a:lstStyle/>
          <a:p>
            <a:r>
              <a:rPr lang="en-GB" dirty="0" smtClean="0"/>
              <a:t>Paper One: Question </a:t>
            </a:r>
            <a:r>
              <a:rPr lang="en-GB" dirty="0" smtClean="0"/>
              <a:t>2</a:t>
            </a:r>
            <a:endParaRPr lang="en-GB" dirty="0"/>
          </a:p>
        </p:txBody>
      </p:sp>
      <p:sp>
        <p:nvSpPr>
          <p:cNvPr id="3" name="Content Placeholder 2"/>
          <p:cNvSpPr>
            <a:spLocks noGrp="1"/>
          </p:cNvSpPr>
          <p:nvPr>
            <p:ph idx="1"/>
          </p:nvPr>
        </p:nvSpPr>
        <p:spPr>
          <a:xfrm>
            <a:off x="457200" y="1916832"/>
            <a:ext cx="8229600" cy="4464496"/>
          </a:xfrm>
          <a:solidFill>
            <a:srgbClr val="FFFF00"/>
          </a:solidFill>
        </p:spPr>
        <p:txBody>
          <a:bodyPr>
            <a:normAutofit fontScale="92500" lnSpcReduction="10000"/>
          </a:bodyPr>
          <a:lstStyle/>
          <a:p>
            <a:pPr marL="0" indent="0">
              <a:buNone/>
            </a:pPr>
            <a:r>
              <a:rPr lang="en-GB" dirty="0"/>
              <a:t>Look in detail from lines 23 to 31.</a:t>
            </a:r>
          </a:p>
          <a:p>
            <a:pPr marL="0" indent="0">
              <a:buNone/>
            </a:pPr>
            <a:endParaRPr lang="en-GB" dirty="0"/>
          </a:p>
          <a:p>
            <a:pPr marL="0" indent="0">
              <a:buNone/>
            </a:pPr>
            <a:r>
              <a:rPr lang="en-GB" b="1" dirty="0"/>
              <a:t>How does the writer use language here to describe Laura and her accident? </a:t>
            </a:r>
            <a:endParaRPr lang="en-GB" b="1" dirty="0" smtClean="0"/>
          </a:p>
          <a:p>
            <a:pPr marL="0" indent="0">
              <a:buNone/>
            </a:pPr>
            <a:endParaRPr lang="en-GB" dirty="0"/>
          </a:p>
          <a:p>
            <a:pPr marL="0" indent="0">
              <a:buNone/>
            </a:pPr>
            <a:r>
              <a:rPr lang="en-GB" dirty="0" smtClean="0"/>
              <a:t>You </a:t>
            </a:r>
            <a:r>
              <a:rPr lang="en-GB" dirty="0"/>
              <a:t>could include the writer’s choice of: </a:t>
            </a:r>
          </a:p>
          <a:p>
            <a:pPr lvl="0"/>
            <a:r>
              <a:rPr lang="en-GB" dirty="0"/>
              <a:t>words and phrases </a:t>
            </a:r>
          </a:p>
          <a:p>
            <a:pPr lvl="0"/>
            <a:r>
              <a:rPr lang="en-GB" dirty="0"/>
              <a:t>language features and techniques </a:t>
            </a:r>
          </a:p>
          <a:p>
            <a:pPr lvl="0"/>
            <a:r>
              <a:rPr lang="en-GB" dirty="0"/>
              <a:t>sentence forms. </a:t>
            </a:r>
            <a:endParaRPr lang="en-GB" dirty="0"/>
          </a:p>
        </p:txBody>
      </p:sp>
    </p:spTree>
    <p:extLst>
      <p:ext uri="{BB962C8B-B14F-4D97-AF65-F5344CB8AC3E}">
        <p14:creationId xmlns:p14="http://schemas.microsoft.com/office/powerpoint/2010/main" val="369372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2682</Words>
  <Application>Microsoft Office PowerPoint</Application>
  <PresentationFormat>On-screen Show (4:3)</PresentationFormat>
  <Paragraphs>220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Aharoni</vt:lpstr>
      <vt:lpstr>Arial</vt:lpstr>
      <vt:lpstr>Calibri</vt:lpstr>
      <vt:lpstr>Times New Roman</vt:lpstr>
      <vt:lpstr>Office Theme</vt:lpstr>
      <vt:lpstr>Margaret Atwood’s ‘The Blind Assassin’</vt:lpstr>
      <vt:lpstr>What is the passage about?</vt:lpstr>
      <vt:lpstr>Paper One: Question 2</vt:lpstr>
      <vt:lpstr>How does the writer use language here to describe Iris’ reaction?</vt:lpstr>
      <vt:lpstr>How does the writer use language here to describe Iris’ reaction?</vt:lpstr>
      <vt:lpstr>How does the writer use language here to describe Iris’ reaction?</vt:lpstr>
      <vt:lpstr>How does the writer use language here to describe Iris’ reaction?</vt:lpstr>
      <vt:lpstr>How does the writer use language here  to describe Iris’ reaction?</vt:lpstr>
      <vt:lpstr>Paper One: Question 2</vt:lpstr>
      <vt:lpstr>Paper One: Question 3</vt:lpstr>
      <vt:lpstr>How has the writer structured  the text to interest the reader?</vt:lpstr>
      <vt:lpstr>How has the writer structured  the text to interest the reader?</vt:lpstr>
      <vt:lpstr>How has the writer structured  the text to interest the reader?</vt:lpstr>
      <vt:lpstr>How has the writer structured  the text to interest the reader?</vt:lpstr>
      <vt:lpstr>How has the writer structured the text to interest the reader?</vt:lpstr>
      <vt:lpstr>Paper One: Question 3</vt:lpstr>
      <vt:lpstr>One of the ways Hill structures the opening chapter is...  Another way the passage is structured is...  The writer begins by telling us about... Another structural point is …  </vt:lpstr>
      <vt:lpstr>Paper One: Question 4</vt:lpstr>
      <vt:lpstr>PowerPoint Presentation</vt:lpstr>
      <vt:lpstr>‘This part of the text reveals a  distance between the two sisters’</vt:lpstr>
      <vt:lpstr>PowerPoint Presentation</vt:lpstr>
      <vt:lpstr>PowerPoint Presentation</vt:lpstr>
      <vt:lpstr>PowerPoint Presentation</vt:lpstr>
      <vt:lpstr>Paper One: Question 4</vt:lpstr>
      <vt:lpstr>PowerPoint Presentation</vt:lpstr>
      <vt:lpstr>The language of evaluation – don’t just say ‘good’!</vt:lpstr>
      <vt:lpstr>Paper One: Question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Susan Hill’s ‘I’m the King of the Castle’</dc:title>
  <dc:creator>User</dc:creator>
  <cp:lastModifiedBy>Victoria Archer</cp:lastModifiedBy>
  <cp:revision>35</cp:revision>
  <dcterms:created xsi:type="dcterms:W3CDTF">2016-01-10T21:15:49Z</dcterms:created>
  <dcterms:modified xsi:type="dcterms:W3CDTF">2016-12-30T14:25:55Z</dcterms:modified>
</cp:coreProperties>
</file>