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58" r:id="rId4"/>
    <p:sldId id="272" r:id="rId5"/>
    <p:sldId id="273" r:id="rId6"/>
    <p:sldId id="274" r:id="rId7"/>
    <p:sldId id="266" r:id="rId8"/>
    <p:sldId id="275" r:id="rId9"/>
    <p:sldId id="268" r:id="rId10"/>
    <p:sldId id="276" r:id="rId11"/>
    <p:sldId id="277" r:id="rId12"/>
    <p:sldId id="278" r:id="rId13"/>
    <p:sldId id="279" r:id="rId14"/>
    <p:sldId id="280" r:id="rId15"/>
    <p:sldId id="281" r:id="rId16"/>
    <p:sldId id="282" r:id="rId17"/>
    <p:sldId id="283" r:id="rId18"/>
    <p:sldId id="285" r:id="rId19"/>
    <p:sldId id="286" r:id="rId20"/>
    <p:sldId id="28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983" y="35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25B303-6E21-4000-B401-5EE09B001FE4}" type="datetimeFigureOut">
              <a:rPr lang="en-GB" smtClean="0"/>
              <a:t>06/04/2016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25B303-6E21-4000-B401-5EE09B001FE4}" type="datetimeFigureOut">
              <a:rPr lang="en-GB" smtClean="0"/>
              <a:t>06/04/2016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25B303-6E21-4000-B401-5EE09B001FE4}" type="datetimeFigureOut">
              <a:rPr lang="en-GB" smtClean="0"/>
              <a:t>06/04/2016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25B303-6E21-4000-B401-5EE09B001FE4}" type="datetimeFigureOut">
              <a:rPr lang="en-GB" smtClean="0"/>
              <a:t>06/04/2016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5B303-6E21-4000-B401-5EE09B001FE4}" type="datetimeFigureOut">
              <a:rPr lang="en-GB" smtClean="0"/>
              <a:t>06/04/2016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25B303-6E21-4000-B401-5EE09B001FE4}" type="datetimeFigureOut">
              <a:rPr lang="en-GB" smtClean="0"/>
              <a:t>06/04/2016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25B303-6E21-4000-B401-5EE09B001FE4}" type="datetimeFigureOut">
              <a:rPr lang="en-GB" smtClean="0"/>
              <a:t>06/04/2016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25B303-6E21-4000-B401-5EE09B001FE4}" type="datetimeFigureOut">
              <a:rPr lang="en-GB" smtClean="0"/>
              <a:t>06/04/2016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5B303-6E21-4000-B401-5EE09B001FE4}" type="datetimeFigureOut">
              <a:rPr lang="en-GB" smtClean="0"/>
              <a:t>06/04/2016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5B303-6E21-4000-B401-5EE09B001FE4}" type="datetimeFigureOut">
              <a:rPr lang="en-GB" smtClean="0"/>
              <a:t>06/04/2016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5B303-6E21-4000-B401-5EE09B001FE4}" type="datetimeFigureOut">
              <a:rPr lang="en-GB" smtClean="0"/>
              <a:t>06/04/2016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5B303-6E21-4000-B401-5EE09B001FE4}" type="datetimeFigureOut">
              <a:rPr lang="en-GB" smtClean="0"/>
              <a:t>06/04/2016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B0F30-3B6C-4940-ADE0-49864BDB1AF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study Chapter </a:t>
            </a:r>
            <a:r>
              <a:rPr lang="en-GB" dirty="0">
                <a:solidFill>
                  <a:schemeClr val="bg1"/>
                </a:solidFill>
                <a:latin typeface="Comic Sans MS" pitchFamily="66" charset="0"/>
              </a:rPr>
              <a:t>8</a:t>
            </a:r>
            <a:r>
              <a:rPr lang="en-GB" dirty="0" smtClean="0">
                <a:solidFill>
                  <a:schemeClr val="bg1"/>
                </a:solidFill>
                <a:latin typeface="Comic Sans MS" pitchFamily="66" charset="0"/>
              </a:rPr>
              <a:t> of the novel</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sp>
        <p:nvSpPr>
          <p:cNvPr id="4" name="TextBox 3"/>
          <p:cNvSpPr txBox="1"/>
          <p:nvPr/>
        </p:nvSpPr>
        <p:spPr>
          <a:xfrm>
            <a:off x="197260" y="468037"/>
            <a:ext cx="4824536" cy="523220"/>
          </a:xfrm>
          <a:prstGeom prst="rect">
            <a:avLst/>
          </a:prstGeom>
          <a:noFill/>
        </p:spPr>
        <p:txBody>
          <a:bodyPr wrap="square" rtlCol="0">
            <a:spAutoFit/>
          </a:bodyPr>
          <a:lstStyle/>
          <a:p>
            <a:r>
              <a:rPr lang="en-GB" sz="2800" b="1" dirty="0" smtClean="0">
                <a:solidFill>
                  <a:srgbClr val="FF0000"/>
                </a:solidFill>
              </a:rPr>
              <a:t>Poole on Hyde</a:t>
            </a:r>
            <a:endParaRPr lang="en-GB" sz="2800" b="1" dirty="0">
              <a:solidFill>
                <a:srgbClr val="FF0000"/>
              </a:solidFill>
            </a:endParaRPr>
          </a:p>
        </p:txBody>
      </p:sp>
      <p:sp>
        <p:nvSpPr>
          <p:cNvPr id="5" name="TextBox 4"/>
          <p:cNvSpPr txBox="1"/>
          <p:nvPr/>
        </p:nvSpPr>
        <p:spPr>
          <a:xfrm>
            <a:off x="899592" y="2348880"/>
            <a:ext cx="7344816" cy="2246769"/>
          </a:xfrm>
          <a:prstGeom prst="rect">
            <a:avLst/>
          </a:prstGeom>
          <a:noFill/>
          <a:ln>
            <a:solidFill>
              <a:schemeClr val="tx1"/>
            </a:solidFill>
          </a:ln>
        </p:spPr>
        <p:txBody>
          <a:bodyPr wrap="square" rtlCol="0">
            <a:spAutoFit/>
          </a:bodyPr>
          <a:lstStyle/>
          <a:p>
            <a:r>
              <a:rPr lang="en-GB" sz="2000" dirty="0" smtClean="0">
                <a:latin typeface="Arial" panose="020B0604020202020204" pitchFamily="34" charset="0"/>
                <a:cs typeface="Arial" panose="020B0604020202020204" pitchFamily="34" charset="0"/>
              </a:rPr>
              <a:t>‘…there was something queer about that gentleman – </a:t>
            </a:r>
            <a:r>
              <a:rPr lang="en-GB" sz="2000" b="1" dirty="0" smtClean="0">
                <a:latin typeface="Arial" panose="020B0604020202020204" pitchFamily="34" charset="0"/>
                <a:cs typeface="Arial" panose="020B0604020202020204" pitchFamily="34" charset="0"/>
              </a:rPr>
              <a:t>something that gave a man a turn </a:t>
            </a:r>
            <a:r>
              <a:rPr lang="en-GB" sz="2000" dirty="0" smtClean="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you felt it in your marrow</a:t>
            </a:r>
            <a:r>
              <a:rPr lang="en-GB" sz="2000" dirty="0" smtClean="0">
                <a:latin typeface="Arial" panose="020B0604020202020204" pitchFamily="34" charset="0"/>
                <a:cs typeface="Arial" panose="020B0604020202020204" pitchFamily="34" charset="0"/>
              </a:rPr>
              <a:t> kind of </a:t>
            </a:r>
            <a:r>
              <a:rPr lang="en-GB" sz="2000" b="1" dirty="0" smtClean="0">
                <a:latin typeface="Arial" panose="020B0604020202020204" pitchFamily="34" charset="0"/>
                <a:cs typeface="Arial" panose="020B0604020202020204" pitchFamily="34" charset="0"/>
              </a:rPr>
              <a:t>cold and thin</a:t>
            </a:r>
            <a:r>
              <a:rPr lang="en-GB" sz="2000" dirty="0" smtClean="0">
                <a:latin typeface="Arial" panose="020B0604020202020204" pitchFamily="34" charset="0"/>
                <a:cs typeface="Arial" panose="020B0604020202020204" pitchFamily="34" charset="0"/>
              </a:rPr>
              <a:t>.</a:t>
            </a: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‘Well, when that </a:t>
            </a:r>
            <a:r>
              <a:rPr lang="en-GB" sz="2000" b="1" dirty="0" smtClean="0">
                <a:latin typeface="Arial" panose="020B0604020202020204" pitchFamily="34" charset="0"/>
                <a:cs typeface="Arial" panose="020B0604020202020204" pitchFamily="34" charset="0"/>
              </a:rPr>
              <a:t>masked</a:t>
            </a:r>
            <a:r>
              <a:rPr lang="en-GB" sz="2000" dirty="0" smtClean="0">
                <a:latin typeface="Arial" panose="020B0604020202020204" pitchFamily="34" charset="0"/>
                <a:cs typeface="Arial" panose="020B0604020202020204" pitchFamily="34" charset="0"/>
              </a:rPr>
              <a:t> thing </a:t>
            </a:r>
            <a:r>
              <a:rPr lang="en-GB" sz="2000" b="1" dirty="0" smtClean="0">
                <a:latin typeface="Arial" panose="020B0604020202020204" pitchFamily="34" charset="0"/>
                <a:cs typeface="Arial" panose="020B0604020202020204" pitchFamily="34" charset="0"/>
              </a:rPr>
              <a:t>like a monkey </a:t>
            </a:r>
            <a:r>
              <a:rPr lang="en-GB" sz="2000" dirty="0" smtClean="0">
                <a:latin typeface="Arial" panose="020B0604020202020204" pitchFamily="34" charset="0"/>
                <a:cs typeface="Arial" panose="020B0604020202020204" pitchFamily="34" charset="0"/>
              </a:rPr>
              <a:t>jumped from among the chemicals and whipped into the cabinet, it went down my spine </a:t>
            </a:r>
            <a:r>
              <a:rPr lang="en-GB" sz="2000" b="1" dirty="0" smtClean="0">
                <a:latin typeface="Arial" panose="020B0604020202020204" pitchFamily="34" charset="0"/>
                <a:cs typeface="Arial" panose="020B0604020202020204" pitchFamily="34" charset="0"/>
              </a:rPr>
              <a:t>like ice</a:t>
            </a:r>
            <a:r>
              <a:rPr lang="en-GB" sz="2000" dirty="0" smtClean="0">
                <a:latin typeface="Arial" panose="020B0604020202020204" pitchFamily="34" charset="0"/>
                <a:cs typeface="Arial" panose="020B0604020202020204" pitchFamily="34" charset="0"/>
              </a:rPr>
              <a:t>.’</a:t>
            </a:r>
          </a:p>
        </p:txBody>
      </p:sp>
      <p:sp>
        <p:nvSpPr>
          <p:cNvPr id="3" name="TextBox 2"/>
          <p:cNvSpPr txBox="1"/>
          <p:nvPr/>
        </p:nvSpPr>
        <p:spPr>
          <a:xfrm>
            <a:off x="4355976" y="729647"/>
            <a:ext cx="4104456" cy="923330"/>
          </a:xfrm>
          <a:prstGeom prst="rect">
            <a:avLst/>
          </a:prstGeom>
          <a:noFill/>
        </p:spPr>
        <p:txBody>
          <a:bodyPr wrap="square" rtlCol="0">
            <a:spAutoFit/>
          </a:bodyPr>
          <a:lstStyle/>
          <a:p>
            <a:r>
              <a:rPr lang="en-GB" dirty="0" smtClean="0">
                <a:solidFill>
                  <a:srgbClr val="FF0000"/>
                </a:solidFill>
              </a:rPr>
              <a:t>Metaphors</a:t>
            </a:r>
            <a:r>
              <a:rPr lang="en-GB" dirty="0" smtClean="0"/>
              <a:t> express physical reactions and create an impression of horror around Hyde.</a:t>
            </a:r>
            <a:endParaRPr lang="en-GB" dirty="0"/>
          </a:p>
        </p:txBody>
      </p:sp>
      <p:cxnSp>
        <p:nvCxnSpPr>
          <p:cNvPr id="9" name="Straight Arrow Connector 8"/>
          <p:cNvCxnSpPr/>
          <p:nvPr/>
        </p:nvCxnSpPr>
        <p:spPr>
          <a:xfrm flipV="1">
            <a:off x="7164288" y="1362923"/>
            <a:ext cx="504056" cy="1273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07904" y="5589240"/>
            <a:ext cx="4320480" cy="646331"/>
          </a:xfrm>
          <a:prstGeom prst="rect">
            <a:avLst/>
          </a:prstGeom>
          <a:noFill/>
        </p:spPr>
        <p:txBody>
          <a:bodyPr wrap="square" rtlCol="0">
            <a:spAutoFit/>
          </a:bodyPr>
          <a:lstStyle/>
          <a:p>
            <a:r>
              <a:rPr lang="en-GB" dirty="0" smtClean="0"/>
              <a:t>A </a:t>
            </a:r>
            <a:r>
              <a:rPr lang="en-GB" dirty="0" smtClean="0">
                <a:solidFill>
                  <a:srgbClr val="FF0000"/>
                </a:solidFill>
              </a:rPr>
              <a:t>simile</a:t>
            </a:r>
            <a:r>
              <a:rPr lang="en-GB" dirty="0" smtClean="0"/>
              <a:t> compares Hyde to an animal, making him sound primitive and dangerous.</a:t>
            </a:r>
            <a:endParaRPr lang="en-GB" dirty="0"/>
          </a:p>
        </p:txBody>
      </p:sp>
      <p:cxnSp>
        <p:nvCxnSpPr>
          <p:cNvPr id="12" name="Straight Arrow Connector 11"/>
          <p:cNvCxnSpPr/>
          <p:nvPr/>
        </p:nvCxnSpPr>
        <p:spPr>
          <a:xfrm>
            <a:off x="6084168" y="3861048"/>
            <a:ext cx="1008112" cy="1656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7260" y="5288848"/>
            <a:ext cx="3222612" cy="1015663"/>
          </a:xfrm>
          <a:prstGeom prst="rect">
            <a:avLst/>
          </a:prstGeom>
          <a:noFill/>
        </p:spPr>
        <p:txBody>
          <a:bodyPr wrap="square" rtlCol="0">
            <a:spAutoFit/>
          </a:bodyPr>
          <a:lstStyle/>
          <a:p>
            <a:r>
              <a:rPr lang="en-GB" sz="2000" b="1" dirty="0" smtClean="0">
                <a:solidFill>
                  <a:srgbClr val="FF0000"/>
                </a:solidFill>
              </a:rPr>
              <a:t>What other ideas could you add to an analysis of this extract?</a:t>
            </a:r>
            <a:endParaRPr lang="en-GB" sz="2000" b="1" dirty="0">
              <a:solidFill>
                <a:srgbClr val="FF0000"/>
              </a:solidFill>
            </a:endParaRPr>
          </a:p>
        </p:txBody>
      </p:sp>
    </p:spTree>
    <p:extLst>
      <p:ext uri="{BB962C8B-B14F-4D97-AF65-F5344CB8AC3E}">
        <p14:creationId xmlns:p14="http://schemas.microsoft.com/office/powerpoint/2010/main" val="181304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sp>
        <p:nvSpPr>
          <p:cNvPr id="4" name="TextBox 3"/>
          <p:cNvSpPr txBox="1"/>
          <p:nvPr/>
        </p:nvSpPr>
        <p:spPr>
          <a:xfrm>
            <a:off x="197260" y="468037"/>
            <a:ext cx="4824536" cy="523220"/>
          </a:xfrm>
          <a:prstGeom prst="rect">
            <a:avLst/>
          </a:prstGeom>
          <a:noFill/>
        </p:spPr>
        <p:txBody>
          <a:bodyPr wrap="square" rtlCol="0">
            <a:spAutoFit/>
          </a:bodyPr>
          <a:lstStyle/>
          <a:p>
            <a:r>
              <a:rPr lang="en-GB" sz="2800" b="1" dirty="0" smtClean="0">
                <a:solidFill>
                  <a:srgbClr val="FF0000"/>
                </a:solidFill>
              </a:rPr>
              <a:t>Poole on Jekyll</a:t>
            </a:r>
            <a:endParaRPr lang="en-GB" sz="2800" b="1" dirty="0">
              <a:solidFill>
                <a:srgbClr val="FF0000"/>
              </a:solidFill>
            </a:endParaRPr>
          </a:p>
        </p:txBody>
      </p:sp>
      <p:sp>
        <p:nvSpPr>
          <p:cNvPr id="5" name="TextBox 4"/>
          <p:cNvSpPr txBox="1"/>
          <p:nvPr/>
        </p:nvSpPr>
        <p:spPr>
          <a:xfrm>
            <a:off x="899592" y="2348880"/>
            <a:ext cx="7344816" cy="1323439"/>
          </a:xfrm>
          <a:prstGeom prst="rect">
            <a:avLst/>
          </a:prstGeom>
          <a:noFill/>
          <a:ln>
            <a:solidFill>
              <a:schemeClr val="tx1"/>
            </a:solidFill>
          </a:ln>
        </p:spPr>
        <p:txBody>
          <a:bodyPr wrap="square" rtlCol="0">
            <a:spAutoFit/>
          </a:bodyPr>
          <a:lstStyle/>
          <a:p>
            <a:pPr>
              <a:spcAft>
                <a:spcPts val="0"/>
              </a:spcAft>
            </a:pPr>
            <a:r>
              <a:rPr lang="en-GB" sz="2000" dirty="0">
                <a:solidFill>
                  <a:srgbClr val="000000"/>
                </a:solidFill>
                <a:latin typeface="Arial" panose="020B0604020202020204" pitchFamily="34" charset="0"/>
                <a:ea typeface="Times New Roman" panose="02020603050405020304" pitchFamily="18" charset="0"/>
              </a:rPr>
              <a:t>‘My master […] is a </a:t>
            </a:r>
            <a:r>
              <a:rPr lang="en-GB" sz="2000" b="1" dirty="0">
                <a:solidFill>
                  <a:srgbClr val="000000"/>
                </a:solidFill>
                <a:latin typeface="Arial" panose="020B0604020202020204" pitchFamily="34" charset="0"/>
                <a:ea typeface="Times New Roman" panose="02020603050405020304" pitchFamily="18" charset="0"/>
              </a:rPr>
              <a:t>tall, fine </a:t>
            </a:r>
            <a:r>
              <a:rPr lang="en-GB" sz="2000" dirty="0">
                <a:solidFill>
                  <a:srgbClr val="000000"/>
                </a:solidFill>
                <a:latin typeface="Arial" panose="020B0604020202020204" pitchFamily="34" charset="0"/>
                <a:ea typeface="Times New Roman" panose="02020603050405020304" pitchFamily="18" charset="0"/>
              </a:rPr>
              <a:t>build of a </a:t>
            </a:r>
            <a:r>
              <a:rPr lang="en-GB" sz="2000" b="1" dirty="0">
                <a:solidFill>
                  <a:srgbClr val="000000"/>
                </a:solidFill>
                <a:latin typeface="Arial" panose="020B0604020202020204" pitchFamily="34" charset="0"/>
                <a:ea typeface="Times New Roman" panose="02020603050405020304" pitchFamily="18" charset="0"/>
              </a:rPr>
              <a:t>man</a:t>
            </a:r>
            <a:r>
              <a:rPr lang="en-GB" sz="2000" dirty="0">
                <a:solidFill>
                  <a:srgbClr val="000000"/>
                </a:solidFill>
                <a:latin typeface="Arial" panose="020B0604020202020204" pitchFamily="34" charset="0"/>
                <a:ea typeface="Times New Roman" panose="02020603050405020304" pitchFamily="18" charset="0"/>
              </a:rPr>
              <a:t> […] do you think I do not know my </a:t>
            </a:r>
            <a:r>
              <a:rPr lang="en-GB" sz="2000" b="1" dirty="0">
                <a:solidFill>
                  <a:srgbClr val="000000"/>
                </a:solidFill>
                <a:latin typeface="Arial" panose="020B0604020202020204" pitchFamily="34" charset="0"/>
                <a:ea typeface="Times New Roman" panose="02020603050405020304" pitchFamily="18" charset="0"/>
              </a:rPr>
              <a:t>master</a:t>
            </a:r>
            <a:r>
              <a:rPr lang="en-GB" sz="2000" dirty="0">
                <a:solidFill>
                  <a:srgbClr val="000000"/>
                </a:solidFill>
                <a:latin typeface="Arial" panose="020B0604020202020204" pitchFamily="34" charset="0"/>
                <a:ea typeface="Times New Roman" panose="02020603050405020304" pitchFamily="18" charset="0"/>
              </a:rPr>
              <a:t> after twenty years</a:t>
            </a:r>
            <a:r>
              <a:rPr lang="en-GB" sz="2000" b="1" dirty="0">
                <a:solidFill>
                  <a:srgbClr val="000000"/>
                </a:solidFill>
                <a:latin typeface="Arial" panose="020B0604020202020204" pitchFamily="34" charset="0"/>
                <a:ea typeface="Times New Roman" panose="02020603050405020304" pitchFamily="18" charset="0"/>
              </a:rPr>
              <a:t>?</a:t>
            </a:r>
            <a:r>
              <a:rPr lang="en-GB" sz="2000" dirty="0">
                <a:solidFill>
                  <a:srgbClr val="000000"/>
                </a:solidFill>
                <a:latin typeface="Arial" panose="020B0604020202020204" pitchFamily="34" charset="0"/>
                <a:ea typeface="Times New Roman" panose="02020603050405020304" pitchFamily="18" charset="0"/>
              </a:rPr>
              <a:t> Do you think I do not know where his head comes to in the cabinet door, where I saw him </a:t>
            </a:r>
            <a:r>
              <a:rPr lang="en-GB" sz="2000" b="1" dirty="0">
                <a:solidFill>
                  <a:srgbClr val="000000"/>
                </a:solidFill>
                <a:latin typeface="Arial" panose="020B0604020202020204" pitchFamily="34" charset="0"/>
                <a:ea typeface="Times New Roman" panose="02020603050405020304" pitchFamily="18" charset="0"/>
              </a:rPr>
              <a:t>every morning of my life</a:t>
            </a:r>
            <a:r>
              <a:rPr lang="en-GB" sz="2000" dirty="0">
                <a:solidFill>
                  <a:srgbClr val="000000"/>
                </a:solidFill>
                <a:latin typeface="Arial" panose="020B0604020202020204" pitchFamily="34" charset="0"/>
                <a:ea typeface="Times New Roman" panose="02020603050405020304" pitchFamily="18" charset="0"/>
              </a:rPr>
              <a:t>?’</a:t>
            </a:r>
            <a:endParaRPr lang="en-GB" sz="2000" dirty="0">
              <a:effectLst/>
              <a:latin typeface="Times New Roman" panose="02020603050405020304" pitchFamily="18" charset="0"/>
              <a:ea typeface="Times New Roman" panose="02020603050405020304" pitchFamily="18" charset="0"/>
            </a:endParaRPr>
          </a:p>
        </p:txBody>
      </p:sp>
      <p:sp>
        <p:nvSpPr>
          <p:cNvPr id="14" name="TextBox 13"/>
          <p:cNvSpPr txBox="1"/>
          <p:nvPr/>
        </p:nvSpPr>
        <p:spPr>
          <a:xfrm>
            <a:off x="197260" y="5288848"/>
            <a:ext cx="4518756" cy="707886"/>
          </a:xfrm>
          <a:prstGeom prst="rect">
            <a:avLst/>
          </a:prstGeom>
          <a:noFill/>
        </p:spPr>
        <p:txBody>
          <a:bodyPr wrap="square" rtlCol="0">
            <a:spAutoFit/>
          </a:bodyPr>
          <a:lstStyle/>
          <a:p>
            <a:r>
              <a:rPr lang="en-GB" sz="2000" b="1" dirty="0" smtClean="0">
                <a:solidFill>
                  <a:srgbClr val="FF0000"/>
                </a:solidFill>
              </a:rPr>
              <a:t>Look for ways that Poole shows his respect for Jekyll.</a:t>
            </a:r>
            <a:endParaRPr lang="en-GB" sz="2000" b="1" dirty="0">
              <a:solidFill>
                <a:srgbClr val="FF0000"/>
              </a:solidFill>
            </a:endParaRPr>
          </a:p>
        </p:txBody>
      </p:sp>
    </p:spTree>
    <p:extLst>
      <p:ext uri="{BB962C8B-B14F-4D97-AF65-F5344CB8AC3E}">
        <p14:creationId xmlns:p14="http://schemas.microsoft.com/office/powerpoint/2010/main" val="3574186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sp>
        <p:nvSpPr>
          <p:cNvPr id="3" name="Rectangle 2"/>
          <p:cNvSpPr/>
          <p:nvPr/>
        </p:nvSpPr>
        <p:spPr>
          <a:xfrm>
            <a:off x="359532" y="848976"/>
            <a:ext cx="8424936" cy="2862322"/>
          </a:xfrm>
          <a:prstGeom prst="rect">
            <a:avLst/>
          </a:prstGeom>
          <a:ln>
            <a:solidFill>
              <a:schemeClr val="tx1"/>
            </a:solidFill>
          </a:ln>
        </p:spPr>
        <p:txBody>
          <a:bodyPr wrap="square">
            <a:spAutoFit/>
          </a:bodyPr>
          <a:lstStyle/>
          <a:p>
            <a:r>
              <a:rPr lang="en-GB" dirty="0" smtClean="0">
                <a:latin typeface="Arial" panose="020B0604020202020204" pitchFamily="34" charset="0"/>
                <a:cs typeface="Arial" panose="020B0604020202020204" pitchFamily="34" charset="0"/>
              </a:rPr>
              <a:t>‘It </a:t>
            </a:r>
            <a:r>
              <a:rPr lang="en-GB" dirty="0">
                <a:latin typeface="Arial" panose="020B0604020202020204" pitchFamily="34" charset="0"/>
                <a:cs typeface="Arial" panose="020B0604020202020204" pitchFamily="34" charset="0"/>
              </a:rPr>
              <a:t>was a wild, cold, seasonable night of March, with a </a:t>
            </a:r>
            <a:r>
              <a:rPr lang="en-GB" b="1" dirty="0">
                <a:latin typeface="Arial" panose="020B0604020202020204" pitchFamily="34" charset="0"/>
                <a:cs typeface="Arial" panose="020B0604020202020204" pitchFamily="34" charset="0"/>
              </a:rPr>
              <a:t>pale </a:t>
            </a:r>
            <a:r>
              <a:rPr lang="en-GB" b="1" dirty="0" smtClean="0">
                <a:latin typeface="Arial" panose="020B0604020202020204" pitchFamily="34" charset="0"/>
                <a:cs typeface="Arial" panose="020B0604020202020204" pitchFamily="34" charset="0"/>
              </a:rPr>
              <a:t>moon, lying </a:t>
            </a:r>
            <a:r>
              <a:rPr lang="en-GB" b="1" dirty="0">
                <a:latin typeface="Arial" panose="020B0604020202020204" pitchFamily="34" charset="0"/>
                <a:cs typeface="Arial" panose="020B0604020202020204" pitchFamily="34" charset="0"/>
              </a:rPr>
              <a:t>on her back as though the wind had tilted her</a:t>
            </a:r>
            <a:r>
              <a:rPr lang="en-GB" dirty="0">
                <a:latin typeface="Arial" panose="020B0604020202020204" pitchFamily="34" charset="0"/>
                <a:cs typeface="Arial" panose="020B0604020202020204" pitchFamily="34" charset="0"/>
              </a:rPr>
              <a:t>, and </a:t>
            </a:r>
            <a:r>
              <a:rPr lang="en-GB" b="1" dirty="0">
                <a:latin typeface="Arial" panose="020B0604020202020204" pitchFamily="34" charset="0"/>
                <a:cs typeface="Arial" panose="020B0604020202020204" pitchFamily="34" charset="0"/>
              </a:rPr>
              <a:t>flying </a:t>
            </a:r>
            <a:r>
              <a:rPr lang="en-GB" b="1" dirty="0" smtClean="0">
                <a:latin typeface="Arial" panose="020B0604020202020204" pitchFamily="34" charset="0"/>
                <a:cs typeface="Arial" panose="020B0604020202020204" pitchFamily="34" charset="0"/>
              </a:rPr>
              <a:t>wrack</a:t>
            </a:r>
            <a:r>
              <a:rPr lang="en-GB" dirty="0" smtClean="0">
                <a:latin typeface="Arial" panose="020B0604020202020204" pitchFamily="34" charset="0"/>
                <a:cs typeface="Arial" panose="020B0604020202020204" pitchFamily="34" charset="0"/>
              </a:rPr>
              <a:t> of </a:t>
            </a:r>
            <a:r>
              <a:rPr lang="en-GB" dirty="0">
                <a:latin typeface="Arial" panose="020B0604020202020204" pitchFamily="34" charset="0"/>
                <a:cs typeface="Arial" panose="020B0604020202020204" pitchFamily="34" charset="0"/>
              </a:rPr>
              <a:t>the most </a:t>
            </a:r>
            <a:r>
              <a:rPr lang="en-GB" b="1" dirty="0">
                <a:latin typeface="Arial" panose="020B0604020202020204" pitchFamily="34" charset="0"/>
                <a:cs typeface="Arial" panose="020B0604020202020204" pitchFamily="34" charset="0"/>
              </a:rPr>
              <a:t>diaphanous and lawny texture</a:t>
            </a:r>
            <a:r>
              <a:rPr lang="en-GB" dirty="0">
                <a:latin typeface="Arial" panose="020B0604020202020204" pitchFamily="34" charset="0"/>
                <a:cs typeface="Arial" panose="020B0604020202020204" pitchFamily="34" charset="0"/>
              </a:rPr>
              <a:t>. The wind made </a:t>
            </a:r>
            <a:r>
              <a:rPr lang="en-GB" dirty="0" smtClean="0">
                <a:latin typeface="Arial" panose="020B0604020202020204" pitchFamily="34" charset="0"/>
                <a:cs typeface="Arial" panose="020B0604020202020204" pitchFamily="34" charset="0"/>
              </a:rPr>
              <a:t>talking difficult</a:t>
            </a:r>
            <a:r>
              <a:rPr lang="en-GB" dirty="0">
                <a:latin typeface="Arial" panose="020B0604020202020204" pitchFamily="34" charset="0"/>
                <a:cs typeface="Arial" panose="020B0604020202020204" pitchFamily="34" charset="0"/>
              </a:rPr>
              <a:t>, and flecked the blood into the face. It seemed to have </a:t>
            </a:r>
            <a:r>
              <a:rPr lang="en-GB" b="1" dirty="0" smtClean="0">
                <a:latin typeface="Arial" panose="020B0604020202020204" pitchFamily="34" charset="0"/>
                <a:cs typeface="Arial" panose="020B0604020202020204" pitchFamily="34" charset="0"/>
              </a:rPr>
              <a:t>swept the </a:t>
            </a:r>
            <a:r>
              <a:rPr lang="en-GB" b="1" dirty="0">
                <a:latin typeface="Arial" panose="020B0604020202020204" pitchFamily="34" charset="0"/>
                <a:cs typeface="Arial" panose="020B0604020202020204" pitchFamily="34" charset="0"/>
              </a:rPr>
              <a:t>streets </a:t>
            </a:r>
            <a:r>
              <a:rPr lang="en-GB" dirty="0">
                <a:latin typeface="Arial" panose="020B0604020202020204" pitchFamily="34" charset="0"/>
                <a:cs typeface="Arial" panose="020B0604020202020204" pitchFamily="34" charset="0"/>
              </a:rPr>
              <a:t>unusually bare of passengers, besides; for Mr. </a:t>
            </a:r>
            <a:r>
              <a:rPr lang="en-GB" dirty="0" err="1" smtClean="0">
                <a:latin typeface="Arial" panose="020B0604020202020204" pitchFamily="34" charset="0"/>
                <a:cs typeface="Arial" panose="020B0604020202020204" pitchFamily="34" charset="0"/>
              </a:rPr>
              <a:t>Utterson</a:t>
            </a:r>
            <a:r>
              <a:rPr lang="en-GB" dirty="0" smtClean="0">
                <a:latin typeface="Arial" panose="020B0604020202020204" pitchFamily="34" charset="0"/>
                <a:cs typeface="Arial" panose="020B0604020202020204" pitchFamily="34" charset="0"/>
              </a:rPr>
              <a:t> thought </a:t>
            </a:r>
            <a:r>
              <a:rPr lang="en-GB" dirty="0">
                <a:latin typeface="Arial" panose="020B0604020202020204" pitchFamily="34" charset="0"/>
                <a:cs typeface="Arial" panose="020B0604020202020204" pitchFamily="34" charset="0"/>
              </a:rPr>
              <a:t>he had never seen that part of London so </a:t>
            </a:r>
            <a:r>
              <a:rPr lang="en-GB" b="1" dirty="0">
                <a:latin typeface="Arial" panose="020B0604020202020204" pitchFamily="34" charset="0"/>
                <a:cs typeface="Arial" panose="020B0604020202020204" pitchFamily="34" charset="0"/>
              </a:rPr>
              <a:t>deserted</a:t>
            </a:r>
            <a:r>
              <a:rPr lang="en-GB" dirty="0">
                <a:latin typeface="Arial" panose="020B0604020202020204" pitchFamily="34" charset="0"/>
                <a:cs typeface="Arial" panose="020B0604020202020204" pitchFamily="34" charset="0"/>
              </a:rPr>
              <a:t>. He </a:t>
            </a:r>
            <a:r>
              <a:rPr lang="en-GB" dirty="0" smtClean="0">
                <a:latin typeface="Arial" panose="020B0604020202020204" pitchFamily="34" charset="0"/>
                <a:cs typeface="Arial" panose="020B0604020202020204" pitchFamily="34" charset="0"/>
              </a:rPr>
              <a:t>could have </a:t>
            </a:r>
            <a:r>
              <a:rPr lang="en-GB" dirty="0">
                <a:latin typeface="Arial" panose="020B0604020202020204" pitchFamily="34" charset="0"/>
                <a:cs typeface="Arial" panose="020B0604020202020204" pitchFamily="34" charset="0"/>
              </a:rPr>
              <a:t>wished it otherwise; never in his life had he been conscious of </a:t>
            </a:r>
            <a:r>
              <a:rPr lang="en-GB" dirty="0" smtClean="0">
                <a:latin typeface="Arial" panose="020B0604020202020204" pitchFamily="34" charset="0"/>
                <a:cs typeface="Arial" panose="020B0604020202020204" pitchFamily="34" charset="0"/>
              </a:rPr>
              <a:t>so sharp </a:t>
            </a:r>
            <a:r>
              <a:rPr lang="en-GB" dirty="0">
                <a:latin typeface="Arial" panose="020B0604020202020204" pitchFamily="34" charset="0"/>
                <a:cs typeface="Arial" panose="020B0604020202020204" pitchFamily="34" charset="0"/>
              </a:rPr>
              <a:t>a wish to see and touch his fellow-creatures; for struggle as </a:t>
            </a:r>
            <a:r>
              <a:rPr lang="en-GB" dirty="0" smtClean="0">
                <a:latin typeface="Arial" panose="020B0604020202020204" pitchFamily="34" charset="0"/>
                <a:cs typeface="Arial" panose="020B0604020202020204" pitchFamily="34" charset="0"/>
              </a:rPr>
              <a:t>he might</a:t>
            </a:r>
            <a:r>
              <a:rPr lang="en-GB" dirty="0">
                <a:latin typeface="Arial" panose="020B0604020202020204" pitchFamily="34" charset="0"/>
                <a:cs typeface="Arial" panose="020B0604020202020204" pitchFamily="34" charset="0"/>
              </a:rPr>
              <a:t>, there was borne in upon his mind a crushing anticipation </a:t>
            </a:r>
            <a:r>
              <a:rPr lang="en-GB" dirty="0" smtClean="0">
                <a:latin typeface="Arial" panose="020B0604020202020204" pitchFamily="34" charset="0"/>
                <a:cs typeface="Arial" panose="020B0604020202020204" pitchFamily="34" charset="0"/>
              </a:rPr>
              <a:t>of calamity</a:t>
            </a:r>
            <a:r>
              <a:rPr lang="en-GB" dirty="0">
                <a:latin typeface="Arial" panose="020B0604020202020204" pitchFamily="34" charset="0"/>
                <a:cs typeface="Arial" panose="020B0604020202020204" pitchFamily="34" charset="0"/>
              </a:rPr>
              <a:t>. The square, when they got there, was </a:t>
            </a:r>
            <a:r>
              <a:rPr lang="en-GB" b="1" dirty="0">
                <a:latin typeface="Arial" panose="020B0604020202020204" pitchFamily="34" charset="0"/>
                <a:cs typeface="Arial" panose="020B0604020202020204" pitchFamily="34" charset="0"/>
              </a:rPr>
              <a:t>full of wind and </a:t>
            </a:r>
            <a:r>
              <a:rPr lang="en-GB" b="1" dirty="0" smtClean="0">
                <a:latin typeface="Arial" panose="020B0604020202020204" pitchFamily="34" charset="0"/>
                <a:cs typeface="Arial" panose="020B0604020202020204" pitchFamily="34" charset="0"/>
              </a:rPr>
              <a:t>dust</a:t>
            </a:r>
            <a:r>
              <a:rPr lang="en-GB" dirty="0" smtClean="0">
                <a:latin typeface="Arial" panose="020B0604020202020204" pitchFamily="34" charset="0"/>
                <a:cs typeface="Arial" panose="020B0604020202020204" pitchFamily="34" charset="0"/>
              </a:rPr>
              <a:t>, and </a:t>
            </a:r>
            <a:r>
              <a:rPr lang="en-GB" dirty="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thin trees </a:t>
            </a:r>
            <a:r>
              <a:rPr lang="en-GB" dirty="0">
                <a:latin typeface="Arial" panose="020B0604020202020204" pitchFamily="34" charset="0"/>
                <a:cs typeface="Arial" panose="020B0604020202020204" pitchFamily="34" charset="0"/>
              </a:rPr>
              <a:t>in the garden were </a:t>
            </a:r>
            <a:r>
              <a:rPr lang="en-GB" b="1" dirty="0">
                <a:latin typeface="Arial" panose="020B0604020202020204" pitchFamily="34" charset="0"/>
                <a:cs typeface="Arial" panose="020B0604020202020204" pitchFamily="34" charset="0"/>
              </a:rPr>
              <a:t>lashing themselves along </a:t>
            </a:r>
            <a:r>
              <a:rPr lang="en-GB" b="1" dirty="0" smtClean="0">
                <a:latin typeface="Arial" panose="020B0604020202020204" pitchFamily="34" charset="0"/>
                <a:cs typeface="Arial" panose="020B0604020202020204" pitchFamily="34" charset="0"/>
              </a:rPr>
              <a:t>the railing</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251520" y="3831411"/>
            <a:ext cx="6264696" cy="2862322"/>
          </a:xfrm>
          <a:prstGeom prst="rect">
            <a:avLst/>
          </a:prstGeom>
          <a:noFill/>
        </p:spPr>
        <p:txBody>
          <a:bodyPr wrap="square" rtlCol="0">
            <a:spAutoFit/>
          </a:bodyPr>
          <a:lstStyle/>
          <a:p>
            <a:r>
              <a:rPr lang="en-GB" sz="2000" dirty="0" smtClean="0"/>
              <a:t>Stevenson uses </a:t>
            </a:r>
            <a:r>
              <a:rPr lang="en-GB" sz="2000" b="1" dirty="0" smtClean="0"/>
              <a:t>pathetic fallacy</a:t>
            </a:r>
            <a:r>
              <a:rPr lang="en-GB" sz="2000" dirty="0" smtClean="0"/>
              <a:t> to describe a stormy scene, filled with foreboding. Annotate the extract you have been given with ideas about the effect of the language used on the reader. Try to identify and analyse examples of: </a:t>
            </a:r>
          </a:p>
          <a:p>
            <a:pPr marL="285750" indent="-285750">
              <a:buFont typeface="Arial" panose="020B0604020202020204" pitchFamily="34" charset="0"/>
              <a:buChar char="•"/>
            </a:pPr>
            <a:r>
              <a:rPr lang="en-GB" sz="2000" dirty="0" smtClean="0"/>
              <a:t>Adjectives</a:t>
            </a:r>
            <a:endParaRPr lang="en-GB" sz="2000" dirty="0"/>
          </a:p>
          <a:p>
            <a:pPr marL="285750" indent="-285750">
              <a:buFont typeface="Arial" panose="020B0604020202020204" pitchFamily="34" charset="0"/>
              <a:buChar char="•"/>
            </a:pPr>
            <a:r>
              <a:rPr lang="en-GB" sz="2000" dirty="0" smtClean="0"/>
              <a:t>Personification</a:t>
            </a:r>
          </a:p>
          <a:p>
            <a:pPr marL="285750" indent="-285750">
              <a:buFont typeface="Arial" panose="020B0604020202020204" pitchFamily="34" charset="0"/>
              <a:buChar char="•"/>
            </a:pPr>
            <a:r>
              <a:rPr lang="en-GB" sz="2000" dirty="0"/>
              <a:t>S</a:t>
            </a:r>
            <a:r>
              <a:rPr lang="en-GB" sz="2000" dirty="0" smtClean="0"/>
              <a:t>ense descriptions</a:t>
            </a:r>
          </a:p>
          <a:p>
            <a:pPr marL="285750" indent="-285750">
              <a:buFont typeface="Arial" panose="020B0604020202020204" pitchFamily="34" charset="0"/>
              <a:buChar char="•"/>
            </a:pPr>
            <a:r>
              <a:rPr lang="en-GB" sz="2000" dirty="0" smtClean="0"/>
              <a:t>Onomatopoeia</a:t>
            </a:r>
          </a:p>
        </p:txBody>
      </p:sp>
      <p:sp>
        <p:nvSpPr>
          <p:cNvPr id="5" name="Rectangle 4"/>
          <p:cNvSpPr/>
          <p:nvPr/>
        </p:nvSpPr>
        <p:spPr>
          <a:xfrm>
            <a:off x="6516216" y="3819839"/>
            <a:ext cx="2508810" cy="923330"/>
          </a:xfrm>
          <a:prstGeom prst="rect">
            <a:avLst/>
          </a:prstGeom>
          <a:solidFill>
            <a:schemeClr val="accent3">
              <a:lumMod val="20000"/>
              <a:lumOff val="80000"/>
            </a:schemeClr>
          </a:solidFill>
        </p:spPr>
        <p:txBody>
          <a:bodyPr wrap="square">
            <a:spAutoFit/>
          </a:bodyPr>
          <a:lstStyle/>
          <a:p>
            <a:r>
              <a:rPr lang="en-GB" b="1" dirty="0" smtClean="0">
                <a:solidFill>
                  <a:srgbClr val="222222"/>
                </a:solidFill>
                <a:latin typeface="arial" panose="020B0604020202020204" pitchFamily="34" charset="0"/>
              </a:rPr>
              <a:t>Wrack: </a:t>
            </a:r>
            <a:r>
              <a:rPr lang="en-GB" dirty="0">
                <a:solidFill>
                  <a:srgbClr val="222222"/>
                </a:solidFill>
                <a:latin typeface="arial" panose="020B0604020202020204" pitchFamily="34" charset="0"/>
              </a:rPr>
              <a:t>A mass of high, thick, fast-moving </a:t>
            </a:r>
            <a:r>
              <a:rPr lang="en-GB" dirty="0" smtClean="0">
                <a:solidFill>
                  <a:srgbClr val="222222"/>
                </a:solidFill>
                <a:latin typeface="arial" panose="020B0604020202020204" pitchFamily="34" charset="0"/>
              </a:rPr>
              <a:t>cloud</a:t>
            </a:r>
            <a:endParaRPr lang="en-GB" dirty="0"/>
          </a:p>
        </p:txBody>
      </p:sp>
      <p:sp>
        <p:nvSpPr>
          <p:cNvPr id="6" name="Rectangle 5"/>
          <p:cNvSpPr/>
          <p:nvPr/>
        </p:nvSpPr>
        <p:spPr>
          <a:xfrm>
            <a:off x="6144707" y="152249"/>
            <a:ext cx="2880319" cy="646331"/>
          </a:xfrm>
          <a:prstGeom prst="rect">
            <a:avLst/>
          </a:prstGeom>
          <a:solidFill>
            <a:schemeClr val="accent3">
              <a:lumMod val="20000"/>
              <a:lumOff val="80000"/>
            </a:schemeClr>
          </a:solidFill>
        </p:spPr>
        <p:txBody>
          <a:bodyPr wrap="square">
            <a:spAutoFit/>
          </a:bodyPr>
          <a:lstStyle/>
          <a:p>
            <a:r>
              <a:rPr lang="en-GB" b="1" dirty="0" smtClean="0">
                <a:solidFill>
                  <a:srgbClr val="222222"/>
                </a:solidFill>
                <a:latin typeface="arial" panose="020B0604020202020204" pitchFamily="34" charset="0"/>
              </a:rPr>
              <a:t>Diaphanous: </a:t>
            </a:r>
            <a:r>
              <a:rPr lang="en-GB" dirty="0">
                <a:solidFill>
                  <a:srgbClr val="222222"/>
                </a:solidFill>
                <a:latin typeface="arial" panose="020B0604020202020204" pitchFamily="34" charset="0"/>
              </a:rPr>
              <a:t>light, delicate, and translucent</a:t>
            </a:r>
            <a:endParaRPr lang="en-GB" dirty="0"/>
          </a:p>
        </p:txBody>
      </p:sp>
      <p:sp>
        <p:nvSpPr>
          <p:cNvPr id="7" name="Rectangle 6"/>
          <p:cNvSpPr/>
          <p:nvPr/>
        </p:nvSpPr>
        <p:spPr>
          <a:xfrm>
            <a:off x="6012160" y="5314194"/>
            <a:ext cx="2880319" cy="646331"/>
          </a:xfrm>
          <a:prstGeom prst="rect">
            <a:avLst/>
          </a:prstGeom>
          <a:solidFill>
            <a:schemeClr val="accent3">
              <a:lumMod val="20000"/>
              <a:lumOff val="80000"/>
            </a:schemeClr>
          </a:solidFill>
        </p:spPr>
        <p:txBody>
          <a:bodyPr wrap="square">
            <a:spAutoFit/>
          </a:bodyPr>
          <a:lstStyle/>
          <a:p>
            <a:r>
              <a:rPr lang="en-GB" b="1" dirty="0" smtClean="0">
                <a:solidFill>
                  <a:srgbClr val="222222"/>
                </a:solidFill>
                <a:latin typeface="arial" panose="020B0604020202020204" pitchFamily="34" charset="0"/>
              </a:rPr>
              <a:t>Lawn: </a:t>
            </a:r>
            <a:r>
              <a:rPr lang="en-GB" dirty="0">
                <a:solidFill>
                  <a:srgbClr val="222222"/>
                </a:solidFill>
                <a:latin typeface="arial" panose="020B0604020202020204" pitchFamily="34" charset="0"/>
              </a:rPr>
              <a:t>A </a:t>
            </a:r>
            <a:r>
              <a:rPr lang="en-GB" dirty="0" smtClean="0">
                <a:solidFill>
                  <a:srgbClr val="222222"/>
                </a:solidFill>
                <a:latin typeface="arial" panose="020B0604020202020204" pitchFamily="34" charset="0"/>
              </a:rPr>
              <a:t>fine fabric used for making clothes</a:t>
            </a:r>
            <a:endParaRPr lang="en-GB" dirty="0"/>
          </a:p>
        </p:txBody>
      </p:sp>
    </p:spTree>
    <p:extLst>
      <p:ext uri="{BB962C8B-B14F-4D97-AF65-F5344CB8AC3E}">
        <p14:creationId xmlns:p14="http://schemas.microsoft.com/office/powerpoint/2010/main" val="3990994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orig04.deviantart.net/fe0c/f/2015/125/e/8/victorian_gothic_by_stayinwonderland-d8sajrf.jpg"/>
          <p:cNvPicPr>
            <a:picLocks noChangeAspect="1" noChangeArrowheads="1"/>
          </p:cNvPicPr>
          <p:nvPr/>
        </p:nvPicPr>
        <p:blipFill rotWithShape="1">
          <a:blip r:embed="rId2">
            <a:extLst>
              <a:ext uri="{28A0092B-C50C-407E-A947-70E740481C1C}">
                <a14:useLocalDpi xmlns:a14="http://schemas.microsoft.com/office/drawing/2010/main" val="0"/>
              </a:ext>
            </a:extLst>
          </a:blip>
          <a:srcRect l="4925" r="16277"/>
          <a:stretch/>
        </p:blipFill>
        <p:spPr bwMode="auto">
          <a:xfrm>
            <a:off x="-36511" y="321151"/>
            <a:ext cx="9217024" cy="65503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sp>
        <p:nvSpPr>
          <p:cNvPr id="2" name="TextBox 1"/>
          <p:cNvSpPr txBox="1"/>
          <p:nvPr/>
        </p:nvSpPr>
        <p:spPr>
          <a:xfrm>
            <a:off x="611560" y="836712"/>
            <a:ext cx="6192688" cy="1015663"/>
          </a:xfrm>
          <a:prstGeom prst="rect">
            <a:avLst/>
          </a:prstGeom>
          <a:solidFill>
            <a:schemeClr val="bg1"/>
          </a:solidFill>
        </p:spPr>
        <p:txBody>
          <a:bodyPr wrap="square" rtlCol="0">
            <a:spAutoFit/>
          </a:bodyPr>
          <a:lstStyle/>
          <a:p>
            <a:r>
              <a:rPr lang="en-GB" sz="2000" dirty="0" smtClean="0"/>
              <a:t>These are typical features of </a:t>
            </a:r>
            <a:r>
              <a:rPr lang="en-GB" sz="2000" b="1" dirty="0" smtClean="0">
                <a:solidFill>
                  <a:srgbClr val="FF0000"/>
                </a:solidFill>
              </a:rPr>
              <a:t>gothic</a:t>
            </a:r>
            <a:r>
              <a:rPr lang="en-GB" sz="2000" dirty="0"/>
              <a:t> </a:t>
            </a:r>
            <a:r>
              <a:rPr lang="en-GB" sz="2000" dirty="0" smtClean="0"/>
              <a:t>literature. As Poole and </a:t>
            </a:r>
            <a:r>
              <a:rPr lang="en-GB" sz="2000" dirty="0" err="1" smtClean="0"/>
              <a:t>Utterson</a:t>
            </a:r>
            <a:r>
              <a:rPr lang="en-GB" sz="2000" dirty="0" smtClean="0"/>
              <a:t> prepare to break into the cabinet, Stevenson again describes the weather:</a:t>
            </a:r>
            <a:endParaRPr lang="en-GB" sz="2000" dirty="0"/>
          </a:p>
        </p:txBody>
      </p:sp>
      <p:sp>
        <p:nvSpPr>
          <p:cNvPr id="5" name="TextBox 4"/>
          <p:cNvSpPr txBox="1"/>
          <p:nvPr/>
        </p:nvSpPr>
        <p:spPr>
          <a:xfrm>
            <a:off x="4788024" y="4649483"/>
            <a:ext cx="4176464" cy="1754326"/>
          </a:xfrm>
          <a:prstGeom prst="rect">
            <a:avLst/>
          </a:prstGeom>
          <a:solidFill>
            <a:schemeClr val="bg1"/>
          </a:solidFill>
        </p:spPr>
        <p:txBody>
          <a:bodyPr wrap="square" rtlCol="0">
            <a:spAutoFit/>
          </a:bodyPr>
          <a:lstStyle/>
          <a:p>
            <a:r>
              <a:rPr lang="en-GB" b="1" dirty="0" smtClean="0"/>
              <a:t>AO3: </a:t>
            </a:r>
            <a:r>
              <a:rPr lang="en-GB" dirty="0" smtClean="0"/>
              <a:t>Gothic novels, which became popular in the c18th, explored ideas about death and passionate feelings that were often linked to the supernatural. Their </a:t>
            </a:r>
            <a:r>
              <a:rPr lang="en-GB" b="1" dirty="0" smtClean="0">
                <a:solidFill>
                  <a:srgbClr val="FF0000"/>
                </a:solidFill>
              </a:rPr>
              <a:t>settings</a:t>
            </a:r>
            <a:r>
              <a:rPr lang="en-GB" dirty="0"/>
              <a:t> </a:t>
            </a:r>
            <a:r>
              <a:rPr lang="en-GB" dirty="0" smtClean="0"/>
              <a:t>were wild, dark and eerie and they dealt with terrifying elements. </a:t>
            </a:r>
            <a:endParaRPr lang="en-GB" dirty="0"/>
          </a:p>
        </p:txBody>
      </p:sp>
      <p:sp>
        <p:nvSpPr>
          <p:cNvPr id="6" name="TextBox 5"/>
          <p:cNvSpPr txBox="1"/>
          <p:nvPr/>
        </p:nvSpPr>
        <p:spPr>
          <a:xfrm>
            <a:off x="539552" y="2115159"/>
            <a:ext cx="8352928" cy="2246769"/>
          </a:xfrm>
          <a:prstGeom prst="rect">
            <a:avLst/>
          </a:prstGeom>
          <a:solidFill>
            <a:schemeClr val="bg1"/>
          </a:solidFill>
        </p:spPr>
        <p:txBody>
          <a:bodyPr wrap="square" rtlCol="0">
            <a:spAutoFit/>
          </a:bodyPr>
          <a:lstStyle/>
          <a:p>
            <a:r>
              <a:rPr lang="en-GB" sz="2000" dirty="0">
                <a:latin typeface="Arial" panose="020B0604020202020204" pitchFamily="34" charset="0"/>
                <a:cs typeface="Arial" panose="020B0604020202020204" pitchFamily="34" charset="0"/>
              </a:rPr>
              <a:t>‘The scud had banked over the moon, and it </a:t>
            </a:r>
            <a:r>
              <a:rPr lang="en-GB" sz="2000" dirty="0" smtClean="0">
                <a:latin typeface="Arial" panose="020B0604020202020204" pitchFamily="34" charset="0"/>
                <a:cs typeface="Arial" panose="020B0604020202020204" pitchFamily="34" charset="0"/>
              </a:rPr>
              <a:t>was now </a:t>
            </a:r>
            <a:r>
              <a:rPr lang="en-GB" sz="2000" dirty="0">
                <a:latin typeface="Arial" panose="020B0604020202020204" pitchFamily="34" charset="0"/>
                <a:cs typeface="Arial" panose="020B0604020202020204" pitchFamily="34" charset="0"/>
              </a:rPr>
              <a:t>quite dark. The wind, which only broke in puffs and </a:t>
            </a:r>
            <a:r>
              <a:rPr lang="en-GB" sz="2000" dirty="0" smtClean="0">
                <a:latin typeface="Arial" panose="020B0604020202020204" pitchFamily="34" charset="0"/>
                <a:cs typeface="Arial" panose="020B0604020202020204" pitchFamily="34" charset="0"/>
              </a:rPr>
              <a:t>draughts into </a:t>
            </a:r>
            <a:r>
              <a:rPr lang="en-GB" sz="2000" dirty="0">
                <a:latin typeface="Arial" panose="020B0604020202020204" pitchFamily="34" charset="0"/>
                <a:cs typeface="Arial" panose="020B0604020202020204" pitchFamily="34" charset="0"/>
              </a:rPr>
              <a:t>that deep well of building, tossed the light of the candle to </a:t>
            </a:r>
            <a:r>
              <a:rPr lang="en-GB" sz="2000" dirty="0" smtClean="0">
                <a:latin typeface="Arial" panose="020B0604020202020204" pitchFamily="34" charset="0"/>
                <a:cs typeface="Arial" panose="020B0604020202020204" pitchFamily="34" charset="0"/>
              </a:rPr>
              <a:t>and fro </a:t>
            </a:r>
            <a:r>
              <a:rPr lang="en-GB" sz="2000" dirty="0">
                <a:latin typeface="Arial" panose="020B0604020202020204" pitchFamily="34" charset="0"/>
                <a:cs typeface="Arial" panose="020B0604020202020204" pitchFamily="34" charset="0"/>
              </a:rPr>
              <a:t>about their steps, until they came into the shelter of the </a:t>
            </a:r>
            <a:r>
              <a:rPr lang="en-GB" sz="2000" dirty="0" smtClean="0">
                <a:latin typeface="Arial" panose="020B0604020202020204" pitchFamily="34" charset="0"/>
                <a:cs typeface="Arial" panose="020B0604020202020204" pitchFamily="34" charset="0"/>
              </a:rPr>
              <a:t>theatre, where </a:t>
            </a:r>
            <a:r>
              <a:rPr lang="en-GB" sz="2000" dirty="0">
                <a:latin typeface="Arial" panose="020B0604020202020204" pitchFamily="34" charset="0"/>
                <a:cs typeface="Arial" panose="020B0604020202020204" pitchFamily="34" charset="0"/>
              </a:rPr>
              <a:t>they sat down silently to wait. London hummed solemnly </a:t>
            </a:r>
            <a:r>
              <a:rPr lang="en-GB" sz="2000" dirty="0" smtClean="0">
                <a:latin typeface="Arial" panose="020B0604020202020204" pitchFamily="34" charset="0"/>
                <a:cs typeface="Arial" panose="020B0604020202020204" pitchFamily="34" charset="0"/>
              </a:rPr>
              <a:t>all around</a:t>
            </a:r>
            <a:r>
              <a:rPr lang="en-GB" sz="2000" dirty="0">
                <a:latin typeface="Arial" panose="020B0604020202020204" pitchFamily="34" charset="0"/>
                <a:cs typeface="Arial" panose="020B0604020202020204" pitchFamily="34" charset="0"/>
              </a:rPr>
              <a:t>; but nearer at hand, the stillness was only broken by the </a:t>
            </a:r>
            <a:r>
              <a:rPr lang="en-GB" sz="2000" dirty="0" smtClean="0">
                <a:latin typeface="Arial" panose="020B0604020202020204" pitchFamily="34" charset="0"/>
                <a:cs typeface="Arial" panose="020B0604020202020204" pitchFamily="34" charset="0"/>
              </a:rPr>
              <a:t>sounds of </a:t>
            </a:r>
            <a:r>
              <a:rPr lang="en-GB" sz="2000" dirty="0">
                <a:latin typeface="Arial" panose="020B0604020202020204" pitchFamily="34" charset="0"/>
                <a:cs typeface="Arial" panose="020B0604020202020204" pitchFamily="34" charset="0"/>
              </a:rPr>
              <a:t>a footfall moving to and fro along the cabinet floor</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
        <p:nvSpPr>
          <p:cNvPr id="7" name="Rectangle 6"/>
          <p:cNvSpPr/>
          <p:nvPr/>
        </p:nvSpPr>
        <p:spPr>
          <a:xfrm>
            <a:off x="6948264" y="112263"/>
            <a:ext cx="2095468" cy="1200329"/>
          </a:xfrm>
          <a:prstGeom prst="rect">
            <a:avLst/>
          </a:prstGeom>
          <a:solidFill>
            <a:schemeClr val="accent3">
              <a:lumMod val="20000"/>
              <a:lumOff val="80000"/>
            </a:schemeClr>
          </a:solidFill>
        </p:spPr>
        <p:txBody>
          <a:bodyPr wrap="square">
            <a:spAutoFit/>
          </a:bodyPr>
          <a:lstStyle/>
          <a:p>
            <a:r>
              <a:rPr lang="en-GB" b="1" dirty="0" smtClean="0">
                <a:solidFill>
                  <a:srgbClr val="222222"/>
                </a:solidFill>
                <a:latin typeface="arial" panose="020B0604020202020204" pitchFamily="34" charset="0"/>
              </a:rPr>
              <a:t>Scud: </a:t>
            </a:r>
            <a:r>
              <a:rPr lang="en-GB" dirty="0">
                <a:solidFill>
                  <a:srgbClr val="222222"/>
                </a:solidFill>
                <a:latin typeface="arial" panose="020B0604020202020204" pitchFamily="34" charset="0"/>
              </a:rPr>
              <a:t>a mass of vapoury clouds or spray driven fast by the wind</a:t>
            </a:r>
            <a:endParaRPr lang="en-GB" dirty="0"/>
          </a:p>
        </p:txBody>
      </p:sp>
      <p:sp>
        <p:nvSpPr>
          <p:cNvPr id="8" name="TextBox 7"/>
          <p:cNvSpPr txBox="1"/>
          <p:nvPr/>
        </p:nvSpPr>
        <p:spPr>
          <a:xfrm>
            <a:off x="395535" y="4711038"/>
            <a:ext cx="4176464" cy="1631216"/>
          </a:xfrm>
          <a:prstGeom prst="rect">
            <a:avLst/>
          </a:prstGeom>
          <a:solidFill>
            <a:schemeClr val="bg1"/>
          </a:solidFill>
        </p:spPr>
        <p:txBody>
          <a:bodyPr wrap="square" rtlCol="0">
            <a:spAutoFit/>
          </a:bodyPr>
          <a:lstStyle/>
          <a:p>
            <a:r>
              <a:rPr lang="en-GB" sz="2000" b="1" dirty="0" smtClean="0">
                <a:solidFill>
                  <a:srgbClr val="FF0000"/>
                </a:solidFill>
              </a:rPr>
              <a:t>How does the weather reflect the events of the novel? What effect would the language used have on the reader? Annotate your copy of this extract with your ideas.</a:t>
            </a:r>
          </a:p>
        </p:txBody>
      </p:sp>
    </p:spTree>
    <p:extLst>
      <p:ext uri="{BB962C8B-B14F-4D97-AF65-F5344CB8AC3E}">
        <p14:creationId xmlns:p14="http://schemas.microsoft.com/office/powerpoint/2010/main" val="4292704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orig04.deviantart.net/fe0c/f/2015/125/e/8/victorian_gothic_by_stayinwonderland-d8sajrf.jpg"/>
          <p:cNvPicPr>
            <a:picLocks noChangeAspect="1" noChangeArrowheads="1"/>
          </p:cNvPicPr>
          <p:nvPr/>
        </p:nvPicPr>
        <p:blipFill rotWithShape="1">
          <a:blip r:embed="rId2">
            <a:extLst>
              <a:ext uri="{28A0092B-C50C-407E-A947-70E740481C1C}">
                <a14:useLocalDpi xmlns:a14="http://schemas.microsoft.com/office/drawing/2010/main" val="0"/>
              </a:ext>
            </a:extLst>
          </a:blip>
          <a:srcRect l="4925" r="16277"/>
          <a:stretch/>
        </p:blipFill>
        <p:spPr bwMode="auto">
          <a:xfrm>
            <a:off x="-36511" y="321151"/>
            <a:ext cx="9217024" cy="65503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sp>
        <p:nvSpPr>
          <p:cNvPr id="2" name="TextBox 1"/>
          <p:cNvSpPr txBox="1"/>
          <p:nvPr/>
        </p:nvSpPr>
        <p:spPr>
          <a:xfrm>
            <a:off x="611560" y="836712"/>
            <a:ext cx="6192688" cy="707886"/>
          </a:xfrm>
          <a:prstGeom prst="rect">
            <a:avLst/>
          </a:prstGeom>
          <a:solidFill>
            <a:schemeClr val="bg1"/>
          </a:solidFill>
        </p:spPr>
        <p:txBody>
          <a:bodyPr wrap="square" rtlCol="0">
            <a:spAutoFit/>
          </a:bodyPr>
          <a:lstStyle/>
          <a:p>
            <a:r>
              <a:rPr lang="en-GB" sz="2000" dirty="0" smtClean="0"/>
              <a:t>The events of this chapter seem dangerous and terrifying. Stevenson shows us the physical effect fear has.</a:t>
            </a:r>
            <a:endParaRPr lang="en-GB" sz="2000" dirty="0"/>
          </a:p>
        </p:txBody>
      </p:sp>
      <p:sp>
        <p:nvSpPr>
          <p:cNvPr id="6" name="TextBox 5"/>
          <p:cNvSpPr txBox="1"/>
          <p:nvPr/>
        </p:nvSpPr>
        <p:spPr>
          <a:xfrm>
            <a:off x="539552" y="2115159"/>
            <a:ext cx="4680520" cy="707886"/>
          </a:xfrm>
          <a:prstGeom prst="rect">
            <a:avLst/>
          </a:prstGeom>
          <a:solidFill>
            <a:schemeClr val="bg1"/>
          </a:solidFill>
        </p:spPr>
        <p:txBody>
          <a:bodyPr wrap="square" rtlCol="0">
            <a:spAutoFit/>
          </a:bodyPr>
          <a:lstStyle/>
          <a:p>
            <a:r>
              <a:rPr lang="en-GB" sz="2000" dirty="0" smtClean="0">
                <a:latin typeface="Arial" panose="020B0604020202020204" pitchFamily="34" charset="0"/>
                <a:cs typeface="Arial" panose="020B0604020202020204" pitchFamily="34" charset="0"/>
              </a:rPr>
              <a:t>‘Mr </a:t>
            </a:r>
            <a:r>
              <a:rPr lang="en-GB" sz="2000" dirty="0" err="1" smtClean="0">
                <a:latin typeface="Arial" panose="020B0604020202020204" pitchFamily="34" charset="0"/>
                <a:cs typeface="Arial" panose="020B0604020202020204" pitchFamily="34" charset="0"/>
              </a:rPr>
              <a:t>Utterson’s</a:t>
            </a:r>
            <a:r>
              <a:rPr lang="en-GB" sz="2000" dirty="0" smtClean="0">
                <a:latin typeface="Arial" panose="020B0604020202020204" pitchFamily="34" charset="0"/>
                <a:cs typeface="Arial" panose="020B0604020202020204" pitchFamily="34" charset="0"/>
              </a:rPr>
              <a:t> nerves […] gave a jerk that nearly threw him from his balance.’</a:t>
            </a:r>
            <a:endParaRPr lang="en-GB" sz="2000" dirty="0">
              <a:latin typeface="Arial" panose="020B0604020202020204" pitchFamily="34" charset="0"/>
              <a:cs typeface="Arial" panose="020B0604020202020204" pitchFamily="34" charset="0"/>
            </a:endParaRPr>
          </a:p>
        </p:txBody>
      </p:sp>
      <p:sp>
        <p:nvSpPr>
          <p:cNvPr id="7" name="Rectangle 6"/>
          <p:cNvSpPr/>
          <p:nvPr/>
        </p:nvSpPr>
        <p:spPr>
          <a:xfrm>
            <a:off x="6948264" y="112263"/>
            <a:ext cx="2095468" cy="923330"/>
          </a:xfrm>
          <a:prstGeom prst="rect">
            <a:avLst/>
          </a:prstGeom>
          <a:solidFill>
            <a:schemeClr val="accent3">
              <a:lumMod val="20000"/>
              <a:lumOff val="80000"/>
            </a:schemeClr>
          </a:solidFill>
        </p:spPr>
        <p:txBody>
          <a:bodyPr wrap="square">
            <a:spAutoFit/>
          </a:bodyPr>
          <a:lstStyle/>
          <a:p>
            <a:r>
              <a:rPr lang="en-GB" b="1" dirty="0" smtClean="0">
                <a:solidFill>
                  <a:srgbClr val="222222"/>
                </a:solidFill>
                <a:latin typeface="arial" panose="020B0604020202020204" pitchFamily="34" charset="0"/>
              </a:rPr>
              <a:t>Mottled: </a:t>
            </a:r>
            <a:r>
              <a:rPr lang="en-GB" dirty="0" smtClean="0">
                <a:solidFill>
                  <a:srgbClr val="222222"/>
                </a:solidFill>
                <a:latin typeface="arial" panose="020B0604020202020204" pitchFamily="34" charset="0"/>
              </a:rPr>
              <a:t>marked </a:t>
            </a:r>
            <a:r>
              <a:rPr lang="en-GB" dirty="0">
                <a:solidFill>
                  <a:srgbClr val="222222"/>
                </a:solidFill>
                <a:latin typeface="arial" panose="020B0604020202020204" pitchFamily="34" charset="0"/>
              </a:rPr>
              <a:t>with spots or smears of </a:t>
            </a:r>
            <a:r>
              <a:rPr lang="en-GB" dirty="0" smtClean="0">
                <a:solidFill>
                  <a:srgbClr val="222222"/>
                </a:solidFill>
                <a:latin typeface="arial" panose="020B0604020202020204" pitchFamily="34" charset="0"/>
              </a:rPr>
              <a:t>colour</a:t>
            </a:r>
            <a:endParaRPr lang="en-GB" dirty="0"/>
          </a:p>
        </p:txBody>
      </p:sp>
      <p:sp>
        <p:nvSpPr>
          <p:cNvPr id="8" name="TextBox 7"/>
          <p:cNvSpPr txBox="1"/>
          <p:nvPr/>
        </p:nvSpPr>
        <p:spPr>
          <a:xfrm>
            <a:off x="5868144" y="2638380"/>
            <a:ext cx="2984714" cy="2308324"/>
          </a:xfrm>
          <a:prstGeom prst="rect">
            <a:avLst/>
          </a:prstGeom>
          <a:solidFill>
            <a:schemeClr val="bg1"/>
          </a:solidFill>
        </p:spPr>
        <p:txBody>
          <a:bodyPr wrap="square" rtlCol="0">
            <a:spAutoFit/>
          </a:bodyPr>
          <a:lstStyle/>
          <a:p>
            <a:r>
              <a:rPr lang="en-GB" sz="2400" b="1" dirty="0" smtClean="0">
                <a:solidFill>
                  <a:srgbClr val="FF0000"/>
                </a:solidFill>
              </a:rPr>
              <a:t>Write these quotes into your book and then </a:t>
            </a:r>
            <a:r>
              <a:rPr lang="en-GB" sz="2400" b="1" smtClean="0">
                <a:solidFill>
                  <a:srgbClr val="FF0000"/>
                </a:solidFill>
              </a:rPr>
              <a:t>find them in </a:t>
            </a:r>
            <a:r>
              <a:rPr lang="en-GB" sz="2400" b="1" dirty="0" smtClean="0">
                <a:solidFill>
                  <a:srgbClr val="FF0000"/>
                </a:solidFill>
              </a:rPr>
              <a:t>the chapter. What causes each reaction in the men? </a:t>
            </a:r>
          </a:p>
        </p:txBody>
      </p:sp>
      <p:sp>
        <p:nvSpPr>
          <p:cNvPr id="9" name="TextBox 8"/>
          <p:cNvSpPr txBox="1"/>
          <p:nvPr/>
        </p:nvSpPr>
        <p:spPr>
          <a:xfrm>
            <a:off x="539552" y="2921054"/>
            <a:ext cx="4680520" cy="707886"/>
          </a:xfrm>
          <a:prstGeom prst="rect">
            <a:avLst/>
          </a:prstGeom>
          <a:solidFill>
            <a:schemeClr val="bg1"/>
          </a:solidFill>
        </p:spPr>
        <p:txBody>
          <a:bodyPr wrap="square" rtlCol="0">
            <a:spAutoFit/>
          </a:bodyPr>
          <a:lstStyle/>
          <a:p>
            <a:r>
              <a:rPr lang="en-GB" sz="2000" dirty="0" smtClean="0">
                <a:latin typeface="Arial" panose="020B0604020202020204" pitchFamily="34" charset="0"/>
                <a:cs typeface="Arial" panose="020B0604020202020204" pitchFamily="34" charset="0"/>
              </a:rPr>
              <a:t>‘The hair stood up on my head like quills.’</a:t>
            </a:r>
            <a:endParaRPr lang="en-GB" sz="2000" dirty="0">
              <a:latin typeface="Arial" panose="020B0604020202020204" pitchFamily="34" charset="0"/>
              <a:cs typeface="Arial" panose="020B0604020202020204" pitchFamily="34" charset="0"/>
            </a:endParaRPr>
          </a:p>
        </p:txBody>
      </p:sp>
      <p:sp>
        <p:nvSpPr>
          <p:cNvPr id="11" name="TextBox 10"/>
          <p:cNvSpPr txBox="1"/>
          <p:nvPr/>
        </p:nvSpPr>
        <p:spPr>
          <a:xfrm>
            <a:off x="539552" y="3729111"/>
            <a:ext cx="4680520" cy="707886"/>
          </a:xfrm>
          <a:prstGeom prst="rect">
            <a:avLst/>
          </a:prstGeom>
          <a:solidFill>
            <a:schemeClr val="bg1"/>
          </a:solidFill>
        </p:spPr>
        <p:txBody>
          <a:bodyPr wrap="square" rtlCol="0">
            <a:spAutoFit/>
          </a:bodyPr>
          <a:lstStyle/>
          <a:p>
            <a:r>
              <a:rPr lang="en-GB" sz="2000" dirty="0" smtClean="0">
                <a:latin typeface="Arial" panose="020B0604020202020204" pitchFamily="34" charset="0"/>
                <a:cs typeface="Arial" panose="020B0604020202020204" pitchFamily="34" charset="0"/>
              </a:rPr>
              <a:t>‘[The butler turned] a sort of mottled pallor.’</a:t>
            </a:r>
            <a:endParaRPr lang="en-GB" sz="2000" dirty="0">
              <a:latin typeface="Arial" panose="020B0604020202020204" pitchFamily="34" charset="0"/>
              <a:cs typeface="Arial" panose="020B0604020202020204" pitchFamily="34" charset="0"/>
            </a:endParaRPr>
          </a:p>
        </p:txBody>
      </p:sp>
      <p:sp>
        <p:nvSpPr>
          <p:cNvPr id="12" name="TextBox 11"/>
          <p:cNvSpPr txBox="1"/>
          <p:nvPr/>
        </p:nvSpPr>
        <p:spPr>
          <a:xfrm>
            <a:off x="539600" y="4568872"/>
            <a:ext cx="4680520" cy="1015663"/>
          </a:xfrm>
          <a:prstGeom prst="rect">
            <a:avLst/>
          </a:prstGeom>
          <a:solidFill>
            <a:schemeClr val="bg1"/>
          </a:solidFill>
        </p:spPr>
        <p:txBody>
          <a:bodyPr wrap="square" rtlCol="0">
            <a:spAutoFit/>
          </a:bodyPr>
          <a:lstStyle/>
          <a:p>
            <a:r>
              <a:rPr lang="en-GB" sz="2000" dirty="0" smtClean="0">
                <a:latin typeface="Arial" panose="020B0604020202020204" pitchFamily="34" charset="0"/>
                <a:cs typeface="Arial" panose="020B0604020202020204" pitchFamily="34" charset="0"/>
              </a:rPr>
              <a:t>‘Something that gave the man a turn […] felt in your marrow kind of cold and thin’</a:t>
            </a:r>
            <a:endParaRPr lang="en-GB" sz="2000" dirty="0">
              <a:latin typeface="Arial" panose="020B0604020202020204" pitchFamily="34" charset="0"/>
              <a:cs typeface="Arial" panose="020B0604020202020204" pitchFamily="34" charset="0"/>
            </a:endParaRPr>
          </a:p>
        </p:txBody>
      </p:sp>
      <p:sp>
        <p:nvSpPr>
          <p:cNvPr id="13" name="TextBox 12"/>
          <p:cNvSpPr txBox="1"/>
          <p:nvPr/>
        </p:nvSpPr>
        <p:spPr>
          <a:xfrm>
            <a:off x="557820" y="5674992"/>
            <a:ext cx="4680520" cy="400110"/>
          </a:xfrm>
          <a:prstGeom prst="rect">
            <a:avLst/>
          </a:prstGeom>
          <a:solidFill>
            <a:schemeClr val="bg1"/>
          </a:solidFill>
        </p:spPr>
        <p:txBody>
          <a:bodyPr wrap="square" rtlCol="0">
            <a:spAutoFit/>
          </a:bodyPr>
          <a:lstStyle/>
          <a:p>
            <a:r>
              <a:rPr lang="en-GB" sz="2000" dirty="0" smtClean="0">
                <a:latin typeface="Arial" panose="020B0604020202020204" pitchFamily="34" charset="0"/>
                <a:cs typeface="Arial" panose="020B0604020202020204" pitchFamily="34" charset="0"/>
              </a:rPr>
              <a:t>‘a sudden chill of horror’</a:t>
            </a:r>
            <a:endParaRPr lang="en-GB" sz="2000" dirty="0">
              <a:latin typeface="Arial" panose="020B0604020202020204" pitchFamily="34" charset="0"/>
              <a:cs typeface="Arial" panose="020B0604020202020204" pitchFamily="34" charset="0"/>
            </a:endParaRPr>
          </a:p>
        </p:txBody>
      </p:sp>
      <p:sp>
        <p:nvSpPr>
          <p:cNvPr id="14" name="TextBox 13"/>
          <p:cNvSpPr txBox="1"/>
          <p:nvPr/>
        </p:nvSpPr>
        <p:spPr>
          <a:xfrm>
            <a:off x="557820" y="6165559"/>
            <a:ext cx="4680520" cy="400110"/>
          </a:xfrm>
          <a:prstGeom prst="rect">
            <a:avLst/>
          </a:prstGeom>
          <a:solidFill>
            <a:schemeClr val="bg1"/>
          </a:solidFill>
        </p:spPr>
        <p:txBody>
          <a:bodyPr wrap="square" rtlCol="0">
            <a:spAutoFit/>
          </a:bodyPr>
          <a:lstStyle/>
          <a:p>
            <a:r>
              <a:rPr lang="en-GB" sz="2000" dirty="0" smtClean="0">
                <a:latin typeface="Arial" panose="020B0604020202020204" pitchFamily="34" charset="0"/>
                <a:cs typeface="Arial" panose="020B0604020202020204" pitchFamily="34" charset="0"/>
              </a:rPr>
              <a:t>‘with bated breath’</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324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orig04.deviantart.net/fe0c/f/2015/125/e/8/victorian_gothic_by_stayinwonderland-d8sajrf.jpg"/>
          <p:cNvPicPr>
            <a:picLocks noChangeAspect="1" noChangeArrowheads="1"/>
          </p:cNvPicPr>
          <p:nvPr/>
        </p:nvPicPr>
        <p:blipFill rotWithShape="1">
          <a:blip r:embed="rId2">
            <a:extLst>
              <a:ext uri="{28A0092B-C50C-407E-A947-70E740481C1C}">
                <a14:useLocalDpi xmlns:a14="http://schemas.microsoft.com/office/drawing/2010/main" val="0"/>
              </a:ext>
            </a:extLst>
          </a:blip>
          <a:srcRect l="4925" r="16277"/>
          <a:stretch/>
        </p:blipFill>
        <p:spPr bwMode="auto">
          <a:xfrm>
            <a:off x="-36511" y="321151"/>
            <a:ext cx="9217024" cy="65503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sp>
        <p:nvSpPr>
          <p:cNvPr id="6" name="TextBox 5"/>
          <p:cNvSpPr txBox="1"/>
          <p:nvPr/>
        </p:nvSpPr>
        <p:spPr>
          <a:xfrm>
            <a:off x="539552" y="2115159"/>
            <a:ext cx="4680520" cy="707886"/>
          </a:xfrm>
          <a:prstGeom prst="rect">
            <a:avLst/>
          </a:prstGeom>
          <a:solidFill>
            <a:schemeClr val="bg1"/>
          </a:solidFill>
        </p:spPr>
        <p:txBody>
          <a:bodyPr wrap="square" rtlCol="0">
            <a:spAutoFit/>
          </a:bodyPr>
          <a:lstStyle/>
          <a:p>
            <a:r>
              <a:rPr lang="en-GB" sz="2000" dirty="0" smtClean="0">
                <a:latin typeface="Arial" panose="020B0604020202020204" pitchFamily="34" charset="0"/>
                <a:cs typeface="Arial" panose="020B0604020202020204" pitchFamily="34" charset="0"/>
              </a:rPr>
              <a:t>‘Mr </a:t>
            </a:r>
            <a:r>
              <a:rPr lang="en-GB" sz="2000" dirty="0" err="1" smtClean="0">
                <a:latin typeface="Arial" panose="020B0604020202020204" pitchFamily="34" charset="0"/>
                <a:cs typeface="Arial" panose="020B0604020202020204" pitchFamily="34" charset="0"/>
              </a:rPr>
              <a:t>Utterson’s</a:t>
            </a:r>
            <a:r>
              <a:rPr lang="en-GB" sz="2000" dirty="0" smtClean="0">
                <a:latin typeface="Arial" panose="020B0604020202020204" pitchFamily="34" charset="0"/>
                <a:cs typeface="Arial" panose="020B0604020202020204" pitchFamily="34" charset="0"/>
              </a:rPr>
              <a:t> nerves […] gave a jerk that nearly threw him from his balance.’</a:t>
            </a:r>
            <a:endParaRPr lang="en-GB" sz="2000" dirty="0">
              <a:latin typeface="Arial" panose="020B0604020202020204" pitchFamily="34" charset="0"/>
              <a:cs typeface="Arial" panose="020B0604020202020204" pitchFamily="34" charset="0"/>
            </a:endParaRPr>
          </a:p>
        </p:txBody>
      </p:sp>
      <p:sp>
        <p:nvSpPr>
          <p:cNvPr id="8" name="TextBox 7"/>
          <p:cNvSpPr txBox="1"/>
          <p:nvPr/>
        </p:nvSpPr>
        <p:spPr>
          <a:xfrm>
            <a:off x="683568" y="599104"/>
            <a:ext cx="2984714" cy="1015663"/>
          </a:xfrm>
          <a:prstGeom prst="rect">
            <a:avLst/>
          </a:prstGeom>
          <a:solidFill>
            <a:schemeClr val="bg1"/>
          </a:solidFill>
        </p:spPr>
        <p:txBody>
          <a:bodyPr wrap="square" rtlCol="0">
            <a:spAutoFit/>
          </a:bodyPr>
          <a:lstStyle/>
          <a:p>
            <a:r>
              <a:rPr lang="en-GB" sz="2000" dirty="0" smtClean="0">
                <a:solidFill>
                  <a:srgbClr val="FF0000"/>
                </a:solidFill>
              </a:rPr>
              <a:t>‘And </a:t>
            </a:r>
            <a:r>
              <a:rPr lang="en-GB" sz="2000" dirty="0">
                <a:solidFill>
                  <a:srgbClr val="FF0000"/>
                </a:solidFill>
              </a:rPr>
              <a:t>see here, sir, if by any</a:t>
            </a:r>
          </a:p>
          <a:p>
            <a:r>
              <a:rPr lang="en-GB" sz="2000" dirty="0">
                <a:solidFill>
                  <a:srgbClr val="FF0000"/>
                </a:solidFill>
              </a:rPr>
              <a:t>chance he was to ask you in, </a:t>
            </a:r>
            <a:r>
              <a:rPr lang="en-GB" sz="2000" dirty="0" smtClean="0">
                <a:solidFill>
                  <a:srgbClr val="FF0000"/>
                </a:solidFill>
              </a:rPr>
              <a:t>don’t go’</a:t>
            </a:r>
            <a:endParaRPr lang="en-GB" sz="2000" b="1" dirty="0" smtClean="0">
              <a:solidFill>
                <a:srgbClr val="FF0000"/>
              </a:solidFill>
            </a:endParaRPr>
          </a:p>
        </p:txBody>
      </p:sp>
      <p:sp>
        <p:nvSpPr>
          <p:cNvPr id="9" name="TextBox 8"/>
          <p:cNvSpPr txBox="1"/>
          <p:nvPr/>
        </p:nvSpPr>
        <p:spPr>
          <a:xfrm>
            <a:off x="539552" y="2921054"/>
            <a:ext cx="4680520" cy="707886"/>
          </a:xfrm>
          <a:prstGeom prst="rect">
            <a:avLst/>
          </a:prstGeom>
          <a:solidFill>
            <a:schemeClr val="bg1"/>
          </a:solidFill>
        </p:spPr>
        <p:txBody>
          <a:bodyPr wrap="square" rtlCol="0">
            <a:spAutoFit/>
          </a:bodyPr>
          <a:lstStyle/>
          <a:p>
            <a:r>
              <a:rPr lang="en-GB" sz="2000" dirty="0" smtClean="0">
                <a:latin typeface="Arial" panose="020B0604020202020204" pitchFamily="34" charset="0"/>
                <a:cs typeface="Arial" panose="020B0604020202020204" pitchFamily="34" charset="0"/>
              </a:rPr>
              <a:t>‘The hair stood up on my head like quills.’</a:t>
            </a:r>
            <a:endParaRPr lang="en-GB" sz="2000" dirty="0">
              <a:latin typeface="Arial" panose="020B0604020202020204" pitchFamily="34" charset="0"/>
              <a:cs typeface="Arial" panose="020B0604020202020204" pitchFamily="34" charset="0"/>
            </a:endParaRPr>
          </a:p>
        </p:txBody>
      </p:sp>
      <p:sp>
        <p:nvSpPr>
          <p:cNvPr id="11" name="TextBox 10"/>
          <p:cNvSpPr txBox="1"/>
          <p:nvPr/>
        </p:nvSpPr>
        <p:spPr>
          <a:xfrm>
            <a:off x="539552" y="3729111"/>
            <a:ext cx="4680520" cy="707886"/>
          </a:xfrm>
          <a:prstGeom prst="rect">
            <a:avLst/>
          </a:prstGeom>
          <a:solidFill>
            <a:schemeClr val="bg1"/>
          </a:solidFill>
        </p:spPr>
        <p:txBody>
          <a:bodyPr wrap="square" rtlCol="0">
            <a:spAutoFit/>
          </a:bodyPr>
          <a:lstStyle/>
          <a:p>
            <a:r>
              <a:rPr lang="en-GB" sz="2000" dirty="0" smtClean="0">
                <a:latin typeface="Arial" panose="020B0604020202020204" pitchFamily="34" charset="0"/>
                <a:cs typeface="Arial" panose="020B0604020202020204" pitchFamily="34" charset="0"/>
              </a:rPr>
              <a:t>‘[The butler turned] a sort of mottled pallor.’</a:t>
            </a:r>
            <a:endParaRPr lang="en-GB" sz="2000" dirty="0">
              <a:latin typeface="Arial" panose="020B0604020202020204" pitchFamily="34" charset="0"/>
              <a:cs typeface="Arial" panose="020B0604020202020204" pitchFamily="34" charset="0"/>
            </a:endParaRPr>
          </a:p>
        </p:txBody>
      </p:sp>
      <p:sp>
        <p:nvSpPr>
          <p:cNvPr id="12" name="TextBox 11"/>
          <p:cNvSpPr txBox="1"/>
          <p:nvPr/>
        </p:nvSpPr>
        <p:spPr>
          <a:xfrm>
            <a:off x="539600" y="4568872"/>
            <a:ext cx="4680520" cy="707886"/>
          </a:xfrm>
          <a:prstGeom prst="rect">
            <a:avLst/>
          </a:prstGeom>
          <a:solidFill>
            <a:schemeClr val="bg1"/>
          </a:solidFill>
        </p:spPr>
        <p:txBody>
          <a:bodyPr wrap="square" rtlCol="0">
            <a:spAutoFit/>
          </a:bodyPr>
          <a:lstStyle/>
          <a:p>
            <a:r>
              <a:rPr lang="en-GB" sz="2000" dirty="0" smtClean="0">
                <a:latin typeface="Arial" panose="020B0604020202020204" pitchFamily="34" charset="0"/>
                <a:cs typeface="Arial" panose="020B0604020202020204" pitchFamily="34" charset="0"/>
              </a:rPr>
              <a:t>‘Something that gave a man a turn […] felt in your marrow kind of cold and thin’</a:t>
            </a:r>
            <a:endParaRPr lang="en-GB" sz="2000" dirty="0">
              <a:latin typeface="Arial" panose="020B0604020202020204" pitchFamily="34" charset="0"/>
              <a:cs typeface="Arial" panose="020B0604020202020204" pitchFamily="34" charset="0"/>
            </a:endParaRPr>
          </a:p>
        </p:txBody>
      </p:sp>
      <p:sp>
        <p:nvSpPr>
          <p:cNvPr id="13" name="TextBox 12"/>
          <p:cNvSpPr txBox="1"/>
          <p:nvPr/>
        </p:nvSpPr>
        <p:spPr>
          <a:xfrm>
            <a:off x="539552" y="5419345"/>
            <a:ext cx="4680520" cy="400110"/>
          </a:xfrm>
          <a:prstGeom prst="rect">
            <a:avLst/>
          </a:prstGeom>
          <a:solidFill>
            <a:schemeClr val="bg1"/>
          </a:solidFill>
        </p:spPr>
        <p:txBody>
          <a:bodyPr wrap="square" rtlCol="0">
            <a:spAutoFit/>
          </a:bodyPr>
          <a:lstStyle/>
          <a:p>
            <a:r>
              <a:rPr lang="en-GB" sz="2000" dirty="0" smtClean="0">
                <a:latin typeface="Arial" panose="020B0604020202020204" pitchFamily="34" charset="0"/>
                <a:cs typeface="Arial" panose="020B0604020202020204" pitchFamily="34" charset="0"/>
              </a:rPr>
              <a:t>‘a sudden chill of horror’</a:t>
            </a:r>
            <a:endParaRPr lang="en-GB" sz="2000" dirty="0">
              <a:latin typeface="Arial" panose="020B0604020202020204" pitchFamily="34" charset="0"/>
              <a:cs typeface="Arial" panose="020B0604020202020204" pitchFamily="34" charset="0"/>
            </a:endParaRPr>
          </a:p>
        </p:txBody>
      </p:sp>
      <p:sp>
        <p:nvSpPr>
          <p:cNvPr id="14" name="TextBox 13"/>
          <p:cNvSpPr txBox="1"/>
          <p:nvPr/>
        </p:nvSpPr>
        <p:spPr>
          <a:xfrm>
            <a:off x="539552" y="5976975"/>
            <a:ext cx="4680520" cy="400110"/>
          </a:xfrm>
          <a:prstGeom prst="rect">
            <a:avLst/>
          </a:prstGeom>
          <a:solidFill>
            <a:schemeClr val="bg1"/>
          </a:solidFill>
        </p:spPr>
        <p:txBody>
          <a:bodyPr wrap="square" rtlCol="0">
            <a:spAutoFit/>
          </a:bodyPr>
          <a:lstStyle/>
          <a:p>
            <a:r>
              <a:rPr lang="en-GB" sz="2000" dirty="0" smtClean="0">
                <a:latin typeface="Arial" panose="020B0604020202020204" pitchFamily="34" charset="0"/>
                <a:cs typeface="Arial" panose="020B0604020202020204" pitchFamily="34" charset="0"/>
              </a:rPr>
              <a:t>‘with bated breath’</a:t>
            </a:r>
            <a:endParaRPr lang="en-GB" sz="2000" dirty="0">
              <a:latin typeface="Arial" panose="020B0604020202020204" pitchFamily="34" charset="0"/>
              <a:cs typeface="Arial" panose="020B0604020202020204" pitchFamily="34" charset="0"/>
            </a:endParaRPr>
          </a:p>
        </p:txBody>
      </p:sp>
      <p:cxnSp>
        <p:nvCxnSpPr>
          <p:cNvPr id="5" name="Straight Arrow Connector 4"/>
          <p:cNvCxnSpPr/>
          <p:nvPr/>
        </p:nvCxnSpPr>
        <p:spPr>
          <a:xfrm flipH="1" flipV="1">
            <a:off x="1907704" y="1695666"/>
            <a:ext cx="270296" cy="4137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436096" y="503581"/>
            <a:ext cx="3096344" cy="1200329"/>
          </a:xfrm>
          <a:prstGeom prst="rect">
            <a:avLst/>
          </a:prstGeom>
          <a:solidFill>
            <a:schemeClr val="bg1"/>
          </a:solidFill>
        </p:spPr>
        <p:txBody>
          <a:bodyPr wrap="square">
            <a:spAutoFit/>
          </a:bodyPr>
          <a:lstStyle/>
          <a:p>
            <a:r>
              <a:rPr lang="en-GB" dirty="0" smtClean="0">
                <a:solidFill>
                  <a:srgbClr val="FF0000"/>
                </a:solidFill>
                <a:latin typeface="Goudy.Old.Style0388.063"/>
              </a:rPr>
              <a:t>‘He </a:t>
            </a:r>
            <a:r>
              <a:rPr lang="en-GB" dirty="0">
                <a:solidFill>
                  <a:srgbClr val="FF0000"/>
                </a:solidFill>
                <a:latin typeface="Goudy.Old.Style0388.063"/>
              </a:rPr>
              <a:t>looked </a:t>
            </a:r>
            <a:r>
              <a:rPr lang="en-GB" dirty="0" smtClean="0">
                <a:solidFill>
                  <a:srgbClr val="FF0000"/>
                </a:solidFill>
                <a:latin typeface="Goudy.Old.Style0388.063"/>
              </a:rPr>
              <a:t>up when </a:t>
            </a:r>
            <a:r>
              <a:rPr lang="en-GB" dirty="0">
                <a:solidFill>
                  <a:srgbClr val="FF0000"/>
                </a:solidFill>
                <a:latin typeface="Goudy.Old.Style0388.063"/>
              </a:rPr>
              <a:t>I came in, gave a kind of cry, and whipped upstairs into the</a:t>
            </a:r>
          </a:p>
          <a:p>
            <a:r>
              <a:rPr lang="en-GB" dirty="0">
                <a:solidFill>
                  <a:srgbClr val="FF0000"/>
                </a:solidFill>
                <a:latin typeface="Goudy.Old.Style0388.063"/>
              </a:rPr>
              <a:t>cabinet</a:t>
            </a:r>
            <a:r>
              <a:rPr lang="en-GB" dirty="0" smtClean="0">
                <a:solidFill>
                  <a:srgbClr val="FF0000"/>
                </a:solidFill>
                <a:latin typeface="Goudy.Old.Style0388.063"/>
              </a:rPr>
              <a:t>.’</a:t>
            </a:r>
            <a:endParaRPr lang="en-GB" dirty="0">
              <a:solidFill>
                <a:srgbClr val="FF0000"/>
              </a:solidFill>
            </a:endParaRPr>
          </a:p>
        </p:txBody>
      </p:sp>
      <p:cxnSp>
        <p:nvCxnSpPr>
          <p:cNvPr id="17" name="Straight Arrow Connector 16"/>
          <p:cNvCxnSpPr/>
          <p:nvPr/>
        </p:nvCxnSpPr>
        <p:spPr>
          <a:xfrm flipV="1">
            <a:off x="5222637" y="1691177"/>
            <a:ext cx="789523" cy="15301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012159" y="1838159"/>
            <a:ext cx="3034777" cy="923330"/>
          </a:xfrm>
          <a:prstGeom prst="rect">
            <a:avLst/>
          </a:prstGeom>
          <a:solidFill>
            <a:schemeClr val="bg1"/>
          </a:solidFill>
        </p:spPr>
        <p:txBody>
          <a:bodyPr wrap="square">
            <a:spAutoFit/>
          </a:bodyPr>
          <a:lstStyle/>
          <a:p>
            <a:r>
              <a:rPr lang="en-GB" dirty="0" smtClean="0">
                <a:solidFill>
                  <a:srgbClr val="FF0000"/>
                </a:solidFill>
                <a:latin typeface="Goudy.Old.Style0388.063"/>
              </a:rPr>
              <a:t>‘that thing was </a:t>
            </a:r>
            <a:r>
              <a:rPr lang="en-GB" dirty="0">
                <a:solidFill>
                  <a:srgbClr val="FF0000"/>
                </a:solidFill>
                <a:latin typeface="Goudy.Old.Style0388.063"/>
              </a:rPr>
              <a:t>not my master, and </a:t>
            </a:r>
            <a:r>
              <a:rPr lang="en-GB" dirty="0" smtClean="0">
                <a:solidFill>
                  <a:srgbClr val="FF0000"/>
                </a:solidFill>
                <a:latin typeface="Goudy.Old.Style0388.063"/>
              </a:rPr>
              <a:t>there’s the truth’</a:t>
            </a:r>
            <a:endParaRPr lang="en-GB" dirty="0">
              <a:solidFill>
                <a:srgbClr val="FF0000"/>
              </a:solidFill>
            </a:endParaRPr>
          </a:p>
        </p:txBody>
      </p:sp>
      <p:cxnSp>
        <p:nvCxnSpPr>
          <p:cNvPr id="20" name="Straight Arrow Connector 19"/>
          <p:cNvCxnSpPr/>
          <p:nvPr/>
        </p:nvCxnSpPr>
        <p:spPr>
          <a:xfrm flipV="1">
            <a:off x="5222637" y="2761489"/>
            <a:ext cx="933539" cy="12627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355420" y="2808070"/>
            <a:ext cx="2691517" cy="923330"/>
          </a:xfrm>
          <a:prstGeom prst="rect">
            <a:avLst/>
          </a:prstGeom>
          <a:solidFill>
            <a:schemeClr val="bg1"/>
          </a:solidFill>
        </p:spPr>
        <p:txBody>
          <a:bodyPr wrap="square">
            <a:spAutoFit/>
          </a:bodyPr>
          <a:lstStyle/>
          <a:p>
            <a:r>
              <a:rPr lang="en-GB" dirty="0" smtClean="0">
                <a:solidFill>
                  <a:srgbClr val="FF0000"/>
                </a:solidFill>
                <a:latin typeface="Goudy.Old.Style0388.063"/>
              </a:rPr>
              <a:t>‘…if </a:t>
            </a:r>
            <a:r>
              <a:rPr lang="en-GB" dirty="0">
                <a:solidFill>
                  <a:srgbClr val="FF0000"/>
                </a:solidFill>
                <a:latin typeface="Goudy.Old.Style0388.063"/>
              </a:rPr>
              <a:t>you mean, was it</a:t>
            </a:r>
          </a:p>
          <a:p>
            <a:r>
              <a:rPr lang="en-GB" dirty="0">
                <a:solidFill>
                  <a:srgbClr val="FF0000"/>
                </a:solidFill>
                <a:latin typeface="Goudy.Old.Style0388.063"/>
              </a:rPr>
              <a:t>Mr. </a:t>
            </a:r>
            <a:r>
              <a:rPr lang="en-GB" dirty="0" smtClean="0">
                <a:solidFill>
                  <a:srgbClr val="FF0000"/>
                </a:solidFill>
                <a:latin typeface="Goudy.Old.Style0388.063"/>
              </a:rPr>
              <a:t>Hyde?</a:t>
            </a:r>
            <a:r>
              <a:rPr lang="en-GB" dirty="0">
                <a:solidFill>
                  <a:srgbClr val="FF0000"/>
                </a:solidFill>
                <a:latin typeface="Goudy.Old.Style0388.063"/>
              </a:rPr>
              <a:t> </a:t>
            </a:r>
            <a:r>
              <a:rPr lang="en-GB" dirty="0" smtClean="0">
                <a:solidFill>
                  <a:srgbClr val="FF0000"/>
                </a:solidFill>
                <a:latin typeface="Goudy.Old.Style0388.063"/>
              </a:rPr>
              <a:t>Why</a:t>
            </a:r>
            <a:r>
              <a:rPr lang="en-GB" dirty="0">
                <a:solidFill>
                  <a:srgbClr val="FF0000"/>
                </a:solidFill>
                <a:latin typeface="Goudy.Old.Style0388.063"/>
              </a:rPr>
              <a:t>, yes, I think it was</a:t>
            </a:r>
            <a:r>
              <a:rPr lang="en-GB" dirty="0" smtClean="0">
                <a:solidFill>
                  <a:srgbClr val="FF0000"/>
                </a:solidFill>
                <a:latin typeface="Goudy.Old.Style0388.063"/>
              </a:rPr>
              <a:t>!’</a:t>
            </a:r>
            <a:endParaRPr lang="en-GB" dirty="0">
              <a:solidFill>
                <a:srgbClr val="FF0000"/>
              </a:solidFill>
            </a:endParaRPr>
          </a:p>
        </p:txBody>
      </p:sp>
      <p:sp>
        <p:nvSpPr>
          <p:cNvPr id="23" name="Rectangle 22"/>
          <p:cNvSpPr/>
          <p:nvPr/>
        </p:nvSpPr>
        <p:spPr>
          <a:xfrm>
            <a:off x="7164288" y="4007258"/>
            <a:ext cx="1850323" cy="646331"/>
          </a:xfrm>
          <a:prstGeom prst="rect">
            <a:avLst/>
          </a:prstGeom>
          <a:solidFill>
            <a:schemeClr val="bg1"/>
          </a:solidFill>
        </p:spPr>
        <p:txBody>
          <a:bodyPr wrap="square">
            <a:spAutoFit/>
          </a:bodyPr>
          <a:lstStyle/>
          <a:p>
            <a:r>
              <a:rPr lang="en-GB" dirty="0" smtClean="0">
                <a:solidFill>
                  <a:srgbClr val="FF0000"/>
                </a:solidFill>
                <a:latin typeface="Goudy.Old.Style0388.063"/>
              </a:rPr>
              <a:t>‘Once </a:t>
            </a:r>
            <a:r>
              <a:rPr lang="en-GB" dirty="0">
                <a:solidFill>
                  <a:srgbClr val="FF0000"/>
                </a:solidFill>
                <a:latin typeface="Goudy.Old.Style0388.063"/>
              </a:rPr>
              <a:t>I heard it weeping</a:t>
            </a:r>
            <a:r>
              <a:rPr lang="en-GB" dirty="0" smtClean="0">
                <a:solidFill>
                  <a:srgbClr val="FF0000"/>
                </a:solidFill>
                <a:latin typeface="Goudy.Old.Style0388.063"/>
              </a:rPr>
              <a:t>!’</a:t>
            </a:r>
            <a:endParaRPr lang="en-GB" dirty="0">
              <a:solidFill>
                <a:srgbClr val="FF0000"/>
              </a:solidFill>
            </a:endParaRPr>
          </a:p>
        </p:txBody>
      </p:sp>
      <p:cxnSp>
        <p:nvCxnSpPr>
          <p:cNvPr id="24" name="Straight Arrow Connector 23"/>
          <p:cNvCxnSpPr/>
          <p:nvPr/>
        </p:nvCxnSpPr>
        <p:spPr>
          <a:xfrm flipV="1">
            <a:off x="5245031" y="3454812"/>
            <a:ext cx="1110389" cy="149983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220072" y="4375942"/>
            <a:ext cx="1944216" cy="12778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444208" y="5012261"/>
            <a:ext cx="2547501" cy="1477328"/>
          </a:xfrm>
          <a:prstGeom prst="rect">
            <a:avLst/>
          </a:prstGeom>
          <a:solidFill>
            <a:schemeClr val="bg1"/>
          </a:solidFill>
        </p:spPr>
        <p:txBody>
          <a:bodyPr wrap="square">
            <a:spAutoFit/>
          </a:bodyPr>
          <a:lstStyle/>
          <a:p>
            <a:r>
              <a:rPr lang="en-GB" dirty="0">
                <a:solidFill>
                  <a:srgbClr val="FF0000"/>
                </a:solidFill>
                <a:latin typeface="Goudy.Old.Style0388.063"/>
              </a:rPr>
              <a:t>‘the candle was set upon the </a:t>
            </a:r>
            <a:r>
              <a:rPr lang="en-GB" dirty="0" smtClean="0">
                <a:solidFill>
                  <a:srgbClr val="FF0000"/>
                </a:solidFill>
                <a:latin typeface="Goudy.Old.Style0388.063"/>
              </a:rPr>
              <a:t>nearest table </a:t>
            </a:r>
            <a:r>
              <a:rPr lang="en-GB" dirty="0">
                <a:solidFill>
                  <a:srgbClr val="FF0000"/>
                </a:solidFill>
                <a:latin typeface="Goudy.Old.Style0388.063"/>
              </a:rPr>
              <a:t>to light them to the </a:t>
            </a:r>
            <a:r>
              <a:rPr lang="en-GB" dirty="0" smtClean="0">
                <a:solidFill>
                  <a:srgbClr val="FF0000"/>
                </a:solidFill>
                <a:latin typeface="Goudy.Old.Style0388.063"/>
              </a:rPr>
              <a:t>attack</a:t>
            </a:r>
            <a:r>
              <a:rPr lang="en-GB" dirty="0">
                <a:solidFill>
                  <a:srgbClr val="FF0000"/>
                </a:solidFill>
                <a:latin typeface="Goudy.Old.Style0388.063"/>
              </a:rPr>
              <a:t>; and they drew </a:t>
            </a:r>
            <a:r>
              <a:rPr lang="en-GB" dirty="0" smtClean="0">
                <a:solidFill>
                  <a:srgbClr val="FF0000"/>
                </a:solidFill>
                <a:latin typeface="Goudy.Old.Style0388.063"/>
              </a:rPr>
              <a:t>near…’</a:t>
            </a:r>
            <a:endParaRPr lang="en-GB" dirty="0">
              <a:solidFill>
                <a:srgbClr val="FF0000"/>
              </a:solidFill>
            </a:endParaRPr>
          </a:p>
        </p:txBody>
      </p:sp>
      <p:cxnSp>
        <p:nvCxnSpPr>
          <p:cNvPr id="28" name="Straight Arrow Connector 27"/>
          <p:cNvCxnSpPr/>
          <p:nvPr/>
        </p:nvCxnSpPr>
        <p:spPr>
          <a:xfrm flipV="1">
            <a:off x="5220048" y="5811275"/>
            <a:ext cx="1152152" cy="4152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212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92696"/>
            <a:ext cx="8496944" cy="2031325"/>
          </a:xfrm>
          <a:prstGeom prst="rect">
            <a:avLst/>
          </a:prstGeom>
          <a:ln>
            <a:solidFill>
              <a:schemeClr val="tx1"/>
            </a:solidFill>
          </a:ln>
        </p:spPr>
        <p:txBody>
          <a:bodyPr wrap="square">
            <a:spAutoFit/>
          </a:bodyPr>
          <a:lstStyle/>
          <a:p>
            <a:r>
              <a:rPr lang="en-GB" dirty="0">
                <a:latin typeface="Goudy.Old.Style0388.063"/>
              </a:rPr>
              <a:t>The steps fell lightly and oddly, with a certain swing, for all </a:t>
            </a:r>
            <a:r>
              <a:rPr lang="en-GB" dirty="0" smtClean="0">
                <a:latin typeface="Goudy.Old.Style0388.063"/>
              </a:rPr>
              <a:t>they went </a:t>
            </a:r>
            <a:r>
              <a:rPr lang="en-GB" dirty="0">
                <a:latin typeface="Goudy.Old.Style0388.063"/>
              </a:rPr>
              <a:t>so slowly; it was different indeed from the heavy creaking </a:t>
            </a:r>
            <a:r>
              <a:rPr lang="en-GB" dirty="0" smtClean="0">
                <a:latin typeface="Goudy.Old.Style0388.063"/>
              </a:rPr>
              <a:t>tread of </a:t>
            </a:r>
            <a:r>
              <a:rPr lang="en-GB" dirty="0">
                <a:latin typeface="Goudy.Old.Style0388.063"/>
              </a:rPr>
              <a:t>Henry Jekyll. </a:t>
            </a:r>
            <a:r>
              <a:rPr lang="en-GB" dirty="0" err="1">
                <a:latin typeface="Goudy.Old.Style0388.063"/>
              </a:rPr>
              <a:t>Utterson</a:t>
            </a:r>
            <a:r>
              <a:rPr lang="en-GB" dirty="0">
                <a:latin typeface="Goudy.Old.Style0388.063"/>
              </a:rPr>
              <a:t> sighed. </a:t>
            </a:r>
            <a:r>
              <a:rPr lang="en-GB" dirty="0" smtClean="0">
                <a:latin typeface="Goudy.Old.Style0388.063"/>
              </a:rPr>
              <a:t>‘Is </a:t>
            </a:r>
            <a:r>
              <a:rPr lang="en-GB" dirty="0">
                <a:latin typeface="Goudy.Old.Style0388.063"/>
              </a:rPr>
              <a:t>there never anything else</a:t>
            </a:r>
            <a:r>
              <a:rPr lang="en-GB" dirty="0" smtClean="0">
                <a:latin typeface="Goudy.Old.Style0388.063"/>
              </a:rPr>
              <a:t>?’ </a:t>
            </a:r>
            <a:r>
              <a:rPr lang="en-GB" dirty="0">
                <a:latin typeface="Goudy.Old.Style0388.063"/>
              </a:rPr>
              <a:t>h</a:t>
            </a:r>
            <a:r>
              <a:rPr lang="en-GB" dirty="0" smtClean="0">
                <a:latin typeface="Goudy.Old.Style0388.063"/>
              </a:rPr>
              <a:t>e asked</a:t>
            </a:r>
            <a:r>
              <a:rPr lang="en-GB" dirty="0">
                <a:latin typeface="Goudy.Old.Style0388.063"/>
              </a:rPr>
              <a:t>.</a:t>
            </a:r>
          </a:p>
          <a:p>
            <a:r>
              <a:rPr lang="en-GB" dirty="0">
                <a:latin typeface="Goudy.Old.Style0388.063"/>
              </a:rPr>
              <a:t>Poole nodded. </a:t>
            </a:r>
            <a:r>
              <a:rPr lang="en-GB" dirty="0" smtClean="0">
                <a:latin typeface="Goudy.Old.Style0388.063"/>
              </a:rPr>
              <a:t>‘Once,’ </a:t>
            </a:r>
            <a:r>
              <a:rPr lang="en-GB" dirty="0">
                <a:latin typeface="Goudy.Old.Style0388.063"/>
              </a:rPr>
              <a:t>he said. </a:t>
            </a:r>
            <a:r>
              <a:rPr lang="en-GB" dirty="0" smtClean="0">
                <a:latin typeface="Goudy.Old.Style0388.063"/>
              </a:rPr>
              <a:t>‘Once </a:t>
            </a:r>
            <a:r>
              <a:rPr lang="en-GB" dirty="0">
                <a:latin typeface="Goudy.Old.Style0388.063"/>
              </a:rPr>
              <a:t>I heard it weeping</a:t>
            </a:r>
            <a:r>
              <a:rPr lang="en-GB" dirty="0" smtClean="0">
                <a:latin typeface="Goudy.Old.Style0388.063"/>
              </a:rPr>
              <a:t>!’</a:t>
            </a:r>
            <a:endParaRPr lang="en-GB" dirty="0">
              <a:latin typeface="Goudy.Old.Style0388.063"/>
            </a:endParaRPr>
          </a:p>
          <a:p>
            <a:r>
              <a:rPr lang="en-GB" dirty="0" smtClean="0">
                <a:latin typeface="Goudy.Old.Style0388.063"/>
              </a:rPr>
              <a:t>‘Weeping</a:t>
            </a:r>
            <a:r>
              <a:rPr lang="en-GB" dirty="0">
                <a:latin typeface="Goudy.Old.Style0388.063"/>
              </a:rPr>
              <a:t>? how that</a:t>
            </a:r>
            <a:r>
              <a:rPr lang="en-GB" dirty="0" smtClean="0">
                <a:latin typeface="Goudy.Old.Style0388.063"/>
              </a:rPr>
              <a:t>?’ </a:t>
            </a:r>
            <a:r>
              <a:rPr lang="en-GB" dirty="0">
                <a:latin typeface="Goudy.Old.Style0388.063"/>
              </a:rPr>
              <a:t>said the lawyer, conscious of a sudden chill </a:t>
            </a:r>
            <a:r>
              <a:rPr lang="en-GB" dirty="0" smtClean="0">
                <a:latin typeface="Goudy.Old.Style0388.063"/>
              </a:rPr>
              <a:t>of horror</a:t>
            </a:r>
            <a:r>
              <a:rPr lang="en-GB" dirty="0">
                <a:latin typeface="Goudy.Old.Style0388.063"/>
              </a:rPr>
              <a:t>.</a:t>
            </a:r>
          </a:p>
          <a:p>
            <a:r>
              <a:rPr lang="en-GB" dirty="0" smtClean="0">
                <a:latin typeface="Goudy.Old.Style0388.063"/>
              </a:rPr>
              <a:t>‘Weeping </a:t>
            </a:r>
            <a:r>
              <a:rPr lang="en-GB" dirty="0">
                <a:latin typeface="Goudy.Old.Style0388.063"/>
              </a:rPr>
              <a:t>like a woman or a lost soul</a:t>
            </a:r>
            <a:r>
              <a:rPr lang="en-GB" dirty="0" smtClean="0">
                <a:latin typeface="Goudy.Old.Style0388.063"/>
              </a:rPr>
              <a:t>,’ </a:t>
            </a:r>
            <a:r>
              <a:rPr lang="en-GB" dirty="0">
                <a:latin typeface="Goudy.Old.Style0388.063"/>
              </a:rPr>
              <a:t>said the butler. </a:t>
            </a:r>
            <a:r>
              <a:rPr lang="en-GB" dirty="0" smtClean="0">
                <a:latin typeface="Goudy.Old.Style0388.063"/>
              </a:rPr>
              <a:t>‘I </a:t>
            </a:r>
            <a:r>
              <a:rPr lang="en-GB" dirty="0">
                <a:latin typeface="Goudy.Old.Style0388.063"/>
              </a:rPr>
              <a:t>came </a:t>
            </a:r>
            <a:r>
              <a:rPr lang="en-GB" dirty="0" smtClean="0">
                <a:latin typeface="Goudy.Old.Style0388.063"/>
              </a:rPr>
              <a:t>away with </a:t>
            </a:r>
            <a:r>
              <a:rPr lang="en-GB" dirty="0">
                <a:latin typeface="Goudy.Old.Style0388.063"/>
              </a:rPr>
              <a:t>that upon my heart, that I could have wept too</a:t>
            </a:r>
            <a:r>
              <a:rPr lang="en-GB" dirty="0" smtClean="0">
                <a:latin typeface="Goudy.Old.Style0388.063"/>
              </a:rPr>
              <a:t>.’</a:t>
            </a:r>
            <a:endParaRPr lang="en-GB" dirty="0"/>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sp>
        <p:nvSpPr>
          <p:cNvPr id="4" name="TextBox 3"/>
          <p:cNvSpPr txBox="1"/>
          <p:nvPr/>
        </p:nvSpPr>
        <p:spPr>
          <a:xfrm>
            <a:off x="323528" y="3140968"/>
            <a:ext cx="8568952" cy="2954655"/>
          </a:xfrm>
          <a:prstGeom prst="rect">
            <a:avLst/>
          </a:prstGeom>
          <a:noFill/>
        </p:spPr>
        <p:txBody>
          <a:bodyPr wrap="square" rtlCol="0">
            <a:spAutoFit/>
          </a:bodyPr>
          <a:lstStyle/>
          <a:p>
            <a:pPr marL="342900" indent="-342900">
              <a:buFont typeface="+mj-lt"/>
              <a:buAutoNum type="arabicPeriod"/>
            </a:pPr>
            <a:r>
              <a:rPr lang="en-GB" sz="2400" dirty="0" smtClean="0"/>
              <a:t>Who is weeping? </a:t>
            </a:r>
          </a:p>
          <a:p>
            <a:pPr marL="342900" indent="-342900">
              <a:buFont typeface="+mj-lt"/>
              <a:buAutoNum type="arabicPeriod"/>
            </a:pPr>
            <a:r>
              <a:rPr lang="en-GB" sz="2400" dirty="0" smtClean="0"/>
              <a:t>How does Poole describe the weeping? How does he describe the person doing the weeping?</a:t>
            </a:r>
          </a:p>
          <a:p>
            <a:pPr marL="342900" indent="-342900">
              <a:buFont typeface="+mj-lt"/>
              <a:buAutoNum type="arabicPeriod"/>
            </a:pPr>
            <a:r>
              <a:rPr lang="en-GB" sz="2400" dirty="0" smtClean="0"/>
              <a:t>What reasons might there be for the person behind the door to weep? </a:t>
            </a:r>
          </a:p>
          <a:p>
            <a:pPr marL="342900" indent="-342900">
              <a:buFont typeface="+mj-lt"/>
              <a:buAutoNum type="arabicPeriod"/>
            </a:pPr>
            <a:endParaRPr lang="en-GB" sz="2400" dirty="0"/>
          </a:p>
          <a:p>
            <a:pPr marL="342900" indent="-342900">
              <a:buFont typeface="+mj-lt"/>
              <a:buAutoNum type="arabicPeriod"/>
            </a:pPr>
            <a:r>
              <a:rPr lang="en-GB" sz="2400" b="1" dirty="0" smtClean="0"/>
              <a:t>Why does Stevenson include this detail, do you think?  </a:t>
            </a:r>
          </a:p>
          <a:p>
            <a:endParaRPr lang="en-GB" b="1" dirty="0" smtClean="0"/>
          </a:p>
        </p:txBody>
      </p:sp>
    </p:spTree>
    <p:extLst>
      <p:ext uri="{BB962C8B-B14F-4D97-AF65-F5344CB8AC3E}">
        <p14:creationId xmlns:p14="http://schemas.microsoft.com/office/powerpoint/2010/main" val="3834157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pic>
        <p:nvPicPr>
          <p:cNvPr id="18434" name="Picture 2" descr="http://www.thetravelyear.com/images/photos/hun601_mathias_church_n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 y="369332"/>
            <a:ext cx="4329044" cy="66600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99992" y="548680"/>
            <a:ext cx="4392488" cy="2062103"/>
          </a:xfrm>
          <a:prstGeom prst="rect">
            <a:avLst/>
          </a:prstGeom>
          <a:noFill/>
        </p:spPr>
        <p:txBody>
          <a:bodyPr wrap="square" rtlCol="0">
            <a:spAutoFit/>
          </a:bodyPr>
          <a:lstStyle/>
          <a:p>
            <a:r>
              <a:rPr lang="en-GB" dirty="0" smtClean="0"/>
              <a:t>Stevenson’s use of religious language reflects the </a:t>
            </a:r>
            <a:r>
              <a:rPr lang="en-GB" b="1" dirty="0" smtClean="0"/>
              <a:t>context </a:t>
            </a:r>
            <a:r>
              <a:rPr lang="en-GB" dirty="0" smtClean="0"/>
              <a:t>of England in the c19th. Afraid of what is happening behind the closed doors of Jekyll’s laboratory, the characters call on God for courage and help. </a:t>
            </a:r>
          </a:p>
          <a:p>
            <a:endParaRPr lang="en-GB" dirty="0"/>
          </a:p>
          <a:p>
            <a:r>
              <a:rPr lang="en-GB" sz="2000" b="1" dirty="0" smtClean="0"/>
              <a:t>Who says these lines? </a:t>
            </a:r>
            <a:endParaRPr lang="en-GB" sz="2000" b="1" dirty="0"/>
          </a:p>
        </p:txBody>
      </p:sp>
      <p:sp>
        <p:nvSpPr>
          <p:cNvPr id="5" name="TextBox 4"/>
          <p:cNvSpPr txBox="1"/>
          <p:nvPr/>
        </p:nvSpPr>
        <p:spPr>
          <a:xfrm>
            <a:off x="4436429" y="2790131"/>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‘God grant there be nothing wrong.’</a:t>
            </a:r>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4436428" y="3244914"/>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‘God grant that he be not deceived.’</a:t>
            </a:r>
            <a:endParaRPr lang="en-GB" sz="2000" dirty="0">
              <a:latin typeface="Arial" panose="020B0604020202020204" pitchFamily="34" charset="0"/>
              <a:cs typeface="Arial" panose="020B0604020202020204" pitchFamily="34" charset="0"/>
            </a:endParaRPr>
          </a:p>
        </p:txBody>
      </p:sp>
      <p:sp>
        <p:nvSpPr>
          <p:cNvPr id="7" name="TextBox 6"/>
          <p:cNvSpPr txBox="1"/>
          <p:nvPr/>
        </p:nvSpPr>
        <p:spPr>
          <a:xfrm>
            <a:off x="4436427" y="3717032"/>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‘God grant I have no cause for it!’</a:t>
            </a:r>
            <a:endParaRPr lang="en-GB" sz="2000" dirty="0">
              <a:latin typeface="Arial" panose="020B0604020202020204" pitchFamily="34" charset="0"/>
              <a:cs typeface="Arial" panose="020B0604020202020204" pitchFamily="34" charset="0"/>
            </a:endParaRPr>
          </a:p>
        </p:txBody>
      </p:sp>
      <p:sp>
        <p:nvSpPr>
          <p:cNvPr id="8" name="TextBox 7"/>
          <p:cNvSpPr txBox="1"/>
          <p:nvPr/>
        </p:nvSpPr>
        <p:spPr>
          <a:xfrm>
            <a:off x="4436427" y="4181018"/>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‘Bless me!’</a:t>
            </a:r>
            <a:endParaRPr lang="en-GB" sz="2000" dirty="0">
              <a:latin typeface="Arial" panose="020B0604020202020204" pitchFamily="34" charset="0"/>
              <a:cs typeface="Arial" panose="020B0604020202020204" pitchFamily="34" charset="0"/>
            </a:endParaRPr>
          </a:p>
        </p:txBody>
      </p:sp>
      <p:sp>
        <p:nvSpPr>
          <p:cNvPr id="9" name="TextBox 8"/>
          <p:cNvSpPr txBox="1"/>
          <p:nvPr/>
        </p:nvSpPr>
        <p:spPr>
          <a:xfrm>
            <a:off x="4427984" y="4653136"/>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‘Amen’</a:t>
            </a:r>
            <a:endParaRPr lang="en-GB" sz="2000" dirty="0">
              <a:latin typeface="Arial" panose="020B0604020202020204" pitchFamily="34" charset="0"/>
              <a:cs typeface="Arial" panose="020B0604020202020204" pitchFamily="34" charset="0"/>
            </a:endParaRPr>
          </a:p>
        </p:txBody>
      </p:sp>
      <p:sp>
        <p:nvSpPr>
          <p:cNvPr id="10" name="TextBox 9"/>
          <p:cNvSpPr txBox="1"/>
          <p:nvPr/>
        </p:nvSpPr>
        <p:spPr>
          <a:xfrm>
            <a:off x="4427984" y="5117122"/>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‘For God’ sake…’</a:t>
            </a:r>
            <a:endParaRPr lang="en-GB" sz="2000" dirty="0">
              <a:latin typeface="Arial" panose="020B0604020202020204" pitchFamily="34" charset="0"/>
              <a:cs typeface="Arial" panose="020B0604020202020204" pitchFamily="34" charset="0"/>
            </a:endParaRPr>
          </a:p>
        </p:txBody>
      </p:sp>
      <p:sp>
        <p:nvSpPr>
          <p:cNvPr id="11" name="TextBox 10"/>
          <p:cNvSpPr txBox="1"/>
          <p:nvPr/>
        </p:nvSpPr>
        <p:spPr>
          <a:xfrm>
            <a:off x="4427984" y="5580037"/>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‘Bless God!’</a:t>
            </a:r>
            <a:endParaRPr lang="en-GB" sz="2000" dirty="0">
              <a:latin typeface="Arial" panose="020B0604020202020204" pitchFamily="34" charset="0"/>
              <a:cs typeface="Arial" panose="020B0604020202020204" pitchFamily="34" charset="0"/>
            </a:endParaRPr>
          </a:p>
        </p:txBody>
      </p:sp>
      <p:sp>
        <p:nvSpPr>
          <p:cNvPr id="12" name="TextBox 11"/>
          <p:cNvSpPr txBox="1"/>
          <p:nvPr/>
        </p:nvSpPr>
        <p:spPr>
          <a:xfrm>
            <a:off x="4410440" y="6042952"/>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 a thing that cries to Heaven.’</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969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pic>
        <p:nvPicPr>
          <p:cNvPr id="18434" name="Picture 2" descr="http://www.thetravelyear.com/images/photos/hun601_mathias_church_n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 y="369332"/>
            <a:ext cx="4329044" cy="66600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99992" y="548680"/>
            <a:ext cx="4392488" cy="2062103"/>
          </a:xfrm>
          <a:prstGeom prst="rect">
            <a:avLst/>
          </a:prstGeom>
          <a:noFill/>
        </p:spPr>
        <p:txBody>
          <a:bodyPr wrap="square" rtlCol="0">
            <a:spAutoFit/>
          </a:bodyPr>
          <a:lstStyle/>
          <a:p>
            <a:r>
              <a:rPr lang="en-GB" dirty="0" smtClean="0"/>
              <a:t>Stevenson’s use of religious language reflects the </a:t>
            </a:r>
            <a:r>
              <a:rPr lang="en-GB" b="1" dirty="0" smtClean="0"/>
              <a:t>context </a:t>
            </a:r>
            <a:r>
              <a:rPr lang="en-GB" dirty="0" smtClean="0"/>
              <a:t>of England in the c19th. Afraid of what is happening behind the closed doors of Jekyll’s laboratory, the characters call on God for courage and help. </a:t>
            </a:r>
          </a:p>
          <a:p>
            <a:endParaRPr lang="en-GB" dirty="0"/>
          </a:p>
          <a:p>
            <a:r>
              <a:rPr lang="en-GB" sz="2000" b="1" dirty="0" smtClean="0"/>
              <a:t>Who says these lines? </a:t>
            </a:r>
            <a:endParaRPr lang="en-GB" sz="2000" b="1" dirty="0"/>
          </a:p>
        </p:txBody>
      </p:sp>
      <p:sp>
        <p:nvSpPr>
          <p:cNvPr id="5" name="TextBox 4"/>
          <p:cNvSpPr txBox="1"/>
          <p:nvPr/>
        </p:nvSpPr>
        <p:spPr>
          <a:xfrm>
            <a:off x="4436429" y="2790131"/>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‘God grant there be nothing wrong.’</a:t>
            </a:r>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4436428" y="3244914"/>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‘God grant that he be not deceived.’</a:t>
            </a:r>
            <a:endParaRPr lang="en-GB" sz="2000" dirty="0">
              <a:latin typeface="Arial" panose="020B0604020202020204" pitchFamily="34" charset="0"/>
              <a:cs typeface="Arial" panose="020B0604020202020204" pitchFamily="34" charset="0"/>
            </a:endParaRPr>
          </a:p>
        </p:txBody>
      </p:sp>
      <p:sp>
        <p:nvSpPr>
          <p:cNvPr id="7" name="TextBox 6"/>
          <p:cNvSpPr txBox="1"/>
          <p:nvPr/>
        </p:nvSpPr>
        <p:spPr>
          <a:xfrm>
            <a:off x="4436427" y="3717032"/>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‘God grant I have no cause for it!’</a:t>
            </a:r>
            <a:endParaRPr lang="en-GB" sz="2000" dirty="0">
              <a:latin typeface="Arial" panose="020B0604020202020204" pitchFamily="34" charset="0"/>
              <a:cs typeface="Arial" panose="020B0604020202020204" pitchFamily="34" charset="0"/>
            </a:endParaRPr>
          </a:p>
        </p:txBody>
      </p:sp>
      <p:sp>
        <p:nvSpPr>
          <p:cNvPr id="8" name="TextBox 7"/>
          <p:cNvSpPr txBox="1"/>
          <p:nvPr/>
        </p:nvSpPr>
        <p:spPr>
          <a:xfrm>
            <a:off x="4436427" y="4181018"/>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‘Bless me!’</a:t>
            </a:r>
            <a:endParaRPr lang="en-GB" sz="2000" dirty="0">
              <a:latin typeface="Arial" panose="020B0604020202020204" pitchFamily="34" charset="0"/>
              <a:cs typeface="Arial" panose="020B0604020202020204" pitchFamily="34" charset="0"/>
            </a:endParaRPr>
          </a:p>
        </p:txBody>
      </p:sp>
      <p:sp>
        <p:nvSpPr>
          <p:cNvPr id="9" name="TextBox 8"/>
          <p:cNvSpPr txBox="1"/>
          <p:nvPr/>
        </p:nvSpPr>
        <p:spPr>
          <a:xfrm>
            <a:off x="4427984" y="4653136"/>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‘Amen’</a:t>
            </a:r>
            <a:endParaRPr lang="en-GB" sz="2000" dirty="0">
              <a:latin typeface="Arial" panose="020B0604020202020204" pitchFamily="34" charset="0"/>
              <a:cs typeface="Arial" panose="020B0604020202020204" pitchFamily="34" charset="0"/>
            </a:endParaRPr>
          </a:p>
        </p:txBody>
      </p:sp>
      <p:sp>
        <p:nvSpPr>
          <p:cNvPr id="10" name="TextBox 9"/>
          <p:cNvSpPr txBox="1"/>
          <p:nvPr/>
        </p:nvSpPr>
        <p:spPr>
          <a:xfrm>
            <a:off x="4427984" y="5117122"/>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‘For God’ sake…’</a:t>
            </a:r>
            <a:endParaRPr lang="en-GB" sz="2000" dirty="0">
              <a:latin typeface="Arial" panose="020B0604020202020204" pitchFamily="34" charset="0"/>
              <a:cs typeface="Arial" panose="020B0604020202020204" pitchFamily="34" charset="0"/>
            </a:endParaRPr>
          </a:p>
        </p:txBody>
      </p:sp>
      <p:sp>
        <p:nvSpPr>
          <p:cNvPr id="11" name="TextBox 10"/>
          <p:cNvSpPr txBox="1"/>
          <p:nvPr/>
        </p:nvSpPr>
        <p:spPr>
          <a:xfrm>
            <a:off x="4427984" y="5580037"/>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‘Bless God!’</a:t>
            </a:r>
            <a:endParaRPr lang="en-GB" sz="2000" dirty="0">
              <a:latin typeface="Arial" panose="020B0604020202020204" pitchFamily="34" charset="0"/>
              <a:cs typeface="Arial" panose="020B0604020202020204" pitchFamily="34" charset="0"/>
            </a:endParaRPr>
          </a:p>
        </p:txBody>
      </p:sp>
      <p:sp>
        <p:nvSpPr>
          <p:cNvPr id="12" name="TextBox 11"/>
          <p:cNvSpPr txBox="1"/>
          <p:nvPr/>
        </p:nvSpPr>
        <p:spPr>
          <a:xfrm>
            <a:off x="4410440" y="6042952"/>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 a thing that cries to Heaven.’</a:t>
            </a:r>
            <a:endParaRPr lang="en-GB" sz="2000" dirty="0">
              <a:latin typeface="Arial" panose="020B0604020202020204" pitchFamily="34" charset="0"/>
              <a:cs typeface="Arial" panose="020B0604020202020204" pitchFamily="34" charset="0"/>
            </a:endParaRPr>
          </a:p>
        </p:txBody>
      </p:sp>
      <p:sp>
        <p:nvSpPr>
          <p:cNvPr id="13" name="TextBox 12"/>
          <p:cNvSpPr txBox="1"/>
          <p:nvPr/>
        </p:nvSpPr>
        <p:spPr>
          <a:xfrm>
            <a:off x="611560" y="1256566"/>
            <a:ext cx="3600400" cy="646331"/>
          </a:xfrm>
          <a:prstGeom prst="rect">
            <a:avLst/>
          </a:prstGeom>
          <a:solidFill>
            <a:schemeClr val="bg1"/>
          </a:solidFill>
        </p:spPr>
        <p:txBody>
          <a:bodyPr wrap="square" rtlCol="0">
            <a:spAutoFit/>
          </a:bodyPr>
          <a:lstStyle/>
          <a:p>
            <a:r>
              <a:rPr lang="en-GB" dirty="0" smtClean="0">
                <a:solidFill>
                  <a:srgbClr val="FF0000"/>
                </a:solidFill>
              </a:rPr>
              <a:t>Poole as he and </a:t>
            </a:r>
            <a:r>
              <a:rPr lang="en-GB" dirty="0" err="1" smtClean="0">
                <a:solidFill>
                  <a:srgbClr val="FF0000"/>
                </a:solidFill>
              </a:rPr>
              <a:t>Utterson</a:t>
            </a:r>
            <a:r>
              <a:rPr lang="en-GB" dirty="0" smtClean="0">
                <a:solidFill>
                  <a:srgbClr val="FF0000"/>
                </a:solidFill>
              </a:rPr>
              <a:t> arrive at Jekyll’s house.</a:t>
            </a:r>
            <a:endParaRPr lang="en-GB" dirty="0">
              <a:solidFill>
                <a:srgbClr val="FF0000"/>
              </a:solidFill>
            </a:endParaRPr>
          </a:p>
        </p:txBody>
      </p:sp>
      <p:sp>
        <p:nvSpPr>
          <p:cNvPr id="14" name="TextBox 13"/>
          <p:cNvSpPr txBox="1"/>
          <p:nvPr/>
        </p:nvSpPr>
        <p:spPr>
          <a:xfrm>
            <a:off x="195506" y="2084122"/>
            <a:ext cx="2792318" cy="369332"/>
          </a:xfrm>
          <a:prstGeom prst="rect">
            <a:avLst/>
          </a:prstGeom>
          <a:solidFill>
            <a:schemeClr val="bg1"/>
          </a:solidFill>
        </p:spPr>
        <p:txBody>
          <a:bodyPr wrap="square" rtlCol="0">
            <a:spAutoFit/>
          </a:bodyPr>
          <a:lstStyle/>
          <a:p>
            <a:r>
              <a:rPr lang="en-GB" dirty="0" err="1" smtClean="0">
                <a:solidFill>
                  <a:srgbClr val="FF0000"/>
                </a:solidFill>
              </a:rPr>
              <a:t>Utterson</a:t>
            </a:r>
            <a:r>
              <a:rPr lang="en-GB" dirty="0" smtClean="0">
                <a:solidFill>
                  <a:srgbClr val="FF0000"/>
                </a:solidFill>
              </a:rPr>
              <a:t>, referring to Jekyll.</a:t>
            </a:r>
            <a:endParaRPr lang="en-GB" dirty="0">
              <a:solidFill>
                <a:srgbClr val="FF0000"/>
              </a:solidFill>
            </a:endParaRPr>
          </a:p>
        </p:txBody>
      </p:sp>
      <p:sp>
        <p:nvSpPr>
          <p:cNvPr id="15" name="TextBox 14"/>
          <p:cNvSpPr txBox="1"/>
          <p:nvPr/>
        </p:nvSpPr>
        <p:spPr>
          <a:xfrm>
            <a:off x="395536" y="2629743"/>
            <a:ext cx="2880320" cy="923330"/>
          </a:xfrm>
          <a:prstGeom prst="rect">
            <a:avLst/>
          </a:prstGeom>
          <a:solidFill>
            <a:schemeClr val="bg1"/>
          </a:solidFill>
        </p:spPr>
        <p:txBody>
          <a:bodyPr wrap="square" rtlCol="0">
            <a:spAutoFit/>
          </a:bodyPr>
          <a:lstStyle/>
          <a:p>
            <a:r>
              <a:rPr lang="en-GB" dirty="0" err="1" smtClean="0">
                <a:solidFill>
                  <a:srgbClr val="FF0000"/>
                </a:solidFill>
              </a:rPr>
              <a:t>Utterson</a:t>
            </a:r>
            <a:r>
              <a:rPr lang="en-GB" dirty="0" smtClean="0">
                <a:solidFill>
                  <a:srgbClr val="FF0000"/>
                </a:solidFill>
              </a:rPr>
              <a:t>, hoping that there will be no reason for his deep fear.</a:t>
            </a:r>
            <a:endParaRPr lang="en-GB" dirty="0">
              <a:solidFill>
                <a:srgbClr val="FF0000"/>
              </a:solidFill>
            </a:endParaRPr>
          </a:p>
        </p:txBody>
      </p:sp>
      <p:sp>
        <p:nvSpPr>
          <p:cNvPr id="16" name="TextBox 15"/>
          <p:cNvSpPr txBox="1"/>
          <p:nvPr/>
        </p:nvSpPr>
        <p:spPr>
          <a:xfrm>
            <a:off x="2770013" y="3860865"/>
            <a:ext cx="1064126" cy="369332"/>
          </a:xfrm>
          <a:prstGeom prst="rect">
            <a:avLst/>
          </a:prstGeom>
          <a:solidFill>
            <a:schemeClr val="bg1"/>
          </a:solidFill>
        </p:spPr>
        <p:txBody>
          <a:bodyPr wrap="square" rtlCol="0">
            <a:spAutoFit/>
          </a:bodyPr>
          <a:lstStyle/>
          <a:p>
            <a:r>
              <a:rPr lang="en-GB" dirty="0" err="1" smtClean="0">
                <a:solidFill>
                  <a:srgbClr val="FF0000"/>
                </a:solidFill>
              </a:rPr>
              <a:t>Utterson</a:t>
            </a:r>
            <a:endParaRPr lang="en-GB" dirty="0">
              <a:solidFill>
                <a:srgbClr val="FF0000"/>
              </a:solidFill>
            </a:endParaRPr>
          </a:p>
        </p:txBody>
      </p:sp>
      <p:cxnSp>
        <p:nvCxnSpPr>
          <p:cNvPr id="17" name="Straight Arrow Connector 16"/>
          <p:cNvCxnSpPr/>
          <p:nvPr/>
        </p:nvCxnSpPr>
        <p:spPr>
          <a:xfrm flipH="1" flipV="1">
            <a:off x="4139952" y="1988840"/>
            <a:ext cx="405636" cy="7858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059832" y="2348880"/>
            <a:ext cx="1365646" cy="104773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286806" y="3134708"/>
            <a:ext cx="1149621" cy="7573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878378" y="4014356"/>
            <a:ext cx="552574" cy="4240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995936" y="4653136"/>
            <a:ext cx="409929" cy="3005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858289" y="4414863"/>
            <a:ext cx="1064126" cy="369332"/>
          </a:xfrm>
          <a:prstGeom prst="rect">
            <a:avLst/>
          </a:prstGeom>
          <a:solidFill>
            <a:schemeClr val="bg1"/>
          </a:solidFill>
        </p:spPr>
        <p:txBody>
          <a:bodyPr wrap="square" rtlCol="0">
            <a:spAutoFit/>
          </a:bodyPr>
          <a:lstStyle/>
          <a:p>
            <a:r>
              <a:rPr lang="en-GB" dirty="0" err="1" smtClean="0">
                <a:solidFill>
                  <a:srgbClr val="FF0000"/>
                </a:solidFill>
              </a:rPr>
              <a:t>Utterson</a:t>
            </a:r>
            <a:endParaRPr lang="en-GB" dirty="0">
              <a:solidFill>
                <a:srgbClr val="FF0000"/>
              </a:solidFill>
            </a:endParaRPr>
          </a:p>
        </p:txBody>
      </p:sp>
      <p:sp>
        <p:nvSpPr>
          <p:cNvPr id="28" name="TextBox 27"/>
          <p:cNvSpPr txBox="1"/>
          <p:nvPr/>
        </p:nvSpPr>
        <p:spPr>
          <a:xfrm>
            <a:off x="521151" y="4958775"/>
            <a:ext cx="2178642" cy="646331"/>
          </a:xfrm>
          <a:prstGeom prst="rect">
            <a:avLst/>
          </a:prstGeom>
          <a:solidFill>
            <a:schemeClr val="bg1"/>
          </a:solidFill>
        </p:spPr>
        <p:txBody>
          <a:bodyPr wrap="square" rtlCol="0">
            <a:spAutoFit/>
          </a:bodyPr>
          <a:lstStyle/>
          <a:p>
            <a:r>
              <a:rPr lang="en-GB" dirty="0" smtClean="0">
                <a:solidFill>
                  <a:srgbClr val="FF0000"/>
                </a:solidFill>
              </a:rPr>
              <a:t>Jekyll, pleading with the chemist</a:t>
            </a:r>
            <a:endParaRPr lang="en-GB" dirty="0">
              <a:solidFill>
                <a:srgbClr val="FF0000"/>
              </a:solidFill>
            </a:endParaRPr>
          </a:p>
        </p:txBody>
      </p:sp>
      <p:cxnSp>
        <p:nvCxnSpPr>
          <p:cNvPr id="29" name="Straight Arrow Connector 28"/>
          <p:cNvCxnSpPr/>
          <p:nvPr/>
        </p:nvCxnSpPr>
        <p:spPr>
          <a:xfrm flipH="1" flipV="1">
            <a:off x="2770013" y="5292325"/>
            <a:ext cx="1655465" cy="449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94552" y="5661248"/>
            <a:ext cx="1069136" cy="369332"/>
          </a:xfrm>
          <a:prstGeom prst="rect">
            <a:avLst/>
          </a:prstGeom>
          <a:solidFill>
            <a:schemeClr val="bg1"/>
          </a:solidFill>
        </p:spPr>
        <p:txBody>
          <a:bodyPr wrap="square" rtlCol="0">
            <a:spAutoFit/>
          </a:bodyPr>
          <a:lstStyle/>
          <a:p>
            <a:r>
              <a:rPr lang="en-GB" dirty="0" smtClean="0">
                <a:solidFill>
                  <a:srgbClr val="FF0000"/>
                </a:solidFill>
              </a:rPr>
              <a:t>The cook</a:t>
            </a:r>
            <a:endParaRPr lang="en-GB" dirty="0">
              <a:solidFill>
                <a:srgbClr val="FF0000"/>
              </a:solidFill>
            </a:endParaRPr>
          </a:p>
        </p:txBody>
      </p:sp>
      <p:sp>
        <p:nvSpPr>
          <p:cNvPr id="33" name="TextBox 32"/>
          <p:cNvSpPr txBox="1"/>
          <p:nvPr/>
        </p:nvSpPr>
        <p:spPr>
          <a:xfrm>
            <a:off x="107504" y="6135284"/>
            <a:ext cx="3216938" cy="646331"/>
          </a:xfrm>
          <a:prstGeom prst="rect">
            <a:avLst/>
          </a:prstGeom>
          <a:solidFill>
            <a:schemeClr val="bg1"/>
          </a:solidFill>
        </p:spPr>
        <p:txBody>
          <a:bodyPr wrap="square" rtlCol="0">
            <a:spAutoFit/>
          </a:bodyPr>
          <a:lstStyle/>
          <a:p>
            <a:r>
              <a:rPr lang="en-GB" dirty="0" smtClean="0">
                <a:solidFill>
                  <a:srgbClr val="FF0000"/>
                </a:solidFill>
              </a:rPr>
              <a:t>Poole, referring to the creature in the cabinet</a:t>
            </a:r>
            <a:endParaRPr lang="en-GB" dirty="0">
              <a:solidFill>
                <a:srgbClr val="FF0000"/>
              </a:solidFill>
            </a:endParaRPr>
          </a:p>
        </p:txBody>
      </p:sp>
      <p:cxnSp>
        <p:nvCxnSpPr>
          <p:cNvPr id="34" name="Straight Arrow Connector 33"/>
          <p:cNvCxnSpPr/>
          <p:nvPr/>
        </p:nvCxnSpPr>
        <p:spPr>
          <a:xfrm flipH="1">
            <a:off x="1835696" y="5807542"/>
            <a:ext cx="2578427" cy="969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390352" y="6277683"/>
            <a:ext cx="1003812" cy="1653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228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pic>
        <p:nvPicPr>
          <p:cNvPr id="18434" name="Picture 2" descr="http://www.thetravelyear.com/images/photos/hun601_mathias_church_n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 y="369332"/>
            <a:ext cx="4329044" cy="66600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57493" y="826171"/>
            <a:ext cx="4557267" cy="1107996"/>
          </a:xfrm>
          <a:prstGeom prst="rect">
            <a:avLst/>
          </a:prstGeom>
          <a:noFill/>
        </p:spPr>
        <p:txBody>
          <a:bodyPr wrap="square" rtlCol="0">
            <a:spAutoFit/>
          </a:bodyPr>
          <a:lstStyle/>
          <a:p>
            <a:r>
              <a:rPr lang="en-GB" sz="2200" b="1" dirty="0" smtClean="0">
                <a:solidFill>
                  <a:srgbClr val="FF0000"/>
                </a:solidFill>
              </a:rPr>
              <a:t>How do you think these references to God and religion might add to ideas about good and evil in the novel? </a:t>
            </a:r>
            <a:endParaRPr lang="en-GB" sz="2200" b="1" dirty="0">
              <a:solidFill>
                <a:srgbClr val="FF0000"/>
              </a:solidFill>
            </a:endParaRPr>
          </a:p>
        </p:txBody>
      </p:sp>
      <p:sp>
        <p:nvSpPr>
          <p:cNvPr id="5" name="TextBox 4"/>
          <p:cNvSpPr txBox="1"/>
          <p:nvPr/>
        </p:nvSpPr>
        <p:spPr>
          <a:xfrm>
            <a:off x="4436429" y="2790131"/>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‘God grant there be nothing wrong.’</a:t>
            </a:r>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4436428" y="3244914"/>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‘God grant that he be not deceived.’</a:t>
            </a:r>
            <a:endParaRPr lang="en-GB" sz="2000" dirty="0">
              <a:latin typeface="Arial" panose="020B0604020202020204" pitchFamily="34" charset="0"/>
              <a:cs typeface="Arial" panose="020B0604020202020204" pitchFamily="34" charset="0"/>
            </a:endParaRPr>
          </a:p>
        </p:txBody>
      </p:sp>
      <p:sp>
        <p:nvSpPr>
          <p:cNvPr id="7" name="TextBox 6"/>
          <p:cNvSpPr txBox="1"/>
          <p:nvPr/>
        </p:nvSpPr>
        <p:spPr>
          <a:xfrm>
            <a:off x="4436427" y="3717032"/>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‘God grant I have no cause for it!’</a:t>
            </a:r>
            <a:endParaRPr lang="en-GB" sz="2000" dirty="0">
              <a:latin typeface="Arial" panose="020B0604020202020204" pitchFamily="34" charset="0"/>
              <a:cs typeface="Arial" panose="020B0604020202020204" pitchFamily="34" charset="0"/>
            </a:endParaRPr>
          </a:p>
        </p:txBody>
      </p:sp>
      <p:sp>
        <p:nvSpPr>
          <p:cNvPr id="8" name="TextBox 7"/>
          <p:cNvSpPr txBox="1"/>
          <p:nvPr/>
        </p:nvSpPr>
        <p:spPr>
          <a:xfrm>
            <a:off x="4436427" y="4181018"/>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‘Bless me!’</a:t>
            </a:r>
            <a:endParaRPr lang="en-GB" sz="2000" dirty="0">
              <a:latin typeface="Arial" panose="020B0604020202020204" pitchFamily="34" charset="0"/>
              <a:cs typeface="Arial" panose="020B0604020202020204" pitchFamily="34" charset="0"/>
            </a:endParaRPr>
          </a:p>
        </p:txBody>
      </p:sp>
      <p:sp>
        <p:nvSpPr>
          <p:cNvPr id="9" name="TextBox 8"/>
          <p:cNvSpPr txBox="1"/>
          <p:nvPr/>
        </p:nvSpPr>
        <p:spPr>
          <a:xfrm>
            <a:off x="4427984" y="4653136"/>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‘Amen’</a:t>
            </a:r>
            <a:endParaRPr lang="en-GB" sz="2000" dirty="0">
              <a:latin typeface="Arial" panose="020B0604020202020204" pitchFamily="34" charset="0"/>
              <a:cs typeface="Arial" panose="020B0604020202020204" pitchFamily="34" charset="0"/>
            </a:endParaRPr>
          </a:p>
        </p:txBody>
      </p:sp>
      <p:sp>
        <p:nvSpPr>
          <p:cNvPr id="10" name="TextBox 9"/>
          <p:cNvSpPr txBox="1"/>
          <p:nvPr/>
        </p:nvSpPr>
        <p:spPr>
          <a:xfrm>
            <a:off x="4427984" y="5117122"/>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‘For God’ sake…’</a:t>
            </a:r>
            <a:endParaRPr lang="en-GB" sz="2000" dirty="0">
              <a:latin typeface="Arial" panose="020B0604020202020204" pitchFamily="34" charset="0"/>
              <a:cs typeface="Arial" panose="020B0604020202020204" pitchFamily="34" charset="0"/>
            </a:endParaRPr>
          </a:p>
        </p:txBody>
      </p:sp>
      <p:sp>
        <p:nvSpPr>
          <p:cNvPr id="11" name="TextBox 10"/>
          <p:cNvSpPr txBox="1"/>
          <p:nvPr/>
        </p:nvSpPr>
        <p:spPr>
          <a:xfrm>
            <a:off x="4427984" y="5580037"/>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‘Bless God!’</a:t>
            </a:r>
            <a:endParaRPr lang="en-GB" sz="2000" dirty="0">
              <a:latin typeface="Arial" panose="020B0604020202020204" pitchFamily="34" charset="0"/>
              <a:cs typeface="Arial" panose="020B0604020202020204" pitchFamily="34" charset="0"/>
            </a:endParaRPr>
          </a:p>
        </p:txBody>
      </p:sp>
      <p:sp>
        <p:nvSpPr>
          <p:cNvPr id="12" name="TextBox 11"/>
          <p:cNvSpPr txBox="1"/>
          <p:nvPr/>
        </p:nvSpPr>
        <p:spPr>
          <a:xfrm>
            <a:off x="4410440" y="6042952"/>
            <a:ext cx="4456051" cy="400110"/>
          </a:xfrm>
          <a:prstGeom prst="rect">
            <a:avLst/>
          </a:prstGeom>
          <a:solidFill>
            <a:schemeClr val="bg1"/>
          </a:solidFill>
          <a:ln>
            <a:solidFill>
              <a:prstClr val="black"/>
            </a:solidFill>
          </a:ln>
        </p:spPr>
        <p:txBody>
          <a:bodyPr wrap="square" rtlCol="0">
            <a:spAutoFit/>
          </a:bodyPr>
          <a:lstStyle/>
          <a:p>
            <a:pPr algn="ctr"/>
            <a:r>
              <a:rPr lang="en-GB" sz="2000" dirty="0" smtClean="0">
                <a:latin typeface="Arial" panose="020B0604020202020204" pitchFamily="34" charset="0"/>
                <a:cs typeface="Arial" panose="020B0604020202020204" pitchFamily="34" charset="0"/>
              </a:rPr>
              <a:t>‘… a thing that cries to Heaven.’</a:t>
            </a:r>
            <a:endParaRPr lang="en-GB" sz="2000" dirty="0">
              <a:latin typeface="Arial" panose="020B0604020202020204" pitchFamily="34" charset="0"/>
              <a:cs typeface="Arial" panose="020B0604020202020204" pitchFamily="34" charset="0"/>
            </a:endParaRPr>
          </a:p>
        </p:txBody>
      </p:sp>
      <p:sp>
        <p:nvSpPr>
          <p:cNvPr id="13" name="TextBox 12"/>
          <p:cNvSpPr txBox="1"/>
          <p:nvPr/>
        </p:nvSpPr>
        <p:spPr>
          <a:xfrm>
            <a:off x="611560" y="1256566"/>
            <a:ext cx="3600400" cy="646331"/>
          </a:xfrm>
          <a:prstGeom prst="rect">
            <a:avLst/>
          </a:prstGeom>
          <a:solidFill>
            <a:schemeClr val="bg1"/>
          </a:solidFill>
        </p:spPr>
        <p:txBody>
          <a:bodyPr wrap="square" rtlCol="0">
            <a:spAutoFit/>
          </a:bodyPr>
          <a:lstStyle/>
          <a:p>
            <a:r>
              <a:rPr lang="en-GB" dirty="0" smtClean="0">
                <a:solidFill>
                  <a:srgbClr val="FF0000"/>
                </a:solidFill>
              </a:rPr>
              <a:t>Poole as he and </a:t>
            </a:r>
            <a:r>
              <a:rPr lang="en-GB" dirty="0" err="1" smtClean="0">
                <a:solidFill>
                  <a:srgbClr val="FF0000"/>
                </a:solidFill>
              </a:rPr>
              <a:t>Utterson</a:t>
            </a:r>
            <a:r>
              <a:rPr lang="en-GB" dirty="0" smtClean="0">
                <a:solidFill>
                  <a:srgbClr val="FF0000"/>
                </a:solidFill>
              </a:rPr>
              <a:t> arrive at Jekyll’s house.</a:t>
            </a:r>
            <a:endParaRPr lang="en-GB" dirty="0">
              <a:solidFill>
                <a:srgbClr val="FF0000"/>
              </a:solidFill>
            </a:endParaRPr>
          </a:p>
        </p:txBody>
      </p:sp>
      <p:sp>
        <p:nvSpPr>
          <p:cNvPr id="14" name="TextBox 13"/>
          <p:cNvSpPr txBox="1"/>
          <p:nvPr/>
        </p:nvSpPr>
        <p:spPr>
          <a:xfrm>
            <a:off x="195506" y="2084122"/>
            <a:ext cx="2792318" cy="369332"/>
          </a:xfrm>
          <a:prstGeom prst="rect">
            <a:avLst/>
          </a:prstGeom>
          <a:solidFill>
            <a:schemeClr val="bg1"/>
          </a:solidFill>
        </p:spPr>
        <p:txBody>
          <a:bodyPr wrap="square" rtlCol="0">
            <a:spAutoFit/>
          </a:bodyPr>
          <a:lstStyle/>
          <a:p>
            <a:r>
              <a:rPr lang="en-GB" dirty="0" err="1" smtClean="0">
                <a:solidFill>
                  <a:srgbClr val="FF0000"/>
                </a:solidFill>
              </a:rPr>
              <a:t>Utterson</a:t>
            </a:r>
            <a:r>
              <a:rPr lang="en-GB" dirty="0" smtClean="0">
                <a:solidFill>
                  <a:srgbClr val="FF0000"/>
                </a:solidFill>
              </a:rPr>
              <a:t>, referring to Jekyll.</a:t>
            </a:r>
            <a:endParaRPr lang="en-GB" dirty="0">
              <a:solidFill>
                <a:srgbClr val="FF0000"/>
              </a:solidFill>
            </a:endParaRPr>
          </a:p>
        </p:txBody>
      </p:sp>
      <p:sp>
        <p:nvSpPr>
          <p:cNvPr id="15" name="TextBox 14"/>
          <p:cNvSpPr txBox="1"/>
          <p:nvPr/>
        </p:nvSpPr>
        <p:spPr>
          <a:xfrm>
            <a:off x="395536" y="2629743"/>
            <a:ext cx="2880320" cy="923330"/>
          </a:xfrm>
          <a:prstGeom prst="rect">
            <a:avLst/>
          </a:prstGeom>
          <a:solidFill>
            <a:schemeClr val="bg1"/>
          </a:solidFill>
        </p:spPr>
        <p:txBody>
          <a:bodyPr wrap="square" rtlCol="0">
            <a:spAutoFit/>
          </a:bodyPr>
          <a:lstStyle/>
          <a:p>
            <a:r>
              <a:rPr lang="en-GB" dirty="0" err="1" smtClean="0">
                <a:solidFill>
                  <a:srgbClr val="FF0000"/>
                </a:solidFill>
              </a:rPr>
              <a:t>Utterson</a:t>
            </a:r>
            <a:r>
              <a:rPr lang="en-GB" dirty="0" smtClean="0">
                <a:solidFill>
                  <a:srgbClr val="FF0000"/>
                </a:solidFill>
              </a:rPr>
              <a:t>, hoping that there will be no reason for his deep fear.</a:t>
            </a:r>
            <a:endParaRPr lang="en-GB" dirty="0">
              <a:solidFill>
                <a:srgbClr val="FF0000"/>
              </a:solidFill>
            </a:endParaRPr>
          </a:p>
        </p:txBody>
      </p:sp>
      <p:sp>
        <p:nvSpPr>
          <p:cNvPr id="16" name="TextBox 15"/>
          <p:cNvSpPr txBox="1"/>
          <p:nvPr/>
        </p:nvSpPr>
        <p:spPr>
          <a:xfrm>
            <a:off x="2770013" y="3860865"/>
            <a:ext cx="1064126" cy="369332"/>
          </a:xfrm>
          <a:prstGeom prst="rect">
            <a:avLst/>
          </a:prstGeom>
          <a:solidFill>
            <a:schemeClr val="bg1"/>
          </a:solidFill>
        </p:spPr>
        <p:txBody>
          <a:bodyPr wrap="square" rtlCol="0">
            <a:spAutoFit/>
          </a:bodyPr>
          <a:lstStyle/>
          <a:p>
            <a:r>
              <a:rPr lang="en-GB" dirty="0" err="1" smtClean="0">
                <a:solidFill>
                  <a:srgbClr val="FF0000"/>
                </a:solidFill>
              </a:rPr>
              <a:t>Utterson</a:t>
            </a:r>
            <a:endParaRPr lang="en-GB" dirty="0">
              <a:solidFill>
                <a:srgbClr val="FF0000"/>
              </a:solidFill>
            </a:endParaRPr>
          </a:p>
        </p:txBody>
      </p:sp>
      <p:cxnSp>
        <p:nvCxnSpPr>
          <p:cNvPr id="17" name="Straight Arrow Connector 16"/>
          <p:cNvCxnSpPr/>
          <p:nvPr/>
        </p:nvCxnSpPr>
        <p:spPr>
          <a:xfrm flipH="1" flipV="1">
            <a:off x="4139952" y="1988840"/>
            <a:ext cx="405636" cy="7858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059832" y="2348880"/>
            <a:ext cx="1365646" cy="104773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286806" y="3134708"/>
            <a:ext cx="1149621" cy="7573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878378" y="4014356"/>
            <a:ext cx="552574" cy="4240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995936" y="4653136"/>
            <a:ext cx="409929" cy="3005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858289" y="4414863"/>
            <a:ext cx="1064126" cy="369332"/>
          </a:xfrm>
          <a:prstGeom prst="rect">
            <a:avLst/>
          </a:prstGeom>
          <a:solidFill>
            <a:schemeClr val="bg1"/>
          </a:solidFill>
        </p:spPr>
        <p:txBody>
          <a:bodyPr wrap="square" rtlCol="0">
            <a:spAutoFit/>
          </a:bodyPr>
          <a:lstStyle/>
          <a:p>
            <a:r>
              <a:rPr lang="en-GB" dirty="0" err="1" smtClean="0">
                <a:solidFill>
                  <a:srgbClr val="FF0000"/>
                </a:solidFill>
              </a:rPr>
              <a:t>Utterson</a:t>
            </a:r>
            <a:endParaRPr lang="en-GB" dirty="0">
              <a:solidFill>
                <a:srgbClr val="FF0000"/>
              </a:solidFill>
            </a:endParaRPr>
          </a:p>
        </p:txBody>
      </p:sp>
      <p:sp>
        <p:nvSpPr>
          <p:cNvPr id="28" name="TextBox 27"/>
          <p:cNvSpPr txBox="1"/>
          <p:nvPr/>
        </p:nvSpPr>
        <p:spPr>
          <a:xfrm>
            <a:off x="521151" y="4958775"/>
            <a:ext cx="2178642" cy="646331"/>
          </a:xfrm>
          <a:prstGeom prst="rect">
            <a:avLst/>
          </a:prstGeom>
          <a:solidFill>
            <a:schemeClr val="bg1"/>
          </a:solidFill>
        </p:spPr>
        <p:txBody>
          <a:bodyPr wrap="square" rtlCol="0">
            <a:spAutoFit/>
          </a:bodyPr>
          <a:lstStyle/>
          <a:p>
            <a:r>
              <a:rPr lang="en-GB" dirty="0" smtClean="0">
                <a:solidFill>
                  <a:srgbClr val="FF0000"/>
                </a:solidFill>
              </a:rPr>
              <a:t>Jekyll, pleading with the chemist</a:t>
            </a:r>
            <a:endParaRPr lang="en-GB" dirty="0">
              <a:solidFill>
                <a:srgbClr val="FF0000"/>
              </a:solidFill>
            </a:endParaRPr>
          </a:p>
        </p:txBody>
      </p:sp>
      <p:cxnSp>
        <p:nvCxnSpPr>
          <p:cNvPr id="29" name="Straight Arrow Connector 28"/>
          <p:cNvCxnSpPr/>
          <p:nvPr/>
        </p:nvCxnSpPr>
        <p:spPr>
          <a:xfrm flipH="1" flipV="1">
            <a:off x="2770013" y="5292325"/>
            <a:ext cx="1655465" cy="449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94552" y="5661248"/>
            <a:ext cx="1069136" cy="369332"/>
          </a:xfrm>
          <a:prstGeom prst="rect">
            <a:avLst/>
          </a:prstGeom>
          <a:solidFill>
            <a:schemeClr val="bg1"/>
          </a:solidFill>
        </p:spPr>
        <p:txBody>
          <a:bodyPr wrap="square" rtlCol="0">
            <a:spAutoFit/>
          </a:bodyPr>
          <a:lstStyle/>
          <a:p>
            <a:r>
              <a:rPr lang="en-GB" dirty="0" smtClean="0">
                <a:solidFill>
                  <a:srgbClr val="FF0000"/>
                </a:solidFill>
              </a:rPr>
              <a:t>The cook</a:t>
            </a:r>
            <a:endParaRPr lang="en-GB" dirty="0">
              <a:solidFill>
                <a:srgbClr val="FF0000"/>
              </a:solidFill>
            </a:endParaRPr>
          </a:p>
        </p:txBody>
      </p:sp>
      <p:sp>
        <p:nvSpPr>
          <p:cNvPr id="33" name="TextBox 32"/>
          <p:cNvSpPr txBox="1"/>
          <p:nvPr/>
        </p:nvSpPr>
        <p:spPr>
          <a:xfrm>
            <a:off x="107504" y="6135284"/>
            <a:ext cx="3216938" cy="646331"/>
          </a:xfrm>
          <a:prstGeom prst="rect">
            <a:avLst/>
          </a:prstGeom>
          <a:solidFill>
            <a:schemeClr val="bg1"/>
          </a:solidFill>
        </p:spPr>
        <p:txBody>
          <a:bodyPr wrap="square" rtlCol="0">
            <a:spAutoFit/>
          </a:bodyPr>
          <a:lstStyle/>
          <a:p>
            <a:r>
              <a:rPr lang="en-GB" dirty="0" smtClean="0">
                <a:solidFill>
                  <a:srgbClr val="FF0000"/>
                </a:solidFill>
              </a:rPr>
              <a:t>Poole, referring to the creature in the cabinet</a:t>
            </a:r>
            <a:endParaRPr lang="en-GB" dirty="0">
              <a:solidFill>
                <a:srgbClr val="FF0000"/>
              </a:solidFill>
            </a:endParaRPr>
          </a:p>
        </p:txBody>
      </p:sp>
      <p:cxnSp>
        <p:nvCxnSpPr>
          <p:cNvPr id="34" name="Straight Arrow Connector 33"/>
          <p:cNvCxnSpPr/>
          <p:nvPr/>
        </p:nvCxnSpPr>
        <p:spPr>
          <a:xfrm flipH="1">
            <a:off x="1835696" y="5807542"/>
            <a:ext cx="2578427" cy="969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390352" y="6277683"/>
            <a:ext cx="1003812" cy="1653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038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a:t>
            </a:r>
            <a:r>
              <a:rPr lang="en-GB" dirty="0"/>
              <a:t>8</a:t>
            </a:r>
            <a:r>
              <a:rPr lang="en-GB" dirty="0" smtClean="0"/>
              <a:t> of the novel</a:t>
            </a:r>
            <a:endParaRPr lang="en-GB" dirty="0"/>
          </a:p>
        </p:txBody>
      </p:sp>
      <p:pic>
        <p:nvPicPr>
          <p:cNvPr id="7172" name="Picture 4" descr="http://1.bp.blogspot.com/-CvsCYPTyE54/TdbzsJyHY6I/AAAAAAAAAiE/5BwsGFPue9c/s1600/27.jpg"/>
          <p:cNvPicPr>
            <a:picLocks noChangeAspect="1" noChangeArrowheads="1"/>
          </p:cNvPicPr>
          <p:nvPr/>
        </p:nvPicPr>
        <p:blipFill rotWithShape="1">
          <a:blip r:embed="rId2">
            <a:extLst>
              <a:ext uri="{28A0092B-C50C-407E-A947-70E740481C1C}">
                <a14:useLocalDpi xmlns:a14="http://schemas.microsoft.com/office/drawing/2010/main" val="0"/>
              </a:ext>
            </a:extLst>
          </a:blip>
          <a:srcRect b="54138"/>
          <a:stretch/>
        </p:blipFill>
        <p:spPr bwMode="auto">
          <a:xfrm>
            <a:off x="-33899" y="369332"/>
            <a:ext cx="9184573" cy="658806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p:nvPr/>
        </p:nvSpPr>
        <p:spPr>
          <a:xfrm>
            <a:off x="215516" y="5849888"/>
            <a:ext cx="8712968" cy="1008112"/>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400" i="0" u="none" strike="noStrike" kern="0" cap="none" spc="0" normalizeH="0" baseline="0" noProof="0" dirty="0" smtClean="0">
                <a:ln>
                  <a:noFill/>
                </a:ln>
                <a:solidFill>
                  <a:sysClr val="windowText" lastClr="000000"/>
                </a:solidFill>
                <a:effectLst/>
                <a:uLnTx/>
                <a:uFillTx/>
                <a:ea typeface="Calibri" panose="020F0502020204030204" pitchFamily="34" charset="0"/>
                <a:cs typeface="Times New Roman" panose="02020603050405020304" pitchFamily="18" charset="0"/>
              </a:rPr>
              <a:t>What is</a:t>
            </a:r>
            <a:r>
              <a:rPr kumimoji="0" lang="en-GB" sz="2400" i="0" u="none" strike="noStrike" kern="0" cap="none" spc="0" normalizeH="0" noProof="0" dirty="0" smtClean="0">
                <a:ln>
                  <a:noFill/>
                </a:ln>
                <a:solidFill>
                  <a:sysClr val="windowText" lastClr="000000"/>
                </a:solidFill>
                <a:effectLst/>
                <a:uLnTx/>
                <a:uFillTx/>
                <a:ea typeface="Calibri" panose="020F0502020204030204" pitchFamily="34" charset="0"/>
                <a:cs typeface="Times New Roman" panose="02020603050405020304" pitchFamily="18" charset="0"/>
              </a:rPr>
              <a:t> the effect of this chapter title? </a:t>
            </a:r>
            <a:r>
              <a:rPr lang="en-GB" sz="2400" kern="0" dirty="0" smtClean="0">
                <a:solidFill>
                  <a:sysClr val="windowText" lastClr="000000"/>
                </a:solidFill>
                <a:ea typeface="Calibri" panose="020F0502020204030204" pitchFamily="34" charset="0"/>
                <a:cs typeface="Times New Roman" panose="02020603050405020304" pitchFamily="18" charset="0"/>
              </a:rPr>
              <a:t>Remember that there are two more chapters left after this one…</a:t>
            </a:r>
            <a:endParaRPr kumimoji="0" lang="en-GB" sz="240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7234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pic>
        <p:nvPicPr>
          <p:cNvPr id="1028" name="Picture 4" descr="https://a.1stdibscdn.com/archivesE/upload/1121223/f_3314222/3314222_z.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908" r="18394"/>
          <a:stretch/>
        </p:blipFill>
        <p:spPr bwMode="auto">
          <a:xfrm>
            <a:off x="-15201" y="1124744"/>
            <a:ext cx="3312369" cy="53686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71800" y="620688"/>
            <a:ext cx="6120680" cy="3693319"/>
          </a:xfrm>
          <a:prstGeom prst="rect">
            <a:avLst/>
          </a:prstGeom>
          <a:ln>
            <a:solidFill>
              <a:schemeClr val="tx1"/>
            </a:solidFill>
          </a:ln>
        </p:spPr>
        <p:txBody>
          <a:bodyPr wrap="square">
            <a:spAutoFit/>
          </a:bodyPr>
          <a:lstStyle/>
          <a:p>
            <a:r>
              <a:rPr lang="en-GB" dirty="0">
                <a:solidFill>
                  <a:srgbClr val="252525"/>
                </a:solidFill>
                <a:latin typeface="Arial" panose="020B0604020202020204" pitchFamily="34" charset="0"/>
              </a:rPr>
              <a:t>Next, in the course of their review of the chamber, the searchers came to the cheval-glass, into whose depths they looked with an involuntary horror. But it was so turned as to show them nothing but the rosy glow playing on the roof, the fire sparkling in a hundred repetitions along the glazed front of the presses, and their own pale and fearful countenances stooping to look in.</a:t>
            </a:r>
          </a:p>
          <a:p>
            <a:r>
              <a:rPr lang="en-GB" dirty="0">
                <a:solidFill>
                  <a:srgbClr val="252525"/>
                </a:solidFill>
                <a:latin typeface="Arial" panose="020B0604020202020204" pitchFamily="34" charset="0"/>
              </a:rPr>
              <a:t>"This glass has seen some strange things, sir," whispered Poole.</a:t>
            </a:r>
          </a:p>
          <a:p>
            <a:r>
              <a:rPr lang="en-GB" dirty="0">
                <a:solidFill>
                  <a:srgbClr val="252525"/>
                </a:solidFill>
                <a:latin typeface="Arial" panose="020B0604020202020204" pitchFamily="34" charset="0"/>
              </a:rPr>
              <a:t>"And surely none stranger than itself," echoed the lawyer in the same tones. "For what did Jekyll"--he caught himself up at the word with a start, and then conquering the weakness--"what could Jekyll want with it?" he said.</a:t>
            </a:r>
            <a:endParaRPr lang="en-GB" b="0" i="0" dirty="0">
              <a:solidFill>
                <a:srgbClr val="252525"/>
              </a:solidFill>
              <a:effectLst/>
              <a:latin typeface="Arial" panose="020B0604020202020204" pitchFamily="34" charset="0"/>
            </a:endParaRPr>
          </a:p>
        </p:txBody>
      </p:sp>
      <p:sp>
        <p:nvSpPr>
          <p:cNvPr id="4" name="TextBox 3"/>
          <p:cNvSpPr txBox="1"/>
          <p:nvPr/>
        </p:nvSpPr>
        <p:spPr>
          <a:xfrm>
            <a:off x="3079642" y="4549676"/>
            <a:ext cx="5976664" cy="1569660"/>
          </a:xfrm>
          <a:prstGeom prst="rect">
            <a:avLst/>
          </a:prstGeom>
          <a:noFill/>
        </p:spPr>
        <p:txBody>
          <a:bodyPr wrap="square" rtlCol="0">
            <a:spAutoFit/>
          </a:bodyPr>
          <a:lstStyle/>
          <a:p>
            <a:r>
              <a:rPr lang="en-GB" sz="2400" b="1" dirty="0" smtClean="0">
                <a:solidFill>
                  <a:srgbClr val="FF0000"/>
                </a:solidFill>
              </a:rPr>
              <a:t>What is the significance of the cheval glass?</a:t>
            </a:r>
          </a:p>
          <a:p>
            <a:endParaRPr lang="en-GB" sz="2400" b="1" dirty="0" smtClean="0">
              <a:solidFill>
                <a:srgbClr val="FF0000"/>
              </a:solidFill>
            </a:endParaRPr>
          </a:p>
          <a:p>
            <a:r>
              <a:rPr lang="en-GB" sz="2400" b="1" dirty="0" smtClean="0">
                <a:solidFill>
                  <a:srgbClr val="FF0000"/>
                </a:solidFill>
              </a:rPr>
              <a:t>Annotate your copy of the extract then write a paragraph summarising </a:t>
            </a:r>
            <a:r>
              <a:rPr lang="en-GB" sz="2400" b="1" smtClean="0">
                <a:solidFill>
                  <a:srgbClr val="FF0000"/>
                </a:solidFill>
              </a:rPr>
              <a:t>your ideas.</a:t>
            </a:r>
            <a:endParaRPr lang="en-GB" sz="2400" b="1" dirty="0">
              <a:solidFill>
                <a:srgbClr val="FF0000"/>
              </a:solidFill>
            </a:endParaRPr>
          </a:p>
        </p:txBody>
      </p:sp>
    </p:spTree>
    <p:extLst>
      <p:ext uri="{BB962C8B-B14F-4D97-AF65-F5344CB8AC3E}">
        <p14:creationId xmlns:p14="http://schemas.microsoft.com/office/powerpoint/2010/main" val="3772949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sp>
        <p:nvSpPr>
          <p:cNvPr id="10" name="Text Box 4"/>
          <p:cNvSpPr txBox="1"/>
          <p:nvPr/>
        </p:nvSpPr>
        <p:spPr>
          <a:xfrm>
            <a:off x="2627784" y="1155648"/>
            <a:ext cx="6264696" cy="176929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2000" i="0" u="none" strike="noStrike" kern="0" cap="none" spc="0" normalizeH="0" baseline="0" noProof="0" dirty="0" smtClean="0">
                <a:ln>
                  <a:noFill/>
                </a:ln>
                <a:solidFill>
                  <a:sysClr val="windowText" lastClr="000000"/>
                </a:solidFill>
                <a:effectLst/>
                <a:uLnTx/>
                <a:uFillTx/>
                <a:ea typeface="Calibri" panose="020F0502020204030204" pitchFamily="34" charset="0"/>
                <a:cs typeface="Times New Roman" panose="02020603050405020304" pitchFamily="18" charset="0"/>
              </a:rPr>
              <a:t>During Poole’s</a:t>
            </a:r>
            <a:r>
              <a:rPr kumimoji="0" lang="en-GB" sz="2000" i="0" u="none" strike="noStrike" kern="0" cap="none" spc="0" normalizeH="0" noProof="0" dirty="0" smtClean="0">
                <a:ln>
                  <a:noFill/>
                </a:ln>
                <a:solidFill>
                  <a:sysClr val="windowText" lastClr="000000"/>
                </a:solidFill>
                <a:effectLst/>
                <a:uLnTx/>
                <a:uFillTx/>
                <a:ea typeface="Calibri" panose="020F0502020204030204" pitchFamily="34" charset="0"/>
                <a:cs typeface="Times New Roman" panose="02020603050405020304" pitchFamily="18" charset="0"/>
              </a:rPr>
              <a:t> brief appearances in the novel so far, he has simply been ‘Poole, the butler’, calmly carrying out his duties. In Chapter 8, however, Stevenson describes Poole’s emotions and behaviour. Here, he becomes an important witness to events that have occurred in Jekyll’s house.</a:t>
            </a:r>
            <a:endParaRPr kumimoji="0" lang="en-GB" sz="200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p:txBody>
      </p:sp>
      <p:pic>
        <p:nvPicPr>
          <p:cNvPr id="1030" name="Picture 6" descr="http://www.yorknotes.com/images/onlineguides/GCSE/Jekyll-Hyde-2017/POOLE%20PORTRAIT%20Ar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2286000" cy="2828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67744" y="548680"/>
            <a:ext cx="4392488" cy="523220"/>
          </a:xfrm>
          <a:prstGeom prst="rect">
            <a:avLst/>
          </a:prstGeom>
          <a:noFill/>
        </p:spPr>
        <p:txBody>
          <a:bodyPr wrap="square" rtlCol="0">
            <a:spAutoFit/>
          </a:bodyPr>
          <a:lstStyle/>
          <a:p>
            <a:r>
              <a:rPr lang="en-GB" sz="2800" b="1" dirty="0" smtClean="0"/>
              <a:t>The importance of Poole</a:t>
            </a:r>
            <a:endParaRPr lang="en-GB" sz="2800" b="1" dirty="0"/>
          </a:p>
        </p:txBody>
      </p:sp>
      <p:sp>
        <p:nvSpPr>
          <p:cNvPr id="6" name="TextBox 5"/>
          <p:cNvSpPr txBox="1"/>
          <p:nvPr/>
        </p:nvSpPr>
        <p:spPr>
          <a:xfrm>
            <a:off x="107504" y="3356992"/>
            <a:ext cx="9001000" cy="830997"/>
          </a:xfrm>
          <a:prstGeom prst="rect">
            <a:avLst/>
          </a:prstGeom>
          <a:noFill/>
        </p:spPr>
        <p:txBody>
          <a:bodyPr wrap="square" rtlCol="0">
            <a:spAutoFit/>
          </a:bodyPr>
          <a:lstStyle/>
          <a:p>
            <a:r>
              <a:rPr lang="en-GB" sz="2400" b="1" dirty="0" smtClean="0"/>
              <a:t>Re-read the account of Poole’s arrival at </a:t>
            </a:r>
            <a:r>
              <a:rPr lang="en-GB" sz="2400" b="1" dirty="0" err="1" smtClean="0"/>
              <a:t>Utterson’s</a:t>
            </a:r>
            <a:r>
              <a:rPr lang="en-GB" sz="2400" b="1" dirty="0" smtClean="0"/>
              <a:t> house. Match up details from the text with the statements about Poole. </a:t>
            </a:r>
            <a:endParaRPr lang="en-GB" sz="2400" b="1" dirty="0"/>
          </a:p>
        </p:txBody>
      </p:sp>
      <p:sp>
        <p:nvSpPr>
          <p:cNvPr id="13" name="TextBox 12"/>
          <p:cNvSpPr txBox="1"/>
          <p:nvPr/>
        </p:nvSpPr>
        <p:spPr>
          <a:xfrm>
            <a:off x="452107" y="4496927"/>
            <a:ext cx="8640960" cy="1569660"/>
          </a:xfrm>
          <a:prstGeom prst="rect">
            <a:avLst/>
          </a:prstGeom>
          <a:noFill/>
        </p:spPr>
        <p:txBody>
          <a:bodyPr wrap="square" rtlCol="0">
            <a:spAutoFit/>
          </a:bodyPr>
          <a:lstStyle/>
          <a:p>
            <a:pPr marL="342900" indent="-342900">
              <a:buAutoNum type="arabicPeriod"/>
            </a:pPr>
            <a:r>
              <a:rPr lang="en-GB" sz="2400" dirty="0" smtClean="0"/>
              <a:t>Poole’s arrival shocks </a:t>
            </a:r>
            <a:r>
              <a:rPr lang="en-GB" sz="2400" dirty="0" err="1" smtClean="0"/>
              <a:t>Utterson</a:t>
            </a:r>
            <a:r>
              <a:rPr lang="en-GB" sz="2400" dirty="0" smtClean="0"/>
              <a:t>.</a:t>
            </a:r>
          </a:p>
          <a:p>
            <a:pPr marL="342900" indent="-342900">
              <a:buAutoNum type="arabicPeriod"/>
            </a:pPr>
            <a:r>
              <a:rPr lang="en-GB" sz="2400" dirty="0" smtClean="0"/>
              <a:t>Poole’s appearance and manner make him seem ill.</a:t>
            </a:r>
          </a:p>
          <a:p>
            <a:pPr marL="342900" indent="-342900">
              <a:buAutoNum type="arabicPeriod"/>
            </a:pPr>
            <a:r>
              <a:rPr lang="en-GB" sz="2400" dirty="0" smtClean="0"/>
              <a:t>Poole is unwilling or unable to explain what is wrong.</a:t>
            </a:r>
          </a:p>
          <a:p>
            <a:pPr marL="342900" indent="-342900">
              <a:buAutoNum type="arabicPeriod"/>
            </a:pPr>
            <a:r>
              <a:rPr lang="en-GB" sz="2400" dirty="0" smtClean="0"/>
              <a:t>Poole is very frightened.</a:t>
            </a:r>
            <a:endParaRPr lang="en-GB"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pic>
        <p:nvPicPr>
          <p:cNvPr id="1030" name="Picture 6" descr="http://www.yorknotes.com/images/onlineguides/GCSE/Jekyll-Hyde-2017/POOLE%20PORTRAIT%20Ar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2286000" cy="28289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3356992"/>
            <a:ext cx="9001000" cy="830997"/>
          </a:xfrm>
          <a:prstGeom prst="rect">
            <a:avLst/>
          </a:prstGeom>
          <a:noFill/>
        </p:spPr>
        <p:txBody>
          <a:bodyPr wrap="square" rtlCol="0">
            <a:spAutoFit/>
          </a:bodyPr>
          <a:lstStyle/>
          <a:p>
            <a:r>
              <a:rPr lang="en-GB" sz="2400" b="1" dirty="0" smtClean="0"/>
              <a:t>Re-read the account of Poole’s arrival at </a:t>
            </a:r>
            <a:r>
              <a:rPr lang="en-GB" sz="2400" b="1" dirty="0" err="1" smtClean="0"/>
              <a:t>Utterson’s</a:t>
            </a:r>
            <a:r>
              <a:rPr lang="en-GB" sz="2400" b="1" dirty="0" smtClean="0"/>
              <a:t> house. Match up details from the text with the statements about Poole. </a:t>
            </a:r>
            <a:endParaRPr lang="en-GB" sz="2400" b="1" dirty="0"/>
          </a:p>
        </p:txBody>
      </p:sp>
      <p:sp>
        <p:nvSpPr>
          <p:cNvPr id="16" name="Rectangle 15"/>
          <p:cNvSpPr/>
          <p:nvPr/>
        </p:nvSpPr>
        <p:spPr>
          <a:xfrm rot="21277262">
            <a:off x="2162241" y="404416"/>
            <a:ext cx="4129959" cy="1015663"/>
          </a:xfrm>
          <a:prstGeom prst="rect">
            <a:avLst/>
          </a:prstGeom>
          <a:ln>
            <a:solidFill>
              <a:schemeClr val="tx1"/>
            </a:solidFill>
          </a:ln>
        </p:spPr>
        <p:txBody>
          <a:bodyPr wrap="square">
            <a:spAutoFit/>
          </a:bodyPr>
          <a:lstStyle/>
          <a:p>
            <a:r>
              <a:rPr lang="en-GB" sz="2000" dirty="0" smtClean="0">
                <a:latin typeface="Arial" panose="020B0604020202020204" pitchFamily="34" charset="0"/>
                <a:cs typeface="Arial" panose="020B0604020202020204" pitchFamily="34" charset="0"/>
              </a:rPr>
              <a:t>1. </a:t>
            </a:r>
            <a:r>
              <a:rPr lang="en-GB" sz="2000" dirty="0" err="1" smtClean="0">
                <a:latin typeface="Arial" panose="020B0604020202020204" pitchFamily="34" charset="0"/>
                <a:cs typeface="Arial" panose="020B0604020202020204" pitchFamily="34" charset="0"/>
              </a:rPr>
              <a:t>Utterson</a:t>
            </a:r>
            <a:r>
              <a:rPr lang="en-GB" sz="2000" dirty="0" smtClean="0">
                <a:latin typeface="Arial" panose="020B0604020202020204" pitchFamily="34" charset="0"/>
                <a:cs typeface="Arial" panose="020B0604020202020204" pitchFamily="34" charset="0"/>
              </a:rPr>
              <a:t> exclaims ‘Bless me!’ when ‘he was surprised’ at Poole’s visit.</a:t>
            </a:r>
            <a:endParaRPr lang="en-GB" sz="2000" dirty="0">
              <a:latin typeface="Arial" panose="020B0604020202020204" pitchFamily="34" charset="0"/>
              <a:cs typeface="Arial" panose="020B0604020202020204" pitchFamily="34" charset="0"/>
            </a:endParaRPr>
          </a:p>
        </p:txBody>
      </p:sp>
      <p:sp>
        <p:nvSpPr>
          <p:cNvPr id="8" name="Rectangle 7"/>
          <p:cNvSpPr/>
          <p:nvPr/>
        </p:nvSpPr>
        <p:spPr>
          <a:xfrm rot="171837">
            <a:off x="2412863" y="1668723"/>
            <a:ext cx="2334544" cy="1631216"/>
          </a:xfrm>
          <a:prstGeom prst="rect">
            <a:avLst/>
          </a:prstGeom>
          <a:ln>
            <a:solidFill>
              <a:schemeClr val="tx1"/>
            </a:solidFill>
          </a:ln>
        </p:spPr>
        <p:txBody>
          <a:bodyPr wrap="square">
            <a:spAutoFit/>
          </a:bodyPr>
          <a:lstStyle/>
          <a:p>
            <a:r>
              <a:rPr lang="en-GB" sz="2000" dirty="0" smtClean="0">
                <a:latin typeface="Arial" panose="020B0604020202020204" pitchFamily="34" charset="0"/>
                <a:cs typeface="Arial" panose="020B0604020202020204" pitchFamily="34" charset="0"/>
              </a:rPr>
              <a:t>2. </a:t>
            </a:r>
            <a:r>
              <a:rPr lang="en-GB" sz="2000" dirty="0" err="1" smtClean="0">
                <a:latin typeface="Arial" panose="020B0604020202020204" pitchFamily="34" charset="0"/>
                <a:cs typeface="Arial" panose="020B0604020202020204" pitchFamily="34" charset="0"/>
              </a:rPr>
              <a:t>Utterson</a:t>
            </a:r>
            <a:r>
              <a:rPr lang="en-GB" sz="2000" dirty="0" smtClean="0">
                <a:latin typeface="Arial" panose="020B0604020202020204" pitchFamily="34" charset="0"/>
                <a:cs typeface="Arial" panose="020B0604020202020204" pitchFamily="34" charset="0"/>
              </a:rPr>
              <a:t> asks, ‘What ails you?’; ‘Poole’s manner was altered for the worse.’</a:t>
            </a:r>
            <a:endParaRPr lang="en-GB" sz="2000" dirty="0">
              <a:latin typeface="Arial" panose="020B0604020202020204" pitchFamily="34" charset="0"/>
              <a:cs typeface="Arial" panose="020B0604020202020204" pitchFamily="34" charset="0"/>
            </a:endParaRPr>
          </a:p>
        </p:txBody>
      </p:sp>
      <p:sp>
        <p:nvSpPr>
          <p:cNvPr id="9" name="Rectangle 8"/>
          <p:cNvSpPr/>
          <p:nvPr/>
        </p:nvSpPr>
        <p:spPr>
          <a:xfrm rot="346944">
            <a:off x="6373298" y="819018"/>
            <a:ext cx="2599501" cy="1323439"/>
          </a:xfrm>
          <a:prstGeom prst="rect">
            <a:avLst/>
          </a:prstGeom>
          <a:ln>
            <a:solidFill>
              <a:schemeClr val="tx1"/>
            </a:solidFill>
          </a:ln>
        </p:spPr>
        <p:txBody>
          <a:bodyPr wrap="square">
            <a:spAutoFit/>
          </a:bodyPr>
          <a:lstStyle/>
          <a:p>
            <a:r>
              <a:rPr lang="en-GB" sz="2000" dirty="0" smtClean="0">
                <a:latin typeface="Arial" panose="020B0604020202020204" pitchFamily="34" charset="0"/>
                <a:cs typeface="Arial" panose="020B0604020202020204" pitchFamily="34" charset="0"/>
              </a:rPr>
              <a:t>3. Poole ‘daren’t say’ what he means. He does not answer </a:t>
            </a:r>
            <a:r>
              <a:rPr lang="en-GB" sz="2000" dirty="0" err="1" smtClean="0">
                <a:latin typeface="Arial" panose="020B0604020202020204" pitchFamily="34" charset="0"/>
                <a:cs typeface="Arial" panose="020B0604020202020204" pitchFamily="34" charset="0"/>
              </a:rPr>
              <a:t>Utterson</a:t>
            </a:r>
            <a:r>
              <a:rPr lang="en-GB" sz="2000" dirty="0" smtClean="0">
                <a:latin typeface="Arial" panose="020B0604020202020204" pitchFamily="34" charset="0"/>
                <a:cs typeface="Arial" panose="020B0604020202020204" pitchFamily="34" charset="0"/>
              </a:rPr>
              <a:t> directly.</a:t>
            </a:r>
            <a:endParaRPr lang="en-GB" sz="2000" dirty="0">
              <a:latin typeface="Arial" panose="020B0604020202020204" pitchFamily="34" charset="0"/>
              <a:cs typeface="Arial" panose="020B0604020202020204" pitchFamily="34" charset="0"/>
            </a:endParaRPr>
          </a:p>
        </p:txBody>
      </p:sp>
      <p:sp>
        <p:nvSpPr>
          <p:cNvPr id="11" name="Rectangle 10"/>
          <p:cNvSpPr/>
          <p:nvPr/>
        </p:nvSpPr>
        <p:spPr>
          <a:xfrm rot="21369921">
            <a:off x="4888604" y="2265643"/>
            <a:ext cx="2849275" cy="1015663"/>
          </a:xfrm>
          <a:prstGeom prst="rect">
            <a:avLst/>
          </a:prstGeom>
          <a:ln>
            <a:solidFill>
              <a:schemeClr val="tx1"/>
            </a:solidFill>
          </a:ln>
        </p:spPr>
        <p:txBody>
          <a:bodyPr wrap="square">
            <a:spAutoFit/>
          </a:bodyPr>
          <a:lstStyle/>
          <a:p>
            <a:r>
              <a:rPr lang="en-GB" sz="2000" dirty="0" smtClean="0">
                <a:latin typeface="Arial" panose="020B0604020202020204" pitchFamily="34" charset="0"/>
                <a:cs typeface="Arial" panose="020B0604020202020204" pitchFamily="34" charset="0"/>
              </a:rPr>
              <a:t>4. Poole says that he has been afraid for, ‘about a week’. </a:t>
            </a:r>
            <a:endParaRPr lang="en-GB" sz="2000" dirty="0">
              <a:latin typeface="Arial" panose="020B0604020202020204" pitchFamily="34" charset="0"/>
              <a:cs typeface="Arial" panose="020B0604020202020204" pitchFamily="34" charset="0"/>
            </a:endParaRPr>
          </a:p>
        </p:txBody>
      </p:sp>
      <p:sp>
        <p:nvSpPr>
          <p:cNvPr id="12" name="TextBox 11"/>
          <p:cNvSpPr txBox="1"/>
          <p:nvPr/>
        </p:nvSpPr>
        <p:spPr>
          <a:xfrm>
            <a:off x="452107" y="4496927"/>
            <a:ext cx="8640960" cy="1569660"/>
          </a:xfrm>
          <a:prstGeom prst="rect">
            <a:avLst/>
          </a:prstGeom>
          <a:noFill/>
        </p:spPr>
        <p:txBody>
          <a:bodyPr wrap="square" rtlCol="0">
            <a:spAutoFit/>
          </a:bodyPr>
          <a:lstStyle/>
          <a:p>
            <a:pPr marL="342900" indent="-342900">
              <a:buAutoNum type="arabicPeriod"/>
            </a:pPr>
            <a:r>
              <a:rPr lang="en-GB" sz="2400" dirty="0" smtClean="0"/>
              <a:t>Poole’s arrival shocks </a:t>
            </a:r>
            <a:r>
              <a:rPr lang="en-GB" sz="2400" dirty="0" err="1" smtClean="0"/>
              <a:t>Utterson</a:t>
            </a:r>
            <a:r>
              <a:rPr lang="en-GB" sz="2400" dirty="0" smtClean="0"/>
              <a:t>.</a:t>
            </a:r>
          </a:p>
          <a:p>
            <a:pPr marL="342900" indent="-342900">
              <a:buAutoNum type="arabicPeriod"/>
            </a:pPr>
            <a:r>
              <a:rPr lang="en-GB" sz="2400" dirty="0" smtClean="0"/>
              <a:t>Poole’s appearance and manner make him seem ill.</a:t>
            </a:r>
          </a:p>
          <a:p>
            <a:pPr marL="342900" indent="-342900">
              <a:buAutoNum type="arabicPeriod"/>
            </a:pPr>
            <a:r>
              <a:rPr lang="en-GB" sz="2400" dirty="0" smtClean="0"/>
              <a:t>Poole is unwilling or unable to explain what is wrong.</a:t>
            </a:r>
          </a:p>
          <a:p>
            <a:pPr marL="342900" indent="-342900">
              <a:buAutoNum type="arabicPeriod"/>
            </a:pPr>
            <a:r>
              <a:rPr lang="en-GB" sz="2400" dirty="0" smtClean="0"/>
              <a:t>Poole is very frightened.</a:t>
            </a:r>
            <a:endParaRPr lang="en-GB" sz="2400" dirty="0"/>
          </a:p>
        </p:txBody>
      </p:sp>
    </p:spTree>
    <p:extLst>
      <p:ext uri="{BB962C8B-B14F-4D97-AF65-F5344CB8AC3E}">
        <p14:creationId xmlns:p14="http://schemas.microsoft.com/office/powerpoint/2010/main" val="1443598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pic>
        <p:nvPicPr>
          <p:cNvPr id="4" name="Picture 6" descr="http://www.yorknotes.com/images/onlineguides/GCSE/Jekyll-Hyde-2017/POOLE%20PORTRAIT%20Ar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2286000" cy="2828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93504" y="2204864"/>
            <a:ext cx="6680472" cy="2031325"/>
          </a:xfrm>
          <a:prstGeom prst="rect">
            <a:avLst/>
          </a:prstGeom>
          <a:noFill/>
        </p:spPr>
        <p:txBody>
          <a:bodyPr wrap="square" rtlCol="0">
            <a:spAutoFit/>
          </a:bodyPr>
          <a:lstStyle/>
          <a:p>
            <a:r>
              <a:rPr lang="en-GB" b="1" dirty="0" smtClean="0"/>
              <a:t>AO3: </a:t>
            </a:r>
            <a:r>
              <a:rPr lang="en-GB" dirty="0" smtClean="0"/>
              <a:t>Domestic </a:t>
            </a:r>
            <a:r>
              <a:rPr lang="en-GB" dirty="0"/>
              <a:t>servants were divided into upper and lower classes. Only a handful of households </a:t>
            </a:r>
            <a:r>
              <a:rPr lang="en-GB" dirty="0" smtClean="0"/>
              <a:t>were </a:t>
            </a:r>
            <a:r>
              <a:rPr lang="en-GB" dirty="0"/>
              <a:t>able to employ the stereotypical assortment of 'upper' servants such as butler</a:t>
            </a:r>
            <a:r>
              <a:rPr lang="en-GB" dirty="0" smtClean="0"/>
              <a:t>,, </a:t>
            </a:r>
            <a:r>
              <a:rPr lang="en-GB" dirty="0"/>
              <a:t>skilled cook, </a:t>
            </a:r>
            <a:r>
              <a:rPr lang="en-GB" dirty="0" smtClean="0"/>
              <a:t>housekeeper and </a:t>
            </a:r>
            <a:r>
              <a:rPr lang="en-GB" dirty="0"/>
              <a:t>lady's maid, as well as the 'lower' </a:t>
            </a:r>
            <a:r>
              <a:rPr lang="en-GB" dirty="0" smtClean="0"/>
              <a:t>servants: kitchen-maid</a:t>
            </a:r>
            <a:r>
              <a:rPr lang="en-GB" dirty="0"/>
              <a:t>, scullery-maid, </a:t>
            </a:r>
            <a:r>
              <a:rPr lang="en-GB" dirty="0" smtClean="0"/>
              <a:t>laundress etc</a:t>
            </a:r>
            <a:r>
              <a:rPr lang="en-GB" dirty="0"/>
              <a:t>. For smaller households the priority was to employ female 'lower' servants to perform the dirty, heavy work</a:t>
            </a:r>
            <a:r>
              <a:rPr lang="en-GB" dirty="0" smtClean="0"/>
              <a:t>.</a:t>
            </a:r>
            <a:endParaRPr lang="en-GB" dirty="0"/>
          </a:p>
        </p:txBody>
      </p:sp>
      <p:pic>
        <p:nvPicPr>
          <p:cNvPr id="10244" name="Picture 4" descr="Advert 3, 18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068" y="476672"/>
            <a:ext cx="5976664" cy="15519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l="30155" t="26480" r="29210" b="45524"/>
          <a:stretch/>
        </p:blipFill>
        <p:spPr>
          <a:xfrm>
            <a:off x="0" y="4236188"/>
            <a:ext cx="6836025" cy="2649195"/>
          </a:xfrm>
          <a:prstGeom prst="rect">
            <a:avLst/>
          </a:prstGeom>
        </p:spPr>
      </p:pic>
      <p:sp>
        <p:nvSpPr>
          <p:cNvPr id="6" name="TextBox 5"/>
          <p:cNvSpPr txBox="1"/>
          <p:nvPr/>
        </p:nvSpPr>
        <p:spPr>
          <a:xfrm>
            <a:off x="6836025" y="4150599"/>
            <a:ext cx="2160240" cy="2308324"/>
          </a:xfrm>
          <a:prstGeom prst="rect">
            <a:avLst/>
          </a:prstGeom>
          <a:noFill/>
        </p:spPr>
        <p:txBody>
          <a:bodyPr wrap="square" rtlCol="0">
            <a:spAutoFit/>
          </a:bodyPr>
          <a:lstStyle/>
          <a:p>
            <a:r>
              <a:rPr lang="en-GB" b="1" dirty="0" smtClean="0">
                <a:solidFill>
                  <a:srgbClr val="FF0000"/>
                </a:solidFill>
              </a:rPr>
              <a:t>Read your handout on Class and Behaviour in Victorian Times. How does this add to our understanding of Poole’s discomfort? </a:t>
            </a:r>
            <a:endParaRPr lang="en-GB" b="1" dirty="0">
              <a:solidFill>
                <a:srgbClr val="FF0000"/>
              </a:solidFill>
            </a:endParaRPr>
          </a:p>
        </p:txBody>
      </p:sp>
      <p:sp>
        <p:nvSpPr>
          <p:cNvPr id="7" name="Right Arrow 6"/>
          <p:cNvSpPr/>
          <p:nvPr/>
        </p:nvSpPr>
        <p:spPr>
          <a:xfrm rot="9726016">
            <a:off x="6027392" y="4258384"/>
            <a:ext cx="792088" cy="57606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7270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yorknotes.com/images/onlineguides/GCSE/Jekyll-Hyde-2017/ENFIELD%20PORTRAIT%20Ar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603" y="429046"/>
            <a:ext cx="2286000" cy="28765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pic>
        <p:nvPicPr>
          <p:cNvPr id="4" name="Picture 6" descr="http://www.yorknotes.com/images/onlineguides/GCSE/Jekyll-Hyde-2017/POOLE%20PORTRAIT%20Art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672"/>
            <a:ext cx="2286000" cy="2828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0" y="490325"/>
            <a:ext cx="4662264" cy="2585323"/>
          </a:xfrm>
          <a:prstGeom prst="rect">
            <a:avLst/>
          </a:prstGeom>
          <a:noFill/>
          <a:ln>
            <a:solidFill>
              <a:schemeClr val="accent1">
                <a:shade val="50000"/>
              </a:schemeClr>
            </a:solidFill>
          </a:ln>
        </p:spPr>
        <p:txBody>
          <a:bodyPr wrap="square" rtlCol="0">
            <a:spAutoFit/>
          </a:bodyPr>
          <a:lstStyle/>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hall, when they entered it, was brightly lighted up; the fire </a:t>
            </a:r>
            <a:r>
              <a:rPr lang="en-GB" dirty="0" smtClean="0">
                <a:latin typeface="Arial" panose="020B0604020202020204" pitchFamily="34" charset="0"/>
                <a:cs typeface="Arial" panose="020B0604020202020204" pitchFamily="34" charset="0"/>
              </a:rPr>
              <a:t>was built </a:t>
            </a:r>
            <a:r>
              <a:rPr lang="en-GB" dirty="0">
                <a:latin typeface="Arial" panose="020B0604020202020204" pitchFamily="34" charset="0"/>
                <a:cs typeface="Arial" panose="020B0604020202020204" pitchFamily="34" charset="0"/>
              </a:rPr>
              <a:t>high; and about the hearth the whole of the servants, men </a:t>
            </a:r>
            <a:r>
              <a:rPr lang="en-GB" dirty="0" smtClean="0">
                <a:latin typeface="Arial" panose="020B0604020202020204" pitchFamily="34" charset="0"/>
                <a:cs typeface="Arial" panose="020B0604020202020204" pitchFamily="34" charset="0"/>
              </a:rPr>
              <a:t>and women</a:t>
            </a:r>
            <a:r>
              <a:rPr lang="en-GB" dirty="0">
                <a:latin typeface="Arial" panose="020B0604020202020204" pitchFamily="34" charset="0"/>
                <a:cs typeface="Arial" panose="020B0604020202020204" pitchFamily="34" charset="0"/>
              </a:rPr>
              <a:t>, stood huddled together like a flock of </a:t>
            </a:r>
            <a:r>
              <a:rPr lang="en-GB" dirty="0" smtClean="0">
                <a:latin typeface="Arial" panose="020B0604020202020204" pitchFamily="34" charset="0"/>
                <a:cs typeface="Arial" panose="020B0604020202020204" pitchFamily="34" charset="0"/>
              </a:rPr>
              <a:t>sheep. […] ‘What</a:t>
            </a:r>
            <a:r>
              <a:rPr lang="en-GB" dirty="0">
                <a:latin typeface="Arial" panose="020B0604020202020204" pitchFamily="34" charset="0"/>
                <a:cs typeface="Arial" panose="020B0604020202020204" pitchFamily="34" charset="0"/>
              </a:rPr>
              <a:t>, what? Are you all here</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said the lawyer peevishly. </a:t>
            </a:r>
            <a:r>
              <a:rPr lang="en-GB" dirty="0" smtClean="0">
                <a:latin typeface="Arial" panose="020B0604020202020204" pitchFamily="34" charset="0"/>
                <a:cs typeface="Arial" panose="020B0604020202020204" pitchFamily="34" charset="0"/>
              </a:rPr>
              <a:t>‘Very irregular</a:t>
            </a:r>
            <a:r>
              <a:rPr lang="en-GB" dirty="0">
                <a:latin typeface="Arial" panose="020B0604020202020204" pitchFamily="34" charset="0"/>
                <a:cs typeface="Arial" panose="020B0604020202020204" pitchFamily="34" charset="0"/>
              </a:rPr>
              <a:t>, very unseemly; your master would be far from pleased</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‘They’re </a:t>
            </a:r>
            <a:r>
              <a:rPr lang="en-GB" dirty="0">
                <a:latin typeface="Arial" panose="020B0604020202020204" pitchFamily="34" charset="0"/>
                <a:cs typeface="Arial" panose="020B0604020202020204" pitchFamily="34" charset="0"/>
              </a:rPr>
              <a:t>all afraid</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said Poole</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5" name="TextBox 4"/>
          <p:cNvSpPr txBox="1"/>
          <p:nvPr/>
        </p:nvSpPr>
        <p:spPr>
          <a:xfrm>
            <a:off x="251520" y="3717032"/>
            <a:ext cx="8568952" cy="1938992"/>
          </a:xfrm>
          <a:prstGeom prst="rect">
            <a:avLst/>
          </a:prstGeom>
          <a:noFill/>
        </p:spPr>
        <p:txBody>
          <a:bodyPr wrap="square" rtlCol="0">
            <a:spAutoFit/>
          </a:bodyPr>
          <a:lstStyle/>
          <a:p>
            <a:r>
              <a:rPr lang="en-GB" sz="2000" dirty="0" smtClean="0"/>
              <a:t>The disordered natural world that Stevenson presents in this chapter is foreshadowed by the disordered state of Jekyll’s house – the servants are all huddled together in a way that </a:t>
            </a:r>
            <a:r>
              <a:rPr lang="en-GB" sz="2000" dirty="0" err="1" smtClean="0"/>
              <a:t>Utterson</a:t>
            </a:r>
            <a:r>
              <a:rPr lang="en-GB" sz="2000" dirty="0" smtClean="0"/>
              <a:t> calls ‘very unseemly’. They are breaking the natural Victorian way of things – the reason Poole gives for this is their fear.</a:t>
            </a:r>
          </a:p>
          <a:p>
            <a:endParaRPr lang="en-GB" sz="2000" dirty="0"/>
          </a:p>
          <a:p>
            <a:endParaRPr lang="en-GB" sz="2000" dirty="0"/>
          </a:p>
        </p:txBody>
      </p:sp>
      <p:sp>
        <p:nvSpPr>
          <p:cNvPr id="6" name="TextBox 5"/>
          <p:cNvSpPr txBox="1"/>
          <p:nvPr/>
        </p:nvSpPr>
        <p:spPr>
          <a:xfrm>
            <a:off x="467544" y="5445224"/>
            <a:ext cx="8136904" cy="1107996"/>
          </a:xfrm>
          <a:prstGeom prst="rect">
            <a:avLst/>
          </a:prstGeom>
          <a:noFill/>
        </p:spPr>
        <p:txBody>
          <a:bodyPr wrap="square" rtlCol="0">
            <a:spAutoFit/>
          </a:bodyPr>
          <a:lstStyle/>
          <a:p>
            <a:pPr algn="ctr"/>
            <a:r>
              <a:rPr lang="en-GB" sz="2200" b="1" dirty="0" smtClean="0"/>
              <a:t>Poole and the servants defer to </a:t>
            </a:r>
            <a:r>
              <a:rPr lang="en-GB" sz="2200" b="1" dirty="0" err="1" smtClean="0"/>
              <a:t>Utterson</a:t>
            </a:r>
            <a:r>
              <a:rPr lang="en-GB" sz="2200" b="1" dirty="0" smtClean="0"/>
              <a:t> because he has higher social status. He quickly takes charge, putting himself at the centre of the action.</a:t>
            </a:r>
            <a:endParaRPr lang="en-GB" sz="2200" b="1" dirty="0"/>
          </a:p>
        </p:txBody>
      </p:sp>
    </p:spTree>
    <p:extLst>
      <p:ext uri="{BB962C8B-B14F-4D97-AF65-F5344CB8AC3E}">
        <p14:creationId xmlns:p14="http://schemas.microsoft.com/office/powerpoint/2010/main" val="2935603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sp>
        <p:nvSpPr>
          <p:cNvPr id="11" name="TextBox 10"/>
          <p:cNvSpPr txBox="1"/>
          <p:nvPr/>
        </p:nvSpPr>
        <p:spPr>
          <a:xfrm>
            <a:off x="35496" y="403482"/>
            <a:ext cx="3384376" cy="954107"/>
          </a:xfrm>
          <a:prstGeom prst="rect">
            <a:avLst/>
          </a:prstGeom>
          <a:noFill/>
        </p:spPr>
        <p:txBody>
          <a:bodyPr wrap="square" rtlCol="0">
            <a:spAutoFit/>
          </a:bodyPr>
          <a:lstStyle/>
          <a:p>
            <a:r>
              <a:rPr lang="en-GB" sz="2800" b="1" dirty="0" smtClean="0">
                <a:solidFill>
                  <a:srgbClr val="FF0000"/>
                </a:solidFill>
              </a:rPr>
              <a:t>Find a quote that shows the following:</a:t>
            </a:r>
            <a:endParaRPr lang="en-GB" sz="2800" b="1" dirty="0">
              <a:solidFill>
                <a:srgbClr val="FF0000"/>
              </a:solidFill>
            </a:endParaRPr>
          </a:p>
        </p:txBody>
      </p:sp>
      <p:pic>
        <p:nvPicPr>
          <p:cNvPr id="9218" name="Picture 2" descr="Jekyll.and.Hyde.Ch8.Draw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692696"/>
            <a:ext cx="2121024" cy="565253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35306" y="1670903"/>
            <a:ext cx="4248472" cy="830997"/>
          </a:xfrm>
          <a:prstGeom prst="rect">
            <a:avLst/>
          </a:prstGeom>
          <a:ln>
            <a:solidFill>
              <a:schemeClr val="tx1"/>
            </a:solidFill>
          </a:ln>
        </p:spPr>
        <p:txBody>
          <a:bodyPr wrap="square">
            <a:spAutoFit/>
          </a:bodyPr>
          <a:lstStyle/>
          <a:p>
            <a:r>
              <a:rPr lang="en-GB" sz="2400" dirty="0" smtClean="0">
                <a:latin typeface="Arial" panose="020B0604020202020204" pitchFamily="34" charset="0"/>
                <a:cs typeface="Arial" panose="020B0604020202020204" pitchFamily="34" charset="0"/>
              </a:rPr>
              <a:t>Poole and the servants are relieved to see </a:t>
            </a:r>
            <a:r>
              <a:rPr lang="en-GB" sz="2400" dirty="0" err="1" smtClean="0">
                <a:latin typeface="Arial" panose="020B0604020202020204" pitchFamily="34" charset="0"/>
                <a:cs typeface="Arial" panose="020B0604020202020204" pitchFamily="34" charset="0"/>
              </a:rPr>
              <a:t>Utterson</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18" name="Rectangle 17"/>
          <p:cNvSpPr/>
          <p:nvPr/>
        </p:nvSpPr>
        <p:spPr>
          <a:xfrm>
            <a:off x="135306" y="2972474"/>
            <a:ext cx="4248472" cy="830997"/>
          </a:xfrm>
          <a:prstGeom prst="rect">
            <a:avLst/>
          </a:prstGeom>
          <a:ln>
            <a:solidFill>
              <a:schemeClr val="tx1"/>
            </a:solidFill>
          </a:ln>
        </p:spPr>
        <p:txBody>
          <a:bodyPr wrap="square">
            <a:spAutoFit/>
          </a:bodyPr>
          <a:lstStyle/>
          <a:p>
            <a:r>
              <a:rPr lang="en-GB" sz="2400" dirty="0" smtClean="0">
                <a:latin typeface="Arial" panose="020B0604020202020204" pitchFamily="34" charset="0"/>
                <a:cs typeface="Arial" panose="020B0604020202020204" pitchFamily="34" charset="0"/>
              </a:rPr>
              <a:t>They use respectful language.</a:t>
            </a:r>
            <a:endParaRPr lang="en-GB" sz="2400" dirty="0">
              <a:latin typeface="Arial" panose="020B0604020202020204" pitchFamily="34" charset="0"/>
              <a:cs typeface="Arial" panose="020B0604020202020204" pitchFamily="34" charset="0"/>
            </a:endParaRPr>
          </a:p>
        </p:txBody>
      </p:sp>
      <p:sp>
        <p:nvSpPr>
          <p:cNvPr id="19" name="Rectangle 18"/>
          <p:cNvSpPr/>
          <p:nvPr/>
        </p:nvSpPr>
        <p:spPr>
          <a:xfrm>
            <a:off x="135306" y="4221088"/>
            <a:ext cx="4248472" cy="830997"/>
          </a:xfrm>
          <a:prstGeom prst="rect">
            <a:avLst/>
          </a:prstGeom>
          <a:ln>
            <a:solidFill>
              <a:schemeClr val="tx1"/>
            </a:solidFill>
          </a:ln>
        </p:spPr>
        <p:txBody>
          <a:bodyPr wrap="square">
            <a:spAutoFit/>
          </a:bodyPr>
          <a:lstStyle/>
          <a:p>
            <a:r>
              <a:rPr lang="en-GB" sz="2400" dirty="0" err="1" smtClean="0">
                <a:latin typeface="Arial" panose="020B0604020202020204" pitchFamily="34" charset="0"/>
                <a:cs typeface="Arial" panose="020B0604020202020204" pitchFamily="34" charset="0"/>
              </a:rPr>
              <a:t>Utterson</a:t>
            </a:r>
            <a:r>
              <a:rPr lang="en-GB" sz="2400" dirty="0" smtClean="0">
                <a:latin typeface="Arial" panose="020B0604020202020204" pitchFamily="34" charset="0"/>
                <a:cs typeface="Arial" panose="020B0604020202020204" pitchFamily="34" charset="0"/>
              </a:rPr>
              <a:t> speaks with authority.</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057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sp>
        <p:nvSpPr>
          <p:cNvPr id="3" name="Rectangle 2"/>
          <p:cNvSpPr/>
          <p:nvPr/>
        </p:nvSpPr>
        <p:spPr>
          <a:xfrm>
            <a:off x="135306" y="1670903"/>
            <a:ext cx="4248472" cy="830997"/>
          </a:xfrm>
          <a:prstGeom prst="rect">
            <a:avLst/>
          </a:prstGeom>
          <a:ln>
            <a:solidFill>
              <a:schemeClr val="tx1"/>
            </a:solidFill>
          </a:ln>
        </p:spPr>
        <p:txBody>
          <a:bodyPr wrap="square">
            <a:spAutoFit/>
          </a:bodyPr>
          <a:lstStyle/>
          <a:p>
            <a:r>
              <a:rPr lang="en-GB" sz="2400" dirty="0" smtClean="0">
                <a:latin typeface="Arial" panose="020B0604020202020204" pitchFamily="34" charset="0"/>
                <a:cs typeface="Arial" panose="020B0604020202020204" pitchFamily="34" charset="0"/>
              </a:rPr>
              <a:t>Poole and the servants are relieved to see </a:t>
            </a:r>
            <a:r>
              <a:rPr lang="en-GB" sz="2400" dirty="0" err="1" smtClean="0">
                <a:latin typeface="Arial" panose="020B0604020202020204" pitchFamily="34" charset="0"/>
                <a:cs typeface="Arial" panose="020B0604020202020204" pitchFamily="34" charset="0"/>
              </a:rPr>
              <a:t>Utterson</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4" name="Rectangle 3"/>
          <p:cNvSpPr/>
          <p:nvPr/>
        </p:nvSpPr>
        <p:spPr>
          <a:xfrm>
            <a:off x="135306" y="2972474"/>
            <a:ext cx="4248472" cy="830997"/>
          </a:xfrm>
          <a:prstGeom prst="rect">
            <a:avLst/>
          </a:prstGeom>
          <a:ln>
            <a:solidFill>
              <a:schemeClr val="tx1"/>
            </a:solidFill>
          </a:ln>
        </p:spPr>
        <p:txBody>
          <a:bodyPr wrap="square">
            <a:spAutoFit/>
          </a:bodyPr>
          <a:lstStyle/>
          <a:p>
            <a:r>
              <a:rPr lang="en-GB" sz="2400" dirty="0" smtClean="0">
                <a:latin typeface="Arial" panose="020B0604020202020204" pitchFamily="34" charset="0"/>
                <a:cs typeface="Arial" panose="020B0604020202020204" pitchFamily="34" charset="0"/>
              </a:rPr>
              <a:t>They use respectful language.</a:t>
            </a:r>
            <a:endParaRPr lang="en-GB" sz="2400" dirty="0">
              <a:latin typeface="Arial" panose="020B0604020202020204" pitchFamily="34" charset="0"/>
              <a:cs typeface="Arial" panose="020B0604020202020204" pitchFamily="34" charset="0"/>
            </a:endParaRPr>
          </a:p>
        </p:txBody>
      </p:sp>
      <p:sp>
        <p:nvSpPr>
          <p:cNvPr id="5" name="Rectangle 4"/>
          <p:cNvSpPr/>
          <p:nvPr/>
        </p:nvSpPr>
        <p:spPr>
          <a:xfrm>
            <a:off x="135306" y="4221088"/>
            <a:ext cx="4248472" cy="830997"/>
          </a:xfrm>
          <a:prstGeom prst="rect">
            <a:avLst/>
          </a:prstGeom>
          <a:ln>
            <a:solidFill>
              <a:schemeClr val="tx1"/>
            </a:solidFill>
          </a:ln>
        </p:spPr>
        <p:txBody>
          <a:bodyPr wrap="square">
            <a:spAutoFit/>
          </a:bodyPr>
          <a:lstStyle/>
          <a:p>
            <a:r>
              <a:rPr lang="en-GB" sz="2400" dirty="0" err="1" smtClean="0">
                <a:latin typeface="Arial" panose="020B0604020202020204" pitchFamily="34" charset="0"/>
                <a:cs typeface="Arial" panose="020B0604020202020204" pitchFamily="34" charset="0"/>
              </a:rPr>
              <a:t>Utterson</a:t>
            </a:r>
            <a:r>
              <a:rPr lang="en-GB" sz="2400" dirty="0" smtClean="0">
                <a:latin typeface="Arial" panose="020B0604020202020204" pitchFamily="34" charset="0"/>
                <a:cs typeface="Arial" panose="020B0604020202020204" pitchFamily="34" charset="0"/>
              </a:rPr>
              <a:t> speaks with authority.</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4716016" y="1886346"/>
            <a:ext cx="4320480" cy="461665"/>
          </a:xfrm>
          <a:prstGeom prst="rect">
            <a:avLst/>
          </a:prstGeom>
          <a:noFill/>
        </p:spPr>
        <p:txBody>
          <a:bodyPr wrap="square" rtlCol="0">
            <a:spAutoFit/>
          </a:bodyPr>
          <a:lstStyle/>
          <a:p>
            <a:r>
              <a:rPr lang="en-GB" sz="2400" dirty="0" smtClean="0"/>
              <a:t>‘Bless God! It’s Mr </a:t>
            </a:r>
            <a:r>
              <a:rPr lang="en-GB" sz="2400" dirty="0" err="1" smtClean="0"/>
              <a:t>Utterson</a:t>
            </a:r>
            <a:r>
              <a:rPr lang="en-GB" sz="2400" dirty="0" smtClean="0"/>
              <a:t>!’</a:t>
            </a:r>
            <a:endParaRPr lang="en-GB" sz="2400" dirty="0"/>
          </a:p>
        </p:txBody>
      </p:sp>
      <p:sp>
        <p:nvSpPr>
          <p:cNvPr id="8" name="TextBox 7"/>
          <p:cNvSpPr txBox="1"/>
          <p:nvPr/>
        </p:nvSpPr>
        <p:spPr>
          <a:xfrm>
            <a:off x="4716016" y="3157139"/>
            <a:ext cx="4320480" cy="461665"/>
          </a:xfrm>
          <a:prstGeom prst="rect">
            <a:avLst/>
          </a:prstGeom>
          <a:noFill/>
        </p:spPr>
        <p:txBody>
          <a:bodyPr wrap="square" rtlCol="0">
            <a:spAutoFit/>
          </a:bodyPr>
          <a:lstStyle/>
          <a:p>
            <a:r>
              <a:rPr lang="en-GB" sz="2400" dirty="0" smtClean="0"/>
              <a:t>‘Sir’</a:t>
            </a:r>
            <a:endParaRPr lang="en-GB" sz="2400" dirty="0"/>
          </a:p>
        </p:txBody>
      </p:sp>
      <p:sp>
        <p:nvSpPr>
          <p:cNvPr id="9" name="TextBox 8"/>
          <p:cNvSpPr txBox="1"/>
          <p:nvPr/>
        </p:nvSpPr>
        <p:spPr>
          <a:xfrm>
            <a:off x="4716016" y="4196559"/>
            <a:ext cx="4320480" cy="1508105"/>
          </a:xfrm>
          <a:prstGeom prst="rect">
            <a:avLst/>
          </a:prstGeom>
          <a:noFill/>
        </p:spPr>
        <p:txBody>
          <a:bodyPr wrap="square" rtlCol="0">
            <a:spAutoFit/>
          </a:bodyPr>
          <a:lstStyle/>
          <a:p>
            <a:r>
              <a:rPr lang="en-GB" sz="2400" dirty="0" smtClean="0">
                <a:latin typeface="+mj-lt"/>
                <a:cs typeface="Arial" panose="020B0604020202020204" pitchFamily="34" charset="0"/>
              </a:rPr>
              <a:t>‘</a:t>
            </a:r>
            <a:r>
              <a:rPr lang="en-GB" sz="2400" dirty="0">
                <a:latin typeface="+mj-lt"/>
                <a:cs typeface="Arial" panose="020B0604020202020204" pitchFamily="34" charset="0"/>
              </a:rPr>
              <a:t>Very irregular, very unseemly; your master would be far from pleased.’</a:t>
            </a:r>
          </a:p>
          <a:p>
            <a:endParaRPr lang="en-GB" sz="2000" dirty="0"/>
          </a:p>
        </p:txBody>
      </p:sp>
      <p:sp>
        <p:nvSpPr>
          <p:cNvPr id="11" name="TextBox 10"/>
          <p:cNvSpPr txBox="1"/>
          <p:nvPr/>
        </p:nvSpPr>
        <p:spPr>
          <a:xfrm>
            <a:off x="35496" y="403482"/>
            <a:ext cx="3384376" cy="954107"/>
          </a:xfrm>
          <a:prstGeom prst="rect">
            <a:avLst/>
          </a:prstGeom>
          <a:noFill/>
        </p:spPr>
        <p:txBody>
          <a:bodyPr wrap="square" rtlCol="0">
            <a:spAutoFit/>
          </a:bodyPr>
          <a:lstStyle/>
          <a:p>
            <a:r>
              <a:rPr lang="en-GB" sz="2800" b="1" dirty="0" smtClean="0">
                <a:solidFill>
                  <a:srgbClr val="FF0000"/>
                </a:solidFill>
              </a:rPr>
              <a:t>Find a quote that shows the following:</a:t>
            </a:r>
            <a:endParaRPr lang="en-GB" sz="2800" b="1" dirty="0">
              <a:solidFill>
                <a:srgbClr val="FF0000"/>
              </a:solidFill>
            </a:endParaRPr>
          </a:p>
        </p:txBody>
      </p:sp>
    </p:spTree>
    <p:extLst>
      <p:ext uri="{BB962C8B-B14F-4D97-AF65-F5344CB8AC3E}">
        <p14:creationId xmlns:p14="http://schemas.microsoft.com/office/powerpoint/2010/main" val="989970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8 of the novel</a:t>
            </a:r>
            <a:endParaRPr lang="en-GB" dirty="0"/>
          </a:p>
        </p:txBody>
      </p:sp>
      <p:sp>
        <p:nvSpPr>
          <p:cNvPr id="4" name="TextBox 3"/>
          <p:cNvSpPr txBox="1"/>
          <p:nvPr/>
        </p:nvSpPr>
        <p:spPr>
          <a:xfrm>
            <a:off x="197260" y="468037"/>
            <a:ext cx="4824536" cy="523220"/>
          </a:xfrm>
          <a:prstGeom prst="rect">
            <a:avLst/>
          </a:prstGeom>
          <a:noFill/>
        </p:spPr>
        <p:txBody>
          <a:bodyPr wrap="square" rtlCol="0">
            <a:spAutoFit/>
          </a:bodyPr>
          <a:lstStyle/>
          <a:p>
            <a:r>
              <a:rPr lang="en-GB" sz="2800" b="1" dirty="0" smtClean="0">
                <a:solidFill>
                  <a:srgbClr val="FF0000"/>
                </a:solidFill>
              </a:rPr>
              <a:t>Poole as a loyal servant</a:t>
            </a:r>
            <a:endParaRPr lang="en-GB" sz="2800" b="1" dirty="0">
              <a:solidFill>
                <a:srgbClr val="FF0000"/>
              </a:solidFill>
            </a:endParaRPr>
          </a:p>
        </p:txBody>
      </p:sp>
      <p:sp>
        <p:nvSpPr>
          <p:cNvPr id="5" name="TextBox 4"/>
          <p:cNvSpPr txBox="1"/>
          <p:nvPr/>
        </p:nvSpPr>
        <p:spPr>
          <a:xfrm>
            <a:off x="179512" y="1089962"/>
            <a:ext cx="8856984" cy="2246769"/>
          </a:xfrm>
          <a:prstGeom prst="rect">
            <a:avLst/>
          </a:prstGeom>
          <a:noFill/>
        </p:spPr>
        <p:txBody>
          <a:bodyPr wrap="square" rtlCol="0">
            <a:spAutoFit/>
          </a:bodyPr>
          <a:lstStyle/>
          <a:p>
            <a:r>
              <a:rPr lang="en-GB" sz="2000" dirty="0" smtClean="0"/>
              <a:t>Poole is a witness to the appearance, habits and behaviour of both Dr Jekyll and Mr Hyde. He has worked for Jekyll for many years and has been in the house to see Hyde’s comings and goings. At the beginning of the chapter, there is evidence to suggest that Poole feels he is being disloyal to his master: ‘[he] had not once looked the lawyer in the face.’ Later, when </a:t>
            </a:r>
            <a:r>
              <a:rPr lang="en-GB" sz="2000" dirty="0" err="1" smtClean="0"/>
              <a:t>Utterson</a:t>
            </a:r>
            <a:r>
              <a:rPr lang="en-GB" sz="2000" dirty="0" smtClean="0"/>
              <a:t> says they must be frank with each other and ‘make a clean breast of their suspicions’, Poole gives his opinion of Mr Hyde and says he was the ‘masked figure’ in the laboratory.</a:t>
            </a:r>
          </a:p>
        </p:txBody>
      </p:sp>
      <p:sp>
        <p:nvSpPr>
          <p:cNvPr id="6" name="Rectangle 5"/>
          <p:cNvSpPr/>
          <p:nvPr/>
        </p:nvSpPr>
        <p:spPr>
          <a:xfrm>
            <a:off x="3059832" y="4221088"/>
            <a:ext cx="5904656" cy="1200329"/>
          </a:xfrm>
          <a:prstGeom prst="rect">
            <a:avLst/>
          </a:prstGeom>
        </p:spPr>
        <p:txBody>
          <a:bodyPr wrap="square">
            <a:spAutoFit/>
          </a:bodyPr>
          <a:lstStyle/>
          <a:p>
            <a:r>
              <a:rPr lang="en-GB" sz="2400" b="1" dirty="0" smtClean="0"/>
              <a:t>These details mean that we can consider Poole a ‘reliable witness’ or ‘reliable narrator’ – i.e. we believe what he tells us.</a:t>
            </a:r>
            <a:endParaRPr lang="en-GB" sz="2400" b="1" dirty="0"/>
          </a:p>
        </p:txBody>
      </p:sp>
      <p:pic>
        <p:nvPicPr>
          <p:cNvPr id="7" name="Picture 6" descr="http://www.yorknotes.com/images/onlineguides/GCSE/Jekyll-Hyde-2017/POOLE%20PORTRAIT%20Ar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73016"/>
            <a:ext cx="228600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418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2525</Words>
  <Application>Microsoft Office PowerPoint</Application>
  <PresentationFormat>On-screen Show (4:3)</PresentationFormat>
  <Paragraphs>167</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vt:lpstr>
      <vt:lpstr>Calibri</vt:lpstr>
      <vt:lpstr>Comic Sans MS</vt:lpstr>
      <vt:lpstr>Goudy.Old.Style0388.063</vt:lpstr>
      <vt:lpstr>Times New Roman</vt:lpstr>
      <vt:lpstr>Office Theme</vt:lpstr>
      <vt:lpstr>Learning Objective   To study Chapter 8 of the novel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study Chapter 6 of the novel</dc:title>
  <dc:creator>Vicki</dc:creator>
  <cp:lastModifiedBy>Victoria Archer</cp:lastModifiedBy>
  <cp:revision>42</cp:revision>
  <dcterms:created xsi:type="dcterms:W3CDTF">2014-08-23T11:04:51Z</dcterms:created>
  <dcterms:modified xsi:type="dcterms:W3CDTF">2016-04-06T15:33:28Z</dcterms:modified>
</cp:coreProperties>
</file>