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5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7C3A-B993-4AF1-9FDD-A5718AB2F881}" type="datetimeFigureOut">
              <a:rPr lang="en-GB" smtClean="0"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21B8-5378-4229-80A4-20866EEBD5E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3600450"/>
          </a:xfrm>
        </p:spPr>
        <p:txBody>
          <a:bodyPr>
            <a:normAutofit/>
          </a:bodyPr>
          <a:lstStyle/>
          <a:p>
            <a:r>
              <a:rPr lang="en-GB" sz="4800" b="1" u="sng" dirty="0">
                <a:solidFill>
                  <a:schemeClr val="bg1"/>
                </a:solidFill>
                <a:latin typeface="Comic Sans MS" pitchFamily="66" charset="0"/>
              </a:rPr>
              <a:t>Learning </a:t>
            </a:r>
            <a:r>
              <a:rPr lang="en-GB" sz="4800" b="1" u="sng" dirty="0" smtClean="0">
                <a:solidFill>
                  <a:schemeClr val="bg1"/>
                </a:solidFill>
                <a:latin typeface="Comic Sans MS" pitchFamily="66" charset="0"/>
              </a:rPr>
              <a:t>Objective</a:t>
            </a:r>
            <a:r>
              <a:rPr lang="en-GB" b="1" u="sng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b="1" u="sng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40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To study Chapter 3 of the novel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3 of the novel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Looking for parallels – Candy’s Dog</a:t>
            </a:r>
            <a:endParaRPr lang="en-GB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5280" r="95963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1052736"/>
            <a:ext cx="2667918" cy="3148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1840" y="1196752"/>
            <a:ext cx="58326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100" dirty="0" smtClean="0"/>
              <a:t>Candy’s dog is old, weak and effectively useless. In what way is Candy’s life symbolised by that of his dog? </a:t>
            </a:r>
            <a:r>
              <a:rPr lang="en-GB" sz="2100" b="1" dirty="0" smtClean="0"/>
              <a:t>Find a quote to back up this idea.</a:t>
            </a:r>
          </a:p>
          <a:p>
            <a:r>
              <a:rPr lang="en-GB" sz="2100" b="1" dirty="0" smtClean="0"/>
              <a:t> </a:t>
            </a:r>
          </a:p>
          <a:p>
            <a:pPr lvl="0"/>
            <a:r>
              <a:rPr lang="en-GB" sz="2100" dirty="0" smtClean="0"/>
              <a:t>In what way could the way that Candy keeps his old, useless dog be similar to the way that George goes around with </a:t>
            </a:r>
            <a:r>
              <a:rPr lang="en-GB" sz="2100" dirty="0" err="1" smtClean="0"/>
              <a:t>Lennie</a:t>
            </a:r>
            <a:r>
              <a:rPr lang="en-GB" sz="2100" dirty="0" smtClean="0"/>
              <a:t>? </a:t>
            </a:r>
            <a:r>
              <a:rPr lang="en-GB" sz="2100" b="1" dirty="0" smtClean="0"/>
              <a:t>Find a quote to back up this idea</a:t>
            </a:r>
            <a:r>
              <a:rPr lang="en-GB" sz="2000" b="1" dirty="0" smtClean="0"/>
              <a:t>.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077072"/>
            <a:ext cx="8712968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What do you think of the reasons given for killing the dog?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What do you think of Candy's reaction to the other men wanting to kill the dog?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How do we know the men feel a sense of guilt?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What do you think is important / significant about </a:t>
            </a:r>
            <a:r>
              <a:rPr lang="en-GB" sz="2000" dirty="0" err="1" smtClean="0"/>
              <a:t>Slim’s</a:t>
            </a:r>
            <a:r>
              <a:rPr lang="en-GB" sz="2000" dirty="0" smtClean="0"/>
              <a:t> behaviour in this section of the book? How does it show his power?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The killing of the dog is described as foreshadowing later events – what do you think could happen later, that this incident is foreshadowing?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3 of the novel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Looking for parallels – Candy’s Dog</a:t>
            </a:r>
            <a:endParaRPr lang="en-GB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5280" r="95963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882" y="1052736"/>
            <a:ext cx="2667918" cy="3148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99792" y="1124744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It is significant that </a:t>
            </a:r>
            <a:r>
              <a:rPr lang="en-GB" sz="2000" dirty="0" err="1" smtClean="0"/>
              <a:t>Lennie</a:t>
            </a:r>
            <a:r>
              <a:rPr lang="en-GB" sz="2000" dirty="0" smtClean="0"/>
              <a:t> is the only man (other than Carlson, who shoots the dog) not in the bunk house. 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How does this add to the idea of Candy’s dog’s death as a metaphor for what George must ultimately do to </a:t>
            </a:r>
            <a:r>
              <a:rPr lang="en-GB" sz="2000" dirty="0" err="1" smtClean="0"/>
              <a:t>Lennie</a:t>
            </a:r>
            <a:r>
              <a:rPr lang="en-GB" sz="2000" dirty="0" smtClean="0"/>
              <a:t>? </a:t>
            </a:r>
          </a:p>
          <a:p>
            <a:pPr lvl="0"/>
            <a:endParaRPr lang="en-GB" sz="2000" b="1" dirty="0" smtClean="0"/>
          </a:p>
          <a:p>
            <a:pPr lvl="0"/>
            <a:r>
              <a:rPr lang="en-GB" sz="2000" b="1" dirty="0" smtClean="0"/>
              <a:t>Why is this quote important? “I ought to of shot that dog myself, George. I shouldn’t ought to of let no stranger shoot my dog.”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077072"/>
            <a:ext cx="8712968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dog could be seen as a metaphor for how disposable life is in this existence. Therefore, the characters’ reactions to the situation are important: </a:t>
            </a:r>
          </a:p>
          <a:p>
            <a:r>
              <a:rPr lang="en-GB" sz="2000" dirty="0" smtClean="0"/>
              <a:t>In pairs, consider the behaviour/reactions of: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George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Slim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Carlson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Candy</a:t>
            </a:r>
          </a:p>
          <a:p>
            <a:pPr algn="ctr"/>
            <a:r>
              <a:rPr lang="en-GB" sz="2000" b="1" dirty="0" smtClean="0">
                <a:solidFill>
                  <a:srgbClr val="7030A0"/>
                </a:solidFill>
              </a:rPr>
              <a:t>Who do you think has the most/least appropriate reaction?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7"/>
            <a:ext cx="8712968" cy="34412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200" dirty="0"/>
              <a:t>In the world </a:t>
            </a:r>
            <a:r>
              <a:rPr lang="en-GB" sz="2200" i="1" dirty="0"/>
              <a:t>Of Mice and Men</a:t>
            </a:r>
            <a:r>
              <a:rPr lang="en-GB" sz="2200" dirty="0"/>
              <a:t> describes, Candy’s dog represents the </a:t>
            </a:r>
            <a:r>
              <a:rPr lang="en-GB" sz="2200" dirty="0" smtClean="0"/>
              <a:t>…………awaiting </a:t>
            </a:r>
            <a:r>
              <a:rPr lang="en-GB" sz="2200" dirty="0"/>
              <a:t>anyone who has outlived his or </a:t>
            </a:r>
            <a:r>
              <a:rPr lang="en-GB" sz="2200" dirty="0" smtClean="0"/>
              <a:t>her…….. </a:t>
            </a:r>
            <a:r>
              <a:rPr lang="en-GB" sz="2200" dirty="0"/>
              <a:t>Once a fine sheepdog, useful on the ranch, Candy’s mutt is now </a:t>
            </a:r>
            <a:r>
              <a:rPr lang="en-GB" sz="2200" dirty="0" smtClean="0"/>
              <a:t>…………by </a:t>
            </a:r>
            <a:r>
              <a:rPr lang="en-GB" sz="2200" dirty="0"/>
              <a:t>age. Candy’s </a:t>
            </a:r>
            <a:r>
              <a:rPr lang="en-GB" sz="2200" dirty="0" smtClean="0"/>
              <a:t>…………………….to </a:t>
            </a:r>
            <a:r>
              <a:rPr lang="en-GB" sz="2200" dirty="0"/>
              <a:t>the animal—his plea that Carlson let the dog live for no other reason than that Candy raised it from a puppy—means nothing at all on the ranch. Although Carlson promises to kill the dog painlessly, his </a:t>
            </a:r>
            <a:r>
              <a:rPr lang="en-GB" sz="2200" dirty="0" smtClean="0"/>
              <a:t>…………..that </a:t>
            </a:r>
            <a:r>
              <a:rPr lang="en-GB" sz="2200" dirty="0"/>
              <a:t>the old animal must die supports a </a:t>
            </a:r>
            <a:r>
              <a:rPr lang="en-GB" sz="2200" dirty="0" smtClean="0"/>
              <a:t>cruel…………… that the………….. will </a:t>
            </a:r>
            <a:r>
              <a:rPr lang="en-GB" sz="2200" dirty="0"/>
              <a:t>dispose of </a:t>
            </a:r>
            <a:r>
              <a:rPr lang="en-GB" sz="2200" dirty="0" smtClean="0"/>
              <a:t>the…….. </a:t>
            </a:r>
            <a:r>
              <a:rPr lang="en-GB" sz="2200" dirty="0"/>
              <a:t>Candy </a:t>
            </a:r>
            <a:r>
              <a:rPr lang="en-GB" sz="2200" dirty="0" smtClean="0"/>
              <a:t>……………this </a:t>
            </a:r>
            <a:r>
              <a:rPr lang="en-GB" sz="2200" dirty="0"/>
              <a:t>lesson, for he fears that he himself is nearing an age when he will no longer be </a:t>
            </a:r>
            <a:r>
              <a:rPr lang="en-GB" sz="2200" dirty="0" smtClean="0"/>
              <a:t>…………….at </a:t>
            </a:r>
            <a:r>
              <a:rPr lang="en-GB" sz="2200" dirty="0"/>
              <a:t>the ranch, and therefore no longer welcome.</a:t>
            </a:r>
          </a:p>
          <a:p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3131840" y="4869160"/>
            <a:ext cx="659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fate </a:t>
            </a:r>
          </a:p>
        </p:txBody>
      </p:sp>
      <p:sp>
        <p:nvSpPr>
          <p:cNvPr id="5" name="Rectangle 4"/>
          <p:cNvSpPr/>
          <p:nvPr/>
        </p:nvSpPr>
        <p:spPr>
          <a:xfrm>
            <a:off x="5724128" y="4508593"/>
            <a:ext cx="1059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purpose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4" y="5517232"/>
            <a:ext cx="1340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debilitated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6209" y="5517232"/>
            <a:ext cx="27960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sentimental attachment </a:t>
            </a:r>
          </a:p>
        </p:txBody>
      </p:sp>
      <p:sp>
        <p:nvSpPr>
          <p:cNvPr id="8" name="Rectangle 7"/>
          <p:cNvSpPr/>
          <p:nvPr/>
        </p:nvSpPr>
        <p:spPr>
          <a:xfrm>
            <a:off x="7380312" y="5238492"/>
            <a:ext cx="1239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insistence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2611" y="4323927"/>
            <a:ext cx="1441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natural law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8434" y="6021288"/>
            <a:ext cx="8583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strong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55857" y="5886564"/>
            <a:ext cx="753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weak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72795" y="3949292"/>
            <a:ext cx="1408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internalizes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23928" y="4114587"/>
            <a:ext cx="8929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useful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3 of the novel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990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3 of the novel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404664"/>
            <a:ext cx="4355976" cy="6453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 err="1" smtClean="0"/>
              <a:t>Lennie</a:t>
            </a:r>
            <a:r>
              <a:rPr lang="en-GB" sz="800" i="1" dirty="0" smtClean="0"/>
              <a:t> said, “Tell about that place, George.”</a:t>
            </a:r>
          </a:p>
          <a:p>
            <a:r>
              <a:rPr lang="en-GB" sz="800" i="1" dirty="0" smtClean="0"/>
              <a:t>“I jus’ </a:t>
            </a:r>
            <a:r>
              <a:rPr lang="en-GB" sz="800" i="1" dirty="0" err="1" smtClean="0"/>
              <a:t>tol</a:t>
            </a:r>
            <a:r>
              <a:rPr lang="en-GB" sz="800" i="1" dirty="0" smtClean="0"/>
              <a:t>’ you, jus’ </a:t>
            </a:r>
            <a:r>
              <a:rPr lang="en-GB" sz="800" i="1" dirty="0" err="1" smtClean="0"/>
              <a:t>las’</a:t>
            </a:r>
            <a:r>
              <a:rPr lang="en-GB" sz="800" i="1" dirty="0" smtClean="0"/>
              <a:t> night.”</a:t>
            </a:r>
          </a:p>
          <a:p>
            <a:r>
              <a:rPr lang="en-GB" sz="800" i="1" dirty="0" smtClean="0"/>
              <a:t>“Go on—tell again, George.”</a:t>
            </a:r>
          </a:p>
          <a:p>
            <a:r>
              <a:rPr lang="en-GB" sz="800" i="1" dirty="0" smtClean="0"/>
              <a:t>“Well, it’s ten acres,” said George. “Got a little </a:t>
            </a:r>
            <a:r>
              <a:rPr lang="en-GB" sz="800" i="1" dirty="0" err="1" smtClean="0"/>
              <a:t>win’mill</a:t>
            </a:r>
            <a:r>
              <a:rPr lang="en-GB" sz="800" i="1" dirty="0" smtClean="0"/>
              <a:t>. Got a little shack</a:t>
            </a:r>
          </a:p>
          <a:p>
            <a:r>
              <a:rPr lang="en-GB" sz="800" i="1" dirty="0" smtClean="0"/>
              <a:t>on it, an’ a chicken run. Got a kitchen, orchard, cherries, apples, peaches, ‘cots,</a:t>
            </a:r>
          </a:p>
          <a:p>
            <a:r>
              <a:rPr lang="en-GB" sz="800" i="1" dirty="0" smtClean="0"/>
              <a:t>nuts, got a few berries. </a:t>
            </a:r>
            <a:r>
              <a:rPr lang="en-GB" sz="800" i="1" dirty="0" err="1" smtClean="0"/>
              <a:t>They’s</a:t>
            </a:r>
            <a:r>
              <a:rPr lang="en-GB" sz="800" i="1" dirty="0" smtClean="0"/>
              <a:t> a place for alfalfa and plenty water to flood it.</a:t>
            </a:r>
          </a:p>
          <a:p>
            <a:r>
              <a:rPr lang="en-GB" sz="800" i="1" dirty="0" err="1" smtClean="0"/>
              <a:t>They’s</a:t>
            </a:r>
            <a:r>
              <a:rPr lang="en-GB" sz="800" i="1" dirty="0" smtClean="0"/>
              <a:t> a pig pen—”</a:t>
            </a:r>
          </a:p>
          <a:p>
            <a:r>
              <a:rPr lang="en-GB" sz="800" i="1" dirty="0" smtClean="0"/>
              <a:t>“An’ rabbits, George.”</a:t>
            </a:r>
          </a:p>
          <a:p>
            <a:r>
              <a:rPr lang="en-GB" sz="800" i="1" dirty="0" smtClean="0"/>
              <a:t>“No place for rabbits now, but I could easy build a few hutches and you</a:t>
            </a:r>
          </a:p>
          <a:p>
            <a:r>
              <a:rPr lang="en-GB" sz="800" i="1" dirty="0" smtClean="0"/>
              <a:t>could feed alfalfa to the rabbits.”“Damn right, I could,” said </a:t>
            </a:r>
            <a:r>
              <a:rPr lang="en-GB" sz="800" i="1" dirty="0" err="1" smtClean="0"/>
              <a:t>Lennie</a:t>
            </a:r>
            <a:r>
              <a:rPr lang="en-GB" sz="800" i="1" dirty="0" smtClean="0"/>
              <a:t>. “You God damn right I could.”</a:t>
            </a:r>
          </a:p>
          <a:p>
            <a:r>
              <a:rPr lang="en-GB" sz="800" i="1" dirty="0" smtClean="0"/>
              <a:t>George’s hands stopped working with the cards. His voice was growing</a:t>
            </a:r>
          </a:p>
          <a:p>
            <a:r>
              <a:rPr lang="en-GB" sz="800" i="1" dirty="0" smtClean="0"/>
              <a:t>warmer. “An’ we could have a few pigs. I could build a smoke house like the</a:t>
            </a:r>
          </a:p>
          <a:p>
            <a:r>
              <a:rPr lang="en-GB" sz="800" i="1" dirty="0" smtClean="0"/>
              <a:t>one </a:t>
            </a:r>
            <a:r>
              <a:rPr lang="en-GB" sz="800" i="1" dirty="0" err="1" smtClean="0"/>
              <a:t>gran’pa</a:t>
            </a:r>
            <a:r>
              <a:rPr lang="en-GB" sz="800" i="1" dirty="0" smtClean="0"/>
              <a:t> had, an’ when we kill a pig we can smoke the bacon and the hams,</a:t>
            </a:r>
          </a:p>
          <a:p>
            <a:r>
              <a:rPr lang="en-GB" sz="800" i="1" dirty="0" smtClean="0"/>
              <a:t>and make sausage an’ all like that. An’ when the salmon run up river we could</a:t>
            </a:r>
          </a:p>
          <a:p>
            <a:r>
              <a:rPr lang="en-GB" sz="800" i="1" dirty="0" smtClean="0"/>
              <a:t>catch a hundred of ‘</a:t>
            </a:r>
            <a:r>
              <a:rPr lang="en-GB" sz="800" i="1" dirty="0" err="1" smtClean="0"/>
              <a:t>em</a:t>
            </a:r>
            <a:r>
              <a:rPr lang="en-GB" sz="800" i="1" dirty="0" smtClean="0"/>
              <a:t> an’ salt ‘</a:t>
            </a:r>
            <a:r>
              <a:rPr lang="en-GB" sz="800" i="1" dirty="0" err="1" smtClean="0"/>
              <a:t>em</a:t>
            </a:r>
            <a:r>
              <a:rPr lang="en-GB" sz="800" i="1" dirty="0" smtClean="0"/>
              <a:t> down or smoke ‘</a:t>
            </a:r>
            <a:r>
              <a:rPr lang="en-GB" sz="800" i="1" dirty="0" err="1" smtClean="0"/>
              <a:t>em</a:t>
            </a:r>
            <a:r>
              <a:rPr lang="en-GB" sz="800" i="1" dirty="0" smtClean="0"/>
              <a:t>. We could have them</a:t>
            </a:r>
          </a:p>
          <a:p>
            <a:r>
              <a:rPr lang="en-GB" sz="800" i="1" dirty="0" smtClean="0"/>
              <a:t>for breakfast. They </a:t>
            </a:r>
            <a:r>
              <a:rPr lang="en-GB" sz="800" i="1" dirty="0" err="1" smtClean="0"/>
              <a:t>ain’t</a:t>
            </a:r>
            <a:r>
              <a:rPr lang="en-GB" sz="800" i="1" dirty="0" smtClean="0"/>
              <a:t> nothing so nice as smoked salmon. When the fruit</a:t>
            </a:r>
          </a:p>
          <a:p>
            <a:r>
              <a:rPr lang="en-GB" sz="800" i="1" dirty="0" smtClean="0"/>
              <a:t>come in we could can it—and tomatoes, they’re easy to can. Ever’ Sunday we’d</a:t>
            </a:r>
          </a:p>
          <a:p>
            <a:r>
              <a:rPr lang="en-GB" sz="800" i="1" dirty="0" smtClean="0"/>
              <a:t>kill a chicken or a rabbit. Maybe we’d have a cow or a goat, and the cream is so</a:t>
            </a:r>
          </a:p>
          <a:p>
            <a:r>
              <a:rPr lang="en-GB" sz="800" i="1" dirty="0" smtClean="0"/>
              <a:t>God damn thick you got to cut it with a knife and take it out with a spoon.”</a:t>
            </a:r>
          </a:p>
          <a:p>
            <a:r>
              <a:rPr lang="en-GB" sz="800" i="1" dirty="0" err="1" smtClean="0"/>
              <a:t>Lennie</a:t>
            </a:r>
            <a:r>
              <a:rPr lang="en-GB" sz="800" i="1" dirty="0" smtClean="0"/>
              <a:t> watched him with wide eyes, and old Candy watched him too. </a:t>
            </a:r>
            <a:r>
              <a:rPr lang="en-GB" sz="800" i="1" dirty="0" err="1" smtClean="0"/>
              <a:t>Lennie</a:t>
            </a:r>
            <a:endParaRPr lang="en-GB" sz="800" i="1" dirty="0" smtClean="0"/>
          </a:p>
          <a:p>
            <a:r>
              <a:rPr lang="en-GB" sz="800" i="1" dirty="0" smtClean="0"/>
              <a:t>said softly, “We could live </a:t>
            </a:r>
            <a:r>
              <a:rPr lang="en-GB" sz="800" i="1" dirty="0" err="1" smtClean="0"/>
              <a:t>offa</a:t>
            </a:r>
            <a:r>
              <a:rPr lang="en-GB" sz="800" i="1" dirty="0" smtClean="0"/>
              <a:t> the </a:t>
            </a:r>
            <a:r>
              <a:rPr lang="en-GB" sz="800" i="1" dirty="0" err="1" smtClean="0"/>
              <a:t>fatta</a:t>
            </a:r>
            <a:r>
              <a:rPr lang="en-GB" sz="800" i="1" dirty="0" smtClean="0"/>
              <a:t> the </a:t>
            </a:r>
            <a:r>
              <a:rPr lang="en-GB" sz="800" i="1" dirty="0" err="1" smtClean="0"/>
              <a:t>lan</a:t>
            </a:r>
            <a:r>
              <a:rPr lang="en-GB" sz="800" i="1" dirty="0" smtClean="0"/>
              <a:t>’.”</a:t>
            </a:r>
          </a:p>
          <a:p>
            <a:r>
              <a:rPr lang="en-GB" sz="800" i="1" dirty="0" smtClean="0"/>
              <a:t>“Sure,” said George. “All kin’s a vegetables in the garden, and if we want a</a:t>
            </a:r>
          </a:p>
          <a:p>
            <a:r>
              <a:rPr lang="en-GB" sz="800" i="1" dirty="0" smtClean="0"/>
              <a:t>little whisky we can sell a few eggs or something, or some milk. We’d jus’ live</a:t>
            </a:r>
          </a:p>
          <a:p>
            <a:r>
              <a:rPr lang="en-GB" sz="800" i="1" dirty="0" smtClean="0"/>
              <a:t>there. We’d belong there. There wouldn’t be no more </a:t>
            </a:r>
            <a:r>
              <a:rPr lang="en-GB" sz="800" i="1" dirty="0" err="1" smtClean="0"/>
              <a:t>runnin</a:t>
            </a:r>
            <a:r>
              <a:rPr lang="en-GB" sz="800" i="1" dirty="0" smtClean="0"/>
              <a:t>’ round the country</a:t>
            </a:r>
          </a:p>
          <a:p>
            <a:r>
              <a:rPr lang="en-GB" sz="800" i="1" dirty="0" smtClean="0"/>
              <a:t>and </a:t>
            </a:r>
            <a:r>
              <a:rPr lang="en-GB" sz="800" i="1" dirty="0" err="1" smtClean="0"/>
              <a:t>gettin</a:t>
            </a:r>
            <a:r>
              <a:rPr lang="en-GB" sz="800" i="1" dirty="0" smtClean="0"/>
              <a:t>’ fed by a Jap cook. No, sir, we’d have our own place where we</a:t>
            </a:r>
          </a:p>
          <a:p>
            <a:r>
              <a:rPr lang="en-GB" sz="800" i="1" dirty="0" smtClean="0"/>
              <a:t>belonged and not sleep in no bunk house.”</a:t>
            </a:r>
          </a:p>
          <a:p>
            <a:r>
              <a:rPr lang="en-GB" sz="800" i="1" dirty="0" smtClean="0"/>
              <a:t>“Tell about the house, George,” </a:t>
            </a:r>
            <a:r>
              <a:rPr lang="en-GB" sz="800" i="1" dirty="0" err="1" smtClean="0"/>
              <a:t>Lennie</a:t>
            </a:r>
            <a:r>
              <a:rPr lang="en-GB" sz="800" i="1" dirty="0" smtClean="0"/>
              <a:t> begged.</a:t>
            </a:r>
          </a:p>
          <a:p>
            <a:r>
              <a:rPr lang="en-GB" sz="800" i="1" dirty="0" smtClean="0"/>
              <a:t>“Sure, we’d have a little house an’ a room to </a:t>
            </a:r>
            <a:r>
              <a:rPr lang="en-GB" sz="800" i="1" dirty="0" err="1" smtClean="0"/>
              <a:t>ourself</a:t>
            </a:r>
            <a:r>
              <a:rPr lang="en-GB" sz="800" i="1" dirty="0" smtClean="0"/>
              <a:t>. Little fat iron stove, an’</a:t>
            </a:r>
          </a:p>
          <a:p>
            <a:r>
              <a:rPr lang="en-GB" sz="800" i="1" dirty="0" smtClean="0"/>
              <a:t>in the winter we’d keep a fire </a:t>
            </a:r>
            <a:r>
              <a:rPr lang="en-GB" sz="800" i="1" dirty="0" err="1" smtClean="0"/>
              <a:t>goin</a:t>
            </a:r>
            <a:r>
              <a:rPr lang="en-GB" sz="800" i="1" dirty="0" smtClean="0"/>
              <a:t>’ in it. It </a:t>
            </a:r>
            <a:r>
              <a:rPr lang="en-GB" sz="800" i="1" dirty="0" err="1" smtClean="0"/>
              <a:t>ain’t</a:t>
            </a:r>
            <a:r>
              <a:rPr lang="en-GB" sz="800" i="1" dirty="0" smtClean="0"/>
              <a:t> enough land so we’d have to</a:t>
            </a:r>
          </a:p>
          <a:p>
            <a:r>
              <a:rPr lang="en-GB" sz="800" i="1" dirty="0" smtClean="0"/>
              <a:t>work too hard. Maybe six, seven hours a day. We wouldn’t have to buck no</a:t>
            </a:r>
          </a:p>
          <a:p>
            <a:r>
              <a:rPr lang="en-GB" sz="800" i="1" dirty="0" smtClean="0"/>
              <a:t>barley eleven hours a day. An’ when we put in a crop, why, we’d be there to</a:t>
            </a:r>
          </a:p>
          <a:p>
            <a:r>
              <a:rPr lang="en-GB" sz="800" i="1" dirty="0" smtClean="0"/>
              <a:t>take the crop up. We’d know what come of our planting.”</a:t>
            </a:r>
          </a:p>
          <a:p>
            <a:r>
              <a:rPr lang="en-GB" sz="800" i="1" dirty="0" smtClean="0"/>
              <a:t>“An’ rabbits,” </a:t>
            </a:r>
            <a:r>
              <a:rPr lang="en-GB" sz="800" i="1" dirty="0" err="1" smtClean="0"/>
              <a:t>Lennie</a:t>
            </a:r>
            <a:r>
              <a:rPr lang="en-GB" sz="800" i="1" dirty="0" smtClean="0"/>
              <a:t> said eagerly. “An’ I’d take care of ‘</a:t>
            </a:r>
            <a:r>
              <a:rPr lang="en-GB" sz="800" i="1" dirty="0" err="1" smtClean="0"/>
              <a:t>em</a:t>
            </a:r>
            <a:r>
              <a:rPr lang="en-GB" sz="800" i="1" dirty="0" smtClean="0"/>
              <a:t>. Tell how I’d do</a:t>
            </a:r>
          </a:p>
          <a:p>
            <a:r>
              <a:rPr lang="en-GB" sz="800" i="1" dirty="0" smtClean="0"/>
              <a:t>that, George.”</a:t>
            </a:r>
          </a:p>
          <a:p>
            <a:r>
              <a:rPr lang="en-GB" sz="800" i="1" dirty="0" smtClean="0"/>
              <a:t>“Sure, you’d go out in the alfalfa patch an’ you’d have a sack. You’d fill up</a:t>
            </a:r>
          </a:p>
          <a:p>
            <a:r>
              <a:rPr lang="en-GB" sz="800" i="1" dirty="0" smtClean="0"/>
              <a:t>the sack and bring it in an’ put it in the rabbit cages.”</a:t>
            </a:r>
          </a:p>
          <a:p>
            <a:r>
              <a:rPr lang="en-GB" sz="800" i="1" dirty="0" smtClean="0"/>
              <a:t>“They’d nibble an’ they’d nibble,” said </a:t>
            </a:r>
            <a:r>
              <a:rPr lang="en-GB" sz="800" i="1" dirty="0" err="1" smtClean="0"/>
              <a:t>Lennie</a:t>
            </a:r>
            <a:r>
              <a:rPr lang="en-GB" sz="800" i="1" dirty="0" smtClean="0"/>
              <a:t>, “the way they do. I seen</a:t>
            </a:r>
          </a:p>
          <a:p>
            <a:r>
              <a:rPr lang="en-GB" sz="800" i="1" dirty="0" smtClean="0"/>
              <a:t>‘</a:t>
            </a:r>
            <a:r>
              <a:rPr lang="en-GB" sz="800" i="1" dirty="0" err="1" smtClean="0"/>
              <a:t>em</a:t>
            </a:r>
            <a:r>
              <a:rPr lang="en-GB" sz="800" i="1" dirty="0" smtClean="0"/>
              <a:t>.”</a:t>
            </a:r>
          </a:p>
          <a:p>
            <a:r>
              <a:rPr lang="en-GB" sz="800" i="1" dirty="0" smtClean="0"/>
              <a:t>“Ever’ six weeks or so,” George continued, “them does would throw a litter</a:t>
            </a:r>
          </a:p>
          <a:p>
            <a:r>
              <a:rPr lang="en-GB" sz="800" i="1" dirty="0" smtClean="0"/>
              <a:t>so we’d have plenty rabbits to eat an’ to sell. An’ we’d keep a few pigeons to go</a:t>
            </a:r>
          </a:p>
          <a:p>
            <a:r>
              <a:rPr lang="en-GB" sz="800" i="1" dirty="0" err="1" smtClean="0"/>
              <a:t>flyin</a:t>
            </a:r>
            <a:r>
              <a:rPr lang="en-GB" sz="800" i="1" dirty="0" smtClean="0"/>
              <a:t>’ around the </a:t>
            </a:r>
            <a:r>
              <a:rPr lang="en-GB" sz="800" i="1" dirty="0" err="1" smtClean="0"/>
              <a:t>win’mill</a:t>
            </a:r>
            <a:r>
              <a:rPr lang="en-GB" sz="800" i="1" dirty="0" smtClean="0"/>
              <a:t> like they done when I was a kid.” He looked raptly at</a:t>
            </a:r>
          </a:p>
          <a:p>
            <a:r>
              <a:rPr lang="en-GB" sz="800" i="1" dirty="0" smtClean="0"/>
              <a:t>the wall over </a:t>
            </a:r>
            <a:r>
              <a:rPr lang="en-GB" sz="800" i="1" dirty="0" err="1" smtClean="0"/>
              <a:t>Lennie’s</a:t>
            </a:r>
            <a:r>
              <a:rPr lang="en-GB" sz="800" i="1" dirty="0" smtClean="0"/>
              <a:t> head. “An’ it’d be our own, an’ nobody could can us.</a:t>
            </a:r>
          </a:p>
          <a:p>
            <a:r>
              <a:rPr lang="en-GB" sz="800" i="1" dirty="0" smtClean="0"/>
              <a:t>If we don’t like a guy we can say, ‘Get the hell out,’ and by God he’s got to do it.</a:t>
            </a:r>
          </a:p>
          <a:p>
            <a:r>
              <a:rPr lang="en-GB" sz="800" i="1" dirty="0" smtClean="0"/>
              <a:t>An’ if a </a:t>
            </a:r>
            <a:r>
              <a:rPr lang="en-GB" sz="800" i="1" dirty="0" err="1" smtClean="0"/>
              <a:t>fren</a:t>
            </a:r>
            <a:r>
              <a:rPr lang="en-GB" sz="800" i="1" dirty="0" smtClean="0"/>
              <a:t>’ come along, why we’d have an extra bunk, an’ we’d say, ‘Why</a:t>
            </a:r>
          </a:p>
          <a:p>
            <a:r>
              <a:rPr lang="en-GB" sz="800" i="1" dirty="0" smtClean="0"/>
              <a:t>don’t you </a:t>
            </a:r>
            <a:r>
              <a:rPr lang="en-GB" sz="800" i="1" dirty="0" err="1" smtClean="0"/>
              <a:t>spen</a:t>
            </a:r>
            <a:r>
              <a:rPr lang="en-GB" sz="800" i="1" dirty="0" smtClean="0"/>
              <a:t>’ the night?’ an’ by God he would. We’d have a setter dog and a</a:t>
            </a:r>
          </a:p>
          <a:p>
            <a:r>
              <a:rPr lang="en-GB" sz="800" i="1" dirty="0" smtClean="0"/>
              <a:t>couple stripe cats, but you </a:t>
            </a:r>
            <a:r>
              <a:rPr lang="en-GB" sz="800" i="1" dirty="0" err="1" smtClean="0"/>
              <a:t>gotta</a:t>
            </a:r>
            <a:r>
              <a:rPr lang="en-GB" sz="800" i="1" dirty="0" smtClean="0"/>
              <a:t> watch out them cats don’t get the little rabbits.”</a:t>
            </a:r>
          </a:p>
          <a:p>
            <a:r>
              <a:rPr lang="en-GB" sz="800" i="1" dirty="0" err="1" smtClean="0"/>
              <a:t>Lennie</a:t>
            </a:r>
            <a:r>
              <a:rPr lang="en-GB" sz="800" i="1" dirty="0" smtClean="0"/>
              <a:t> breathed hard. “You jus’ let ‘</a:t>
            </a:r>
            <a:r>
              <a:rPr lang="en-GB" sz="800" i="1" dirty="0" err="1" smtClean="0"/>
              <a:t>em</a:t>
            </a:r>
            <a:r>
              <a:rPr lang="en-GB" sz="800" i="1" dirty="0" smtClean="0"/>
              <a:t> try to get the rabbits. I’ll break their</a:t>
            </a:r>
          </a:p>
          <a:p>
            <a:r>
              <a:rPr lang="en-GB" sz="800" i="1" dirty="0" smtClean="0"/>
              <a:t>God damn necks. I’ll . . . . I’ll smash ‘</a:t>
            </a:r>
            <a:r>
              <a:rPr lang="en-GB" sz="800" i="1" dirty="0" err="1" smtClean="0"/>
              <a:t>em</a:t>
            </a:r>
            <a:r>
              <a:rPr lang="en-GB" sz="800" i="1" dirty="0" smtClean="0"/>
              <a:t> with a stick.” He subsided, grumbling</a:t>
            </a:r>
          </a:p>
          <a:p>
            <a:r>
              <a:rPr lang="en-GB" sz="800" i="1" dirty="0" smtClean="0"/>
              <a:t>to himself, threatening the future cats which might dare to disturb the future</a:t>
            </a:r>
          </a:p>
          <a:p>
            <a:r>
              <a:rPr lang="en-GB" sz="800" i="1" dirty="0" smtClean="0"/>
              <a:t>rabbits.</a:t>
            </a:r>
          </a:p>
          <a:p>
            <a:r>
              <a:rPr lang="en-GB" sz="800" i="1" dirty="0" smtClean="0"/>
              <a:t>George sat entranced with his own picture</a:t>
            </a:r>
            <a:endParaRPr lang="en-GB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548680"/>
            <a:ext cx="482453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Find the re-telling of the dream in your books. </a:t>
            </a:r>
          </a:p>
          <a:p>
            <a:endParaRPr lang="en-GB" sz="2200" dirty="0" smtClean="0"/>
          </a:p>
          <a:p>
            <a:r>
              <a:rPr lang="en-GB" sz="2200" b="1" dirty="0" smtClean="0"/>
              <a:t>How does Steinbeck show that George is finally beginning to believe in the dream? </a:t>
            </a:r>
            <a:r>
              <a:rPr lang="en-GB" sz="2200" dirty="0" smtClean="0"/>
              <a:t>(Compare his telling of the dream here to that in Chapter 1 – what’s different?)</a:t>
            </a:r>
          </a:p>
          <a:p>
            <a:endParaRPr lang="en-GB" sz="2200" dirty="0" smtClean="0"/>
          </a:p>
          <a:p>
            <a:r>
              <a:rPr lang="en-GB" sz="2200" dirty="0" smtClean="0"/>
              <a:t>Note down some key quotations from the section that follows. </a:t>
            </a:r>
            <a:r>
              <a:rPr lang="en-GB" sz="2200" b="1" dirty="0" smtClean="0"/>
              <a:t>Does the dream look like it might come true? </a:t>
            </a:r>
          </a:p>
          <a:p>
            <a:endParaRPr lang="en-GB" dirty="0"/>
          </a:p>
        </p:txBody>
      </p:sp>
      <p:pic>
        <p:nvPicPr>
          <p:cNvPr id="75779" name="Picture 3" descr="http://theactingcompany.org/media/images/general/MiceandMen_IllustImage_600p-color.jpg"/>
          <p:cNvPicPr>
            <a:picLocks noChangeAspect="1" noChangeArrowheads="1"/>
          </p:cNvPicPr>
          <p:nvPr/>
        </p:nvPicPr>
        <p:blipFill>
          <a:blip r:embed="rId2" cstate="print"/>
          <a:srcRect t="38281"/>
          <a:stretch>
            <a:fillRect/>
          </a:stretch>
        </p:blipFill>
        <p:spPr bwMode="auto">
          <a:xfrm>
            <a:off x="4355976" y="5037162"/>
            <a:ext cx="4248472" cy="1682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76672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Curley attacks </a:t>
            </a:r>
            <a:r>
              <a:rPr lang="en-GB" sz="3200" b="1" dirty="0" err="1" smtClean="0"/>
              <a:t>Lennie</a:t>
            </a:r>
            <a:endParaRPr lang="en-GB" sz="3200" b="1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3 of the novel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196752"/>
            <a:ext cx="864096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Why do you think Curley chooses to attack </a:t>
            </a:r>
            <a:r>
              <a:rPr lang="en-GB" sz="2000" dirty="0" err="1" smtClean="0"/>
              <a:t>Lennie</a:t>
            </a:r>
            <a:r>
              <a:rPr lang="en-GB" sz="2000" dirty="0" smtClean="0"/>
              <a:t> rather than anyone else?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What makes </a:t>
            </a:r>
            <a:r>
              <a:rPr lang="en-GB" sz="2000" dirty="0" err="1" smtClean="0"/>
              <a:t>Lennie</a:t>
            </a:r>
            <a:r>
              <a:rPr lang="en-GB" sz="2000" dirty="0" smtClean="0"/>
              <a:t> react and break Curley’s hand?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Why do you think Slim makes up the story about Curley’s hand being crushed in a machine?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What is ironic about the timing of this incident?  Why does Steinbeck structure the story in this way?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221088"/>
            <a:ext cx="86409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Copy down the verbs that Steinbeck uses to describe the fight. Which are particularly effective at conveying the violence?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Copy down any quotations relating to animal imagery. What does the imagery tell us about the characters here?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4648126"/>
              </p:ext>
            </p:extLst>
          </p:nvPr>
        </p:nvGraphicFramePr>
        <p:xfrm>
          <a:off x="0" y="0"/>
          <a:ext cx="9144000" cy="6832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9752"/>
                <a:gridCol w="6804248"/>
              </a:tblGrid>
              <a:tr h="26064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dirty="0" smtClean="0"/>
                        <a:t>Pages and</a:t>
                      </a:r>
                      <a:r>
                        <a:rPr lang="en-GB" sz="1000" baseline="0" dirty="0" smtClean="0"/>
                        <a:t> task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analysis</a:t>
                      </a:r>
                      <a:endParaRPr lang="en-GB" sz="10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dirty="0" smtClean="0"/>
                        <a:t>Page 78</a:t>
                      </a:r>
                      <a:endParaRPr lang="en-GB" sz="10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Whit has a lot to say about Curley’s wife.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What quotes are significant?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Pick out key words and analyse them.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dirty="0" smtClean="0"/>
                        <a:t>Page 79</a:t>
                      </a:r>
                      <a:endParaRPr lang="en-GB" sz="10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We find out here about the way that women are perceived and treated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What quotes are significant?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Pick out key words and analyse them.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dirty="0" smtClean="0"/>
                        <a:t>Page 80 - 81</a:t>
                      </a:r>
                      <a:endParaRPr lang="en-GB" sz="10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Curley comes back and we see him looking for his wife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What quotes are significant?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Pick out key words and analyse them.</a:t>
                      </a:r>
                    </a:p>
                    <a:p>
                      <a:pPr marL="0" indent="0" algn="ctr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dirty="0" smtClean="0"/>
                        <a:t>Page 82 - 83</a:t>
                      </a:r>
                      <a:endParaRPr lang="en-GB" sz="10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George is worried about Lennie for two reasons here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What quotes are significant?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What is he worried about?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dirty="0" smtClean="0"/>
                        <a:t>Page 83 -88</a:t>
                      </a:r>
                      <a:endParaRPr lang="en-GB" sz="10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This is a turning point in the book.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What quotes are significant?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Why is it a turning point?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dirty="0" smtClean="0"/>
                        <a:t>Page 89- 90</a:t>
                      </a:r>
                      <a:endParaRPr lang="en-GB" sz="10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Lots of very significant things happen here. What are they?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Look at What Candy says to George- what could be </a:t>
                      </a:r>
                      <a:r>
                        <a:rPr lang="en-GB" sz="1000" dirty="0" err="1" smtClean="0">
                          <a:solidFill>
                            <a:srgbClr val="7030A0"/>
                          </a:solidFill>
                        </a:rPr>
                        <a:t>forshadowed</a:t>
                      </a: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?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Look at how Slim treats Curley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How does Curley behave?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dirty="0" smtClean="0"/>
                        <a:t>Page 91 – 94</a:t>
                      </a:r>
                      <a:endParaRPr lang="en-GB" sz="10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What do we find out here about Lennie?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What quotes are significant?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Pick out key words and analyse them.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84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1674</Words>
  <Application>Microsoft Office PowerPoint</Application>
  <PresentationFormat>On-screen Show (4:3)</PresentationFormat>
  <Paragraphs>137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Learning Objective   To study Chapter 3 of the novel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   To study Chapter 3 of the novel</dc:title>
  <dc:creator>Vicki</dc:creator>
  <cp:lastModifiedBy>Vicki</cp:lastModifiedBy>
  <cp:revision>1</cp:revision>
  <dcterms:created xsi:type="dcterms:W3CDTF">2014-08-23T11:03:16Z</dcterms:created>
  <dcterms:modified xsi:type="dcterms:W3CDTF">2014-08-23T11:03:26Z</dcterms:modified>
</cp:coreProperties>
</file>