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7" r:id="rId2"/>
    <p:sldId id="258" r:id="rId3"/>
    <p:sldId id="262" r:id="rId4"/>
    <p:sldId id="263" r:id="rId5"/>
    <p:sldId id="264" r:id="rId6"/>
    <p:sldId id="267" r:id="rId7"/>
    <p:sldId id="268" r:id="rId8"/>
    <p:sldId id="265" r:id="rId9"/>
    <p:sldId id="270" r:id="rId10"/>
    <p:sldId id="272" r:id="rId11"/>
    <p:sldId id="269" r:id="rId12"/>
    <p:sldId id="259" r:id="rId13"/>
    <p:sldId id="271" r:id="rId14"/>
    <p:sldId id="273" r:id="rId15"/>
    <p:sldId id="277" r:id="rId16"/>
    <p:sldId id="278" r:id="rId17"/>
    <p:sldId id="280" r:id="rId18"/>
    <p:sldId id="281" r:id="rId19"/>
    <p:sldId id="279" r:id="rId20"/>
    <p:sldId id="289" r:id="rId21"/>
    <p:sldId id="291" r:id="rId22"/>
    <p:sldId id="290" r:id="rId23"/>
    <p:sldId id="284" r:id="rId24"/>
    <p:sldId id="288" r:id="rId25"/>
    <p:sldId id="260" r:id="rId26"/>
    <p:sldId id="26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89" d="100"/>
          <a:sy n="89" d="100"/>
        </p:scale>
        <p:origin x="744" y="5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FEB0DD-8BDC-4490-882A-1F26A5C2AC68}" type="datetimeFigureOut">
              <a:rPr lang="en-GB" smtClean="0"/>
              <a:t>19/02/2016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DA98B-22A5-4D22-B261-6258794D49A6}" type="slidenum">
              <a:rPr lang="en-GB" smtClean="0"/>
              <a:t>‹#›</a:t>
            </a:fld>
            <a:endParaRPr lang="en-GB"/>
          </a:p>
        </p:txBody>
      </p:sp>
    </p:spTree>
    <p:extLst>
      <p:ext uri="{BB962C8B-B14F-4D97-AF65-F5344CB8AC3E}">
        <p14:creationId xmlns:p14="http://schemas.microsoft.com/office/powerpoint/2010/main" val="3191788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the acronym that we will use on each poem to look at all the different aspects</a:t>
            </a:r>
            <a:endParaRPr lang="en-GB" dirty="0"/>
          </a:p>
        </p:txBody>
      </p:sp>
      <p:sp>
        <p:nvSpPr>
          <p:cNvPr id="4" name="Slide Number Placeholder 3"/>
          <p:cNvSpPr>
            <a:spLocks noGrp="1"/>
          </p:cNvSpPr>
          <p:nvPr>
            <p:ph type="sldNum" sz="quarter" idx="10"/>
          </p:nvPr>
        </p:nvSpPr>
        <p:spPr/>
        <p:txBody>
          <a:bodyPr/>
          <a:lstStyle/>
          <a:p>
            <a:fld id="{1ABA1F92-7D2E-40F0-999B-67C40D31743E}" type="slidenum">
              <a:rPr lang="en-GB" smtClean="0"/>
              <a:pPr/>
              <a:t>26</a:t>
            </a:fld>
            <a:endParaRPr lang="en-GB"/>
          </a:p>
        </p:txBody>
      </p:sp>
    </p:spTree>
    <p:extLst>
      <p:ext uri="{BB962C8B-B14F-4D97-AF65-F5344CB8AC3E}">
        <p14:creationId xmlns:p14="http://schemas.microsoft.com/office/powerpoint/2010/main" val="1559629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AA649DC-52F9-48F6-A1C0-C8A2031662BC}" type="datetimeFigureOut">
              <a:rPr lang="en-GB" smtClean="0"/>
              <a:t>19/02/2016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03DA6B-E80D-4716-ADFD-3230EA97F182}" type="slidenum">
              <a:rPr lang="en-GB" smtClean="0"/>
              <a:t>‹#›</a:t>
            </a:fld>
            <a:endParaRPr lang="en-GB"/>
          </a:p>
        </p:txBody>
      </p:sp>
    </p:spTree>
    <p:extLst>
      <p:ext uri="{BB962C8B-B14F-4D97-AF65-F5344CB8AC3E}">
        <p14:creationId xmlns:p14="http://schemas.microsoft.com/office/powerpoint/2010/main" val="3770505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A649DC-52F9-48F6-A1C0-C8A2031662BC}" type="datetimeFigureOut">
              <a:rPr lang="en-GB" smtClean="0"/>
              <a:t>19/02/2016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03DA6B-E80D-4716-ADFD-3230EA97F182}" type="slidenum">
              <a:rPr lang="en-GB" smtClean="0"/>
              <a:t>‹#›</a:t>
            </a:fld>
            <a:endParaRPr lang="en-GB"/>
          </a:p>
        </p:txBody>
      </p:sp>
    </p:spTree>
    <p:extLst>
      <p:ext uri="{BB962C8B-B14F-4D97-AF65-F5344CB8AC3E}">
        <p14:creationId xmlns:p14="http://schemas.microsoft.com/office/powerpoint/2010/main" val="660886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A649DC-52F9-48F6-A1C0-C8A2031662BC}" type="datetimeFigureOut">
              <a:rPr lang="en-GB" smtClean="0"/>
              <a:t>19/02/2016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03DA6B-E80D-4716-ADFD-3230EA97F182}" type="slidenum">
              <a:rPr lang="en-GB" smtClean="0"/>
              <a:t>‹#›</a:t>
            </a:fld>
            <a:endParaRPr lang="en-GB"/>
          </a:p>
        </p:txBody>
      </p:sp>
    </p:spTree>
    <p:extLst>
      <p:ext uri="{BB962C8B-B14F-4D97-AF65-F5344CB8AC3E}">
        <p14:creationId xmlns:p14="http://schemas.microsoft.com/office/powerpoint/2010/main" val="3718333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A649DC-52F9-48F6-A1C0-C8A2031662BC}" type="datetimeFigureOut">
              <a:rPr lang="en-GB" smtClean="0"/>
              <a:t>19/02/2016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03DA6B-E80D-4716-ADFD-3230EA97F182}" type="slidenum">
              <a:rPr lang="en-GB" smtClean="0"/>
              <a:t>‹#›</a:t>
            </a:fld>
            <a:endParaRPr lang="en-GB"/>
          </a:p>
        </p:txBody>
      </p:sp>
    </p:spTree>
    <p:extLst>
      <p:ext uri="{BB962C8B-B14F-4D97-AF65-F5344CB8AC3E}">
        <p14:creationId xmlns:p14="http://schemas.microsoft.com/office/powerpoint/2010/main" val="706750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A649DC-52F9-48F6-A1C0-C8A2031662BC}" type="datetimeFigureOut">
              <a:rPr lang="en-GB" smtClean="0"/>
              <a:t>19/02/2016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03DA6B-E80D-4716-ADFD-3230EA97F182}" type="slidenum">
              <a:rPr lang="en-GB" smtClean="0"/>
              <a:t>‹#›</a:t>
            </a:fld>
            <a:endParaRPr lang="en-GB"/>
          </a:p>
        </p:txBody>
      </p:sp>
    </p:spTree>
    <p:extLst>
      <p:ext uri="{BB962C8B-B14F-4D97-AF65-F5344CB8AC3E}">
        <p14:creationId xmlns:p14="http://schemas.microsoft.com/office/powerpoint/2010/main" val="76522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AA649DC-52F9-48F6-A1C0-C8A2031662BC}" type="datetimeFigureOut">
              <a:rPr lang="en-GB" smtClean="0"/>
              <a:t>19/02/2016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03DA6B-E80D-4716-ADFD-3230EA97F182}" type="slidenum">
              <a:rPr lang="en-GB" smtClean="0"/>
              <a:t>‹#›</a:t>
            </a:fld>
            <a:endParaRPr lang="en-GB"/>
          </a:p>
        </p:txBody>
      </p:sp>
    </p:spTree>
    <p:extLst>
      <p:ext uri="{BB962C8B-B14F-4D97-AF65-F5344CB8AC3E}">
        <p14:creationId xmlns:p14="http://schemas.microsoft.com/office/powerpoint/2010/main" val="182137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AA649DC-52F9-48F6-A1C0-C8A2031662BC}" type="datetimeFigureOut">
              <a:rPr lang="en-GB" smtClean="0"/>
              <a:t>19/02/2016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F03DA6B-E80D-4716-ADFD-3230EA97F182}" type="slidenum">
              <a:rPr lang="en-GB" smtClean="0"/>
              <a:t>‹#›</a:t>
            </a:fld>
            <a:endParaRPr lang="en-GB"/>
          </a:p>
        </p:txBody>
      </p:sp>
    </p:spTree>
    <p:extLst>
      <p:ext uri="{BB962C8B-B14F-4D97-AF65-F5344CB8AC3E}">
        <p14:creationId xmlns:p14="http://schemas.microsoft.com/office/powerpoint/2010/main" val="974072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AA649DC-52F9-48F6-A1C0-C8A2031662BC}" type="datetimeFigureOut">
              <a:rPr lang="en-GB" smtClean="0"/>
              <a:t>19/02/2016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F03DA6B-E80D-4716-ADFD-3230EA97F182}" type="slidenum">
              <a:rPr lang="en-GB" smtClean="0"/>
              <a:t>‹#›</a:t>
            </a:fld>
            <a:endParaRPr lang="en-GB"/>
          </a:p>
        </p:txBody>
      </p:sp>
    </p:spTree>
    <p:extLst>
      <p:ext uri="{BB962C8B-B14F-4D97-AF65-F5344CB8AC3E}">
        <p14:creationId xmlns:p14="http://schemas.microsoft.com/office/powerpoint/2010/main" val="862639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A649DC-52F9-48F6-A1C0-C8A2031662BC}" type="datetimeFigureOut">
              <a:rPr lang="en-GB" smtClean="0"/>
              <a:t>19/02/2016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F03DA6B-E80D-4716-ADFD-3230EA97F182}" type="slidenum">
              <a:rPr lang="en-GB" smtClean="0"/>
              <a:t>‹#›</a:t>
            </a:fld>
            <a:endParaRPr lang="en-GB"/>
          </a:p>
        </p:txBody>
      </p:sp>
    </p:spTree>
    <p:extLst>
      <p:ext uri="{BB962C8B-B14F-4D97-AF65-F5344CB8AC3E}">
        <p14:creationId xmlns:p14="http://schemas.microsoft.com/office/powerpoint/2010/main" val="3766269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A649DC-52F9-48F6-A1C0-C8A2031662BC}" type="datetimeFigureOut">
              <a:rPr lang="en-GB" smtClean="0"/>
              <a:t>19/02/2016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03DA6B-E80D-4716-ADFD-3230EA97F182}" type="slidenum">
              <a:rPr lang="en-GB" smtClean="0"/>
              <a:t>‹#›</a:t>
            </a:fld>
            <a:endParaRPr lang="en-GB"/>
          </a:p>
        </p:txBody>
      </p:sp>
    </p:spTree>
    <p:extLst>
      <p:ext uri="{BB962C8B-B14F-4D97-AF65-F5344CB8AC3E}">
        <p14:creationId xmlns:p14="http://schemas.microsoft.com/office/powerpoint/2010/main" val="806977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A649DC-52F9-48F6-A1C0-C8A2031662BC}" type="datetimeFigureOut">
              <a:rPr lang="en-GB" smtClean="0"/>
              <a:t>19/02/2016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03DA6B-E80D-4716-ADFD-3230EA97F182}" type="slidenum">
              <a:rPr lang="en-GB" smtClean="0"/>
              <a:t>‹#›</a:t>
            </a:fld>
            <a:endParaRPr lang="en-GB"/>
          </a:p>
        </p:txBody>
      </p:sp>
    </p:spTree>
    <p:extLst>
      <p:ext uri="{BB962C8B-B14F-4D97-AF65-F5344CB8AC3E}">
        <p14:creationId xmlns:p14="http://schemas.microsoft.com/office/powerpoint/2010/main" val="3303797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A649DC-52F9-48F6-A1C0-C8A2031662BC}" type="datetimeFigureOut">
              <a:rPr lang="en-GB" smtClean="0"/>
              <a:t>19/02/2016</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03DA6B-E80D-4716-ADFD-3230EA97F182}" type="slidenum">
              <a:rPr lang="en-GB" smtClean="0"/>
              <a:t>‹#›</a:t>
            </a:fld>
            <a:endParaRPr lang="en-GB"/>
          </a:p>
        </p:txBody>
      </p:sp>
    </p:spTree>
    <p:extLst>
      <p:ext uri="{BB962C8B-B14F-4D97-AF65-F5344CB8AC3E}">
        <p14:creationId xmlns:p14="http://schemas.microsoft.com/office/powerpoint/2010/main" val="6390436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lo0GMqqEuus" TargetMode="Externa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u82_NBmFOc8" TargetMode="Externa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alk-pix.com/london/london00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1"/>
            <a:ext cx="9144000" cy="688086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94289" y="4097337"/>
            <a:ext cx="7772400" cy="1470025"/>
          </a:xfrm>
        </p:spPr>
        <p:txBody>
          <a:bodyPr>
            <a:normAutofit/>
          </a:bodyPr>
          <a:lstStyle/>
          <a:p>
            <a:r>
              <a:rPr lang="en-GB" dirty="0" smtClean="0">
                <a:solidFill>
                  <a:schemeClr val="bg1"/>
                </a:solidFill>
              </a:rPr>
              <a:t>London</a:t>
            </a:r>
            <a:endParaRPr lang="en-GB" dirty="0">
              <a:solidFill>
                <a:schemeClr val="bg1"/>
              </a:solidFill>
            </a:endParaRPr>
          </a:p>
        </p:txBody>
      </p:sp>
      <p:sp>
        <p:nvSpPr>
          <p:cNvPr id="3" name="Subtitle 2"/>
          <p:cNvSpPr>
            <a:spLocks noGrp="1"/>
          </p:cNvSpPr>
          <p:nvPr>
            <p:ph type="subTitle" idx="1"/>
          </p:nvPr>
        </p:nvSpPr>
        <p:spPr>
          <a:xfrm>
            <a:off x="1467016" y="5567362"/>
            <a:ext cx="6400800" cy="1752600"/>
          </a:xfrm>
        </p:spPr>
        <p:txBody>
          <a:bodyPr/>
          <a:lstStyle/>
          <a:p>
            <a:r>
              <a:rPr lang="en-GB" dirty="0" smtClean="0">
                <a:solidFill>
                  <a:schemeClr val="bg1"/>
                </a:solidFill>
              </a:rPr>
              <a:t>By William Blake</a:t>
            </a:r>
            <a:endParaRPr lang="en-GB" dirty="0">
              <a:solidFill>
                <a:schemeClr val="bg1"/>
              </a:solidFill>
            </a:endParaRPr>
          </a:p>
        </p:txBody>
      </p:sp>
    </p:spTree>
    <p:extLst>
      <p:ext uri="{BB962C8B-B14F-4D97-AF65-F5344CB8AC3E}">
        <p14:creationId xmlns:p14="http://schemas.microsoft.com/office/powerpoint/2010/main" val="23353737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3999" cy="415498"/>
          </a:xfrm>
          <a:prstGeom prst="rect">
            <a:avLst/>
          </a:prstGeom>
          <a:solidFill>
            <a:schemeClr val="accent6">
              <a:lumMod val="20000"/>
              <a:lumOff val="80000"/>
            </a:schemeClr>
          </a:solidFill>
        </p:spPr>
        <p:txBody>
          <a:bodyPr wrap="square">
            <a:spAutoFit/>
          </a:bodyPr>
          <a:lstStyle/>
          <a:p>
            <a:pPr>
              <a:spcAft>
                <a:spcPts val="0"/>
              </a:spcAft>
            </a:pPr>
            <a:r>
              <a:rPr lang="en-GB" sz="300"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n-GB" sz="9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b="1" dirty="0" smtClean="0">
                <a:effectLst/>
                <a:latin typeface="Arial" panose="020B0604020202020204" pitchFamily="34" charset="0"/>
                <a:ea typeface="Times New Roman" panose="02020603050405020304" pitchFamily="18" charset="0"/>
                <a:cs typeface="Times New Roman" panose="02020603050405020304" pitchFamily="18" charset="0"/>
              </a:rPr>
              <a:t>Learning Objective: </a:t>
            </a:r>
            <a:r>
              <a:rPr lang="en-GB" dirty="0" smtClean="0">
                <a:latin typeface="Arial" panose="020B0604020202020204" pitchFamily="34" charset="0"/>
                <a:ea typeface="Times New Roman" panose="02020603050405020304" pitchFamily="18" charset="0"/>
                <a:cs typeface="Times New Roman" panose="02020603050405020304" pitchFamily="18" charset="0"/>
              </a:rPr>
              <a:t>To understand the context and subject matter of the poem</a:t>
            </a:r>
            <a:endParaRPr lang="en-GB" sz="9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Rectangle 5"/>
          <p:cNvSpPr/>
          <p:nvPr/>
        </p:nvSpPr>
        <p:spPr>
          <a:xfrm>
            <a:off x="95624" y="537882"/>
            <a:ext cx="3986305" cy="61557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rPr>
              <a:t>Find definitions for the following words:</a:t>
            </a:r>
          </a:p>
          <a:p>
            <a:pPr algn="ctr"/>
            <a:endParaRPr lang="en-GB" b="1" dirty="0">
              <a:solidFill>
                <a:schemeClr val="tx1"/>
              </a:solidFill>
            </a:endParaRPr>
          </a:p>
          <a:p>
            <a:pPr algn="ctr"/>
            <a:endParaRPr lang="en-GB" b="1" dirty="0" smtClean="0">
              <a:solidFill>
                <a:schemeClr val="tx1"/>
              </a:solidFill>
            </a:endParaRPr>
          </a:p>
          <a:p>
            <a:pPr algn="ctr"/>
            <a:endParaRPr lang="en-GB" b="1" dirty="0">
              <a:solidFill>
                <a:schemeClr val="tx1"/>
              </a:solidFill>
            </a:endParaRPr>
          </a:p>
          <a:p>
            <a:pPr algn="ctr"/>
            <a:endParaRPr lang="en-GB" b="1" dirty="0" smtClean="0">
              <a:solidFill>
                <a:schemeClr val="tx1"/>
              </a:solidFill>
            </a:endParaRPr>
          </a:p>
          <a:p>
            <a:pPr algn="ctr"/>
            <a:endParaRPr lang="en-GB" b="1" dirty="0">
              <a:solidFill>
                <a:schemeClr val="tx1"/>
              </a:solidFill>
            </a:endParaRPr>
          </a:p>
          <a:p>
            <a:pPr algn="ctr"/>
            <a:endParaRPr lang="en-GB" b="1" dirty="0" smtClean="0">
              <a:solidFill>
                <a:schemeClr val="tx1"/>
              </a:solidFill>
            </a:endParaRPr>
          </a:p>
          <a:p>
            <a:pPr algn="ctr"/>
            <a:endParaRPr lang="en-GB" b="1" dirty="0">
              <a:solidFill>
                <a:schemeClr val="tx1"/>
              </a:solidFill>
            </a:endParaRPr>
          </a:p>
          <a:p>
            <a:pPr algn="ctr"/>
            <a:endParaRPr lang="en-GB" b="1" dirty="0" smtClean="0">
              <a:solidFill>
                <a:schemeClr val="tx1"/>
              </a:solidFill>
            </a:endParaRPr>
          </a:p>
          <a:p>
            <a:pPr algn="ctr"/>
            <a:endParaRPr lang="en-GB" b="1" dirty="0">
              <a:solidFill>
                <a:schemeClr val="tx1"/>
              </a:solidFill>
            </a:endParaRPr>
          </a:p>
          <a:p>
            <a:pPr algn="ctr"/>
            <a:endParaRPr lang="en-GB" b="1" dirty="0" smtClean="0">
              <a:solidFill>
                <a:schemeClr val="tx1"/>
              </a:solidFill>
            </a:endParaRPr>
          </a:p>
          <a:p>
            <a:pPr algn="ctr"/>
            <a:endParaRPr lang="en-GB" b="1" dirty="0">
              <a:solidFill>
                <a:schemeClr val="tx1"/>
              </a:solidFill>
            </a:endParaRPr>
          </a:p>
          <a:p>
            <a:pPr algn="ctr"/>
            <a:endParaRPr lang="en-GB" b="1" dirty="0" smtClean="0">
              <a:solidFill>
                <a:schemeClr val="tx1"/>
              </a:solidFill>
            </a:endParaRPr>
          </a:p>
          <a:p>
            <a:pPr algn="ctr"/>
            <a:endParaRPr lang="en-GB" b="1" dirty="0">
              <a:solidFill>
                <a:schemeClr val="tx1"/>
              </a:solidFill>
            </a:endParaRPr>
          </a:p>
          <a:p>
            <a:pPr algn="ctr"/>
            <a:endParaRPr lang="en-GB" b="1" dirty="0" smtClean="0">
              <a:solidFill>
                <a:schemeClr val="tx1"/>
              </a:solidFill>
            </a:endParaRPr>
          </a:p>
          <a:p>
            <a:pPr algn="ctr"/>
            <a:endParaRPr lang="en-GB" b="1" dirty="0">
              <a:solidFill>
                <a:schemeClr val="tx1"/>
              </a:solidFill>
            </a:endParaRPr>
          </a:p>
          <a:p>
            <a:pPr algn="ctr"/>
            <a:endParaRPr lang="en-GB" b="1" dirty="0" smtClean="0">
              <a:solidFill>
                <a:schemeClr val="tx1"/>
              </a:solidFill>
            </a:endParaRPr>
          </a:p>
          <a:p>
            <a:pPr algn="ctr"/>
            <a:endParaRPr lang="en-GB" b="1" dirty="0">
              <a:solidFill>
                <a:schemeClr val="tx1"/>
              </a:solidFill>
            </a:endParaRPr>
          </a:p>
          <a:p>
            <a:pPr algn="ctr"/>
            <a:r>
              <a:rPr lang="en-GB" b="1" dirty="0" smtClean="0">
                <a:solidFill>
                  <a:schemeClr val="tx1"/>
                </a:solidFill>
              </a:rPr>
              <a:t> </a:t>
            </a:r>
            <a:endParaRPr lang="en-GB" b="1" dirty="0">
              <a:solidFill>
                <a:schemeClr val="tx1"/>
              </a:solidFill>
            </a:endParaRPr>
          </a:p>
        </p:txBody>
      </p:sp>
      <p:sp>
        <p:nvSpPr>
          <p:cNvPr id="8" name="TextBox 7"/>
          <p:cNvSpPr txBox="1"/>
          <p:nvPr/>
        </p:nvSpPr>
        <p:spPr>
          <a:xfrm>
            <a:off x="328706" y="2014070"/>
            <a:ext cx="1488141" cy="400110"/>
          </a:xfrm>
          <a:prstGeom prst="rect">
            <a:avLst/>
          </a:prstGeom>
          <a:solidFill>
            <a:schemeClr val="accent6">
              <a:lumMod val="20000"/>
              <a:lumOff val="80000"/>
            </a:schemeClr>
          </a:solidFill>
        </p:spPr>
        <p:txBody>
          <a:bodyPr wrap="square" rtlCol="0">
            <a:spAutoFit/>
          </a:bodyPr>
          <a:lstStyle/>
          <a:p>
            <a:r>
              <a:rPr lang="en-GB" sz="2000" b="1" dirty="0" smtClean="0">
                <a:latin typeface="Arial" panose="020B0604020202020204" pitchFamily="34" charset="0"/>
                <a:cs typeface="Arial" panose="020B0604020202020204" pitchFamily="34" charset="0"/>
              </a:rPr>
              <a:t>chartered</a:t>
            </a:r>
            <a:endParaRPr lang="en-GB" sz="2000" b="1" dirty="0">
              <a:latin typeface="Arial" panose="020B0604020202020204" pitchFamily="34" charset="0"/>
              <a:cs typeface="Arial" panose="020B0604020202020204" pitchFamily="34" charset="0"/>
            </a:endParaRPr>
          </a:p>
        </p:txBody>
      </p:sp>
      <p:sp>
        <p:nvSpPr>
          <p:cNvPr id="9" name="TextBox 8"/>
          <p:cNvSpPr txBox="1"/>
          <p:nvPr/>
        </p:nvSpPr>
        <p:spPr>
          <a:xfrm>
            <a:off x="2213454" y="1783975"/>
            <a:ext cx="1488141" cy="400110"/>
          </a:xfrm>
          <a:prstGeom prst="rect">
            <a:avLst/>
          </a:prstGeom>
          <a:solidFill>
            <a:schemeClr val="accent6">
              <a:lumMod val="20000"/>
              <a:lumOff val="80000"/>
            </a:schemeClr>
          </a:solidFill>
        </p:spPr>
        <p:txBody>
          <a:bodyPr wrap="square" rtlCol="0">
            <a:spAutoFit/>
          </a:bodyPr>
          <a:lstStyle/>
          <a:p>
            <a:pPr algn="ctr"/>
            <a:r>
              <a:rPr lang="en-GB" sz="2000" b="1" dirty="0" smtClean="0">
                <a:latin typeface="Arial" panose="020B0604020202020204" pitchFamily="34" charset="0"/>
                <a:cs typeface="Arial" panose="020B0604020202020204" pitchFamily="34" charset="0"/>
              </a:rPr>
              <a:t>woe</a:t>
            </a:r>
            <a:endParaRPr lang="en-GB" sz="2000" b="1" dirty="0">
              <a:latin typeface="Arial" panose="020B0604020202020204" pitchFamily="34" charset="0"/>
              <a:cs typeface="Arial" panose="020B0604020202020204" pitchFamily="34" charset="0"/>
            </a:endParaRPr>
          </a:p>
        </p:txBody>
      </p:sp>
      <p:sp>
        <p:nvSpPr>
          <p:cNvPr id="10" name="TextBox 9"/>
          <p:cNvSpPr txBox="1"/>
          <p:nvPr/>
        </p:nvSpPr>
        <p:spPr>
          <a:xfrm>
            <a:off x="534273" y="2707340"/>
            <a:ext cx="1488141" cy="400110"/>
          </a:xfrm>
          <a:prstGeom prst="rect">
            <a:avLst/>
          </a:prstGeom>
          <a:solidFill>
            <a:schemeClr val="accent6">
              <a:lumMod val="20000"/>
              <a:lumOff val="80000"/>
            </a:schemeClr>
          </a:solidFill>
        </p:spPr>
        <p:txBody>
          <a:bodyPr wrap="square" rtlCol="0">
            <a:spAutoFit/>
          </a:bodyPr>
          <a:lstStyle/>
          <a:p>
            <a:pPr algn="ctr"/>
            <a:r>
              <a:rPr lang="en-GB" sz="2000" b="1" dirty="0" smtClean="0">
                <a:latin typeface="Arial" panose="020B0604020202020204" pitchFamily="34" charset="0"/>
                <a:cs typeface="Arial" panose="020B0604020202020204" pitchFamily="34" charset="0"/>
              </a:rPr>
              <a:t>forged</a:t>
            </a:r>
            <a:endParaRPr lang="en-GB" sz="2000" b="1" dirty="0">
              <a:latin typeface="Arial" panose="020B0604020202020204" pitchFamily="34" charset="0"/>
              <a:cs typeface="Arial" panose="020B0604020202020204" pitchFamily="34" charset="0"/>
            </a:endParaRPr>
          </a:p>
        </p:txBody>
      </p:sp>
      <p:sp>
        <p:nvSpPr>
          <p:cNvPr id="11" name="TextBox 10"/>
          <p:cNvSpPr txBox="1"/>
          <p:nvPr/>
        </p:nvSpPr>
        <p:spPr>
          <a:xfrm>
            <a:off x="2308101" y="2507285"/>
            <a:ext cx="1488141" cy="400110"/>
          </a:xfrm>
          <a:prstGeom prst="rect">
            <a:avLst/>
          </a:prstGeom>
          <a:solidFill>
            <a:schemeClr val="accent6">
              <a:lumMod val="20000"/>
              <a:lumOff val="80000"/>
            </a:schemeClr>
          </a:solidFill>
        </p:spPr>
        <p:txBody>
          <a:bodyPr wrap="square" rtlCol="0">
            <a:spAutoFit/>
          </a:bodyPr>
          <a:lstStyle/>
          <a:p>
            <a:pPr algn="ctr"/>
            <a:r>
              <a:rPr lang="en-GB" sz="2000" b="1" dirty="0" smtClean="0">
                <a:latin typeface="Arial" panose="020B0604020202020204" pitchFamily="34" charset="0"/>
                <a:cs typeface="Arial" panose="020B0604020202020204" pitchFamily="34" charset="0"/>
              </a:rPr>
              <a:t>manacles</a:t>
            </a:r>
            <a:endParaRPr lang="en-GB" sz="2000" b="1" dirty="0">
              <a:latin typeface="Arial" panose="020B0604020202020204" pitchFamily="34" charset="0"/>
              <a:cs typeface="Arial" panose="020B0604020202020204" pitchFamily="34" charset="0"/>
            </a:endParaRPr>
          </a:p>
        </p:txBody>
      </p:sp>
      <p:sp>
        <p:nvSpPr>
          <p:cNvPr id="12" name="TextBox 11"/>
          <p:cNvSpPr txBox="1"/>
          <p:nvPr/>
        </p:nvSpPr>
        <p:spPr>
          <a:xfrm>
            <a:off x="410469" y="4936562"/>
            <a:ext cx="1488141" cy="400110"/>
          </a:xfrm>
          <a:prstGeom prst="rect">
            <a:avLst/>
          </a:prstGeom>
          <a:solidFill>
            <a:schemeClr val="accent6">
              <a:lumMod val="20000"/>
              <a:lumOff val="80000"/>
            </a:schemeClr>
          </a:solidFill>
        </p:spPr>
        <p:txBody>
          <a:bodyPr wrap="square" rtlCol="0">
            <a:spAutoFit/>
          </a:bodyPr>
          <a:lstStyle/>
          <a:p>
            <a:pPr algn="ctr"/>
            <a:r>
              <a:rPr lang="en-GB" sz="2000" b="1" dirty="0" err="1" smtClean="0">
                <a:latin typeface="Arial" panose="020B0604020202020204" pitchFamily="34" charset="0"/>
                <a:cs typeface="Arial" panose="020B0604020202020204" pitchFamily="34" charset="0"/>
              </a:rPr>
              <a:t>appalls</a:t>
            </a:r>
            <a:endParaRPr lang="en-GB" sz="2000" b="1" dirty="0">
              <a:latin typeface="Arial" panose="020B0604020202020204" pitchFamily="34" charset="0"/>
              <a:cs typeface="Arial" panose="020B0604020202020204" pitchFamily="34" charset="0"/>
            </a:endParaRPr>
          </a:p>
        </p:txBody>
      </p:sp>
      <p:sp>
        <p:nvSpPr>
          <p:cNvPr id="13" name="TextBox 12"/>
          <p:cNvSpPr txBox="1"/>
          <p:nvPr/>
        </p:nvSpPr>
        <p:spPr>
          <a:xfrm>
            <a:off x="2213454" y="3346979"/>
            <a:ext cx="1488141" cy="400110"/>
          </a:xfrm>
          <a:prstGeom prst="rect">
            <a:avLst/>
          </a:prstGeom>
          <a:solidFill>
            <a:schemeClr val="accent6">
              <a:lumMod val="20000"/>
              <a:lumOff val="80000"/>
            </a:schemeClr>
          </a:solidFill>
        </p:spPr>
        <p:txBody>
          <a:bodyPr wrap="square" rtlCol="0">
            <a:spAutoFit/>
          </a:bodyPr>
          <a:lstStyle/>
          <a:p>
            <a:pPr algn="ctr"/>
            <a:r>
              <a:rPr lang="en-GB" sz="2000" b="1" dirty="0" smtClean="0">
                <a:latin typeface="Arial" panose="020B0604020202020204" pitchFamily="34" charset="0"/>
                <a:cs typeface="Arial" panose="020B0604020202020204" pitchFamily="34" charset="0"/>
              </a:rPr>
              <a:t>hapless</a:t>
            </a:r>
            <a:endParaRPr lang="en-GB" sz="2000" b="1" dirty="0">
              <a:latin typeface="Arial" panose="020B0604020202020204" pitchFamily="34" charset="0"/>
              <a:cs typeface="Arial" panose="020B0604020202020204" pitchFamily="34" charset="0"/>
            </a:endParaRPr>
          </a:p>
        </p:txBody>
      </p:sp>
      <p:sp>
        <p:nvSpPr>
          <p:cNvPr id="14" name="TextBox 13"/>
          <p:cNvSpPr txBox="1"/>
          <p:nvPr/>
        </p:nvSpPr>
        <p:spPr>
          <a:xfrm>
            <a:off x="534272" y="4183528"/>
            <a:ext cx="1488141" cy="400110"/>
          </a:xfrm>
          <a:prstGeom prst="rect">
            <a:avLst/>
          </a:prstGeom>
          <a:solidFill>
            <a:schemeClr val="accent6">
              <a:lumMod val="20000"/>
              <a:lumOff val="80000"/>
            </a:schemeClr>
          </a:solidFill>
        </p:spPr>
        <p:txBody>
          <a:bodyPr wrap="square" rtlCol="0">
            <a:spAutoFit/>
          </a:bodyPr>
          <a:lstStyle/>
          <a:p>
            <a:pPr algn="ctr"/>
            <a:r>
              <a:rPr lang="en-GB" sz="2000" b="1" dirty="0" smtClean="0">
                <a:latin typeface="Arial" panose="020B0604020202020204" pitchFamily="34" charset="0"/>
                <a:cs typeface="Arial" panose="020B0604020202020204" pitchFamily="34" charset="0"/>
              </a:rPr>
              <a:t>harlot</a:t>
            </a:r>
            <a:endParaRPr lang="en-GB" sz="2000" b="1" dirty="0">
              <a:latin typeface="Arial" panose="020B0604020202020204" pitchFamily="34" charset="0"/>
              <a:cs typeface="Arial" panose="020B0604020202020204" pitchFamily="34" charset="0"/>
            </a:endParaRPr>
          </a:p>
        </p:txBody>
      </p:sp>
      <p:sp>
        <p:nvSpPr>
          <p:cNvPr id="15" name="TextBox 14"/>
          <p:cNvSpPr txBox="1"/>
          <p:nvPr/>
        </p:nvSpPr>
        <p:spPr>
          <a:xfrm>
            <a:off x="2383990" y="4132569"/>
            <a:ext cx="1488141" cy="400110"/>
          </a:xfrm>
          <a:prstGeom prst="rect">
            <a:avLst/>
          </a:prstGeom>
          <a:solidFill>
            <a:schemeClr val="accent6">
              <a:lumMod val="20000"/>
              <a:lumOff val="80000"/>
            </a:schemeClr>
          </a:solidFill>
        </p:spPr>
        <p:txBody>
          <a:bodyPr wrap="square" rtlCol="0">
            <a:spAutoFit/>
          </a:bodyPr>
          <a:lstStyle/>
          <a:p>
            <a:pPr algn="ctr"/>
            <a:r>
              <a:rPr lang="en-GB" sz="2000" b="1" dirty="0" smtClean="0">
                <a:latin typeface="Arial" panose="020B0604020202020204" pitchFamily="34" charset="0"/>
                <a:cs typeface="Arial" panose="020B0604020202020204" pitchFamily="34" charset="0"/>
              </a:rPr>
              <a:t>blights</a:t>
            </a:r>
            <a:endParaRPr lang="en-GB" sz="2000" b="1" dirty="0">
              <a:latin typeface="Arial" panose="020B0604020202020204" pitchFamily="34" charset="0"/>
              <a:cs typeface="Arial" panose="020B0604020202020204" pitchFamily="34" charset="0"/>
            </a:endParaRPr>
          </a:p>
        </p:txBody>
      </p:sp>
      <p:sp>
        <p:nvSpPr>
          <p:cNvPr id="16" name="TextBox 15"/>
          <p:cNvSpPr txBox="1"/>
          <p:nvPr/>
        </p:nvSpPr>
        <p:spPr>
          <a:xfrm>
            <a:off x="2213454" y="4972263"/>
            <a:ext cx="1488141" cy="400110"/>
          </a:xfrm>
          <a:prstGeom prst="rect">
            <a:avLst/>
          </a:prstGeom>
          <a:solidFill>
            <a:schemeClr val="accent6">
              <a:lumMod val="20000"/>
              <a:lumOff val="80000"/>
            </a:schemeClr>
          </a:solidFill>
        </p:spPr>
        <p:txBody>
          <a:bodyPr wrap="square" rtlCol="0">
            <a:spAutoFit/>
          </a:bodyPr>
          <a:lstStyle/>
          <a:p>
            <a:pPr algn="ctr"/>
            <a:r>
              <a:rPr lang="en-GB" sz="2000" b="1" dirty="0" smtClean="0">
                <a:latin typeface="Arial" panose="020B0604020202020204" pitchFamily="34" charset="0"/>
                <a:cs typeface="Arial" panose="020B0604020202020204" pitchFamily="34" charset="0"/>
              </a:rPr>
              <a:t>hearse</a:t>
            </a:r>
            <a:endParaRPr lang="en-GB" sz="2000" b="1" dirty="0">
              <a:latin typeface="Arial" panose="020B0604020202020204" pitchFamily="34" charset="0"/>
              <a:cs typeface="Arial" panose="020B0604020202020204" pitchFamily="34" charset="0"/>
            </a:endParaRPr>
          </a:p>
        </p:txBody>
      </p:sp>
      <p:sp>
        <p:nvSpPr>
          <p:cNvPr id="17" name="TextBox 16"/>
          <p:cNvSpPr txBox="1"/>
          <p:nvPr/>
        </p:nvSpPr>
        <p:spPr>
          <a:xfrm>
            <a:off x="344979" y="3400610"/>
            <a:ext cx="1488141" cy="400110"/>
          </a:xfrm>
          <a:prstGeom prst="rect">
            <a:avLst/>
          </a:prstGeom>
          <a:solidFill>
            <a:schemeClr val="accent6">
              <a:lumMod val="20000"/>
              <a:lumOff val="80000"/>
            </a:schemeClr>
          </a:solidFill>
        </p:spPr>
        <p:txBody>
          <a:bodyPr wrap="square" rtlCol="0">
            <a:spAutoFit/>
          </a:bodyPr>
          <a:lstStyle/>
          <a:p>
            <a:pPr algn="ctr"/>
            <a:r>
              <a:rPr lang="en-GB" sz="2000" b="1" dirty="0" smtClean="0">
                <a:latin typeface="Arial" panose="020B0604020202020204" pitchFamily="34" charset="0"/>
                <a:cs typeface="Arial" panose="020B0604020202020204" pitchFamily="34" charset="0"/>
              </a:rPr>
              <a:t>ban</a:t>
            </a:r>
            <a:endParaRPr lang="en-GB" sz="2000" b="1" dirty="0">
              <a:latin typeface="Arial" panose="020B0604020202020204" pitchFamily="34" charset="0"/>
              <a:cs typeface="Arial" panose="020B0604020202020204" pitchFamily="34" charset="0"/>
            </a:endParaRPr>
          </a:p>
        </p:txBody>
      </p:sp>
      <p:sp>
        <p:nvSpPr>
          <p:cNvPr id="18" name="TextBox 17"/>
          <p:cNvSpPr txBox="1"/>
          <p:nvPr/>
        </p:nvSpPr>
        <p:spPr>
          <a:xfrm>
            <a:off x="573117" y="5659716"/>
            <a:ext cx="1488141" cy="400110"/>
          </a:xfrm>
          <a:prstGeom prst="rect">
            <a:avLst/>
          </a:prstGeom>
          <a:solidFill>
            <a:schemeClr val="accent6">
              <a:lumMod val="20000"/>
              <a:lumOff val="80000"/>
            </a:schemeClr>
          </a:solidFill>
        </p:spPr>
        <p:txBody>
          <a:bodyPr wrap="square" rtlCol="0">
            <a:spAutoFit/>
          </a:bodyPr>
          <a:lstStyle/>
          <a:p>
            <a:pPr algn="ctr"/>
            <a:r>
              <a:rPr lang="en-GB" sz="2000" b="1" dirty="0" smtClean="0">
                <a:latin typeface="Arial" panose="020B0604020202020204" pitchFamily="34" charset="0"/>
                <a:cs typeface="Arial" panose="020B0604020202020204" pitchFamily="34" charset="0"/>
              </a:rPr>
              <a:t>?</a:t>
            </a:r>
            <a:endParaRPr lang="en-GB" sz="2000" b="1" dirty="0">
              <a:latin typeface="Arial" panose="020B0604020202020204" pitchFamily="34" charset="0"/>
              <a:cs typeface="Arial" panose="020B0604020202020204" pitchFamily="34" charset="0"/>
            </a:endParaRPr>
          </a:p>
        </p:txBody>
      </p:sp>
      <p:sp>
        <p:nvSpPr>
          <p:cNvPr id="19" name="TextBox 18"/>
          <p:cNvSpPr txBox="1"/>
          <p:nvPr/>
        </p:nvSpPr>
        <p:spPr>
          <a:xfrm>
            <a:off x="2383990" y="5859771"/>
            <a:ext cx="1488141" cy="400110"/>
          </a:xfrm>
          <a:prstGeom prst="rect">
            <a:avLst/>
          </a:prstGeom>
          <a:solidFill>
            <a:schemeClr val="accent6">
              <a:lumMod val="20000"/>
              <a:lumOff val="80000"/>
            </a:schemeClr>
          </a:solidFill>
        </p:spPr>
        <p:txBody>
          <a:bodyPr wrap="square" rtlCol="0">
            <a:spAutoFit/>
          </a:bodyPr>
          <a:lstStyle/>
          <a:p>
            <a:pPr algn="ctr"/>
            <a:r>
              <a:rPr lang="en-GB" sz="2000" b="1" dirty="0" smtClean="0">
                <a:latin typeface="Arial" panose="020B0604020202020204" pitchFamily="34" charset="0"/>
                <a:cs typeface="Arial" panose="020B0604020202020204" pitchFamily="34" charset="0"/>
              </a:rPr>
              <a:t>?</a:t>
            </a:r>
            <a:endParaRPr lang="en-GB" sz="2000" b="1" dirty="0">
              <a:latin typeface="Arial" panose="020B0604020202020204" pitchFamily="34" charset="0"/>
              <a:cs typeface="Arial" panose="020B0604020202020204" pitchFamily="34" charset="0"/>
            </a:endParaRPr>
          </a:p>
        </p:txBody>
      </p:sp>
      <p:sp>
        <p:nvSpPr>
          <p:cNvPr id="21" name="TextBox 20"/>
          <p:cNvSpPr txBox="1"/>
          <p:nvPr/>
        </p:nvSpPr>
        <p:spPr>
          <a:xfrm>
            <a:off x="4331284" y="627402"/>
            <a:ext cx="2320217" cy="1015663"/>
          </a:xfrm>
          <a:prstGeom prst="rect">
            <a:avLst/>
          </a:prstGeom>
          <a:solidFill>
            <a:schemeClr val="accent6">
              <a:lumMod val="20000"/>
              <a:lumOff val="80000"/>
            </a:schemeClr>
          </a:solidFill>
        </p:spPr>
        <p:txBody>
          <a:bodyPr wrap="square" rtlCol="0">
            <a:spAutoFit/>
          </a:bodyPr>
          <a:lstStyle/>
          <a:p>
            <a:r>
              <a:rPr lang="en-GB" sz="2000" b="1" dirty="0" smtClean="0">
                <a:latin typeface="Arial" panose="020B0604020202020204" pitchFamily="34" charset="0"/>
                <a:cs typeface="Arial" panose="020B0604020202020204" pitchFamily="34" charset="0"/>
              </a:rPr>
              <a:t>given over to the use of business; rented; licensed</a:t>
            </a:r>
            <a:endParaRPr lang="en-GB" sz="2000" b="1" dirty="0">
              <a:latin typeface="Arial" panose="020B0604020202020204" pitchFamily="34" charset="0"/>
              <a:cs typeface="Arial" panose="020B0604020202020204" pitchFamily="34" charset="0"/>
            </a:endParaRPr>
          </a:p>
        </p:txBody>
      </p:sp>
      <p:sp>
        <p:nvSpPr>
          <p:cNvPr id="22" name="TextBox 21"/>
          <p:cNvSpPr txBox="1"/>
          <p:nvPr/>
        </p:nvSpPr>
        <p:spPr>
          <a:xfrm>
            <a:off x="7372331" y="1026046"/>
            <a:ext cx="1488141" cy="707886"/>
          </a:xfrm>
          <a:prstGeom prst="rect">
            <a:avLst/>
          </a:prstGeom>
          <a:solidFill>
            <a:schemeClr val="accent6">
              <a:lumMod val="20000"/>
              <a:lumOff val="80000"/>
            </a:schemeClr>
          </a:solidFill>
        </p:spPr>
        <p:txBody>
          <a:bodyPr wrap="square" rtlCol="0">
            <a:spAutoFit/>
          </a:bodyPr>
          <a:lstStyle/>
          <a:p>
            <a:pPr algn="ctr"/>
            <a:r>
              <a:rPr lang="en-GB" sz="2000" b="1" dirty="0">
                <a:latin typeface="Arial" panose="020B0604020202020204" pitchFamily="34" charset="0"/>
                <a:cs typeface="Arial" panose="020B0604020202020204" pitchFamily="34" charset="0"/>
              </a:rPr>
              <a:t>w</a:t>
            </a:r>
            <a:r>
              <a:rPr lang="en-GB" sz="2000" b="1" dirty="0" smtClean="0">
                <a:latin typeface="Arial" panose="020B0604020202020204" pitchFamily="34" charset="0"/>
                <a:cs typeface="Arial" panose="020B0604020202020204" pitchFamily="34" charset="0"/>
              </a:rPr>
              <a:t>orry or anxiety</a:t>
            </a:r>
            <a:endParaRPr lang="en-GB" sz="2000" b="1" dirty="0">
              <a:latin typeface="Arial" panose="020B0604020202020204" pitchFamily="34" charset="0"/>
              <a:cs typeface="Arial" panose="020B0604020202020204" pitchFamily="34" charset="0"/>
            </a:endParaRPr>
          </a:p>
        </p:txBody>
      </p:sp>
      <p:sp>
        <p:nvSpPr>
          <p:cNvPr id="23" name="TextBox 22"/>
          <p:cNvSpPr txBox="1"/>
          <p:nvPr/>
        </p:nvSpPr>
        <p:spPr>
          <a:xfrm>
            <a:off x="4404393" y="1833497"/>
            <a:ext cx="2671748" cy="1015663"/>
          </a:xfrm>
          <a:prstGeom prst="rect">
            <a:avLst/>
          </a:prstGeom>
          <a:solidFill>
            <a:schemeClr val="accent6">
              <a:lumMod val="20000"/>
              <a:lumOff val="80000"/>
            </a:schemeClr>
          </a:solidFill>
        </p:spPr>
        <p:txBody>
          <a:bodyPr wrap="square" rtlCol="0">
            <a:spAutoFit/>
          </a:bodyPr>
          <a:lstStyle/>
          <a:p>
            <a:pPr algn="ctr"/>
            <a:r>
              <a:rPr lang="en-GB" sz="2000" b="1" dirty="0" smtClean="0">
                <a:latin typeface="Arial" panose="020B0604020202020204" pitchFamily="34" charset="0"/>
                <a:cs typeface="Arial" panose="020B0604020202020204" pitchFamily="34" charset="0"/>
              </a:rPr>
              <a:t>shaped by heating or hammering; a fraudulent imitation</a:t>
            </a:r>
            <a:endParaRPr lang="en-GB" sz="2000" b="1" dirty="0">
              <a:latin typeface="Arial" panose="020B0604020202020204" pitchFamily="34" charset="0"/>
              <a:cs typeface="Arial" panose="020B0604020202020204" pitchFamily="34" charset="0"/>
            </a:endParaRPr>
          </a:p>
        </p:txBody>
      </p:sp>
      <p:sp>
        <p:nvSpPr>
          <p:cNvPr id="24" name="TextBox 23"/>
          <p:cNvSpPr txBox="1"/>
          <p:nvPr/>
        </p:nvSpPr>
        <p:spPr>
          <a:xfrm>
            <a:off x="7372330" y="2341328"/>
            <a:ext cx="1488141" cy="400110"/>
          </a:xfrm>
          <a:prstGeom prst="rect">
            <a:avLst/>
          </a:prstGeom>
          <a:solidFill>
            <a:schemeClr val="accent6">
              <a:lumMod val="20000"/>
              <a:lumOff val="80000"/>
            </a:schemeClr>
          </a:solidFill>
        </p:spPr>
        <p:txBody>
          <a:bodyPr wrap="square" rtlCol="0">
            <a:spAutoFit/>
          </a:bodyPr>
          <a:lstStyle/>
          <a:p>
            <a:pPr algn="ctr"/>
            <a:r>
              <a:rPr lang="en-GB" sz="2000" b="1" dirty="0" smtClean="0">
                <a:latin typeface="Arial" panose="020B0604020202020204" pitchFamily="34" charset="0"/>
                <a:cs typeface="Arial" panose="020B0604020202020204" pitchFamily="34" charset="0"/>
              </a:rPr>
              <a:t>handcuffs</a:t>
            </a:r>
            <a:endParaRPr lang="en-GB" sz="2000" b="1" dirty="0">
              <a:latin typeface="Arial" panose="020B0604020202020204" pitchFamily="34" charset="0"/>
              <a:cs typeface="Arial" panose="020B0604020202020204" pitchFamily="34" charset="0"/>
            </a:endParaRPr>
          </a:p>
        </p:txBody>
      </p:sp>
      <p:sp>
        <p:nvSpPr>
          <p:cNvPr id="25" name="TextBox 24"/>
          <p:cNvSpPr txBox="1"/>
          <p:nvPr/>
        </p:nvSpPr>
        <p:spPr>
          <a:xfrm>
            <a:off x="4349624" y="4961962"/>
            <a:ext cx="2121235" cy="707886"/>
          </a:xfrm>
          <a:prstGeom prst="rect">
            <a:avLst/>
          </a:prstGeom>
          <a:solidFill>
            <a:schemeClr val="accent6">
              <a:lumMod val="20000"/>
              <a:lumOff val="80000"/>
            </a:schemeClr>
          </a:solidFill>
        </p:spPr>
        <p:txBody>
          <a:bodyPr wrap="square" rtlCol="0">
            <a:spAutoFit/>
          </a:bodyPr>
          <a:lstStyle/>
          <a:p>
            <a:pPr algn="ctr"/>
            <a:r>
              <a:rPr lang="en-GB" sz="2000" b="1" dirty="0">
                <a:latin typeface="Arial" panose="020B0604020202020204" pitchFamily="34" charset="0"/>
                <a:cs typeface="Arial" panose="020B0604020202020204" pitchFamily="34" charset="0"/>
              </a:rPr>
              <a:t>g</a:t>
            </a:r>
            <a:r>
              <a:rPr lang="en-GB" sz="2000" b="1" dirty="0" smtClean="0">
                <a:latin typeface="Arial" panose="020B0604020202020204" pitchFamily="34" charset="0"/>
                <a:cs typeface="Arial" panose="020B0604020202020204" pitchFamily="34" charset="0"/>
              </a:rPr>
              <a:t>reatly dismay or horrify</a:t>
            </a:r>
            <a:endParaRPr lang="en-GB" sz="2000" b="1" dirty="0">
              <a:latin typeface="Arial" panose="020B0604020202020204" pitchFamily="34" charset="0"/>
              <a:cs typeface="Arial" panose="020B0604020202020204" pitchFamily="34" charset="0"/>
            </a:endParaRPr>
          </a:p>
        </p:txBody>
      </p:sp>
      <p:sp>
        <p:nvSpPr>
          <p:cNvPr id="26" name="TextBox 25"/>
          <p:cNvSpPr txBox="1"/>
          <p:nvPr/>
        </p:nvSpPr>
        <p:spPr>
          <a:xfrm>
            <a:off x="7184383" y="3046667"/>
            <a:ext cx="1488141" cy="707886"/>
          </a:xfrm>
          <a:prstGeom prst="rect">
            <a:avLst/>
          </a:prstGeom>
          <a:solidFill>
            <a:schemeClr val="accent6">
              <a:lumMod val="20000"/>
              <a:lumOff val="80000"/>
            </a:schemeClr>
          </a:solidFill>
        </p:spPr>
        <p:txBody>
          <a:bodyPr wrap="square" rtlCol="0">
            <a:spAutoFit/>
          </a:bodyPr>
          <a:lstStyle/>
          <a:p>
            <a:pPr algn="ctr"/>
            <a:r>
              <a:rPr lang="en-GB" sz="2000" b="1" dirty="0">
                <a:latin typeface="Arial" panose="020B0604020202020204" pitchFamily="34" charset="0"/>
                <a:cs typeface="Arial" panose="020B0604020202020204" pitchFamily="34" charset="0"/>
              </a:rPr>
              <a:t>h</a:t>
            </a:r>
            <a:r>
              <a:rPr lang="en-GB" sz="2000" b="1" dirty="0" smtClean="0">
                <a:latin typeface="Arial" panose="020B0604020202020204" pitchFamily="34" charset="0"/>
                <a:cs typeface="Arial" panose="020B0604020202020204" pitchFamily="34" charset="0"/>
              </a:rPr>
              <a:t>opeless; helpless</a:t>
            </a:r>
            <a:endParaRPr lang="en-GB" sz="2000" b="1" dirty="0">
              <a:latin typeface="Arial" panose="020B0604020202020204" pitchFamily="34" charset="0"/>
              <a:cs typeface="Arial" panose="020B0604020202020204" pitchFamily="34" charset="0"/>
            </a:endParaRPr>
          </a:p>
        </p:txBody>
      </p:sp>
      <p:sp>
        <p:nvSpPr>
          <p:cNvPr id="27" name="TextBox 26"/>
          <p:cNvSpPr txBox="1"/>
          <p:nvPr/>
        </p:nvSpPr>
        <p:spPr>
          <a:xfrm>
            <a:off x="4877672" y="4208928"/>
            <a:ext cx="1488141" cy="400110"/>
          </a:xfrm>
          <a:prstGeom prst="rect">
            <a:avLst/>
          </a:prstGeom>
          <a:solidFill>
            <a:schemeClr val="accent6">
              <a:lumMod val="20000"/>
              <a:lumOff val="80000"/>
            </a:schemeClr>
          </a:solidFill>
        </p:spPr>
        <p:txBody>
          <a:bodyPr wrap="square" rtlCol="0">
            <a:spAutoFit/>
          </a:bodyPr>
          <a:lstStyle/>
          <a:p>
            <a:pPr algn="ctr"/>
            <a:r>
              <a:rPr lang="en-GB" sz="2000" b="1" dirty="0" smtClean="0">
                <a:latin typeface="Arial" panose="020B0604020202020204" pitchFamily="34" charset="0"/>
                <a:cs typeface="Arial" panose="020B0604020202020204" pitchFamily="34" charset="0"/>
              </a:rPr>
              <a:t>prostitute</a:t>
            </a:r>
            <a:endParaRPr lang="en-GB" sz="2000" b="1" dirty="0">
              <a:latin typeface="Arial" panose="020B0604020202020204" pitchFamily="34" charset="0"/>
              <a:cs typeface="Arial" panose="020B0604020202020204" pitchFamily="34" charset="0"/>
            </a:endParaRPr>
          </a:p>
        </p:txBody>
      </p:sp>
      <p:sp>
        <p:nvSpPr>
          <p:cNvPr id="28" name="TextBox 27"/>
          <p:cNvSpPr txBox="1"/>
          <p:nvPr/>
        </p:nvSpPr>
        <p:spPr>
          <a:xfrm>
            <a:off x="6680657" y="3929112"/>
            <a:ext cx="2362822" cy="1631216"/>
          </a:xfrm>
          <a:prstGeom prst="rect">
            <a:avLst/>
          </a:prstGeom>
          <a:solidFill>
            <a:schemeClr val="accent6">
              <a:lumMod val="20000"/>
              <a:lumOff val="80000"/>
            </a:schemeClr>
          </a:solidFill>
        </p:spPr>
        <p:txBody>
          <a:bodyPr wrap="square" rtlCol="0">
            <a:spAutoFit/>
          </a:bodyPr>
          <a:lstStyle/>
          <a:p>
            <a:pPr algn="ctr"/>
            <a:r>
              <a:rPr lang="en-GB" sz="2000" b="1" dirty="0" smtClean="0">
                <a:latin typeface="Arial" panose="020B0604020202020204" pitchFamily="34" charset="0"/>
                <a:cs typeface="Arial" panose="020B0604020202020204" pitchFamily="34" charset="0"/>
              </a:rPr>
              <a:t>plant disease caused by insects; ugly urban area; spoils</a:t>
            </a:r>
            <a:endParaRPr lang="en-GB" sz="2000" b="1" dirty="0">
              <a:latin typeface="Arial" panose="020B0604020202020204" pitchFamily="34" charset="0"/>
              <a:cs typeface="Arial" panose="020B0604020202020204" pitchFamily="34" charset="0"/>
            </a:endParaRPr>
          </a:p>
        </p:txBody>
      </p:sp>
      <p:sp>
        <p:nvSpPr>
          <p:cNvPr id="29" name="TextBox 28"/>
          <p:cNvSpPr txBox="1"/>
          <p:nvPr/>
        </p:nvSpPr>
        <p:spPr>
          <a:xfrm>
            <a:off x="5821083" y="5947922"/>
            <a:ext cx="3028102" cy="707886"/>
          </a:xfrm>
          <a:prstGeom prst="rect">
            <a:avLst/>
          </a:prstGeom>
          <a:solidFill>
            <a:schemeClr val="accent6">
              <a:lumMod val="20000"/>
              <a:lumOff val="80000"/>
            </a:schemeClr>
          </a:solidFill>
        </p:spPr>
        <p:txBody>
          <a:bodyPr wrap="square" rtlCol="0">
            <a:spAutoFit/>
          </a:bodyPr>
          <a:lstStyle/>
          <a:p>
            <a:pPr algn="ctr"/>
            <a:r>
              <a:rPr lang="en-GB" sz="2000" b="1" dirty="0" smtClean="0">
                <a:latin typeface="Arial" panose="020B0604020202020204" pitchFamily="34" charset="0"/>
                <a:cs typeface="Arial" panose="020B0604020202020204" pitchFamily="34" charset="0"/>
              </a:rPr>
              <a:t>A vehicle which conveys a coffin</a:t>
            </a:r>
            <a:endParaRPr lang="en-GB" sz="2000" b="1" dirty="0">
              <a:latin typeface="Arial" panose="020B0604020202020204" pitchFamily="34" charset="0"/>
              <a:cs typeface="Arial" panose="020B0604020202020204" pitchFamily="34" charset="0"/>
            </a:endParaRPr>
          </a:p>
        </p:txBody>
      </p:sp>
      <p:sp>
        <p:nvSpPr>
          <p:cNvPr id="30" name="TextBox 29"/>
          <p:cNvSpPr txBox="1"/>
          <p:nvPr/>
        </p:nvSpPr>
        <p:spPr>
          <a:xfrm>
            <a:off x="4462263" y="3251454"/>
            <a:ext cx="2055329" cy="707886"/>
          </a:xfrm>
          <a:prstGeom prst="rect">
            <a:avLst/>
          </a:prstGeom>
          <a:solidFill>
            <a:schemeClr val="accent6">
              <a:lumMod val="20000"/>
              <a:lumOff val="80000"/>
            </a:schemeClr>
          </a:solidFill>
        </p:spPr>
        <p:txBody>
          <a:bodyPr wrap="square" rtlCol="0">
            <a:spAutoFit/>
          </a:bodyPr>
          <a:lstStyle/>
          <a:p>
            <a:pPr algn="ctr"/>
            <a:r>
              <a:rPr lang="en-GB" sz="2000" b="1" dirty="0">
                <a:latin typeface="Arial" panose="020B0604020202020204" pitchFamily="34" charset="0"/>
                <a:cs typeface="Arial" panose="020B0604020202020204" pitchFamily="34" charset="0"/>
              </a:rPr>
              <a:t>p</a:t>
            </a:r>
            <a:r>
              <a:rPr lang="en-GB" sz="2000" b="1" dirty="0" smtClean="0">
                <a:latin typeface="Arial" panose="020B0604020202020204" pitchFamily="34" charset="0"/>
                <a:cs typeface="Arial" panose="020B0604020202020204" pitchFamily="34" charset="0"/>
              </a:rPr>
              <a:t>ublic announcement</a:t>
            </a:r>
            <a:endParaRPr lang="en-GB"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95957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400px-William_Hogarth_-_Gin_Lane"/>
          <p:cNvPicPr>
            <a:picLocks noChangeAspect="1" noChangeArrowheads="1"/>
          </p:cNvPicPr>
          <p:nvPr/>
        </p:nvPicPr>
        <p:blipFill rotWithShape="1">
          <a:blip r:embed="rId2">
            <a:extLst>
              <a:ext uri="{28A0092B-C50C-407E-A947-70E740481C1C}">
                <a14:useLocalDpi xmlns:a14="http://schemas.microsoft.com/office/drawing/2010/main" val="0"/>
              </a:ext>
            </a:extLst>
          </a:blip>
          <a:srcRect l="25688" t="1520" r="4768" b="1314"/>
          <a:stretch/>
        </p:blipFill>
        <p:spPr bwMode="auto">
          <a:xfrm>
            <a:off x="-5976" y="352612"/>
            <a:ext cx="4008716" cy="6496423"/>
          </a:xfrm>
          <a:prstGeom prst="rect">
            <a:avLst/>
          </a:prstGeom>
          <a:solidFill>
            <a:schemeClr val="accent6">
              <a:lumMod val="20000"/>
              <a:lumOff val="80000"/>
            </a:schemeClr>
          </a:solidFill>
          <a:ln>
            <a:noFill/>
          </a:ln>
        </p:spPr>
      </p:pic>
      <p:sp>
        <p:nvSpPr>
          <p:cNvPr id="2" name="Rectangle 1"/>
          <p:cNvSpPr/>
          <p:nvPr/>
        </p:nvSpPr>
        <p:spPr>
          <a:xfrm>
            <a:off x="0" y="0"/>
            <a:ext cx="9143999" cy="415498"/>
          </a:xfrm>
          <a:prstGeom prst="rect">
            <a:avLst/>
          </a:prstGeom>
          <a:solidFill>
            <a:schemeClr val="accent6">
              <a:lumMod val="20000"/>
              <a:lumOff val="80000"/>
            </a:schemeClr>
          </a:solidFill>
        </p:spPr>
        <p:txBody>
          <a:bodyPr wrap="square">
            <a:spAutoFit/>
          </a:bodyPr>
          <a:lstStyle/>
          <a:p>
            <a:pPr>
              <a:spcAft>
                <a:spcPts val="0"/>
              </a:spcAft>
            </a:pPr>
            <a:r>
              <a:rPr lang="en-GB" sz="300"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n-GB" sz="9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b="1" dirty="0" smtClean="0">
                <a:effectLst/>
                <a:latin typeface="Arial" panose="020B0604020202020204" pitchFamily="34" charset="0"/>
                <a:ea typeface="Times New Roman" panose="02020603050405020304" pitchFamily="18" charset="0"/>
                <a:cs typeface="Times New Roman" panose="02020603050405020304" pitchFamily="18" charset="0"/>
              </a:rPr>
              <a:t>Learning Objective: </a:t>
            </a:r>
            <a:r>
              <a:rPr lang="en-GB" dirty="0" smtClean="0">
                <a:latin typeface="Arial" panose="020B0604020202020204" pitchFamily="34" charset="0"/>
                <a:ea typeface="Times New Roman" panose="02020603050405020304" pitchFamily="18" charset="0"/>
                <a:cs typeface="Times New Roman" panose="02020603050405020304" pitchFamily="18" charset="0"/>
              </a:rPr>
              <a:t>To understand the context and subject matter of the poem</a:t>
            </a:r>
            <a:endParaRPr lang="en-GB" sz="9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4175310" y="1604814"/>
            <a:ext cx="4796119" cy="2862322"/>
          </a:xfrm>
          <a:prstGeom prst="rect">
            <a:avLst/>
          </a:prstGeom>
        </p:spPr>
        <p:txBody>
          <a:bodyPr wrap="square">
            <a:spAutoFit/>
          </a:bodyPr>
          <a:lstStyle/>
          <a:p>
            <a:pPr algn="ctr"/>
            <a:r>
              <a:rPr lang="en-GB" sz="3600" b="1" dirty="0" smtClean="0"/>
              <a:t>First Impressions: </a:t>
            </a:r>
          </a:p>
          <a:p>
            <a:pPr algn="ctr"/>
            <a:endParaRPr lang="en-GB" sz="3600" dirty="0"/>
          </a:p>
          <a:p>
            <a:pPr algn="ctr"/>
            <a:r>
              <a:rPr lang="en-GB" sz="3600" dirty="0" smtClean="0"/>
              <a:t>How does Blake’s impression of London compare to Hogarth’s? </a:t>
            </a:r>
            <a:endParaRPr lang="en-GB" sz="3600" dirty="0"/>
          </a:p>
        </p:txBody>
      </p:sp>
    </p:spTree>
    <p:extLst>
      <p:ext uri="{BB962C8B-B14F-4D97-AF65-F5344CB8AC3E}">
        <p14:creationId xmlns:p14="http://schemas.microsoft.com/office/powerpoint/2010/main" val="18569116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050" name="Rectangle 2"/>
          <p:cNvSpPr>
            <a:spLocks noGrp="1" noChangeArrowheads="1"/>
          </p:cNvSpPr>
          <p:nvPr>
            <p:ph type="ctrTitle"/>
          </p:nvPr>
        </p:nvSpPr>
        <p:spPr>
          <a:xfrm>
            <a:off x="685800" y="2463752"/>
            <a:ext cx="7772400" cy="3600450"/>
          </a:xfrm>
        </p:spPr>
        <p:txBody>
          <a:bodyPr>
            <a:normAutofit fontScale="90000"/>
          </a:bodyPr>
          <a:lstStyle/>
          <a:p>
            <a:r>
              <a:rPr lang="en-GB" sz="4800" b="1" u="sng" dirty="0">
                <a:solidFill>
                  <a:schemeClr val="bg1"/>
                </a:solidFill>
                <a:latin typeface="Comic Sans MS" pitchFamily="66" charset="0"/>
              </a:rPr>
              <a:t>Learning </a:t>
            </a:r>
            <a:r>
              <a:rPr lang="en-GB" sz="4800" b="1" u="sng" dirty="0" smtClean="0">
                <a:solidFill>
                  <a:schemeClr val="bg1"/>
                </a:solidFill>
                <a:latin typeface="Comic Sans MS" pitchFamily="66" charset="0"/>
              </a:rPr>
              <a:t>Objective</a:t>
            </a:r>
            <a:r>
              <a:rPr lang="en-GB" b="1" u="sng" dirty="0">
                <a:solidFill>
                  <a:schemeClr val="bg1"/>
                </a:solidFill>
                <a:latin typeface="Comic Sans MS" pitchFamily="66" charset="0"/>
              </a:rPr>
              <a:t/>
            </a:r>
            <a:br>
              <a:rPr lang="en-GB" b="1" u="sng" dirty="0">
                <a:solidFill>
                  <a:schemeClr val="bg1"/>
                </a:solidFill>
                <a:latin typeface="Comic Sans MS" pitchFamily="66" charset="0"/>
              </a:rPr>
            </a:br>
            <a:r>
              <a:rPr lang="en-GB" sz="4000" dirty="0">
                <a:solidFill>
                  <a:schemeClr val="bg1"/>
                </a:solidFill>
                <a:latin typeface="Comic Sans MS" pitchFamily="66" charset="0"/>
              </a:rPr>
              <a:t/>
            </a:r>
            <a:br>
              <a:rPr lang="en-GB" sz="4000" dirty="0">
                <a:solidFill>
                  <a:schemeClr val="bg1"/>
                </a:solidFill>
                <a:latin typeface="Comic Sans MS" pitchFamily="66" charset="0"/>
              </a:rPr>
            </a:br>
            <a:r>
              <a:rPr lang="en-GB" dirty="0" smtClean="0">
                <a:solidFill>
                  <a:schemeClr val="bg1"/>
                </a:solidFill>
                <a:latin typeface="Comic Sans MS" pitchFamily="66" charset="0"/>
              </a:rPr>
              <a:t>To explore how the poet uses theme, language and structure to present a place.</a:t>
            </a:r>
            <a:br>
              <a:rPr lang="en-GB" dirty="0" smtClean="0">
                <a:solidFill>
                  <a:schemeClr val="bg1"/>
                </a:solidFill>
                <a:latin typeface="Comic Sans MS" pitchFamily="66" charset="0"/>
              </a:rPr>
            </a:br>
            <a:endParaRPr lang="en-US" dirty="0">
              <a:solidFill>
                <a:schemeClr val="bg1"/>
              </a:solidFill>
              <a:latin typeface="Comic Sans MS" pitchFamily="66" charset="0"/>
            </a:endParaRPr>
          </a:p>
        </p:txBody>
      </p:sp>
    </p:spTree>
    <p:extLst>
      <p:ext uri="{BB962C8B-B14F-4D97-AF65-F5344CB8AC3E}">
        <p14:creationId xmlns:p14="http://schemas.microsoft.com/office/powerpoint/2010/main" val="6704202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3999" cy="369332"/>
          </a:xfrm>
          <a:prstGeom prst="rect">
            <a:avLst/>
          </a:prstGeom>
          <a:solidFill>
            <a:schemeClr val="accent6">
              <a:lumMod val="20000"/>
              <a:lumOff val="80000"/>
            </a:schemeClr>
          </a:solidFill>
        </p:spPr>
        <p:txBody>
          <a:bodyPr wrap="square">
            <a:spAutoFit/>
          </a:bodyPr>
          <a:lstStyle/>
          <a:p>
            <a:pPr>
              <a:spcAft>
                <a:spcPts val="0"/>
              </a:spcAft>
            </a:pPr>
            <a:r>
              <a:rPr lang="en-GB" sz="200" dirty="0" smtClean="0">
                <a:effectLst/>
                <a:ea typeface="Times New Roman" panose="02020603050405020304" pitchFamily="18" charset="0"/>
                <a:cs typeface="Times New Roman" panose="02020603050405020304" pitchFamily="18" charset="0"/>
              </a:rPr>
              <a:t> </a:t>
            </a:r>
            <a:endParaRPr lang="en-GB" sz="800" dirty="0" smtClean="0">
              <a:effectLst/>
              <a:ea typeface="Times New Roman" panose="02020603050405020304" pitchFamily="18" charset="0"/>
              <a:cs typeface="Times New Roman" panose="02020603050405020304" pitchFamily="18" charset="0"/>
            </a:endParaRPr>
          </a:p>
          <a:p>
            <a:pPr>
              <a:spcAft>
                <a:spcPts val="0"/>
              </a:spcAft>
            </a:pPr>
            <a:r>
              <a:rPr lang="en-GB" sz="1600" b="1" dirty="0" smtClean="0">
                <a:effectLst/>
                <a:ea typeface="Times New Roman" panose="02020603050405020304" pitchFamily="18" charset="0"/>
                <a:cs typeface="Times New Roman" panose="02020603050405020304" pitchFamily="18" charset="0"/>
              </a:rPr>
              <a:t>Learning Objective: </a:t>
            </a:r>
            <a:r>
              <a:rPr lang="en-GB" sz="1600" dirty="0" smtClean="0">
                <a:ea typeface="Times New Roman" panose="02020603050405020304" pitchFamily="18" charset="0"/>
                <a:cs typeface="Times New Roman" panose="02020603050405020304" pitchFamily="18" charset="0"/>
              </a:rPr>
              <a:t>To explore how the poet uses theme, language and structure to present a place </a:t>
            </a:r>
            <a:endParaRPr lang="en-GB" sz="800" dirty="0">
              <a:effectLst/>
              <a:ea typeface="Times New Roman" panose="02020603050405020304" pitchFamily="18" charset="0"/>
              <a:cs typeface="Times New Roman" panose="02020603050405020304" pitchFamily="18" charset="0"/>
            </a:endParaRPr>
          </a:p>
        </p:txBody>
      </p:sp>
      <p:sp>
        <p:nvSpPr>
          <p:cNvPr id="4" name="Rectangle 3"/>
          <p:cNvSpPr/>
          <p:nvPr/>
        </p:nvSpPr>
        <p:spPr>
          <a:xfrm>
            <a:off x="160766" y="848192"/>
            <a:ext cx="5244353" cy="5355312"/>
          </a:xfrm>
          <a:prstGeom prst="rect">
            <a:avLst/>
          </a:prstGeom>
        </p:spPr>
        <p:txBody>
          <a:bodyPr wrap="square">
            <a:spAutoFit/>
          </a:bodyPr>
          <a:lstStyle/>
          <a:p>
            <a:r>
              <a:rPr lang="en-GB" dirty="0" smtClean="0"/>
              <a:t>I wander through each chartered street,</a:t>
            </a:r>
          </a:p>
          <a:p>
            <a:r>
              <a:rPr lang="en-GB" dirty="0" smtClean="0"/>
              <a:t>Near where the chartered Thames does flow,</a:t>
            </a:r>
          </a:p>
          <a:p>
            <a:r>
              <a:rPr lang="en-GB" dirty="0" smtClean="0"/>
              <a:t>And mark in every face I meet</a:t>
            </a:r>
          </a:p>
          <a:p>
            <a:r>
              <a:rPr lang="en-GB" dirty="0" smtClean="0"/>
              <a:t>Marks of weakness, marks of woe.</a:t>
            </a:r>
          </a:p>
          <a:p>
            <a:endParaRPr lang="en-GB" dirty="0" smtClean="0"/>
          </a:p>
          <a:p>
            <a:r>
              <a:rPr lang="en-GB" dirty="0" smtClean="0"/>
              <a:t>In every cry of every man,</a:t>
            </a:r>
          </a:p>
          <a:p>
            <a:r>
              <a:rPr lang="en-GB" dirty="0" smtClean="0"/>
              <a:t>In every infant’s cry of fear,</a:t>
            </a:r>
          </a:p>
          <a:p>
            <a:r>
              <a:rPr lang="en-GB" dirty="0" smtClean="0"/>
              <a:t>In every voice, in every ban,</a:t>
            </a:r>
          </a:p>
          <a:p>
            <a:r>
              <a:rPr lang="en-GB" dirty="0" smtClean="0"/>
              <a:t>The mind-forged manacles I hear:</a:t>
            </a:r>
          </a:p>
          <a:p>
            <a:endParaRPr lang="en-GB" dirty="0" smtClean="0"/>
          </a:p>
          <a:p>
            <a:r>
              <a:rPr lang="en-GB" dirty="0" smtClean="0"/>
              <a:t>How the chimney-sweeper’s cry</a:t>
            </a:r>
          </a:p>
          <a:p>
            <a:r>
              <a:rPr lang="en-GB" dirty="0" smtClean="0"/>
              <a:t>Every </a:t>
            </a:r>
            <a:r>
              <a:rPr lang="en-GB" dirty="0" err="1" smtClean="0"/>
              <a:t>black’ning</a:t>
            </a:r>
            <a:r>
              <a:rPr lang="en-GB" dirty="0" smtClean="0"/>
              <a:t> church </a:t>
            </a:r>
            <a:r>
              <a:rPr lang="en-GB" dirty="0" err="1" smtClean="0"/>
              <a:t>appalls</a:t>
            </a:r>
            <a:r>
              <a:rPr lang="en-GB" dirty="0" smtClean="0"/>
              <a:t>,</a:t>
            </a:r>
          </a:p>
          <a:p>
            <a:r>
              <a:rPr lang="en-GB" dirty="0" smtClean="0"/>
              <a:t>And the hapless soldier’s sigh</a:t>
            </a:r>
          </a:p>
          <a:p>
            <a:r>
              <a:rPr lang="en-GB" dirty="0" smtClean="0"/>
              <a:t>Runs in blood down palace walls.</a:t>
            </a:r>
          </a:p>
          <a:p>
            <a:endParaRPr lang="en-GB" dirty="0" smtClean="0"/>
          </a:p>
          <a:p>
            <a:r>
              <a:rPr lang="en-GB" dirty="0" smtClean="0"/>
              <a:t>But most through midnight streets I hear</a:t>
            </a:r>
          </a:p>
          <a:p>
            <a:r>
              <a:rPr lang="en-GB" dirty="0" smtClean="0"/>
              <a:t>How the youthful harlot’s curse</a:t>
            </a:r>
          </a:p>
          <a:p>
            <a:r>
              <a:rPr lang="en-GB" dirty="0" smtClean="0"/>
              <a:t>Blasts the new-born infant’s tear,</a:t>
            </a:r>
          </a:p>
          <a:p>
            <a:r>
              <a:rPr lang="en-GB" dirty="0" smtClean="0"/>
              <a:t>And blights with plagues the marriage hearse.</a:t>
            </a:r>
            <a:endParaRPr lang="en-GB" dirty="0"/>
          </a:p>
        </p:txBody>
      </p:sp>
      <p:sp>
        <p:nvSpPr>
          <p:cNvPr id="3" name="TextBox 2"/>
          <p:cNvSpPr txBox="1"/>
          <p:nvPr/>
        </p:nvSpPr>
        <p:spPr>
          <a:xfrm>
            <a:off x="4769224" y="1410447"/>
            <a:ext cx="4075952" cy="4093428"/>
          </a:xfrm>
          <a:prstGeom prst="rect">
            <a:avLst/>
          </a:prstGeom>
          <a:noFill/>
          <a:ln>
            <a:solidFill>
              <a:schemeClr val="accent1">
                <a:shade val="50000"/>
              </a:schemeClr>
            </a:solidFill>
          </a:ln>
        </p:spPr>
        <p:txBody>
          <a:bodyPr wrap="square" rtlCol="0">
            <a:spAutoFit/>
          </a:bodyPr>
          <a:lstStyle/>
          <a:p>
            <a:r>
              <a:rPr lang="en-GB" sz="2000" b="1" dirty="0" smtClean="0"/>
              <a:t>Types of words: </a:t>
            </a:r>
            <a:r>
              <a:rPr lang="en-GB" sz="2000" dirty="0" smtClean="0"/>
              <a:t>make a list of words that fit into the categories below and comment on their effect on the reader.</a:t>
            </a:r>
          </a:p>
          <a:p>
            <a:endParaRPr lang="en-GB" sz="2000" dirty="0" smtClean="0"/>
          </a:p>
          <a:p>
            <a:endParaRPr lang="en-GB" sz="2000" dirty="0"/>
          </a:p>
          <a:p>
            <a:endParaRPr lang="en-GB" sz="2000" dirty="0" smtClean="0"/>
          </a:p>
          <a:p>
            <a:endParaRPr lang="en-GB" sz="2000" dirty="0"/>
          </a:p>
          <a:p>
            <a:endParaRPr lang="en-GB" sz="2000" dirty="0" smtClean="0"/>
          </a:p>
          <a:p>
            <a:endParaRPr lang="en-GB" sz="2000" dirty="0"/>
          </a:p>
          <a:p>
            <a:endParaRPr lang="en-GB" sz="2000" dirty="0" smtClean="0"/>
          </a:p>
          <a:p>
            <a:endParaRPr lang="en-GB" sz="2000" dirty="0"/>
          </a:p>
          <a:p>
            <a:endParaRPr lang="en-GB" sz="2000" dirty="0"/>
          </a:p>
        </p:txBody>
      </p:sp>
      <p:graphicFrame>
        <p:nvGraphicFramePr>
          <p:cNvPr id="5" name="Table 4"/>
          <p:cNvGraphicFramePr>
            <a:graphicFrameLocks noGrp="1"/>
          </p:cNvGraphicFramePr>
          <p:nvPr>
            <p:extLst>
              <p:ext uri="{D42A27DB-BD31-4B8C-83A1-F6EECF244321}">
                <p14:modId xmlns:p14="http://schemas.microsoft.com/office/powerpoint/2010/main" val="2224571612"/>
              </p:ext>
            </p:extLst>
          </p:nvPr>
        </p:nvGraphicFramePr>
        <p:xfrm>
          <a:off x="4840941" y="2900901"/>
          <a:ext cx="3872753" cy="2291080"/>
        </p:xfrm>
        <a:graphic>
          <a:graphicData uri="http://schemas.openxmlformats.org/drawingml/2006/table">
            <a:tbl>
              <a:tblPr firstRow="1" bandRow="1">
                <a:tableStyleId>{5C22544A-7EE6-4342-B048-85BDC9FD1C3A}</a:tableStyleId>
              </a:tblPr>
              <a:tblGrid>
                <a:gridCol w="1147483"/>
                <a:gridCol w="1326776"/>
                <a:gridCol w="1398494"/>
              </a:tblGrid>
              <a:tr h="370840">
                <a:tc>
                  <a:txBody>
                    <a:bodyPr/>
                    <a:lstStyle/>
                    <a:p>
                      <a:endParaRPr lang="en-GB" dirty="0"/>
                    </a:p>
                  </a:txBody>
                  <a:tcPr>
                    <a:solidFill>
                      <a:schemeClr val="accent6">
                        <a:lumMod val="20000"/>
                        <a:lumOff val="80000"/>
                      </a:schemeClr>
                    </a:solidFill>
                  </a:tcPr>
                </a:tc>
                <a:tc>
                  <a:txBody>
                    <a:bodyPr/>
                    <a:lstStyle/>
                    <a:p>
                      <a:r>
                        <a:rPr lang="en-GB" dirty="0" smtClean="0">
                          <a:solidFill>
                            <a:schemeClr val="tx1"/>
                          </a:solidFill>
                        </a:rPr>
                        <a:t>Words</a:t>
                      </a:r>
                      <a:endParaRPr lang="en-GB" dirty="0">
                        <a:solidFill>
                          <a:schemeClr val="tx1"/>
                        </a:solidFill>
                      </a:endParaRPr>
                    </a:p>
                  </a:txBody>
                  <a:tcPr>
                    <a:solidFill>
                      <a:schemeClr val="accent6">
                        <a:lumMod val="20000"/>
                        <a:lumOff val="80000"/>
                      </a:schemeClr>
                    </a:solidFill>
                  </a:tcPr>
                </a:tc>
                <a:tc>
                  <a:txBody>
                    <a:bodyPr/>
                    <a:lstStyle/>
                    <a:p>
                      <a:r>
                        <a:rPr lang="en-GB" dirty="0" smtClean="0">
                          <a:solidFill>
                            <a:schemeClr val="tx1"/>
                          </a:solidFill>
                        </a:rPr>
                        <a:t>Effect</a:t>
                      </a:r>
                      <a:endParaRPr lang="en-GB" dirty="0">
                        <a:solidFill>
                          <a:schemeClr val="tx1"/>
                        </a:solidFill>
                      </a:endParaRPr>
                    </a:p>
                  </a:txBody>
                  <a:tcPr>
                    <a:solidFill>
                      <a:schemeClr val="accent6">
                        <a:lumMod val="20000"/>
                        <a:lumOff val="80000"/>
                      </a:schemeClr>
                    </a:solidFill>
                  </a:tcPr>
                </a:tc>
              </a:tr>
              <a:tr h="370840">
                <a:tc>
                  <a:txBody>
                    <a:bodyPr/>
                    <a:lstStyle/>
                    <a:p>
                      <a:r>
                        <a:rPr lang="en-GB" b="0" dirty="0" smtClean="0"/>
                        <a:t>Negative</a:t>
                      </a:r>
                    </a:p>
                    <a:p>
                      <a:endParaRPr lang="en-GB" b="0" dirty="0"/>
                    </a:p>
                  </a:txBody>
                  <a:tcPr>
                    <a:solidFill>
                      <a:schemeClr val="accent6">
                        <a:lumMod val="20000"/>
                        <a:lumOff val="80000"/>
                      </a:schemeClr>
                    </a:solidFill>
                  </a:tcPr>
                </a:tc>
                <a:tc>
                  <a:txBody>
                    <a:bodyPr/>
                    <a:lstStyle/>
                    <a:p>
                      <a:endParaRPr lang="en-GB" dirty="0"/>
                    </a:p>
                  </a:txBody>
                  <a:tcPr>
                    <a:solidFill>
                      <a:schemeClr val="accent6">
                        <a:lumMod val="20000"/>
                        <a:lumOff val="80000"/>
                      </a:schemeClr>
                    </a:solidFill>
                  </a:tcPr>
                </a:tc>
                <a:tc>
                  <a:txBody>
                    <a:bodyPr/>
                    <a:lstStyle/>
                    <a:p>
                      <a:endParaRPr lang="en-GB" dirty="0" smtClean="0"/>
                    </a:p>
                    <a:p>
                      <a:endParaRPr lang="en-GB" dirty="0"/>
                    </a:p>
                  </a:txBody>
                  <a:tcPr>
                    <a:solidFill>
                      <a:schemeClr val="accent6">
                        <a:lumMod val="20000"/>
                        <a:lumOff val="80000"/>
                      </a:schemeClr>
                    </a:solidFill>
                  </a:tcPr>
                </a:tc>
              </a:tr>
              <a:tr h="229873">
                <a:tc>
                  <a:txBody>
                    <a:bodyPr/>
                    <a:lstStyle/>
                    <a:p>
                      <a:r>
                        <a:rPr lang="en-GB" b="0" dirty="0" smtClean="0"/>
                        <a:t>Positive</a:t>
                      </a:r>
                    </a:p>
                    <a:p>
                      <a:endParaRPr lang="en-GB" b="0" dirty="0"/>
                    </a:p>
                  </a:txBody>
                  <a:tcPr>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endParaRPr lang="en-GB"/>
                    </a:p>
                  </a:txBody>
                  <a:tcPr>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endParaRPr lang="en-GB" dirty="0"/>
                    </a:p>
                  </a:txBody>
                  <a:tcPr>
                    <a:lnB w="12700" cap="flat" cmpd="sng" algn="ctr">
                      <a:solidFill>
                        <a:schemeClr val="bg1"/>
                      </a:solidFill>
                      <a:prstDash val="solid"/>
                      <a:round/>
                      <a:headEnd type="none" w="med" len="med"/>
                      <a:tailEnd type="none" w="med" len="med"/>
                    </a:lnB>
                    <a:solidFill>
                      <a:schemeClr val="accent6">
                        <a:lumMod val="20000"/>
                        <a:lumOff val="80000"/>
                      </a:schemeClr>
                    </a:solidFill>
                  </a:tcPr>
                </a:tc>
              </a:tr>
              <a:tr h="410207">
                <a:tc>
                  <a:txBody>
                    <a:bodyPr/>
                    <a:lstStyle/>
                    <a:p>
                      <a:r>
                        <a:rPr lang="en-GB" b="0" dirty="0" smtClean="0"/>
                        <a:t>Repeated</a:t>
                      </a:r>
                    </a:p>
                    <a:p>
                      <a:endParaRPr lang="en-GB" b="0" dirty="0"/>
                    </a:p>
                  </a:txBody>
                  <a:tcPr>
                    <a:lnT w="12700" cap="flat" cmpd="sng" algn="ctr">
                      <a:solidFill>
                        <a:schemeClr val="bg1"/>
                      </a:solidFill>
                      <a:prstDash val="solid"/>
                      <a:round/>
                      <a:headEnd type="none" w="med" len="med"/>
                      <a:tailEnd type="none" w="med" len="med"/>
                    </a:lnT>
                    <a:solidFill>
                      <a:schemeClr val="accent6">
                        <a:lumMod val="20000"/>
                        <a:lumOff val="80000"/>
                      </a:schemeClr>
                    </a:solidFill>
                  </a:tcPr>
                </a:tc>
                <a:tc>
                  <a:txBody>
                    <a:bodyPr/>
                    <a:lstStyle/>
                    <a:p>
                      <a:endParaRPr lang="en-GB"/>
                    </a:p>
                  </a:txBody>
                  <a:tcPr>
                    <a:lnT w="12700" cap="flat" cmpd="sng" algn="ctr">
                      <a:solidFill>
                        <a:schemeClr val="bg1"/>
                      </a:solidFill>
                      <a:prstDash val="solid"/>
                      <a:round/>
                      <a:headEnd type="none" w="med" len="med"/>
                      <a:tailEnd type="none" w="med" len="med"/>
                    </a:lnT>
                    <a:solidFill>
                      <a:schemeClr val="accent6">
                        <a:lumMod val="20000"/>
                        <a:lumOff val="80000"/>
                      </a:schemeClr>
                    </a:solidFill>
                  </a:tcPr>
                </a:tc>
                <a:tc>
                  <a:txBody>
                    <a:bodyPr/>
                    <a:lstStyle/>
                    <a:p>
                      <a:endParaRPr lang="en-GB" dirty="0"/>
                    </a:p>
                  </a:txBody>
                  <a:tcPr>
                    <a:lnT w="12700" cap="flat" cmpd="sng" algn="ctr">
                      <a:solidFill>
                        <a:schemeClr val="bg1"/>
                      </a:solidFill>
                      <a:prstDash val="solid"/>
                      <a:round/>
                      <a:headEnd type="none" w="med" len="med"/>
                      <a:tailEnd type="none" w="med" len="med"/>
                    </a:lnT>
                    <a:solidFill>
                      <a:schemeClr val="accent6">
                        <a:lumMod val="20000"/>
                        <a:lumOff val="80000"/>
                      </a:schemeClr>
                    </a:solidFill>
                  </a:tcPr>
                </a:tc>
              </a:tr>
            </a:tbl>
          </a:graphicData>
        </a:graphic>
      </p:graphicFrame>
    </p:spTree>
    <p:extLst>
      <p:ext uri="{BB962C8B-B14F-4D97-AF65-F5344CB8AC3E}">
        <p14:creationId xmlns:p14="http://schemas.microsoft.com/office/powerpoint/2010/main" val="12143316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3999" cy="369332"/>
          </a:xfrm>
          <a:prstGeom prst="rect">
            <a:avLst/>
          </a:prstGeom>
          <a:solidFill>
            <a:schemeClr val="accent6">
              <a:lumMod val="20000"/>
              <a:lumOff val="80000"/>
            </a:schemeClr>
          </a:solidFill>
        </p:spPr>
        <p:txBody>
          <a:bodyPr wrap="square">
            <a:spAutoFit/>
          </a:bodyPr>
          <a:lstStyle/>
          <a:p>
            <a:pPr>
              <a:spcAft>
                <a:spcPts val="0"/>
              </a:spcAft>
            </a:pPr>
            <a:r>
              <a:rPr lang="en-GB" sz="200" dirty="0" smtClean="0">
                <a:effectLst/>
                <a:ea typeface="Times New Roman" panose="02020603050405020304" pitchFamily="18" charset="0"/>
                <a:cs typeface="Times New Roman" panose="02020603050405020304" pitchFamily="18" charset="0"/>
              </a:rPr>
              <a:t> </a:t>
            </a:r>
            <a:endParaRPr lang="en-GB" sz="800" dirty="0" smtClean="0">
              <a:effectLst/>
              <a:ea typeface="Times New Roman" panose="02020603050405020304" pitchFamily="18" charset="0"/>
              <a:cs typeface="Times New Roman" panose="02020603050405020304" pitchFamily="18" charset="0"/>
            </a:endParaRPr>
          </a:p>
          <a:p>
            <a:pPr>
              <a:spcAft>
                <a:spcPts val="0"/>
              </a:spcAft>
            </a:pPr>
            <a:r>
              <a:rPr lang="en-GB" sz="1600" b="1" dirty="0" smtClean="0">
                <a:effectLst/>
                <a:ea typeface="Times New Roman" panose="02020603050405020304" pitchFamily="18" charset="0"/>
                <a:cs typeface="Times New Roman" panose="02020603050405020304" pitchFamily="18" charset="0"/>
              </a:rPr>
              <a:t>Learning Objective: </a:t>
            </a:r>
            <a:r>
              <a:rPr lang="en-GB" sz="1600" dirty="0" smtClean="0">
                <a:ea typeface="Times New Roman" panose="02020603050405020304" pitchFamily="18" charset="0"/>
                <a:cs typeface="Times New Roman" panose="02020603050405020304" pitchFamily="18" charset="0"/>
              </a:rPr>
              <a:t>To explore how the poet uses theme, language and structure to present a place </a:t>
            </a:r>
            <a:endParaRPr lang="en-GB" sz="800" dirty="0">
              <a:effectLst/>
              <a:ea typeface="Times New Roman" panose="02020603050405020304" pitchFamily="18" charset="0"/>
              <a:cs typeface="Times New Roman" panose="02020603050405020304" pitchFamily="18" charset="0"/>
            </a:endParaRPr>
          </a:p>
        </p:txBody>
      </p:sp>
      <p:sp>
        <p:nvSpPr>
          <p:cNvPr id="4" name="Rectangle 3"/>
          <p:cNvSpPr/>
          <p:nvPr/>
        </p:nvSpPr>
        <p:spPr>
          <a:xfrm>
            <a:off x="2309906" y="2506107"/>
            <a:ext cx="4999318" cy="1323439"/>
          </a:xfrm>
          <a:prstGeom prst="rect">
            <a:avLst/>
          </a:prstGeom>
        </p:spPr>
        <p:txBody>
          <a:bodyPr wrap="square">
            <a:spAutoFit/>
          </a:bodyPr>
          <a:lstStyle/>
          <a:p>
            <a:r>
              <a:rPr lang="en-GB" sz="2000" dirty="0" smtClean="0"/>
              <a:t>I </a:t>
            </a:r>
            <a:r>
              <a:rPr lang="en-GB" sz="2000" b="1" dirty="0" smtClean="0"/>
              <a:t>wander</a:t>
            </a:r>
            <a:r>
              <a:rPr lang="en-GB" sz="2000" dirty="0" smtClean="0"/>
              <a:t> through each </a:t>
            </a:r>
            <a:r>
              <a:rPr lang="en-GB" sz="2000" b="1" dirty="0" smtClean="0">
                <a:solidFill>
                  <a:srgbClr val="FF0000"/>
                </a:solidFill>
              </a:rPr>
              <a:t>chartered </a:t>
            </a:r>
            <a:r>
              <a:rPr lang="en-GB" sz="2000" dirty="0" smtClean="0"/>
              <a:t>street,</a:t>
            </a:r>
          </a:p>
          <a:p>
            <a:r>
              <a:rPr lang="en-GB" sz="2000" dirty="0" smtClean="0"/>
              <a:t>Near where the </a:t>
            </a:r>
            <a:r>
              <a:rPr lang="en-GB" sz="2000" b="1" dirty="0" smtClean="0">
                <a:solidFill>
                  <a:srgbClr val="FF0000"/>
                </a:solidFill>
              </a:rPr>
              <a:t>chartered </a:t>
            </a:r>
            <a:r>
              <a:rPr lang="en-GB" sz="2000" dirty="0" smtClean="0"/>
              <a:t>Thames does </a:t>
            </a:r>
            <a:r>
              <a:rPr lang="en-GB" sz="2000" b="1" dirty="0" smtClean="0"/>
              <a:t>flow</a:t>
            </a:r>
            <a:r>
              <a:rPr lang="en-GB" sz="2000" dirty="0" smtClean="0"/>
              <a:t>,</a:t>
            </a:r>
          </a:p>
          <a:p>
            <a:r>
              <a:rPr lang="en-GB" sz="2000" dirty="0" smtClean="0"/>
              <a:t>And </a:t>
            </a:r>
            <a:r>
              <a:rPr lang="en-GB" sz="2000" b="1" i="1" dirty="0" smtClean="0"/>
              <a:t>mark</a:t>
            </a:r>
            <a:r>
              <a:rPr lang="en-GB" sz="2000" dirty="0" smtClean="0"/>
              <a:t> in every face I meet</a:t>
            </a:r>
          </a:p>
          <a:p>
            <a:r>
              <a:rPr lang="en-GB" sz="2000" b="1" i="1" dirty="0" smtClean="0"/>
              <a:t>Marks</a:t>
            </a:r>
            <a:r>
              <a:rPr lang="en-GB" sz="2000" dirty="0" smtClean="0"/>
              <a:t> of </a:t>
            </a:r>
            <a:r>
              <a:rPr lang="en-GB" sz="2000" b="1" dirty="0" smtClean="0">
                <a:solidFill>
                  <a:srgbClr val="FF0000"/>
                </a:solidFill>
              </a:rPr>
              <a:t>w</a:t>
            </a:r>
            <a:r>
              <a:rPr lang="en-GB" sz="2000" dirty="0" smtClean="0"/>
              <a:t>eakness, </a:t>
            </a:r>
            <a:r>
              <a:rPr lang="en-GB" sz="2000" b="1" i="1" dirty="0" smtClean="0"/>
              <a:t>marks</a:t>
            </a:r>
            <a:r>
              <a:rPr lang="en-GB" sz="2000" dirty="0" smtClean="0"/>
              <a:t> of </a:t>
            </a:r>
            <a:r>
              <a:rPr lang="en-GB" sz="2000" b="1" dirty="0" smtClean="0">
                <a:solidFill>
                  <a:srgbClr val="FF0000"/>
                </a:solidFill>
              </a:rPr>
              <a:t>w</a:t>
            </a:r>
            <a:r>
              <a:rPr lang="en-GB" sz="2000" dirty="0" smtClean="0"/>
              <a:t>oe.</a:t>
            </a:r>
          </a:p>
        </p:txBody>
      </p:sp>
      <p:cxnSp>
        <p:nvCxnSpPr>
          <p:cNvPr id="6" name="Straight Arrow Connector 5"/>
          <p:cNvCxnSpPr/>
          <p:nvPr/>
        </p:nvCxnSpPr>
        <p:spPr>
          <a:xfrm flipH="1" flipV="1">
            <a:off x="1858682" y="1828800"/>
            <a:ext cx="836706" cy="7351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03200" y="908424"/>
            <a:ext cx="1559859" cy="1754326"/>
          </a:xfrm>
          <a:prstGeom prst="rect">
            <a:avLst/>
          </a:prstGeom>
          <a:noFill/>
        </p:spPr>
        <p:txBody>
          <a:bodyPr wrap="square" rtlCol="0">
            <a:spAutoFit/>
          </a:bodyPr>
          <a:lstStyle/>
          <a:p>
            <a:r>
              <a:rPr lang="en-GB" dirty="0" smtClean="0"/>
              <a:t>‘Wander’ = purposeless. Is the poet able to change what is happening? </a:t>
            </a:r>
            <a:endParaRPr lang="en-GB" dirty="0"/>
          </a:p>
        </p:txBody>
      </p:sp>
      <p:cxnSp>
        <p:nvCxnSpPr>
          <p:cNvPr id="9" name="Straight Arrow Connector 8"/>
          <p:cNvCxnSpPr/>
          <p:nvPr/>
        </p:nvCxnSpPr>
        <p:spPr>
          <a:xfrm flipV="1">
            <a:off x="5432612" y="1476188"/>
            <a:ext cx="609600" cy="10877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510306" y="514389"/>
            <a:ext cx="3597835" cy="923330"/>
          </a:xfrm>
          <a:prstGeom prst="rect">
            <a:avLst/>
          </a:prstGeom>
          <a:noFill/>
        </p:spPr>
        <p:txBody>
          <a:bodyPr wrap="square" rtlCol="0">
            <a:spAutoFit/>
          </a:bodyPr>
          <a:lstStyle/>
          <a:p>
            <a:r>
              <a:rPr lang="en-GB" b="1" dirty="0" smtClean="0">
                <a:solidFill>
                  <a:srgbClr val="FF0000"/>
                </a:solidFill>
              </a:rPr>
              <a:t>Repetition:</a:t>
            </a:r>
            <a:r>
              <a:rPr lang="en-GB" dirty="0" smtClean="0">
                <a:solidFill>
                  <a:srgbClr val="FF0000"/>
                </a:solidFill>
              </a:rPr>
              <a:t> </a:t>
            </a:r>
            <a:r>
              <a:rPr lang="en-GB" dirty="0" smtClean="0"/>
              <a:t>each and every street is controlled; even the powerful and natural River Thames is affected</a:t>
            </a:r>
            <a:endParaRPr lang="en-GB" dirty="0"/>
          </a:p>
        </p:txBody>
      </p:sp>
      <p:sp>
        <p:nvSpPr>
          <p:cNvPr id="11" name="Left Brace 10"/>
          <p:cNvSpPr/>
          <p:nvPr/>
        </p:nvSpPr>
        <p:spPr>
          <a:xfrm>
            <a:off x="2127624" y="3239247"/>
            <a:ext cx="182282" cy="53788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TextBox 11"/>
          <p:cNvSpPr txBox="1"/>
          <p:nvPr/>
        </p:nvSpPr>
        <p:spPr>
          <a:xfrm>
            <a:off x="292847" y="3328894"/>
            <a:ext cx="1679388" cy="2862322"/>
          </a:xfrm>
          <a:prstGeom prst="rect">
            <a:avLst/>
          </a:prstGeom>
          <a:noFill/>
        </p:spPr>
        <p:txBody>
          <a:bodyPr wrap="square" rtlCol="0">
            <a:spAutoFit/>
          </a:bodyPr>
          <a:lstStyle/>
          <a:p>
            <a:r>
              <a:rPr lang="en-GB" b="1" dirty="0" smtClean="0">
                <a:solidFill>
                  <a:srgbClr val="FF0000"/>
                </a:solidFill>
              </a:rPr>
              <a:t>Repetition: </a:t>
            </a:r>
            <a:r>
              <a:rPr lang="en-GB" dirty="0" smtClean="0"/>
              <a:t>mark here means to notice, but also that everyone he sees is ‘marked’ by this feeling of bleakness and despair</a:t>
            </a:r>
            <a:endParaRPr lang="en-GB" dirty="0"/>
          </a:p>
        </p:txBody>
      </p:sp>
      <p:cxnSp>
        <p:nvCxnSpPr>
          <p:cNvPr id="14" name="Straight Arrow Connector 13"/>
          <p:cNvCxnSpPr/>
          <p:nvPr/>
        </p:nvCxnSpPr>
        <p:spPr>
          <a:xfrm>
            <a:off x="3771153" y="3908612"/>
            <a:ext cx="2767106" cy="14941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510306" y="3777129"/>
            <a:ext cx="1027953" cy="15479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615953" y="5097929"/>
            <a:ext cx="2396565" cy="1200329"/>
          </a:xfrm>
          <a:prstGeom prst="rect">
            <a:avLst/>
          </a:prstGeom>
          <a:noFill/>
        </p:spPr>
        <p:txBody>
          <a:bodyPr wrap="square" rtlCol="0">
            <a:spAutoFit/>
          </a:bodyPr>
          <a:lstStyle/>
          <a:p>
            <a:r>
              <a:rPr lang="en-GB" b="1" dirty="0" smtClean="0">
                <a:solidFill>
                  <a:srgbClr val="FF0000"/>
                </a:solidFill>
              </a:rPr>
              <a:t>Alliteration</a:t>
            </a:r>
            <a:r>
              <a:rPr lang="en-GB" dirty="0" smtClean="0">
                <a:solidFill>
                  <a:srgbClr val="FF0000"/>
                </a:solidFill>
              </a:rPr>
              <a:t> </a:t>
            </a:r>
            <a:r>
              <a:rPr lang="en-GB" dirty="0" smtClean="0"/>
              <a:t>of </a:t>
            </a:r>
            <a:r>
              <a:rPr lang="en-GB" dirty="0" smtClean="0"/>
              <a:t>‘weakness’ </a:t>
            </a:r>
            <a:r>
              <a:rPr lang="en-GB" dirty="0" smtClean="0"/>
              <a:t>and </a:t>
            </a:r>
            <a:r>
              <a:rPr lang="en-GB" dirty="0" smtClean="0"/>
              <a:t>‘woe’ </a:t>
            </a:r>
            <a:r>
              <a:rPr lang="en-GB" dirty="0" smtClean="0"/>
              <a:t>ties these ideas together</a:t>
            </a:r>
            <a:endParaRPr lang="en-GB" dirty="0"/>
          </a:p>
        </p:txBody>
      </p:sp>
      <p:cxnSp>
        <p:nvCxnSpPr>
          <p:cNvPr id="19" name="Straight Arrow Connector 18"/>
          <p:cNvCxnSpPr/>
          <p:nvPr/>
        </p:nvCxnSpPr>
        <p:spPr>
          <a:xfrm flipV="1">
            <a:off x="6807200" y="2109694"/>
            <a:ext cx="149412" cy="7948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064188" y="1535953"/>
            <a:ext cx="1894541" cy="1200329"/>
          </a:xfrm>
          <a:prstGeom prst="rect">
            <a:avLst/>
          </a:prstGeom>
          <a:noFill/>
        </p:spPr>
        <p:txBody>
          <a:bodyPr wrap="square" rtlCol="0">
            <a:spAutoFit/>
          </a:bodyPr>
          <a:lstStyle/>
          <a:p>
            <a:r>
              <a:rPr lang="en-GB" b="1" dirty="0" smtClean="0">
                <a:solidFill>
                  <a:srgbClr val="FF0000"/>
                </a:solidFill>
              </a:rPr>
              <a:t>Contrast</a:t>
            </a:r>
            <a:r>
              <a:rPr lang="en-GB" dirty="0" smtClean="0">
                <a:solidFill>
                  <a:srgbClr val="FF0000"/>
                </a:solidFill>
              </a:rPr>
              <a:t> </a:t>
            </a:r>
            <a:r>
              <a:rPr lang="en-GB" dirty="0" smtClean="0"/>
              <a:t>of ‘flow’ reminds us of how a river is supposed to act</a:t>
            </a:r>
            <a:endParaRPr lang="en-GB" dirty="0"/>
          </a:p>
        </p:txBody>
      </p:sp>
    </p:spTree>
    <p:extLst>
      <p:ext uri="{BB962C8B-B14F-4D97-AF65-F5344CB8AC3E}">
        <p14:creationId xmlns:p14="http://schemas.microsoft.com/office/powerpoint/2010/main" val="18595520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3999" cy="369332"/>
          </a:xfrm>
          <a:prstGeom prst="rect">
            <a:avLst/>
          </a:prstGeom>
          <a:solidFill>
            <a:schemeClr val="accent6">
              <a:lumMod val="20000"/>
              <a:lumOff val="80000"/>
            </a:schemeClr>
          </a:solidFill>
        </p:spPr>
        <p:txBody>
          <a:bodyPr wrap="square">
            <a:spAutoFit/>
          </a:bodyPr>
          <a:lstStyle/>
          <a:p>
            <a:pPr>
              <a:spcAft>
                <a:spcPts val="0"/>
              </a:spcAft>
            </a:pPr>
            <a:r>
              <a:rPr lang="en-GB" sz="200" dirty="0" smtClean="0">
                <a:effectLst/>
                <a:ea typeface="Times New Roman" panose="02020603050405020304" pitchFamily="18" charset="0"/>
                <a:cs typeface="Times New Roman" panose="02020603050405020304" pitchFamily="18" charset="0"/>
              </a:rPr>
              <a:t> </a:t>
            </a:r>
            <a:endParaRPr lang="en-GB" sz="800" dirty="0" smtClean="0">
              <a:effectLst/>
              <a:ea typeface="Times New Roman" panose="02020603050405020304" pitchFamily="18" charset="0"/>
              <a:cs typeface="Times New Roman" panose="02020603050405020304" pitchFamily="18" charset="0"/>
            </a:endParaRPr>
          </a:p>
          <a:p>
            <a:pPr>
              <a:spcAft>
                <a:spcPts val="0"/>
              </a:spcAft>
            </a:pPr>
            <a:r>
              <a:rPr lang="en-GB" sz="1600" b="1" dirty="0" smtClean="0">
                <a:effectLst/>
                <a:ea typeface="Times New Roman" panose="02020603050405020304" pitchFamily="18" charset="0"/>
                <a:cs typeface="Times New Roman" panose="02020603050405020304" pitchFamily="18" charset="0"/>
              </a:rPr>
              <a:t>Learning Objective: </a:t>
            </a:r>
            <a:r>
              <a:rPr lang="en-GB" sz="1600" dirty="0" smtClean="0">
                <a:ea typeface="Times New Roman" panose="02020603050405020304" pitchFamily="18" charset="0"/>
                <a:cs typeface="Times New Roman" panose="02020603050405020304" pitchFamily="18" charset="0"/>
              </a:rPr>
              <a:t>To explore how the poet uses theme, language and structure to present a place </a:t>
            </a:r>
            <a:endParaRPr lang="en-GB" sz="800" dirty="0">
              <a:effectLst/>
              <a:ea typeface="Times New Roman" panose="02020603050405020304" pitchFamily="18" charset="0"/>
              <a:cs typeface="Times New Roman" panose="02020603050405020304" pitchFamily="18" charset="0"/>
            </a:endParaRPr>
          </a:p>
        </p:txBody>
      </p:sp>
      <p:sp>
        <p:nvSpPr>
          <p:cNvPr id="3" name="Rectangle 2"/>
          <p:cNvSpPr/>
          <p:nvPr/>
        </p:nvSpPr>
        <p:spPr>
          <a:xfrm>
            <a:off x="2489199" y="2065394"/>
            <a:ext cx="5172635" cy="1631216"/>
          </a:xfrm>
          <a:prstGeom prst="rect">
            <a:avLst/>
          </a:prstGeom>
        </p:spPr>
        <p:txBody>
          <a:bodyPr wrap="square">
            <a:spAutoFit/>
          </a:bodyPr>
          <a:lstStyle/>
          <a:p>
            <a:r>
              <a:rPr lang="en-GB" sz="2000" dirty="0" smtClean="0"/>
              <a:t>In </a:t>
            </a:r>
            <a:r>
              <a:rPr lang="en-GB" sz="2000" b="1" dirty="0" smtClean="0"/>
              <a:t>every</a:t>
            </a:r>
            <a:r>
              <a:rPr lang="en-GB" sz="2000" dirty="0" smtClean="0"/>
              <a:t> </a:t>
            </a:r>
            <a:r>
              <a:rPr lang="en-GB" sz="2000" i="1" dirty="0" smtClean="0"/>
              <a:t>cry of every man</a:t>
            </a:r>
            <a:r>
              <a:rPr lang="en-GB" sz="2000" dirty="0" smtClean="0"/>
              <a:t>,</a:t>
            </a:r>
          </a:p>
          <a:p>
            <a:r>
              <a:rPr lang="en-GB" sz="2000" dirty="0" smtClean="0"/>
              <a:t>In </a:t>
            </a:r>
            <a:r>
              <a:rPr lang="en-GB" sz="2000" b="1" dirty="0" smtClean="0"/>
              <a:t>every</a:t>
            </a:r>
            <a:r>
              <a:rPr lang="en-GB" sz="2000" dirty="0" smtClean="0"/>
              <a:t> </a:t>
            </a:r>
            <a:r>
              <a:rPr lang="en-GB" sz="2000" i="1" dirty="0" smtClean="0"/>
              <a:t>infant’s cry of fear</a:t>
            </a:r>
            <a:r>
              <a:rPr lang="en-GB" sz="2000" dirty="0" smtClean="0"/>
              <a:t>,</a:t>
            </a:r>
          </a:p>
          <a:p>
            <a:r>
              <a:rPr lang="en-GB" sz="2000" dirty="0" smtClean="0"/>
              <a:t>In </a:t>
            </a:r>
            <a:r>
              <a:rPr lang="en-GB" sz="2000" b="1" dirty="0" smtClean="0"/>
              <a:t>every</a:t>
            </a:r>
            <a:r>
              <a:rPr lang="en-GB" sz="2000" dirty="0" smtClean="0"/>
              <a:t> </a:t>
            </a:r>
            <a:r>
              <a:rPr lang="en-GB" sz="2000" i="1" dirty="0" smtClean="0"/>
              <a:t>voice</a:t>
            </a:r>
            <a:r>
              <a:rPr lang="en-GB" sz="2000" dirty="0" smtClean="0"/>
              <a:t>, in </a:t>
            </a:r>
            <a:r>
              <a:rPr lang="en-GB" sz="2000" b="1" dirty="0" smtClean="0"/>
              <a:t>every</a:t>
            </a:r>
            <a:r>
              <a:rPr lang="en-GB" sz="2000" dirty="0" smtClean="0"/>
              <a:t> </a:t>
            </a:r>
            <a:r>
              <a:rPr lang="en-GB" sz="2000" i="1" dirty="0" smtClean="0"/>
              <a:t>ban</a:t>
            </a:r>
            <a:r>
              <a:rPr lang="en-GB" sz="2000" dirty="0" smtClean="0"/>
              <a:t>,</a:t>
            </a:r>
          </a:p>
          <a:p>
            <a:r>
              <a:rPr lang="en-GB" sz="2000" dirty="0" smtClean="0"/>
              <a:t>The </a:t>
            </a:r>
            <a:r>
              <a:rPr lang="en-GB" sz="2000" b="1" dirty="0" smtClean="0">
                <a:solidFill>
                  <a:srgbClr val="FF0000"/>
                </a:solidFill>
              </a:rPr>
              <a:t>mind-forged manacles </a:t>
            </a:r>
            <a:r>
              <a:rPr lang="en-GB" sz="2000" dirty="0" smtClean="0"/>
              <a:t>I hear:</a:t>
            </a:r>
          </a:p>
          <a:p>
            <a:endParaRPr lang="en-GB" sz="2000" dirty="0" smtClean="0"/>
          </a:p>
        </p:txBody>
      </p:sp>
      <p:sp>
        <p:nvSpPr>
          <p:cNvPr id="4" name="Left Brace 3"/>
          <p:cNvSpPr/>
          <p:nvPr/>
        </p:nvSpPr>
        <p:spPr>
          <a:xfrm>
            <a:off x="2229224" y="2065394"/>
            <a:ext cx="185270" cy="103041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TextBox 4"/>
          <p:cNvSpPr txBox="1"/>
          <p:nvPr/>
        </p:nvSpPr>
        <p:spPr>
          <a:xfrm>
            <a:off x="131482" y="1769035"/>
            <a:ext cx="2055906" cy="923330"/>
          </a:xfrm>
          <a:prstGeom prst="rect">
            <a:avLst/>
          </a:prstGeom>
          <a:noFill/>
        </p:spPr>
        <p:txBody>
          <a:bodyPr wrap="square" rtlCol="0">
            <a:spAutoFit/>
          </a:bodyPr>
          <a:lstStyle/>
          <a:p>
            <a:r>
              <a:rPr lang="en-GB" b="1" dirty="0" smtClean="0">
                <a:solidFill>
                  <a:srgbClr val="FF0000"/>
                </a:solidFill>
              </a:rPr>
              <a:t>Repetition</a:t>
            </a:r>
            <a:r>
              <a:rPr lang="en-GB" dirty="0" smtClean="0"/>
              <a:t> of ‘every’ = no-one is free</a:t>
            </a:r>
            <a:endParaRPr lang="en-GB" dirty="0"/>
          </a:p>
        </p:txBody>
      </p:sp>
      <p:cxnSp>
        <p:nvCxnSpPr>
          <p:cNvPr id="7" name="Straight Arrow Connector 6"/>
          <p:cNvCxnSpPr>
            <a:stCxn id="3" idx="0"/>
          </p:cNvCxnSpPr>
          <p:nvPr/>
        </p:nvCxnSpPr>
        <p:spPr>
          <a:xfrm flipV="1">
            <a:off x="5075517" y="1261035"/>
            <a:ext cx="948765" cy="8043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125882" y="950259"/>
            <a:ext cx="2713318" cy="1477328"/>
          </a:xfrm>
          <a:prstGeom prst="rect">
            <a:avLst/>
          </a:prstGeom>
          <a:noFill/>
        </p:spPr>
        <p:txBody>
          <a:bodyPr wrap="square" rtlCol="0">
            <a:spAutoFit/>
          </a:bodyPr>
          <a:lstStyle/>
          <a:p>
            <a:r>
              <a:rPr lang="en-GB" dirty="0" smtClean="0"/>
              <a:t>This verse focuses on </a:t>
            </a:r>
            <a:r>
              <a:rPr lang="en-GB" b="1" dirty="0" smtClean="0">
                <a:solidFill>
                  <a:srgbClr val="FF0000"/>
                </a:solidFill>
              </a:rPr>
              <a:t>sound</a:t>
            </a:r>
            <a:r>
              <a:rPr lang="en-GB" dirty="0" smtClean="0"/>
              <a:t>. The speaker hears distressing noises, adding a nightmarish quality to the description</a:t>
            </a:r>
            <a:endParaRPr lang="en-GB" dirty="0"/>
          </a:p>
        </p:txBody>
      </p:sp>
      <p:cxnSp>
        <p:nvCxnSpPr>
          <p:cNvPr id="10" name="Straight Arrow Connector 9"/>
          <p:cNvCxnSpPr/>
          <p:nvPr/>
        </p:nvCxnSpPr>
        <p:spPr>
          <a:xfrm>
            <a:off x="3860800" y="3352800"/>
            <a:ext cx="1314824" cy="7052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860800" y="4058024"/>
            <a:ext cx="3866776" cy="523220"/>
          </a:xfrm>
          <a:prstGeom prst="rect">
            <a:avLst/>
          </a:prstGeom>
          <a:noFill/>
        </p:spPr>
        <p:txBody>
          <a:bodyPr wrap="square" rtlCol="0">
            <a:spAutoFit/>
          </a:bodyPr>
          <a:lstStyle/>
          <a:p>
            <a:r>
              <a:rPr lang="en-GB" sz="2800" b="1" dirty="0" smtClean="0">
                <a:solidFill>
                  <a:srgbClr val="FF0000"/>
                </a:solidFill>
              </a:rPr>
              <a:t>‘mind-forged manacles’</a:t>
            </a:r>
            <a:endParaRPr lang="en-GB" sz="2800" b="1" dirty="0">
              <a:solidFill>
                <a:srgbClr val="FF0000"/>
              </a:solidFill>
            </a:endParaRPr>
          </a:p>
        </p:txBody>
      </p:sp>
      <p:sp>
        <p:nvSpPr>
          <p:cNvPr id="12" name="TextBox 11"/>
          <p:cNvSpPr txBox="1"/>
          <p:nvPr/>
        </p:nvSpPr>
        <p:spPr>
          <a:xfrm>
            <a:off x="1757082" y="4906682"/>
            <a:ext cx="6789271" cy="369332"/>
          </a:xfrm>
          <a:prstGeom prst="rect">
            <a:avLst/>
          </a:prstGeom>
          <a:noFill/>
        </p:spPr>
        <p:txBody>
          <a:bodyPr wrap="square" rtlCol="0">
            <a:spAutoFit/>
          </a:bodyPr>
          <a:lstStyle/>
          <a:p>
            <a:r>
              <a:rPr lang="en-GB" b="1" dirty="0" smtClean="0"/>
              <a:t>What does this key image suggest about the people Blake describes? </a:t>
            </a:r>
            <a:endParaRPr lang="en-GB" b="1" dirty="0"/>
          </a:p>
        </p:txBody>
      </p:sp>
      <p:sp>
        <p:nvSpPr>
          <p:cNvPr id="13" name="TextBox 12"/>
          <p:cNvSpPr txBox="1"/>
          <p:nvPr/>
        </p:nvSpPr>
        <p:spPr>
          <a:xfrm>
            <a:off x="358588" y="5507480"/>
            <a:ext cx="8576235" cy="923330"/>
          </a:xfrm>
          <a:prstGeom prst="rect">
            <a:avLst/>
          </a:prstGeom>
          <a:noFill/>
          <a:ln>
            <a:solidFill>
              <a:schemeClr val="accent1"/>
            </a:solidFill>
          </a:ln>
        </p:spPr>
        <p:txBody>
          <a:bodyPr wrap="square" rtlCol="0">
            <a:spAutoFit/>
          </a:bodyPr>
          <a:lstStyle/>
          <a:p>
            <a:r>
              <a:rPr lang="en-GB" dirty="0" smtClean="0"/>
              <a:t>They are trapped in every way, even by their thoughts and attitudes. Blake suggests that their freedom of thought has been removed; the mind-set of industrialisation (the ‘chartered’ streets and rivers) also controls them.</a:t>
            </a:r>
            <a:endParaRPr lang="en-GB" dirty="0"/>
          </a:p>
        </p:txBody>
      </p:sp>
      <p:sp>
        <p:nvSpPr>
          <p:cNvPr id="14" name="TextBox 13"/>
          <p:cNvSpPr txBox="1"/>
          <p:nvPr/>
        </p:nvSpPr>
        <p:spPr>
          <a:xfrm>
            <a:off x="2605741" y="4146863"/>
            <a:ext cx="1524000" cy="369332"/>
          </a:xfrm>
          <a:prstGeom prst="rect">
            <a:avLst/>
          </a:prstGeom>
          <a:noFill/>
        </p:spPr>
        <p:txBody>
          <a:bodyPr wrap="square" rtlCol="0">
            <a:spAutoFit/>
          </a:bodyPr>
          <a:lstStyle/>
          <a:p>
            <a:r>
              <a:rPr lang="en-GB" b="1" dirty="0" smtClean="0">
                <a:solidFill>
                  <a:srgbClr val="FF0000"/>
                </a:solidFill>
              </a:rPr>
              <a:t>Key Image:</a:t>
            </a:r>
            <a:endParaRPr lang="en-GB" b="1" dirty="0">
              <a:solidFill>
                <a:srgbClr val="FF0000"/>
              </a:solidFill>
            </a:endParaRPr>
          </a:p>
        </p:txBody>
      </p:sp>
    </p:spTree>
    <p:extLst>
      <p:ext uri="{BB962C8B-B14F-4D97-AF65-F5344CB8AC3E}">
        <p14:creationId xmlns:p14="http://schemas.microsoft.com/office/powerpoint/2010/main" val="10998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3999" cy="369332"/>
          </a:xfrm>
          <a:prstGeom prst="rect">
            <a:avLst/>
          </a:prstGeom>
          <a:solidFill>
            <a:schemeClr val="accent6">
              <a:lumMod val="20000"/>
              <a:lumOff val="80000"/>
            </a:schemeClr>
          </a:solidFill>
        </p:spPr>
        <p:txBody>
          <a:bodyPr wrap="square">
            <a:spAutoFit/>
          </a:bodyPr>
          <a:lstStyle/>
          <a:p>
            <a:pPr>
              <a:spcAft>
                <a:spcPts val="0"/>
              </a:spcAft>
            </a:pPr>
            <a:r>
              <a:rPr lang="en-GB" sz="200" dirty="0" smtClean="0">
                <a:effectLst/>
                <a:ea typeface="Times New Roman" panose="02020603050405020304" pitchFamily="18" charset="0"/>
                <a:cs typeface="Times New Roman" panose="02020603050405020304" pitchFamily="18" charset="0"/>
              </a:rPr>
              <a:t> </a:t>
            </a:r>
            <a:endParaRPr lang="en-GB" sz="800" dirty="0" smtClean="0">
              <a:effectLst/>
              <a:ea typeface="Times New Roman" panose="02020603050405020304" pitchFamily="18" charset="0"/>
              <a:cs typeface="Times New Roman" panose="02020603050405020304" pitchFamily="18" charset="0"/>
            </a:endParaRPr>
          </a:p>
          <a:p>
            <a:pPr>
              <a:spcAft>
                <a:spcPts val="0"/>
              </a:spcAft>
            </a:pPr>
            <a:r>
              <a:rPr lang="en-GB" sz="1600" b="1" dirty="0" smtClean="0">
                <a:effectLst/>
                <a:ea typeface="Times New Roman" panose="02020603050405020304" pitchFamily="18" charset="0"/>
                <a:cs typeface="Times New Roman" panose="02020603050405020304" pitchFamily="18" charset="0"/>
              </a:rPr>
              <a:t>Learning Objective: </a:t>
            </a:r>
            <a:r>
              <a:rPr lang="en-GB" sz="1600" dirty="0" smtClean="0">
                <a:ea typeface="Times New Roman" panose="02020603050405020304" pitchFamily="18" charset="0"/>
                <a:cs typeface="Times New Roman" panose="02020603050405020304" pitchFamily="18" charset="0"/>
              </a:rPr>
              <a:t>To explore how the poet uses theme, language and structure to present a place </a:t>
            </a:r>
            <a:endParaRPr lang="en-GB" sz="800" dirty="0">
              <a:effectLst/>
              <a:ea typeface="Times New Roman" panose="02020603050405020304" pitchFamily="18" charset="0"/>
              <a:cs typeface="Times New Roman" panose="02020603050405020304" pitchFamily="18" charset="0"/>
            </a:endParaRPr>
          </a:p>
        </p:txBody>
      </p:sp>
      <p:sp>
        <p:nvSpPr>
          <p:cNvPr id="3" name="Rectangle 2"/>
          <p:cNvSpPr/>
          <p:nvPr/>
        </p:nvSpPr>
        <p:spPr>
          <a:xfrm>
            <a:off x="2596775" y="2196877"/>
            <a:ext cx="5172635" cy="1938992"/>
          </a:xfrm>
          <a:prstGeom prst="rect">
            <a:avLst/>
          </a:prstGeom>
        </p:spPr>
        <p:txBody>
          <a:bodyPr wrap="square">
            <a:spAutoFit/>
          </a:bodyPr>
          <a:lstStyle/>
          <a:p>
            <a:endParaRPr lang="en-GB" sz="2000" dirty="0" smtClean="0"/>
          </a:p>
          <a:p>
            <a:r>
              <a:rPr lang="en-GB" sz="2000" dirty="0" smtClean="0"/>
              <a:t>How the </a:t>
            </a:r>
            <a:r>
              <a:rPr lang="en-GB" sz="2000" b="1" dirty="0" smtClean="0"/>
              <a:t>chimney-sweeper</a:t>
            </a:r>
            <a:r>
              <a:rPr lang="en-GB" sz="2000" dirty="0" smtClean="0"/>
              <a:t>’s cry</a:t>
            </a:r>
          </a:p>
          <a:p>
            <a:r>
              <a:rPr lang="en-GB" sz="2000" dirty="0" smtClean="0"/>
              <a:t>Every </a:t>
            </a:r>
            <a:r>
              <a:rPr lang="en-GB" sz="2000" b="1" dirty="0" err="1" smtClean="0">
                <a:solidFill>
                  <a:srgbClr val="FF0000"/>
                </a:solidFill>
              </a:rPr>
              <a:t>black’ning</a:t>
            </a:r>
            <a:r>
              <a:rPr lang="en-GB" sz="2000" b="1" dirty="0" smtClean="0">
                <a:solidFill>
                  <a:srgbClr val="FF0000"/>
                </a:solidFill>
              </a:rPr>
              <a:t> church </a:t>
            </a:r>
            <a:r>
              <a:rPr lang="en-GB" sz="2000" dirty="0" err="1" smtClean="0"/>
              <a:t>appalls</a:t>
            </a:r>
            <a:r>
              <a:rPr lang="en-GB" sz="2000" dirty="0" smtClean="0"/>
              <a:t>,</a:t>
            </a:r>
          </a:p>
          <a:p>
            <a:r>
              <a:rPr lang="en-GB" sz="2000" dirty="0" smtClean="0"/>
              <a:t>And the hapless soldier’s sigh</a:t>
            </a:r>
          </a:p>
          <a:p>
            <a:r>
              <a:rPr lang="en-GB" sz="2000" b="1" dirty="0" smtClean="0"/>
              <a:t>Runs in blood down palace walls</a:t>
            </a:r>
            <a:r>
              <a:rPr lang="en-GB" sz="2000" dirty="0" smtClean="0"/>
              <a:t>.</a:t>
            </a:r>
          </a:p>
          <a:p>
            <a:endParaRPr lang="en-GB" sz="2000" dirty="0" smtClean="0"/>
          </a:p>
        </p:txBody>
      </p:sp>
      <p:cxnSp>
        <p:nvCxnSpPr>
          <p:cNvPr id="5" name="Straight Arrow Connector 4"/>
          <p:cNvCxnSpPr/>
          <p:nvPr/>
        </p:nvCxnSpPr>
        <p:spPr>
          <a:xfrm flipV="1">
            <a:off x="4434541" y="1087718"/>
            <a:ext cx="1296894" cy="14104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731435" y="559173"/>
            <a:ext cx="3304989" cy="1477328"/>
          </a:xfrm>
          <a:prstGeom prst="rect">
            <a:avLst/>
          </a:prstGeom>
          <a:noFill/>
        </p:spPr>
        <p:txBody>
          <a:bodyPr wrap="square" rtlCol="0">
            <a:spAutoFit/>
          </a:bodyPr>
          <a:lstStyle/>
          <a:p>
            <a:r>
              <a:rPr lang="en-GB" dirty="0" smtClean="0"/>
              <a:t>Chimney sweeps were usually young orphans in the care of the church so this is a </a:t>
            </a:r>
            <a:r>
              <a:rPr lang="en-GB" b="1" dirty="0" smtClean="0">
                <a:solidFill>
                  <a:srgbClr val="FF0000"/>
                </a:solidFill>
              </a:rPr>
              <a:t>repetition </a:t>
            </a:r>
            <a:r>
              <a:rPr lang="en-GB" dirty="0" smtClean="0"/>
              <a:t>of the </a:t>
            </a:r>
            <a:r>
              <a:rPr lang="en-GB" b="1" dirty="0" smtClean="0">
                <a:solidFill>
                  <a:srgbClr val="FF0000"/>
                </a:solidFill>
              </a:rPr>
              <a:t>sound</a:t>
            </a:r>
            <a:r>
              <a:rPr lang="en-GB" dirty="0" smtClean="0"/>
              <a:t> of children’s cries; an emotive </a:t>
            </a:r>
            <a:r>
              <a:rPr lang="en-GB" b="1" dirty="0" smtClean="0">
                <a:solidFill>
                  <a:srgbClr val="FF0000"/>
                </a:solidFill>
              </a:rPr>
              <a:t>image</a:t>
            </a:r>
            <a:r>
              <a:rPr lang="en-GB" dirty="0" smtClean="0"/>
              <a:t> of child labour</a:t>
            </a:r>
            <a:endParaRPr lang="en-GB" dirty="0"/>
          </a:p>
        </p:txBody>
      </p:sp>
      <p:cxnSp>
        <p:nvCxnSpPr>
          <p:cNvPr id="8" name="Straight Arrow Connector 7"/>
          <p:cNvCxnSpPr>
            <a:endCxn id="9" idx="3"/>
          </p:cNvCxnSpPr>
          <p:nvPr/>
        </p:nvCxnSpPr>
        <p:spPr>
          <a:xfrm flipH="1" flipV="1">
            <a:off x="1673412" y="1311512"/>
            <a:ext cx="1541930" cy="16169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1836" y="711347"/>
            <a:ext cx="1631576" cy="1200329"/>
          </a:xfrm>
          <a:prstGeom prst="rect">
            <a:avLst/>
          </a:prstGeom>
          <a:noFill/>
        </p:spPr>
        <p:txBody>
          <a:bodyPr wrap="square" rtlCol="0">
            <a:spAutoFit/>
          </a:bodyPr>
          <a:lstStyle/>
          <a:p>
            <a:r>
              <a:rPr lang="en-GB" b="1" dirty="0" smtClean="0"/>
              <a:t>What different </a:t>
            </a:r>
            <a:r>
              <a:rPr lang="en-GB" b="1" dirty="0" smtClean="0">
                <a:solidFill>
                  <a:srgbClr val="FF0000"/>
                </a:solidFill>
              </a:rPr>
              <a:t>connotations</a:t>
            </a:r>
            <a:r>
              <a:rPr lang="en-GB" b="1" dirty="0" smtClean="0"/>
              <a:t> could this image hold? </a:t>
            </a:r>
          </a:p>
        </p:txBody>
      </p:sp>
      <p:sp>
        <p:nvSpPr>
          <p:cNvPr id="10" name="TextBox 9"/>
          <p:cNvSpPr txBox="1"/>
          <p:nvPr/>
        </p:nvSpPr>
        <p:spPr>
          <a:xfrm>
            <a:off x="143435" y="2119992"/>
            <a:ext cx="2067859" cy="4524315"/>
          </a:xfrm>
          <a:prstGeom prst="rect">
            <a:avLst/>
          </a:prstGeom>
          <a:noFill/>
          <a:ln>
            <a:solidFill>
              <a:schemeClr val="accent1"/>
            </a:solidFill>
          </a:ln>
        </p:spPr>
        <p:txBody>
          <a:bodyPr wrap="square" rtlCol="0">
            <a:spAutoFit/>
          </a:bodyPr>
          <a:lstStyle/>
          <a:p>
            <a:r>
              <a:rPr lang="en-GB" dirty="0" smtClean="0"/>
              <a:t>1. That the church is spiritually or morally ‘blackened’ – it is corrupt (e.g. it is ‘appalling’ that they allow the abuse of children by child labour)</a:t>
            </a:r>
          </a:p>
          <a:p>
            <a:r>
              <a:rPr lang="en-GB" dirty="0" smtClean="0"/>
              <a:t>2. That the church is ‘blackening’ the children by sending them up chimneys</a:t>
            </a:r>
          </a:p>
          <a:p>
            <a:r>
              <a:rPr lang="en-GB" dirty="0" smtClean="0"/>
              <a:t>3. A visual image of the ugliness caused by the industrial revolution</a:t>
            </a:r>
            <a:endParaRPr lang="en-GB" dirty="0"/>
          </a:p>
        </p:txBody>
      </p:sp>
      <p:cxnSp>
        <p:nvCxnSpPr>
          <p:cNvPr id="12" name="Straight Arrow Connector 11"/>
          <p:cNvCxnSpPr/>
          <p:nvPr/>
        </p:nvCxnSpPr>
        <p:spPr>
          <a:xfrm>
            <a:off x="4297082" y="3801035"/>
            <a:ext cx="1195294" cy="3348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570071" y="4040094"/>
            <a:ext cx="3125694" cy="1754326"/>
          </a:xfrm>
          <a:prstGeom prst="rect">
            <a:avLst/>
          </a:prstGeom>
          <a:noFill/>
        </p:spPr>
        <p:txBody>
          <a:bodyPr wrap="square" rtlCol="0">
            <a:spAutoFit/>
          </a:bodyPr>
          <a:lstStyle/>
          <a:p>
            <a:r>
              <a:rPr lang="en-GB" dirty="0" smtClean="0"/>
              <a:t>Possibly a reference to the French Revolution; is he suggesting that ordinary people suffer whilst the rich and royal are protected behind palace walls? </a:t>
            </a:r>
            <a:endParaRPr lang="en-GB" dirty="0"/>
          </a:p>
        </p:txBody>
      </p:sp>
    </p:spTree>
    <p:extLst>
      <p:ext uri="{BB962C8B-B14F-4D97-AF65-F5344CB8AC3E}">
        <p14:creationId xmlns:p14="http://schemas.microsoft.com/office/powerpoint/2010/main" val="1091842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8657" y="984189"/>
            <a:ext cx="5232401" cy="954107"/>
          </a:xfrm>
          <a:prstGeom prst="rect">
            <a:avLst/>
          </a:prstGeom>
        </p:spPr>
        <p:txBody>
          <a:bodyPr wrap="square">
            <a:spAutoFit/>
          </a:bodyPr>
          <a:lstStyle/>
          <a:p>
            <a:r>
              <a:rPr lang="en-GB" sz="2800" b="1" dirty="0" smtClean="0"/>
              <a:t>And the hapless soldier’s sigh</a:t>
            </a:r>
          </a:p>
          <a:p>
            <a:r>
              <a:rPr lang="en-GB" sz="2800" b="1" dirty="0" smtClean="0"/>
              <a:t>Runs in blood down palace walls.</a:t>
            </a:r>
          </a:p>
        </p:txBody>
      </p:sp>
      <p:sp>
        <p:nvSpPr>
          <p:cNvPr id="3" name="TextBox 2"/>
          <p:cNvSpPr txBox="1"/>
          <p:nvPr/>
        </p:nvSpPr>
        <p:spPr>
          <a:xfrm>
            <a:off x="448235" y="567765"/>
            <a:ext cx="1524000" cy="369332"/>
          </a:xfrm>
          <a:prstGeom prst="rect">
            <a:avLst/>
          </a:prstGeom>
          <a:noFill/>
        </p:spPr>
        <p:txBody>
          <a:bodyPr wrap="square" rtlCol="0">
            <a:spAutoFit/>
          </a:bodyPr>
          <a:lstStyle/>
          <a:p>
            <a:r>
              <a:rPr lang="en-GB" b="1" dirty="0" smtClean="0">
                <a:solidFill>
                  <a:srgbClr val="FF0000"/>
                </a:solidFill>
              </a:rPr>
              <a:t>Key Image:</a:t>
            </a:r>
            <a:endParaRPr lang="en-GB" b="1" dirty="0">
              <a:solidFill>
                <a:srgbClr val="FF0000"/>
              </a:solidFill>
            </a:endParaRPr>
          </a:p>
        </p:txBody>
      </p:sp>
      <p:sp>
        <p:nvSpPr>
          <p:cNvPr id="4" name="Rectangle 3"/>
          <p:cNvSpPr/>
          <p:nvPr/>
        </p:nvSpPr>
        <p:spPr>
          <a:xfrm>
            <a:off x="0" y="0"/>
            <a:ext cx="9143999" cy="369332"/>
          </a:xfrm>
          <a:prstGeom prst="rect">
            <a:avLst/>
          </a:prstGeom>
          <a:solidFill>
            <a:schemeClr val="accent6">
              <a:lumMod val="20000"/>
              <a:lumOff val="80000"/>
            </a:schemeClr>
          </a:solidFill>
        </p:spPr>
        <p:txBody>
          <a:bodyPr wrap="square">
            <a:spAutoFit/>
          </a:bodyPr>
          <a:lstStyle/>
          <a:p>
            <a:pPr>
              <a:spcAft>
                <a:spcPts val="0"/>
              </a:spcAft>
            </a:pPr>
            <a:r>
              <a:rPr lang="en-GB" sz="200" dirty="0" smtClean="0">
                <a:effectLst/>
                <a:ea typeface="Times New Roman" panose="02020603050405020304" pitchFamily="18" charset="0"/>
                <a:cs typeface="Times New Roman" panose="02020603050405020304" pitchFamily="18" charset="0"/>
              </a:rPr>
              <a:t> </a:t>
            </a:r>
            <a:endParaRPr lang="en-GB" sz="800" dirty="0" smtClean="0">
              <a:effectLst/>
              <a:ea typeface="Times New Roman" panose="02020603050405020304" pitchFamily="18" charset="0"/>
              <a:cs typeface="Times New Roman" panose="02020603050405020304" pitchFamily="18" charset="0"/>
            </a:endParaRPr>
          </a:p>
          <a:p>
            <a:pPr>
              <a:spcAft>
                <a:spcPts val="0"/>
              </a:spcAft>
            </a:pPr>
            <a:r>
              <a:rPr lang="en-GB" sz="1600" b="1" dirty="0" smtClean="0">
                <a:effectLst/>
                <a:ea typeface="Times New Roman" panose="02020603050405020304" pitchFamily="18" charset="0"/>
                <a:cs typeface="Times New Roman" panose="02020603050405020304" pitchFamily="18" charset="0"/>
              </a:rPr>
              <a:t>Learning Objective: </a:t>
            </a:r>
            <a:r>
              <a:rPr lang="en-GB" sz="1600" dirty="0" smtClean="0">
                <a:ea typeface="Times New Roman" panose="02020603050405020304" pitchFamily="18" charset="0"/>
                <a:cs typeface="Times New Roman" panose="02020603050405020304" pitchFamily="18" charset="0"/>
              </a:rPr>
              <a:t>To explore how the poet uses theme, language and structure to present a place </a:t>
            </a:r>
            <a:endParaRPr lang="en-GB" sz="800" dirty="0">
              <a:effectLst/>
              <a:ea typeface="Times New Roman" panose="02020603050405020304" pitchFamily="18" charset="0"/>
              <a:cs typeface="Times New Roman" panose="02020603050405020304" pitchFamily="18" charset="0"/>
            </a:endParaRPr>
          </a:p>
        </p:txBody>
      </p:sp>
      <p:sp>
        <p:nvSpPr>
          <p:cNvPr id="5" name="TextBox 4"/>
          <p:cNvSpPr txBox="1"/>
          <p:nvPr/>
        </p:nvSpPr>
        <p:spPr>
          <a:xfrm>
            <a:off x="376518" y="2330824"/>
            <a:ext cx="8223624" cy="3046988"/>
          </a:xfrm>
          <a:prstGeom prst="rect">
            <a:avLst/>
          </a:prstGeom>
          <a:noFill/>
        </p:spPr>
        <p:txBody>
          <a:bodyPr wrap="square" rtlCol="0">
            <a:spAutoFit/>
          </a:bodyPr>
          <a:lstStyle/>
          <a:p>
            <a:pPr marL="457200" indent="-457200">
              <a:buAutoNum type="arabicPeriod"/>
            </a:pPr>
            <a:r>
              <a:rPr lang="en-GB" sz="2400" dirty="0" smtClean="0"/>
              <a:t>Think about the word ‘hapless’. How is a soldier usually presented? How does this contrast? </a:t>
            </a:r>
          </a:p>
          <a:p>
            <a:pPr marL="457200" indent="-457200">
              <a:buAutoNum type="arabicPeriod"/>
            </a:pPr>
            <a:endParaRPr lang="en-GB" sz="2400" dirty="0" smtClean="0"/>
          </a:p>
          <a:p>
            <a:r>
              <a:rPr lang="en-GB" sz="2400" dirty="0" smtClean="0"/>
              <a:t>2.  Why is the soldier sighing? Is this accusatory?</a:t>
            </a:r>
          </a:p>
          <a:p>
            <a:endParaRPr lang="en-GB" sz="2400" dirty="0" smtClean="0"/>
          </a:p>
          <a:p>
            <a:r>
              <a:rPr lang="en-GB" sz="2400" dirty="0" smtClean="0"/>
              <a:t>3.  Why might the ‘soldier’s sigh’ (i.e. an expression of his concerns and feelings) be represented in a metaphor of blood running down palace walls? </a:t>
            </a:r>
            <a:endParaRPr lang="en-GB" sz="2400" dirty="0"/>
          </a:p>
        </p:txBody>
      </p:sp>
      <p:cxnSp>
        <p:nvCxnSpPr>
          <p:cNvPr id="7" name="Straight Arrow Connector 6"/>
          <p:cNvCxnSpPr/>
          <p:nvPr/>
        </p:nvCxnSpPr>
        <p:spPr>
          <a:xfrm>
            <a:off x="4571999" y="5062071"/>
            <a:ext cx="1290917" cy="4721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940611" y="5124904"/>
            <a:ext cx="2820894" cy="1477328"/>
          </a:xfrm>
          <a:prstGeom prst="rect">
            <a:avLst/>
          </a:prstGeom>
          <a:noFill/>
        </p:spPr>
        <p:txBody>
          <a:bodyPr wrap="square" rtlCol="0">
            <a:spAutoFit/>
          </a:bodyPr>
          <a:lstStyle/>
          <a:p>
            <a:r>
              <a:rPr lang="en-GB" b="1" dirty="0" smtClean="0"/>
              <a:t>Hint: </a:t>
            </a:r>
            <a:r>
              <a:rPr lang="en-GB" dirty="0" smtClean="0"/>
              <a:t>think about soldiers who feel treated poorly by the country they have served. How could their blood be seen as a ‘stain’? </a:t>
            </a:r>
            <a:endParaRPr lang="en-GB" dirty="0"/>
          </a:p>
        </p:txBody>
      </p:sp>
    </p:spTree>
    <p:extLst>
      <p:ext uri="{BB962C8B-B14F-4D97-AF65-F5344CB8AC3E}">
        <p14:creationId xmlns:p14="http://schemas.microsoft.com/office/powerpoint/2010/main" val="34653710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78423" y="967935"/>
            <a:ext cx="5220448" cy="954107"/>
          </a:xfrm>
          <a:prstGeom prst="rect">
            <a:avLst/>
          </a:prstGeom>
        </p:spPr>
        <p:txBody>
          <a:bodyPr wrap="square">
            <a:spAutoFit/>
          </a:bodyPr>
          <a:lstStyle/>
          <a:p>
            <a:r>
              <a:rPr lang="en-GB" sz="2800" b="1" dirty="0" smtClean="0"/>
              <a:t>And the hapless soldier’s sigh</a:t>
            </a:r>
          </a:p>
          <a:p>
            <a:r>
              <a:rPr lang="en-GB" sz="2800" b="1" dirty="0" smtClean="0"/>
              <a:t>Runs in blood down palace walls.</a:t>
            </a:r>
          </a:p>
        </p:txBody>
      </p:sp>
      <p:sp>
        <p:nvSpPr>
          <p:cNvPr id="3" name="TextBox 2"/>
          <p:cNvSpPr txBox="1"/>
          <p:nvPr/>
        </p:nvSpPr>
        <p:spPr>
          <a:xfrm>
            <a:off x="448235" y="567765"/>
            <a:ext cx="1524000" cy="369332"/>
          </a:xfrm>
          <a:prstGeom prst="rect">
            <a:avLst/>
          </a:prstGeom>
          <a:noFill/>
        </p:spPr>
        <p:txBody>
          <a:bodyPr wrap="square" rtlCol="0">
            <a:spAutoFit/>
          </a:bodyPr>
          <a:lstStyle/>
          <a:p>
            <a:r>
              <a:rPr lang="en-GB" b="1" dirty="0" smtClean="0">
                <a:solidFill>
                  <a:srgbClr val="FF0000"/>
                </a:solidFill>
              </a:rPr>
              <a:t>Key Image:</a:t>
            </a:r>
            <a:endParaRPr lang="en-GB" b="1" dirty="0">
              <a:solidFill>
                <a:srgbClr val="FF0000"/>
              </a:solidFill>
            </a:endParaRPr>
          </a:p>
        </p:txBody>
      </p:sp>
      <p:sp>
        <p:nvSpPr>
          <p:cNvPr id="4" name="Rectangle 3"/>
          <p:cNvSpPr/>
          <p:nvPr/>
        </p:nvSpPr>
        <p:spPr>
          <a:xfrm>
            <a:off x="0" y="0"/>
            <a:ext cx="9143999" cy="369332"/>
          </a:xfrm>
          <a:prstGeom prst="rect">
            <a:avLst/>
          </a:prstGeom>
          <a:solidFill>
            <a:schemeClr val="accent6">
              <a:lumMod val="20000"/>
              <a:lumOff val="80000"/>
            </a:schemeClr>
          </a:solidFill>
        </p:spPr>
        <p:txBody>
          <a:bodyPr wrap="square">
            <a:spAutoFit/>
          </a:bodyPr>
          <a:lstStyle/>
          <a:p>
            <a:pPr>
              <a:spcAft>
                <a:spcPts val="0"/>
              </a:spcAft>
            </a:pPr>
            <a:r>
              <a:rPr lang="en-GB" sz="200" dirty="0" smtClean="0">
                <a:effectLst/>
                <a:ea typeface="Times New Roman" panose="02020603050405020304" pitchFamily="18" charset="0"/>
                <a:cs typeface="Times New Roman" panose="02020603050405020304" pitchFamily="18" charset="0"/>
              </a:rPr>
              <a:t> </a:t>
            </a:r>
            <a:endParaRPr lang="en-GB" sz="800" dirty="0" smtClean="0">
              <a:effectLst/>
              <a:ea typeface="Times New Roman" panose="02020603050405020304" pitchFamily="18" charset="0"/>
              <a:cs typeface="Times New Roman" panose="02020603050405020304" pitchFamily="18" charset="0"/>
            </a:endParaRPr>
          </a:p>
          <a:p>
            <a:pPr>
              <a:spcAft>
                <a:spcPts val="0"/>
              </a:spcAft>
            </a:pPr>
            <a:r>
              <a:rPr lang="en-GB" sz="1600" b="1" dirty="0" smtClean="0">
                <a:effectLst/>
                <a:ea typeface="Times New Roman" panose="02020603050405020304" pitchFamily="18" charset="0"/>
                <a:cs typeface="Times New Roman" panose="02020603050405020304" pitchFamily="18" charset="0"/>
              </a:rPr>
              <a:t>Learning Objective: </a:t>
            </a:r>
            <a:r>
              <a:rPr lang="en-GB" sz="1600" dirty="0" smtClean="0">
                <a:ea typeface="Times New Roman" panose="02020603050405020304" pitchFamily="18" charset="0"/>
                <a:cs typeface="Times New Roman" panose="02020603050405020304" pitchFamily="18" charset="0"/>
              </a:rPr>
              <a:t>To explore how the poet uses theme, language and structure to present a place </a:t>
            </a:r>
            <a:endParaRPr lang="en-GB" sz="800" dirty="0">
              <a:effectLst/>
              <a:ea typeface="Times New Roman" panose="02020603050405020304" pitchFamily="18" charset="0"/>
              <a:cs typeface="Times New Roman" panose="02020603050405020304" pitchFamily="18" charset="0"/>
            </a:endParaRPr>
          </a:p>
        </p:txBody>
      </p:sp>
      <p:sp>
        <p:nvSpPr>
          <p:cNvPr id="5" name="TextBox 4"/>
          <p:cNvSpPr txBox="1"/>
          <p:nvPr/>
        </p:nvSpPr>
        <p:spPr>
          <a:xfrm>
            <a:off x="543858" y="2489807"/>
            <a:ext cx="8223624" cy="3785652"/>
          </a:xfrm>
          <a:prstGeom prst="rect">
            <a:avLst/>
          </a:prstGeom>
          <a:noFill/>
          <a:ln>
            <a:solidFill>
              <a:schemeClr val="accent1"/>
            </a:solidFill>
          </a:ln>
        </p:spPr>
        <p:txBody>
          <a:bodyPr wrap="square" rtlCol="0">
            <a:spAutoFit/>
          </a:bodyPr>
          <a:lstStyle/>
          <a:p>
            <a:r>
              <a:rPr lang="en-GB" sz="2400" dirty="0" smtClean="0"/>
              <a:t>“The </a:t>
            </a:r>
            <a:r>
              <a:rPr lang="en-GB" sz="2400" dirty="0"/>
              <a:t>expression of both his discontent and powerlessness (the sigh) turns to blood and runs down the palace walls. The Palace is marked by the bloodshed that the </a:t>
            </a:r>
            <a:r>
              <a:rPr lang="en-GB" sz="2400" dirty="0" smtClean="0"/>
              <a:t>soldier </a:t>
            </a:r>
            <a:r>
              <a:rPr lang="en-GB" sz="2400" dirty="0"/>
              <a:t>would be forced to carry out. This image, then, is another reminder of the "manacles" the speaker mentions in line 8. He says that these restrictions are everywhere, but now in this stanza he's giving us two examples to prove his point: the suffering chimney sweep and the </a:t>
            </a:r>
            <a:r>
              <a:rPr lang="en-GB" sz="2400" dirty="0" smtClean="0"/>
              <a:t>soldier—who </a:t>
            </a:r>
            <a:r>
              <a:rPr lang="en-GB" sz="2400" dirty="0"/>
              <a:t>as a tool of the "Palace" (or government), is powerless to prevent himself from causing the suffering ("blood") of others</a:t>
            </a:r>
            <a:r>
              <a:rPr lang="en-GB" sz="2400" dirty="0" smtClean="0"/>
              <a:t>.”					</a:t>
            </a:r>
            <a:r>
              <a:rPr lang="en-GB" sz="2400" b="1" dirty="0" smtClean="0"/>
              <a:t>(</a:t>
            </a:r>
            <a:r>
              <a:rPr lang="en-GB" sz="2400" b="1" dirty="0" err="1" smtClean="0"/>
              <a:t>Shmoop</a:t>
            </a:r>
            <a:r>
              <a:rPr lang="en-GB" sz="2400" b="1" dirty="0" smtClean="0"/>
              <a:t>)</a:t>
            </a:r>
            <a:endParaRPr lang="en-GB" sz="2400" b="1" dirty="0"/>
          </a:p>
        </p:txBody>
      </p:sp>
    </p:spTree>
    <p:extLst>
      <p:ext uri="{BB962C8B-B14F-4D97-AF65-F5344CB8AC3E}">
        <p14:creationId xmlns:p14="http://schemas.microsoft.com/office/powerpoint/2010/main" val="32631921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3999" cy="369332"/>
          </a:xfrm>
          <a:prstGeom prst="rect">
            <a:avLst/>
          </a:prstGeom>
          <a:solidFill>
            <a:schemeClr val="accent6">
              <a:lumMod val="20000"/>
              <a:lumOff val="80000"/>
            </a:schemeClr>
          </a:solidFill>
        </p:spPr>
        <p:txBody>
          <a:bodyPr wrap="square">
            <a:spAutoFit/>
          </a:bodyPr>
          <a:lstStyle/>
          <a:p>
            <a:pPr>
              <a:spcAft>
                <a:spcPts val="0"/>
              </a:spcAft>
            </a:pPr>
            <a:r>
              <a:rPr lang="en-GB" sz="200" dirty="0" smtClean="0">
                <a:effectLst/>
                <a:ea typeface="Times New Roman" panose="02020603050405020304" pitchFamily="18" charset="0"/>
                <a:cs typeface="Times New Roman" panose="02020603050405020304" pitchFamily="18" charset="0"/>
              </a:rPr>
              <a:t> </a:t>
            </a:r>
            <a:endParaRPr lang="en-GB" sz="800" dirty="0" smtClean="0">
              <a:effectLst/>
              <a:ea typeface="Times New Roman" panose="02020603050405020304" pitchFamily="18" charset="0"/>
              <a:cs typeface="Times New Roman" panose="02020603050405020304" pitchFamily="18" charset="0"/>
            </a:endParaRPr>
          </a:p>
          <a:p>
            <a:pPr>
              <a:spcAft>
                <a:spcPts val="0"/>
              </a:spcAft>
            </a:pPr>
            <a:r>
              <a:rPr lang="en-GB" sz="1600" b="1" dirty="0" smtClean="0">
                <a:effectLst/>
                <a:ea typeface="Times New Roman" panose="02020603050405020304" pitchFamily="18" charset="0"/>
                <a:cs typeface="Times New Roman" panose="02020603050405020304" pitchFamily="18" charset="0"/>
              </a:rPr>
              <a:t>Learning Objective: </a:t>
            </a:r>
            <a:r>
              <a:rPr lang="en-GB" sz="1600" dirty="0" smtClean="0">
                <a:ea typeface="Times New Roman" panose="02020603050405020304" pitchFamily="18" charset="0"/>
                <a:cs typeface="Times New Roman" panose="02020603050405020304" pitchFamily="18" charset="0"/>
              </a:rPr>
              <a:t>To explore how the poet uses theme, language and structure to present a place </a:t>
            </a:r>
            <a:endParaRPr lang="en-GB" sz="800" dirty="0">
              <a:effectLst/>
              <a:ea typeface="Times New Roman" panose="02020603050405020304" pitchFamily="18" charset="0"/>
              <a:cs typeface="Times New Roman" panose="02020603050405020304" pitchFamily="18" charset="0"/>
            </a:endParaRPr>
          </a:p>
        </p:txBody>
      </p:sp>
      <p:sp>
        <p:nvSpPr>
          <p:cNvPr id="3" name="Rectangle 2"/>
          <p:cNvSpPr/>
          <p:nvPr/>
        </p:nvSpPr>
        <p:spPr>
          <a:xfrm>
            <a:off x="2220258" y="2310429"/>
            <a:ext cx="5172635" cy="1631216"/>
          </a:xfrm>
          <a:prstGeom prst="rect">
            <a:avLst/>
          </a:prstGeom>
        </p:spPr>
        <p:txBody>
          <a:bodyPr wrap="square">
            <a:spAutoFit/>
          </a:bodyPr>
          <a:lstStyle/>
          <a:p>
            <a:endParaRPr lang="en-GB" sz="2000" dirty="0" smtClean="0"/>
          </a:p>
          <a:p>
            <a:r>
              <a:rPr lang="en-GB" sz="2000" dirty="0" smtClean="0"/>
              <a:t>But most through midnight streets I </a:t>
            </a:r>
            <a:r>
              <a:rPr lang="en-GB" sz="2000" i="1" dirty="0" smtClean="0"/>
              <a:t>hear</a:t>
            </a:r>
          </a:p>
          <a:p>
            <a:r>
              <a:rPr lang="en-GB" sz="2000" dirty="0" smtClean="0"/>
              <a:t>How the </a:t>
            </a:r>
            <a:r>
              <a:rPr lang="en-GB" sz="2000" b="1" dirty="0" smtClean="0"/>
              <a:t>youthful harlot’s </a:t>
            </a:r>
            <a:r>
              <a:rPr lang="en-GB" sz="2000" b="1" dirty="0" smtClean="0">
                <a:solidFill>
                  <a:srgbClr val="FF0000"/>
                </a:solidFill>
              </a:rPr>
              <a:t>curse</a:t>
            </a:r>
          </a:p>
          <a:p>
            <a:r>
              <a:rPr lang="en-GB" sz="2000" b="1" dirty="0" smtClean="0">
                <a:solidFill>
                  <a:srgbClr val="FF0000"/>
                </a:solidFill>
              </a:rPr>
              <a:t>Blasts</a:t>
            </a:r>
            <a:r>
              <a:rPr lang="en-GB" sz="2000" dirty="0" smtClean="0"/>
              <a:t> the new-born infant’s tear,</a:t>
            </a:r>
          </a:p>
          <a:p>
            <a:r>
              <a:rPr lang="en-GB" sz="2000" dirty="0" smtClean="0"/>
              <a:t>And </a:t>
            </a:r>
            <a:r>
              <a:rPr lang="en-GB" sz="2000" b="1" dirty="0" smtClean="0">
                <a:solidFill>
                  <a:srgbClr val="FF0000"/>
                </a:solidFill>
              </a:rPr>
              <a:t>b</a:t>
            </a:r>
            <a:r>
              <a:rPr lang="en-GB" sz="2000" dirty="0" smtClean="0"/>
              <a:t>lights with plagues the </a:t>
            </a:r>
            <a:r>
              <a:rPr lang="en-GB" sz="2000" b="1" dirty="0" smtClean="0"/>
              <a:t>marriage hearse</a:t>
            </a:r>
            <a:r>
              <a:rPr lang="en-GB" sz="2000" dirty="0" smtClean="0"/>
              <a:t>.</a:t>
            </a:r>
            <a:endParaRPr lang="en-GB" sz="2000" dirty="0"/>
          </a:p>
        </p:txBody>
      </p:sp>
      <p:cxnSp>
        <p:nvCxnSpPr>
          <p:cNvPr id="5" name="Straight Arrow Connector 4"/>
          <p:cNvCxnSpPr/>
          <p:nvPr/>
        </p:nvCxnSpPr>
        <p:spPr>
          <a:xfrm flipH="1" flipV="1">
            <a:off x="1948329" y="2020047"/>
            <a:ext cx="1219200" cy="9681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86871" y="866588"/>
            <a:ext cx="2952376" cy="1200329"/>
          </a:xfrm>
          <a:prstGeom prst="rect">
            <a:avLst/>
          </a:prstGeom>
          <a:noFill/>
        </p:spPr>
        <p:txBody>
          <a:bodyPr wrap="square" rtlCol="0">
            <a:spAutoFit/>
          </a:bodyPr>
          <a:lstStyle/>
          <a:p>
            <a:r>
              <a:rPr lang="en-GB" b="1" dirty="0" smtClean="0">
                <a:solidFill>
                  <a:srgbClr val="FF0000"/>
                </a:solidFill>
              </a:rPr>
              <a:t>Contrast</a:t>
            </a:r>
            <a:r>
              <a:rPr lang="en-GB" dirty="0" smtClean="0"/>
              <a:t> between the innocence of youth and the sordidness (experience) of prostitution</a:t>
            </a:r>
            <a:endParaRPr lang="en-GB" dirty="0"/>
          </a:p>
        </p:txBody>
      </p:sp>
      <p:cxnSp>
        <p:nvCxnSpPr>
          <p:cNvPr id="8" name="Straight Arrow Connector 7"/>
          <p:cNvCxnSpPr/>
          <p:nvPr/>
        </p:nvCxnSpPr>
        <p:spPr>
          <a:xfrm flipV="1">
            <a:off x="6299200" y="2020047"/>
            <a:ext cx="340659" cy="6155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299200" y="1296894"/>
            <a:ext cx="2020047" cy="646331"/>
          </a:xfrm>
          <a:prstGeom prst="rect">
            <a:avLst/>
          </a:prstGeom>
          <a:noFill/>
        </p:spPr>
        <p:txBody>
          <a:bodyPr wrap="square" rtlCol="0">
            <a:spAutoFit/>
          </a:bodyPr>
          <a:lstStyle/>
          <a:p>
            <a:r>
              <a:rPr lang="en-GB" dirty="0" smtClean="0"/>
              <a:t>A continued focus on </a:t>
            </a:r>
            <a:r>
              <a:rPr lang="en-GB" b="1" dirty="0" smtClean="0">
                <a:solidFill>
                  <a:srgbClr val="FF0000"/>
                </a:solidFill>
              </a:rPr>
              <a:t>sound</a:t>
            </a:r>
            <a:endParaRPr lang="en-GB" dirty="0">
              <a:solidFill>
                <a:srgbClr val="FF0000"/>
              </a:solidFill>
            </a:endParaRPr>
          </a:p>
        </p:txBody>
      </p:sp>
      <p:cxnSp>
        <p:nvCxnSpPr>
          <p:cNvPr id="11" name="Straight Arrow Connector 10"/>
          <p:cNvCxnSpPr/>
          <p:nvPr/>
        </p:nvCxnSpPr>
        <p:spPr>
          <a:xfrm flipV="1">
            <a:off x="5749365" y="2814918"/>
            <a:ext cx="1643528" cy="2501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470588" y="2471165"/>
            <a:ext cx="1524000" cy="1754326"/>
          </a:xfrm>
          <a:prstGeom prst="rect">
            <a:avLst/>
          </a:prstGeom>
          <a:noFill/>
        </p:spPr>
        <p:txBody>
          <a:bodyPr wrap="square" rtlCol="0">
            <a:spAutoFit/>
          </a:bodyPr>
          <a:lstStyle/>
          <a:p>
            <a:r>
              <a:rPr lang="en-GB" dirty="0" smtClean="0"/>
              <a:t>1. They swear (at babies crying?)</a:t>
            </a:r>
          </a:p>
          <a:p>
            <a:r>
              <a:rPr lang="en-GB" dirty="0" smtClean="0"/>
              <a:t>2. They </a:t>
            </a:r>
            <a:r>
              <a:rPr lang="en-GB" b="1" dirty="0" smtClean="0"/>
              <a:t>are</a:t>
            </a:r>
            <a:r>
              <a:rPr lang="en-GB" dirty="0" smtClean="0"/>
              <a:t> a curse on London</a:t>
            </a:r>
            <a:endParaRPr lang="en-GB" dirty="0"/>
          </a:p>
        </p:txBody>
      </p:sp>
      <p:cxnSp>
        <p:nvCxnSpPr>
          <p:cNvPr id="15" name="Straight Arrow Connector 14"/>
          <p:cNvCxnSpPr/>
          <p:nvPr/>
        </p:nvCxnSpPr>
        <p:spPr>
          <a:xfrm flipH="1">
            <a:off x="1057835" y="3460376"/>
            <a:ext cx="1162423" cy="6215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97224" y="4225491"/>
            <a:ext cx="2743200" cy="2031325"/>
          </a:xfrm>
          <a:prstGeom prst="rect">
            <a:avLst/>
          </a:prstGeom>
          <a:noFill/>
        </p:spPr>
        <p:txBody>
          <a:bodyPr wrap="square" rtlCol="0">
            <a:spAutoFit/>
          </a:bodyPr>
          <a:lstStyle/>
          <a:p>
            <a:r>
              <a:rPr lang="en-GB" dirty="0" smtClean="0"/>
              <a:t>The innocence of </a:t>
            </a:r>
            <a:r>
              <a:rPr lang="en-GB" dirty="0" err="1" smtClean="0"/>
              <a:t>newborns</a:t>
            </a:r>
            <a:r>
              <a:rPr lang="en-GB" dirty="0" smtClean="0"/>
              <a:t> is immediately lost; </a:t>
            </a:r>
            <a:r>
              <a:rPr lang="en-GB" b="1" dirty="0" smtClean="0">
                <a:solidFill>
                  <a:srgbClr val="FF0000"/>
                </a:solidFill>
              </a:rPr>
              <a:t>alliteration</a:t>
            </a:r>
            <a:r>
              <a:rPr lang="en-GB" dirty="0" smtClean="0"/>
              <a:t> links ‘blasts’ and ‘blights’ – this is destructive; their curses are linked to illness and disease (‘plague’)</a:t>
            </a:r>
            <a:endParaRPr lang="en-GB" dirty="0"/>
          </a:p>
        </p:txBody>
      </p:sp>
      <p:cxnSp>
        <p:nvCxnSpPr>
          <p:cNvPr id="18" name="Straight Arrow Connector 17"/>
          <p:cNvCxnSpPr/>
          <p:nvPr/>
        </p:nvCxnSpPr>
        <p:spPr>
          <a:xfrm>
            <a:off x="5635812" y="3884706"/>
            <a:ext cx="233082" cy="7590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817035" y="4876800"/>
            <a:ext cx="4040094" cy="923330"/>
          </a:xfrm>
          <a:prstGeom prst="rect">
            <a:avLst/>
          </a:prstGeom>
          <a:noFill/>
        </p:spPr>
        <p:txBody>
          <a:bodyPr wrap="square" rtlCol="0">
            <a:spAutoFit/>
          </a:bodyPr>
          <a:lstStyle/>
          <a:p>
            <a:r>
              <a:rPr lang="en-GB" dirty="0" smtClean="0"/>
              <a:t>An </a:t>
            </a:r>
            <a:r>
              <a:rPr lang="en-GB" b="1" dirty="0" smtClean="0">
                <a:solidFill>
                  <a:srgbClr val="FF0000"/>
                </a:solidFill>
              </a:rPr>
              <a:t>oxymoron</a:t>
            </a:r>
            <a:r>
              <a:rPr lang="en-GB" dirty="0" smtClean="0"/>
              <a:t> linking the happy image of marriage with death. Everything has been destroyed.</a:t>
            </a:r>
            <a:endParaRPr lang="en-GB" dirty="0"/>
          </a:p>
        </p:txBody>
      </p:sp>
    </p:spTree>
    <p:extLst>
      <p:ext uri="{BB962C8B-B14F-4D97-AF65-F5344CB8AC3E}">
        <p14:creationId xmlns:p14="http://schemas.microsoft.com/office/powerpoint/2010/main" val="1469575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050" name="Rectangle 2"/>
          <p:cNvSpPr>
            <a:spLocks noGrp="1" noChangeArrowheads="1"/>
          </p:cNvSpPr>
          <p:nvPr>
            <p:ph type="ctrTitle"/>
          </p:nvPr>
        </p:nvSpPr>
        <p:spPr>
          <a:xfrm>
            <a:off x="684213" y="1412875"/>
            <a:ext cx="7772400" cy="3600450"/>
          </a:xfrm>
        </p:spPr>
        <p:txBody>
          <a:bodyPr>
            <a:normAutofit fontScale="90000"/>
          </a:bodyPr>
          <a:lstStyle/>
          <a:p>
            <a:r>
              <a:rPr lang="en-GB" sz="4800" b="1" u="sng" dirty="0">
                <a:solidFill>
                  <a:schemeClr val="bg1"/>
                </a:solidFill>
                <a:latin typeface="Comic Sans MS" pitchFamily="66" charset="0"/>
              </a:rPr>
              <a:t>Learning </a:t>
            </a:r>
            <a:r>
              <a:rPr lang="en-GB" sz="4800" b="1" u="sng" dirty="0" smtClean="0">
                <a:solidFill>
                  <a:schemeClr val="bg1"/>
                </a:solidFill>
                <a:latin typeface="Comic Sans MS" pitchFamily="66" charset="0"/>
              </a:rPr>
              <a:t>Objective</a:t>
            </a:r>
            <a:r>
              <a:rPr lang="en-GB" b="1" u="sng" dirty="0">
                <a:solidFill>
                  <a:schemeClr val="bg1"/>
                </a:solidFill>
                <a:latin typeface="Comic Sans MS" pitchFamily="66" charset="0"/>
              </a:rPr>
              <a:t/>
            </a:r>
            <a:br>
              <a:rPr lang="en-GB" b="1" u="sng" dirty="0">
                <a:solidFill>
                  <a:schemeClr val="bg1"/>
                </a:solidFill>
                <a:latin typeface="Comic Sans MS" pitchFamily="66" charset="0"/>
              </a:rPr>
            </a:br>
            <a:r>
              <a:rPr lang="en-GB" sz="4000" dirty="0">
                <a:solidFill>
                  <a:schemeClr val="bg1"/>
                </a:solidFill>
                <a:latin typeface="Comic Sans MS" pitchFamily="66" charset="0"/>
              </a:rPr>
              <a:t/>
            </a:r>
            <a:br>
              <a:rPr lang="en-GB" sz="4000" dirty="0">
                <a:solidFill>
                  <a:schemeClr val="bg1"/>
                </a:solidFill>
                <a:latin typeface="Comic Sans MS" pitchFamily="66" charset="0"/>
              </a:rPr>
            </a:br>
            <a:r>
              <a:rPr lang="en-GB" dirty="0" smtClean="0">
                <a:solidFill>
                  <a:schemeClr val="bg1"/>
                </a:solidFill>
                <a:latin typeface="Comic Sans MS" pitchFamily="66" charset="0"/>
              </a:rPr>
              <a:t> To understand the context and subject matter of the poem.</a:t>
            </a:r>
            <a:endParaRPr lang="en-US" dirty="0">
              <a:solidFill>
                <a:schemeClr val="bg1"/>
              </a:solidFill>
              <a:latin typeface="Comic Sans MS" pitchFamily="66" charset="0"/>
            </a:endParaRPr>
          </a:p>
        </p:txBody>
      </p:sp>
    </p:spTree>
    <p:extLst>
      <p:ext uri="{BB962C8B-B14F-4D97-AF65-F5344CB8AC3E}">
        <p14:creationId xmlns:p14="http://schemas.microsoft.com/office/powerpoint/2010/main" val="7051937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69387"/>
          </a:xfrm>
          <a:prstGeom prst="rect">
            <a:avLst/>
          </a:prstGeom>
          <a:solidFill>
            <a:schemeClr val="accent6">
              <a:lumMod val="20000"/>
              <a:lumOff val="80000"/>
            </a:schemeClr>
          </a:solidFill>
        </p:spPr>
        <p:txBody>
          <a:bodyPr wrap="square">
            <a:spAutoFit/>
          </a:bodyPr>
          <a:lstStyle/>
          <a:p>
            <a:pPr>
              <a:spcAft>
                <a:spcPts val="0"/>
              </a:spcAft>
            </a:pPr>
            <a:r>
              <a:rPr lang="en-GB" sz="300"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n-GB" sz="900" dirty="0" smtClean="0">
              <a:effectLst/>
              <a:latin typeface="Arial" panose="020B0604020202020204" pitchFamily="34" charset="0"/>
              <a:ea typeface="Times New Roman" panose="02020603050405020304" pitchFamily="18" charset="0"/>
              <a:cs typeface="Times New Roman" panose="02020603050405020304" pitchFamily="18" charset="0"/>
            </a:endParaRPr>
          </a:p>
          <a:p>
            <a:r>
              <a:rPr lang="en-GB" sz="2800" b="1" dirty="0"/>
              <a:t>Form, structure and tone: </a:t>
            </a:r>
            <a:r>
              <a:rPr lang="en-GB" sz="2800" dirty="0" smtClean="0"/>
              <a:t>‘London’</a:t>
            </a:r>
            <a:endParaRPr lang="en-GB" sz="2800" dirty="0"/>
          </a:p>
        </p:txBody>
      </p:sp>
      <p:sp>
        <p:nvSpPr>
          <p:cNvPr id="3" name="Content Placeholder 2"/>
          <p:cNvSpPr txBox="1">
            <a:spLocks/>
          </p:cNvSpPr>
          <p:nvPr/>
        </p:nvSpPr>
        <p:spPr>
          <a:xfrm>
            <a:off x="112955" y="688489"/>
            <a:ext cx="8896573" cy="6013525"/>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5100" b="1" dirty="0" smtClean="0"/>
              <a:t>Why does Blake use four stanzas? </a:t>
            </a:r>
          </a:p>
          <a:p>
            <a:pPr marL="0" indent="0">
              <a:buFont typeface="Arial" panose="020B0604020202020204" pitchFamily="34" charset="0"/>
              <a:buNone/>
            </a:pPr>
            <a:endParaRPr lang="en-GB" b="1" u="sng" dirty="0" smtClean="0"/>
          </a:p>
          <a:p>
            <a:pPr marL="0" indent="0">
              <a:buFont typeface="Arial" panose="020B0604020202020204" pitchFamily="34" charset="0"/>
              <a:buNone/>
            </a:pPr>
            <a:r>
              <a:rPr lang="en-GB" b="1" u="sng" dirty="0" smtClean="0">
                <a:solidFill>
                  <a:srgbClr val="FF0000"/>
                </a:solidFill>
              </a:rPr>
              <a:t>Stanza 1:</a:t>
            </a:r>
            <a:r>
              <a:rPr lang="en-GB" b="1" dirty="0" smtClean="0">
                <a:solidFill>
                  <a:srgbClr val="FF0000"/>
                </a:solidFill>
              </a:rPr>
              <a:t> </a:t>
            </a:r>
            <a:r>
              <a:rPr lang="en-GB" dirty="0" smtClean="0"/>
              <a:t>The narrator is walking through the streets of London, he comments that all of the streets and the river Thames are </a:t>
            </a:r>
            <a:r>
              <a:rPr lang="en-GB" i="1" dirty="0" smtClean="0"/>
              <a:t>“chartered”, </a:t>
            </a:r>
            <a:r>
              <a:rPr lang="en-GB" dirty="0" smtClean="0"/>
              <a:t>this means owned by the government. He </a:t>
            </a:r>
            <a:r>
              <a:rPr lang="en-GB" i="1" dirty="0" smtClean="0"/>
              <a:t>“marks” </a:t>
            </a:r>
            <a:r>
              <a:rPr lang="en-GB" b="1" dirty="0" smtClean="0"/>
              <a:t>(meaning observes) </a:t>
            </a:r>
            <a:r>
              <a:rPr lang="en-GB" dirty="0" smtClean="0"/>
              <a:t>lots of people in the streets, all with </a:t>
            </a:r>
            <a:r>
              <a:rPr lang="en-GB" i="1" dirty="0" smtClean="0"/>
              <a:t>“marks” </a:t>
            </a:r>
            <a:r>
              <a:rPr lang="en-GB" b="1" dirty="0" smtClean="0"/>
              <a:t>(meaning expressions)</a:t>
            </a:r>
            <a:r>
              <a:rPr lang="en-GB" dirty="0" smtClean="0"/>
              <a:t> of sadness or </a:t>
            </a:r>
            <a:r>
              <a:rPr lang="en-GB" i="1" dirty="0" smtClean="0"/>
              <a:t>“weakness”.</a:t>
            </a:r>
          </a:p>
          <a:p>
            <a:pPr marL="0" indent="0">
              <a:buFont typeface="Arial" panose="020B0604020202020204" pitchFamily="34" charset="0"/>
              <a:buNone/>
            </a:pPr>
            <a:endParaRPr lang="en-GB" dirty="0" smtClean="0"/>
          </a:p>
          <a:p>
            <a:pPr marL="0" indent="0">
              <a:buFont typeface="Arial" panose="020B0604020202020204" pitchFamily="34" charset="0"/>
              <a:buNone/>
            </a:pPr>
            <a:r>
              <a:rPr lang="en-GB" b="1" u="sng" dirty="0" smtClean="0">
                <a:solidFill>
                  <a:srgbClr val="FF0000"/>
                </a:solidFill>
              </a:rPr>
              <a:t>Stanza 2:</a:t>
            </a:r>
            <a:r>
              <a:rPr lang="en-GB" b="1" dirty="0" smtClean="0">
                <a:solidFill>
                  <a:srgbClr val="FF0000"/>
                </a:solidFill>
              </a:rPr>
              <a:t> </a:t>
            </a:r>
            <a:r>
              <a:rPr lang="en-GB" i="1" dirty="0" smtClean="0"/>
              <a:t>(Hint: Think about how the narrator is still using his senses – 		what does this reveal about 18</a:t>
            </a:r>
            <a:r>
              <a:rPr lang="en-GB" i="1" baseline="30000" dirty="0" smtClean="0"/>
              <a:t>th</a:t>
            </a:r>
            <a:r>
              <a:rPr lang="en-GB" i="1" dirty="0" smtClean="0"/>
              <a:t> century London?)</a:t>
            </a:r>
          </a:p>
          <a:p>
            <a:pPr marL="0" indent="0">
              <a:buFont typeface="Arial" panose="020B0604020202020204" pitchFamily="34" charset="0"/>
              <a:buNone/>
            </a:pPr>
            <a:endParaRPr lang="en-GB" dirty="0" smtClean="0"/>
          </a:p>
          <a:p>
            <a:pPr marL="0" indent="0">
              <a:buFont typeface="Arial" panose="020B0604020202020204" pitchFamily="34" charset="0"/>
              <a:buNone/>
            </a:pPr>
            <a:endParaRPr lang="en-GB" dirty="0" smtClean="0"/>
          </a:p>
          <a:p>
            <a:pPr marL="0" indent="0">
              <a:buFont typeface="Arial" panose="020B0604020202020204" pitchFamily="34" charset="0"/>
              <a:buNone/>
            </a:pPr>
            <a:r>
              <a:rPr lang="en-GB" b="1" u="sng" dirty="0" smtClean="0">
                <a:solidFill>
                  <a:srgbClr val="FF0000"/>
                </a:solidFill>
              </a:rPr>
              <a:t>Stanza 3:</a:t>
            </a:r>
            <a:r>
              <a:rPr lang="en-GB" b="1" dirty="0" smtClean="0">
                <a:solidFill>
                  <a:srgbClr val="FF0000"/>
                </a:solidFill>
              </a:rPr>
              <a:t> </a:t>
            </a:r>
            <a:r>
              <a:rPr lang="en-GB" i="1" dirty="0" smtClean="0"/>
              <a:t>(Hint: Who is to blame? Use your contextual knowledge!)</a:t>
            </a:r>
          </a:p>
          <a:p>
            <a:pPr marL="0" indent="0">
              <a:buFont typeface="Arial" panose="020B0604020202020204" pitchFamily="34" charset="0"/>
              <a:buNone/>
            </a:pPr>
            <a:endParaRPr lang="en-GB" dirty="0" smtClean="0"/>
          </a:p>
          <a:p>
            <a:pPr marL="0" indent="0">
              <a:buFont typeface="Arial" panose="020B0604020202020204" pitchFamily="34" charset="0"/>
              <a:buNone/>
            </a:pPr>
            <a:endParaRPr lang="en-GB" dirty="0" smtClean="0"/>
          </a:p>
          <a:p>
            <a:pPr marL="0" indent="0">
              <a:buFont typeface="Arial" panose="020B0604020202020204" pitchFamily="34" charset="0"/>
              <a:buNone/>
            </a:pPr>
            <a:r>
              <a:rPr lang="en-GB" b="1" u="sng" dirty="0" smtClean="0">
                <a:solidFill>
                  <a:srgbClr val="FF0000"/>
                </a:solidFill>
              </a:rPr>
              <a:t>Stanza 4:</a:t>
            </a:r>
            <a:r>
              <a:rPr lang="en-GB" b="1" i="1" dirty="0" smtClean="0"/>
              <a:t> </a:t>
            </a:r>
            <a:r>
              <a:rPr lang="en-GB" i="1" dirty="0" smtClean="0"/>
              <a:t>(Hint: What is the narrator’s view/message regarding 			children?)</a:t>
            </a:r>
          </a:p>
          <a:p>
            <a:pPr marL="0" indent="0">
              <a:buFont typeface="Arial" panose="020B0604020202020204" pitchFamily="34" charset="0"/>
              <a:buNone/>
            </a:pPr>
            <a:endParaRPr lang="en-GB" dirty="0" smtClean="0">
              <a:solidFill>
                <a:srgbClr val="FF0000"/>
              </a:solidFill>
            </a:endParaRPr>
          </a:p>
        </p:txBody>
      </p:sp>
    </p:spTree>
    <p:extLst>
      <p:ext uri="{BB962C8B-B14F-4D97-AF65-F5344CB8AC3E}">
        <p14:creationId xmlns:p14="http://schemas.microsoft.com/office/powerpoint/2010/main" val="27000431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69387"/>
          </a:xfrm>
          <a:prstGeom prst="rect">
            <a:avLst/>
          </a:prstGeom>
          <a:solidFill>
            <a:schemeClr val="accent6">
              <a:lumMod val="20000"/>
              <a:lumOff val="80000"/>
            </a:schemeClr>
          </a:solidFill>
        </p:spPr>
        <p:txBody>
          <a:bodyPr wrap="square">
            <a:spAutoFit/>
          </a:bodyPr>
          <a:lstStyle/>
          <a:p>
            <a:pPr>
              <a:spcAft>
                <a:spcPts val="0"/>
              </a:spcAft>
            </a:pPr>
            <a:r>
              <a:rPr lang="en-GB" sz="300"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n-GB" sz="900" dirty="0" smtClean="0">
              <a:effectLst/>
              <a:latin typeface="Arial" panose="020B0604020202020204" pitchFamily="34" charset="0"/>
              <a:ea typeface="Times New Roman" panose="02020603050405020304" pitchFamily="18" charset="0"/>
              <a:cs typeface="Times New Roman" panose="02020603050405020304" pitchFamily="18" charset="0"/>
            </a:endParaRPr>
          </a:p>
          <a:p>
            <a:r>
              <a:rPr lang="en-GB" sz="2800" b="1" dirty="0"/>
              <a:t>Form, structure and tone: </a:t>
            </a:r>
            <a:r>
              <a:rPr lang="en-GB" sz="2800" dirty="0" smtClean="0"/>
              <a:t>‘London’</a:t>
            </a:r>
            <a:endParaRPr lang="en-GB" sz="2800" dirty="0"/>
          </a:p>
        </p:txBody>
      </p:sp>
      <p:sp>
        <p:nvSpPr>
          <p:cNvPr id="3" name="Content Placeholder 2"/>
          <p:cNvSpPr txBox="1">
            <a:spLocks/>
          </p:cNvSpPr>
          <p:nvPr/>
        </p:nvSpPr>
        <p:spPr>
          <a:xfrm>
            <a:off x="112955" y="688489"/>
            <a:ext cx="8896573" cy="6013525"/>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5100" b="1" dirty="0" smtClean="0"/>
              <a:t>Why does Blake use four stanzas? </a:t>
            </a:r>
          </a:p>
          <a:p>
            <a:pPr marL="0" indent="0">
              <a:buFont typeface="Arial" panose="020B0604020202020204" pitchFamily="34" charset="0"/>
              <a:buNone/>
            </a:pPr>
            <a:endParaRPr lang="en-GB" b="1" u="sng" dirty="0" smtClean="0"/>
          </a:p>
          <a:p>
            <a:pPr marL="0" indent="0">
              <a:buFont typeface="Arial" panose="020B0604020202020204" pitchFamily="34" charset="0"/>
              <a:buNone/>
            </a:pPr>
            <a:r>
              <a:rPr lang="en-GB" b="1" u="sng" dirty="0" smtClean="0">
                <a:solidFill>
                  <a:srgbClr val="FF0000"/>
                </a:solidFill>
              </a:rPr>
              <a:t>Stanza 1:</a:t>
            </a:r>
            <a:r>
              <a:rPr lang="en-GB" b="1" dirty="0" smtClean="0">
                <a:solidFill>
                  <a:srgbClr val="FF0000"/>
                </a:solidFill>
              </a:rPr>
              <a:t> </a:t>
            </a:r>
            <a:r>
              <a:rPr lang="en-GB" dirty="0" smtClean="0"/>
              <a:t>The narrator is walking through the streets of London, he comments that all of the streets and the river Thames are </a:t>
            </a:r>
            <a:r>
              <a:rPr lang="en-GB" i="1" dirty="0" smtClean="0"/>
              <a:t>“chartered”, </a:t>
            </a:r>
            <a:r>
              <a:rPr lang="en-GB" dirty="0" smtClean="0"/>
              <a:t>this means owned by the government. He </a:t>
            </a:r>
            <a:r>
              <a:rPr lang="en-GB" i="1" dirty="0" smtClean="0"/>
              <a:t>“marks” </a:t>
            </a:r>
            <a:r>
              <a:rPr lang="en-GB" b="1" dirty="0" smtClean="0"/>
              <a:t>(meaning observes) </a:t>
            </a:r>
            <a:r>
              <a:rPr lang="en-GB" dirty="0" smtClean="0"/>
              <a:t>lots of people in the streets, all with </a:t>
            </a:r>
            <a:r>
              <a:rPr lang="en-GB" i="1" dirty="0" smtClean="0"/>
              <a:t>“marks” </a:t>
            </a:r>
            <a:r>
              <a:rPr lang="en-GB" b="1" dirty="0" smtClean="0"/>
              <a:t>(meaning expressions)</a:t>
            </a:r>
            <a:r>
              <a:rPr lang="en-GB" dirty="0" smtClean="0"/>
              <a:t> of sadness or </a:t>
            </a:r>
            <a:r>
              <a:rPr lang="en-GB" i="1" dirty="0" smtClean="0"/>
              <a:t>“weakness”.</a:t>
            </a:r>
          </a:p>
          <a:p>
            <a:pPr marL="0" indent="0">
              <a:buFont typeface="Arial" panose="020B0604020202020204" pitchFamily="34" charset="0"/>
              <a:buNone/>
            </a:pPr>
            <a:endParaRPr lang="en-GB" dirty="0" smtClean="0"/>
          </a:p>
          <a:p>
            <a:pPr marL="0" indent="0">
              <a:buFont typeface="Arial" panose="020B0604020202020204" pitchFamily="34" charset="0"/>
              <a:buNone/>
            </a:pPr>
            <a:r>
              <a:rPr lang="en-GB" b="1" u="sng" dirty="0" smtClean="0">
                <a:solidFill>
                  <a:srgbClr val="FF0000"/>
                </a:solidFill>
              </a:rPr>
              <a:t>Stanza 2:</a:t>
            </a:r>
            <a:r>
              <a:rPr lang="en-GB" b="1" dirty="0" smtClean="0">
                <a:solidFill>
                  <a:srgbClr val="FF0000"/>
                </a:solidFill>
              </a:rPr>
              <a:t> </a:t>
            </a:r>
            <a:r>
              <a:rPr lang="en-GB" dirty="0" smtClean="0"/>
              <a:t>This stanza shifts from what the speaker sees to what he hears. These sounds suggest that the misery of the city affects everyone: the people themselves are trapped by their own attitudes: </a:t>
            </a:r>
            <a:r>
              <a:rPr lang="en-GB" i="1" dirty="0" smtClean="0"/>
              <a:t>“mind forged manacles”.</a:t>
            </a:r>
            <a:endParaRPr lang="en-GB" dirty="0" smtClean="0"/>
          </a:p>
          <a:p>
            <a:pPr marL="0" indent="0">
              <a:buFont typeface="Arial" panose="020B0604020202020204" pitchFamily="34" charset="0"/>
              <a:buNone/>
            </a:pPr>
            <a:endParaRPr lang="en-GB" dirty="0" smtClean="0"/>
          </a:p>
          <a:p>
            <a:pPr marL="0" indent="0">
              <a:buFont typeface="Arial" panose="020B0604020202020204" pitchFamily="34" charset="0"/>
              <a:buNone/>
            </a:pPr>
            <a:r>
              <a:rPr lang="en-GB" b="1" u="sng" dirty="0" smtClean="0">
                <a:solidFill>
                  <a:srgbClr val="FF0000"/>
                </a:solidFill>
              </a:rPr>
              <a:t>Stanza 3:</a:t>
            </a:r>
            <a:r>
              <a:rPr lang="en-GB" b="1" dirty="0" smtClean="0">
                <a:solidFill>
                  <a:srgbClr val="FF0000"/>
                </a:solidFill>
              </a:rPr>
              <a:t> </a:t>
            </a:r>
            <a:r>
              <a:rPr lang="en-GB" dirty="0" smtClean="0"/>
              <a:t>The speaker now focuses on the institutions he holds responsible for the state of the city. He singles out the powerful church and state who could do something but don’t.</a:t>
            </a:r>
          </a:p>
          <a:p>
            <a:pPr marL="0" indent="0">
              <a:buFont typeface="Arial" panose="020B0604020202020204" pitchFamily="34" charset="0"/>
              <a:buNone/>
            </a:pPr>
            <a:endParaRPr lang="en-GB" dirty="0" smtClean="0"/>
          </a:p>
          <a:p>
            <a:pPr marL="0" indent="0">
              <a:buFont typeface="Arial" panose="020B0604020202020204" pitchFamily="34" charset="0"/>
              <a:buNone/>
            </a:pPr>
            <a:r>
              <a:rPr lang="en-GB" b="1" u="sng" dirty="0" smtClean="0">
                <a:solidFill>
                  <a:srgbClr val="FF0000"/>
                </a:solidFill>
              </a:rPr>
              <a:t>Stanza 4:</a:t>
            </a:r>
            <a:r>
              <a:rPr lang="en-GB" b="1" i="1" dirty="0" smtClean="0"/>
              <a:t> </a:t>
            </a:r>
            <a:r>
              <a:rPr lang="en-GB" dirty="0" smtClean="0"/>
              <a:t>This stanza returns to focus on people and the effect of the corruption on them, even on </a:t>
            </a:r>
            <a:r>
              <a:rPr lang="en-GB" dirty="0" err="1" smtClean="0"/>
              <a:t>newborn</a:t>
            </a:r>
            <a:r>
              <a:rPr lang="en-GB" dirty="0" smtClean="0"/>
              <a:t> babies. Nothing pure remains.</a:t>
            </a:r>
            <a:endParaRPr lang="en-GB" dirty="0" smtClean="0">
              <a:solidFill>
                <a:srgbClr val="FF0000"/>
              </a:solidFill>
            </a:endParaRPr>
          </a:p>
        </p:txBody>
      </p:sp>
    </p:spTree>
    <p:extLst>
      <p:ext uri="{BB962C8B-B14F-4D97-AF65-F5344CB8AC3E}">
        <p14:creationId xmlns:p14="http://schemas.microsoft.com/office/powerpoint/2010/main" val="34932747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69387"/>
          </a:xfrm>
          <a:prstGeom prst="rect">
            <a:avLst/>
          </a:prstGeom>
          <a:solidFill>
            <a:schemeClr val="accent6">
              <a:lumMod val="20000"/>
              <a:lumOff val="80000"/>
            </a:schemeClr>
          </a:solidFill>
        </p:spPr>
        <p:txBody>
          <a:bodyPr wrap="square">
            <a:spAutoFit/>
          </a:bodyPr>
          <a:lstStyle/>
          <a:p>
            <a:pPr>
              <a:spcAft>
                <a:spcPts val="0"/>
              </a:spcAft>
            </a:pPr>
            <a:r>
              <a:rPr lang="en-GB" sz="300"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n-GB" sz="900" dirty="0" smtClean="0">
              <a:effectLst/>
              <a:latin typeface="Arial" panose="020B0604020202020204" pitchFamily="34" charset="0"/>
              <a:ea typeface="Times New Roman" panose="02020603050405020304" pitchFamily="18" charset="0"/>
              <a:cs typeface="Times New Roman" panose="02020603050405020304" pitchFamily="18" charset="0"/>
            </a:endParaRPr>
          </a:p>
          <a:p>
            <a:r>
              <a:rPr lang="en-GB" sz="2800" b="1" dirty="0"/>
              <a:t>Form, structure and tone: </a:t>
            </a:r>
            <a:r>
              <a:rPr lang="en-GB" sz="2800" dirty="0" smtClean="0"/>
              <a:t>‘London’</a:t>
            </a:r>
            <a:endParaRPr lang="en-GB" sz="2800" dirty="0"/>
          </a:p>
        </p:txBody>
      </p:sp>
      <p:sp>
        <p:nvSpPr>
          <p:cNvPr id="3" name="TextBox 2"/>
          <p:cNvSpPr txBox="1"/>
          <p:nvPr/>
        </p:nvSpPr>
        <p:spPr>
          <a:xfrm>
            <a:off x="139849" y="758414"/>
            <a:ext cx="8837407" cy="6001643"/>
          </a:xfrm>
          <a:prstGeom prst="rect">
            <a:avLst/>
          </a:prstGeom>
          <a:noFill/>
        </p:spPr>
        <p:txBody>
          <a:bodyPr wrap="square" rtlCol="0">
            <a:spAutoFit/>
          </a:bodyPr>
          <a:lstStyle/>
          <a:p>
            <a:r>
              <a:rPr lang="en-GB" sz="2400" dirty="0" smtClean="0"/>
              <a:t>This is a </a:t>
            </a:r>
            <a:r>
              <a:rPr lang="en-GB" sz="2400" b="1" dirty="0" smtClean="0">
                <a:solidFill>
                  <a:srgbClr val="FF0000"/>
                </a:solidFill>
              </a:rPr>
              <a:t>dramatic monologue </a:t>
            </a:r>
            <a:r>
              <a:rPr lang="en-GB" sz="2400" dirty="0" smtClean="0"/>
              <a:t>– the </a:t>
            </a:r>
            <a:r>
              <a:rPr lang="en-GB" sz="2400" b="1" dirty="0" smtClean="0">
                <a:solidFill>
                  <a:srgbClr val="FF0000"/>
                </a:solidFill>
              </a:rPr>
              <a:t>first person </a:t>
            </a:r>
            <a:r>
              <a:rPr lang="en-GB" sz="2400" dirty="0" smtClean="0"/>
              <a:t>narrator speaks about the suffering he himself sees. The </a:t>
            </a:r>
            <a:r>
              <a:rPr lang="en-GB" sz="2400" b="1" dirty="0" smtClean="0">
                <a:solidFill>
                  <a:srgbClr val="FF0000"/>
                </a:solidFill>
              </a:rPr>
              <a:t>ABAB rhyme scheme </a:t>
            </a:r>
            <a:r>
              <a:rPr lang="en-GB" sz="2400" dirty="0" smtClean="0"/>
              <a:t>is unbroken and seems to echo the relentless misery of the city. The regular </a:t>
            </a:r>
            <a:r>
              <a:rPr lang="en-GB" sz="2400" b="1" dirty="0" smtClean="0">
                <a:solidFill>
                  <a:srgbClr val="FF0000"/>
                </a:solidFill>
              </a:rPr>
              <a:t>rhythm </a:t>
            </a:r>
            <a:r>
              <a:rPr lang="en-GB" sz="2400" dirty="0" smtClean="0"/>
              <a:t>could also reflect the sound of his footsteps as he walks. </a:t>
            </a:r>
          </a:p>
          <a:p>
            <a:endParaRPr lang="en-GB" sz="2400" dirty="0" smtClean="0"/>
          </a:p>
          <a:p>
            <a:r>
              <a:rPr lang="en-GB" sz="2400" dirty="0" smtClean="0"/>
              <a:t>The rhyme and rhythm of the poem is reinforced by the use of </a:t>
            </a:r>
            <a:r>
              <a:rPr lang="en-GB" sz="2400" b="1" dirty="0" smtClean="0">
                <a:solidFill>
                  <a:srgbClr val="FF0000"/>
                </a:solidFill>
              </a:rPr>
              <a:t>repetition</a:t>
            </a:r>
            <a:r>
              <a:rPr lang="en-GB" sz="2400" dirty="0" smtClean="0"/>
              <a:t>. Notice </a:t>
            </a:r>
            <a:r>
              <a:rPr lang="en-GB" sz="2400" dirty="0"/>
              <a:t>how many words appear two or more times ("</a:t>
            </a:r>
            <a:r>
              <a:rPr lang="en-GB" sz="2400" dirty="0" err="1"/>
              <a:t>charter'd</a:t>
            </a:r>
            <a:r>
              <a:rPr lang="en-GB" sz="2400" dirty="0"/>
              <a:t>," "marks," </a:t>
            </a:r>
            <a:r>
              <a:rPr lang="en-GB" sz="2400" dirty="0" smtClean="0"/>
              <a:t>“infant</a:t>
            </a:r>
            <a:r>
              <a:rPr lang="en-GB" sz="2400" dirty="0"/>
              <a:t>," "cry," "street"). </a:t>
            </a:r>
            <a:r>
              <a:rPr lang="en-GB" sz="2400" dirty="0" smtClean="0"/>
              <a:t>The </a:t>
            </a:r>
            <a:r>
              <a:rPr lang="en-GB" sz="2400" dirty="0"/>
              <a:t>repetition of sound suggests that what the speaker sees around him is cyclical or repetitive—that the evils of London will continue to persist. </a:t>
            </a:r>
            <a:endParaRPr lang="en-GB" sz="2400" dirty="0" smtClean="0"/>
          </a:p>
          <a:p>
            <a:endParaRPr lang="en-GB" sz="2400" dirty="0"/>
          </a:p>
          <a:p>
            <a:r>
              <a:rPr lang="en-GB" sz="2400" dirty="0" smtClean="0"/>
              <a:t>This </a:t>
            </a:r>
            <a:r>
              <a:rPr lang="en-GB" sz="2400" dirty="0"/>
              <a:t>is nowhere more evident than in the fact that the lone E rhyming sound of lines 6, 8, 14, and 16 ("fear," "hear," "hear," "tear") occurs in both the second and fourth </a:t>
            </a:r>
            <a:r>
              <a:rPr lang="en-GB" sz="2400" b="1" dirty="0">
                <a:solidFill>
                  <a:srgbClr val="FF0000"/>
                </a:solidFill>
              </a:rPr>
              <a:t>stanzas</a:t>
            </a:r>
            <a:r>
              <a:rPr lang="en-GB" sz="2400" dirty="0" smtClean="0"/>
              <a:t>. The structure of the poem therefore echoes its message.</a:t>
            </a:r>
            <a:endParaRPr lang="en-GB" sz="2400" dirty="0"/>
          </a:p>
        </p:txBody>
      </p:sp>
    </p:spTree>
    <p:extLst>
      <p:ext uri="{BB962C8B-B14F-4D97-AF65-F5344CB8AC3E}">
        <p14:creationId xmlns:p14="http://schemas.microsoft.com/office/powerpoint/2010/main" val="36501561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ics.livejournal.com/med_cat/pic/000a2s49/s640x4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98654"/>
            <a:ext cx="9143999" cy="71866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0"/>
            <a:ext cx="9143999" cy="369332"/>
          </a:xfrm>
          <a:prstGeom prst="rect">
            <a:avLst/>
          </a:prstGeom>
          <a:solidFill>
            <a:schemeClr val="accent6">
              <a:lumMod val="20000"/>
              <a:lumOff val="80000"/>
            </a:schemeClr>
          </a:solidFill>
        </p:spPr>
        <p:txBody>
          <a:bodyPr wrap="square">
            <a:spAutoFit/>
          </a:bodyPr>
          <a:lstStyle/>
          <a:p>
            <a:pPr>
              <a:spcAft>
                <a:spcPts val="0"/>
              </a:spcAft>
            </a:pPr>
            <a:r>
              <a:rPr lang="en-GB" sz="200" dirty="0" smtClean="0">
                <a:effectLst/>
                <a:ea typeface="Times New Roman" panose="02020603050405020304" pitchFamily="18" charset="0"/>
                <a:cs typeface="Times New Roman" panose="02020603050405020304" pitchFamily="18" charset="0"/>
              </a:rPr>
              <a:t> </a:t>
            </a:r>
            <a:endParaRPr lang="en-GB" sz="800" dirty="0" smtClean="0">
              <a:effectLst/>
              <a:ea typeface="Times New Roman" panose="02020603050405020304" pitchFamily="18" charset="0"/>
              <a:cs typeface="Times New Roman" panose="02020603050405020304" pitchFamily="18" charset="0"/>
            </a:endParaRPr>
          </a:p>
          <a:p>
            <a:pPr>
              <a:spcAft>
                <a:spcPts val="0"/>
              </a:spcAft>
            </a:pPr>
            <a:r>
              <a:rPr lang="en-GB" sz="1600" b="1" dirty="0" smtClean="0">
                <a:effectLst/>
                <a:ea typeface="Times New Roman" panose="02020603050405020304" pitchFamily="18" charset="0"/>
                <a:cs typeface="Times New Roman" panose="02020603050405020304" pitchFamily="18" charset="0"/>
              </a:rPr>
              <a:t>Learning Objective: </a:t>
            </a:r>
            <a:r>
              <a:rPr lang="en-GB" sz="1600" dirty="0" smtClean="0">
                <a:ea typeface="Times New Roman" panose="02020603050405020304" pitchFamily="18" charset="0"/>
                <a:cs typeface="Times New Roman" panose="02020603050405020304" pitchFamily="18" charset="0"/>
              </a:rPr>
              <a:t>To explore how the poet uses theme, language and structure to present a place </a:t>
            </a:r>
            <a:endParaRPr lang="en-GB" sz="800" dirty="0">
              <a:effectLst/>
              <a:ea typeface="Times New Roman" panose="02020603050405020304" pitchFamily="18" charset="0"/>
              <a:cs typeface="Times New Roman" panose="02020603050405020304" pitchFamily="18" charset="0"/>
            </a:endParaRPr>
          </a:p>
        </p:txBody>
      </p:sp>
      <p:sp>
        <p:nvSpPr>
          <p:cNvPr id="4" name="TextBox 3"/>
          <p:cNvSpPr txBox="1"/>
          <p:nvPr/>
        </p:nvSpPr>
        <p:spPr>
          <a:xfrm>
            <a:off x="1371600" y="446443"/>
            <a:ext cx="5642386" cy="1077218"/>
          </a:xfrm>
          <a:prstGeom prst="rect">
            <a:avLst/>
          </a:prstGeom>
          <a:noFill/>
        </p:spPr>
        <p:txBody>
          <a:bodyPr wrap="square" rtlCol="0">
            <a:spAutoFit/>
          </a:bodyPr>
          <a:lstStyle/>
          <a:p>
            <a:pPr algn="ctr"/>
            <a:r>
              <a:rPr lang="en-GB" sz="3200" b="1" dirty="0" smtClean="0"/>
              <a:t>How does Blake present London in this poem? </a:t>
            </a:r>
            <a:endParaRPr lang="en-GB" sz="3200" b="1" dirty="0"/>
          </a:p>
        </p:txBody>
      </p:sp>
      <p:sp>
        <p:nvSpPr>
          <p:cNvPr id="5" name="Action Button: Movie 4">
            <a:hlinkClick r:id="rId3" highlightClick="1"/>
          </p:cNvPr>
          <p:cNvSpPr/>
          <p:nvPr/>
        </p:nvSpPr>
        <p:spPr>
          <a:xfrm>
            <a:off x="7261412" y="5669280"/>
            <a:ext cx="1409252" cy="1032734"/>
          </a:xfrm>
          <a:prstGeom prst="actionButtonMovie">
            <a:avLst/>
          </a:prstGeom>
          <a:solidFill>
            <a:schemeClr val="accent1">
              <a:alpha val="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776034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6763" t="30952" r="28290" b="12175"/>
          <a:stretch/>
        </p:blipFill>
        <p:spPr>
          <a:xfrm>
            <a:off x="48410" y="1489322"/>
            <a:ext cx="8950362" cy="5210994"/>
          </a:xfrm>
          <a:prstGeom prst="rect">
            <a:avLst/>
          </a:prstGeom>
        </p:spPr>
      </p:pic>
      <p:sp>
        <p:nvSpPr>
          <p:cNvPr id="3" name="Rectangle 2"/>
          <p:cNvSpPr/>
          <p:nvPr/>
        </p:nvSpPr>
        <p:spPr>
          <a:xfrm>
            <a:off x="0" y="0"/>
            <a:ext cx="9143999" cy="369332"/>
          </a:xfrm>
          <a:prstGeom prst="rect">
            <a:avLst/>
          </a:prstGeom>
          <a:solidFill>
            <a:schemeClr val="accent6">
              <a:lumMod val="20000"/>
              <a:lumOff val="80000"/>
            </a:schemeClr>
          </a:solidFill>
        </p:spPr>
        <p:txBody>
          <a:bodyPr wrap="square">
            <a:spAutoFit/>
          </a:bodyPr>
          <a:lstStyle/>
          <a:p>
            <a:pPr>
              <a:spcAft>
                <a:spcPts val="0"/>
              </a:spcAft>
            </a:pPr>
            <a:r>
              <a:rPr lang="en-GB" sz="200" dirty="0" smtClean="0">
                <a:effectLst/>
                <a:ea typeface="Times New Roman" panose="02020603050405020304" pitchFamily="18" charset="0"/>
                <a:cs typeface="Times New Roman" panose="02020603050405020304" pitchFamily="18" charset="0"/>
              </a:rPr>
              <a:t> </a:t>
            </a:r>
            <a:endParaRPr lang="en-GB" sz="800" dirty="0" smtClean="0">
              <a:effectLst/>
              <a:ea typeface="Times New Roman" panose="02020603050405020304" pitchFamily="18" charset="0"/>
              <a:cs typeface="Times New Roman" panose="02020603050405020304" pitchFamily="18" charset="0"/>
            </a:endParaRPr>
          </a:p>
          <a:p>
            <a:pPr>
              <a:spcAft>
                <a:spcPts val="0"/>
              </a:spcAft>
            </a:pPr>
            <a:r>
              <a:rPr lang="en-GB" sz="1600" b="1" dirty="0" smtClean="0">
                <a:effectLst/>
                <a:ea typeface="Times New Roman" panose="02020603050405020304" pitchFamily="18" charset="0"/>
                <a:cs typeface="Times New Roman" panose="02020603050405020304" pitchFamily="18" charset="0"/>
              </a:rPr>
              <a:t>Learning Objective: </a:t>
            </a:r>
            <a:r>
              <a:rPr lang="en-GB" sz="1600" dirty="0" smtClean="0">
                <a:ea typeface="Times New Roman" panose="02020603050405020304" pitchFamily="18" charset="0"/>
                <a:cs typeface="Times New Roman" panose="02020603050405020304" pitchFamily="18" charset="0"/>
              </a:rPr>
              <a:t>To explore how the poet uses theme, language and structure to present a place </a:t>
            </a:r>
            <a:endParaRPr lang="en-GB" sz="800" dirty="0">
              <a:effectLst/>
              <a:ea typeface="Times New Roman" panose="02020603050405020304" pitchFamily="18" charset="0"/>
              <a:cs typeface="Times New Roman" panose="02020603050405020304" pitchFamily="18" charset="0"/>
            </a:endParaRPr>
          </a:p>
        </p:txBody>
      </p:sp>
      <p:sp>
        <p:nvSpPr>
          <p:cNvPr id="4" name="TextBox 3"/>
          <p:cNvSpPr txBox="1"/>
          <p:nvPr/>
        </p:nvSpPr>
        <p:spPr>
          <a:xfrm>
            <a:off x="129090" y="505609"/>
            <a:ext cx="8885817" cy="923330"/>
          </a:xfrm>
          <a:prstGeom prst="rect">
            <a:avLst/>
          </a:prstGeom>
          <a:noFill/>
        </p:spPr>
        <p:txBody>
          <a:bodyPr wrap="square" rtlCol="0">
            <a:spAutoFit/>
          </a:bodyPr>
          <a:lstStyle/>
          <a:p>
            <a:r>
              <a:rPr lang="en-GB" b="1" dirty="0" smtClean="0"/>
              <a:t>Look closely at the poem and choose </a:t>
            </a:r>
            <a:r>
              <a:rPr lang="en-GB" b="1" dirty="0" smtClean="0">
                <a:solidFill>
                  <a:srgbClr val="FF0000"/>
                </a:solidFill>
              </a:rPr>
              <a:t>three quotations </a:t>
            </a:r>
            <a:r>
              <a:rPr lang="en-GB" b="1" dirty="0" smtClean="0"/>
              <a:t>to explore Blake’s presentation of London. Write your quotations into a table like the one below and fill in the other column to explain your </a:t>
            </a:r>
            <a:r>
              <a:rPr lang="en-GB" b="1" dirty="0" smtClean="0">
                <a:solidFill>
                  <a:srgbClr val="FF0000"/>
                </a:solidFill>
              </a:rPr>
              <a:t>interpretation</a:t>
            </a:r>
            <a:r>
              <a:rPr lang="en-GB" b="1" dirty="0" smtClean="0"/>
              <a:t> of the language Blake uses.</a:t>
            </a:r>
            <a:endParaRPr lang="en-GB" b="1" dirty="0"/>
          </a:p>
        </p:txBody>
      </p:sp>
    </p:spTree>
    <p:extLst>
      <p:ext uri="{BB962C8B-B14F-4D97-AF65-F5344CB8AC3E}">
        <p14:creationId xmlns:p14="http://schemas.microsoft.com/office/powerpoint/2010/main" val="21452464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lum contrast="22000"/>
            <a:grayscl/>
          </a:blip>
          <a:srcRect/>
          <a:stretch>
            <a:fillRect/>
          </a:stretch>
        </p:blipFill>
        <p:spPr bwMode="auto">
          <a:xfrm>
            <a:off x="2051720" y="1844824"/>
            <a:ext cx="4673203" cy="4888111"/>
          </a:xfrm>
          <a:prstGeom prst="rect">
            <a:avLst/>
          </a:prstGeom>
          <a:noFill/>
          <a:ln w="9525">
            <a:noFill/>
            <a:miter lim="800000"/>
            <a:headEnd/>
            <a:tailEnd/>
          </a:ln>
        </p:spPr>
      </p:pic>
      <p:sp>
        <p:nvSpPr>
          <p:cNvPr id="3" name="TextBox 2"/>
          <p:cNvSpPr txBox="1"/>
          <p:nvPr/>
        </p:nvSpPr>
        <p:spPr>
          <a:xfrm>
            <a:off x="467544" y="548680"/>
            <a:ext cx="8280920" cy="954107"/>
          </a:xfrm>
          <a:prstGeom prst="rect">
            <a:avLst/>
          </a:prstGeom>
          <a:noFill/>
        </p:spPr>
        <p:txBody>
          <a:bodyPr wrap="square" rtlCol="0">
            <a:spAutoFit/>
          </a:bodyPr>
          <a:lstStyle/>
          <a:p>
            <a:pPr algn="ctr"/>
            <a:r>
              <a:rPr lang="en-GB" sz="2800" b="1" dirty="0" smtClean="0"/>
              <a:t>It’s time to summarise! We’re going to make a note of the poem’s VITALS. </a:t>
            </a:r>
            <a:endParaRPr lang="en-GB" sz="2800" b="1" dirty="0"/>
          </a:p>
        </p:txBody>
      </p:sp>
    </p:spTree>
    <p:extLst>
      <p:ext uri="{BB962C8B-B14F-4D97-AF65-F5344CB8AC3E}">
        <p14:creationId xmlns:p14="http://schemas.microsoft.com/office/powerpoint/2010/main" val="31154197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322672" cy="889782"/>
          </a:xfrm>
        </p:spPr>
        <p:txBody>
          <a:bodyPr>
            <a:normAutofit/>
          </a:bodyPr>
          <a:lstStyle/>
          <a:p>
            <a:r>
              <a:rPr lang="en-GB" sz="3600" b="1" dirty="0" smtClean="0">
                <a:solidFill>
                  <a:srgbClr val="FF0000"/>
                </a:solidFill>
                <a:latin typeface="+mn-lt"/>
                <a:cs typeface="Arial" pitchFamily="34" charset="0"/>
              </a:rPr>
              <a:t>Poetry VITALS…</a:t>
            </a:r>
            <a:endParaRPr lang="en-GB" sz="3600" b="1" dirty="0">
              <a:solidFill>
                <a:srgbClr val="FF0000"/>
              </a:solidFill>
              <a:latin typeface="+mn-lt"/>
              <a:cs typeface="Arial" pitchFamily="34" charset="0"/>
            </a:endParaRPr>
          </a:p>
        </p:txBody>
      </p:sp>
      <p:sp>
        <p:nvSpPr>
          <p:cNvPr id="3" name="Content Placeholder 2"/>
          <p:cNvSpPr>
            <a:spLocks noGrp="1"/>
          </p:cNvSpPr>
          <p:nvPr>
            <p:ph idx="1"/>
          </p:nvPr>
        </p:nvSpPr>
        <p:spPr>
          <a:xfrm>
            <a:off x="323528" y="836712"/>
            <a:ext cx="8352928" cy="5445224"/>
          </a:xfrm>
        </p:spPr>
        <p:txBody>
          <a:bodyPr>
            <a:noAutofit/>
          </a:bodyPr>
          <a:lstStyle/>
          <a:p>
            <a:pPr marL="0" indent="0">
              <a:buNone/>
            </a:pPr>
            <a:r>
              <a:rPr lang="en-GB" sz="2400" b="1" u="sng" dirty="0" smtClean="0">
                <a:solidFill>
                  <a:srgbClr val="FF0000"/>
                </a:solidFill>
                <a:cs typeface="Arial" pitchFamily="34" charset="0"/>
              </a:rPr>
              <a:t>V</a:t>
            </a:r>
            <a:r>
              <a:rPr lang="en-GB" sz="2400" dirty="0" smtClean="0">
                <a:solidFill>
                  <a:srgbClr val="FF0000"/>
                </a:solidFill>
                <a:cs typeface="Arial" pitchFamily="34" charset="0"/>
              </a:rPr>
              <a:t>oice: </a:t>
            </a:r>
            <a:r>
              <a:rPr lang="en-GB" sz="2400" dirty="0" smtClean="0">
                <a:cs typeface="Arial" pitchFamily="34" charset="0"/>
              </a:rPr>
              <a:t>Who is speaking in the poem?</a:t>
            </a:r>
          </a:p>
          <a:p>
            <a:pPr marL="0" indent="0">
              <a:buNone/>
            </a:pPr>
            <a:endParaRPr lang="en-GB" sz="2400" b="1" u="sng" dirty="0" smtClean="0">
              <a:cs typeface="Arial" pitchFamily="34" charset="0"/>
            </a:endParaRPr>
          </a:p>
          <a:p>
            <a:pPr marL="0" indent="0">
              <a:buNone/>
            </a:pPr>
            <a:r>
              <a:rPr lang="en-GB" sz="2400" b="1" u="sng" dirty="0" smtClean="0">
                <a:solidFill>
                  <a:srgbClr val="FF0000"/>
                </a:solidFill>
                <a:cs typeface="Arial" pitchFamily="34" charset="0"/>
              </a:rPr>
              <a:t>I</a:t>
            </a:r>
            <a:r>
              <a:rPr lang="en-GB" sz="2400" dirty="0" smtClean="0">
                <a:solidFill>
                  <a:srgbClr val="FF0000"/>
                </a:solidFill>
                <a:cs typeface="Arial" pitchFamily="34" charset="0"/>
              </a:rPr>
              <a:t>magery: </a:t>
            </a:r>
            <a:r>
              <a:rPr lang="en-GB" sz="2400" dirty="0" smtClean="0">
                <a:cs typeface="Arial" pitchFamily="34" charset="0"/>
              </a:rPr>
              <a:t>What imagery is being created?    		        	      	    How is it effective?</a:t>
            </a:r>
          </a:p>
          <a:p>
            <a:pPr marL="0" indent="0">
              <a:buNone/>
            </a:pPr>
            <a:endParaRPr lang="en-GB" sz="2400" b="1" u="sng" dirty="0" smtClean="0">
              <a:cs typeface="Arial" pitchFamily="34" charset="0"/>
            </a:endParaRPr>
          </a:p>
          <a:p>
            <a:pPr marL="0" indent="0">
              <a:buNone/>
            </a:pPr>
            <a:r>
              <a:rPr lang="en-GB" sz="2400" b="1" u="sng" dirty="0" smtClean="0">
                <a:solidFill>
                  <a:srgbClr val="FF0000"/>
                </a:solidFill>
                <a:cs typeface="Arial" pitchFamily="34" charset="0"/>
              </a:rPr>
              <a:t>T</a:t>
            </a:r>
            <a:r>
              <a:rPr lang="en-GB" sz="2400" dirty="0" smtClean="0">
                <a:solidFill>
                  <a:srgbClr val="FF0000"/>
                </a:solidFill>
                <a:cs typeface="Arial" pitchFamily="34" charset="0"/>
              </a:rPr>
              <a:t>heme: </a:t>
            </a:r>
            <a:r>
              <a:rPr lang="en-GB" sz="2400" dirty="0" smtClean="0">
                <a:cs typeface="Arial" pitchFamily="34" charset="0"/>
              </a:rPr>
              <a:t>What are the main themes featured  in the poem?</a:t>
            </a:r>
          </a:p>
          <a:p>
            <a:pPr marL="0" indent="0">
              <a:buNone/>
            </a:pPr>
            <a:endParaRPr lang="en-GB" sz="2400" b="1" u="sng" dirty="0" smtClean="0">
              <a:cs typeface="Arial" pitchFamily="34" charset="0"/>
            </a:endParaRPr>
          </a:p>
          <a:p>
            <a:pPr marL="0" indent="0">
              <a:buNone/>
            </a:pPr>
            <a:r>
              <a:rPr lang="en-GB" sz="2400" b="1" u="sng" dirty="0" smtClean="0">
                <a:solidFill>
                  <a:srgbClr val="FF0000"/>
                </a:solidFill>
                <a:cs typeface="Arial" pitchFamily="34" charset="0"/>
              </a:rPr>
              <a:t>A</a:t>
            </a:r>
            <a:r>
              <a:rPr lang="en-GB" sz="2400" dirty="0" smtClean="0">
                <a:solidFill>
                  <a:srgbClr val="FF0000"/>
                </a:solidFill>
                <a:cs typeface="Arial" pitchFamily="34" charset="0"/>
              </a:rPr>
              <a:t>ddress: </a:t>
            </a:r>
            <a:r>
              <a:rPr lang="en-GB" sz="2400" dirty="0" smtClean="0">
                <a:cs typeface="Arial" pitchFamily="34" charset="0"/>
              </a:rPr>
              <a:t>Who is the poem addressed to? Why? </a:t>
            </a:r>
          </a:p>
          <a:p>
            <a:pPr marL="0" indent="0">
              <a:buNone/>
            </a:pPr>
            <a:endParaRPr lang="en-GB" sz="2400" b="1" u="sng" dirty="0" smtClean="0">
              <a:cs typeface="Arial" pitchFamily="34" charset="0"/>
            </a:endParaRPr>
          </a:p>
          <a:p>
            <a:pPr marL="0" indent="0">
              <a:buNone/>
            </a:pPr>
            <a:r>
              <a:rPr lang="en-GB" sz="2400" b="1" u="sng" dirty="0" smtClean="0">
                <a:solidFill>
                  <a:srgbClr val="FF0000"/>
                </a:solidFill>
                <a:cs typeface="Arial" pitchFamily="34" charset="0"/>
              </a:rPr>
              <a:t>L</a:t>
            </a:r>
            <a:r>
              <a:rPr lang="en-GB" sz="2400" dirty="0" smtClean="0">
                <a:solidFill>
                  <a:srgbClr val="FF0000"/>
                </a:solidFill>
                <a:cs typeface="Arial" pitchFamily="34" charset="0"/>
              </a:rPr>
              <a:t>anguage (Features): </a:t>
            </a:r>
            <a:r>
              <a:rPr lang="en-GB" sz="2400" dirty="0" smtClean="0">
                <a:cs typeface="Arial" pitchFamily="34" charset="0"/>
              </a:rPr>
              <a:t>What type of language/ devices are used? </a:t>
            </a:r>
          </a:p>
          <a:p>
            <a:pPr marL="0" indent="0">
              <a:buNone/>
            </a:pPr>
            <a:r>
              <a:rPr lang="en-GB" sz="2400" dirty="0" smtClean="0">
                <a:cs typeface="Arial" pitchFamily="34" charset="0"/>
              </a:rPr>
              <a:t>			What is their effect? </a:t>
            </a:r>
          </a:p>
          <a:p>
            <a:pPr marL="0" indent="0">
              <a:buNone/>
            </a:pPr>
            <a:endParaRPr lang="en-GB" sz="2400" b="1" u="sng" dirty="0" smtClean="0">
              <a:cs typeface="Arial" pitchFamily="34" charset="0"/>
            </a:endParaRPr>
          </a:p>
          <a:p>
            <a:pPr marL="0" indent="0">
              <a:buNone/>
            </a:pPr>
            <a:r>
              <a:rPr lang="en-GB" sz="2400" b="1" u="sng" dirty="0" smtClean="0">
                <a:solidFill>
                  <a:srgbClr val="FF0000"/>
                </a:solidFill>
                <a:cs typeface="Arial" pitchFamily="34" charset="0"/>
              </a:rPr>
              <a:t>S</a:t>
            </a:r>
            <a:r>
              <a:rPr lang="en-GB" sz="2400" dirty="0" smtClean="0">
                <a:solidFill>
                  <a:srgbClr val="FF0000"/>
                </a:solidFill>
                <a:cs typeface="Arial" pitchFamily="34" charset="0"/>
              </a:rPr>
              <a:t>tructure: </a:t>
            </a:r>
            <a:r>
              <a:rPr lang="en-GB" sz="2400" dirty="0" smtClean="0">
                <a:cs typeface="Arial" pitchFamily="34" charset="0"/>
              </a:rPr>
              <a:t> How is the poem laid out? What is the effect of this? </a:t>
            </a:r>
          </a:p>
          <a:p>
            <a:pPr marL="0" indent="0">
              <a:buNone/>
            </a:pPr>
            <a:endParaRPr lang="en-GB" sz="2400" dirty="0" smtClean="0">
              <a:cs typeface="Arial" pitchFamily="34" charset="0"/>
            </a:endParaRPr>
          </a:p>
          <a:p>
            <a:pPr marL="0" indent="0">
              <a:buNone/>
            </a:pPr>
            <a:r>
              <a:rPr lang="en-GB" sz="2400" dirty="0" smtClean="0">
                <a:latin typeface="Comic Sans MS" pitchFamily="66" charset="0"/>
              </a:rPr>
              <a:t>	 </a:t>
            </a:r>
            <a:r>
              <a:rPr lang="en-GB" sz="2400" dirty="0">
                <a:latin typeface="Comic Sans MS" pitchFamily="66" charset="0"/>
              </a:rPr>
              <a:t>	</a:t>
            </a:r>
            <a:r>
              <a:rPr lang="en-GB" sz="2400" dirty="0" smtClean="0">
                <a:latin typeface="Comic Sans MS" pitchFamily="66" charset="0"/>
              </a:rPr>
              <a:t>                          </a:t>
            </a:r>
            <a:endParaRPr lang="en-GB" sz="2400" dirty="0">
              <a:latin typeface="Comic Sans MS" pitchFamily="66" charset="0"/>
            </a:endParaRPr>
          </a:p>
        </p:txBody>
      </p:sp>
      <p:pic>
        <p:nvPicPr>
          <p:cNvPr id="3076" name="Picture 4" descr="http://us.cdn4.123rf.com/168nwm/skovoroda/skovoroda1105/skovoroda110500016/9545402-first-aid-kit-with-medical-cross-illustration-isolated-over-white-backgrou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116632"/>
            <a:ext cx="2411760"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3313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3999" cy="415498"/>
          </a:xfrm>
          <a:prstGeom prst="rect">
            <a:avLst/>
          </a:prstGeom>
          <a:solidFill>
            <a:schemeClr val="accent6">
              <a:lumMod val="20000"/>
              <a:lumOff val="80000"/>
            </a:schemeClr>
          </a:solidFill>
        </p:spPr>
        <p:txBody>
          <a:bodyPr wrap="square">
            <a:spAutoFit/>
          </a:bodyPr>
          <a:lstStyle/>
          <a:p>
            <a:pPr>
              <a:spcAft>
                <a:spcPts val="0"/>
              </a:spcAft>
            </a:pPr>
            <a:r>
              <a:rPr lang="en-GB" sz="300"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n-GB" sz="9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b="1" dirty="0" smtClean="0">
                <a:effectLst/>
                <a:latin typeface="Arial" panose="020B0604020202020204" pitchFamily="34" charset="0"/>
                <a:ea typeface="Times New Roman" panose="02020603050405020304" pitchFamily="18" charset="0"/>
                <a:cs typeface="Times New Roman" panose="02020603050405020304" pitchFamily="18" charset="0"/>
              </a:rPr>
              <a:t>Learning Objective: </a:t>
            </a:r>
            <a:r>
              <a:rPr lang="en-GB" dirty="0" smtClean="0">
                <a:latin typeface="Arial" panose="020B0604020202020204" pitchFamily="34" charset="0"/>
                <a:ea typeface="Times New Roman" panose="02020603050405020304" pitchFamily="18" charset="0"/>
                <a:cs typeface="Times New Roman" panose="02020603050405020304" pitchFamily="18" charset="0"/>
              </a:rPr>
              <a:t>To understand the context and subject matter of the poem</a:t>
            </a:r>
            <a:endParaRPr lang="en-GB" sz="9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178903" y="561226"/>
            <a:ext cx="8786191" cy="4556504"/>
          </a:xfrm>
          <a:prstGeom prst="rect">
            <a:avLst/>
          </a:prstGeom>
          <a:ln>
            <a:solidFill>
              <a:schemeClr val="accent1"/>
            </a:solidFill>
          </a:ln>
        </p:spPr>
        <p:txBody>
          <a:bodyPr wrap="square">
            <a:spAutoFit/>
          </a:bodyPr>
          <a:lstStyle/>
          <a:p>
            <a:pPr>
              <a:lnSpc>
                <a:spcPct val="150000"/>
              </a:lnSpc>
              <a:spcAft>
                <a:spcPts val="0"/>
              </a:spcAft>
            </a:pPr>
            <a:r>
              <a:rPr lang="en-GB" sz="1300" dirty="0" smtClean="0">
                <a:effectLst/>
                <a:latin typeface="Arial" panose="020B0604020202020204" pitchFamily="34" charset="0"/>
                <a:ea typeface="Times New Roman" panose="02020603050405020304" pitchFamily="18" charset="0"/>
                <a:cs typeface="Times New Roman" panose="02020603050405020304" pitchFamily="18" charset="0"/>
              </a:rPr>
              <a:t>William Blake was a prolific English poet and artist who is considered to have made a very important contribution to the history of art and the Romantic movement, despite being largely unrecognised in his lifetime. </a:t>
            </a:r>
          </a:p>
          <a:p>
            <a:pPr>
              <a:spcAft>
                <a:spcPts val="0"/>
              </a:spcAft>
            </a:pPr>
            <a:r>
              <a:rPr lang="en-GB" sz="1300" dirty="0" smtClean="0">
                <a:effectLst/>
                <a:latin typeface="Arial" panose="020B0604020202020204" pitchFamily="34" charset="0"/>
                <a:ea typeface="Times New Roman" panose="02020603050405020304" pitchFamily="18" charset="0"/>
                <a:cs typeface="Times New Roman" panose="02020603050405020304" pitchFamily="18" charset="0"/>
              </a:rPr>
              <a:t> </a:t>
            </a:r>
          </a:p>
          <a:p>
            <a:pPr>
              <a:lnSpc>
                <a:spcPct val="150000"/>
              </a:lnSpc>
              <a:spcAft>
                <a:spcPts val="0"/>
              </a:spcAft>
            </a:pPr>
            <a:r>
              <a:rPr lang="en-GB" sz="1300" dirty="0" smtClean="0">
                <a:effectLst/>
                <a:latin typeface="Arial" panose="020B0604020202020204" pitchFamily="34" charset="0"/>
                <a:ea typeface="Times New Roman" panose="02020603050405020304" pitchFamily="18" charset="0"/>
                <a:cs typeface="Times New Roman" panose="02020603050405020304" pitchFamily="18" charset="0"/>
              </a:rPr>
              <a:t>He produced some of the most memorable pieces of art and poetry ever created, and is widely remembered as ‘a man of extremes’ – his comments about his society were often rejected by his contemporaries and only valued by critics later. He was able to express social comment and philosophy through his creativity.</a:t>
            </a:r>
          </a:p>
          <a:p>
            <a:pPr>
              <a:spcAft>
                <a:spcPts val="0"/>
              </a:spcAft>
            </a:pPr>
            <a:r>
              <a:rPr lang="en-GB" sz="1300" dirty="0" smtClean="0">
                <a:effectLst/>
                <a:latin typeface="Arial" panose="020B0604020202020204" pitchFamily="34" charset="0"/>
                <a:ea typeface="Times New Roman" panose="02020603050405020304" pitchFamily="18" charset="0"/>
                <a:cs typeface="Times New Roman" panose="02020603050405020304" pitchFamily="18" charset="0"/>
              </a:rPr>
              <a:t> </a:t>
            </a:r>
          </a:p>
          <a:p>
            <a:pPr>
              <a:lnSpc>
                <a:spcPct val="150000"/>
              </a:lnSpc>
              <a:spcAft>
                <a:spcPts val="0"/>
              </a:spcAft>
            </a:pPr>
            <a:r>
              <a:rPr lang="en-GB" sz="1300" dirty="0" smtClean="0">
                <a:effectLst/>
                <a:latin typeface="Arial" panose="020B0604020202020204" pitchFamily="34" charset="0"/>
                <a:ea typeface="Times New Roman" panose="02020603050405020304" pitchFamily="18" charset="0"/>
                <a:cs typeface="Times New Roman" panose="02020603050405020304" pitchFamily="18" charset="0"/>
              </a:rPr>
              <a:t>Much of Blake’s work reflects the influences of religion and revolution on eighteenth-century society. Although highly religious, he was critical of the Church of England and used some of his poems to pass comment and judgement on the role of the Church in society. </a:t>
            </a:r>
          </a:p>
          <a:p>
            <a:pPr>
              <a:spcAft>
                <a:spcPts val="0"/>
              </a:spcAft>
            </a:pPr>
            <a:r>
              <a:rPr lang="en-GB" sz="1300" dirty="0" smtClean="0">
                <a:effectLst/>
                <a:latin typeface="Arial" panose="020B0604020202020204" pitchFamily="34" charset="0"/>
                <a:ea typeface="Times New Roman" panose="02020603050405020304" pitchFamily="18" charset="0"/>
                <a:cs typeface="Times New Roman" panose="02020603050405020304" pitchFamily="18" charset="0"/>
              </a:rPr>
              <a:t> </a:t>
            </a:r>
          </a:p>
          <a:p>
            <a:pPr>
              <a:lnSpc>
                <a:spcPct val="150000"/>
              </a:lnSpc>
              <a:spcAft>
                <a:spcPts val="0"/>
              </a:spcAft>
            </a:pPr>
            <a:r>
              <a:rPr lang="en-GB" sz="1300" dirty="0" smtClean="0">
                <a:effectLst/>
                <a:latin typeface="Arial" panose="020B0604020202020204" pitchFamily="34" charset="0"/>
                <a:ea typeface="Times New Roman" panose="02020603050405020304" pitchFamily="18" charset="0"/>
                <a:cs typeface="Times New Roman" panose="02020603050405020304" pitchFamily="18" charset="0"/>
              </a:rPr>
              <a:t>During the late eighteenth century the French Revolution was taking place, and a sense of uprising against authority (the monarchy and the Church) was spreading. In 1792 (when ‘London’</a:t>
            </a:r>
            <a:r>
              <a:rPr lang="en-GB" sz="1300" i="1"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n-GB" sz="1300" dirty="0" smtClean="0">
                <a:effectLst/>
                <a:latin typeface="Arial" panose="020B0604020202020204" pitchFamily="34" charset="0"/>
                <a:ea typeface="Times New Roman" panose="02020603050405020304" pitchFamily="18" charset="0"/>
                <a:cs typeface="Times New Roman" panose="02020603050405020304" pitchFamily="18" charset="0"/>
              </a:rPr>
              <a:t>was written) revolutionary mobs were invading Paris to overthrow the king. Blake openly supported this rebellion, and despite the government putting in place a law to outlaw writings of a disloyal nature, Blake still manages to reveal his discontent through the negative voice that he uses so well in ‘London’.</a:t>
            </a:r>
            <a:endParaRPr lang="en-GB" sz="13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TextBox 3"/>
          <p:cNvSpPr txBox="1"/>
          <p:nvPr/>
        </p:nvSpPr>
        <p:spPr>
          <a:xfrm>
            <a:off x="336881" y="5366084"/>
            <a:ext cx="8628213" cy="1200329"/>
          </a:xfrm>
          <a:prstGeom prst="rect">
            <a:avLst/>
          </a:prstGeom>
          <a:noFill/>
        </p:spPr>
        <p:txBody>
          <a:bodyPr wrap="square" rtlCol="0">
            <a:spAutoFit/>
          </a:bodyPr>
          <a:lstStyle/>
          <a:p>
            <a:r>
              <a:rPr lang="en-GB" sz="2400" dirty="0" smtClean="0"/>
              <a:t>Stick the biographical information about William Blake into your exercise book. Underneath, </a:t>
            </a:r>
            <a:r>
              <a:rPr lang="en-GB" sz="2400" b="1" dirty="0" smtClean="0"/>
              <a:t>list four things that you learn about William Blake.</a:t>
            </a:r>
            <a:endParaRPr lang="en-GB" sz="2400" b="1" dirty="0"/>
          </a:p>
        </p:txBody>
      </p:sp>
    </p:spTree>
    <p:extLst>
      <p:ext uri="{BB962C8B-B14F-4D97-AF65-F5344CB8AC3E}">
        <p14:creationId xmlns:p14="http://schemas.microsoft.com/office/powerpoint/2010/main" val="13136209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669" y="672038"/>
            <a:ext cx="8820013" cy="400110"/>
          </a:xfrm>
          <a:prstGeom prst="rect">
            <a:avLst/>
          </a:prstGeom>
          <a:noFill/>
        </p:spPr>
        <p:txBody>
          <a:bodyPr wrap="square" rtlCol="0">
            <a:spAutoFit/>
          </a:bodyPr>
          <a:lstStyle/>
          <a:p>
            <a:r>
              <a:rPr lang="en-GB" sz="2000" dirty="0" smtClean="0"/>
              <a:t>The poem ‘London’ is from Blake’s collection </a:t>
            </a:r>
            <a:r>
              <a:rPr lang="en-GB" sz="2000" b="1" dirty="0" smtClean="0"/>
              <a:t>‘Songs of Innocence and Experience’</a:t>
            </a:r>
            <a:r>
              <a:rPr lang="en-GB" sz="2000" dirty="0" smtClean="0"/>
              <a:t>. </a:t>
            </a:r>
            <a:r>
              <a:rPr lang="en-GB" sz="2000" b="1" dirty="0" smtClean="0"/>
              <a:t> </a:t>
            </a:r>
            <a:endParaRPr lang="en-GB" sz="2000" b="1" dirty="0"/>
          </a:p>
        </p:txBody>
      </p:sp>
      <p:sp>
        <p:nvSpPr>
          <p:cNvPr id="3" name="TextBox 2"/>
          <p:cNvSpPr txBox="1"/>
          <p:nvPr/>
        </p:nvSpPr>
        <p:spPr>
          <a:xfrm>
            <a:off x="2758298" y="1297323"/>
            <a:ext cx="1693229" cy="2862322"/>
          </a:xfrm>
          <a:prstGeom prst="rect">
            <a:avLst/>
          </a:prstGeom>
          <a:noFill/>
        </p:spPr>
        <p:txBody>
          <a:bodyPr wrap="square" rtlCol="0">
            <a:spAutoFit/>
          </a:bodyPr>
          <a:lstStyle/>
          <a:p>
            <a:r>
              <a:rPr lang="en-GB" sz="2000" dirty="0" smtClean="0"/>
              <a:t>The </a:t>
            </a:r>
            <a:r>
              <a:rPr lang="en-GB" sz="2000" b="1" dirty="0" smtClean="0"/>
              <a:t>‘Innocence’ </a:t>
            </a:r>
            <a:r>
              <a:rPr lang="en-GB" sz="2000" dirty="0" smtClean="0"/>
              <a:t>section is positive in tone and celebrates love, childhood and nature.</a:t>
            </a:r>
            <a:endParaRPr lang="en-GB" sz="2000" dirty="0"/>
          </a:p>
        </p:txBody>
      </p:sp>
      <p:sp>
        <p:nvSpPr>
          <p:cNvPr id="4" name="TextBox 3"/>
          <p:cNvSpPr txBox="1"/>
          <p:nvPr/>
        </p:nvSpPr>
        <p:spPr>
          <a:xfrm>
            <a:off x="6823794" y="1297323"/>
            <a:ext cx="2185735" cy="4093428"/>
          </a:xfrm>
          <a:prstGeom prst="rect">
            <a:avLst/>
          </a:prstGeom>
          <a:noFill/>
        </p:spPr>
        <p:txBody>
          <a:bodyPr wrap="square" rtlCol="0">
            <a:spAutoFit/>
          </a:bodyPr>
          <a:lstStyle/>
          <a:p>
            <a:r>
              <a:rPr lang="en-GB" sz="2000" dirty="0" smtClean="0"/>
              <a:t>The </a:t>
            </a:r>
            <a:r>
              <a:rPr lang="en-GB" sz="2000" b="1" dirty="0" smtClean="0"/>
              <a:t>‘Experience’ </a:t>
            </a:r>
            <a:r>
              <a:rPr lang="en-GB" sz="2000" dirty="0" smtClean="0"/>
              <a:t>section illustrates the negative side effects of modern life upon nature and people. It views the modern condition as dangerous and corrupt, promoting poverty, child labour and prostitution. </a:t>
            </a:r>
            <a:endParaRPr lang="en-GB" sz="2000" dirty="0"/>
          </a:p>
        </p:txBody>
      </p:sp>
      <p:pic>
        <p:nvPicPr>
          <p:cNvPr id="2050" name="Picture 2" descr="https://williamblakeandenlightenmentmedia.files.wordpress.com/2013/09/william_blake_title_page_songs_of_innoce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669" y="1199148"/>
            <a:ext cx="2624615" cy="40856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blakearchive.files.wordpress.com/2012/10/songsie-n-p1-29-3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4540" y="1268347"/>
            <a:ext cx="2344849" cy="394725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0668" y="5684909"/>
            <a:ext cx="8820013" cy="1015663"/>
          </a:xfrm>
          <a:prstGeom prst="rect">
            <a:avLst/>
          </a:prstGeom>
          <a:noFill/>
          <a:ln>
            <a:solidFill>
              <a:schemeClr val="accent1"/>
            </a:solidFill>
          </a:ln>
        </p:spPr>
        <p:txBody>
          <a:bodyPr wrap="square">
            <a:spAutoFit/>
          </a:bodyPr>
          <a:lstStyle/>
          <a:p>
            <a:r>
              <a:rPr lang="en-GB" sz="2000" dirty="0" smtClean="0">
                <a:effectLst/>
                <a:latin typeface="Arial" panose="020B0604020202020204" pitchFamily="34" charset="0"/>
                <a:ea typeface="Times New Roman" panose="02020603050405020304" pitchFamily="18" charset="0"/>
                <a:cs typeface="Times New Roman" panose="02020603050405020304" pitchFamily="18" charset="0"/>
              </a:rPr>
              <a:t>In ‘London’ Blake uses snapshots of the city to depict his negative view of society at the time. As with some of his other works, the poem forms a sort of social protest. It reflects Blake’s disillusionment with religion and authority.</a:t>
            </a:r>
            <a:endParaRPr lang="en-GB" sz="2000" dirty="0"/>
          </a:p>
        </p:txBody>
      </p:sp>
      <p:sp>
        <p:nvSpPr>
          <p:cNvPr id="9" name="Rectangle 8"/>
          <p:cNvSpPr/>
          <p:nvPr/>
        </p:nvSpPr>
        <p:spPr>
          <a:xfrm>
            <a:off x="0" y="0"/>
            <a:ext cx="9143999" cy="415498"/>
          </a:xfrm>
          <a:prstGeom prst="rect">
            <a:avLst/>
          </a:prstGeom>
          <a:solidFill>
            <a:schemeClr val="accent6">
              <a:lumMod val="20000"/>
              <a:lumOff val="80000"/>
            </a:schemeClr>
          </a:solidFill>
        </p:spPr>
        <p:txBody>
          <a:bodyPr wrap="square">
            <a:spAutoFit/>
          </a:bodyPr>
          <a:lstStyle/>
          <a:p>
            <a:pPr>
              <a:spcAft>
                <a:spcPts val="0"/>
              </a:spcAft>
            </a:pPr>
            <a:r>
              <a:rPr lang="en-GB" sz="300"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n-GB" sz="9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b="1" dirty="0" smtClean="0">
                <a:effectLst/>
                <a:latin typeface="Arial" panose="020B0604020202020204" pitchFamily="34" charset="0"/>
                <a:ea typeface="Times New Roman" panose="02020603050405020304" pitchFamily="18" charset="0"/>
                <a:cs typeface="Times New Roman" panose="02020603050405020304" pitchFamily="18" charset="0"/>
              </a:rPr>
              <a:t>Learning Objective: </a:t>
            </a:r>
            <a:r>
              <a:rPr lang="en-GB" dirty="0" smtClean="0">
                <a:latin typeface="Arial" panose="020B0604020202020204" pitchFamily="34" charset="0"/>
                <a:ea typeface="Times New Roman" panose="02020603050405020304" pitchFamily="18" charset="0"/>
                <a:cs typeface="Times New Roman" panose="02020603050405020304" pitchFamily="18" charset="0"/>
              </a:rPr>
              <a:t>To understand the context and subject matter of the poem</a:t>
            </a:r>
            <a:endParaRPr lang="en-GB" sz="9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16815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mages.fineartamerica.com/images-medium-large-5/city-art-london-westminster-collage-ii-melanie-viola.jpg"/>
          <p:cNvPicPr>
            <a:picLocks noChangeAspect="1" noChangeArrowheads="1"/>
          </p:cNvPicPr>
          <p:nvPr/>
        </p:nvPicPr>
        <p:blipFill rotWithShape="1">
          <a:blip r:embed="rId2">
            <a:extLst>
              <a:ext uri="{28A0092B-C50C-407E-A947-70E740481C1C}">
                <a14:useLocalDpi xmlns:a14="http://schemas.microsoft.com/office/drawing/2010/main" val="0"/>
              </a:ext>
            </a:extLst>
          </a:blip>
          <a:srcRect l="4003" r="1191"/>
          <a:stretch/>
        </p:blipFill>
        <p:spPr bwMode="auto">
          <a:xfrm>
            <a:off x="-5976" y="415498"/>
            <a:ext cx="9161929" cy="644250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0"/>
            <a:ext cx="9143999" cy="415498"/>
          </a:xfrm>
          <a:prstGeom prst="rect">
            <a:avLst/>
          </a:prstGeom>
          <a:solidFill>
            <a:schemeClr val="accent6">
              <a:lumMod val="20000"/>
              <a:lumOff val="80000"/>
            </a:schemeClr>
          </a:solidFill>
        </p:spPr>
        <p:txBody>
          <a:bodyPr wrap="square">
            <a:spAutoFit/>
          </a:bodyPr>
          <a:lstStyle/>
          <a:p>
            <a:pPr>
              <a:spcAft>
                <a:spcPts val="0"/>
              </a:spcAft>
            </a:pPr>
            <a:r>
              <a:rPr lang="en-GB" sz="300"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n-GB" sz="9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b="1" dirty="0" smtClean="0">
                <a:effectLst/>
                <a:latin typeface="Arial" panose="020B0604020202020204" pitchFamily="34" charset="0"/>
                <a:ea typeface="Times New Roman" panose="02020603050405020304" pitchFamily="18" charset="0"/>
                <a:cs typeface="Times New Roman" panose="02020603050405020304" pitchFamily="18" charset="0"/>
              </a:rPr>
              <a:t>Learning Objective: </a:t>
            </a:r>
            <a:r>
              <a:rPr lang="en-GB" dirty="0" smtClean="0">
                <a:latin typeface="Arial" panose="020B0604020202020204" pitchFamily="34" charset="0"/>
                <a:ea typeface="Times New Roman" panose="02020603050405020304" pitchFamily="18" charset="0"/>
                <a:cs typeface="Times New Roman" panose="02020603050405020304" pitchFamily="18" charset="0"/>
              </a:rPr>
              <a:t>To understand the context and subject matter of the poem</a:t>
            </a:r>
            <a:endParaRPr lang="en-GB" sz="9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TextBox 2"/>
          <p:cNvSpPr txBox="1"/>
          <p:nvPr/>
        </p:nvSpPr>
        <p:spPr>
          <a:xfrm>
            <a:off x="0" y="490071"/>
            <a:ext cx="7488517" cy="1200329"/>
          </a:xfrm>
          <a:prstGeom prst="rect">
            <a:avLst/>
          </a:prstGeom>
          <a:noFill/>
        </p:spPr>
        <p:txBody>
          <a:bodyPr wrap="square" rtlCol="0">
            <a:spAutoFit/>
          </a:bodyPr>
          <a:lstStyle/>
          <a:p>
            <a:r>
              <a:rPr lang="en-GB" sz="2400" b="1" dirty="0" smtClean="0"/>
              <a:t>What impressions do you have of London? </a:t>
            </a:r>
          </a:p>
          <a:p>
            <a:r>
              <a:rPr lang="en-GB" sz="2400" b="1" dirty="0" smtClean="0"/>
              <a:t>Write down three adjectives to describe your impressions.</a:t>
            </a:r>
            <a:endParaRPr lang="en-GB" sz="2400" b="1" dirty="0"/>
          </a:p>
        </p:txBody>
      </p:sp>
      <p:sp>
        <p:nvSpPr>
          <p:cNvPr id="4" name="TextBox 3"/>
          <p:cNvSpPr txBox="1"/>
          <p:nvPr/>
        </p:nvSpPr>
        <p:spPr>
          <a:xfrm rot="20642872">
            <a:off x="8044330" y="1428790"/>
            <a:ext cx="1757082" cy="523220"/>
          </a:xfrm>
          <a:prstGeom prst="rect">
            <a:avLst/>
          </a:prstGeom>
          <a:noFill/>
        </p:spPr>
        <p:txBody>
          <a:bodyPr wrap="square" rtlCol="0">
            <a:spAutoFit/>
          </a:bodyPr>
          <a:lstStyle/>
          <a:p>
            <a:r>
              <a:rPr lang="en-GB" sz="2800" dirty="0" smtClean="0">
                <a:latin typeface="Book Antiqua" panose="02040602050305030304" pitchFamily="18" charset="0"/>
              </a:rPr>
              <a:t>busy</a:t>
            </a:r>
            <a:endParaRPr lang="en-GB" sz="2800" dirty="0">
              <a:latin typeface="Book Antiqua" panose="02040602050305030304" pitchFamily="18" charset="0"/>
            </a:endParaRPr>
          </a:p>
        </p:txBody>
      </p:sp>
      <p:sp>
        <p:nvSpPr>
          <p:cNvPr id="6" name="TextBox 5"/>
          <p:cNvSpPr txBox="1"/>
          <p:nvPr/>
        </p:nvSpPr>
        <p:spPr>
          <a:xfrm rot="20642872">
            <a:off x="8196730" y="1581190"/>
            <a:ext cx="1757082" cy="523220"/>
          </a:xfrm>
          <a:prstGeom prst="rect">
            <a:avLst/>
          </a:prstGeom>
          <a:noFill/>
        </p:spPr>
        <p:txBody>
          <a:bodyPr wrap="square" rtlCol="0">
            <a:spAutoFit/>
          </a:bodyPr>
          <a:lstStyle/>
          <a:p>
            <a:r>
              <a:rPr lang="en-GB" sz="2800" dirty="0" smtClean="0">
                <a:latin typeface="Book Antiqua" panose="02040602050305030304" pitchFamily="18" charset="0"/>
              </a:rPr>
              <a:t>busy</a:t>
            </a:r>
            <a:endParaRPr lang="en-GB" sz="2800" dirty="0">
              <a:latin typeface="Book Antiqua" panose="02040602050305030304" pitchFamily="18" charset="0"/>
            </a:endParaRPr>
          </a:p>
        </p:txBody>
      </p:sp>
      <p:sp>
        <p:nvSpPr>
          <p:cNvPr id="7" name="TextBox 6"/>
          <p:cNvSpPr txBox="1"/>
          <p:nvPr/>
        </p:nvSpPr>
        <p:spPr>
          <a:xfrm rot="20642872">
            <a:off x="8349130" y="1733590"/>
            <a:ext cx="1757082" cy="523220"/>
          </a:xfrm>
          <a:prstGeom prst="rect">
            <a:avLst/>
          </a:prstGeom>
          <a:noFill/>
        </p:spPr>
        <p:txBody>
          <a:bodyPr wrap="square" rtlCol="0">
            <a:spAutoFit/>
          </a:bodyPr>
          <a:lstStyle/>
          <a:p>
            <a:r>
              <a:rPr lang="en-GB" sz="2800" dirty="0" smtClean="0">
                <a:latin typeface="Book Antiqua" panose="02040602050305030304" pitchFamily="18" charset="0"/>
              </a:rPr>
              <a:t>busy</a:t>
            </a:r>
            <a:endParaRPr lang="en-GB" sz="2800" dirty="0">
              <a:latin typeface="Book Antiqua" panose="02040602050305030304" pitchFamily="18" charset="0"/>
            </a:endParaRPr>
          </a:p>
        </p:txBody>
      </p:sp>
      <p:sp>
        <p:nvSpPr>
          <p:cNvPr id="8" name="TextBox 7"/>
          <p:cNvSpPr txBox="1"/>
          <p:nvPr/>
        </p:nvSpPr>
        <p:spPr>
          <a:xfrm rot="21024015">
            <a:off x="7432519" y="5071450"/>
            <a:ext cx="1757082" cy="523220"/>
          </a:xfrm>
          <a:prstGeom prst="rect">
            <a:avLst/>
          </a:prstGeom>
          <a:noFill/>
        </p:spPr>
        <p:txBody>
          <a:bodyPr wrap="square" rtlCol="0">
            <a:spAutoFit/>
          </a:bodyPr>
          <a:lstStyle/>
          <a:p>
            <a:r>
              <a:rPr lang="en-GB" sz="2800" dirty="0" smtClean="0">
                <a:latin typeface="Book Antiqua" panose="02040602050305030304" pitchFamily="18" charset="0"/>
              </a:rPr>
              <a:t>bustling</a:t>
            </a:r>
            <a:endParaRPr lang="en-GB" sz="2800" dirty="0">
              <a:latin typeface="Book Antiqua" panose="02040602050305030304" pitchFamily="18" charset="0"/>
            </a:endParaRPr>
          </a:p>
        </p:txBody>
      </p:sp>
      <p:sp>
        <p:nvSpPr>
          <p:cNvPr id="9" name="TextBox 8"/>
          <p:cNvSpPr txBox="1"/>
          <p:nvPr/>
        </p:nvSpPr>
        <p:spPr>
          <a:xfrm rot="1452458">
            <a:off x="5756120" y="3305261"/>
            <a:ext cx="1757082" cy="523220"/>
          </a:xfrm>
          <a:prstGeom prst="rect">
            <a:avLst/>
          </a:prstGeom>
          <a:noFill/>
        </p:spPr>
        <p:txBody>
          <a:bodyPr wrap="square" rtlCol="0">
            <a:spAutoFit/>
          </a:bodyPr>
          <a:lstStyle/>
          <a:p>
            <a:r>
              <a:rPr lang="en-GB" sz="2800" dirty="0" smtClean="0">
                <a:latin typeface="Book Antiqua" panose="02040602050305030304" pitchFamily="18" charset="0"/>
              </a:rPr>
              <a:t>crowded</a:t>
            </a:r>
            <a:endParaRPr lang="en-GB" sz="2800" dirty="0">
              <a:latin typeface="Book Antiqua" panose="02040602050305030304" pitchFamily="18" charset="0"/>
            </a:endParaRPr>
          </a:p>
        </p:txBody>
      </p:sp>
      <p:sp>
        <p:nvSpPr>
          <p:cNvPr id="10" name="TextBox 9"/>
          <p:cNvSpPr txBox="1"/>
          <p:nvPr/>
        </p:nvSpPr>
        <p:spPr>
          <a:xfrm rot="21024015">
            <a:off x="49254" y="5791614"/>
            <a:ext cx="1757082" cy="523220"/>
          </a:xfrm>
          <a:prstGeom prst="rect">
            <a:avLst/>
          </a:prstGeom>
          <a:noFill/>
        </p:spPr>
        <p:txBody>
          <a:bodyPr wrap="square" rtlCol="0">
            <a:spAutoFit/>
          </a:bodyPr>
          <a:lstStyle/>
          <a:p>
            <a:r>
              <a:rPr lang="en-GB" sz="2800" dirty="0" smtClean="0">
                <a:latin typeface="Book Antiqua" panose="02040602050305030304" pitchFamily="18" charset="0"/>
              </a:rPr>
              <a:t>modern</a:t>
            </a:r>
            <a:endParaRPr lang="en-GB" sz="2800" dirty="0">
              <a:latin typeface="Book Antiqua" panose="02040602050305030304" pitchFamily="18" charset="0"/>
            </a:endParaRPr>
          </a:p>
        </p:txBody>
      </p:sp>
      <p:sp>
        <p:nvSpPr>
          <p:cNvPr id="11" name="TextBox 10"/>
          <p:cNvSpPr txBox="1"/>
          <p:nvPr/>
        </p:nvSpPr>
        <p:spPr>
          <a:xfrm rot="453832">
            <a:off x="837484" y="6193590"/>
            <a:ext cx="1757082" cy="523220"/>
          </a:xfrm>
          <a:prstGeom prst="rect">
            <a:avLst/>
          </a:prstGeom>
          <a:noFill/>
        </p:spPr>
        <p:txBody>
          <a:bodyPr wrap="square" rtlCol="0">
            <a:spAutoFit/>
          </a:bodyPr>
          <a:lstStyle/>
          <a:p>
            <a:r>
              <a:rPr lang="en-GB" sz="2800" dirty="0" smtClean="0">
                <a:latin typeface="Book Antiqua" panose="02040602050305030304" pitchFamily="18" charset="0"/>
              </a:rPr>
              <a:t>old</a:t>
            </a:r>
            <a:endParaRPr lang="en-GB" sz="2800" dirty="0">
              <a:latin typeface="Book Antiqua" panose="02040602050305030304" pitchFamily="18" charset="0"/>
            </a:endParaRPr>
          </a:p>
        </p:txBody>
      </p:sp>
      <p:sp>
        <p:nvSpPr>
          <p:cNvPr id="12" name="TextBox 11"/>
          <p:cNvSpPr txBox="1"/>
          <p:nvPr/>
        </p:nvSpPr>
        <p:spPr>
          <a:xfrm rot="453832">
            <a:off x="1916236" y="3804932"/>
            <a:ext cx="1757082" cy="523220"/>
          </a:xfrm>
          <a:prstGeom prst="rect">
            <a:avLst/>
          </a:prstGeom>
          <a:noFill/>
        </p:spPr>
        <p:txBody>
          <a:bodyPr wrap="square" rtlCol="0">
            <a:spAutoFit/>
          </a:bodyPr>
          <a:lstStyle/>
          <a:p>
            <a:r>
              <a:rPr lang="en-GB" sz="2800" dirty="0" smtClean="0">
                <a:latin typeface="Book Antiqua" panose="02040602050305030304" pitchFamily="18" charset="0"/>
              </a:rPr>
              <a:t>historical</a:t>
            </a:r>
            <a:endParaRPr lang="en-GB" sz="2800" dirty="0">
              <a:latin typeface="Book Antiqua" panose="02040602050305030304" pitchFamily="18" charset="0"/>
            </a:endParaRPr>
          </a:p>
        </p:txBody>
      </p:sp>
      <p:sp>
        <p:nvSpPr>
          <p:cNvPr id="13" name="TextBox 12"/>
          <p:cNvSpPr txBox="1"/>
          <p:nvPr/>
        </p:nvSpPr>
        <p:spPr>
          <a:xfrm>
            <a:off x="5499130" y="6240834"/>
            <a:ext cx="1757082" cy="523220"/>
          </a:xfrm>
          <a:prstGeom prst="rect">
            <a:avLst/>
          </a:prstGeom>
          <a:noFill/>
        </p:spPr>
        <p:txBody>
          <a:bodyPr wrap="square" rtlCol="0">
            <a:spAutoFit/>
          </a:bodyPr>
          <a:lstStyle/>
          <a:p>
            <a:r>
              <a:rPr lang="en-GB" sz="2800" dirty="0" smtClean="0">
                <a:latin typeface="Book Antiqua" panose="02040602050305030304" pitchFamily="18" charset="0"/>
              </a:rPr>
              <a:t>dirty</a:t>
            </a:r>
            <a:endParaRPr lang="en-GB" sz="2800" dirty="0">
              <a:latin typeface="Book Antiqua" panose="02040602050305030304" pitchFamily="18" charset="0"/>
            </a:endParaRPr>
          </a:p>
        </p:txBody>
      </p:sp>
    </p:spTree>
    <p:extLst>
      <p:ext uri="{BB962C8B-B14F-4D97-AF65-F5344CB8AC3E}">
        <p14:creationId xmlns:p14="http://schemas.microsoft.com/office/powerpoint/2010/main" val="8162712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400px-William_Hogarth_-_Gin_La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5083" y="152400"/>
            <a:ext cx="5393764" cy="6256123"/>
          </a:xfrm>
          <a:prstGeom prst="rect">
            <a:avLst/>
          </a:prstGeom>
          <a:solidFill>
            <a:schemeClr val="accent6">
              <a:lumMod val="20000"/>
              <a:lumOff val="80000"/>
            </a:schemeClr>
          </a:solidFill>
          <a:ln>
            <a:noFill/>
          </a:ln>
        </p:spPr>
      </p:pic>
      <p:sp>
        <p:nvSpPr>
          <p:cNvPr id="5122" name="Oval 3"/>
          <p:cNvSpPr>
            <a:spLocks noChangeArrowheads="1"/>
          </p:cNvSpPr>
          <p:nvPr/>
        </p:nvSpPr>
        <p:spPr bwMode="auto">
          <a:xfrm>
            <a:off x="228600" y="152400"/>
            <a:ext cx="2362200" cy="2362200"/>
          </a:xfrm>
          <a:prstGeom prst="ellipse">
            <a:avLst/>
          </a:prstGeom>
          <a:no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What does this</a:t>
            </a:r>
          </a:p>
          <a:p>
            <a:pPr algn="ctr" eaLnBrk="1" hangingPunct="1"/>
            <a:r>
              <a:rPr lang="en-US" altLang="en-US"/>
              <a:t>picture say</a:t>
            </a:r>
          </a:p>
          <a:p>
            <a:pPr algn="ctr" eaLnBrk="1" hangingPunct="1"/>
            <a:r>
              <a:rPr lang="en-US" altLang="en-US"/>
              <a:t>about London in</a:t>
            </a:r>
          </a:p>
          <a:p>
            <a:pPr algn="ctr" eaLnBrk="1" hangingPunct="1"/>
            <a:r>
              <a:rPr lang="en-US" altLang="en-US"/>
              <a:t>18</a:t>
            </a:r>
            <a:r>
              <a:rPr lang="en-US" altLang="en-US" baseline="30000"/>
              <a:t>th</a:t>
            </a:r>
            <a:r>
              <a:rPr lang="en-US" altLang="en-US"/>
              <a:t> century?</a:t>
            </a:r>
            <a:endParaRPr lang="en-GB" altLang="en-US"/>
          </a:p>
        </p:txBody>
      </p:sp>
      <p:sp>
        <p:nvSpPr>
          <p:cNvPr id="5123" name="Rectangle 4"/>
          <p:cNvSpPr>
            <a:spLocks noChangeArrowheads="1"/>
          </p:cNvSpPr>
          <p:nvPr/>
        </p:nvSpPr>
        <p:spPr bwMode="auto">
          <a:xfrm>
            <a:off x="304800" y="2743200"/>
            <a:ext cx="2667000" cy="533400"/>
          </a:xfrm>
          <a:prstGeom prst="rect">
            <a:avLst/>
          </a:prstGeom>
          <a:no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Poverty</a:t>
            </a:r>
            <a:endParaRPr lang="en-GB" altLang="en-US"/>
          </a:p>
        </p:txBody>
      </p:sp>
      <p:sp>
        <p:nvSpPr>
          <p:cNvPr id="5124" name="Rectangle 5"/>
          <p:cNvSpPr>
            <a:spLocks noChangeArrowheads="1"/>
          </p:cNvSpPr>
          <p:nvPr/>
        </p:nvSpPr>
        <p:spPr bwMode="auto">
          <a:xfrm>
            <a:off x="304800" y="3581400"/>
            <a:ext cx="2667000" cy="533400"/>
          </a:xfrm>
          <a:prstGeom prst="rect">
            <a:avLst/>
          </a:prstGeom>
          <a:no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Lawlessness</a:t>
            </a:r>
            <a:endParaRPr lang="en-GB" altLang="en-US"/>
          </a:p>
        </p:txBody>
      </p:sp>
      <p:sp>
        <p:nvSpPr>
          <p:cNvPr id="5125" name="Rectangle 6"/>
          <p:cNvSpPr>
            <a:spLocks noChangeArrowheads="1"/>
          </p:cNvSpPr>
          <p:nvPr/>
        </p:nvSpPr>
        <p:spPr bwMode="auto">
          <a:xfrm>
            <a:off x="304800" y="4419600"/>
            <a:ext cx="2667000" cy="533400"/>
          </a:xfrm>
          <a:prstGeom prst="rect">
            <a:avLst/>
          </a:prstGeom>
          <a:no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Immoral behaviour</a:t>
            </a:r>
            <a:endParaRPr lang="en-GB" altLang="en-US"/>
          </a:p>
        </p:txBody>
      </p:sp>
      <p:sp>
        <p:nvSpPr>
          <p:cNvPr id="5126" name="Rectangle 7"/>
          <p:cNvSpPr>
            <a:spLocks noChangeArrowheads="1"/>
          </p:cNvSpPr>
          <p:nvPr/>
        </p:nvSpPr>
        <p:spPr bwMode="auto">
          <a:xfrm>
            <a:off x="304800" y="5257800"/>
            <a:ext cx="2667000" cy="533400"/>
          </a:xfrm>
          <a:prstGeom prst="rect">
            <a:avLst/>
          </a:prstGeom>
          <a:no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Drunkenness</a:t>
            </a:r>
            <a:endParaRPr lang="en-GB" altLang="en-US"/>
          </a:p>
        </p:txBody>
      </p:sp>
      <p:sp>
        <p:nvSpPr>
          <p:cNvPr id="5127" name="Rectangle 8"/>
          <p:cNvSpPr>
            <a:spLocks noChangeArrowheads="1"/>
          </p:cNvSpPr>
          <p:nvPr/>
        </p:nvSpPr>
        <p:spPr bwMode="auto">
          <a:xfrm>
            <a:off x="304800" y="6019800"/>
            <a:ext cx="2667000" cy="533400"/>
          </a:xfrm>
          <a:prstGeom prst="rect">
            <a:avLst/>
          </a:prstGeom>
          <a:no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a:t>
            </a:r>
            <a:endParaRPr lang="en-GB" altLang="en-US"/>
          </a:p>
        </p:txBody>
      </p:sp>
      <p:sp>
        <p:nvSpPr>
          <p:cNvPr id="9" name="Rectangle 8"/>
          <p:cNvSpPr>
            <a:spLocks noChangeArrowheads="1"/>
          </p:cNvSpPr>
          <p:nvPr/>
        </p:nvSpPr>
        <p:spPr bwMode="auto">
          <a:xfrm>
            <a:off x="4929841" y="6180418"/>
            <a:ext cx="2983006" cy="533400"/>
          </a:xfrm>
          <a:prstGeom prst="rect">
            <a:avLst/>
          </a:prstGeom>
          <a:solidFill>
            <a:schemeClr val="accent6">
              <a:lumMod val="20000"/>
              <a:lumOff val="80000"/>
            </a:schemeClr>
          </a:solidFill>
          <a:ln w="9525">
            <a:solidFill>
              <a:schemeClr val="tx1"/>
            </a:solidFill>
            <a:miter lim="800000"/>
            <a:headEnd/>
            <a:tailEnd/>
          </a:ln>
        </p:spPr>
        <p:txBody>
          <a:bodyPr wrap="none" anchor="ctr"/>
          <a:ls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r>
              <a:rPr lang="en-US" altLang="en-US" dirty="0"/>
              <a:t>Hogarth’s ‘Gin </a:t>
            </a:r>
            <a:r>
              <a:rPr lang="en-US" altLang="en-US" dirty="0" smtClean="0"/>
              <a:t>Lane’ (1751)</a:t>
            </a:r>
            <a:endParaRPr lang="en-GB" altLang="en-US" dirty="0"/>
          </a:p>
        </p:txBody>
      </p:sp>
    </p:spTree>
    <p:extLst>
      <p:ext uri="{BB962C8B-B14F-4D97-AF65-F5344CB8AC3E}">
        <p14:creationId xmlns:p14="http://schemas.microsoft.com/office/powerpoint/2010/main" val="26043466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400px-William_Hogarth_-_Gin_La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609600"/>
            <a:ext cx="4795838" cy="5562600"/>
          </a:xfrm>
          <a:prstGeom prst="rect">
            <a:avLst/>
          </a:prstGeom>
          <a:solidFill>
            <a:schemeClr val="accent6">
              <a:lumMod val="20000"/>
              <a:lumOff val="80000"/>
            </a:schemeClr>
          </a:solidFill>
          <a:ln>
            <a:noFill/>
          </a:ln>
        </p:spPr>
      </p:pic>
      <p:sp>
        <p:nvSpPr>
          <p:cNvPr id="7171" name="Rectangle 5"/>
          <p:cNvSpPr>
            <a:spLocks noChangeArrowheads="1"/>
          </p:cNvSpPr>
          <p:nvPr/>
        </p:nvSpPr>
        <p:spPr bwMode="auto">
          <a:xfrm>
            <a:off x="152400" y="457200"/>
            <a:ext cx="2133600" cy="2209800"/>
          </a:xfrm>
          <a:prstGeom prst="rect">
            <a:avLst/>
          </a:prstGeom>
          <a:no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172" name="Rectangle 6"/>
          <p:cNvSpPr>
            <a:spLocks noChangeArrowheads="1"/>
          </p:cNvSpPr>
          <p:nvPr/>
        </p:nvSpPr>
        <p:spPr bwMode="auto">
          <a:xfrm>
            <a:off x="152400" y="5029200"/>
            <a:ext cx="2133600" cy="1676400"/>
          </a:xfrm>
          <a:prstGeom prst="rect">
            <a:avLst/>
          </a:prstGeom>
          <a:no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173" name="Rectangle 7"/>
          <p:cNvSpPr>
            <a:spLocks noChangeArrowheads="1"/>
          </p:cNvSpPr>
          <p:nvPr/>
        </p:nvSpPr>
        <p:spPr bwMode="auto">
          <a:xfrm>
            <a:off x="7239000" y="152400"/>
            <a:ext cx="1752600" cy="1676400"/>
          </a:xfrm>
          <a:prstGeom prst="rect">
            <a:avLst/>
          </a:prstGeom>
          <a:no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174" name="Rectangle 8"/>
          <p:cNvSpPr>
            <a:spLocks noChangeArrowheads="1"/>
          </p:cNvSpPr>
          <p:nvPr/>
        </p:nvSpPr>
        <p:spPr bwMode="auto">
          <a:xfrm>
            <a:off x="7162800" y="5105400"/>
            <a:ext cx="1752600" cy="1676400"/>
          </a:xfrm>
          <a:prstGeom prst="rect">
            <a:avLst/>
          </a:prstGeom>
          <a:no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sz="1400" dirty="0"/>
          </a:p>
        </p:txBody>
      </p:sp>
      <p:sp>
        <p:nvSpPr>
          <p:cNvPr id="7175" name="Rectangle 9"/>
          <p:cNvSpPr>
            <a:spLocks noChangeArrowheads="1"/>
          </p:cNvSpPr>
          <p:nvPr/>
        </p:nvSpPr>
        <p:spPr bwMode="auto">
          <a:xfrm>
            <a:off x="152400" y="3200400"/>
            <a:ext cx="2133600" cy="1676400"/>
          </a:xfrm>
          <a:prstGeom prst="rect">
            <a:avLst/>
          </a:prstGeom>
          <a:no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176" name="AutoShape 10"/>
          <p:cNvSpPr>
            <a:spLocks noChangeArrowheads="1"/>
          </p:cNvSpPr>
          <p:nvPr/>
        </p:nvSpPr>
        <p:spPr bwMode="auto">
          <a:xfrm>
            <a:off x="6781800" y="4800600"/>
            <a:ext cx="533400" cy="685800"/>
          </a:xfrm>
          <a:prstGeom prst="leftArrow">
            <a:avLst>
              <a:gd name="adj1" fmla="val 50000"/>
              <a:gd name="adj2" fmla="val 25000"/>
            </a:avLst>
          </a:prstGeom>
          <a:solidFill>
            <a:schemeClr val="accent6">
              <a:lumMod val="20000"/>
              <a:lumOff val="80000"/>
            </a:schemeClr>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177" name="Rectangle 11"/>
          <p:cNvSpPr>
            <a:spLocks noChangeArrowheads="1"/>
          </p:cNvSpPr>
          <p:nvPr/>
        </p:nvSpPr>
        <p:spPr bwMode="auto">
          <a:xfrm>
            <a:off x="7239000" y="3276600"/>
            <a:ext cx="1752600" cy="1676400"/>
          </a:xfrm>
          <a:prstGeom prst="rect">
            <a:avLst/>
          </a:prstGeom>
          <a:no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178" name="AutoShape 12"/>
          <p:cNvSpPr>
            <a:spLocks noChangeArrowheads="1"/>
          </p:cNvSpPr>
          <p:nvPr/>
        </p:nvSpPr>
        <p:spPr bwMode="auto">
          <a:xfrm>
            <a:off x="6477000" y="1524000"/>
            <a:ext cx="762000" cy="381000"/>
          </a:xfrm>
          <a:prstGeom prst="leftArrow">
            <a:avLst>
              <a:gd name="adj1" fmla="val 50000"/>
              <a:gd name="adj2" fmla="val 50000"/>
            </a:avLst>
          </a:prstGeom>
          <a:solidFill>
            <a:schemeClr val="accent6">
              <a:lumMod val="20000"/>
              <a:lumOff val="80000"/>
            </a:schemeClr>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179" name="AutoShape 13"/>
          <p:cNvSpPr>
            <a:spLocks noChangeArrowheads="1"/>
          </p:cNvSpPr>
          <p:nvPr/>
        </p:nvSpPr>
        <p:spPr bwMode="auto">
          <a:xfrm>
            <a:off x="6934200" y="3276600"/>
            <a:ext cx="609600" cy="457200"/>
          </a:xfrm>
          <a:prstGeom prst="leftArrow">
            <a:avLst>
              <a:gd name="adj1" fmla="val 50000"/>
              <a:gd name="adj2" fmla="val 33333"/>
            </a:avLst>
          </a:prstGeom>
          <a:solidFill>
            <a:schemeClr val="accent6">
              <a:lumMod val="20000"/>
              <a:lumOff val="80000"/>
            </a:schemeClr>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180" name="AutoShape 14"/>
          <p:cNvSpPr>
            <a:spLocks noChangeArrowheads="1"/>
          </p:cNvSpPr>
          <p:nvPr/>
        </p:nvSpPr>
        <p:spPr bwMode="auto">
          <a:xfrm>
            <a:off x="2057400" y="4876800"/>
            <a:ext cx="1981200" cy="609600"/>
          </a:xfrm>
          <a:prstGeom prst="rightArrow">
            <a:avLst>
              <a:gd name="adj1" fmla="val 50000"/>
              <a:gd name="adj2" fmla="val 81250"/>
            </a:avLst>
          </a:prstGeom>
          <a:solidFill>
            <a:schemeClr val="accent6">
              <a:lumMod val="20000"/>
              <a:lumOff val="80000"/>
            </a:schemeClr>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181" name="AutoShape 15"/>
          <p:cNvSpPr>
            <a:spLocks noChangeArrowheads="1"/>
          </p:cNvSpPr>
          <p:nvPr/>
        </p:nvSpPr>
        <p:spPr bwMode="auto">
          <a:xfrm>
            <a:off x="2133600" y="4038600"/>
            <a:ext cx="609600" cy="304800"/>
          </a:xfrm>
          <a:prstGeom prst="rightArrow">
            <a:avLst>
              <a:gd name="adj1" fmla="val 50000"/>
              <a:gd name="adj2" fmla="val 50000"/>
            </a:avLst>
          </a:prstGeom>
          <a:solidFill>
            <a:schemeClr val="accent6">
              <a:lumMod val="20000"/>
              <a:lumOff val="80000"/>
            </a:schemeClr>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182" name="Rectangle 17"/>
          <p:cNvSpPr>
            <a:spLocks noChangeArrowheads="1"/>
          </p:cNvSpPr>
          <p:nvPr/>
        </p:nvSpPr>
        <p:spPr bwMode="auto">
          <a:xfrm>
            <a:off x="7391400" y="1905000"/>
            <a:ext cx="1447800" cy="1219200"/>
          </a:xfrm>
          <a:prstGeom prst="rect">
            <a:avLst/>
          </a:prstGeom>
          <a:no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183" name="AutoShape 18"/>
          <p:cNvSpPr>
            <a:spLocks noChangeArrowheads="1"/>
          </p:cNvSpPr>
          <p:nvPr/>
        </p:nvSpPr>
        <p:spPr bwMode="auto">
          <a:xfrm>
            <a:off x="6705600" y="2667000"/>
            <a:ext cx="990600" cy="457200"/>
          </a:xfrm>
          <a:prstGeom prst="leftArrow">
            <a:avLst>
              <a:gd name="adj1" fmla="val 50000"/>
              <a:gd name="adj2" fmla="val 54167"/>
            </a:avLst>
          </a:prstGeom>
          <a:solidFill>
            <a:schemeClr val="accent6">
              <a:lumMod val="20000"/>
              <a:lumOff val="80000"/>
            </a:schemeClr>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184" name="AutoShape 19"/>
          <p:cNvSpPr>
            <a:spLocks noChangeArrowheads="1"/>
          </p:cNvSpPr>
          <p:nvPr/>
        </p:nvSpPr>
        <p:spPr bwMode="auto">
          <a:xfrm>
            <a:off x="1981200" y="1828800"/>
            <a:ext cx="609600" cy="609600"/>
          </a:xfrm>
          <a:prstGeom prst="rightArrow">
            <a:avLst>
              <a:gd name="adj1" fmla="val 50000"/>
              <a:gd name="adj2" fmla="val 25000"/>
            </a:avLst>
          </a:prstGeom>
          <a:solidFill>
            <a:schemeClr val="accent6">
              <a:lumMod val="20000"/>
              <a:lumOff val="80000"/>
            </a:schemeClr>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 name="TextBox 1"/>
          <p:cNvSpPr txBox="1"/>
          <p:nvPr/>
        </p:nvSpPr>
        <p:spPr>
          <a:xfrm>
            <a:off x="268941" y="609600"/>
            <a:ext cx="1788459" cy="646331"/>
          </a:xfrm>
          <a:prstGeom prst="rect">
            <a:avLst/>
          </a:prstGeom>
          <a:noFill/>
        </p:spPr>
        <p:txBody>
          <a:bodyPr wrap="square" rtlCol="0">
            <a:spAutoFit/>
          </a:bodyPr>
          <a:lstStyle/>
          <a:p>
            <a:r>
              <a:rPr lang="en-GB" dirty="0" smtClean="0"/>
              <a:t>‘S Gripe Pawn Broker’</a:t>
            </a:r>
            <a:endParaRPr lang="en-GB" dirty="0"/>
          </a:p>
        </p:txBody>
      </p:sp>
      <p:sp>
        <p:nvSpPr>
          <p:cNvPr id="3" name="TextBox 2"/>
          <p:cNvSpPr txBox="1"/>
          <p:nvPr/>
        </p:nvSpPr>
        <p:spPr>
          <a:xfrm>
            <a:off x="7345082" y="5118100"/>
            <a:ext cx="1388035" cy="923330"/>
          </a:xfrm>
          <a:prstGeom prst="rect">
            <a:avLst/>
          </a:prstGeom>
          <a:noFill/>
        </p:spPr>
        <p:txBody>
          <a:bodyPr wrap="square" rtlCol="0">
            <a:spAutoFit/>
          </a:bodyPr>
          <a:lstStyle/>
          <a:p>
            <a:r>
              <a:rPr lang="en-GB" dirty="0" smtClean="0"/>
              <a:t>The skeletal man suggests…</a:t>
            </a:r>
            <a:endParaRPr lang="en-GB" dirty="0"/>
          </a:p>
        </p:txBody>
      </p:sp>
    </p:spTree>
    <p:extLst>
      <p:ext uri="{BB962C8B-B14F-4D97-AF65-F5344CB8AC3E}">
        <p14:creationId xmlns:p14="http://schemas.microsoft.com/office/powerpoint/2010/main" val="33091452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400px-William_Hogarth_-_Gin_Lane"/>
          <p:cNvPicPr>
            <a:picLocks noChangeAspect="1" noChangeArrowheads="1"/>
          </p:cNvPicPr>
          <p:nvPr/>
        </p:nvPicPr>
        <p:blipFill rotWithShape="1">
          <a:blip r:embed="rId2">
            <a:extLst>
              <a:ext uri="{28A0092B-C50C-407E-A947-70E740481C1C}">
                <a14:useLocalDpi xmlns:a14="http://schemas.microsoft.com/office/drawing/2010/main" val="0"/>
              </a:ext>
            </a:extLst>
          </a:blip>
          <a:srcRect l="25688" t="1520" r="4768" b="1314"/>
          <a:stretch/>
        </p:blipFill>
        <p:spPr bwMode="auto">
          <a:xfrm>
            <a:off x="-5976" y="352612"/>
            <a:ext cx="4008716" cy="6496423"/>
          </a:xfrm>
          <a:prstGeom prst="rect">
            <a:avLst/>
          </a:prstGeom>
          <a:solidFill>
            <a:schemeClr val="accent6">
              <a:lumMod val="20000"/>
              <a:lumOff val="80000"/>
            </a:schemeClr>
          </a:solidFill>
          <a:ln>
            <a:noFill/>
          </a:ln>
        </p:spPr>
      </p:pic>
      <p:sp>
        <p:nvSpPr>
          <p:cNvPr id="2" name="Rectangle 1"/>
          <p:cNvSpPr/>
          <p:nvPr/>
        </p:nvSpPr>
        <p:spPr>
          <a:xfrm>
            <a:off x="0" y="0"/>
            <a:ext cx="9143999" cy="415498"/>
          </a:xfrm>
          <a:prstGeom prst="rect">
            <a:avLst/>
          </a:prstGeom>
          <a:solidFill>
            <a:schemeClr val="accent6">
              <a:lumMod val="20000"/>
              <a:lumOff val="80000"/>
            </a:schemeClr>
          </a:solidFill>
        </p:spPr>
        <p:txBody>
          <a:bodyPr wrap="square">
            <a:spAutoFit/>
          </a:bodyPr>
          <a:lstStyle/>
          <a:p>
            <a:pPr>
              <a:spcAft>
                <a:spcPts val="0"/>
              </a:spcAft>
            </a:pPr>
            <a:r>
              <a:rPr lang="en-GB" sz="300"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n-GB" sz="9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b="1" dirty="0" smtClean="0">
                <a:effectLst/>
                <a:latin typeface="Arial" panose="020B0604020202020204" pitchFamily="34" charset="0"/>
                <a:ea typeface="Times New Roman" panose="02020603050405020304" pitchFamily="18" charset="0"/>
                <a:cs typeface="Times New Roman" panose="02020603050405020304" pitchFamily="18" charset="0"/>
              </a:rPr>
              <a:t>Learning Objective: </a:t>
            </a:r>
            <a:r>
              <a:rPr lang="en-GB" dirty="0" smtClean="0">
                <a:latin typeface="Arial" panose="020B0604020202020204" pitchFamily="34" charset="0"/>
                <a:ea typeface="Times New Roman" panose="02020603050405020304" pitchFamily="18" charset="0"/>
                <a:cs typeface="Times New Roman" panose="02020603050405020304" pitchFamily="18" charset="0"/>
              </a:rPr>
              <a:t>To understand the context and subject matter of the poem</a:t>
            </a:r>
            <a:endParaRPr lang="en-GB" sz="9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4168587" y="648579"/>
            <a:ext cx="5244353" cy="5940088"/>
          </a:xfrm>
          <a:prstGeom prst="rect">
            <a:avLst/>
          </a:prstGeom>
        </p:spPr>
        <p:txBody>
          <a:bodyPr wrap="square">
            <a:spAutoFit/>
          </a:bodyPr>
          <a:lstStyle/>
          <a:p>
            <a:r>
              <a:rPr lang="en-GB" sz="2000" dirty="0" smtClean="0"/>
              <a:t>I wander through each chartered street,</a:t>
            </a:r>
          </a:p>
          <a:p>
            <a:r>
              <a:rPr lang="en-GB" sz="2000" dirty="0" smtClean="0"/>
              <a:t>Near where the chartered Thames does flow,</a:t>
            </a:r>
          </a:p>
          <a:p>
            <a:r>
              <a:rPr lang="en-GB" sz="2000" dirty="0" smtClean="0"/>
              <a:t>And mark in every face I meet</a:t>
            </a:r>
          </a:p>
          <a:p>
            <a:r>
              <a:rPr lang="en-GB" sz="2000" dirty="0" smtClean="0"/>
              <a:t>Marks of weakness, marks of woe.</a:t>
            </a:r>
          </a:p>
          <a:p>
            <a:endParaRPr lang="en-GB" sz="2000" dirty="0" smtClean="0"/>
          </a:p>
          <a:p>
            <a:r>
              <a:rPr lang="en-GB" sz="2000" dirty="0" smtClean="0"/>
              <a:t>In every cry of every man,</a:t>
            </a:r>
          </a:p>
          <a:p>
            <a:r>
              <a:rPr lang="en-GB" sz="2000" dirty="0" smtClean="0"/>
              <a:t>In every infant’s cry of fear,</a:t>
            </a:r>
          </a:p>
          <a:p>
            <a:r>
              <a:rPr lang="en-GB" sz="2000" dirty="0" smtClean="0"/>
              <a:t>In every voice, in every ban,</a:t>
            </a:r>
          </a:p>
          <a:p>
            <a:r>
              <a:rPr lang="en-GB" sz="2000" dirty="0" smtClean="0"/>
              <a:t>The mind-forged manacles I hear:</a:t>
            </a:r>
          </a:p>
          <a:p>
            <a:endParaRPr lang="en-GB" sz="2000" dirty="0" smtClean="0"/>
          </a:p>
          <a:p>
            <a:r>
              <a:rPr lang="en-GB" sz="2000" dirty="0" smtClean="0"/>
              <a:t>How the chimney-sweeper’s cry</a:t>
            </a:r>
          </a:p>
          <a:p>
            <a:r>
              <a:rPr lang="en-GB" sz="2000" dirty="0" smtClean="0"/>
              <a:t>Every </a:t>
            </a:r>
            <a:r>
              <a:rPr lang="en-GB" sz="2000" dirty="0" err="1" smtClean="0"/>
              <a:t>black’ning</a:t>
            </a:r>
            <a:r>
              <a:rPr lang="en-GB" sz="2000" dirty="0" smtClean="0"/>
              <a:t> church </a:t>
            </a:r>
            <a:r>
              <a:rPr lang="en-GB" sz="2000" dirty="0" err="1" smtClean="0"/>
              <a:t>appalls</a:t>
            </a:r>
            <a:r>
              <a:rPr lang="en-GB" sz="2000" dirty="0" smtClean="0"/>
              <a:t>,</a:t>
            </a:r>
          </a:p>
          <a:p>
            <a:r>
              <a:rPr lang="en-GB" sz="2000" dirty="0" smtClean="0"/>
              <a:t>And the hapless soldier’s sigh</a:t>
            </a:r>
          </a:p>
          <a:p>
            <a:r>
              <a:rPr lang="en-GB" sz="2000" dirty="0" smtClean="0"/>
              <a:t>Runs in blood down palace walls.</a:t>
            </a:r>
          </a:p>
          <a:p>
            <a:endParaRPr lang="en-GB" sz="2000" dirty="0" smtClean="0"/>
          </a:p>
          <a:p>
            <a:r>
              <a:rPr lang="en-GB" sz="2000" dirty="0" smtClean="0"/>
              <a:t>But most through midnight streets I hear</a:t>
            </a:r>
          </a:p>
          <a:p>
            <a:r>
              <a:rPr lang="en-GB" sz="2000" dirty="0" smtClean="0"/>
              <a:t>How the youthful harlot’s curse</a:t>
            </a:r>
          </a:p>
          <a:p>
            <a:r>
              <a:rPr lang="en-GB" sz="2000" dirty="0" smtClean="0"/>
              <a:t>Blasts the new-born infant’s tear,</a:t>
            </a:r>
          </a:p>
          <a:p>
            <a:r>
              <a:rPr lang="en-GB" sz="2000" dirty="0" smtClean="0"/>
              <a:t>And blights with plagues the marriage hearse.</a:t>
            </a:r>
            <a:endParaRPr lang="en-GB" sz="2000" dirty="0"/>
          </a:p>
        </p:txBody>
      </p:sp>
      <p:sp>
        <p:nvSpPr>
          <p:cNvPr id="3" name="Action Button: Movie 2">
            <a:hlinkClick r:id="rId3" highlightClick="1"/>
          </p:cNvPr>
          <p:cNvSpPr/>
          <p:nvPr/>
        </p:nvSpPr>
        <p:spPr>
          <a:xfrm>
            <a:off x="8128933" y="2066319"/>
            <a:ext cx="822122" cy="869828"/>
          </a:xfrm>
          <a:prstGeom prst="actionButtonMovie">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044094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3999" cy="415498"/>
          </a:xfrm>
          <a:prstGeom prst="rect">
            <a:avLst/>
          </a:prstGeom>
          <a:solidFill>
            <a:schemeClr val="accent6">
              <a:lumMod val="20000"/>
              <a:lumOff val="80000"/>
            </a:schemeClr>
          </a:solidFill>
        </p:spPr>
        <p:txBody>
          <a:bodyPr wrap="square">
            <a:spAutoFit/>
          </a:bodyPr>
          <a:lstStyle/>
          <a:p>
            <a:pPr>
              <a:spcAft>
                <a:spcPts val="0"/>
              </a:spcAft>
            </a:pPr>
            <a:r>
              <a:rPr lang="en-GB" sz="300"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n-GB" sz="9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b="1" dirty="0" smtClean="0">
                <a:effectLst/>
                <a:latin typeface="Arial" panose="020B0604020202020204" pitchFamily="34" charset="0"/>
                <a:ea typeface="Times New Roman" panose="02020603050405020304" pitchFamily="18" charset="0"/>
                <a:cs typeface="Times New Roman" panose="02020603050405020304" pitchFamily="18" charset="0"/>
              </a:rPr>
              <a:t>Learning Objective: </a:t>
            </a:r>
            <a:r>
              <a:rPr lang="en-GB" dirty="0" smtClean="0">
                <a:latin typeface="Arial" panose="020B0604020202020204" pitchFamily="34" charset="0"/>
                <a:ea typeface="Times New Roman" panose="02020603050405020304" pitchFamily="18" charset="0"/>
                <a:cs typeface="Times New Roman" panose="02020603050405020304" pitchFamily="18" charset="0"/>
              </a:rPr>
              <a:t>To understand the context and subject matter of the poem</a:t>
            </a:r>
            <a:endParaRPr lang="en-GB" sz="9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4168587" y="648579"/>
            <a:ext cx="5244353" cy="5940088"/>
          </a:xfrm>
          <a:prstGeom prst="rect">
            <a:avLst/>
          </a:prstGeom>
        </p:spPr>
        <p:txBody>
          <a:bodyPr wrap="square">
            <a:spAutoFit/>
          </a:bodyPr>
          <a:lstStyle/>
          <a:p>
            <a:r>
              <a:rPr lang="en-GB" sz="2000" dirty="0" smtClean="0"/>
              <a:t>I wander through each chartered street,</a:t>
            </a:r>
          </a:p>
          <a:p>
            <a:r>
              <a:rPr lang="en-GB" sz="2000" dirty="0" smtClean="0"/>
              <a:t>Near where the chartered Thames does flow,</a:t>
            </a:r>
          </a:p>
          <a:p>
            <a:r>
              <a:rPr lang="en-GB" sz="2000" dirty="0" smtClean="0"/>
              <a:t>And mark in every face I meet</a:t>
            </a:r>
          </a:p>
          <a:p>
            <a:r>
              <a:rPr lang="en-GB" sz="2000" dirty="0" smtClean="0"/>
              <a:t>Marks of weakness, marks of woe.</a:t>
            </a:r>
          </a:p>
          <a:p>
            <a:endParaRPr lang="en-GB" sz="2000" dirty="0" smtClean="0"/>
          </a:p>
          <a:p>
            <a:r>
              <a:rPr lang="en-GB" sz="2000" dirty="0" smtClean="0"/>
              <a:t>In every cry of every man,</a:t>
            </a:r>
          </a:p>
          <a:p>
            <a:r>
              <a:rPr lang="en-GB" sz="2000" dirty="0" smtClean="0"/>
              <a:t>In every infant’s cry of fear,</a:t>
            </a:r>
          </a:p>
          <a:p>
            <a:r>
              <a:rPr lang="en-GB" sz="2000" dirty="0" smtClean="0"/>
              <a:t>In every voice, in every ban,</a:t>
            </a:r>
          </a:p>
          <a:p>
            <a:r>
              <a:rPr lang="en-GB" sz="2000" dirty="0" smtClean="0"/>
              <a:t>The mind-forged manacles I hear:</a:t>
            </a:r>
          </a:p>
          <a:p>
            <a:endParaRPr lang="en-GB" sz="2000" dirty="0" smtClean="0"/>
          </a:p>
          <a:p>
            <a:r>
              <a:rPr lang="en-GB" sz="2000" dirty="0" smtClean="0"/>
              <a:t>How the chimney-sweeper’s cry</a:t>
            </a:r>
          </a:p>
          <a:p>
            <a:r>
              <a:rPr lang="en-GB" sz="2000" dirty="0" smtClean="0"/>
              <a:t>Every </a:t>
            </a:r>
            <a:r>
              <a:rPr lang="en-GB" sz="2000" dirty="0" err="1" smtClean="0"/>
              <a:t>black’ning</a:t>
            </a:r>
            <a:r>
              <a:rPr lang="en-GB" sz="2000" dirty="0" smtClean="0"/>
              <a:t> church </a:t>
            </a:r>
            <a:r>
              <a:rPr lang="en-GB" sz="2000" dirty="0" err="1" smtClean="0"/>
              <a:t>appalls</a:t>
            </a:r>
            <a:r>
              <a:rPr lang="en-GB" sz="2000" dirty="0" smtClean="0"/>
              <a:t>,</a:t>
            </a:r>
          </a:p>
          <a:p>
            <a:r>
              <a:rPr lang="en-GB" sz="2000" dirty="0" smtClean="0"/>
              <a:t>And the hapless soldier’s sigh</a:t>
            </a:r>
          </a:p>
          <a:p>
            <a:r>
              <a:rPr lang="en-GB" sz="2000" dirty="0" smtClean="0"/>
              <a:t>Runs in blood down palace walls.</a:t>
            </a:r>
          </a:p>
          <a:p>
            <a:endParaRPr lang="en-GB" sz="2000" dirty="0" smtClean="0"/>
          </a:p>
          <a:p>
            <a:r>
              <a:rPr lang="en-GB" sz="2000" dirty="0" smtClean="0"/>
              <a:t>But most through midnight streets I hear</a:t>
            </a:r>
          </a:p>
          <a:p>
            <a:r>
              <a:rPr lang="en-GB" sz="2000" dirty="0" smtClean="0"/>
              <a:t>How the youthful harlot’s curse</a:t>
            </a:r>
          </a:p>
          <a:p>
            <a:r>
              <a:rPr lang="en-GB" sz="2000" dirty="0" smtClean="0"/>
              <a:t>Blasts the new-born infant’s tear,</a:t>
            </a:r>
          </a:p>
          <a:p>
            <a:r>
              <a:rPr lang="en-GB" sz="2000" dirty="0" smtClean="0"/>
              <a:t>And blights with plagues the marriage hearse.</a:t>
            </a:r>
            <a:endParaRPr lang="en-GB" sz="2000" dirty="0"/>
          </a:p>
        </p:txBody>
      </p:sp>
      <p:sp>
        <p:nvSpPr>
          <p:cNvPr id="6" name="Rectangle 5"/>
          <p:cNvSpPr/>
          <p:nvPr/>
        </p:nvSpPr>
        <p:spPr>
          <a:xfrm>
            <a:off x="95624" y="537882"/>
            <a:ext cx="3986305" cy="61557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rPr>
              <a:t>Find definitions for the following words:</a:t>
            </a:r>
          </a:p>
          <a:p>
            <a:pPr algn="ctr"/>
            <a:endParaRPr lang="en-GB" b="1" dirty="0">
              <a:solidFill>
                <a:schemeClr val="tx1"/>
              </a:solidFill>
            </a:endParaRPr>
          </a:p>
          <a:p>
            <a:pPr algn="ctr"/>
            <a:endParaRPr lang="en-GB" b="1" dirty="0" smtClean="0">
              <a:solidFill>
                <a:schemeClr val="tx1"/>
              </a:solidFill>
            </a:endParaRPr>
          </a:p>
          <a:p>
            <a:pPr algn="ctr"/>
            <a:endParaRPr lang="en-GB" b="1" dirty="0">
              <a:solidFill>
                <a:schemeClr val="tx1"/>
              </a:solidFill>
            </a:endParaRPr>
          </a:p>
          <a:p>
            <a:pPr algn="ctr"/>
            <a:endParaRPr lang="en-GB" b="1" dirty="0" smtClean="0">
              <a:solidFill>
                <a:schemeClr val="tx1"/>
              </a:solidFill>
            </a:endParaRPr>
          </a:p>
          <a:p>
            <a:pPr algn="ctr"/>
            <a:endParaRPr lang="en-GB" b="1" dirty="0">
              <a:solidFill>
                <a:schemeClr val="tx1"/>
              </a:solidFill>
            </a:endParaRPr>
          </a:p>
          <a:p>
            <a:pPr algn="ctr"/>
            <a:endParaRPr lang="en-GB" b="1" dirty="0" smtClean="0">
              <a:solidFill>
                <a:schemeClr val="tx1"/>
              </a:solidFill>
            </a:endParaRPr>
          </a:p>
          <a:p>
            <a:pPr algn="ctr"/>
            <a:endParaRPr lang="en-GB" b="1" dirty="0">
              <a:solidFill>
                <a:schemeClr val="tx1"/>
              </a:solidFill>
            </a:endParaRPr>
          </a:p>
          <a:p>
            <a:pPr algn="ctr"/>
            <a:endParaRPr lang="en-GB" b="1" dirty="0" smtClean="0">
              <a:solidFill>
                <a:schemeClr val="tx1"/>
              </a:solidFill>
            </a:endParaRPr>
          </a:p>
          <a:p>
            <a:pPr algn="ctr"/>
            <a:endParaRPr lang="en-GB" b="1" dirty="0">
              <a:solidFill>
                <a:schemeClr val="tx1"/>
              </a:solidFill>
            </a:endParaRPr>
          </a:p>
          <a:p>
            <a:pPr algn="ctr"/>
            <a:endParaRPr lang="en-GB" b="1" dirty="0" smtClean="0">
              <a:solidFill>
                <a:schemeClr val="tx1"/>
              </a:solidFill>
            </a:endParaRPr>
          </a:p>
          <a:p>
            <a:pPr algn="ctr"/>
            <a:endParaRPr lang="en-GB" b="1" dirty="0">
              <a:solidFill>
                <a:schemeClr val="tx1"/>
              </a:solidFill>
            </a:endParaRPr>
          </a:p>
          <a:p>
            <a:pPr algn="ctr"/>
            <a:endParaRPr lang="en-GB" b="1" dirty="0" smtClean="0">
              <a:solidFill>
                <a:schemeClr val="tx1"/>
              </a:solidFill>
            </a:endParaRPr>
          </a:p>
          <a:p>
            <a:pPr algn="ctr"/>
            <a:endParaRPr lang="en-GB" b="1" dirty="0">
              <a:solidFill>
                <a:schemeClr val="tx1"/>
              </a:solidFill>
            </a:endParaRPr>
          </a:p>
          <a:p>
            <a:pPr algn="ctr"/>
            <a:endParaRPr lang="en-GB" b="1" dirty="0" smtClean="0">
              <a:solidFill>
                <a:schemeClr val="tx1"/>
              </a:solidFill>
            </a:endParaRPr>
          </a:p>
          <a:p>
            <a:pPr algn="ctr"/>
            <a:endParaRPr lang="en-GB" b="1" dirty="0">
              <a:solidFill>
                <a:schemeClr val="tx1"/>
              </a:solidFill>
            </a:endParaRPr>
          </a:p>
          <a:p>
            <a:pPr algn="ctr"/>
            <a:endParaRPr lang="en-GB" b="1" dirty="0" smtClean="0">
              <a:solidFill>
                <a:schemeClr val="tx1"/>
              </a:solidFill>
            </a:endParaRPr>
          </a:p>
          <a:p>
            <a:pPr algn="ctr"/>
            <a:endParaRPr lang="en-GB" b="1" dirty="0">
              <a:solidFill>
                <a:schemeClr val="tx1"/>
              </a:solidFill>
            </a:endParaRPr>
          </a:p>
          <a:p>
            <a:pPr algn="ctr"/>
            <a:r>
              <a:rPr lang="en-GB" b="1" dirty="0" smtClean="0">
                <a:solidFill>
                  <a:schemeClr val="tx1"/>
                </a:solidFill>
              </a:rPr>
              <a:t> </a:t>
            </a:r>
            <a:endParaRPr lang="en-GB" b="1" dirty="0">
              <a:solidFill>
                <a:schemeClr val="tx1"/>
              </a:solidFill>
            </a:endParaRPr>
          </a:p>
        </p:txBody>
      </p:sp>
      <p:sp>
        <p:nvSpPr>
          <p:cNvPr id="8" name="TextBox 7"/>
          <p:cNvSpPr txBox="1"/>
          <p:nvPr/>
        </p:nvSpPr>
        <p:spPr>
          <a:xfrm>
            <a:off x="328706" y="2014070"/>
            <a:ext cx="1488141" cy="400110"/>
          </a:xfrm>
          <a:prstGeom prst="rect">
            <a:avLst/>
          </a:prstGeom>
          <a:solidFill>
            <a:schemeClr val="accent6">
              <a:lumMod val="20000"/>
              <a:lumOff val="80000"/>
            </a:schemeClr>
          </a:solidFill>
        </p:spPr>
        <p:txBody>
          <a:bodyPr wrap="square" rtlCol="0">
            <a:spAutoFit/>
          </a:bodyPr>
          <a:lstStyle/>
          <a:p>
            <a:r>
              <a:rPr lang="en-GB" sz="2000" b="1" dirty="0" smtClean="0">
                <a:latin typeface="Arial" panose="020B0604020202020204" pitchFamily="34" charset="0"/>
                <a:cs typeface="Arial" panose="020B0604020202020204" pitchFamily="34" charset="0"/>
              </a:rPr>
              <a:t>chartered</a:t>
            </a:r>
            <a:endParaRPr lang="en-GB" sz="2000" b="1" dirty="0">
              <a:latin typeface="Arial" panose="020B0604020202020204" pitchFamily="34" charset="0"/>
              <a:cs typeface="Arial" panose="020B0604020202020204" pitchFamily="34" charset="0"/>
            </a:endParaRPr>
          </a:p>
        </p:txBody>
      </p:sp>
      <p:sp>
        <p:nvSpPr>
          <p:cNvPr id="9" name="TextBox 8"/>
          <p:cNvSpPr txBox="1"/>
          <p:nvPr/>
        </p:nvSpPr>
        <p:spPr>
          <a:xfrm>
            <a:off x="2213454" y="1783975"/>
            <a:ext cx="1488141" cy="400110"/>
          </a:xfrm>
          <a:prstGeom prst="rect">
            <a:avLst/>
          </a:prstGeom>
          <a:solidFill>
            <a:schemeClr val="accent6">
              <a:lumMod val="20000"/>
              <a:lumOff val="80000"/>
            </a:schemeClr>
          </a:solidFill>
        </p:spPr>
        <p:txBody>
          <a:bodyPr wrap="square" rtlCol="0">
            <a:spAutoFit/>
          </a:bodyPr>
          <a:lstStyle/>
          <a:p>
            <a:pPr algn="ctr"/>
            <a:r>
              <a:rPr lang="en-GB" sz="2000" b="1" dirty="0" smtClean="0">
                <a:latin typeface="Arial" panose="020B0604020202020204" pitchFamily="34" charset="0"/>
                <a:cs typeface="Arial" panose="020B0604020202020204" pitchFamily="34" charset="0"/>
              </a:rPr>
              <a:t>woe</a:t>
            </a:r>
            <a:endParaRPr lang="en-GB" sz="2000" b="1" dirty="0">
              <a:latin typeface="Arial" panose="020B0604020202020204" pitchFamily="34" charset="0"/>
              <a:cs typeface="Arial" panose="020B0604020202020204" pitchFamily="34" charset="0"/>
            </a:endParaRPr>
          </a:p>
        </p:txBody>
      </p:sp>
      <p:sp>
        <p:nvSpPr>
          <p:cNvPr id="10" name="TextBox 9"/>
          <p:cNvSpPr txBox="1"/>
          <p:nvPr/>
        </p:nvSpPr>
        <p:spPr>
          <a:xfrm>
            <a:off x="534273" y="2707340"/>
            <a:ext cx="1488141" cy="400110"/>
          </a:xfrm>
          <a:prstGeom prst="rect">
            <a:avLst/>
          </a:prstGeom>
          <a:solidFill>
            <a:schemeClr val="accent6">
              <a:lumMod val="20000"/>
              <a:lumOff val="80000"/>
            </a:schemeClr>
          </a:solidFill>
        </p:spPr>
        <p:txBody>
          <a:bodyPr wrap="square" rtlCol="0">
            <a:spAutoFit/>
          </a:bodyPr>
          <a:lstStyle/>
          <a:p>
            <a:pPr algn="ctr"/>
            <a:r>
              <a:rPr lang="en-GB" sz="2000" b="1" dirty="0" smtClean="0">
                <a:latin typeface="Arial" panose="020B0604020202020204" pitchFamily="34" charset="0"/>
                <a:cs typeface="Arial" panose="020B0604020202020204" pitchFamily="34" charset="0"/>
              </a:rPr>
              <a:t>forged</a:t>
            </a:r>
            <a:endParaRPr lang="en-GB" sz="2000" b="1" dirty="0">
              <a:latin typeface="Arial" panose="020B0604020202020204" pitchFamily="34" charset="0"/>
              <a:cs typeface="Arial" panose="020B0604020202020204" pitchFamily="34" charset="0"/>
            </a:endParaRPr>
          </a:p>
        </p:txBody>
      </p:sp>
      <p:sp>
        <p:nvSpPr>
          <p:cNvPr id="11" name="TextBox 10"/>
          <p:cNvSpPr txBox="1"/>
          <p:nvPr/>
        </p:nvSpPr>
        <p:spPr>
          <a:xfrm>
            <a:off x="2308101" y="2507285"/>
            <a:ext cx="1488141" cy="400110"/>
          </a:xfrm>
          <a:prstGeom prst="rect">
            <a:avLst/>
          </a:prstGeom>
          <a:solidFill>
            <a:schemeClr val="accent6">
              <a:lumMod val="20000"/>
              <a:lumOff val="80000"/>
            </a:schemeClr>
          </a:solidFill>
        </p:spPr>
        <p:txBody>
          <a:bodyPr wrap="square" rtlCol="0">
            <a:spAutoFit/>
          </a:bodyPr>
          <a:lstStyle/>
          <a:p>
            <a:pPr algn="ctr"/>
            <a:r>
              <a:rPr lang="en-GB" sz="2000" b="1" dirty="0" smtClean="0">
                <a:latin typeface="Arial" panose="020B0604020202020204" pitchFamily="34" charset="0"/>
                <a:cs typeface="Arial" panose="020B0604020202020204" pitchFamily="34" charset="0"/>
              </a:rPr>
              <a:t>manacles</a:t>
            </a:r>
            <a:endParaRPr lang="en-GB" sz="2000" b="1" dirty="0">
              <a:latin typeface="Arial" panose="020B0604020202020204" pitchFamily="34" charset="0"/>
              <a:cs typeface="Arial" panose="020B0604020202020204" pitchFamily="34" charset="0"/>
            </a:endParaRPr>
          </a:p>
        </p:txBody>
      </p:sp>
      <p:sp>
        <p:nvSpPr>
          <p:cNvPr id="12" name="TextBox 11"/>
          <p:cNvSpPr txBox="1"/>
          <p:nvPr/>
        </p:nvSpPr>
        <p:spPr>
          <a:xfrm>
            <a:off x="410469" y="4936562"/>
            <a:ext cx="1488141" cy="400110"/>
          </a:xfrm>
          <a:prstGeom prst="rect">
            <a:avLst/>
          </a:prstGeom>
          <a:solidFill>
            <a:schemeClr val="accent6">
              <a:lumMod val="20000"/>
              <a:lumOff val="80000"/>
            </a:schemeClr>
          </a:solidFill>
        </p:spPr>
        <p:txBody>
          <a:bodyPr wrap="square" rtlCol="0">
            <a:spAutoFit/>
          </a:bodyPr>
          <a:lstStyle/>
          <a:p>
            <a:pPr algn="ctr"/>
            <a:r>
              <a:rPr lang="en-GB" sz="2000" b="1" dirty="0" err="1" smtClean="0">
                <a:latin typeface="Arial" panose="020B0604020202020204" pitchFamily="34" charset="0"/>
                <a:cs typeface="Arial" panose="020B0604020202020204" pitchFamily="34" charset="0"/>
              </a:rPr>
              <a:t>appalls</a:t>
            </a:r>
            <a:endParaRPr lang="en-GB" sz="2000" b="1" dirty="0">
              <a:latin typeface="Arial" panose="020B0604020202020204" pitchFamily="34" charset="0"/>
              <a:cs typeface="Arial" panose="020B0604020202020204" pitchFamily="34" charset="0"/>
            </a:endParaRPr>
          </a:p>
        </p:txBody>
      </p:sp>
      <p:sp>
        <p:nvSpPr>
          <p:cNvPr id="13" name="TextBox 12"/>
          <p:cNvSpPr txBox="1"/>
          <p:nvPr/>
        </p:nvSpPr>
        <p:spPr>
          <a:xfrm>
            <a:off x="2213454" y="3346979"/>
            <a:ext cx="1488141" cy="400110"/>
          </a:xfrm>
          <a:prstGeom prst="rect">
            <a:avLst/>
          </a:prstGeom>
          <a:solidFill>
            <a:schemeClr val="accent6">
              <a:lumMod val="20000"/>
              <a:lumOff val="80000"/>
            </a:schemeClr>
          </a:solidFill>
        </p:spPr>
        <p:txBody>
          <a:bodyPr wrap="square" rtlCol="0">
            <a:spAutoFit/>
          </a:bodyPr>
          <a:lstStyle/>
          <a:p>
            <a:pPr algn="ctr"/>
            <a:r>
              <a:rPr lang="en-GB" sz="2000" b="1" dirty="0" smtClean="0">
                <a:latin typeface="Arial" panose="020B0604020202020204" pitchFamily="34" charset="0"/>
                <a:cs typeface="Arial" panose="020B0604020202020204" pitchFamily="34" charset="0"/>
              </a:rPr>
              <a:t>hapless</a:t>
            </a:r>
            <a:endParaRPr lang="en-GB" sz="2000" b="1" dirty="0">
              <a:latin typeface="Arial" panose="020B0604020202020204" pitchFamily="34" charset="0"/>
              <a:cs typeface="Arial" panose="020B0604020202020204" pitchFamily="34" charset="0"/>
            </a:endParaRPr>
          </a:p>
        </p:txBody>
      </p:sp>
      <p:sp>
        <p:nvSpPr>
          <p:cNvPr id="14" name="TextBox 13"/>
          <p:cNvSpPr txBox="1"/>
          <p:nvPr/>
        </p:nvSpPr>
        <p:spPr>
          <a:xfrm>
            <a:off x="534272" y="4183528"/>
            <a:ext cx="1488141" cy="400110"/>
          </a:xfrm>
          <a:prstGeom prst="rect">
            <a:avLst/>
          </a:prstGeom>
          <a:solidFill>
            <a:schemeClr val="accent6">
              <a:lumMod val="20000"/>
              <a:lumOff val="80000"/>
            </a:schemeClr>
          </a:solidFill>
        </p:spPr>
        <p:txBody>
          <a:bodyPr wrap="square" rtlCol="0">
            <a:spAutoFit/>
          </a:bodyPr>
          <a:lstStyle/>
          <a:p>
            <a:pPr algn="ctr"/>
            <a:r>
              <a:rPr lang="en-GB" sz="2000" b="1" dirty="0" smtClean="0">
                <a:latin typeface="Arial" panose="020B0604020202020204" pitchFamily="34" charset="0"/>
                <a:cs typeface="Arial" panose="020B0604020202020204" pitchFamily="34" charset="0"/>
              </a:rPr>
              <a:t>harlot</a:t>
            </a:r>
            <a:endParaRPr lang="en-GB" sz="2000" b="1" dirty="0">
              <a:latin typeface="Arial" panose="020B0604020202020204" pitchFamily="34" charset="0"/>
              <a:cs typeface="Arial" panose="020B0604020202020204" pitchFamily="34" charset="0"/>
            </a:endParaRPr>
          </a:p>
        </p:txBody>
      </p:sp>
      <p:sp>
        <p:nvSpPr>
          <p:cNvPr id="15" name="TextBox 14"/>
          <p:cNvSpPr txBox="1"/>
          <p:nvPr/>
        </p:nvSpPr>
        <p:spPr>
          <a:xfrm>
            <a:off x="2383990" y="4132569"/>
            <a:ext cx="1488141" cy="400110"/>
          </a:xfrm>
          <a:prstGeom prst="rect">
            <a:avLst/>
          </a:prstGeom>
          <a:solidFill>
            <a:schemeClr val="accent6">
              <a:lumMod val="20000"/>
              <a:lumOff val="80000"/>
            </a:schemeClr>
          </a:solidFill>
        </p:spPr>
        <p:txBody>
          <a:bodyPr wrap="square" rtlCol="0">
            <a:spAutoFit/>
          </a:bodyPr>
          <a:lstStyle/>
          <a:p>
            <a:pPr algn="ctr"/>
            <a:r>
              <a:rPr lang="en-GB" sz="2000" b="1" dirty="0" smtClean="0">
                <a:latin typeface="Arial" panose="020B0604020202020204" pitchFamily="34" charset="0"/>
                <a:cs typeface="Arial" panose="020B0604020202020204" pitchFamily="34" charset="0"/>
              </a:rPr>
              <a:t>blights</a:t>
            </a:r>
            <a:endParaRPr lang="en-GB" sz="2000" b="1" dirty="0">
              <a:latin typeface="Arial" panose="020B0604020202020204" pitchFamily="34" charset="0"/>
              <a:cs typeface="Arial" panose="020B0604020202020204" pitchFamily="34" charset="0"/>
            </a:endParaRPr>
          </a:p>
        </p:txBody>
      </p:sp>
      <p:sp>
        <p:nvSpPr>
          <p:cNvPr id="16" name="TextBox 15"/>
          <p:cNvSpPr txBox="1"/>
          <p:nvPr/>
        </p:nvSpPr>
        <p:spPr>
          <a:xfrm>
            <a:off x="2213454" y="4972263"/>
            <a:ext cx="1488141" cy="400110"/>
          </a:xfrm>
          <a:prstGeom prst="rect">
            <a:avLst/>
          </a:prstGeom>
          <a:solidFill>
            <a:schemeClr val="accent6">
              <a:lumMod val="20000"/>
              <a:lumOff val="80000"/>
            </a:schemeClr>
          </a:solidFill>
        </p:spPr>
        <p:txBody>
          <a:bodyPr wrap="square" rtlCol="0">
            <a:spAutoFit/>
          </a:bodyPr>
          <a:lstStyle/>
          <a:p>
            <a:pPr algn="ctr"/>
            <a:r>
              <a:rPr lang="en-GB" sz="2000" b="1" dirty="0" smtClean="0">
                <a:latin typeface="Arial" panose="020B0604020202020204" pitchFamily="34" charset="0"/>
                <a:cs typeface="Arial" panose="020B0604020202020204" pitchFamily="34" charset="0"/>
              </a:rPr>
              <a:t>hearse</a:t>
            </a:r>
            <a:endParaRPr lang="en-GB" sz="2000" b="1" dirty="0">
              <a:latin typeface="Arial" panose="020B0604020202020204" pitchFamily="34" charset="0"/>
              <a:cs typeface="Arial" panose="020B0604020202020204" pitchFamily="34" charset="0"/>
            </a:endParaRPr>
          </a:p>
        </p:txBody>
      </p:sp>
      <p:sp>
        <p:nvSpPr>
          <p:cNvPr id="17" name="TextBox 16"/>
          <p:cNvSpPr txBox="1"/>
          <p:nvPr/>
        </p:nvSpPr>
        <p:spPr>
          <a:xfrm>
            <a:off x="344979" y="3400610"/>
            <a:ext cx="1488141" cy="400110"/>
          </a:xfrm>
          <a:prstGeom prst="rect">
            <a:avLst/>
          </a:prstGeom>
          <a:solidFill>
            <a:schemeClr val="accent6">
              <a:lumMod val="20000"/>
              <a:lumOff val="80000"/>
            </a:schemeClr>
          </a:solidFill>
        </p:spPr>
        <p:txBody>
          <a:bodyPr wrap="square" rtlCol="0">
            <a:spAutoFit/>
          </a:bodyPr>
          <a:lstStyle/>
          <a:p>
            <a:pPr algn="ctr"/>
            <a:r>
              <a:rPr lang="en-GB" sz="2000" b="1" dirty="0" smtClean="0">
                <a:latin typeface="Arial" panose="020B0604020202020204" pitchFamily="34" charset="0"/>
                <a:cs typeface="Arial" panose="020B0604020202020204" pitchFamily="34" charset="0"/>
              </a:rPr>
              <a:t>ban</a:t>
            </a:r>
            <a:endParaRPr lang="en-GB" sz="2000" b="1" dirty="0">
              <a:latin typeface="Arial" panose="020B0604020202020204" pitchFamily="34" charset="0"/>
              <a:cs typeface="Arial" panose="020B0604020202020204" pitchFamily="34" charset="0"/>
            </a:endParaRPr>
          </a:p>
        </p:txBody>
      </p:sp>
      <p:sp>
        <p:nvSpPr>
          <p:cNvPr id="18" name="TextBox 17"/>
          <p:cNvSpPr txBox="1"/>
          <p:nvPr/>
        </p:nvSpPr>
        <p:spPr>
          <a:xfrm>
            <a:off x="573117" y="5659716"/>
            <a:ext cx="1488141" cy="400110"/>
          </a:xfrm>
          <a:prstGeom prst="rect">
            <a:avLst/>
          </a:prstGeom>
          <a:solidFill>
            <a:schemeClr val="accent6">
              <a:lumMod val="20000"/>
              <a:lumOff val="80000"/>
            </a:schemeClr>
          </a:solidFill>
        </p:spPr>
        <p:txBody>
          <a:bodyPr wrap="square" rtlCol="0">
            <a:spAutoFit/>
          </a:bodyPr>
          <a:lstStyle/>
          <a:p>
            <a:pPr algn="ctr"/>
            <a:r>
              <a:rPr lang="en-GB" sz="2000" b="1" dirty="0" smtClean="0">
                <a:latin typeface="Arial" panose="020B0604020202020204" pitchFamily="34" charset="0"/>
                <a:cs typeface="Arial" panose="020B0604020202020204" pitchFamily="34" charset="0"/>
              </a:rPr>
              <a:t>?</a:t>
            </a:r>
            <a:endParaRPr lang="en-GB" sz="2000" b="1" dirty="0">
              <a:latin typeface="Arial" panose="020B0604020202020204" pitchFamily="34" charset="0"/>
              <a:cs typeface="Arial" panose="020B0604020202020204" pitchFamily="34" charset="0"/>
            </a:endParaRPr>
          </a:p>
        </p:txBody>
      </p:sp>
      <p:sp>
        <p:nvSpPr>
          <p:cNvPr id="19" name="TextBox 18"/>
          <p:cNvSpPr txBox="1"/>
          <p:nvPr/>
        </p:nvSpPr>
        <p:spPr>
          <a:xfrm>
            <a:off x="2383990" y="5859771"/>
            <a:ext cx="1488141" cy="400110"/>
          </a:xfrm>
          <a:prstGeom prst="rect">
            <a:avLst/>
          </a:prstGeom>
          <a:solidFill>
            <a:schemeClr val="accent6">
              <a:lumMod val="20000"/>
              <a:lumOff val="80000"/>
            </a:schemeClr>
          </a:solidFill>
        </p:spPr>
        <p:txBody>
          <a:bodyPr wrap="square" rtlCol="0">
            <a:spAutoFit/>
          </a:bodyPr>
          <a:lstStyle/>
          <a:p>
            <a:pPr algn="ctr"/>
            <a:r>
              <a:rPr lang="en-GB" sz="2000" b="1" dirty="0" smtClean="0">
                <a:latin typeface="Arial" panose="020B0604020202020204" pitchFamily="34" charset="0"/>
                <a:cs typeface="Arial" panose="020B0604020202020204" pitchFamily="34" charset="0"/>
              </a:rPr>
              <a:t>?</a:t>
            </a:r>
            <a:endParaRPr lang="en-GB"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96575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244</TotalTime>
  <Words>1893</Words>
  <Application>Microsoft Office PowerPoint</Application>
  <PresentationFormat>On-screen Show (4:3)</PresentationFormat>
  <Paragraphs>321</Paragraphs>
  <Slides>26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Book Antiqua</vt:lpstr>
      <vt:lpstr>Calibri</vt:lpstr>
      <vt:lpstr>Calibri Light</vt:lpstr>
      <vt:lpstr>Comic Sans MS</vt:lpstr>
      <vt:lpstr>Times New Roman</vt:lpstr>
      <vt:lpstr>Office Theme</vt:lpstr>
      <vt:lpstr>London</vt:lpstr>
      <vt:lpstr>Learning Objective   To understand the context and subject matter of the poem.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Learning Objective  To explore how the poet uses theme, language and structure to present a place.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Poetry VITALS…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London</dc:title>
  <dc:creator>Victoria Archer</dc:creator>
  <cp:lastModifiedBy>Victoria Archer</cp:lastModifiedBy>
  <cp:revision>33</cp:revision>
  <dcterms:created xsi:type="dcterms:W3CDTF">2016-02-19T09:53:02Z</dcterms:created>
  <dcterms:modified xsi:type="dcterms:W3CDTF">2016-02-19T15:36:34Z</dcterms:modified>
</cp:coreProperties>
</file>