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58" r:id="rId5"/>
    <p:sldId id="259" r:id="rId6"/>
    <p:sldId id="260" r:id="rId7"/>
    <p:sldId id="263" r:id="rId8"/>
    <p:sldId id="265" r:id="rId9"/>
    <p:sldId id="266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289" autoAdjust="0"/>
  </p:normalViewPr>
  <p:slideViewPr>
    <p:cSldViewPr snapToGrid="0">
      <p:cViewPr varScale="1">
        <p:scale>
          <a:sx n="85" d="100"/>
          <a:sy n="85" d="100"/>
        </p:scale>
        <p:origin x="15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54-A7BB-42ED-ABB0-ADF055DBA696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A7C8-FE0D-4CB1-8266-340736581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1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54-A7BB-42ED-ABB0-ADF055DBA696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A7C8-FE0D-4CB1-8266-340736581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30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54-A7BB-42ED-ABB0-ADF055DBA696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A7C8-FE0D-4CB1-8266-340736581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54-A7BB-42ED-ABB0-ADF055DBA696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A7C8-FE0D-4CB1-8266-340736581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80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54-A7BB-42ED-ABB0-ADF055DBA696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A7C8-FE0D-4CB1-8266-340736581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1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54-A7BB-42ED-ABB0-ADF055DBA696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A7C8-FE0D-4CB1-8266-340736581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3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54-A7BB-42ED-ABB0-ADF055DBA696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A7C8-FE0D-4CB1-8266-340736581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4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54-A7BB-42ED-ABB0-ADF055DBA696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A7C8-FE0D-4CB1-8266-340736581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54-A7BB-42ED-ABB0-ADF055DBA696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A7C8-FE0D-4CB1-8266-340736581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5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54-A7BB-42ED-ABB0-ADF055DBA696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A7C8-FE0D-4CB1-8266-340736581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2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54-A7BB-42ED-ABB0-ADF055DBA696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A7C8-FE0D-4CB1-8266-340736581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1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6654-A7BB-42ED-ABB0-ADF055DBA696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CA7C8-FE0D-4CB1-8266-340736581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orthernlightsuk.co.uk/wp-content/uploads/2014/02/Bird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923"/>
            <a:ext cx="9144000" cy="56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39102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Birdsong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92768"/>
            <a:ext cx="6400800" cy="1752600"/>
          </a:xfrm>
        </p:spPr>
        <p:txBody>
          <a:bodyPr/>
          <a:lstStyle/>
          <a:p>
            <a:r>
              <a:rPr lang="en-GB" dirty="0" smtClean="0"/>
              <a:t>By Sebastian </a:t>
            </a:r>
            <a:r>
              <a:rPr lang="en-GB" dirty="0" err="1" smtClean="0"/>
              <a:t>Faulks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30552" y="6440069"/>
            <a:ext cx="292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Language Paper 1 Section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5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785786" y="142852"/>
            <a:ext cx="121444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accent2"/>
                </a:solidFill>
              </a:rPr>
              <a:t>Q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2071670" y="142852"/>
            <a:ext cx="121444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accent2"/>
                </a:solidFill>
              </a:rPr>
              <a:t>W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3357554" y="142852"/>
            <a:ext cx="121444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accent2"/>
                </a:solidFill>
              </a:rPr>
              <a:t>E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4643438" y="142852"/>
            <a:ext cx="121444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accent2"/>
                </a:solidFill>
              </a:rPr>
              <a:t>R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5929322" y="142852"/>
            <a:ext cx="121444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accent2"/>
                </a:solidFill>
              </a:rPr>
              <a:t>T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7215206" y="142852"/>
            <a:ext cx="121444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accent2"/>
                </a:solidFill>
              </a:rPr>
              <a:t>Y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1240681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07167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379577"/>
            <a:ext cx="8856984" cy="5047536"/>
          </a:xfrm>
          <a:prstGeom prst="rect">
            <a:avLst/>
          </a:prstGeom>
          <a:solidFill>
            <a:schemeClr val="bg2">
              <a:lumMod val="7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- link your answer to the focus of the task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WRITER - remember that the characters only do what the writer makes them do!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EVIDENCE - Use quotations from the text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READER - what effect do the events/ issues have on the reader?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TECHNIQUES - language/ structure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RESPONSE - explore your own ideas/ your reaction to the text 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82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011" y="2022402"/>
          <a:ext cx="874357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226"/>
                <a:gridCol w="70223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Level 4</a:t>
                      </a:r>
                    </a:p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Perceptive, Detailed</a:t>
                      </a:r>
                    </a:p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marks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detailed and perceptive understanding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Analyses the effects of the writer’s choices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Selects a range of judicious quotations 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Uses sophisticated subject terminology accurately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Level 3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Clear, relevant 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5-6 marks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clear understanding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Clearly explains the effects of the writer’s choices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Selects a range of relevant quotations 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Uses subject terminology accurately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2 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Some, attempts 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3-4 marks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some understanding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Attempts to comment on the effect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Selects some relevant quotations 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Uses some subject terminology, not always appropriately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1 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Simple, limited 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1-2 marks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some understanding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Offers simple comment on effect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Simple references or textual details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Simple mention of subject terminology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1011" y="191131"/>
            <a:ext cx="8671859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AO2 </a:t>
            </a:r>
            <a:endParaRPr lang="en-GB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Explain, comment on and analyse how writers use language and structure to achieve effects and influence readers, using relevant subjects terminology to support their views. 	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011" y="1500642"/>
            <a:ext cx="8612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the writer use language to describe the experience of collecting the bodies? </a:t>
            </a:r>
          </a:p>
          <a:p>
            <a:pPr algn="ctr">
              <a:spcAft>
                <a:spcPts val="0"/>
              </a:spcAft>
            </a:pPr>
            <a:r>
              <a:rPr lang="en-GB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634" y="3352683"/>
            <a:ext cx="8671859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AO2 </a:t>
            </a:r>
            <a:endParaRPr lang="en-GB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Explain, comment on and analyse how writers use language and structure to achieve effects and influence readers, using relevant subjects terminology to support their views. 	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634" y="352496"/>
            <a:ext cx="8671858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AO1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Identify and interpret explicit and implicit information and ideas. 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Select and synthesise evidence from different texts. 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776" y="1954306"/>
            <a:ext cx="8456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  <a:latin typeface="Impact" panose="020B0806030902050204" pitchFamily="34" charset="0"/>
              </a:rPr>
              <a:t>WWW:</a:t>
            </a:r>
          </a:p>
          <a:p>
            <a:r>
              <a:rPr lang="en-GB" sz="4000" dirty="0" smtClean="0">
                <a:solidFill>
                  <a:srgbClr val="00B050"/>
                </a:solidFill>
                <a:latin typeface="Impact" panose="020B0806030902050204" pitchFamily="34" charset="0"/>
              </a:rPr>
              <a:t>EBI: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210" y="4873812"/>
            <a:ext cx="8456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  <a:latin typeface="Impact" panose="020B0806030902050204" pitchFamily="34" charset="0"/>
              </a:rPr>
              <a:t>WWW:</a:t>
            </a:r>
          </a:p>
          <a:p>
            <a:r>
              <a:rPr lang="en-GB" sz="4000" dirty="0" smtClean="0">
                <a:solidFill>
                  <a:srgbClr val="00B050"/>
                </a:solidFill>
                <a:latin typeface="Impact" panose="020B0806030902050204" pitchFamily="34" charset="0"/>
              </a:rPr>
              <a:t>EBI:</a:t>
            </a:r>
          </a:p>
        </p:txBody>
      </p:sp>
    </p:spTree>
    <p:extLst>
      <p:ext uri="{BB962C8B-B14F-4D97-AF65-F5344CB8AC3E}">
        <p14:creationId xmlns:p14="http://schemas.microsoft.com/office/powerpoint/2010/main" val="5924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11311" r="39076" b="8513"/>
          <a:stretch/>
        </p:blipFill>
        <p:spPr bwMode="auto">
          <a:xfrm>
            <a:off x="150566" y="0"/>
            <a:ext cx="594315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09982" y="1340507"/>
            <a:ext cx="2395182" cy="364869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in the trenches of the First World War, this passage describes how a group of British soldiers and miners take advantage of a break in the action to venture into no man’s land and bring back the bodies of their colleagues who have been killed.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1" t="11754" r="35670" b="7234"/>
          <a:stretch/>
        </p:blipFill>
        <p:spPr bwMode="auto">
          <a:xfrm>
            <a:off x="1212850" y="56515"/>
            <a:ext cx="6718300" cy="6744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04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735" y="224641"/>
            <a:ext cx="7718853" cy="63709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 smtClean="0">
                <a:latin typeface="HelveticaNeueLTStd-Roman"/>
              </a:rPr>
              <a:t>From the routine conversation that opens this passage, the writing moves on to present the horror of dealing with the bodies of dead soldiers.</a:t>
            </a:r>
          </a:p>
          <a:p>
            <a:endParaRPr lang="en-GB" sz="2400" b="0" i="0" u="none" strike="noStrike" baseline="0" dirty="0" smtClean="0">
              <a:latin typeface="HelveticaNeueLTStd-Roman"/>
            </a:endParaRPr>
          </a:p>
          <a:p>
            <a:r>
              <a:rPr lang="en-GB" sz="2400" b="0" i="0" u="none" strike="noStrike" baseline="0" dirty="0" smtClean="0">
                <a:latin typeface="HelveticaNeueLTStd-Roman"/>
              </a:rPr>
              <a:t>How do the men react? How did you respond</a:t>
            </a:r>
            <a:r>
              <a:rPr lang="en-GB" sz="2400" b="0" i="0" u="none" strike="noStrike" dirty="0" smtClean="0">
                <a:latin typeface="HelveticaNeueLTStd-Roman"/>
              </a:rPr>
              <a:t> </a:t>
            </a:r>
            <a:r>
              <a:rPr lang="en-GB" sz="2400" b="0" i="0" u="none" strike="noStrike" baseline="0" dirty="0" smtClean="0">
                <a:latin typeface="HelveticaNeueLTStd-Roman"/>
              </a:rPr>
              <a:t>when reading it? </a:t>
            </a:r>
          </a:p>
          <a:p>
            <a:endParaRPr lang="en-GB" sz="2400" dirty="0">
              <a:latin typeface="HelveticaNeueLTStd-Roman"/>
            </a:endParaRPr>
          </a:p>
          <a:p>
            <a:r>
              <a:rPr lang="en-GB" sz="2400" b="0" i="0" u="none" strike="noStrike" baseline="0" dirty="0" smtClean="0">
                <a:latin typeface="HelveticaNeueLTStd-Roman"/>
              </a:rPr>
              <a:t>Weir says that his father would say that the soldiers were all “doing their bit.” How does this make him feel? </a:t>
            </a:r>
          </a:p>
          <a:p>
            <a:endParaRPr lang="en-GB" sz="2400" dirty="0">
              <a:latin typeface="HelveticaNeueLTStd-Roman"/>
            </a:endParaRPr>
          </a:p>
          <a:p>
            <a:r>
              <a:rPr lang="en-GB" sz="2400" b="0" i="0" u="none" strike="noStrike" baseline="0" dirty="0" smtClean="0">
                <a:latin typeface="HelveticaNeueLTStd-Roman"/>
              </a:rPr>
              <a:t>Why was Stephen more frightened by the thought that one of those men was going to be alive? </a:t>
            </a:r>
          </a:p>
          <a:p>
            <a:endParaRPr lang="en-GB" sz="2400" b="0" i="0" u="none" strike="noStrike" baseline="0" dirty="0" smtClean="0">
              <a:latin typeface="HelveticaNeueLTStd-Roman"/>
            </a:endParaRPr>
          </a:p>
          <a:p>
            <a:r>
              <a:rPr lang="en-GB" sz="2400" b="0" i="0" u="none" strike="noStrike" baseline="0" dirty="0" smtClean="0">
                <a:latin typeface="HelveticaNeueLTStd-Roman"/>
              </a:rPr>
              <a:t>Explain why Brennan says at the end of the chapter that he feels better, even though one of the dead soldiers was his</a:t>
            </a:r>
          </a:p>
          <a:p>
            <a:r>
              <a:rPr lang="en-GB" sz="2400" b="0" i="0" u="none" strike="noStrike" baseline="0" dirty="0" smtClean="0">
                <a:latin typeface="HelveticaNeueLTStd-Roman"/>
              </a:rPr>
              <a:t>brother.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064564" y="224640"/>
            <a:ext cx="1015663" cy="63709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5400" b="1" dirty="0" smtClean="0"/>
              <a:t>First Reponses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7095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659" y="112173"/>
            <a:ext cx="7627332" cy="65556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3600" b="1" i="0" u="none" strike="noStrike" baseline="0" dirty="0" smtClean="0">
                <a:solidFill>
                  <a:srgbClr val="FF0000"/>
                </a:solidFill>
                <a:latin typeface="HelveticaNeueLTStd-Roman"/>
              </a:rPr>
              <a:t>Pair A: </a:t>
            </a:r>
            <a:r>
              <a:rPr lang="en-GB" sz="2800" b="0" i="0" u="none" strike="noStrike" baseline="0" dirty="0" smtClean="0">
                <a:latin typeface="HelveticaNeueLTStd-Roman"/>
              </a:rPr>
              <a:t>Comment on the writer’s presentation of the weather and the natural world alongside a scene of such horror. Where does he identify beauty?</a:t>
            </a:r>
          </a:p>
          <a:p>
            <a:endParaRPr lang="en-GB" sz="2800" b="0" i="0" u="none" strike="noStrike" baseline="0" dirty="0" smtClean="0">
              <a:latin typeface="HelveticaNeueLTStd-Roman"/>
            </a:endParaRPr>
          </a:p>
          <a:p>
            <a:r>
              <a:rPr lang="en-GB" sz="3600" b="1" i="0" u="none" strike="noStrike" baseline="0" dirty="0" smtClean="0">
                <a:solidFill>
                  <a:srgbClr val="FF0000"/>
                </a:solidFill>
                <a:latin typeface="HelveticaNeueLTStd-Roman"/>
              </a:rPr>
              <a:t>Pair B: </a:t>
            </a:r>
            <a:r>
              <a:rPr lang="en-GB" sz="2800" b="0" i="0" u="none" strike="noStrike" baseline="0" dirty="0" smtClean="0">
                <a:latin typeface="HelveticaNeueLTStd-Roman"/>
              </a:rPr>
              <a:t>What is the effect of the description of the rat and crow in the scene?</a:t>
            </a:r>
          </a:p>
          <a:p>
            <a:endParaRPr lang="en-GB" sz="2800" b="0" i="0" u="none" strike="noStrike" baseline="0" dirty="0" smtClean="0">
              <a:latin typeface="HelveticaNeueLTStd-Roman"/>
            </a:endParaRPr>
          </a:p>
          <a:p>
            <a:r>
              <a:rPr lang="en-GB" sz="3600" b="1" i="0" u="none" strike="noStrike" baseline="0" dirty="0" smtClean="0">
                <a:solidFill>
                  <a:srgbClr val="FF0000"/>
                </a:solidFill>
                <a:latin typeface="HelveticaNeueLTStd-Roman"/>
              </a:rPr>
              <a:t>Pair C: </a:t>
            </a:r>
            <a:r>
              <a:rPr lang="en-GB" sz="2800" b="0" i="0" u="none" strike="noStrike" baseline="0" dirty="0" smtClean="0">
                <a:latin typeface="HelveticaNeueLTStd-Roman"/>
              </a:rPr>
              <a:t>How does the passage show normal human interaction and compassion in the presence of horror and suffering? </a:t>
            </a:r>
          </a:p>
          <a:p>
            <a:endParaRPr lang="en-GB" sz="2800" b="0" i="0" u="none" strike="noStrike" baseline="0" dirty="0" smtClean="0">
              <a:latin typeface="HelveticaNeueLTStd-Roman"/>
            </a:endParaRPr>
          </a:p>
          <a:p>
            <a:r>
              <a:rPr lang="en-GB" sz="3600" b="1" i="0" u="none" strike="noStrike" baseline="0" dirty="0" smtClean="0">
                <a:solidFill>
                  <a:srgbClr val="FF0000"/>
                </a:solidFill>
                <a:latin typeface="HelveticaNeueLTStd-Roman"/>
              </a:rPr>
              <a:t>Pair</a:t>
            </a:r>
            <a:r>
              <a:rPr lang="en-GB" sz="3600" b="1" i="0" u="none" strike="noStrike" dirty="0" smtClean="0">
                <a:solidFill>
                  <a:srgbClr val="FF0000"/>
                </a:solidFill>
                <a:latin typeface="HelveticaNeueLTStd-Roman"/>
              </a:rPr>
              <a:t> D: </a:t>
            </a:r>
            <a:r>
              <a:rPr lang="en-GB" sz="2800" b="0" i="0" u="none" strike="noStrike" baseline="0" dirty="0" smtClean="0">
                <a:latin typeface="HelveticaNeueLTStd-Roman"/>
              </a:rPr>
              <a:t>Explain your response to the closing sentence of the chapter.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064564" y="224640"/>
            <a:ext cx="1015663" cy="63709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5400" b="1" dirty="0" smtClean="0"/>
              <a:t>Paired Work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5971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552" y="352496"/>
            <a:ext cx="8376023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AO1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Identify and interpret explicit and implicit information and ideas. 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Select and synthesise evidence from different texts. 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905" y="1738253"/>
            <a:ext cx="8313670" cy="437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Sample Question 1: </a:t>
            </a:r>
            <a:endParaRPr lang="en-GB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Re-read lines 1-15 of the source.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four things from this part of the source about Ellis.	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en-GB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[4 marks]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552" y="352496"/>
            <a:ext cx="8376023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AO1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Identify and interpret explicit and implicit information and ideas. 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Select and synthesise evidence from different texts. 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367551" y="1718883"/>
            <a:ext cx="8376023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Sample Question 1: </a:t>
            </a:r>
            <a:endParaRPr lang="en-GB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Re-read lines 1-15 of the source.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four things from this part of the source about Ellis.	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en-GB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[4 marks]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502" y="3470503"/>
            <a:ext cx="8326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Responses must be drawn from lines 1-15 of the 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Responses must be true statements from the extract.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Responses must relate to the character, Ellis.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 may quote or paraphrase – each is acceptable.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paraphrased response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covering more than one point should be credited for each point made.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857" y="5719422"/>
            <a:ext cx="3888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B050"/>
                </a:solidFill>
                <a:latin typeface="Impact" pitchFamily="34" charset="0"/>
              </a:rPr>
              <a:t>Peer-assessment:</a:t>
            </a:r>
            <a:endParaRPr lang="en-GB" sz="3400" dirty="0"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2249" y="5735666"/>
            <a:ext cx="54006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Include a mark out of 4, as well as </a:t>
            </a:r>
            <a:r>
              <a:rPr lang="en-GB" sz="2800" b="1" dirty="0" smtClean="0"/>
              <a:t>WWW </a:t>
            </a:r>
            <a:r>
              <a:rPr lang="en-GB" sz="2800" dirty="0" smtClean="0"/>
              <a:t>and </a:t>
            </a:r>
            <a:r>
              <a:rPr lang="en-GB" sz="2800" b="1" dirty="0" smtClean="0"/>
              <a:t>EBI.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183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011" y="191131"/>
            <a:ext cx="8671859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AO2 </a:t>
            </a:r>
            <a:endParaRPr lang="en-GB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Explain, comment on and analyse how writers use language and structure to achieve effects and influence readers, using relevant subjects terminology to support their views. 	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776" y="1767007"/>
            <a:ext cx="86120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Question 2: </a:t>
            </a:r>
            <a:endParaRPr lang="en-GB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Re-read 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lines 45-78 of the source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question assesses Language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i.e. Words / Phrases / Language Features / Language Techniques / Sentence Forms</a:t>
            </a:r>
            <a:endParaRPr lang="en-GB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0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the writer use language to describe the experience of collecting the bodies? </a:t>
            </a:r>
          </a:p>
          <a:p>
            <a:pPr algn="ctr">
              <a:spcAft>
                <a:spcPts val="0"/>
              </a:spcAft>
            </a:pPr>
            <a:endParaRPr lang="en-GB" sz="20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could include the writer’s choice of: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words and phrases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language features and techniques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sentence forms.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6189" y="4260334"/>
            <a:ext cx="121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marks]</a:t>
            </a:r>
            <a:endParaRPr lang="en-GB" sz="11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4365104"/>
            <a:ext cx="3168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 smtClean="0">
                <a:solidFill>
                  <a:srgbClr val="FF0000"/>
                </a:solidFill>
              </a:rPr>
              <a:t>?</a:t>
            </a:r>
            <a:endParaRPr lang="en-GB" sz="1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5242266"/>
            <a:ext cx="25922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Spend </a:t>
            </a:r>
            <a:r>
              <a:rPr lang="en-GB" b="1" dirty="0" smtClean="0">
                <a:solidFill>
                  <a:srgbClr val="FF0000"/>
                </a:solidFill>
              </a:rPr>
              <a:t>10 minutes </a:t>
            </a:r>
            <a:r>
              <a:rPr lang="en-GB" dirty="0" smtClean="0">
                <a:solidFill>
                  <a:srgbClr val="FF0000"/>
                </a:solidFill>
              </a:rPr>
              <a:t>planning your answer to this question.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93547"/>
              </p:ext>
            </p:extLst>
          </p:nvPr>
        </p:nvGraphicFramePr>
        <p:xfrm>
          <a:off x="251011" y="2022402"/>
          <a:ext cx="874357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226"/>
                <a:gridCol w="70223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Level 4</a:t>
                      </a:r>
                    </a:p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Perceptive, Detailed</a:t>
                      </a:r>
                    </a:p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marks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detailed and perceptive understanding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Analyses the effects of the writer’s choices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Selects a range of judicious quotations 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Uses sophisticated subject terminology accurately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Level 3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Clear, relevant 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5-6 marks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clear understanding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Clearly explains the effects of the writer’s choices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Selects a range of relevant quotations 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Uses subject terminology accurately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2 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Some, attempts 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3-4 marks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some understanding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Attempts to comment on the effect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Selects some relevant quotations 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Uses some subject terminology, not always appropriately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1 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Simple, limited 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1-2 marks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some understanding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Offers simple comment on effect of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Simple references or textual details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Simple mention of subject terminology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1011" y="191131"/>
            <a:ext cx="8671859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AO2 </a:t>
            </a:r>
            <a:endParaRPr lang="en-GB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Explain, comment on and analyse how writers use language and structure to achieve effects and influence readers, using relevant subjects terminology to support their views. 	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011" y="1500642"/>
            <a:ext cx="8612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the writer use language to describe the experience of collecting the bodies? </a:t>
            </a:r>
          </a:p>
          <a:p>
            <a:pPr algn="ctr">
              <a:spcAft>
                <a:spcPts val="0"/>
              </a:spcAft>
            </a:pPr>
            <a:r>
              <a:rPr lang="en-GB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902</Words>
  <Application>Microsoft Office PowerPoint</Application>
  <PresentationFormat>On-screen Show (4:3)</PresentationFormat>
  <Paragraphs>159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HelveticaNeueLTStd-Roman</vt:lpstr>
      <vt:lpstr>Impact</vt:lpstr>
      <vt:lpstr>Times New Roman</vt:lpstr>
      <vt:lpstr>Office Theme</vt:lpstr>
      <vt:lpstr>Birdsong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Birdsong</dc:title>
  <dc:creator>Victoria Archer</dc:creator>
  <cp:lastModifiedBy>Victoria Archer</cp:lastModifiedBy>
  <cp:revision>8</cp:revision>
  <dcterms:created xsi:type="dcterms:W3CDTF">2015-08-28T20:54:50Z</dcterms:created>
  <dcterms:modified xsi:type="dcterms:W3CDTF">2015-08-28T22:02:53Z</dcterms:modified>
</cp:coreProperties>
</file>