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4" r:id="rId8"/>
    <p:sldId id="265" r:id="rId9"/>
    <p:sldId id="266" r:id="rId10"/>
    <p:sldId id="267" r:id="rId11"/>
    <p:sldId id="268" r:id="rId12"/>
    <p:sldId id="273" r:id="rId13"/>
    <p:sldId id="275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0" d="100"/>
          <a:sy n="60" d="100"/>
        </p:scale>
        <p:origin x="1569" y="6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BE78-3722-4870-9444-8A9E0BA116A4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431-466C-4CF3-948B-94E4B4E3E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95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BE78-3722-4870-9444-8A9E0BA116A4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431-466C-4CF3-948B-94E4B4E3E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74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BE78-3722-4870-9444-8A9E0BA116A4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431-466C-4CF3-948B-94E4B4E3E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1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BE78-3722-4870-9444-8A9E0BA116A4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431-466C-4CF3-948B-94E4B4E3E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82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BE78-3722-4870-9444-8A9E0BA116A4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431-466C-4CF3-948B-94E4B4E3E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BE78-3722-4870-9444-8A9E0BA116A4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431-466C-4CF3-948B-94E4B4E3E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8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BE78-3722-4870-9444-8A9E0BA116A4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431-466C-4CF3-948B-94E4B4E3E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05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BE78-3722-4870-9444-8A9E0BA116A4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431-466C-4CF3-948B-94E4B4E3E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61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BE78-3722-4870-9444-8A9E0BA116A4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431-466C-4CF3-948B-94E4B4E3E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2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BE78-3722-4870-9444-8A9E0BA116A4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431-466C-4CF3-948B-94E4B4E3E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77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BE78-3722-4870-9444-8A9E0BA116A4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431-466C-4CF3-948B-94E4B4E3E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59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CBE78-3722-4870-9444-8A9E0BA116A4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EB431-466C-4CF3-948B-94E4B4E3E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60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4rnlYoCndy4/TcbjvWpFOhI/AAAAAAAAADo/vBrbJk4kTQ0/s1600/full-moon-over-the-s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424" y="1268760"/>
            <a:ext cx="9036496" cy="1752600"/>
          </a:xfrm>
        </p:spPr>
        <p:txBody>
          <a:bodyPr>
            <a:normAutofit fontScale="92500"/>
          </a:bodyPr>
          <a:lstStyle/>
          <a:p>
            <a:r>
              <a:rPr lang="en-GB" sz="44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Literature Paper 2 Section B: Poetry</a:t>
            </a:r>
          </a:p>
          <a:p>
            <a:r>
              <a:rPr lang="en-GB" sz="4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– Practice Exam Question</a:t>
            </a:r>
            <a:endParaRPr lang="en-GB" sz="4400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endParaRPr lang="en-GB" sz="4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8576" y="5919329"/>
            <a:ext cx="3475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Power and Conflict </a:t>
            </a:r>
            <a:endParaRPr lang="en-GB" sz="32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Step </a:t>
            </a:r>
            <a:r>
              <a:rPr lang="en-GB" b="1" dirty="0" smtClean="0"/>
              <a:t>3 </a:t>
            </a:r>
            <a:r>
              <a:rPr lang="en-GB" dirty="0"/>
              <a:t>– pick your other </a:t>
            </a:r>
            <a:r>
              <a:rPr lang="en-GB" dirty="0" smtClean="0"/>
              <a:t>poem to compare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3861048"/>
            <a:ext cx="36484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Reality of conflict  </a:t>
            </a:r>
            <a:r>
              <a:rPr lang="en-GB" dirty="0" smtClean="0"/>
              <a:t>= </a:t>
            </a:r>
          </a:p>
          <a:p>
            <a:r>
              <a:rPr lang="en-GB" dirty="0"/>
              <a:t>	</a:t>
            </a:r>
            <a:r>
              <a:rPr lang="en-GB" dirty="0" smtClean="0"/>
              <a:t>Charge of the Light Brigade</a:t>
            </a:r>
          </a:p>
          <a:p>
            <a:r>
              <a:rPr lang="en-GB" dirty="0"/>
              <a:t>	</a:t>
            </a:r>
            <a:r>
              <a:rPr lang="en-GB" dirty="0" smtClean="0"/>
              <a:t>Exposure</a:t>
            </a:r>
          </a:p>
          <a:p>
            <a:r>
              <a:rPr lang="en-GB" dirty="0"/>
              <a:t>	</a:t>
            </a:r>
            <a:r>
              <a:rPr lang="en-GB" dirty="0" smtClean="0"/>
              <a:t>Poppies</a:t>
            </a:r>
            <a:endParaRPr lang="en-GB" dirty="0" smtClean="0"/>
          </a:p>
          <a:p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411760" y="4738212"/>
            <a:ext cx="831671" cy="5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2579" y="2278845"/>
            <a:ext cx="8385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Compare the ways poets present the reality of conflict in ‘Bayonet Charge’ and in </a:t>
            </a:r>
            <a:r>
              <a:rPr lang="en-GB" b="1" dirty="0" smtClean="0"/>
              <a:t>one</a:t>
            </a:r>
            <a:r>
              <a:rPr lang="en-GB" dirty="0" smtClean="0"/>
              <a:t> other poem from Power and Conflict.</a:t>
            </a:r>
          </a:p>
          <a:p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11388" y="2596797"/>
            <a:ext cx="1904104" cy="1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906914" y="2587214"/>
            <a:ext cx="1434215" cy="191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35533" y="2621177"/>
            <a:ext cx="941124" cy="43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737821" y="2624866"/>
            <a:ext cx="1796527" cy="1236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9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Step </a:t>
            </a:r>
            <a:r>
              <a:rPr lang="en-GB" sz="3200" b="1" dirty="0" smtClean="0"/>
              <a:t>4 </a:t>
            </a:r>
            <a:r>
              <a:rPr lang="en-GB" sz="3200" dirty="0"/>
              <a:t>– pick </a:t>
            </a:r>
            <a:r>
              <a:rPr lang="en-GB" sz="3200" dirty="0" smtClean="0"/>
              <a:t>out 3 points you could make about the theme in the second poem</a:t>
            </a:r>
            <a:endParaRPr lang="en-GB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68079" y="2606381"/>
            <a:ext cx="2943771" cy="1658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56176" y="4365104"/>
            <a:ext cx="104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Exposure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508637" y="4869160"/>
            <a:ext cx="3576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Hopelessness </a:t>
            </a:r>
          </a:p>
          <a:p>
            <a:pPr marL="342900" indent="-342900">
              <a:buAutoNum type="arabicPeriod"/>
            </a:pPr>
            <a:r>
              <a:rPr lang="en-GB" dirty="0" smtClean="0"/>
              <a:t>Nature personified as the enemy</a:t>
            </a:r>
          </a:p>
          <a:p>
            <a:pPr marL="342900" indent="-342900">
              <a:buAutoNum type="arabicPeriod"/>
            </a:pPr>
            <a:r>
              <a:rPr lang="en-GB" dirty="0" smtClean="0"/>
              <a:t>Soldiers ambivalent – question the purpose of conflict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62579" y="2278845"/>
            <a:ext cx="8385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Compare the ways poets present the reality of conflict in ‘Bayonet Charge’ and in </a:t>
            </a:r>
            <a:r>
              <a:rPr lang="en-GB" b="1" dirty="0" smtClean="0"/>
              <a:t>one</a:t>
            </a:r>
            <a:r>
              <a:rPr lang="en-GB" dirty="0" smtClean="0"/>
              <a:t> other poem from Power and Conflict.</a:t>
            </a:r>
          </a:p>
          <a:p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711388" y="2596797"/>
            <a:ext cx="1904104" cy="1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906914" y="2587214"/>
            <a:ext cx="1434215" cy="191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5533" y="2621177"/>
            <a:ext cx="941124" cy="43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82085" y="5058290"/>
            <a:ext cx="186348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9891" y="4365104"/>
            <a:ext cx="360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Reality of c</a:t>
            </a:r>
            <a:r>
              <a:rPr lang="en-GB" b="1" dirty="0" smtClean="0"/>
              <a:t>onflict </a:t>
            </a:r>
            <a:r>
              <a:rPr lang="en-GB" dirty="0" smtClean="0"/>
              <a:t>in Bayonet Charge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28650" y="4869160"/>
            <a:ext cx="3405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Confusion </a:t>
            </a:r>
          </a:p>
          <a:p>
            <a:pPr marL="342900" indent="-342900">
              <a:buAutoNum type="arabicPeriod"/>
            </a:pPr>
            <a:r>
              <a:rPr lang="en-GB" dirty="0" smtClean="0"/>
              <a:t>Nature as a victim of conflict</a:t>
            </a:r>
          </a:p>
          <a:p>
            <a:pPr marL="342900" indent="-342900">
              <a:buAutoNum type="arabicPeriod"/>
            </a:pPr>
            <a:r>
              <a:rPr lang="en-GB" dirty="0" smtClean="0"/>
              <a:t>Patriotic ideals dropped in the heat of battle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0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289" y="90806"/>
            <a:ext cx="885354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Step 5 </a:t>
            </a:r>
            <a:r>
              <a:rPr lang="en-GB" sz="3200" dirty="0" smtClean="0"/>
              <a:t>– mind map/plan the rest of your answer, identifying the different sections </a:t>
            </a:r>
            <a:endParaRPr lang="en-GB" sz="3200" dirty="0"/>
          </a:p>
        </p:txBody>
      </p:sp>
      <p:sp>
        <p:nvSpPr>
          <p:cNvPr id="3" name="Oval 2"/>
          <p:cNvSpPr/>
          <p:nvPr/>
        </p:nvSpPr>
        <p:spPr>
          <a:xfrm>
            <a:off x="3496235" y="3184264"/>
            <a:ext cx="2404334" cy="1118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700630" y="3482051"/>
            <a:ext cx="199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Poem 1: Bayonet Charge</a:t>
            </a:r>
          </a:p>
          <a:p>
            <a:r>
              <a:rPr lang="en-GB" sz="1400" dirty="0" smtClean="0"/>
              <a:t>Poem 2: Exposure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684033" y="4392217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Structure/form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42647" y="4470533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Language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3822" y="2647458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Feelings and attitudes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18099" y="2592542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Introduction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92794" y="3625894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Conclusion </a:t>
            </a:r>
            <a:endParaRPr lang="en-GB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405897" y="2915870"/>
            <a:ext cx="475820" cy="427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4168" y="1137329"/>
            <a:ext cx="249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BC: action, terror</a:t>
            </a:r>
          </a:p>
          <a:p>
            <a:r>
              <a:rPr lang="en-GB" sz="1600" dirty="0" smtClean="0"/>
              <a:t>E: inactivity, boredom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72931" y="1977991"/>
            <a:ext cx="3435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Same WWI context; writers from different times; different situations and emotions</a:t>
            </a:r>
            <a:endParaRPr lang="en-GB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852659" y="1672350"/>
            <a:ext cx="475820" cy="427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850776" y="2477948"/>
            <a:ext cx="343143" cy="277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00569" y="1000870"/>
            <a:ext cx="3184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BC: patriotic ideals dropped</a:t>
            </a:r>
          </a:p>
          <a:p>
            <a:r>
              <a:rPr lang="en-GB" sz="1600" dirty="0" smtClean="0"/>
              <a:t>E: soldiers ambivalent – question purpose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1438" y="2070385"/>
            <a:ext cx="2495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Reality vs. ideal</a:t>
            </a:r>
            <a:endParaRPr lang="en-GB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378824" y="2996407"/>
            <a:ext cx="365760" cy="267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970495" y="2393057"/>
            <a:ext cx="403411" cy="35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509273" y="1672350"/>
            <a:ext cx="364863" cy="461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79863" y="5789816"/>
            <a:ext cx="318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BC: nature as victim of conflict</a:t>
            </a:r>
          </a:p>
          <a:p>
            <a:r>
              <a:rPr lang="en-GB" sz="1600" dirty="0" smtClean="0"/>
              <a:t>E: nature personified as the enemy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84258" y="4912962"/>
            <a:ext cx="318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BC: movement, violent imagery</a:t>
            </a:r>
          </a:p>
          <a:p>
            <a:r>
              <a:rPr lang="en-GB" sz="1600" dirty="0" smtClean="0"/>
              <a:t>E: bleak, hopeless language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244353" y="4247879"/>
            <a:ext cx="317351" cy="302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900569" y="4784685"/>
            <a:ext cx="548640" cy="169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1"/>
          </p:cNvCxnSpPr>
          <p:nvPr/>
        </p:nvCxnSpPr>
        <p:spPr>
          <a:xfrm>
            <a:off x="5610113" y="4806964"/>
            <a:ext cx="469750" cy="127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47887" y="5673636"/>
            <a:ext cx="4078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BC: enjambment, irregular line length, punctuation, show soldier’s confusion</a:t>
            </a:r>
          </a:p>
          <a:p>
            <a:r>
              <a:rPr lang="en-GB" sz="1600" dirty="0" smtClean="0"/>
              <a:t>E: regular rhyme scheme shows monotony; half-rhymes and short lines show hopelessness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2023" y="4902274"/>
            <a:ext cx="260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BC: third person singular</a:t>
            </a:r>
          </a:p>
          <a:p>
            <a:r>
              <a:rPr lang="en-GB" sz="1600" dirty="0" smtClean="0"/>
              <a:t>E: first person plural</a:t>
            </a:r>
          </a:p>
        </p:txBody>
      </p:sp>
      <p:cxnSp>
        <p:nvCxnSpPr>
          <p:cNvPr id="38" name="Straight Arrow Connector 37"/>
          <p:cNvCxnSpPr>
            <a:stCxn id="3" idx="3"/>
          </p:cNvCxnSpPr>
          <p:nvPr/>
        </p:nvCxnSpPr>
        <p:spPr>
          <a:xfrm flipH="1">
            <a:off x="3593054" y="4139215"/>
            <a:ext cx="255288" cy="331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5" idx="0"/>
          </p:cNvCxnSpPr>
          <p:nvPr/>
        </p:nvCxnSpPr>
        <p:spPr>
          <a:xfrm flipH="1">
            <a:off x="3287134" y="4713694"/>
            <a:ext cx="217170" cy="959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023334" y="4713694"/>
            <a:ext cx="1193203" cy="612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065929" y="3780976"/>
            <a:ext cx="438375" cy="23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90947" y="3242367"/>
            <a:ext cx="1661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Negative views of conflict; suggest war can’t be justified</a:t>
            </a:r>
            <a:endParaRPr lang="en-GB" sz="1600" dirty="0"/>
          </a:p>
        </p:txBody>
      </p:sp>
      <p:cxnSp>
        <p:nvCxnSpPr>
          <p:cNvPr id="48" name="Straight Arrow Connector 47"/>
          <p:cNvCxnSpPr>
            <a:stCxn id="9" idx="1"/>
          </p:cNvCxnSpPr>
          <p:nvPr/>
        </p:nvCxnSpPr>
        <p:spPr>
          <a:xfrm flipH="1">
            <a:off x="1423922" y="3810560"/>
            <a:ext cx="468872" cy="51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545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289" y="90806"/>
            <a:ext cx="885354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Step 6 </a:t>
            </a:r>
            <a:r>
              <a:rPr lang="en-GB" sz="3200" dirty="0" smtClean="0"/>
              <a:t>– collect quotes to back up your points</a:t>
            </a:r>
            <a:endParaRPr lang="en-GB" sz="3200" dirty="0"/>
          </a:p>
        </p:txBody>
      </p:sp>
      <p:sp>
        <p:nvSpPr>
          <p:cNvPr id="3" name="Oval 2"/>
          <p:cNvSpPr/>
          <p:nvPr/>
        </p:nvSpPr>
        <p:spPr>
          <a:xfrm>
            <a:off x="3496235" y="3184264"/>
            <a:ext cx="2404334" cy="1118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700630" y="3482051"/>
            <a:ext cx="199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Poem 1: Bayonet Charge</a:t>
            </a:r>
          </a:p>
          <a:p>
            <a:r>
              <a:rPr lang="en-GB" sz="1400" dirty="0" smtClean="0"/>
              <a:t>Poem 2: Exposure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42647" y="4470533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Language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3822" y="2647458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Feelings and attitudes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00569" y="1000870"/>
            <a:ext cx="3184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BC: patriotic ideals dropped</a:t>
            </a:r>
          </a:p>
          <a:p>
            <a:r>
              <a:rPr lang="en-GB" sz="1600" dirty="0" smtClean="0"/>
              <a:t>E: soldiers ambivalent – question purpose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1438" y="2070385"/>
            <a:ext cx="2495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Reality vs. ideal</a:t>
            </a:r>
            <a:endParaRPr lang="en-GB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378824" y="2996407"/>
            <a:ext cx="365760" cy="267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970495" y="2393057"/>
            <a:ext cx="403411" cy="35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509273" y="1672350"/>
            <a:ext cx="364863" cy="461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79863" y="5789816"/>
            <a:ext cx="318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BC: nature as victim of conflict</a:t>
            </a:r>
          </a:p>
          <a:p>
            <a:r>
              <a:rPr lang="en-GB" sz="1600" dirty="0" smtClean="0"/>
              <a:t>E: nature personified as the enemy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244353" y="4247879"/>
            <a:ext cx="317351" cy="302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610114" y="4806964"/>
            <a:ext cx="477818" cy="1088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35130" y="6041487"/>
            <a:ext cx="327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“merciless iced east winds” “</a:t>
            </a:r>
            <a:r>
              <a:rPr lang="en-GB" dirty="0" err="1" smtClean="0">
                <a:solidFill>
                  <a:srgbClr val="FF0000"/>
                </a:solidFill>
              </a:rPr>
              <a:t>knive</a:t>
            </a:r>
            <a:r>
              <a:rPr lang="en-GB" dirty="0" smtClean="0">
                <a:solidFill>
                  <a:srgbClr val="FF0000"/>
                </a:solidFill>
              </a:rPr>
              <a:t>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73906" y="4929863"/>
            <a:ext cx="327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“a threshing circle”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”shot-slashed furrows”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75733" y="846327"/>
            <a:ext cx="327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“etcetera”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“dropped like luxuries”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21539" y="2196188"/>
            <a:ext cx="327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“on us the doors are closed”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542416" y="1176941"/>
            <a:ext cx="1428079" cy="16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699325" y="5459014"/>
            <a:ext cx="271630" cy="39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439785" y="6217920"/>
            <a:ext cx="640078" cy="21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4491318" y="1520566"/>
            <a:ext cx="1357705" cy="713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89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GB" b="1" dirty="0"/>
              <a:t>Step </a:t>
            </a:r>
            <a:r>
              <a:rPr lang="en-GB" b="1" dirty="0"/>
              <a:t>7</a:t>
            </a:r>
            <a:r>
              <a:rPr lang="en-GB" b="1" dirty="0" smtClean="0"/>
              <a:t> </a:t>
            </a:r>
            <a:r>
              <a:rPr lang="en-GB" dirty="0"/>
              <a:t>– write your </a:t>
            </a:r>
            <a:r>
              <a:rPr lang="en-GB" dirty="0" smtClean="0"/>
              <a:t>answer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272" t="24386" r="27184" b="8807"/>
          <a:stretch/>
        </p:blipFill>
        <p:spPr>
          <a:xfrm>
            <a:off x="536712" y="1085966"/>
            <a:ext cx="8070575" cy="57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857356" y="142852"/>
            <a:ext cx="7107132" cy="2000264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l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One of the ways the poet... Another way...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soldier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 also shown to be... The poet suggests... When he is first described...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Bevel 3"/>
          <p:cNvSpPr/>
          <p:nvPr/>
        </p:nvSpPr>
        <p:spPr bwMode="auto">
          <a:xfrm>
            <a:off x="142844" y="-24"/>
            <a:ext cx="1214414" cy="1142984"/>
          </a:xfrm>
          <a:prstGeom prst="beve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Bevel 4"/>
          <p:cNvSpPr/>
          <p:nvPr/>
        </p:nvSpPr>
        <p:spPr bwMode="auto">
          <a:xfrm>
            <a:off x="142844" y="1142984"/>
            <a:ext cx="1214414" cy="1142984"/>
          </a:xfrm>
          <a:prstGeom prst="beve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800" dirty="0"/>
              <a:t>W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Bevel 5"/>
          <p:cNvSpPr/>
          <p:nvPr/>
        </p:nvSpPr>
        <p:spPr bwMode="auto">
          <a:xfrm>
            <a:off x="142844" y="2285992"/>
            <a:ext cx="1214414" cy="1142984"/>
          </a:xfrm>
          <a:prstGeom prst="beve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800" dirty="0"/>
              <a:t>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evel 6"/>
          <p:cNvSpPr/>
          <p:nvPr/>
        </p:nvSpPr>
        <p:spPr bwMode="auto">
          <a:xfrm>
            <a:off x="142844" y="3429000"/>
            <a:ext cx="1214414" cy="1142984"/>
          </a:xfrm>
          <a:prstGeom prst="beve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800" dirty="0"/>
              <a:t>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Bevel 7"/>
          <p:cNvSpPr/>
          <p:nvPr/>
        </p:nvSpPr>
        <p:spPr bwMode="auto">
          <a:xfrm>
            <a:off x="142844" y="4572008"/>
            <a:ext cx="1214414" cy="1142984"/>
          </a:xfrm>
          <a:prstGeom prst="beve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800" dirty="0"/>
              <a:t>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evel 8"/>
          <p:cNvSpPr/>
          <p:nvPr/>
        </p:nvSpPr>
        <p:spPr bwMode="auto">
          <a:xfrm>
            <a:off x="142844" y="5715016"/>
            <a:ext cx="1214414" cy="1142984"/>
          </a:xfrm>
          <a:prstGeom prst="beve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800" dirty="0"/>
              <a:t>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391049"/>
            <a:ext cx="50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}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857356" y="2214554"/>
            <a:ext cx="7107132" cy="1143008"/>
          </a:xfrm>
          <a:prstGeom prst="rect">
            <a:avLst/>
          </a:prstGeom>
          <a:solidFill>
            <a:srgbClr val="92D050">
              <a:alpha val="5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This is shown when it says, “___”... An example of this is when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Owen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writes, “___”... For example, “___”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857356" y="3500438"/>
            <a:ext cx="7107132" cy="1143008"/>
          </a:xfrm>
          <a:prstGeom prst="rect">
            <a:avLst/>
          </a:prstGeom>
          <a:solidFill>
            <a:srgbClr val="92D05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This makes the reader think... This suggests to the reader... The reader will think... This implies... This suggests...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857388" y="4714884"/>
            <a:ext cx="7107100" cy="1143008"/>
          </a:xfrm>
          <a:prstGeom prst="rect">
            <a:avLst/>
          </a:prstGeom>
          <a:solidFill>
            <a:srgbClr val="92D05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The use of the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simile...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The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poet’s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word choice... The repetition of the word “___”... The alliteration of... This word has strong connotations of...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857356" y="5949280"/>
            <a:ext cx="7107132" cy="792088"/>
          </a:xfrm>
          <a:prstGeom prst="rect">
            <a:avLst/>
          </a:prstGeom>
          <a:solidFill>
            <a:srgbClr val="92D05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This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suggests... This implies... This links to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...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25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66" y="665272"/>
            <a:ext cx="88569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Step 1: </a:t>
            </a:r>
            <a:r>
              <a:rPr lang="en-GB" sz="2800" dirty="0" smtClean="0"/>
              <a:t>circle key words (poem/theme)</a:t>
            </a:r>
          </a:p>
          <a:p>
            <a:endParaRPr lang="en-GB" sz="800" dirty="0" smtClean="0"/>
          </a:p>
          <a:p>
            <a:r>
              <a:rPr lang="en-GB" sz="2800" b="1" dirty="0" smtClean="0"/>
              <a:t>Step 2: </a:t>
            </a:r>
            <a:r>
              <a:rPr lang="en-GB" sz="2800" dirty="0" smtClean="0"/>
              <a:t>identify three points to make about this theme in this poem (try to link to </a:t>
            </a:r>
            <a:r>
              <a:rPr lang="en-GB" sz="2800" dirty="0" smtClean="0"/>
              <a:t>feelings, </a:t>
            </a:r>
            <a:r>
              <a:rPr lang="en-GB" sz="2800" dirty="0" smtClean="0"/>
              <a:t>language and structure – see essay plan)</a:t>
            </a:r>
          </a:p>
          <a:p>
            <a:endParaRPr lang="en-GB" sz="800" dirty="0" smtClean="0"/>
          </a:p>
          <a:p>
            <a:r>
              <a:rPr lang="en-GB" sz="2800" b="1" dirty="0" smtClean="0"/>
              <a:t>Step 3: </a:t>
            </a:r>
            <a:r>
              <a:rPr lang="en-GB" sz="2800" dirty="0" smtClean="0"/>
              <a:t>choose a second poem</a:t>
            </a:r>
          </a:p>
          <a:p>
            <a:endParaRPr lang="en-GB" sz="800" dirty="0" smtClean="0"/>
          </a:p>
          <a:p>
            <a:r>
              <a:rPr lang="en-GB" sz="2800" b="1" dirty="0" smtClean="0"/>
              <a:t>Step 4: </a:t>
            </a:r>
            <a:r>
              <a:rPr lang="en-GB" sz="2800" dirty="0" smtClean="0"/>
              <a:t>identify three points to make about your second poem, linking them to the three things about the first poem</a:t>
            </a:r>
          </a:p>
          <a:p>
            <a:endParaRPr lang="en-GB" sz="800" dirty="0" smtClean="0"/>
          </a:p>
          <a:p>
            <a:r>
              <a:rPr lang="en-GB" sz="2800" b="1" dirty="0" smtClean="0"/>
              <a:t>Step 5: </a:t>
            </a:r>
            <a:r>
              <a:rPr lang="en-GB" sz="2800" dirty="0" smtClean="0"/>
              <a:t>mind map your answer </a:t>
            </a:r>
          </a:p>
          <a:p>
            <a:endParaRPr lang="en-GB" sz="800" dirty="0" smtClean="0"/>
          </a:p>
          <a:p>
            <a:r>
              <a:rPr lang="en-GB" sz="2800" b="1" dirty="0" smtClean="0"/>
              <a:t>Step </a:t>
            </a:r>
            <a:r>
              <a:rPr lang="en-GB" sz="2800" b="1" dirty="0" smtClean="0"/>
              <a:t>6: </a:t>
            </a:r>
            <a:r>
              <a:rPr lang="en-GB" sz="2800" dirty="0" smtClean="0"/>
              <a:t>find quotations (language </a:t>
            </a:r>
            <a:r>
              <a:rPr lang="en-GB" sz="2800" b="1" dirty="0" smtClean="0"/>
              <a:t>and </a:t>
            </a:r>
            <a:r>
              <a:rPr lang="en-GB" sz="2800" dirty="0" smtClean="0"/>
              <a:t>structure) in both poems to support your points</a:t>
            </a:r>
          </a:p>
          <a:p>
            <a:endParaRPr lang="en-GB" sz="800" dirty="0" smtClean="0"/>
          </a:p>
          <a:p>
            <a:r>
              <a:rPr lang="en-GB" sz="2800" b="1" dirty="0" smtClean="0"/>
              <a:t>Step </a:t>
            </a:r>
            <a:r>
              <a:rPr lang="en-GB" sz="2800" b="1" dirty="0" smtClean="0"/>
              <a:t>7: </a:t>
            </a:r>
            <a:r>
              <a:rPr lang="en-GB" sz="2800" dirty="0" smtClean="0"/>
              <a:t>write your essay!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4458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640960" cy="6001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   This unit will be </a:t>
            </a:r>
            <a:r>
              <a:rPr lang="en-US" sz="2400" b="1" dirty="0" smtClean="0"/>
              <a:t>externally examined</a:t>
            </a:r>
            <a:r>
              <a:rPr lang="en-US" sz="2400" dirty="0" smtClean="0"/>
              <a:t>.</a:t>
            </a:r>
          </a:p>
          <a:p>
            <a:pPr lvl="0"/>
            <a:endParaRPr lang="en-GB" sz="2400" dirty="0" smtClean="0"/>
          </a:p>
          <a:p>
            <a:pPr lvl="0"/>
            <a:r>
              <a:rPr lang="en-US" sz="2400" dirty="0" smtClean="0"/>
              <a:t>   In </a:t>
            </a:r>
            <a:r>
              <a:rPr lang="en-US" sz="2400" b="1" dirty="0" smtClean="0"/>
              <a:t>Section </a:t>
            </a:r>
            <a:r>
              <a:rPr lang="en-US" sz="2400" b="1" dirty="0" smtClean="0"/>
              <a:t>B,</a:t>
            </a:r>
            <a:r>
              <a:rPr lang="en-US" sz="2400" dirty="0" smtClean="0"/>
              <a:t> </a:t>
            </a:r>
            <a:r>
              <a:rPr lang="en-US" sz="2400" dirty="0" smtClean="0"/>
              <a:t>you have to answer </a:t>
            </a:r>
            <a:r>
              <a:rPr lang="en-US" sz="2400" b="1" dirty="0" smtClean="0"/>
              <a:t>one question</a:t>
            </a:r>
            <a:r>
              <a:rPr lang="en-US" sz="2400" dirty="0" smtClean="0"/>
              <a:t>.</a:t>
            </a:r>
          </a:p>
          <a:p>
            <a:pPr lvl="0"/>
            <a:endParaRPr lang="en-GB" sz="2400" dirty="0" smtClean="0"/>
          </a:p>
          <a:p>
            <a:pPr lvl="0"/>
            <a:r>
              <a:rPr lang="en-US" sz="2400" dirty="0" smtClean="0"/>
              <a:t>   You will have to write an </a:t>
            </a:r>
            <a:r>
              <a:rPr lang="en-US" sz="2400" b="1" dirty="0" smtClean="0"/>
              <a:t>essay</a:t>
            </a:r>
            <a:r>
              <a:rPr lang="en-US" sz="2400" dirty="0" smtClean="0"/>
              <a:t> in which you </a:t>
            </a:r>
            <a:r>
              <a:rPr lang="en-US" sz="2400" b="1" dirty="0" smtClean="0"/>
              <a:t>compare</a:t>
            </a:r>
            <a:r>
              <a:rPr lang="en-US" sz="2400" dirty="0" smtClean="0"/>
              <a:t> </a:t>
            </a:r>
            <a:r>
              <a:rPr lang="en-US" sz="2400" b="1" u="sng" dirty="0" smtClean="0"/>
              <a:t>a named    </a:t>
            </a:r>
          </a:p>
          <a:p>
            <a:pPr lvl="0"/>
            <a:r>
              <a:rPr lang="en-US" sz="2400" b="1" dirty="0" smtClean="0"/>
              <a:t>   </a:t>
            </a:r>
            <a:r>
              <a:rPr lang="en-US" sz="2400" b="1" u="sng" dirty="0" smtClean="0"/>
              <a:t>poem</a:t>
            </a:r>
            <a:r>
              <a:rPr lang="en-US" sz="2400" dirty="0" smtClean="0"/>
              <a:t> with a</a:t>
            </a:r>
            <a:r>
              <a:rPr lang="en-US" sz="2400" b="1" u="sng" dirty="0" smtClean="0"/>
              <a:t> poem of your choice.</a:t>
            </a:r>
          </a:p>
          <a:p>
            <a:pPr lvl="0"/>
            <a:endParaRPr lang="en-GB" sz="2400" dirty="0" smtClean="0"/>
          </a:p>
          <a:p>
            <a:pPr lvl="0"/>
            <a:r>
              <a:rPr lang="en-US" sz="2400" dirty="0" smtClean="0"/>
              <a:t>   This section</a:t>
            </a:r>
            <a:r>
              <a:rPr lang="en-US" sz="2400" b="1" dirty="0" smtClean="0"/>
              <a:t> </a:t>
            </a:r>
            <a:r>
              <a:rPr lang="en-US" sz="2400" dirty="0" smtClean="0"/>
              <a:t>will be </a:t>
            </a:r>
            <a:r>
              <a:rPr lang="en-US" sz="2400" u="sng" dirty="0" smtClean="0"/>
              <a:t>marked out of </a:t>
            </a:r>
            <a:r>
              <a:rPr lang="en-US" sz="2400" u="sng" dirty="0" smtClean="0"/>
              <a:t>thirty</a:t>
            </a:r>
            <a:r>
              <a:rPr lang="en-US" sz="2400" dirty="0" smtClean="0"/>
              <a:t> </a:t>
            </a:r>
            <a:r>
              <a:rPr lang="en-US" sz="2400" dirty="0" smtClean="0"/>
              <a:t>using </a:t>
            </a:r>
            <a:r>
              <a:rPr lang="en-US" sz="2400" b="1" dirty="0" smtClean="0"/>
              <a:t>AO1, AO2 and     </a:t>
            </a:r>
          </a:p>
          <a:p>
            <a:pPr lvl="0"/>
            <a:r>
              <a:rPr lang="en-US" sz="2400" b="1" dirty="0" smtClean="0"/>
              <a:t>   AO3</a:t>
            </a:r>
            <a:r>
              <a:rPr lang="en-US" sz="2400" b="1" dirty="0" smtClean="0"/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This is worth about 20% of your final Literature mark.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0"/>
            <a:endParaRPr lang="en-GB" sz="2400" dirty="0" smtClean="0"/>
          </a:p>
          <a:p>
            <a:pPr lvl="0"/>
            <a:r>
              <a:rPr lang="en-US" sz="2400" dirty="0" smtClean="0"/>
              <a:t>   You will have </a:t>
            </a:r>
            <a:r>
              <a:rPr lang="en-US" sz="2400" b="1" dirty="0" smtClean="0"/>
              <a:t>45 minutes </a:t>
            </a:r>
            <a:r>
              <a:rPr lang="en-US" sz="2400" dirty="0" smtClean="0"/>
              <a:t>to complete your essay comparing the </a:t>
            </a:r>
          </a:p>
          <a:p>
            <a:pPr lvl="0"/>
            <a:r>
              <a:rPr lang="en-US" sz="2400" dirty="0" smtClean="0"/>
              <a:t>   poems.  </a:t>
            </a:r>
            <a:r>
              <a:rPr lang="en-GB" sz="2400" dirty="0" smtClean="0"/>
              <a:t>You are not allowed to take your anthology </a:t>
            </a:r>
            <a:r>
              <a:rPr lang="en-GB" sz="2400" dirty="0" smtClean="0"/>
              <a:t>or any notes </a:t>
            </a:r>
          </a:p>
          <a:p>
            <a:pPr lvl="0"/>
            <a:r>
              <a:rPr lang="en-GB" sz="2400" dirty="0" smtClean="0"/>
              <a:t>   about the poems into the exam, so you should try to get to know </a:t>
            </a:r>
          </a:p>
          <a:p>
            <a:pPr lvl="0"/>
            <a:r>
              <a:rPr lang="en-GB" sz="2400" dirty="0"/>
              <a:t> </a:t>
            </a:r>
            <a:r>
              <a:rPr lang="en-GB" sz="2400" dirty="0" smtClean="0"/>
              <a:t>  them well! </a:t>
            </a:r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50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485" t="14300" r="26139" b="15141"/>
          <a:stretch/>
        </p:blipFill>
        <p:spPr>
          <a:xfrm>
            <a:off x="323528" y="0"/>
            <a:ext cx="8424936" cy="677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3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Section </a:t>
            </a:r>
            <a:r>
              <a:rPr lang="en-GB" sz="3600" b="1" dirty="0" smtClean="0">
                <a:solidFill>
                  <a:srgbClr val="FF0000"/>
                </a:solidFill>
              </a:rPr>
              <a:t>B </a:t>
            </a:r>
            <a:r>
              <a:rPr lang="en-GB" sz="3600" b="1" dirty="0" smtClean="0">
                <a:solidFill>
                  <a:srgbClr val="FF0000"/>
                </a:solidFill>
              </a:rPr>
              <a:t>Mark Scheme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398" t="20601" r="25667" b="16820"/>
          <a:stretch/>
        </p:blipFill>
        <p:spPr>
          <a:xfrm>
            <a:off x="20252" y="1217176"/>
            <a:ext cx="9123748" cy="564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162" t="19341" r="25903" b="23961"/>
          <a:stretch/>
        </p:blipFill>
        <p:spPr>
          <a:xfrm>
            <a:off x="-4900" y="1774449"/>
            <a:ext cx="9098826" cy="5096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Section </a:t>
            </a:r>
            <a:r>
              <a:rPr lang="en-GB" sz="3600" b="1" dirty="0" smtClean="0">
                <a:solidFill>
                  <a:srgbClr val="FF0000"/>
                </a:solidFill>
              </a:rPr>
              <a:t>B </a:t>
            </a:r>
            <a:r>
              <a:rPr lang="en-GB" sz="3600" b="1" dirty="0" smtClean="0">
                <a:solidFill>
                  <a:srgbClr val="FF0000"/>
                </a:solidFill>
              </a:rPr>
              <a:t>Mark Scheme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4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4rnlYoCndy4/TcbjvWpFOhI/AAAAAAAAADo/vBrbJk4kTQ0/s1600/full-moon-over-the-s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52" y="1382815"/>
            <a:ext cx="9036496" cy="1752600"/>
          </a:xfrm>
        </p:spPr>
        <p:txBody>
          <a:bodyPr>
            <a:normAutofit fontScale="85000" lnSpcReduction="20000"/>
          </a:bodyPr>
          <a:lstStyle/>
          <a:p>
            <a:r>
              <a:rPr lang="en-GB" sz="4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Compare the ways poets present the reality of conflict in ‘Bayonet Charge’ and in </a:t>
            </a:r>
            <a:r>
              <a:rPr lang="en-GB" sz="4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one</a:t>
            </a:r>
            <a:r>
              <a:rPr lang="en-GB" sz="4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other poem from Power and Conflict.</a:t>
            </a:r>
            <a:endParaRPr lang="en-GB" sz="4400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760788" y="508000"/>
            <a:ext cx="1943100" cy="3476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>
                <a:cs typeface="Arial" panose="020B0604020202020204" pitchFamily="34" charset="0"/>
              </a:rPr>
              <a:t>Select question.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132138" y="1084263"/>
            <a:ext cx="3200400" cy="330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>
                <a:cs typeface="Arial" panose="020B0604020202020204" pitchFamily="34" charset="0"/>
              </a:rPr>
              <a:t>Highlight </a:t>
            </a:r>
            <a:r>
              <a:rPr lang="en-GB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key words </a:t>
            </a:r>
            <a:r>
              <a:rPr lang="en-GB" altLang="en-US" sz="1400" dirty="0">
                <a:cs typeface="Arial" panose="020B0604020202020204" pitchFamily="34" charset="0"/>
              </a:rPr>
              <a:t>in the question.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79180" y="1644650"/>
            <a:ext cx="3744416" cy="3317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 smtClean="0">
                <a:cs typeface="Arial" panose="020B0604020202020204" pitchFamily="34" charset="0"/>
              </a:rPr>
              <a:t>Mind map ideas </a:t>
            </a:r>
            <a:r>
              <a:rPr lang="en-GB" altLang="en-US" sz="1400" dirty="0">
                <a:cs typeface="Arial" panose="020B0604020202020204" pitchFamily="34" charset="0"/>
              </a:rPr>
              <a:t>and </a:t>
            </a:r>
            <a:r>
              <a:rPr lang="en-GB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plan</a:t>
            </a:r>
            <a:r>
              <a:rPr lang="en-GB" altLang="en-US" sz="1400" dirty="0">
                <a:cs typeface="Arial" panose="020B0604020202020204" pitchFamily="34" charset="0"/>
              </a:rPr>
              <a:t> your response.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99820" y="2212224"/>
            <a:ext cx="4620452" cy="919163"/>
          </a:xfrm>
          <a:prstGeom prst="rect">
            <a:avLst/>
          </a:prstGeom>
          <a:solidFill>
            <a:srgbClr val="F5800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Write your opening paragraph explaining what the two poems are about and making </a:t>
            </a:r>
            <a:r>
              <a:rPr lang="en-GB" altLang="en-US" sz="1600" b="1" dirty="0">
                <a:cs typeface="Arial" panose="020B0604020202020204" pitchFamily="34" charset="0"/>
              </a:rPr>
              <a:t>links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between them. Start your 1st sentence with </a:t>
            </a:r>
            <a:r>
              <a:rPr lang="en-GB" altLang="en-US" b="1" u="sng" dirty="0">
                <a:cs typeface="Arial" panose="020B0604020202020204" pitchFamily="34" charset="0"/>
              </a:rPr>
              <a:t>‘both’.</a:t>
            </a:r>
            <a:endParaRPr lang="en-US" altLang="en-US" sz="3200" dirty="0">
              <a:cs typeface="Arial" panose="020B0604020202020204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835696" y="3306763"/>
            <a:ext cx="5739712" cy="54927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Explore </a:t>
            </a:r>
            <a:r>
              <a:rPr lang="en-GB" altLang="en-US" sz="1400" b="1" dirty="0">
                <a:solidFill>
                  <a:srgbClr val="FFC000"/>
                </a:solidFill>
                <a:cs typeface="Arial" panose="020B0604020202020204" pitchFamily="34" charset="0"/>
              </a:rPr>
              <a:t>key point 1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in </a:t>
            </a:r>
            <a:r>
              <a:rPr lang="en-GB" altLang="en-US" sz="1400" b="1" u="sng" dirty="0">
                <a:solidFill>
                  <a:srgbClr val="FFFFFF"/>
                </a:solidFill>
                <a:cs typeface="Arial" panose="020B0604020202020204" pitchFamily="34" charset="0"/>
              </a:rPr>
              <a:t>both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poems using </a:t>
            </a:r>
            <a:r>
              <a:rPr lang="en-GB" altLang="en-U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QWERTY: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write about </a:t>
            </a:r>
            <a:r>
              <a:rPr lang="en-GB" altLang="en-US" sz="1600" b="1" dirty="0" smtClean="0">
                <a:cs typeface="Arial" panose="020B0604020202020204" pitchFamily="34" charset="0"/>
              </a:rPr>
              <a:t>feelings and </a:t>
            </a:r>
            <a:r>
              <a:rPr lang="en-GB" altLang="en-US" sz="1600" b="1" dirty="0" smtClean="0">
                <a:cs typeface="Arial" panose="020B0604020202020204" pitchFamily="34" charset="0"/>
              </a:rPr>
              <a:t>attitudes</a:t>
            </a:r>
            <a:r>
              <a:rPr lang="en-GB" altLang="en-U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835696" y="4122738"/>
            <a:ext cx="5739712" cy="55245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Explore </a:t>
            </a:r>
            <a:r>
              <a:rPr lang="en-GB" altLang="en-US" sz="1400" b="1" dirty="0">
                <a:solidFill>
                  <a:srgbClr val="FFC000"/>
                </a:solidFill>
                <a:cs typeface="Arial" panose="020B0604020202020204" pitchFamily="34" charset="0"/>
              </a:rPr>
              <a:t>key point 2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in </a:t>
            </a:r>
            <a:r>
              <a:rPr lang="en-GB" altLang="en-US" sz="1400" b="1" u="sng" dirty="0">
                <a:solidFill>
                  <a:srgbClr val="FFFFFF"/>
                </a:solidFill>
                <a:cs typeface="Arial" panose="020B0604020202020204" pitchFamily="34" charset="0"/>
              </a:rPr>
              <a:t>both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poems using </a:t>
            </a:r>
            <a:r>
              <a:rPr lang="en-GB" altLang="en-U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QWERTY: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write about the </a:t>
            </a:r>
            <a:r>
              <a:rPr lang="en-GB" altLang="en-US" sz="1600" b="1" dirty="0">
                <a:cs typeface="Arial" panose="020B0604020202020204" pitchFamily="34" charset="0"/>
              </a:rPr>
              <a:t>effect of language techniques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464782" y="5712514"/>
            <a:ext cx="5151785" cy="997248"/>
          </a:xfrm>
          <a:prstGeom prst="rect">
            <a:avLst/>
          </a:prstGeom>
          <a:solidFill>
            <a:srgbClr val="F5800B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Concluding paragraph – refer back to the question and </a:t>
            </a:r>
            <a:r>
              <a:rPr lang="en-GB" altLang="en-US" sz="1400" b="1" dirty="0">
                <a:cs typeface="Arial" panose="020B0604020202020204" pitchFamily="34" charset="0"/>
              </a:rPr>
              <a:t>summarise the similarities and differences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between the two poems, making sure you </a:t>
            </a:r>
            <a:r>
              <a:rPr lang="en-GB" altLang="en-US" sz="1400" b="1" dirty="0">
                <a:cs typeface="Arial" panose="020B0604020202020204" pitchFamily="34" charset="0"/>
              </a:rPr>
              <a:t>answer the overall question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. Add in </a:t>
            </a:r>
            <a:r>
              <a:rPr lang="en-GB" altLang="en-US" sz="1400" b="1" dirty="0">
                <a:cs typeface="Arial" panose="020B0604020202020204" pitchFamily="34" charset="0"/>
              </a:rPr>
              <a:t>your own opinion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of the poems.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722813" y="855663"/>
            <a:ext cx="0" cy="2286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722813" y="1974850"/>
            <a:ext cx="0" cy="2286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4722813" y="1414463"/>
            <a:ext cx="0" cy="2286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722813" y="3122613"/>
            <a:ext cx="0" cy="19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722813" y="3856038"/>
            <a:ext cx="0" cy="339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4722813" y="467518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4722813" y="5383213"/>
            <a:ext cx="0" cy="320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835696" y="4903788"/>
            <a:ext cx="5760640" cy="4794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Explore </a:t>
            </a:r>
            <a:r>
              <a:rPr lang="en-GB" altLang="en-US" sz="1400" b="1" dirty="0">
                <a:solidFill>
                  <a:srgbClr val="FFC000"/>
                </a:solidFill>
                <a:cs typeface="Arial" panose="020B0604020202020204" pitchFamily="34" charset="0"/>
              </a:rPr>
              <a:t>key point 3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in </a:t>
            </a:r>
            <a:r>
              <a:rPr lang="en-GB" altLang="en-US" sz="1400" b="1" u="sng" dirty="0">
                <a:solidFill>
                  <a:srgbClr val="FFFFFF"/>
                </a:solidFill>
                <a:cs typeface="Arial" panose="020B0604020202020204" pitchFamily="34" charset="0"/>
              </a:rPr>
              <a:t>both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poems using </a:t>
            </a:r>
            <a:r>
              <a:rPr lang="en-GB" altLang="en-U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QWERTY: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write about </a:t>
            </a:r>
            <a:r>
              <a:rPr lang="en-GB" altLang="en-US" sz="1600" b="1" dirty="0">
                <a:cs typeface="Arial" panose="020B0604020202020204" pitchFamily="34" charset="0"/>
              </a:rPr>
              <a:t>effect of structure/form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0258" name="Rectangle 19"/>
          <p:cNvSpPr>
            <a:spLocks noChangeArrowheads="1"/>
          </p:cNvSpPr>
          <p:nvPr/>
        </p:nvSpPr>
        <p:spPr bwMode="auto">
          <a:xfrm>
            <a:off x="292839" y="0"/>
            <a:ext cx="8553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How do I structure a response for Section </a:t>
            </a:r>
            <a:r>
              <a:rPr lang="en-GB" alt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 </a:t>
            </a:r>
            <a:r>
              <a:rPr lang="en-GB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of the exam?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19568" y="899597"/>
            <a:ext cx="154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740350" y="2311533"/>
            <a:ext cx="154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740351" y="3826431"/>
            <a:ext cx="154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Main body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740352" y="6093296"/>
            <a:ext cx="154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Conclusion </a:t>
            </a:r>
            <a:endParaRPr lang="en-GB" dirty="0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5495" y="5517232"/>
            <a:ext cx="2305501" cy="1264538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Possible </a:t>
            </a:r>
            <a:r>
              <a:rPr lang="en-GB" altLang="en-US" sz="1400" b="1" dirty="0">
                <a:solidFill>
                  <a:srgbClr val="FFC000"/>
                </a:solidFill>
                <a:cs typeface="Arial" panose="020B0604020202020204" pitchFamily="34" charset="0"/>
              </a:rPr>
              <a:t>key point </a:t>
            </a:r>
            <a:r>
              <a:rPr lang="en-GB" altLang="en-US" sz="14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4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in </a:t>
            </a:r>
            <a:r>
              <a:rPr lang="en-GB" altLang="en-US" sz="1400" b="1" u="sng" dirty="0">
                <a:solidFill>
                  <a:srgbClr val="FFFFFF"/>
                </a:solidFill>
                <a:cs typeface="Arial" panose="020B0604020202020204" pitchFamily="34" charset="0"/>
              </a:rPr>
              <a:t>both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poems using </a:t>
            </a:r>
            <a:r>
              <a:rPr lang="en-GB" altLang="en-U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QWERTY: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write about </a:t>
            </a:r>
            <a:r>
              <a:rPr lang="en-GB" altLang="en-US" sz="1600" b="1" dirty="0" smtClean="0">
                <a:cs typeface="Arial" panose="020B0604020202020204" pitchFamily="34" charset="0"/>
              </a:rPr>
              <a:t>shift/change in poem (look at the end)</a:t>
            </a:r>
            <a:r>
              <a:rPr lang="en-GB" altLang="en-U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340996" y="5517232"/>
            <a:ext cx="2381817" cy="72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5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2579" y="2278845"/>
            <a:ext cx="8385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Compare the ways poets present the reality of conflict in ‘Bayonet Charge’ and in </a:t>
            </a:r>
            <a:r>
              <a:rPr lang="en-GB" b="1" dirty="0" smtClean="0"/>
              <a:t>one</a:t>
            </a:r>
            <a:r>
              <a:rPr lang="en-GB" dirty="0" smtClean="0"/>
              <a:t> other poem from Power and Conflict.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Step 1 </a:t>
            </a:r>
            <a:r>
              <a:rPr lang="en-GB" sz="2800" dirty="0"/>
              <a:t>– read the </a:t>
            </a:r>
            <a:r>
              <a:rPr lang="en-GB" sz="2800" dirty="0" smtClean="0"/>
              <a:t>question carefully and </a:t>
            </a:r>
            <a:r>
              <a:rPr lang="en-GB" sz="2800" dirty="0"/>
              <a:t>underline key </a:t>
            </a:r>
            <a:r>
              <a:rPr lang="en-GB" sz="2800" dirty="0" smtClean="0"/>
              <a:t>words</a:t>
            </a:r>
            <a:endParaRPr lang="en-GB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711388" y="2596797"/>
            <a:ext cx="1904104" cy="1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906914" y="2587214"/>
            <a:ext cx="1434215" cy="191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30245" y="4057322"/>
            <a:ext cx="247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the </a:t>
            </a:r>
            <a:r>
              <a:rPr lang="en-GB" b="1" dirty="0" smtClean="0">
                <a:solidFill>
                  <a:srgbClr val="FF0000"/>
                </a:solidFill>
              </a:rPr>
              <a:t>theme.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94399" y="2621177"/>
            <a:ext cx="906881" cy="1412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68066" y="3141233"/>
            <a:ext cx="3480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the poem you </a:t>
            </a:r>
            <a:r>
              <a:rPr lang="en-GB" b="1" dirty="0" smtClean="0"/>
              <a:t>must</a:t>
            </a:r>
            <a:r>
              <a:rPr lang="en-GB" dirty="0" smtClean="0"/>
              <a:t> write about. Choose another poem that has the reality of conflict as a theme to compare it to.</a:t>
            </a:r>
            <a:endParaRPr lang="en-GB" dirty="0"/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>
          <a:xfrm>
            <a:off x="6653605" y="2596797"/>
            <a:ext cx="454511" cy="544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5533" y="2621177"/>
            <a:ext cx="941124" cy="43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1"/>
          </p:cNvCxnSpPr>
          <p:nvPr/>
        </p:nvCxnSpPr>
        <p:spPr>
          <a:xfrm>
            <a:off x="462579" y="2740510"/>
            <a:ext cx="819746" cy="2186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654" y="4927002"/>
            <a:ext cx="3550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need to </a:t>
            </a:r>
            <a:r>
              <a:rPr lang="en-GB" b="1" dirty="0" smtClean="0">
                <a:solidFill>
                  <a:srgbClr val="FF0000"/>
                </a:solidFill>
              </a:rPr>
              <a:t>compare</a:t>
            </a:r>
            <a:r>
              <a:rPr lang="en-GB" dirty="0" smtClean="0"/>
              <a:t> the writers’ </a:t>
            </a:r>
            <a:r>
              <a:rPr lang="en-GB" dirty="0" err="1" smtClean="0"/>
              <a:t>techiques</a:t>
            </a:r>
            <a:r>
              <a:rPr lang="en-GB" dirty="0" smtClean="0"/>
              <a:t>, e.g. form, structure and language.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5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Step 2 </a:t>
            </a:r>
            <a:r>
              <a:rPr lang="en-GB" sz="3600" dirty="0"/>
              <a:t>– pick </a:t>
            </a:r>
            <a:r>
              <a:rPr lang="en-GB" sz="3600" dirty="0" smtClean="0"/>
              <a:t>out 3 points you could make about the theme in that poem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4365104"/>
            <a:ext cx="360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Reality of c</a:t>
            </a:r>
            <a:r>
              <a:rPr lang="en-GB" b="1" dirty="0" smtClean="0"/>
              <a:t>onflict </a:t>
            </a:r>
            <a:r>
              <a:rPr lang="en-GB" dirty="0" smtClean="0"/>
              <a:t>in Bayonet Charge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4869160"/>
            <a:ext cx="3205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Action, terror</a:t>
            </a:r>
          </a:p>
          <a:p>
            <a:pPr marL="342900" indent="-342900">
              <a:buAutoNum type="arabicPeriod"/>
            </a:pPr>
            <a:r>
              <a:rPr lang="en-GB" dirty="0" smtClean="0"/>
              <a:t>Movement, violent imagery</a:t>
            </a:r>
          </a:p>
          <a:p>
            <a:pPr marL="342900" indent="-342900">
              <a:buAutoNum type="arabicPeriod"/>
            </a:pPr>
            <a:r>
              <a:rPr lang="en-GB" dirty="0" smtClean="0"/>
              <a:t>Nature as a victim of conflict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62579" y="2278845"/>
            <a:ext cx="8385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Compare the ways poets present the reality of conflict in ‘Bayonet Charge’ and in </a:t>
            </a:r>
            <a:r>
              <a:rPr lang="en-GB" b="1" dirty="0" smtClean="0"/>
              <a:t>one</a:t>
            </a:r>
            <a:r>
              <a:rPr lang="en-GB" dirty="0" smtClean="0"/>
              <a:t> other poem from Power and Conflict.</a:t>
            </a:r>
          </a:p>
          <a:p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711388" y="2596797"/>
            <a:ext cx="1904104" cy="1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906914" y="2587214"/>
            <a:ext cx="1434215" cy="191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594399" y="2621177"/>
            <a:ext cx="906881" cy="1412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5533" y="2621177"/>
            <a:ext cx="941124" cy="43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1041</Words>
  <Application>Microsoft Office PowerPoint</Application>
  <PresentationFormat>On-screen Show (4:3)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1 – read the question carefully and underline key words</vt:lpstr>
      <vt:lpstr>Step 2 – pick out 3 points you could make about the theme in that poem</vt:lpstr>
      <vt:lpstr>Step 3 – pick your other poem to compare</vt:lpstr>
      <vt:lpstr>Step 4 – pick out 3 points you could make about the theme in the second poem</vt:lpstr>
      <vt:lpstr>PowerPoint Presentation</vt:lpstr>
      <vt:lpstr>PowerPoint Presentation</vt:lpstr>
      <vt:lpstr>Step 7 – write your answer</vt:lpstr>
      <vt:lpstr>One of the ways the poet... Another way... The soldier is also shown to be... The poet suggests... When he is first described...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Archer</dc:creator>
  <cp:lastModifiedBy>Victoria Archer</cp:lastModifiedBy>
  <cp:revision>7</cp:revision>
  <dcterms:created xsi:type="dcterms:W3CDTF">2015-08-28T19:49:39Z</dcterms:created>
  <dcterms:modified xsi:type="dcterms:W3CDTF">2015-08-28T20:39:03Z</dcterms:modified>
</cp:coreProperties>
</file>