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5"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6" autoAdjust="0"/>
    <p:restoredTop sz="94660"/>
  </p:normalViewPr>
  <p:slideViewPr>
    <p:cSldViewPr>
      <p:cViewPr>
        <p:scale>
          <a:sx n="70" d="100"/>
          <a:sy n="70" d="100"/>
        </p:scale>
        <p:origin x="1269" y="3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161F80-39AF-44CB-816F-6430A81B9830}"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161F80-39AF-44CB-816F-6430A81B9830}"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161F80-39AF-44CB-816F-6430A81B9830}"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161F80-39AF-44CB-816F-6430A81B9830}"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61F80-39AF-44CB-816F-6430A81B9830}"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161F80-39AF-44CB-816F-6430A81B9830}"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161F80-39AF-44CB-816F-6430A81B9830}" type="datetimeFigureOut">
              <a:rPr lang="en-GB" smtClean="0"/>
              <a:t>05/04/2016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161F80-39AF-44CB-816F-6430A81B9830}" type="datetimeFigureOut">
              <a:rPr lang="en-GB" smtClean="0"/>
              <a:t>05/04/2016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61F80-39AF-44CB-816F-6430A81B9830}" type="datetimeFigureOut">
              <a:rPr lang="en-GB" smtClean="0"/>
              <a:t>05/04/2016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61F80-39AF-44CB-816F-6430A81B9830}"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61F80-39AF-44CB-816F-6430A81B9830}"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2D0DAD-E4F6-4AEF-8507-4CDF7CCBF11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61F80-39AF-44CB-816F-6430A81B9830}" type="datetimeFigureOut">
              <a:rPr lang="en-GB" smtClean="0"/>
              <a:t>05/04/2016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D0DAD-E4F6-4AEF-8507-4CDF7CCBF11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5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D JEKYLL HYDE by Sirx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5258131" cy="6523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5" name="TextBox 4"/>
          <p:cNvSpPr txBox="1"/>
          <p:nvPr/>
        </p:nvSpPr>
        <p:spPr>
          <a:xfrm>
            <a:off x="5500615" y="476672"/>
            <a:ext cx="1591666" cy="461665"/>
          </a:xfrm>
          <a:prstGeom prst="rect">
            <a:avLst/>
          </a:prstGeom>
          <a:solidFill>
            <a:schemeClr val="bg1"/>
          </a:solidFill>
          <a:ln>
            <a:solidFill>
              <a:srgbClr val="000000"/>
            </a:solidFill>
          </a:ln>
        </p:spPr>
        <p:txBody>
          <a:bodyPr wrap="square" rtlCol="0">
            <a:spAutoFit/>
          </a:bodyPr>
          <a:lstStyle/>
          <a:p>
            <a:r>
              <a:rPr lang="en-GB" sz="2400" b="1" dirty="0" smtClean="0">
                <a:solidFill>
                  <a:srgbClr val="FF0000"/>
                </a:solidFill>
              </a:rPr>
              <a:t>Chapter 5</a:t>
            </a:r>
            <a:endParaRPr lang="en-GB" sz="2000" b="1" dirty="0">
              <a:solidFill>
                <a:srgbClr val="FF0000"/>
              </a:solidFill>
            </a:endParaRPr>
          </a:p>
        </p:txBody>
      </p:sp>
      <p:sp>
        <p:nvSpPr>
          <p:cNvPr id="6" name="TextBox 5"/>
          <p:cNvSpPr txBox="1"/>
          <p:nvPr/>
        </p:nvSpPr>
        <p:spPr>
          <a:xfrm>
            <a:off x="124708" y="1249596"/>
            <a:ext cx="3960440" cy="523220"/>
          </a:xfrm>
          <a:prstGeom prst="rect">
            <a:avLst/>
          </a:prstGeom>
          <a:solidFill>
            <a:schemeClr val="bg1"/>
          </a:solidFill>
          <a:ln>
            <a:solidFill>
              <a:srgbClr val="000000"/>
            </a:solidFill>
          </a:ln>
        </p:spPr>
        <p:txBody>
          <a:bodyPr wrap="square" rtlCol="0">
            <a:spAutoFit/>
          </a:bodyPr>
          <a:lstStyle/>
          <a:p>
            <a:r>
              <a:rPr lang="en-GB" sz="2800" dirty="0">
                <a:latin typeface="Arial" panose="020B0604020202020204" pitchFamily="34" charset="0"/>
                <a:cs typeface="Arial" panose="020B0604020202020204" pitchFamily="34" charset="0"/>
              </a:rPr>
              <a:t>‘a large well-made man’</a:t>
            </a:r>
          </a:p>
        </p:txBody>
      </p:sp>
      <p:sp>
        <p:nvSpPr>
          <p:cNvPr id="7" name="TextBox 6"/>
          <p:cNvSpPr txBox="1"/>
          <p:nvPr/>
        </p:nvSpPr>
        <p:spPr>
          <a:xfrm>
            <a:off x="100982" y="1890400"/>
            <a:ext cx="4706192" cy="523220"/>
          </a:xfrm>
          <a:prstGeom prst="rect">
            <a:avLst/>
          </a:prstGeom>
          <a:solidFill>
            <a:schemeClr val="bg1"/>
          </a:solidFill>
          <a:ln>
            <a:solidFill>
              <a:srgbClr val="000000"/>
            </a:solidFill>
          </a:ln>
        </p:spPr>
        <p:txBody>
          <a:bodyPr wrap="square" rtlCol="0">
            <a:spAutoFit/>
          </a:bodyPr>
          <a:lstStyle/>
          <a:p>
            <a:r>
              <a:rPr lang="en-GB" sz="2800" dirty="0">
                <a:latin typeface="Arial" panose="020B0604020202020204" pitchFamily="34" charset="0"/>
                <a:cs typeface="Arial" panose="020B0604020202020204" pitchFamily="34" charset="0"/>
              </a:rPr>
              <a:t>‘sincere and warm </a:t>
            </a:r>
            <a:r>
              <a:rPr lang="en-GB" sz="2800" dirty="0" smtClean="0">
                <a:latin typeface="Arial" panose="020B0604020202020204" pitchFamily="34" charset="0"/>
                <a:cs typeface="Arial" panose="020B0604020202020204" pitchFamily="34" charset="0"/>
              </a:rPr>
              <a:t>affection’</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a:off x="5444054" y="1242483"/>
            <a:ext cx="3333947" cy="523220"/>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‘looking deadly sick’</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a:off x="5444053" y="2972896"/>
            <a:ext cx="3333947"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‘He did not rise to meet his visitor’</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5444054" y="1893928"/>
            <a:ext cx="3333947"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‘seized with a qualm of faintness’</a:t>
            </a:r>
            <a:endParaRPr lang="en-GB" sz="2800" dirty="0">
              <a:latin typeface="Arial" panose="020B0604020202020204" pitchFamily="34" charset="0"/>
              <a:cs typeface="Arial" panose="020B0604020202020204" pitchFamily="34" charset="0"/>
            </a:endParaRPr>
          </a:p>
        </p:txBody>
      </p:sp>
      <p:sp>
        <p:nvSpPr>
          <p:cNvPr id="12" name="TextBox 11"/>
          <p:cNvSpPr txBox="1"/>
          <p:nvPr/>
        </p:nvSpPr>
        <p:spPr>
          <a:xfrm>
            <a:off x="5428326" y="4036800"/>
            <a:ext cx="3333947"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‘he shut his mouth tight and nodded’</a:t>
            </a:r>
            <a:endParaRPr lang="en-GB" sz="2800" dirty="0">
              <a:latin typeface="Arial" panose="020B0604020202020204" pitchFamily="34" charset="0"/>
              <a:cs typeface="Arial" panose="020B0604020202020204" pitchFamily="34" charset="0"/>
            </a:endParaRPr>
          </a:p>
        </p:txBody>
      </p:sp>
      <p:sp>
        <p:nvSpPr>
          <p:cNvPr id="13" name="TextBox 12"/>
          <p:cNvSpPr txBox="1"/>
          <p:nvPr/>
        </p:nvSpPr>
        <p:spPr>
          <a:xfrm>
            <a:off x="100982" y="3663692"/>
            <a:ext cx="3123296" cy="523220"/>
          </a:xfrm>
          <a:prstGeom prst="rect">
            <a:avLst/>
          </a:prstGeom>
          <a:solidFill>
            <a:schemeClr val="bg1"/>
          </a:solidFill>
          <a:ln>
            <a:solidFill>
              <a:srgbClr val="000000"/>
            </a:solidFill>
          </a:ln>
        </p:spPr>
        <p:txBody>
          <a:bodyPr wrap="square" rtlCol="0">
            <a:spAutoFit/>
          </a:bodyPr>
          <a:lstStyle/>
          <a:p>
            <a:r>
              <a:rPr lang="en-GB" sz="2800" dirty="0">
                <a:latin typeface="Arial" panose="020B0604020202020204" pitchFamily="34" charset="0"/>
                <a:cs typeface="Arial" panose="020B0604020202020204" pitchFamily="34" charset="0"/>
              </a:rPr>
              <a:t>‘carried it off gaily’</a:t>
            </a:r>
            <a:endParaRPr lang="en-GB" sz="2800" dirty="0">
              <a:latin typeface="Arial" panose="020B0604020202020204" pitchFamily="34" charset="0"/>
              <a:cs typeface="Arial" panose="020B0604020202020204" pitchFamily="34" charset="0"/>
            </a:endParaRPr>
          </a:p>
        </p:txBody>
      </p:sp>
      <p:sp>
        <p:nvSpPr>
          <p:cNvPr id="15" name="TextBox 14"/>
          <p:cNvSpPr txBox="1"/>
          <p:nvPr/>
        </p:nvSpPr>
        <p:spPr>
          <a:xfrm>
            <a:off x="100982" y="2551334"/>
            <a:ext cx="4706192"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‘every mark of capacity and kindness’</a:t>
            </a:r>
            <a:endParaRPr lang="en-GB" sz="2800" dirty="0">
              <a:latin typeface="Arial" panose="020B0604020202020204" pitchFamily="34" charset="0"/>
              <a:cs typeface="Arial" panose="020B0604020202020204" pitchFamily="34" charset="0"/>
            </a:endParaRPr>
          </a:p>
        </p:txBody>
      </p:sp>
      <p:sp>
        <p:nvSpPr>
          <p:cNvPr id="16" name="TextBox 15"/>
          <p:cNvSpPr txBox="1"/>
          <p:nvPr/>
        </p:nvSpPr>
        <p:spPr>
          <a:xfrm>
            <a:off x="5428326" y="5067181"/>
            <a:ext cx="3367930"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t>
            </a:r>
            <a:r>
              <a:rPr lang="en-GB" sz="2800" dirty="0" err="1" smtClean="0">
                <a:latin typeface="Arial" panose="020B0604020202020204" pitchFamily="34" charset="0"/>
                <a:cs typeface="Arial" panose="020B0604020202020204" pitchFamily="34" charset="0"/>
              </a:rPr>
              <a:t>Utterson</a:t>
            </a:r>
            <a:r>
              <a:rPr lang="en-GB" sz="2800" dirty="0" smtClean="0">
                <a:latin typeface="Arial" panose="020B0604020202020204" pitchFamily="34" charset="0"/>
                <a:cs typeface="Arial" panose="020B0604020202020204" pitchFamily="34" charset="0"/>
              </a:rPr>
              <a:t>] was surprised at his friend’s selfishness’</a:t>
            </a:r>
            <a:endParaRPr lang="en-GB" sz="2800" dirty="0">
              <a:latin typeface="Arial" panose="020B0604020202020204" pitchFamily="34" charset="0"/>
              <a:cs typeface="Arial" panose="020B0604020202020204" pitchFamily="34" charset="0"/>
            </a:endParaRPr>
          </a:p>
        </p:txBody>
      </p:sp>
      <p:sp>
        <p:nvSpPr>
          <p:cNvPr id="14" name="TextBox 13"/>
          <p:cNvSpPr txBox="1"/>
          <p:nvPr/>
        </p:nvSpPr>
        <p:spPr>
          <a:xfrm>
            <a:off x="124708" y="527583"/>
            <a:ext cx="1710988" cy="461665"/>
          </a:xfrm>
          <a:prstGeom prst="rect">
            <a:avLst/>
          </a:prstGeom>
          <a:solidFill>
            <a:schemeClr val="bg1"/>
          </a:solidFill>
          <a:ln>
            <a:solidFill>
              <a:srgbClr val="000000"/>
            </a:solidFill>
          </a:ln>
        </p:spPr>
        <p:txBody>
          <a:bodyPr wrap="square" rtlCol="0">
            <a:spAutoFit/>
          </a:bodyPr>
          <a:lstStyle/>
          <a:p>
            <a:r>
              <a:rPr lang="en-GB" sz="2400" b="1" dirty="0" smtClean="0">
                <a:solidFill>
                  <a:srgbClr val="FF0000"/>
                </a:solidFill>
              </a:rPr>
              <a:t>Chapter 3</a:t>
            </a:r>
            <a:endParaRPr lang="en-GB" sz="2000" b="1" dirty="0">
              <a:solidFill>
                <a:srgbClr val="FF0000"/>
              </a:solidFill>
            </a:endParaRPr>
          </a:p>
        </p:txBody>
      </p:sp>
      <p:sp>
        <p:nvSpPr>
          <p:cNvPr id="19" name="TextBox 18"/>
          <p:cNvSpPr txBox="1"/>
          <p:nvPr/>
        </p:nvSpPr>
        <p:spPr>
          <a:xfrm>
            <a:off x="276512" y="5335789"/>
            <a:ext cx="4705106" cy="1077218"/>
          </a:xfrm>
          <a:prstGeom prst="rect">
            <a:avLst/>
          </a:prstGeom>
          <a:solidFill>
            <a:schemeClr val="bg1"/>
          </a:solidFill>
          <a:ln>
            <a:solidFill>
              <a:srgbClr val="000000"/>
            </a:solidFill>
          </a:ln>
        </p:spPr>
        <p:txBody>
          <a:bodyPr wrap="square" rtlCol="0">
            <a:spAutoFit/>
          </a:bodyPr>
          <a:lstStyle/>
          <a:p>
            <a:r>
              <a:rPr lang="en-GB" sz="3200" b="1" dirty="0" smtClean="0">
                <a:solidFill>
                  <a:srgbClr val="FF0000"/>
                </a:solidFill>
              </a:rPr>
              <a:t>What is the purpose of showing this change? </a:t>
            </a:r>
            <a:endParaRPr lang="en-GB" sz="2800" b="1" dirty="0">
              <a:solidFill>
                <a:srgbClr val="FF0000"/>
              </a:solidFill>
            </a:endParaRPr>
          </a:p>
        </p:txBody>
      </p:sp>
    </p:spTree>
    <p:extLst>
      <p:ext uri="{BB962C8B-B14F-4D97-AF65-F5344CB8AC3E}">
        <p14:creationId xmlns:p14="http://schemas.microsoft.com/office/powerpoint/2010/main" val="370745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pecodchatter.com/beta/wp-content/uploads/2012/12/Old-Paper-W_Pen-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723"/>
            <a:ext cx="4716016" cy="65022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3" name="TextBox 2"/>
          <p:cNvSpPr txBox="1"/>
          <p:nvPr/>
        </p:nvSpPr>
        <p:spPr>
          <a:xfrm>
            <a:off x="4895528" y="620688"/>
            <a:ext cx="4068960" cy="4154984"/>
          </a:xfrm>
          <a:prstGeom prst="rect">
            <a:avLst/>
          </a:prstGeom>
          <a:noFill/>
        </p:spPr>
        <p:txBody>
          <a:bodyPr wrap="square" rtlCol="0">
            <a:spAutoFit/>
          </a:bodyPr>
          <a:lstStyle/>
          <a:p>
            <a:r>
              <a:rPr lang="en-GB" sz="2400" dirty="0" smtClean="0"/>
              <a:t>Jekyll shows </a:t>
            </a:r>
            <a:r>
              <a:rPr lang="en-GB" sz="2400" dirty="0" err="1" smtClean="0"/>
              <a:t>Utterson</a:t>
            </a:r>
            <a:r>
              <a:rPr lang="en-GB" sz="2400" dirty="0" smtClean="0"/>
              <a:t> a letter, signed by Hyde, which he says was delivered to the house that morning. </a:t>
            </a:r>
          </a:p>
          <a:p>
            <a:endParaRPr lang="en-GB" sz="2400" dirty="0"/>
          </a:p>
          <a:p>
            <a:r>
              <a:rPr lang="en-GB" sz="2400" dirty="0" smtClean="0"/>
              <a:t>What does the letter tell us? </a:t>
            </a:r>
          </a:p>
          <a:p>
            <a:endParaRPr lang="en-GB" sz="2400" dirty="0"/>
          </a:p>
          <a:p>
            <a:r>
              <a:rPr lang="en-GB" sz="2400" dirty="0" smtClean="0"/>
              <a:t>Write the statements opposite into your book, </a:t>
            </a:r>
            <a:r>
              <a:rPr lang="en-GB" sz="2400" b="1" dirty="0" smtClean="0"/>
              <a:t>in the order</a:t>
            </a:r>
            <a:r>
              <a:rPr lang="en-GB" sz="2400" dirty="0" smtClean="0"/>
              <a:t> they are revealed in the chapter. </a:t>
            </a:r>
            <a:endParaRPr lang="en-GB" sz="2400" dirty="0"/>
          </a:p>
        </p:txBody>
      </p:sp>
      <p:sp>
        <p:nvSpPr>
          <p:cNvPr id="5" name="TextBox 4"/>
          <p:cNvSpPr txBox="1"/>
          <p:nvPr/>
        </p:nvSpPr>
        <p:spPr>
          <a:xfrm>
            <a:off x="179512" y="1124744"/>
            <a:ext cx="4392488" cy="5262979"/>
          </a:xfrm>
          <a:prstGeom prst="rect">
            <a:avLst/>
          </a:prstGeom>
          <a:solidFill>
            <a:schemeClr val="bg1">
              <a:alpha val="60000"/>
            </a:schemeClr>
          </a:solidFill>
        </p:spPr>
        <p:txBody>
          <a:bodyPr wrap="square" rtlCol="0">
            <a:spAutoFit/>
          </a:bodyPr>
          <a:lstStyle/>
          <a:p>
            <a:r>
              <a:rPr lang="en-GB" sz="2100" dirty="0" smtClean="0"/>
              <a:t>a) Jekyll says he burned the envelope.</a:t>
            </a:r>
          </a:p>
          <a:p>
            <a:r>
              <a:rPr lang="en-GB" sz="2100" dirty="0" smtClean="0"/>
              <a:t>b) The letter is written in an, ‘odd, upright hand’.</a:t>
            </a:r>
          </a:p>
          <a:p>
            <a:r>
              <a:rPr lang="en-GB" sz="2100" dirty="0" smtClean="0"/>
              <a:t>c) The letter reassures Mr </a:t>
            </a:r>
            <a:r>
              <a:rPr lang="en-GB" sz="2100" dirty="0" err="1" smtClean="0"/>
              <a:t>Utterson</a:t>
            </a:r>
            <a:r>
              <a:rPr lang="en-GB" sz="2100" dirty="0" smtClean="0"/>
              <a:t> about the relationship between Jekyll and Hyde.</a:t>
            </a:r>
          </a:p>
          <a:p>
            <a:r>
              <a:rPr lang="en-GB" sz="2100" dirty="0" smtClean="0"/>
              <a:t>d) Jekyll says the letter was handed in at the house, not posted.</a:t>
            </a:r>
          </a:p>
          <a:p>
            <a:r>
              <a:rPr lang="en-GB" sz="2100" dirty="0" smtClean="0"/>
              <a:t>e) </a:t>
            </a:r>
            <a:r>
              <a:rPr lang="en-GB" sz="2100" dirty="0" err="1" smtClean="0"/>
              <a:t>Utterson</a:t>
            </a:r>
            <a:r>
              <a:rPr lang="en-GB" sz="2100" dirty="0" smtClean="0"/>
              <a:t> shows the letter to his chief clerk, who says the handwriting could be Jekyll’s.</a:t>
            </a:r>
          </a:p>
          <a:p>
            <a:r>
              <a:rPr lang="en-GB" sz="2100" dirty="0" smtClean="0"/>
              <a:t>f) Jekyll tells </a:t>
            </a:r>
            <a:r>
              <a:rPr lang="en-GB" sz="2100" dirty="0" err="1" smtClean="0"/>
              <a:t>Utterson</a:t>
            </a:r>
            <a:r>
              <a:rPr lang="en-GB" sz="2100" dirty="0" smtClean="0"/>
              <a:t> he has received a letter from Hyde and wonders whether to show it to the police.</a:t>
            </a:r>
          </a:p>
          <a:p>
            <a:r>
              <a:rPr lang="en-GB" sz="2100" dirty="0" smtClean="0"/>
              <a:t>g) Poole tells </a:t>
            </a:r>
            <a:r>
              <a:rPr lang="en-GB" sz="2100" dirty="0" err="1" smtClean="0"/>
              <a:t>Utterson</a:t>
            </a:r>
            <a:r>
              <a:rPr lang="en-GB" sz="2100" dirty="0" smtClean="0"/>
              <a:t> that no letters arrived at the house that day.</a:t>
            </a:r>
            <a:endParaRPr lang="en-GB" sz="2100" dirty="0"/>
          </a:p>
        </p:txBody>
      </p:sp>
      <p:sp>
        <p:nvSpPr>
          <p:cNvPr id="4" name="TextBox 3"/>
          <p:cNvSpPr txBox="1"/>
          <p:nvPr/>
        </p:nvSpPr>
        <p:spPr>
          <a:xfrm>
            <a:off x="4895528" y="5301208"/>
            <a:ext cx="4068960" cy="461665"/>
          </a:xfrm>
          <a:prstGeom prst="rect">
            <a:avLst/>
          </a:prstGeom>
          <a:noFill/>
          <a:ln>
            <a:solidFill>
              <a:srgbClr val="000000"/>
            </a:solidFill>
          </a:ln>
        </p:spPr>
        <p:txBody>
          <a:bodyPr wrap="square" rtlCol="0">
            <a:spAutoFit/>
          </a:bodyPr>
          <a:lstStyle/>
          <a:p>
            <a:r>
              <a:rPr lang="en-GB" sz="2400" b="1" dirty="0" smtClean="0">
                <a:solidFill>
                  <a:srgbClr val="FF0000"/>
                </a:solidFill>
              </a:rPr>
              <a:t>Correct order: </a:t>
            </a:r>
            <a:r>
              <a:rPr lang="en-GB" sz="2400" dirty="0" smtClean="0">
                <a:solidFill>
                  <a:srgbClr val="FF0000"/>
                </a:solidFill>
              </a:rPr>
              <a:t>f, b, c, a, d, g, e.</a:t>
            </a:r>
            <a:endParaRPr lang="en-GB" sz="2400" dirty="0">
              <a:solidFill>
                <a:srgbClr val="FF0000"/>
              </a:solidFill>
            </a:endParaRPr>
          </a:p>
        </p:txBody>
      </p:sp>
    </p:spTree>
    <p:extLst>
      <p:ext uri="{BB962C8B-B14F-4D97-AF65-F5344CB8AC3E}">
        <p14:creationId xmlns:p14="http://schemas.microsoft.com/office/powerpoint/2010/main" val="4842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pic>
        <p:nvPicPr>
          <p:cNvPr id="3" name="Picture 4" descr="http://orig06.deviantart.net/f86c/f/2012/327/0/4/london_street_by_nkabuto-d5lw1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022"/>
            <a:ext cx="4427984" cy="6479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269527" y="692696"/>
            <a:ext cx="43204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800" b="1" dirty="0" smtClean="0">
                <a:solidFill>
                  <a:srgbClr val="FF0000"/>
                </a:solidFill>
                <a:latin typeface="Arial" pitchFamily="34" charset="0"/>
                <a:cs typeface="Arial" pitchFamily="34" charset="0"/>
              </a:rPr>
              <a:t>The return of the fog!</a:t>
            </a:r>
            <a:endParaRPr lang="en-GB" sz="2800" b="1" dirty="0" smtClean="0">
              <a:solidFill>
                <a:srgbClr val="FF0000"/>
              </a:solidFill>
              <a:latin typeface="Arial" pitchFamily="34" charset="0"/>
              <a:cs typeface="Arial" pitchFamily="34" charset="0"/>
            </a:endParaRPr>
          </a:p>
          <a:p>
            <a:pPr fontAlgn="base">
              <a:spcBef>
                <a:spcPct val="0"/>
              </a:spcBef>
              <a:spcAft>
                <a:spcPct val="0"/>
              </a:spcAft>
            </a:pPr>
            <a:endParaRPr kumimoji="0" lang="en-GB" sz="2800" b="1" i="0" u="none" strike="noStrike" cap="none" normalizeH="0" baseline="0" dirty="0" smtClean="0">
              <a:ln>
                <a:noFill/>
              </a:ln>
              <a:solidFill>
                <a:schemeClr val="tx1"/>
              </a:solidFill>
              <a:effectLst/>
              <a:latin typeface="Arial" pitchFamily="34" charset="0"/>
              <a:cs typeface="Arial" pitchFamily="34" charset="0"/>
            </a:endParaRPr>
          </a:p>
          <a:p>
            <a:pPr fontAlgn="base">
              <a:spcBef>
                <a:spcPct val="0"/>
              </a:spcBef>
              <a:spcAft>
                <a:spcPct val="0"/>
              </a:spcAft>
            </a:pPr>
            <a:r>
              <a:rPr lang="en-GB" sz="2800" dirty="0" smtClean="0">
                <a:latin typeface="Arial" pitchFamily="34" charset="0"/>
                <a:cs typeface="Arial" pitchFamily="34" charset="0"/>
              </a:rPr>
              <a:t>Stevenson once again uses the fog as a backdrop to the events of the chapter. </a:t>
            </a:r>
          </a:p>
          <a:p>
            <a:pPr fontAlgn="base">
              <a:spcBef>
                <a:spcPct val="0"/>
              </a:spcBef>
              <a:spcAft>
                <a:spcPct val="0"/>
              </a:spcAft>
            </a:pPr>
            <a:endParaRPr lang="en-US" sz="2800" dirty="0">
              <a:latin typeface="Arial" pitchFamily="34" charset="0"/>
              <a:cs typeface="Arial" pitchFamily="34" charset="0"/>
            </a:endParaRPr>
          </a:p>
        </p:txBody>
      </p:sp>
      <p:sp>
        <p:nvSpPr>
          <p:cNvPr id="5" name="Rectangle 4"/>
          <p:cNvSpPr/>
          <p:nvPr/>
        </p:nvSpPr>
        <p:spPr>
          <a:xfrm>
            <a:off x="250753" y="4135780"/>
            <a:ext cx="4284217" cy="2308324"/>
          </a:xfrm>
          <a:prstGeom prst="rect">
            <a:avLst/>
          </a:prstGeom>
          <a:ln>
            <a:solidFill>
              <a:schemeClr val="tx1"/>
            </a:solidFill>
          </a:ln>
        </p:spPr>
        <p:txBody>
          <a:bodyPr wrap="square">
            <a:spAutoFit/>
          </a:bodyPr>
          <a:lstStyle/>
          <a:p>
            <a:r>
              <a:rPr lang="en-GB" dirty="0" smtClean="0">
                <a:latin typeface="Goudy.Old.Style0388.063"/>
              </a:rPr>
              <a:t>‘The </a:t>
            </a:r>
            <a:r>
              <a:rPr lang="en-GB" dirty="0">
                <a:latin typeface="Goudy.Old.Style0388.063"/>
              </a:rPr>
              <a:t>fog </a:t>
            </a:r>
            <a:r>
              <a:rPr lang="en-GB" dirty="0" smtClean="0">
                <a:latin typeface="Goudy.Old.Style0388.063"/>
              </a:rPr>
              <a:t>still slept </a:t>
            </a:r>
            <a:r>
              <a:rPr lang="en-GB" dirty="0">
                <a:latin typeface="Goudy.Old.Style0388.063"/>
              </a:rPr>
              <a:t>on the wing above </a:t>
            </a:r>
            <a:r>
              <a:rPr lang="en-GB" dirty="0" smtClean="0">
                <a:latin typeface="Goudy.Old.Style0388.063"/>
              </a:rPr>
              <a:t>the drowned </a:t>
            </a:r>
            <a:r>
              <a:rPr lang="en-GB" dirty="0">
                <a:latin typeface="Goudy.Old.Style0388.063"/>
              </a:rPr>
              <a:t>city, where the lamps </a:t>
            </a:r>
            <a:r>
              <a:rPr lang="en-GB" dirty="0" smtClean="0">
                <a:latin typeface="Goudy.Old.Style0388.063"/>
              </a:rPr>
              <a:t>glimmered like </a:t>
            </a:r>
            <a:r>
              <a:rPr lang="en-GB" dirty="0">
                <a:latin typeface="Goudy.Old.Style0388.063"/>
              </a:rPr>
              <a:t>carbuncles; and through the muffle and smother of these </a:t>
            </a:r>
            <a:r>
              <a:rPr lang="en-GB" dirty="0" smtClean="0">
                <a:latin typeface="Goudy.Old.Style0388.063"/>
              </a:rPr>
              <a:t>fallen clouds</a:t>
            </a:r>
            <a:r>
              <a:rPr lang="en-GB" dirty="0">
                <a:latin typeface="Goudy.Old.Style0388.063"/>
              </a:rPr>
              <a:t>, the </a:t>
            </a:r>
            <a:r>
              <a:rPr lang="en-GB" dirty="0" smtClean="0">
                <a:latin typeface="Goudy.Old.Style0388.063"/>
              </a:rPr>
              <a:t> procession </a:t>
            </a:r>
            <a:r>
              <a:rPr lang="en-GB" dirty="0">
                <a:latin typeface="Goudy.Old.Style0388.063"/>
              </a:rPr>
              <a:t>of the </a:t>
            </a:r>
            <a:r>
              <a:rPr lang="en-GB" dirty="0" smtClean="0">
                <a:latin typeface="Goudy.Old.Style0388.063"/>
              </a:rPr>
              <a:t>town’s </a:t>
            </a:r>
            <a:r>
              <a:rPr lang="en-GB" dirty="0">
                <a:latin typeface="Goudy.Old.Style0388.063"/>
              </a:rPr>
              <a:t>life was still rolling in through </a:t>
            </a:r>
            <a:r>
              <a:rPr lang="en-GB" dirty="0" smtClean="0">
                <a:latin typeface="Goudy.Old.Style0388.063"/>
              </a:rPr>
              <a:t>the great </a:t>
            </a:r>
            <a:r>
              <a:rPr lang="en-GB" dirty="0">
                <a:latin typeface="Goudy.Old.Style0388.063"/>
              </a:rPr>
              <a:t>arteries with a sound as of a mighty </a:t>
            </a:r>
            <a:r>
              <a:rPr lang="en-GB" dirty="0" smtClean="0">
                <a:latin typeface="Goudy.Old.Style0388.063"/>
              </a:rPr>
              <a:t>wind.’</a:t>
            </a:r>
            <a:endParaRPr lang="en-GB" dirty="0"/>
          </a:p>
        </p:txBody>
      </p:sp>
      <p:sp>
        <p:nvSpPr>
          <p:cNvPr id="7" name="TextBox 6"/>
          <p:cNvSpPr txBox="1"/>
          <p:nvPr/>
        </p:nvSpPr>
        <p:spPr>
          <a:xfrm>
            <a:off x="236194" y="3662367"/>
            <a:ext cx="2430265" cy="369332"/>
          </a:xfrm>
          <a:prstGeom prst="rect">
            <a:avLst/>
          </a:prstGeom>
          <a:noFill/>
        </p:spPr>
        <p:txBody>
          <a:bodyPr wrap="square" rtlCol="0">
            <a:spAutoFit/>
          </a:bodyPr>
          <a:lstStyle/>
          <a:p>
            <a:r>
              <a:rPr lang="en-GB" b="1" dirty="0" smtClean="0"/>
              <a:t>Find this extract: </a:t>
            </a:r>
            <a:endParaRPr lang="en-GB" b="1" dirty="0"/>
          </a:p>
        </p:txBody>
      </p:sp>
      <p:sp>
        <p:nvSpPr>
          <p:cNvPr id="8" name="Rectangle 7"/>
          <p:cNvSpPr/>
          <p:nvPr/>
        </p:nvSpPr>
        <p:spPr>
          <a:xfrm>
            <a:off x="5940153" y="44624"/>
            <a:ext cx="3096344" cy="923330"/>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Carbuncle</a:t>
            </a:r>
            <a:r>
              <a:rPr lang="en-GB" b="1" dirty="0" smtClean="0">
                <a:solidFill>
                  <a:srgbClr val="222222"/>
                </a:solidFill>
                <a:latin typeface="arial" panose="020B0604020202020204" pitchFamily="34" charset="0"/>
              </a:rPr>
              <a:t>: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glowing or bright gem; an infected boil or abscess.</a:t>
            </a:r>
            <a:endParaRPr lang="en-GB" dirty="0"/>
          </a:p>
        </p:txBody>
      </p:sp>
    </p:spTree>
    <p:extLst>
      <p:ext uri="{BB962C8B-B14F-4D97-AF65-F5344CB8AC3E}">
        <p14:creationId xmlns:p14="http://schemas.microsoft.com/office/powerpoint/2010/main" val="193855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pic>
        <p:nvPicPr>
          <p:cNvPr id="3" name="Picture 4" descr="http://orig06.deviantart.net/f86c/f/2012/327/0/4/london_street_by_nkabuto-d5lw1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022"/>
            <a:ext cx="4427984" cy="6479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190451" y="466778"/>
            <a:ext cx="445355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b="1" dirty="0" smtClean="0">
                <a:solidFill>
                  <a:srgbClr val="FF0000"/>
                </a:solidFill>
                <a:latin typeface="Arial" pitchFamily="34" charset="0"/>
                <a:cs typeface="Arial" pitchFamily="34" charset="0"/>
              </a:rPr>
              <a:t>Match the fog-related quote to the appropriate analysis/comment. Add your </a:t>
            </a:r>
            <a:r>
              <a:rPr lang="en-GB" sz="2400" b="1" dirty="0" smtClean="0">
                <a:solidFill>
                  <a:srgbClr val="FF0000"/>
                </a:solidFill>
                <a:latin typeface="Arial" pitchFamily="34" charset="0"/>
                <a:cs typeface="Arial" pitchFamily="34" charset="0"/>
              </a:rPr>
              <a:t>own ideas where you can.</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120714" y="2188886"/>
            <a:ext cx="4686459"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‘even in the house, the fog began to lie thickly’</a:t>
            </a:r>
            <a:endParaRPr lang="en-GB" sz="2800" dirty="0">
              <a:latin typeface="Arial" panose="020B0604020202020204" pitchFamily="34" charset="0"/>
              <a:cs typeface="Arial" panose="020B0604020202020204" pitchFamily="34" charset="0"/>
            </a:endParaRPr>
          </a:p>
        </p:txBody>
      </p:sp>
      <p:sp>
        <p:nvSpPr>
          <p:cNvPr id="6" name="TextBox 5"/>
          <p:cNvSpPr txBox="1"/>
          <p:nvPr/>
        </p:nvSpPr>
        <p:spPr>
          <a:xfrm>
            <a:off x="120713" y="3356400"/>
            <a:ext cx="2507071" cy="523220"/>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‘foggy cupola’</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5114798" y="548680"/>
            <a:ext cx="3849690"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 sense description (sound) that uses almost-violent images.</a:t>
            </a:r>
            <a:endParaRPr lang="en-GB" sz="2800" dirty="0">
              <a:latin typeface="Arial" panose="020B0604020202020204" pitchFamily="34" charset="0"/>
              <a:cs typeface="Arial" panose="020B0604020202020204" pitchFamily="34" charset="0"/>
            </a:endParaRPr>
          </a:p>
        </p:txBody>
      </p:sp>
      <p:sp>
        <p:nvSpPr>
          <p:cNvPr id="8" name="TextBox 7"/>
          <p:cNvSpPr txBox="1"/>
          <p:nvPr/>
        </p:nvSpPr>
        <p:spPr>
          <a:xfrm>
            <a:off x="5114798" y="3789040"/>
            <a:ext cx="3738631"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masks even the features that should let in the light.</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a:off x="5114798" y="2188922"/>
            <a:ext cx="3773953"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 bird-like metaphor to show fog as a living thing.</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a:off x="5123372" y="5382439"/>
            <a:ext cx="3730057"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is everywhere; it cannot be stopped.</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118443" y="5445224"/>
            <a:ext cx="4688729"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muffle and smother of these fallen clouds’</a:t>
            </a:r>
            <a:endParaRPr lang="en-GB" sz="2800" dirty="0">
              <a:latin typeface="Arial" panose="020B0604020202020204" pitchFamily="34" charset="0"/>
              <a:cs typeface="Arial" panose="020B0604020202020204" pitchFamily="34" charset="0"/>
            </a:endParaRPr>
          </a:p>
        </p:txBody>
      </p:sp>
      <p:sp>
        <p:nvSpPr>
          <p:cNvPr id="12" name="TextBox 11"/>
          <p:cNvSpPr txBox="1"/>
          <p:nvPr/>
        </p:nvSpPr>
        <p:spPr>
          <a:xfrm>
            <a:off x="120712" y="4218291"/>
            <a:ext cx="4883335"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still slept on the wing above the drowned city’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587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pic>
        <p:nvPicPr>
          <p:cNvPr id="3" name="Picture 4" descr="http://orig06.deviantart.net/f86c/f/2012/327/0/4/london_street_by_nkabuto-d5lw1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022"/>
            <a:ext cx="4427984" cy="6479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190451" y="466778"/>
            <a:ext cx="445355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b="1" dirty="0" smtClean="0">
                <a:solidFill>
                  <a:srgbClr val="FF0000"/>
                </a:solidFill>
                <a:latin typeface="Arial" pitchFamily="34" charset="0"/>
                <a:cs typeface="Arial" pitchFamily="34" charset="0"/>
              </a:rPr>
              <a:t>Match the fog-related quote to the appropriate analysis/comment. Add your </a:t>
            </a:r>
            <a:r>
              <a:rPr lang="en-GB" sz="2400" b="1" dirty="0" smtClean="0">
                <a:solidFill>
                  <a:srgbClr val="FF0000"/>
                </a:solidFill>
                <a:latin typeface="Arial" pitchFamily="34" charset="0"/>
                <a:cs typeface="Arial" pitchFamily="34" charset="0"/>
              </a:rPr>
              <a:t>own ideas where you can.</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120714" y="2188886"/>
            <a:ext cx="4686459"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‘even in the house, the fog began to lie thickly’</a:t>
            </a:r>
            <a:endParaRPr lang="en-GB" sz="2800" dirty="0">
              <a:latin typeface="Arial" panose="020B0604020202020204" pitchFamily="34" charset="0"/>
              <a:cs typeface="Arial" panose="020B0604020202020204" pitchFamily="34" charset="0"/>
            </a:endParaRPr>
          </a:p>
        </p:txBody>
      </p:sp>
      <p:sp>
        <p:nvSpPr>
          <p:cNvPr id="6" name="TextBox 5"/>
          <p:cNvSpPr txBox="1"/>
          <p:nvPr/>
        </p:nvSpPr>
        <p:spPr>
          <a:xfrm>
            <a:off x="120713" y="3356400"/>
            <a:ext cx="2507071" cy="523220"/>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‘foggy cupola’</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5134876" y="5368552"/>
            <a:ext cx="3849690"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 sense description (sound) that uses almost-violent images.</a:t>
            </a:r>
            <a:endParaRPr lang="en-GB" sz="2800" dirty="0">
              <a:latin typeface="Arial" panose="020B0604020202020204" pitchFamily="34" charset="0"/>
              <a:cs typeface="Arial" panose="020B0604020202020204" pitchFamily="34" charset="0"/>
            </a:endParaRPr>
          </a:p>
        </p:txBody>
      </p:sp>
      <p:sp>
        <p:nvSpPr>
          <p:cNvPr id="8" name="TextBox 7"/>
          <p:cNvSpPr txBox="1"/>
          <p:nvPr/>
        </p:nvSpPr>
        <p:spPr>
          <a:xfrm>
            <a:off x="5134876" y="2280978"/>
            <a:ext cx="3738631"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masks even the features that should let in the light.</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a:off x="5208751" y="3879620"/>
            <a:ext cx="3773953"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 bird-like metaphor to show fog as a living thing.</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a:off x="5114798" y="559110"/>
            <a:ext cx="3730057"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is everywhere; it cannot be stopped.</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118443" y="5445224"/>
            <a:ext cx="4688729"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muffle and smother of these fallen clouds’</a:t>
            </a:r>
            <a:endParaRPr lang="en-GB" sz="2800" dirty="0">
              <a:latin typeface="Arial" panose="020B0604020202020204" pitchFamily="34" charset="0"/>
              <a:cs typeface="Arial" panose="020B0604020202020204" pitchFamily="34" charset="0"/>
            </a:endParaRPr>
          </a:p>
        </p:txBody>
      </p:sp>
      <p:sp>
        <p:nvSpPr>
          <p:cNvPr id="12" name="TextBox 11"/>
          <p:cNvSpPr txBox="1"/>
          <p:nvPr/>
        </p:nvSpPr>
        <p:spPr>
          <a:xfrm>
            <a:off x="120712" y="4218291"/>
            <a:ext cx="4883335"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still slept on the wing above the drowned city’</a:t>
            </a:r>
            <a:endParaRPr lang="en-GB" sz="28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4279230" y="1251607"/>
            <a:ext cx="835568" cy="937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46786" y="3212002"/>
            <a:ext cx="2488090" cy="4136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91880" y="4074017"/>
            <a:ext cx="1715004" cy="126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96964" y="6015198"/>
            <a:ext cx="317834" cy="3219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493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pic>
        <p:nvPicPr>
          <p:cNvPr id="3" name="Picture 4" descr="http://orig06.deviantart.net/f86c/f/2012/327/0/4/london_street_by_nkabuto-d5lw1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022"/>
            <a:ext cx="4427984" cy="64799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190451" y="589889"/>
            <a:ext cx="445355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b="1" dirty="0" smtClean="0">
                <a:solidFill>
                  <a:srgbClr val="FF0000"/>
                </a:solidFill>
                <a:latin typeface="Arial" pitchFamily="34" charset="0"/>
                <a:cs typeface="Arial" pitchFamily="34" charset="0"/>
              </a:rPr>
              <a:t>What do you think the fog represents?</a:t>
            </a:r>
            <a:r>
              <a:rPr lang="en-GB" sz="2800" b="1" dirty="0" smtClean="0">
                <a:solidFill>
                  <a:srgbClr val="FF0000"/>
                </a:solidFill>
                <a:latin typeface="Arial" pitchFamily="34" charset="0"/>
                <a:cs typeface="Arial" pitchFamily="34" charset="0"/>
              </a:rPr>
              <a:t> What is its purpose?</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120714" y="2188886"/>
            <a:ext cx="4686459"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‘even in the house, the fog began to lie thickly’</a:t>
            </a:r>
            <a:endParaRPr lang="en-GB" sz="2800" dirty="0">
              <a:latin typeface="Arial" panose="020B0604020202020204" pitchFamily="34" charset="0"/>
              <a:cs typeface="Arial" panose="020B0604020202020204" pitchFamily="34" charset="0"/>
            </a:endParaRPr>
          </a:p>
        </p:txBody>
      </p:sp>
      <p:sp>
        <p:nvSpPr>
          <p:cNvPr id="6" name="TextBox 5"/>
          <p:cNvSpPr txBox="1"/>
          <p:nvPr/>
        </p:nvSpPr>
        <p:spPr>
          <a:xfrm>
            <a:off x="120713" y="3356400"/>
            <a:ext cx="2507071" cy="523220"/>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‘foggy cupola’</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5134876" y="5368552"/>
            <a:ext cx="3849690"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 sense description (sound) that uses almost-violent images.</a:t>
            </a:r>
            <a:endParaRPr lang="en-GB" sz="2800" dirty="0">
              <a:latin typeface="Arial" panose="020B0604020202020204" pitchFamily="34" charset="0"/>
              <a:cs typeface="Arial" panose="020B0604020202020204" pitchFamily="34" charset="0"/>
            </a:endParaRPr>
          </a:p>
        </p:txBody>
      </p:sp>
      <p:sp>
        <p:nvSpPr>
          <p:cNvPr id="8" name="TextBox 7"/>
          <p:cNvSpPr txBox="1"/>
          <p:nvPr/>
        </p:nvSpPr>
        <p:spPr>
          <a:xfrm>
            <a:off x="5134876" y="2280978"/>
            <a:ext cx="3738631"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masks even the features that should let in the light.</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a:off x="5208751" y="3879620"/>
            <a:ext cx="3773953"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 bird-like metaphor to show fog as a living thing.</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a:off x="5114798" y="559110"/>
            <a:ext cx="3730057" cy="1384995"/>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is everywhere; it cannot be stopped.</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a:off x="118443" y="5445224"/>
            <a:ext cx="4688729"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muffle and smother of these fallen clouds’</a:t>
            </a:r>
            <a:endParaRPr lang="en-GB" sz="2800" dirty="0">
              <a:latin typeface="Arial" panose="020B0604020202020204" pitchFamily="34" charset="0"/>
              <a:cs typeface="Arial" panose="020B0604020202020204" pitchFamily="34" charset="0"/>
            </a:endParaRPr>
          </a:p>
        </p:txBody>
      </p:sp>
      <p:sp>
        <p:nvSpPr>
          <p:cNvPr id="12" name="TextBox 11"/>
          <p:cNvSpPr txBox="1"/>
          <p:nvPr/>
        </p:nvSpPr>
        <p:spPr>
          <a:xfrm>
            <a:off x="120712" y="4218291"/>
            <a:ext cx="4883335"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‘The fog still slept on the wing above the drowned city’</a:t>
            </a:r>
            <a:endParaRPr lang="en-GB" sz="28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4279230" y="1251607"/>
            <a:ext cx="835568" cy="937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46786" y="3212002"/>
            <a:ext cx="2488090" cy="4136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91880" y="4074017"/>
            <a:ext cx="1715004" cy="126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96964" y="6015198"/>
            <a:ext cx="317834" cy="3219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54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2 10"/>
          <p:cNvSpPr/>
          <p:nvPr/>
        </p:nvSpPr>
        <p:spPr>
          <a:xfrm>
            <a:off x="5916120" y="4077072"/>
            <a:ext cx="4128488" cy="3096344"/>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You can use your notes to answer this question, but </a:t>
            </a:r>
            <a:r>
              <a:rPr lang="en-GB" b="1" dirty="0" smtClean="0">
                <a:solidFill>
                  <a:schemeClr val="tx1"/>
                </a:solidFill>
              </a:rPr>
              <a:t>not</a:t>
            </a:r>
            <a:r>
              <a:rPr lang="en-GB" dirty="0" smtClean="0">
                <a:solidFill>
                  <a:schemeClr val="tx1"/>
                </a:solidFill>
              </a:rPr>
              <a:t> the novel!</a:t>
            </a:r>
            <a:endParaRPr lang="en-GB" dirty="0">
              <a:solidFill>
                <a:schemeClr val="tx1"/>
              </a:solidFill>
            </a:endParaRPr>
          </a:p>
        </p:txBody>
      </p:sp>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10" name="Rectangle 9"/>
          <p:cNvSpPr/>
          <p:nvPr/>
        </p:nvSpPr>
        <p:spPr>
          <a:xfrm>
            <a:off x="394966" y="1700808"/>
            <a:ext cx="8496944" cy="1569660"/>
          </a:xfrm>
          <a:prstGeom prst="rect">
            <a:avLst/>
          </a:prstGeom>
        </p:spPr>
        <p:txBody>
          <a:bodyPr wrap="square">
            <a:spAutoFit/>
          </a:bodyPr>
          <a:lstStyle/>
          <a:p>
            <a:pPr algn="ctr"/>
            <a:r>
              <a:rPr lang="en-GB" sz="4800" b="1" dirty="0" smtClean="0"/>
              <a:t>How does Stevenson use fog to convey ideas in the novel so far? </a:t>
            </a:r>
            <a:endParaRPr lang="en-GB" sz="4800" b="1" dirty="0" smtClean="0"/>
          </a:p>
        </p:txBody>
      </p:sp>
      <p:sp>
        <p:nvSpPr>
          <p:cNvPr id="12" name="TextBox 11"/>
          <p:cNvSpPr txBox="1"/>
          <p:nvPr/>
        </p:nvSpPr>
        <p:spPr>
          <a:xfrm>
            <a:off x="539552" y="3933056"/>
            <a:ext cx="8064896" cy="1477328"/>
          </a:xfrm>
          <a:prstGeom prst="rect">
            <a:avLst/>
          </a:prstGeom>
          <a:noFill/>
        </p:spPr>
        <p:txBody>
          <a:bodyPr wrap="square" rtlCol="0">
            <a:spAutoFit/>
          </a:bodyPr>
          <a:lstStyle/>
          <a:p>
            <a:r>
              <a:rPr lang="en-GB" b="1" dirty="0" smtClean="0"/>
              <a:t>Think about: </a:t>
            </a:r>
          </a:p>
          <a:p>
            <a:pPr marL="285750" indent="-285750">
              <a:buFont typeface="Arial" panose="020B0604020202020204" pitchFamily="34" charset="0"/>
              <a:buChar char="•"/>
            </a:pPr>
            <a:r>
              <a:rPr lang="en-GB" dirty="0" smtClean="0"/>
              <a:t>Examples of images </a:t>
            </a:r>
            <a:r>
              <a:rPr lang="en-GB" dirty="0" smtClean="0"/>
              <a:t>of fog in the novel and what they represent</a:t>
            </a:r>
          </a:p>
          <a:p>
            <a:pPr marL="285750" indent="-285750">
              <a:buFont typeface="Arial" panose="020B0604020202020204" pitchFamily="34" charset="0"/>
              <a:buChar char="•"/>
            </a:pPr>
            <a:r>
              <a:rPr lang="en-GB" dirty="0" smtClean="0"/>
              <a:t>The significance of fog in 19</a:t>
            </a:r>
            <a:r>
              <a:rPr lang="en-GB" baseline="30000" dirty="0" smtClean="0"/>
              <a:t>th</a:t>
            </a:r>
            <a:r>
              <a:rPr lang="en-GB" dirty="0" smtClean="0"/>
              <a:t>-century London </a:t>
            </a:r>
            <a:r>
              <a:rPr lang="en-GB" b="1" dirty="0" smtClean="0"/>
              <a:t>(AO3)</a:t>
            </a:r>
          </a:p>
          <a:p>
            <a:pPr marL="285750" indent="-285750">
              <a:buFont typeface="Arial" panose="020B0604020202020204" pitchFamily="34" charset="0"/>
              <a:buChar char="•"/>
            </a:pPr>
            <a:r>
              <a:rPr lang="en-GB" dirty="0" smtClean="0"/>
              <a:t>The link between fog and myster</a:t>
            </a:r>
            <a:r>
              <a:rPr lang="en-GB" dirty="0" smtClean="0"/>
              <a:t>y and confusion</a:t>
            </a:r>
          </a:p>
          <a:p>
            <a:pPr marL="285750" indent="-285750">
              <a:buFont typeface="Arial" panose="020B0604020202020204" pitchFamily="34" charset="0"/>
              <a:buChar char="•"/>
            </a:pPr>
            <a:r>
              <a:rPr lang="en-GB" dirty="0" smtClean="0"/>
              <a:t>The link between fog and nightmares or concealment</a:t>
            </a:r>
            <a:endParaRPr lang="en-GB" dirty="0"/>
          </a:p>
        </p:txBody>
      </p:sp>
      <p:sp>
        <p:nvSpPr>
          <p:cNvPr id="9" name="TextBox 8"/>
          <p:cNvSpPr txBox="1"/>
          <p:nvPr/>
        </p:nvSpPr>
        <p:spPr>
          <a:xfrm>
            <a:off x="323528" y="6021288"/>
            <a:ext cx="5400600" cy="646331"/>
          </a:xfrm>
          <a:prstGeom prst="rect">
            <a:avLst/>
          </a:prstGeom>
          <a:noFill/>
        </p:spPr>
        <p:txBody>
          <a:bodyPr wrap="square" rtlCol="0">
            <a:spAutoFit/>
          </a:bodyPr>
          <a:lstStyle/>
          <a:p>
            <a:r>
              <a:rPr lang="en-GB" dirty="0" smtClean="0">
                <a:solidFill>
                  <a:srgbClr val="FF0000"/>
                </a:solidFill>
              </a:rPr>
              <a:t>Try to use the words ‘</a:t>
            </a:r>
            <a:r>
              <a:rPr lang="en-GB" b="1" dirty="0" smtClean="0">
                <a:solidFill>
                  <a:srgbClr val="FF0000"/>
                </a:solidFill>
              </a:rPr>
              <a:t>metaphor</a:t>
            </a:r>
            <a:r>
              <a:rPr lang="en-GB" dirty="0" smtClean="0">
                <a:solidFill>
                  <a:srgbClr val="FF0000"/>
                </a:solidFill>
              </a:rPr>
              <a:t>’ and ‘</a:t>
            </a:r>
            <a:r>
              <a:rPr lang="en-GB" b="1" dirty="0" smtClean="0">
                <a:solidFill>
                  <a:srgbClr val="FF0000"/>
                </a:solidFill>
              </a:rPr>
              <a:t>symbol</a:t>
            </a:r>
            <a:r>
              <a:rPr lang="en-GB" dirty="0" smtClean="0">
                <a:solidFill>
                  <a:srgbClr val="FF0000"/>
                </a:solidFill>
              </a:rPr>
              <a:t>’ in your answer.</a:t>
            </a:r>
            <a:endParaRPr lang="en-GB" dirty="0">
              <a:solidFill>
                <a:srgbClr val="FF0000"/>
              </a:solidFill>
            </a:endParaRPr>
          </a:p>
        </p:txBody>
      </p:sp>
    </p:spTree>
    <p:extLst>
      <p:ext uri="{BB962C8B-B14F-4D97-AF65-F5344CB8AC3E}">
        <p14:creationId xmlns:p14="http://schemas.microsoft.com/office/powerpoint/2010/main" val="205884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Stevenson... Another way... </a:t>
            </a:r>
            <a:r>
              <a:rPr lang="en-GB" sz="2400" dirty="0" smtClean="0">
                <a:effectLst>
                  <a:outerShdw blurRad="38100" dist="38100" dir="2700000" algn="tl">
                    <a:srgbClr val="000000">
                      <a:alpha val="43137"/>
                    </a:srgbClr>
                  </a:outerShdw>
                </a:effectLst>
                <a:latin typeface="Calibri" pitchFamily="34" charset="0"/>
              </a:rPr>
              <a:t>The fog </a:t>
            </a:r>
            <a:r>
              <a:rPr lang="en-GB" sz="2400" dirty="0" smtClean="0">
                <a:effectLst>
                  <a:outerShdw blurRad="38100" dist="38100" dir="2700000" algn="tl">
                    <a:srgbClr val="000000">
                      <a:alpha val="43137"/>
                    </a:srgbClr>
                  </a:outerShdw>
                </a:effectLst>
                <a:latin typeface="Calibri" pitchFamily="34" charset="0"/>
              </a:rPr>
              <a:t>is also shown to be... The writer suggests... When </a:t>
            </a:r>
            <a:r>
              <a:rPr lang="en-GB" sz="2400" dirty="0" smtClean="0">
                <a:effectLst>
                  <a:outerShdw blurRad="38100" dist="38100" dir="2700000" algn="tl">
                    <a:srgbClr val="000000">
                      <a:alpha val="43137"/>
                    </a:srgbClr>
                  </a:outerShdw>
                </a:effectLst>
                <a:latin typeface="Calibri" pitchFamily="34" charset="0"/>
              </a:rPr>
              <a:t>the fog is </a:t>
            </a:r>
            <a:r>
              <a:rPr lang="en-GB" sz="2400" dirty="0" smtClean="0">
                <a:effectLst>
                  <a:outerShdw blurRad="38100" dist="38100" dir="2700000" algn="tl">
                    <a:srgbClr val="000000">
                      <a:alpha val="43137"/>
                    </a:srgbClr>
                  </a:outerShdw>
                </a:effectLst>
                <a:latin typeface="Calibri" pitchFamily="34" charset="0"/>
              </a:rPr>
              <a:t>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Stevenson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word order of this sentence suggests...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simile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53739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Peer-Assess: WWW/ EBI</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b="1" dirty="0" smtClean="0"/>
              <a:t>How well has (s)he:</a:t>
            </a:r>
          </a:p>
          <a:p>
            <a:pPr algn="l"/>
            <a:endParaRPr lang="en-GB" dirty="0" smtClean="0"/>
          </a:p>
          <a:p>
            <a:pPr marL="571500" indent="-571500" algn="l">
              <a:buFont typeface="Wingdings" pitchFamily="2" charset="2"/>
              <a:buChar char="ü"/>
            </a:pPr>
            <a:r>
              <a:rPr lang="en-GB" dirty="0" smtClean="0"/>
              <a:t>Responded to the question?</a:t>
            </a:r>
          </a:p>
          <a:p>
            <a:pPr marL="571500" indent="-571500" algn="l">
              <a:buFont typeface="Wingdings" pitchFamily="2" charset="2"/>
              <a:buChar char="ü"/>
            </a:pPr>
            <a:r>
              <a:rPr lang="en-GB" dirty="0" smtClean="0"/>
              <a:t>Used relevant quotes?</a:t>
            </a:r>
          </a:p>
          <a:p>
            <a:pPr marL="571500" indent="-571500" algn="l">
              <a:buFont typeface="Wingdings" pitchFamily="2" charset="2"/>
              <a:buChar char="ü"/>
            </a:pPr>
            <a:r>
              <a:rPr lang="en-GB" dirty="0" smtClean="0"/>
              <a:t>Analysed the effect of the writer’s methods?</a:t>
            </a:r>
          </a:p>
          <a:p>
            <a:pPr marL="571500" indent="-571500" algn="l">
              <a:buFont typeface="Wingdings" pitchFamily="2" charset="2"/>
              <a:buChar char="ü"/>
            </a:pPr>
            <a:r>
              <a:rPr lang="en-GB" dirty="0" smtClean="0"/>
              <a:t>Explored the effect on the reader? </a:t>
            </a:r>
            <a:endParaRPr lang="en-GB" dirty="0"/>
          </a:p>
          <a:p>
            <a:pPr marL="571500" indent="-571500" algn="l">
              <a:buFont typeface="Wingdings" pitchFamily="2" charset="2"/>
              <a:buChar char="ü"/>
            </a:pPr>
            <a:r>
              <a:rPr lang="en-GB" dirty="0" smtClean="0"/>
              <a:t>Included contextual references? </a:t>
            </a:r>
          </a:p>
        </p:txBody>
      </p:sp>
    </p:spTree>
    <p:extLst>
      <p:ext uri="{BB962C8B-B14F-4D97-AF65-F5344CB8AC3E}">
        <p14:creationId xmlns:p14="http://schemas.microsoft.com/office/powerpoint/2010/main" val="3054891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Response to feedback:</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t>Add to, change or extend one idea in your work in response to your partner’s feedback.</a:t>
            </a:r>
            <a:endParaRPr lang="en-GB" dirty="0" smtClean="0"/>
          </a:p>
        </p:txBody>
      </p:sp>
    </p:spTree>
    <p:extLst>
      <p:ext uri="{BB962C8B-B14F-4D97-AF65-F5344CB8AC3E}">
        <p14:creationId xmlns:p14="http://schemas.microsoft.com/office/powerpoint/2010/main" val="1213327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4" name="Rectangle 3"/>
          <p:cNvSpPr/>
          <p:nvPr/>
        </p:nvSpPr>
        <p:spPr>
          <a:xfrm>
            <a:off x="179512" y="548680"/>
            <a:ext cx="8712968" cy="2123658"/>
          </a:xfrm>
          <a:prstGeom prst="rect">
            <a:avLst/>
          </a:prstGeom>
          <a:ln>
            <a:solidFill>
              <a:srgbClr val="000000"/>
            </a:solidFill>
          </a:ln>
        </p:spPr>
        <p:txBody>
          <a:bodyPr wrap="square">
            <a:spAutoFit/>
          </a:bodyPr>
          <a:lstStyle/>
          <a:p>
            <a:r>
              <a:rPr lang="en-GB" sz="2000" dirty="0" smtClean="0">
                <a:latin typeface="Arial" pitchFamily="34" charset="0"/>
                <a:cs typeface="Arial" pitchFamily="34" charset="0"/>
              </a:rPr>
              <a:t>Write the following </a:t>
            </a:r>
            <a:r>
              <a:rPr lang="en-GB" sz="2000" dirty="0" smtClean="0">
                <a:latin typeface="Arial" pitchFamily="34" charset="0"/>
                <a:cs typeface="Arial" pitchFamily="34" charset="0"/>
              </a:rPr>
              <a:t>on the slip of paper in front of you. Do not let anyone see and when you are finished, fold the paper in half. Do not sign your paper.</a:t>
            </a:r>
            <a:endParaRPr lang="en-GB" sz="2000" dirty="0">
              <a:latin typeface="Arial" pitchFamily="34" charset="0"/>
              <a:cs typeface="Arial" pitchFamily="34" charset="0"/>
            </a:endParaRPr>
          </a:p>
          <a:p>
            <a:endParaRPr lang="en-GB" sz="2000" dirty="0" smtClean="0">
              <a:latin typeface="Arial" pitchFamily="34" charset="0"/>
              <a:cs typeface="Arial" pitchFamily="34" charset="0"/>
            </a:endParaRPr>
          </a:p>
          <a:p>
            <a:pPr algn="ctr"/>
            <a:r>
              <a:rPr lang="en-GB" sz="2400" b="1" dirty="0" smtClean="0">
                <a:latin typeface="Arial" pitchFamily="34" charset="0"/>
                <a:cs typeface="Arial" pitchFamily="34" charset="0"/>
              </a:rPr>
              <a:t>“Jekyll and Hyde is the best novel I’ve ever read! English is so much fun!”</a:t>
            </a:r>
          </a:p>
          <a:p>
            <a:pPr algn="ctr"/>
            <a:endParaRPr lang="en-GB" sz="2400" b="1" dirty="0">
              <a:latin typeface="Arial" pitchFamily="34" charset="0"/>
              <a:cs typeface="Arial" pitchFamily="34" charset="0"/>
            </a:endParaRPr>
          </a:p>
        </p:txBody>
      </p:sp>
      <p:sp>
        <p:nvSpPr>
          <p:cNvPr id="5" name="TextBox 4"/>
          <p:cNvSpPr txBox="1"/>
          <p:nvPr/>
        </p:nvSpPr>
        <p:spPr>
          <a:xfrm>
            <a:off x="204797" y="2780928"/>
            <a:ext cx="8568952" cy="2246769"/>
          </a:xfrm>
          <a:prstGeom prst="rect">
            <a:avLst/>
          </a:prstGeom>
          <a:noFill/>
        </p:spPr>
        <p:txBody>
          <a:bodyPr wrap="square" rtlCol="0">
            <a:spAutoFit/>
          </a:bodyPr>
          <a:lstStyle/>
          <a:p>
            <a:r>
              <a:rPr lang="en-GB" sz="2800" dirty="0" smtClean="0"/>
              <a:t>Now put your folded papers into a pile in the middle of the table. Pick one out and see if you can identify who wrote it – just by looking at their handwriting! </a:t>
            </a:r>
          </a:p>
          <a:p>
            <a:endParaRPr lang="en-GB" sz="2800" dirty="0"/>
          </a:p>
          <a:p>
            <a:r>
              <a:rPr lang="en-GB" sz="2800" dirty="0" smtClean="0"/>
              <a:t>Did you get it </a:t>
            </a:r>
            <a:r>
              <a:rPr lang="en-GB" sz="2800" dirty="0" smtClean="0"/>
              <a:t>right? </a:t>
            </a:r>
            <a:endParaRPr lang="en-GB" sz="2800" dirty="0"/>
          </a:p>
        </p:txBody>
      </p:sp>
      <p:sp>
        <p:nvSpPr>
          <p:cNvPr id="2" name="TextBox 1"/>
          <p:cNvSpPr txBox="1"/>
          <p:nvPr/>
        </p:nvSpPr>
        <p:spPr>
          <a:xfrm rot="21074524">
            <a:off x="2224591" y="4501938"/>
            <a:ext cx="6772159" cy="1815882"/>
          </a:xfrm>
          <a:prstGeom prst="rect">
            <a:avLst/>
          </a:prstGeom>
          <a:noFill/>
          <a:ln>
            <a:solidFill>
              <a:schemeClr val="tx1"/>
            </a:solidFill>
          </a:ln>
        </p:spPr>
        <p:txBody>
          <a:bodyPr wrap="square" rtlCol="0">
            <a:spAutoFit/>
          </a:bodyPr>
          <a:lstStyle/>
          <a:p>
            <a:r>
              <a:rPr lang="en-GB" sz="2800" dirty="0" smtClean="0">
                <a:solidFill>
                  <a:srgbClr val="FF0000"/>
                </a:solidFill>
              </a:rPr>
              <a:t>Now do it again – but this time </a:t>
            </a:r>
            <a:r>
              <a:rPr lang="en-GB" sz="2800" b="1" dirty="0" smtClean="0">
                <a:solidFill>
                  <a:srgbClr val="FF0000"/>
                </a:solidFill>
              </a:rPr>
              <a:t>disguise</a:t>
            </a:r>
            <a:r>
              <a:rPr lang="en-GB" sz="2800" dirty="0" smtClean="0">
                <a:solidFill>
                  <a:srgbClr val="FF0000"/>
                </a:solidFill>
              </a:rPr>
              <a:t> your handwriting. </a:t>
            </a:r>
          </a:p>
          <a:p>
            <a:endParaRPr lang="en-GB" sz="2800" dirty="0">
              <a:solidFill>
                <a:srgbClr val="FF0000"/>
              </a:solidFill>
            </a:endParaRPr>
          </a:p>
          <a:p>
            <a:r>
              <a:rPr lang="en-GB" sz="2800" dirty="0" smtClean="0">
                <a:solidFill>
                  <a:srgbClr val="FF0000"/>
                </a:solidFill>
              </a:rPr>
              <a:t>Can you still identify who wrote what? </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aUx68VsAqJk/TdbzFidNEQI/AAAAAAAAAhk/lYJVxEUnHEk/s1600/19.jpg"/>
          <p:cNvPicPr>
            <a:picLocks noChangeAspect="1" noChangeArrowheads="1"/>
          </p:cNvPicPr>
          <p:nvPr/>
        </p:nvPicPr>
        <p:blipFill rotWithShape="1">
          <a:blip r:embed="rId2">
            <a:extLst>
              <a:ext uri="{28A0092B-C50C-407E-A947-70E740481C1C}">
                <a14:useLocalDpi xmlns:a14="http://schemas.microsoft.com/office/drawing/2010/main" val="0"/>
              </a:ext>
            </a:extLst>
          </a:blip>
          <a:srcRect b="51949"/>
          <a:stretch/>
        </p:blipFill>
        <p:spPr bwMode="auto">
          <a:xfrm>
            <a:off x="0" y="30542"/>
            <a:ext cx="9180987" cy="6926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Tree>
    <p:extLst>
      <p:ext uri="{BB962C8B-B14F-4D97-AF65-F5344CB8AC3E}">
        <p14:creationId xmlns:p14="http://schemas.microsoft.com/office/powerpoint/2010/main" val="315191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4" name="Rectangle 3"/>
          <p:cNvSpPr/>
          <p:nvPr/>
        </p:nvSpPr>
        <p:spPr>
          <a:xfrm>
            <a:off x="179512" y="2471158"/>
            <a:ext cx="4680520" cy="4093428"/>
          </a:xfrm>
          <a:prstGeom prst="rect">
            <a:avLst/>
          </a:prstGeom>
          <a:ln>
            <a:solidFill>
              <a:srgbClr val="000000"/>
            </a:solidFill>
          </a:ln>
        </p:spPr>
        <p:txBody>
          <a:bodyPr wrap="square">
            <a:spAutoFit/>
          </a:bodyPr>
          <a:lstStyle/>
          <a:p>
            <a:r>
              <a:rPr lang="en-GB" sz="2000" b="1" dirty="0" smtClean="0">
                <a:latin typeface="Arial" pitchFamily="34" charset="0"/>
                <a:cs typeface="Arial" pitchFamily="34" charset="0"/>
              </a:rPr>
              <a:t>AO3: </a:t>
            </a:r>
            <a:r>
              <a:rPr lang="en-GB" sz="2000" dirty="0" smtClean="0">
                <a:latin typeface="Arial" pitchFamily="34" charset="0"/>
                <a:cs typeface="Arial" pitchFamily="34" charset="0"/>
              </a:rPr>
              <a:t>Until 1832, only the corpses of executed criminals could legally be used to study and learn about the human body. There were not enough of these, so an illegal trade in bodies developed – ‘Resurrection Men’ would steal bodies from graveyards and even deathbeds. The </a:t>
            </a:r>
            <a:r>
              <a:rPr lang="en-GB" sz="2000" dirty="0" smtClean="0">
                <a:latin typeface="Arial" pitchFamily="34" charset="0"/>
                <a:cs typeface="Arial" pitchFamily="34" charset="0"/>
              </a:rPr>
              <a:t>public were simultaneously outraged and fascinated. </a:t>
            </a:r>
            <a:r>
              <a:rPr lang="en-GB" sz="2000" dirty="0" smtClean="0">
                <a:latin typeface="Arial" pitchFamily="34" charset="0"/>
                <a:cs typeface="Arial" pitchFamily="34" charset="0"/>
              </a:rPr>
              <a:t>In 1832, the Anatomy Act changed the law, allowing doctors to dissect unclaimed corpses from hospitals, workhouses and prisons.</a:t>
            </a:r>
            <a:endParaRPr lang="en-GB" sz="2000" dirty="0">
              <a:latin typeface="Arial" pitchFamily="34" charset="0"/>
              <a:cs typeface="Arial" pitchFamily="34" charset="0"/>
            </a:endParaRPr>
          </a:p>
        </p:txBody>
      </p:sp>
      <p:sp>
        <p:nvSpPr>
          <p:cNvPr id="5" name="TextBox 4"/>
          <p:cNvSpPr txBox="1"/>
          <p:nvPr/>
        </p:nvSpPr>
        <p:spPr>
          <a:xfrm>
            <a:off x="179512" y="520957"/>
            <a:ext cx="8568952" cy="1938992"/>
          </a:xfrm>
          <a:prstGeom prst="rect">
            <a:avLst/>
          </a:prstGeom>
          <a:noFill/>
        </p:spPr>
        <p:txBody>
          <a:bodyPr wrap="square" rtlCol="0">
            <a:spAutoFit/>
          </a:bodyPr>
          <a:lstStyle/>
          <a:p>
            <a:r>
              <a:rPr lang="en-GB" sz="2400" dirty="0" smtClean="0"/>
              <a:t>When Mr </a:t>
            </a:r>
            <a:r>
              <a:rPr lang="en-GB" sz="2400" dirty="0" err="1" smtClean="0"/>
              <a:t>Utterson</a:t>
            </a:r>
            <a:r>
              <a:rPr lang="en-GB" sz="2400" dirty="0" smtClean="0"/>
              <a:t> visits Dr Jekyll, he is taken to a room he has not seen before – the dissecting room of the surgeon who used to live there. He feels a, </a:t>
            </a:r>
            <a:r>
              <a:rPr lang="en-GB" sz="2400" b="1" dirty="0" smtClean="0"/>
              <a:t>‘distasteful sense of strangeness’ </a:t>
            </a:r>
            <a:r>
              <a:rPr lang="en-GB" sz="2400" dirty="0" smtClean="0"/>
              <a:t>as he passes through the room.</a:t>
            </a:r>
            <a:endParaRPr lang="en-GB" sz="2400" dirty="0" smtClean="0"/>
          </a:p>
          <a:p>
            <a:pPr marL="457200" lvl="0" indent="-457200">
              <a:buFont typeface="Arial" pitchFamily="34" charset="0"/>
              <a:buChar char="•"/>
            </a:pPr>
            <a:endParaRPr lang="en-GB" sz="2400" dirty="0" smtClean="0"/>
          </a:p>
        </p:txBody>
      </p:sp>
      <p:pic>
        <p:nvPicPr>
          <p:cNvPr id="2050" name="Picture 2" descr="artic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45291">
            <a:off x="5156280" y="2163643"/>
            <a:ext cx="3571299" cy="2348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91880" y="1916832"/>
            <a:ext cx="4392488" cy="369332"/>
          </a:xfrm>
          <a:prstGeom prst="rect">
            <a:avLst/>
          </a:prstGeom>
          <a:solidFill>
            <a:schemeClr val="bg1"/>
          </a:solidFill>
          <a:ln>
            <a:solidFill>
              <a:schemeClr val="tx1"/>
            </a:solidFill>
          </a:ln>
        </p:spPr>
        <p:txBody>
          <a:bodyPr wrap="square" rtlCol="0">
            <a:spAutoFit/>
          </a:bodyPr>
          <a:lstStyle/>
          <a:p>
            <a:r>
              <a:rPr lang="en-GB" dirty="0" smtClean="0"/>
              <a:t>Diary of Joseph Naples, ‘Resurrection Man’</a:t>
            </a:r>
            <a:endParaRPr lang="en-GB" dirty="0"/>
          </a:p>
        </p:txBody>
      </p:sp>
      <p:sp>
        <p:nvSpPr>
          <p:cNvPr id="7" name="TextBox 6"/>
          <p:cNvSpPr txBox="1"/>
          <p:nvPr/>
        </p:nvSpPr>
        <p:spPr>
          <a:xfrm>
            <a:off x="5148064" y="4941168"/>
            <a:ext cx="3744944" cy="1477328"/>
          </a:xfrm>
          <a:prstGeom prst="rect">
            <a:avLst/>
          </a:prstGeom>
          <a:noFill/>
        </p:spPr>
        <p:txBody>
          <a:bodyPr wrap="square" rtlCol="0">
            <a:spAutoFit/>
          </a:bodyPr>
          <a:lstStyle/>
          <a:p>
            <a:r>
              <a:rPr lang="en-GB" b="1" dirty="0" smtClean="0">
                <a:solidFill>
                  <a:srgbClr val="FF0000"/>
                </a:solidFill>
              </a:rPr>
              <a:t>Read your information sheet on ‘The Rise of the Body Snatchers’. </a:t>
            </a:r>
          </a:p>
          <a:p>
            <a:endParaRPr lang="en-GB" b="1" dirty="0">
              <a:solidFill>
                <a:srgbClr val="FF0000"/>
              </a:solidFill>
            </a:endParaRPr>
          </a:p>
          <a:p>
            <a:r>
              <a:rPr lang="en-GB" b="1" dirty="0" smtClean="0">
                <a:solidFill>
                  <a:srgbClr val="FF0000"/>
                </a:solidFill>
              </a:rPr>
              <a:t>List four things that you learn about the practice of body snatching.</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3" name="TextBox 2"/>
          <p:cNvSpPr txBox="1"/>
          <p:nvPr/>
        </p:nvSpPr>
        <p:spPr>
          <a:xfrm>
            <a:off x="251520" y="548680"/>
            <a:ext cx="7344816" cy="4247317"/>
          </a:xfrm>
          <a:prstGeom prst="rect">
            <a:avLst/>
          </a:prstGeom>
          <a:noFill/>
          <a:ln>
            <a:solidFill>
              <a:srgbClr val="000000"/>
            </a:solidFill>
          </a:ln>
        </p:spPr>
        <p:txBody>
          <a:bodyPr wrap="square" rtlCol="0">
            <a:spAutoFit/>
          </a:bodyPr>
          <a:lstStyle/>
          <a:p>
            <a:r>
              <a:rPr lang="en-GB" dirty="0" smtClean="0"/>
              <a:t>‘It </a:t>
            </a:r>
            <a:r>
              <a:rPr lang="en-GB" dirty="0"/>
              <a:t>was the first time that the lawyer had been received in that part of his friend’s quarters; and he eyed the dingy, windowless structure with curiosity, and gazed round with a distasteful sense of strangeness as he crossed the theatre, once crowded with eager students and now lying gaunt and silent, the tables laden with chemical apparatus, the floor strewn with crates and littered with packing straw, and the light falling dimly through the foggy cupola</a:t>
            </a:r>
            <a:r>
              <a:rPr lang="en-GB" dirty="0" smtClean="0"/>
              <a:t>. </a:t>
            </a:r>
            <a:r>
              <a:rPr lang="en-GB" dirty="0"/>
              <a:t>At the further end, a flight of stairs mounted to a door covered with red baize; and through this, Mr. </a:t>
            </a:r>
            <a:r>
              <a:rPr lang="en-GB" dirty="0" err="1"/>
              <a:t>Utterson</a:t>
            </a:r>
            <a:r>
              <a:rPr lang="en-GB" dirty="0"/>
              <a:t> was at last received into the doctor’s cabinet</a:t>
            </a:r>
            <a:r>
              <a:rPr lang="en-GB" dirty="0" smtClean="0"/>
              <a:t>. </a:t>
            </a:r>
            <a:r>
              <a:rPr lang="en-GB" dirty="0"/>
              <a:t>It was a large room fitted round with glass presses, furnished, among other things, with a cheval-glass and a business table, and looking out upon the court by three dusty windows barred with iron. The fire burned in the grate; a lamp was set lighted on the chimney shelf, for even in the houses the fog began to lie thickly; and there, close up to the warmth, sat </a:t>
            </a:r>
            <a:r>
              <a:rPr lang="en-GB" dirty="0" err="1"/>
              <a:t>Dr.</a:t>
            </a:r>
            <a:r>
              <a:rPr lang="en-GB" dirty="0"/>
              <a:t> Jekyll, looking deathly sick. He did not rise to meet his visitor, but held out a cold hand and bade him welcome in a changed voice.</a:t>
            </a:r>
            <a:r>
              <a:rPr lang="en-GB" dirty="0" smtClean="0"/>
              <a:t>’</a:t>
            </a:r>
            <a:endParaRPr lang="en-GB" dirty="0"/>
          </a:p>
        </p:txBody>
      </p:sp>
      <p:sp>
        <p:nvSpPr>
          <p:cNvPr id="4" name="TextBox 3"/>
          <p:cNvSpPr txBox="1"/>
          <p:nvPr/>
        </p:nvSpPr>
        <p:spPr>
          <a:xfrm>
            <a:off x="251520" y="4811803"/>
            <a:ext cx="6192688" cy="1938992"/>
          </a:xfrm>
          <a:prstGeom prst="rect">
            <a:avLst/>
          </a:prstGeom>
          <a:noFill/>
        </p:spPr>
        <p:txBody>
          <a:bodyPr wrap="square" rtlCol="0">
            <a:spAutoFit/>
          </a:bodyPr>
          <a:lstStyle/>
          <a:p>
            <a:r>
              <a:rPr lang="en-GB" sz="2000" b="1" dirty="0" smtClean="0"/>
              <a:t>Bearing in mind the AO3 information you have just studied, annotate this extract with ideas about the atmosphere or impression that is created by this settin</a:t>
            </a:r>
            <a:r>
              <a:rPr lang="en-GB" sz="2000" b="1" dirty="0" smtClean="0"/>
              <a:t>g. </a:t>
            </a:r>
          </a:p>
          <a:p>
            <a:endParaRPr lang="en-GB" sz="2000" b="1" dirty="0"/>
          </a:p>
          <a:p>
            <a:r>
              <a:rPr lang="en-GB" sz="2000" b="1" dirty="0" smtClean="0"/>
              <a:t>What </a:t>
            </a:r>
            <a:r>
              <a:rPr lang="en-GB" sz="2000" b="1" dirty="0" smtClean="0">
                <a:solidFill>
                  <a:srgbClr val="FF0000"/>
                </a:solidFill>
              </a:rPr>
              <a:t>genre </a:t>
            </a:r>
            <a:r>
              <a:rPr lang="en-GB" sz="2000" b="1" dirty="0" smtClean="0"/>
              <a:t>does this passage fit into? </a:t>
            </a:r>
          </a:p>
          <a:p>
            <a:r>
              <a:rPr lang="en-GB" sz="2000" b="1" dirty="0" smtClean="0"/>
              <a:t>What is the </a:t>
            </a:r>
            <a:r>
              <a:rPr lang="en-GB" sz="2000" b="1" dirty="0" smtClean="0">
                <a:solidFill>
                  <a:srgbClr val="FF0000"/>
                </a:solidFill>
              </a:rPr>
              <a:t>writer’s purpose </a:t>
            </a:r>
            <a:r>
              <a:rPr lang="en-GB" sz="2000" b="1" dirty="0" smtClean="0"/>
              <a:t>here?</a:t>
            </a:r>
            <a:endParaRPr lang="en-GB" sz="2000" dirty="0"/>
          </a:p>
        </p:txBody>
      </p:sp>
      <p:sp>
        <p:nvSpPr>
          <p:cNvPr id="6" name="Rectangle 5"/>
          <p:cNvSpPr/>
          <p:nvPr/>
        </p:nvSpPr>
        <p:spPr>
          <a:xfrm>
            <a:off x="7740350" y="2222285"/>
            <a:ext cx="1296145" cy="2862322"/>
          </a:xfrm>
          <a:prstGeom prst="rect">
            <a:avLst/>
          </a:prstGeom>
          <a:solidFill>
            <a:schemeClr val="accent3">
              <a:lumMod val="20000"/>
              <a:lumOff val="80000"/>
            </a:schemeClr>
          </a:solidFill>
        </p:spPr>
        <p:txBody>
          <a:bodyPr wrap="square">
            <a:spAutoFit/>
          </a:bodyPr>
          <a:lstStyle/>
          <a:p>
            <a:r>
              <a:rPr lang="en-GB" b="1" dirty="0">
                <a:solidFill>
                  <a:srgbClr val="222222"/>
                </a:solidFill>
                <a:latin typeface="arial" panose="020B0604020202020204" pitchFamily="34" charset="0"/>
              </a:rPr>
              <a:t>C</a:t>
            </a:r>
            <a:r>
              <a:rPr lang="en-GB" b="1" dirty="0" smtClean="0">
                <a:solidFill>
                  <a:srgbClr val="222222"/>
                </a:solidFill>
                <a:latin typeface="arial" panose="020B0604020202020204" pitchFamily="34" charset="0"/>
              </a:rPr>
              <a:t>heval glass: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tall </a:t>
            </a:r>
            <a:r>
              <a:rPr lang="en-GB" dirty="0">
                <a:solidFill>
                  <a:srgbClr val="222222"/>
                </a:solidFill>
                <a:latin typeface="arial" panose="020B0604020202020204" pitchFamily="34" charset="0"/>
              </a:rPr>
              <a:t>mirror fitted at its middle to an upright frame so that it can be tilted.</a:t>
            </a:r>
            <a:endParaRPr lang="en-GB" dirty="0"/>
          </a:p>
        </p:txBody>
      </p:sp>
      <p:sp>
        <p:nvSpPr>
          <p:cNvPr id="5" name="Rectangle 4"/>
          <p:cNvSpPr/>
          <p:nvPr/>
        </p:nvSpPr>
        <p:spPr>
          <a:xfrm>
            <a:off x="6516215" y="5230943"/>
            <a:ext cx="2520279" cy="1477328"/>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Baize: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type of fuzzy fabric (like that on a </a:t>
            </a:r>
            <a:r>
              <a:rPr lang="en-GB" dirty="0" smtClean="0">
                <a:solidFill>
                  <a:srgbClr val="222222"/>
                </a:solidFill>
                <a:latin typeface="arial" panose="020B0604020202020204" pitchFamily="34" charset="0"/>
              </a:rPr>
              <a:t>snooker table) </a:t>
            </a:r>
            <a:r>
              <a:rPr lang="en-GB" dirty="0" smtClean="0">
                <a:solidFill>
                  <a:srgbClr val="222222"/>
                </a:solidFill>
                <a:latin typeface="arial" panose="020B0604020202020204" pitchFamily="34" charset="0"/>
              </a:rPr>
              <a:t>attached to doors to deaden noise.</a:t>
            </a:r>
            <a:endParaRPr lang="en-GB" dirty="0"/>
          </a:p>
        </p:txBody>
      </p:sp>
      <p:sp>
        <p:nvSpPr>
          <p:cNvPr id="7" name="Rectangle 6"/>
          <p:cNvSpPr/>
          <p:nvPr/>
        </p:nvSpPr>
        <p:spPr>
          <a:xfrm>
            <a:off x="7740351" y="44624"/>
            <a:ext cx="1296145" cy="2031325"/>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Cupola</a:t>
            </a:r>
            <a:r>
              <a:rPr lang="en-GB" b="1" dirty="0" smtClean="0">
                <a:solidFill>
                  <a:srgbClr val="222222"/>
                </a:solidFill>
                <a:latin typeface="arial" panose="020B0604020202020204" pitchFamily="34" charset="0"/>
              </a:rPr>
              <a:t>: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dome like structure on the top of a building.</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3" name="TextBox 2"/>
          <p:cNvSpPr txBox="1"/>
          <p:nvPr/>
        </p:nvSpPr>
        <p:spPr>
          <a:xfrm>
            <a:off x="251520" y="548680"/>
            <a:ext cx="7344816" cy="4247317"/>
          </a:xfrm>
          <a:prstGeom prst="rect">
            <a:avLst/>
          </a:prstGeom>
          <a:noFill/>
          <a:ln>
            <a:solidFill>
              <a:srgbClr val="000000"/>
            </a:solidFill>
          </a:ln>
        </p:spPr>
        <p:txBody>
          <a:bodyPr wrap="square" rtlCol="0">
            <a:spAutoFit/>
          </a:bodyPr>
          <a:lstStyle/>
          <a:p>
            <a:r>
              <a:rPr lang="en-GB" dirty="0" smtClean="0"/>
              <a:t>‘It </a:t>
            </a:r>
            <a:r>
              <a:rPr lang="en-GB" dirty="0"/>
              <a:t>was the first time that the lawyer had been received in that part of his friend’s quarters; and he eyed the </a:t>
            </a:r>
            <a:r>
              <a:rPr lang="en-GB" b="1" dirty="0"/>
              <a:t>dingy, windowless structure </a:t>
            </a:r>
            <a:r>
              <a:rPr lang="en-GB" dirty="0"/>
              <a:t>with curiosity, and gazed round with a </a:t>
            </a:r>
            <a:r>
              <a:rPr lang="en-GB" b="1" dirty="0"/>
              <a:t>distasteful sense of strangeness </a:t>
            </a:r>
            <a:r>
              <a:rPr lang="en-GB" dirty="0"/>
              <a:t>as he crossed the theatre, </a:t>
            </a:r>
            <a:r>
              <a:rPr lang="en-GB" b="1" dirty="0"/>
              <a:t>once crowded with eager students </a:t>
            </a:r>
            <a:r>
              <a:rPr lang="en-GB" dirty="0"/>
              <a:t>and </a:t>
            </a:r>
            <a:r>
              <a:rPr lang="en-GB" b="1" dirty="0"/>
              <a:t>now lying gaunt and silent</a:t>
            </a:r>
            <a:r>
              <a:rPr lang="en-GB" dirty="0"/>
              <a:t>, the tables laden with chemical apparatus, the floor </a:t>
            </a:r>
            <a:r>
              <a:rPr lang="en-GB" b="1" dirty="0"/>
              <a:t>strewn with crates </a:t>
            </a:r>
            <a:r>
              <a:rPr lang="en-GB" dirty="0"/>
              <a:t>and </a:t>
            </a:r>
            <a:r>
              <a:rPr lang="en-GB" b="1" dirty="0"/>
              <a:t>littered with packing straw</a:t>
            </a:r>
            <a:r>
              <a:rPr lang="en-GB" dirty="0"/>
              <a:t>, and </a:t>
            </a:r>
            <a:r>
              <a:rPr lang="en-GB" b="1" dirty="0"/>
              <a:t>the light falling dimly through the foggy cupola</a:t>
            </a:r>
            <a:r>
              <a:rPr lang="en-GB" dirty="0" smtClean="0"/>
              <a:t>. </a:t>
            </a:r>
            <a:r>
              <a:rPr lang="en-GB" dirty="0"/>
              <a:t>At the further end, a flight of stairs mounted to a door covered with </a:t>
            </a:r>
            <a:r>
              <a:rPr lang="en-GB" b="1" dirty="0"/>
              <a:t>red baize</a:t>
            </a:r>
            <a:r>
              <a:rPr lang="en-GB" dirty="0"/>
              <a:t>; and through this, Mr. </a:t>
            </a:r>
            <a:r>
              <a:rPr lang="en-GB" dirty="0" err="1"/>
              <a:t>Utterson</a:t>
            </a:r>
            <a:r>
              <a:rPr lang="en-GB" dirty="0"/>
              <a:t> was at last received into the doctor’s cabinet</a:t>
            </a:r>
            <a:r>
              <a:rPr lang="en-GB" dirty="0" smtClean="0"/>
              <a:t>. </a:t>
            </a:r>
            <a:r>
              <a:rPr lang="en-GB" dirty="0"/>
              <a:t>It was a large room fitted round with glass presses, furnished, among other things, with a cheval-glass and a business table, and looking out upon the court by three </a:t>
            </a:r>
            <a:r>
              <a:rPr lang="en-GB" b="1" dirty="0"/>
              <a:t>dusty windows barred with iron</a:t>
            </a:r>
            <a:r>
              <a:rPr lang="en-GB" dirty="0"/>
              <a:t>. The fire burned in the grate; a lamp was set lighted on the chimney shelf, for </a:t>
            </a:r>
            <a:r>
              <a:rPr lang="en-GB" b="1" dirty="0"/>
              <a:t>even in the houses the fog began to lie thickly</a:t>
            </a:r>
            <a:r>
              <a:rPr lang="en-GB" dirty="0"/>
              <a:t>; and there, </a:t>
            </a:r>
            <a:r>
              <a:rPr lang="en-GB" b="1" dirty="0"/>
              <a:t>close up to the warmth</a:t>
            </a:r>
            <a:r>
              <a:rPr lang="en-GB" dirty="0"/>
              <a:t>, sat </a:t>
            </a:r>
            <a:r>
              <a:rPr lang="en-GB" dirty="0" err="1"/>
              <a:t>Dr.</a:t>
            </a:r>
            <a:r>
              <a:rPr lang="en-GB" dirty="0"/>
              <a:t> Jekyll, looking deathly sick. He did not rise to meet his visitor, but held out a cold hand and bade him welcome in a changed voice.</a:t>
            </a:r>
            <a:r>
              <a:rPr lang="en-GB" dirty="0" smtClean="0"/>
              <a:t>’</a:t>
            </a:r>
            <a:endParaRPr lang="en-GB" dirty="0"/>
          </a:p>
        </p:txBody>
      </p:sp>
      <p:sp>
        <p:nvSpPr>
          <p:cNvPr id="4" name="TextBox 3"/>
          <p:cNvSpPr txBox="1"/>
          <p:nvPr/>
        </p:nvSpPr>
        <p:spPr>
          <a:xfrm>
            <a:off x="251520" y="4811803"/>
            <a:ext cx="6192688" cy="1938992"/>
          </a:xfrm>
          <a:prstGeom prst="rect">
            <a:avLst/>
          </a:prstGeom>
          <a:noFill/>
        </p:spPr>
        <p:txBody>
          <a:bodyPr wrap="square" rtlCol="0">
            <a:spAutoFit/>
          </a:bodyPr>
          <a:lstStyle/>
          <a:p>
            <a:r>
              <a:rPr lang="en-GB" sz="2000" b="1" dirty="0" smtClean="0"/>
              <a:t>Bearing in mind the AO3 information you have just studied, annotate this extract with ideas about the atmosphere or impression that is created by this settin</a:t>
            </a:r>
            <a:r>
              <a:rPr lang="en-GB" sz="2000" b="1" dirty="0" smtClean="0"/>
              <a:t>g. </a:t>
            </a:r>
          </a:p>
          <a:p>
            <a:endParaRPr lang="en-GB" sz="2000" b="1" dirty="0"/>
          </a:p>
          <a:p>
            <a:r>
              <a:rPr lang="en-GB" sz="2000" b="1" dirty="0" smtClean="0"/>
              <a:t>What </a:t>
            </a:r>
            <a:r>
              <a:rPr lang="en-GB" sz="2000" b="1" dirty="0" smtClean="0">
                <a:solidFill>
                  <a:srgbClr val="FF0000"/>
                </a:solidFill>
              </a:rPr>
              <a:t>genre </a:t>
            </a:r>
            <a:r>
              <a:rPr lang="en-GB" sz="2000" b="1" dirty="0" smtClean="0"/>
              <a:t>does this passage fit into? </a:t>
            </a:r>
          </a:p>
          <a:p>
            <a:r>
              <a:rPr lang="en-GB" sz="2000" b="1" dirty="0" smtClean="0"/>
              <a:t>What is the </a:t>
            </a:r>
            <a:r>
              <a:rPr lang="en-GB" sz="2000" b="1" dirty="0" smtClean="0">
                <a:solidFill>
                  <a:srgbClr val="FF0000"/>
                </a:solidFill>
              </a:rPr>
              <a:t>writer’s purpose </a:t>
            </a:r>
            <a:r>
              <a:rPr lang="en-GB" sz="2000" b="1" dirty="0" smtClean="0"/>
              <a:t>here?</a:t>
            </a:r>
            <a:endParaRPr lang="en-GB" sz="2000" dirty="0"/>
          </a:p>
        </p:txBody>
      </p:sp>
      <p:sp>
        <p:nvSpPr>
          <p:cNvPr id="6" name="Rectangle 5"/>
          <p:cNvSpPr/>
          <p:nvPr/>
        </p:nvSpPr>
        <p:spPr>
          <a:xfrm>
            <a:off x="7740350" y="2222285"/>
            <a:ext cx="1296145" cy="2862322"/>
          </a:xfrm>
          <a:prstGeom prst="rect">
            <a:avLst/>
          </a:prstGeom>
          <a:solidFill>
            <a:schemeClr val="accent3">
              <a:lumMod val="20000"/>
              <a:lumOff val="80000"/>
            </a:schemeClr>
          </a:solidFill>
        </p:spPr>
        <p:txBody>
          <a:bodyPr wrap="square">
            <a:spAutoFit/>
          </a:bodyPr>
          <a:lstStyle/>
          <a:p>
            <a:r>
              <a:rPr lang="en-GB" b="1" dirty="0">
                <a:solidFill>
                  <a:srgbClr val="222222"/>
                </a:solidFill>
                <a:latin typeface="arial" panose="020B0604020202020204" pitchFamily="34" charset="0"/>
              </a:rPr>
              <a:t>C</a:t>
            </a:r>
            <a:r>
              <a:rPr lang="en-GB" b="1" dirty="0" smtClean="0">
                <a:solidFill>
                  <a:srgbClr val="222222"/>
                </a:solidFill>
                <a:latin typeface="arial" panose="020B0604020202020204" pitchFamily="34" charset="0"/>
              </a:rPr>
              <a:t>heval glass: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tall </a:t>
            </a:r>
            <a:r>
              <a:rPr lang="en-GB" dirty="0">
                <a:solidFill>
                  <a:srgbClr val="222222"/>
                </a:solidFill>
                <a:latin typeface="arial" panose="020B0604020202020204" pitchFamily="34" charset="0"/>
              </a:rPr>
              <a:t>mirror fitted at its middle to an upright frame so that it can be tilted.</a:t>
            </a:r>
            <a:endParaRPr lang="en-GB" dirty="0"/>
          </a:p>
        </p:txBody>
      </p:sp>
      <p:sp>
        <p:nvSpPr>
          <p:cNvPr id="5" name="Rectangle 4"/>
          <p:cNvSpPr/>
          <p:nvPr/>
        </p:nvSpPr>
        <p:spPr>
          <a:xfrm>
            <a:off x="6516215" y="5230943"/>
            <a:ext cx="2520279" cy="1477328"/>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Baize: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type of fuzzy fabric (like that on a </a:t>
            </a:r>
            <a:r>
              <a:rPr lang="en-GB" dirty="0" smtClean="0">
                <a:solidFill>
                  <a:srgbClr val="222222"/>
                </a:solidFill>
                <a:latin typeface="arial" panose="020B0604020202020204" pitchFamily="34" charset="0"/>
              </a:rPr>
              <a:t>snooker table) </a:t>
            </a:r>
            <a:r>
              <a:rPr lang="en-GB" dirty="0" smtClean="0">
                <a:solidFill>
                  <a:srgbClr val="222222"/>
                </a:solidFill>
                <a:latin typeface="arial" panose="020B0604020202020204" pitchFamily="34" charset="0"/>
              </a:rPr>
              <a:t>attached to doors to deaden noise.</a:t>
            </a:r>
            <a:endParaRPr lang="en-GB" dirty="0"/>
          </a:p>
        </p:txBody>
      </p:sp>
      <p:sp>
        <p:nvSpPr>
          <p:cNvPr id="7" name="Rectangle 6"/>
          <p:cNvSpPr/>
          <p:nvPr/>
        </p:nvSpPr>
        <p:spPr>
          <a:xfrm>
            <a:off x="7740351" y="44624"/>
            <a:ext cx="1296145" cy="2031325"/>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Cupola</a:t>
            </a:r>
            <a:r>
              <a:rPr lang="en-GB" b="1" dirty="0" smtClean="0">
                <a:solidFill>
                  <a:srgbClr val="222222"/>
                </a:solidFill>
                <a:latin typeface="arial" panose="020B0604020202020204" pitchFamily="34" charset="0"/>
              </a:rPr>
              <a:t>: </a:t>
            </a:r>
            <a:endParaRPr lang="en-GB" b="1" dirty="0" smtClean="0">
              <a:solidFill>
                <a:srgbClr val="222222"/>
              </a:solidFill>
              <a:latin typeface="arial" panose="020B0604020202020204" pitchFamily="34" charset="0"/>
            </a:endParaRPr>
          </a:p>
          <a:p>
            <a:r>
              <a:rPr lang="en-GB" dirty="0" smtClean="0">
                <a:solidFill>
                  <a:srgbClr val="222222"/>
                </a:solidFill>
                <a:latin typeface="arial" panose="020B0604020202020204" pitchFamily="34" charset="0"/>
              </a:rPr>
              <a:t>A dome like structure on the top of a building.</a:t>
            </a:r>
            <a:endParaRPr lang="en-GB" dirty="0"/>
          </a:p>
        </p:txBody>
      </p:sp>
    </p:spTree>
    <p:extLst>
      <p:ext uri="{BB962C8B-B14F-4D97-AF65-F5344CB8AC3E}">
        <p14:creationId xmlns:p14="http://schemas.microsoft.com/office/powerpoint/2010/main" val="2284455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3" name="TextBox 2"/>
          <p:cNvSpPr txBox="1"/>
          <p:nvPr/>
        </p:nvSpPr>
        <p:spPr>
          <a:xfrm>
            <a:off x="251520" y="548680"/>
            <a:ext cx="8640960" cy="1200329"/>
          </a:xfrm>
          <a:prstGeom prst="rect">
            <a:avLst/>
          </a:prstGeom>
          <a:noFill/>
          <a:ln>
            <a:solidFill>
              <a:srgbClr val="000000"/>
            </a:solidFill>
          </a:ln>
        </p:spPr>
        <p:txBody>
          <a:bodyPr wrap="square" rtlCol="0">
            <a:spAutoFit/>
          </a:bodyPr>
          <a:lstStyle/>
          <a:p>
            <a:r>
              <a:rPr lang="en-GB" sz="2400" dirty="0" smtClean="0"/>
              <a:t>‘… a large, low-roofed, comfortable hall, paved with flags, warmed (after the fashion of a country house) by a bright, open fire, and furnished with costly cabinets of oak.’</a:t>
            </a:r>
            <a:endParaRPr lang="en-GB" sz="2400" dirty="0"/>
          </a:p>
        </p:txBody>
      </p:sp>
      <p:sp>
        <p:nvSpPr>
          <p:cNvPr id="4" name="TextBox 3"/>
          <p:cNvSpPr txBox="1"/>
          <p:nvPr/>
        </p:nvSpPr>
        <p:spPr>
          <a:xfrm>
            <a:off x="179512" y="2276872"/>
            <a:ext cx="8712968" cy="3970318"/>
          </a:xfrm>
          <a:prstGeom prst="rect">
            <a:avLst/>
          </a:prstGeom>
          <a:noFill/>
        </p:spPr>
        <p:txBody>
          <a:bodyPr wrap="square" rtlCol="0">
            <a:spAutoFit/>
          </a:bodyPr>
          <a:lstStyle/>
          <a:p>
            <a:r>
              <a:rPr lang="en-GB" sz="2400" b="1" dirty="0" smtClean="0"/>
              <a:t>Now look at the description of the front of Jekyll’s home from Chapter 2. How does it compare with the description we have just read of the back of the house?</a:t>
            </a:r>
          </a:p>
          <a:p>
            <a:endParaRPr lang="en-GB" sz="2400" b="1" dirty="0"/>
          </a:p>
          <a:p>
            <a:r>
              <a:rPr lang="en-GB" sz="2200" b="1" dirty="0" smtClean="0">
                <a:solidFill>
                  <a:srgbClr val="FF0000"/>
                </a:solidFill>
              </a:rPr>
              <a:t>1. Copy down the description above. </a:t>
            </a:r>
          </a:p>
          <a:p>
            <a:endParaRPr lang="en-GB" sz="2200" b="1" dirty="0" smtClean="0">
              <a:solidFill>
                <a:srgbClr val="FF0000"/>
              </a:solidFill>
            </a:endParaRPr>
          </a:p>
          <a:p>
            <a:r>
              <a:rPr lang="en-GB" sz="2200" b="1" dirty="0" smtClean="0">
                <a:solidFill>
                  <a:srgbClr val="FF0000"/>
                </a:solidFill>
              </a:rPr>
              <a:t>2. Bullet point the differences between the front and back of the house.</a:t>
            </a:r>
          </a:p>
          <a:p>
            <a:endParaRPr lang="en-GB" sz="2200" b="1" dirty="0" smtClean="0">
              <a:solidFill>
                <a:srgbClr val="FF0000"/>
              </a:solidFill>
            </a:endParaRPr>
          </a:p>
          <a:p>
            <a:r>
              <a:rPr lang="en-GB" sz="2200" b="1" dirty="0" smtClean="0">
                <a:solidFill>
                  <a:srgbClr val="FF0000"/>
                </a:solidFill>
              </a:rPr>
              <a:t>3. Why does Stevenson show such different sides of the same house? Write down your ideas. [Hint: don’t forget the key theme of </a:t>
            </a:r>
            <a:r>
              <a:rPr lang="en-GB" sz="2200" b="1" dirty="0" smtClean="0"/>
              <a:t>duality</a:t>
            </a:r>
            <a:r>
              <a:rPr lang="en-GB" sz="2200" b="1" dirty="0" smtClean="0">
                <a:solidFill>
                  <a:srgbClr val="FF0000"/>
                </a:solidFill>
              </a:rPr>
              <a:t>!]</a:t>
            </a:r>
          </a:p>
          <a:p>
            <a:r>
              <a:rPr lang="en-GB" sz="2400" b="1" dirty="0" smtClean="0"/>
              <a:t> </a:t>
            </a:r>
            <a:endParaRPr lang="en-GB" sz="2400" dirty="0"/>
          </a:p>
        </p:txBody>
      </p:sp>
    </p:spTree>
    <p:extLst>
      <p:ext uri="{BB962C8B-B14F-4D97-AF65-F5344CB8AC3E}">
        <p14:creationId xmlns:p14="http://schemas.microsoft.com/office/powerpoint/2010/main" val="41583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D JEKYLL HYDE by Sirx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5258131" cy="6523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2" name="TextBox 1"/>
          <p:cNvSpPr txBox="1"/>
          <p:nvPr/>
        </p:nvSpPr>
        <p:spPr>
          <a:xfrm>
            <a:off x="5580875" y="836712"/>
            <a:ext cx="3312368" cy="4524315"/>
          </a:xfrm>
          <a:prstGeom prst="rect">
            <a:avLst/>
          </a:prstGeom>
          <a:noFill/>
        </p:spPr>
        <p:txBody>
          <a:bodyPr wrap="square" rtlCol="0">
            <a:spAutoFit/>
          </a:bodyPr>
          <a:lstStyle/>
          <a:p>
            <a:r>
              <a:rPr lang="en-GB" sz="3200" b="1" dirty="0" smtClean="0"/>
              <a:t>Stevenson also shows a change in the character of Dr Jekyll. </a:t>
            </a:r>
          </a:p>
          <a:p>
            <a:endParaRPr lang="en-GB" sz="3200" b="1" dirty="0"/>
          </a:p>
          <a:p>
            <a:r>
              <a:rPr lang="en-GB" sz="3200" dirty="0" smtClean="0"/>
              <a:t>The last time we saw Jekyll was in Chapter 3. He was very different. </a:t>
            </a:r>
            <a:endParaRPr lang="en-GB" sz="2800" dirty="0"/>
          </a:p>
        </p:txBody>
      </p:sp>
    </p:spTree>
    <p:extLst>
      <p:ext uri="{BB962C8B-B14F-4D97-AF65-F5344CB8AC3E}">
        <p14:creationId xmlns:p14="http://schemas.microsoft.com/office/powerpoint/2010/main" val="236338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D JEKYLL HYDE by Sirx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5258131" cy="6523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5 of the novel</a:t>
            </a:r>
            <a:endParaRPr lang="en-GB" dirty="0"/>
          </a:p>
        </p:txBody>
      </p:sp>
      <p:sp>
        <p:nvSpPr>
          <p:cNvPr id="5" name="TextBox 4"/>
          <p:cNvSpPr txBox="1"/>
          <p:nvPr/>
        </p:nvSpPr>
        <p:spPr>
          <a:xfrm>
            <a:off x="4211960" y="476672"/>
            <a:ext cx="4896544" cy="1200329"/>
          </a:xfrm>
          <a:prstGeom prst="rect">
            <a:avLst/>
          </a:prstGeom>
          <a:solidFill>
            <a:schemeClr val="bg1"/>
          </a:solidFill>
          <a:ln>
            <a:solidFill>
              <a:srgbClr val="000000"/>
            </a:solidFill>
          </a:ln>
        </p:spPr>
        <p:txBody>
          <a:bodyPr wrap="square" rtlCol="0">
            <a:spAutoFit/>
          </a:bodyPr>
          <a:lstStyle/>
          <a:p>
            <a:r>
              <a:rPr lang="en-GB" sz="2400" b="1" dirty="0" smtClean="0">
                <a:solidFill>
                  <a:srgbClr val="FF0000"/>
                </a:solidFill>
              </a:rPr>
              <a:t>Which descriptions are from Ch3 and which from Ch5? Copy them under the correct heading in your book.</a:t>
            </a:r>
            <a:endParaRPr lang="en-GB" sz="2000" b="1" dirty="0">
              <a:solidFill>
                <a:srgbClr val="FF0000"/>
              </a:solidFill>
            </a:endParaRPr>
          </a:p>
        </p:txBody>
      </p:sp>
      <p:sp>
        <p:nvSpPr>
          <p:cNvPr id="6" name="TextBox 5"/>
          <p:cNvSpPr txBox="1"/>
          <p:nvPr/>
        </p:nvSpPr>
        <p:spPr>
          <a:xfrm rot="21154285">
            <a:off x="124708" y="1025216"/>
            <a:ext cx="3960440" cy="523220"/>
          </a:xfrm>
          <a:prstGeom prst="rect">
            <a:avLst/>
          </a:prstGeom>
          <a:solidFill>
            <a:schemeClr val="bg1"/>
          </a:solidFill>
          <a:ln>
            <a:solidFill>
              <a:srgbClr val="000000"/>
            </a:solidFill>
          </a:ln>
        </p:spPr>
        <p:txBody>
          <a:bodyPr wrap="square" rtlCol="0">
            <a:spAutoFit/>
          </a:bodyPr>
          <a:lstStyle/>
          <a:p>
            <a:r>
              <a:rPr lang="en-GB" sz="2800" dirty="0">
                <a:latin typeface="Arial" panose="020B0604020202020204" pitchFamily="34" charset="0"/>
                <a:cs typeface="Arial" panose="020B0604020202020204" pitchFamily="34" charset="0"/>
              </a:rPr>
              <a:t>‘a large well-made man’</a:t>
            </a:r>
          </a:p>
        </p:txBody>
      </p:sp>
      <p:sp>
        <p:nvSpPr>
          <p:cNvPr id="7" name="TextBox 6"/>
          <p:cNvSpPr txBox="1"/>
          <p:nvPr/>
        </p:nvSpPr>
        <p:spPr>
          <a:xfrm rot="208310">
            <a:off x="275969" y="3778972"/>
            <a:ext cx="4706192" cy="523220"/>
          </a:xfrm>
          <a:prstGeom prst="rect">
            <a:avLst/>
          </a:prstGeom>
          <a:solidFill>
            <a:schemeClr val="bg1"/>
          </a:solidFill>
          <a:ln>
            <a:solidFill>
              <a:srgbClr val="000000"/>
            </a:solidFill>
          </a:ln>
        </p:spPr>
        <p:txBody>
          <a:bodyPr wrap="square" rtlCol="0">
            <a:spAutoFit/>
          </a:bodyPr>
          <a:lstStyle/>
          <a:p>
            <a:r>
              <a:rPr lang="en-GB" sz="2800" dirty="0">
                <a:latin typeface="Arial" panose="020B0604020202020204" pitchFamily="34" charset="0"/>
                <a:cs typeface="Arial" panose="020B0604020202020204" pitchFamily="34" charset="0"/>
              </a:rPr>
              <a:t>‘sincere and warm </a:t>
            </a:r>
            <a:r>
              <a:rPr lang="en-GB" sz="2800" dirty="0" smtClean="0">
                <a:latin typeface="Arial" panose="020B0604020202020204" pitchFamily="34" charset="0"/>
                <a:cs typeface="Arial" panose="020B0604020202020204" pitchFamily="34" charset="0"/>
              </a:rPr>
              <a:t>affection’</a:t>
            </a:r>
            <a:endParaRPr lang="en-GB" sz="2800" dirty="0">
              <a:latin typeface="Arial" panose="020B0604020202020204" pitchFamily="34" charset="0"/>
              <a:cs typeface="Arial" panose="020B0604020202020204" pitchFamily="34" charset="0"/>
            </a:endParaRPr>
          </a:p>
        </p:txBody>
      </p:sp>
      <p:sp>
        <p:nvSpPr>
          <p:cNvPr id="9" name="TextBox 8"/>
          <p:cNvSpPr txBox="1"/>
          <p:nvPr/>
        </p:nvSpPr>
        <p:spPr>
          <a:xfrm rot="208310">
            <a:off x="4197716" y="3283994"/>
            <a:ext cx="3333947" cy="523220"/>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‘looking deadly sick’</a:t>
            </a:r>
            <a:endParaRPr lang="en-GB" sz="2800" dirty="0">
              <a:latin typeface="Arial" panose="020B0604020202020204" pitchFamily="34" charset="0"/>
              <a:cs typeface="Arial" panose="020B0604020202020204" pitchFamily="34" charset="0"/>
            </a:endParaRPr>
          </a:p>
        </p:txBody>
      </p:sp>
      <p:sp>
        <p:nvSpPr>
          <p:cNvPr id="10" name="TextBox 9"/>
          <p:cNvSpPr txBox="1"/>
          <p:nvPr/>
        </p:nvSpPr>
        <p:spPr>
          <a:xfrm rot="21235157">
            <a:off x="149423" y="4697371"/>
            <a:ext cx="3062938"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‘He did not rise to meet his visitor’</a:t>
            </a:r>
            <a:endParaRPr lang="en-GB" sz="2800" dirty="0">
              <a:latin typeface="Arial" panose="020B0604020202020204" pitchFamily="34" charset="0"/>
              <a:cs typeface="Arial" panose="020B0604020202020204" pitchFamily="34" charset="0"/>
            </a:endParaRPr>
          </a:p>
        </p:txBody>
      </p:sp>
      <p:sp>
        <p:nvSpPr>
          <p:cNvPr id="11" name="TextBox 10"/>
          <p:cNvSpPr txBox="1"/>
          <p:nvPr/>
        </p:nvSpPr>
        <p:spPr>
          <a:xfrm rot="21078661">
            <a:off x="5507792" y="4060774"/>
            <a:ext cx="3333947"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‘seized with a qualm of faintness’</a:t>
            </a:r>
            <a:endParaRPr lang="en-GB" sz="2800" dirty="0">
              <a:latin typeface="Arial" panose="020B0604020202020204" pitchFamily="34" charset="0"/>
              <a:cs typeface="Arial" panose="020B0604020202020204" pitchFamily="34" charset="0"/>
            </a:endParaRPr>
          </a:p>
        </p:txBody>
      </p:sp>
      <p:sp>
        <p:nvSpPr>
          <p:cNvPr id="12" name="TextBox 11"/>
          <p:cNvSpPr txBox="1"/>
          <p:nvPr/>
        </p:nvSpPr>
        <p:spPr>
          <a:xfrm rot="208310">
            <a:off x="577197" y="5829720"/>
            <a:ext cx="3333947"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‘he shut his mouth tight and nodded’</a:t>
            </a:r>
            <a:endParaRPr lang="en-GB" sz="2800" dirty="0">
              <a:latin typeface="Arial" panose="020B0604020202020204" pitchFamily="34" charset="0"/>
              <a:cs typeface="Arial" panose="020B0604020202020204" pitchFamily="34" charset="0"/>
            </a:endParaRPr>
          </a:p>
        </p:txBody>
      </p:sp>
      <p:sp>
        <p:nvSpPr>
          <p:cNvPr id="13" name="TextBox 12"/>
          <p:cNvSpPr txBox="1"/>
          <p:nvPr/>
        </p:nvSpPr>
        <p:spPr>
          <a:xfrm rot="155930">
            <a:off x="3326822" y="5233996"/>
            <a:ext cx="3123296" cy="523220"/>
          </a:xfrm>
          <a:prstGeom prst="rect">
            <a:avLst/>
          </a:prstGeom>
          <a:solidFill>
            <a:schemeClr val="bg1"/>
          </a:solidFill>
          <a:ln>
            <a:solidFill>
              <a:srgbClr val="000000"/>
            </a:solidFill>
          </a:ln>
        </p:spPr>
        <p:txBody>
          <a:bodyPr wrap="square" rtlCol="0">
            <a:spAutoFit/>
          </a:bodyPr>
          <a:lstStyle/>
          <a:p>
            <a:r>
              <a:rPr lang="en-GB" sz="2800" dirty="0">
                <a:latin typeface="Arial" panose="020B0604020202020204" pitchFamily="34" charset="0"/>
                <a:cs typeface="Arial" panose="020B0604020202020204" pitchFamily="34" charset="0"/>
              </a:rPr>
              <a:t>‘carried it off gaily’</a:t>
            </a:r>
            <a:endParaRPr lang="en-GB" sz="2800" dirty="0">
              <a:latin typeface="Arial" panose="020B0604020202020204" pitchFamily="34" charset="0"/>
              <a:cs typeface="Arial" panose="020B0604020202020204" pitchFamily="34" charset="0"/>
            </a:endParaRPr>
          </a:p>
        </p:txBody>
      </p:sp>
      <p:sp>
        <p:nvSpPr>
          <p:cNvPr id="15" name="TextBox 14"/>
          <p:cNvSpPr txBox="1"/>
          <p:nvPr/>
        </p:nvSpPr>
        <p:spPr>
          <a:xfrm rot="21384114">
            <a:off x="4772654" y="1959936"/>
            <a:ext cx="3775156"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‘every mark of capacity and kindness’</a:t>
            </a:r>
            <a:endParaRPr lang="en-GB" sz="2800" dirty="0">
              <a:latin typeface="Arial" panose="020B0604020202020204" pitchFamily="34" charset="0"/>
              <a:cs typeface="Arial" panose="020B0604020202020204" pitchFamily="34" charset="0"/>
            </a:endParaRPr>
          </a:p>
        </p:txBody>
      </p:sp>
      <p:sp>
        <p:nvSpPr>
          <p:cNvPr id="16" name="TextBox 15"/>
          <p:cNvSpPr txBox="1"/>
          <p:nvPr/>
        </p:nvSpPr>
        <p:spPr>
          <a:xfrm rot="21384114">
            <a:off x="4398843" y="5720439"/>
            <a:ext cx="4656304" cy="954107"/>
          </a:xfrm>
          <a:prstGeom prst="rect">
            <a:avLst/>
          </a:prstGeom>
          <a:solidFill>
            <a:schemeClr val="bg1"/>
          </a:solidFill>
          <a:ln>
            <a:solidFill>
              <a:srgbClr val="000000"/>
            </a:solidFill>
          </a:ln>
        </p:spPr>
        <p:txBody>
          <a:bodyPr wrap="square" rtlCol="0">
            <a:spAutoFit/>
          </a:bodyPr>
          <a:lstStyle/>
          <a:p>
            <a:r>
              <a:rPr lang="en-GB" sz="2800" dirty="0" smtClean="0">
                <a:latin typeface="Arial" panose="020B0604020202020204" pitchFamily="34" charset="0"/>
                <a:cs typeface="Arial" panose="020B0604020202020204" pitchFamily="34" charset="0"/>
              </a:rPr>
              <a:t>‘[</a:t>
            </a:r>
            <a:r>
              <a:rPr lang="en-GB" sz="2800" dirty="0" err="1" smtClean="0">
                <a:latin typeface="Arial" panose="020B0604020202020204" pitchFamily="34" charset="0"/>
                <a:cs typeface="Arial" panose="020B0604020202020204" pitchFamily="34" charset="0"/>
              </a:rPr>
              <a:t>Utterson</a:t>
            </a:r>
            <a:r>
              <a:rPr lang="en-GB" sz="2800" dirty="0" smtClean="0">
                <a:latin typeface="Arial" panose="020B0604020202020204" pitchFamily="34" charset="0"/>
                <a:cs typeface="Arial" panose="020B0604020202020204" pitchFamily="34" charset="0"/>
              </a:rPr>
              <a:t>] was surprised at his friend’s selfishness’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100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2429</Words>
  <Application>Microsoft Office PowerPoint</Application>
  <PresentationFormat>On-screen Show (4:3)</PresentationFormat>
  <Paragraphs>199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vt:lpstr>
      <vt:lpstr>Calibri</vt:lpstr>
      <vt:lpstr>Comic Sans MS</vt:lpstr>
      <vt:lpstr>Goudy.Old.Style0388.063</vt:lpstr>
      <vt:lpstr>Impact</vt:lpstr>
      <vt:lpstr>Wingdings</vt:lpstr>
      <vt:lpstr>Office Theme</vt:lpstr>
      <vt:lpstr>Learning Objective   To study Chapter 5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of the ways Stevenson... Another way... The fog is also shown to be... The writer suggests... When the fog is first described...</vt:lpstr>
      <vt:lpstr>Peer-Assess: WWW/ EBI</vt:lpstr>
      <vt:lpstr>Response to feedback: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5 of the novel</dc:title>
  <dc:creator>Vicki</dc:creator>
  <cp:lastModifiedBy>Victoria Archer</cp:lastModifiedBy>
  <cp:revision>20</cp:revision>
  <dcterms:created xsi:type="dcterms:W3CDTF">2014-08-23T11:04:04Z</dcterms:created>
  <dcterms:modified xsi:type="dcterms:W3CDTF">2016-04-05T13:28:58Z</dcterms:modified>
</cp:coreProperties>
</file>