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1" r:id="rId5"/>
    <p:sldId id="272" r:id="rId6"/>
    <p:sldId id="273" r:id="rId7"/>
    <p:sldId id="281" r:id="rId8"/>
    <p:sldId id="275" r:id="rId9"/>
    <p:sldId id="274" r:id="rId10"/>
    <p:sldId id="276" r:id="rId11"/>
    <p:sldId id="277" r:id="rId12"/>
    <p:sldId id="278" r:id="rId13"/>
    <p:sldId id="279" r:id="rId14"/>
    <p:sldId id="280" r:id="rId15"/>
    <p:sldId id="261" r:id="rId16"/>
    <p:sldId id="262" r:id="rId17"/>
    <p:sldId id="282" r:id="rId18"/>
    <p:sldId id="283" r:id="rId19"/>
    <p:sldId id="284" r:id="rId20"/>
    <p:sldId id="285" r:id="rId21"/>
    <p:sldId id="286" r:id="rId22"/>
    <p:sldId id="287" r:id="rId23"/>
    <p:sldId id="288"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78" y="4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506153-888F-4A8C-BB9D-390195F3D236}"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B0B48-FA88-47D1-9754-4188BBD76125}"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506153-888F-4A8C-BB9D-390195F3D236}"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B0B48-FA88-47D1-9754-4188BBD7612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506153-888F-4A8C-BB9D-390195F3D236}"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B0B48-FA88-47D1-9754-4188BBD7612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506153-888F-4A8C-BB9D-390195F3D236}"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B0B48-FA88-47D1-9754-4188BBD7612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06153-888F-4A8C-BB9D-390195F3D236}" type="datetimeFigureOut">
              <a:rPr lang="en-GB" smtClean="0"/>
              <a:t>05/04/2016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B0B48-FA88-47D1-9754-4188BBD7612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506153-888F-4A8C-BB9D-390195F3D236}"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B0B48-FA88-47D1-9754-4188BBD7612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506153-888F-4A8C-BB9D-390195F3D236}" type="datetimeFigureOut">
              <a:rPr lang="en-GB" smtClean="0"/>
              <a:t>05/04/2016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AB0B48-FA88-47D1-9754-4188BBD7612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506153-888F-4A8C-BB9D-390195F3D236}" type="datetimeFigureOut">
              <a:rPr lang="en-GB" smtClean="0"/>
              <a:t>05/04/2016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AB0B48-FA88-47D1-9754-4188BBD7612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06153-888F-4A8C-BB9D-390195F3D236}" type="datetimeFigureOut">
              <a:rPr lang="en-GB" smtClean="0"/>
              <a:t>05/04/2016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AB0B48-FA88-47D1-9754-4188BBD7612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06153-888F-4A8C-BB9D-390195F3D236}"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B0B48-FA88-47D1-9754-4188BBD7612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06153-888F-4A8C-BB9D-390195F3D236}" type="datetimeFigureOut">
              <a:rPr lang="en-GB" smtClean="0"/>
              <a:t>05/04/2016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B0B48-FA88-47D1-9754-4188BBD76125}"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06153-888F-4A8C-BB9D-390195F3D236}" type="datetimeFigureOut">
              <a:rPr lang="en-GB" smtClean="0"/>
              <a:t>05/04/2016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B0B48-FA88-47D1-9754-4188BBD76125}"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study Chapter 4 of the novel</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2246769"/>
          </a:xfrm>
          <a:prstGeom prst="rect">
            <a:avLst/>
          </a:prstGeom>
          <a:noFill/>
        </p:spPr>
        <p:txBody>
          <a:bodyPr wrap="square" rtlCol="0">
            <a:spAutoFit/>
          </a:bodyPr>
          <a:lstStyle/>
          <a:p>
            <a:pPr lvl="0"/>
            <a:r>
              <a:rPr lang="en-GB" sz="4000" b="1" dirty="0" smtClean="0"/>
              <a:t>True or false?</a:t>
            </a:r>
          </a:p>
          <a:p>
            <a:pPr lvl="0"/>
            <a:endParaRPr lang="en-GB" dirty="0" smtClean="0"/>
          </a:p>
          <a:p>
            <a:pPr lvl="0"/>
            <a:endParaRPr lang="en-GB" dirty="0" smtClean="0"/>
          </a:p>
          <a:p>
            <a:pPr algn="ctr"/>
            <a:r>
              <a:rPr lang="en-GB" dirty="0" smtClean="0"/>
              <a:t> </a:t>
            </a:r>
            <a:r>
              <a:rPr lang="en-GB" sz="3200" dirty="0" smtClean="0"/>
              <a:t>The motive for the murder was robbery</a:t>
            </a:r>
          </a:p>
          <a:p>
            <a:pPr lvl="0" algn="ctr"/>
            <a:endParaRPr lang="en-GB" sz="3200" dirty="0" smtClean="0"/>
          </a:p>
        </p:txBody>
      </p:sp>
      <p:sp>
        <p:nvSpPr>
          <p:cNvPr id="4" name="TextBox 3"/>
          <p:cNvSpPr txBox="1"/>
          <p:nvPr/>
        </p:nvSpPr>
        <p:spPr>
          <a:xfrm>
            <a:off x="3347864" y="6453336"/>
            <a:ext cx="5256584" cy="369332"/>
          </a:xfrm>
          <a:prstGeom prst="rect">
            <a:avLst/>
          </a:prstGeom>
          <a:noFill/>
        </p:spPr>
        <p:txBody>
          <a:bodyPr wrap="square" rtlCol="0">
            <a:spAutoFit/>
          </a:bodyPr>
          <a:lstStyle/>
          <a:p>
            <a:r>
              <a:rPr lang="en-GB" dirty="0" smtClean="0"/>
              <a:t>The victim’s purse and gold watch were found on him</a:t>
            </a:r>
            <a:endParaRPr lang="en-GB" dirty="0"/>
          </a:p>
        </p:txBody>
      </p:sp>
    </p:spTree>
    <p:extLst>
      <p:ext uri="{BB962C8B-B14F-4D97-AF65-F5344CB8AC3E}">
        <p14:creationId xmlns:p14="http://schemas.microsoft.com/office/powerpoint/2010/main" val="364359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D221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1923604"/>
          </a:xfrm>
          <a:prstGeom prst="rect">
            <a:avLst/>
          </a:prstGeom>
          <a:noFill/>
        </p:spPr>
        <p:txBody>
          <a:bodyPr wrap="square" rtlCol="0">
            <a:spAutoFit/>
          </a:bodyPr>
          <a:lstStyle/>
          <a:p>
            <a:pPr lvl="0"/>
            <a:r>
              <a:rPr lang="en-GB" sz="4000" b="1" dirty="0" smtClean="0"/>
              <a:t>True or false?</a:t>
            </a:r>
          </a:p>
          <a:p>
            <a:pPr lvl="0"/>
            <a:endParaRPr lang="en-GB" dirty="0" smtClean="0"/>
          </a:p>
          <a:p>
            <a:pPr lvl="0" algn="ctr"/>
            <a:r>
              <a:rPr lang="en-GB" dirty="0" smtClean="0"/>
              <a:t> </a:t>
            </a:r>
            <a:r>
              <a:rPr lang="en-GB" sz="2900" dirty="0" smtClean="0"/>
              <a:t>The murder weapon has a link to Dr Jekyll.</a:t>
            </a:r>
          </a:p>
          <a:p>
            <a:pPr lvl="0" algn="ctr"/>
            <a:endParaRPr lang="en-GB" sz="3200" dirty="0" smtClean="0"/>
          </a:p>
        </p:txBody>
      </p:sp>
      <p:sp>
        <p:nvSpPr>
          <p:cNvPr id="4" name="TextBox 3"/>
          <p:cNvSpPr txBox="1"/>
          <p:nvPr/>
        </p:nvSpPr>
        <p:spPr>
          <a:xfrm>
            <a:off x="3347864" y="6453336"/>
            <a:ext cx="5256584" cy="369332"/>
          </a:xfrm>
          <a:prstGeom prst="rect">
            <a:avLst/>
          </a:prstGeom>
          <a:noFill/>
        </p:spPr>
        <p:txBody>
          <a:bodyPr wrap="square" rtlCol="0">
            <a:spAutoFit/>
          </a:bodyPr>
          <a:lstStyle/>
          <a:p>
            <a:r>
              <a:rPr lang="en-GB" dirty="0" err="1" smtClean="0"/>
              <a:t>Utterson</a:t>
            </a:r>
            <a:r>
              <a:rPr lang="en-GB" dirty="0" smtClean="0"/>
              <a:t> recognises the stick as one he gave to Jekyll</a:t>
            </a:r>
            <a:endParaRPr lang="en-GB" dirty="0"/>
          </a:p>
        </p:txBody>
      </p:sp>
    </p:spTree>
    <p:extLst>
      <p:ext uri="{BB962C8B-B14F-4D97-AF65-F5344CB8AC3E}">
        <p14:creationId xmlns:p14="http://schemas.microsoft.com/office/powerpoint/2010/main" val="288550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12FC12"/>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1923604"/>
          </a:xfrm>
          <a:prstGeom prst="rect">
            <a:avLst/>
          </a:prstGeom>
          <a:noFill/>
        </p:spPr>
        <p:txBody>
          <a:bodyPr wrap="square" rtlCol="0">
            <a:spAutoFit/>
          </a:bodyPr>
          <a:lstStyle/>
          <a:p>
            <a:pPr lvl="0"/>
            <a:r>
              <a:rPr lang="en-GB" sz="4000" b="1" dirty="0" smtClean="0"/>
              <a:t>True or false?</a:t>
            </a:r>
          </a:p>
          <a:p>
            <a:pPr lvl="0"/>
            <a:endParaRPr lang="en-GB" dirty="0" smtClean="0"/>
          </a:p>
          <a:p>
            <a:pPr lvl="0" algn="ctr"/>
            <a:r>
              <a:rPr lang="en-GB" dirty="0" smtClean="0"/>
              <a:t> </a:t>
            </a:r>
            <a:r>
              <a:rPr lang="en-GB" sz="2900" dirty="0" smtClean="0"/>
              <a:t>The murder weapon has a link to Mr Hyde.</a:t>
            </a:r>
          </a:p>
          <a:p>
            <a:pPr lvl="0" algn="ctr"/>
            <a:endParaRPr lang="en-GB" sz="3200" dirty="0" smtClean="0"/>
          </a:p>
        </p:txBody>
      </p:sp>
      <p:sp>
        <p:nvSpPr>
          <p:cNvPr id="4" name="TextBox 3"/>
          <p:cNvSpPr txBox="1"/>
          <p:nvPr/>
        </p:nvSpPr>
        <p:spPr>
          <a:xfrm>
            <a:off x="2195736" y="6453336"/>
            <a:ext cx="6408712" cy="369332"/>
          </a:xfrm>
          <a:prstGeom prst="rect">
            <a:avLst/>
          </a:prstGeom>
          <a:noFill/>
        </p:spPr>
        <p:txBody>
          <a:bodyPr wrap="square" rtlCol="0">
            <a:spAutoFit/>
          </a:bodyPr>
          <a:lstStyle/>
          <a:p>
            <a:r>
              <a:rPr lang="en-GB" dirty="0" smtClean="0"/>
              <a:t>The other half of the broken stick was found behind Hyde’s door</a:t>
            </a:r>
            <a:endParaRPr lang="en-GB" dirty="0"/>
          </a:p>
        </p:txBody>
      </p:sp>
    </p:spTree>
    <p:extLst>
      <p:ext uri="{BB962C8B-B14F-4D97-AF65-F5344CB8AC3E}">
        <p14:creationId xmlns:p14="http://schemas.microsoft.com/office/powerpoint/2010/main" val="294565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12FC12"/>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1923604"/>
          </a:xfrm>
          <a:prstGeom prst="rect">
            <a:avLst/>
          </a:prstGeom>
          <a:noFill/>
        </p:spPr>
        <p:txBody>
          <a:bodyPr wrap="square" rtlCol="0">
            <a:spAutoFit/>
          </a:bodyPr>
          <a:lstStyle/>
          <a:p>
            <a:pPr lvl="0"/>
            <a:r>
              <a:rPr lang="en-GB" sz="4000" b="1" dirty="0" smtClean="0"/>
              <a:t>True or false?</a:t>
            </a:r>
          </a:p>
          <a:p>
            <a:pPr lvl="0"/>
            <a:endParaRPr lang="en-GB" dirty="0" smtClean="0"/>
          </a:p>
          <a:p>
            <a:pPr lvl="0" algn="ctr"/>
            <a:r>
              <a:rPr lang="en-GB" dirty="0" smtClean="0"/>
              <a:t> </a:t>
            </a:r>
            <a:r>
              <a:rPr lang="en-GB" sz="2900" dirty="0" smtClean="0"/>
              <a:t>There are signs that Hyde has run away.</a:t>
            </a:r>
          </a:p>
          <a:p>
            <a:pPr lvl="0" algn="ctr"/>
            <a:endParaRPr lang="en-GB" sz="3200" dirty="0" smtClean="0"/>
          </a:p>
        </p:txBody>
      </p:sp>
      <p:sp>
        <p:nvSpPr>
          <p:cNvPr id="4" name="TextBox 3"/>
          <p:cNvSpPr txBox="1"/>
          <p:nvPr/>
        </p:nvSpPr>
        <p:spPr>
          <a:xfrm>
            <a:off x="3347864" y="6453336"/>
            <a:ext cx="5256584" cy="369332"/>
          </a:xfrm>
          <a:prstGeom prst="rect">
            <a:avLst/>
          </a:prstGeom>
          <a:noFill/>
        </p:spPr>
        <p:txBody>
          <a:bodyPr wrap="square" rtlCol="0">
            <a:spAutoFit/>
          </a:bodyPr>
          <a:lstStyle/>
          <a:p>
            <a:r>
              <a:rPr lang="en-GB" dirty="0" smtClean="0"/>
              <a:t>The rooms were ransacked and documents burned</a:t>
            </a:r>
            <a:endParaRPr lang="en-GB" dirty="0"/>
          </a:p>
        </p:txBody>
      </p:sp>
    </p:spTree>
    <p:extLst>
      <p:ext uri="{BB962C8B-B14F-4D97-AF65-F5344CB8AC3E}">
        <p14:creationId xmlns:p14="http://schemas.microsoft.com/office/powerpoint/2010/main" val="97673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12FC12"/>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2739211"/>
          </a:xfrm>
          <a:prstGeom prst="rect">
            <a:avLst/>
          </a:prstGeom>
          <a:noFill/>
        </p:spPr>
        <p:txBody>
          <a:bodyPr wrap="square" rtlCol="0">
            <a:spAutoFit/>
          </a:bodyPr>
          <a:lstStyle/>
          <a:p>
            <a:pPr lvl="0"/>
            <a:r>
              <a:rPr lang="en-GB" sz="4000" b="1" dirty="0" smtClean="0"/>
              <a:t>True or false?</a:t>
            </a:r>
          </a:p>
          <a:p>
            <a:pPr lvl="0"/>
            <a:endParaRPr lang="en-GB" dirty="0" smtClean="0"/>
          </a:p>
          <a:p>
            <a:pPr lvl="0"/>
            <a:endParaRPr lang="en-GB" dirty="0" smtClean="0"/>
          </a:p>
          <a:p>
            <a:pPr algn="ctr"/>
            <a:r>
              <a:rPr lang="en-GB" dirty="0" smtClean="0"/>
              <a:t> </a:t>
            </a:r>
            <a:r>
              <a:rPr lang="en-GB" sz="3200" dirty="0" smtClean="0"/>
              <a:t>The police inspector will recognise Hyde when he sees him</a:t>
            </a:r>
          </a:p>
          <a:p>
            <a:pPr lvl="0" algn="ctr"/>
            <a:endParaRPr lang="en-GB" sz="3200" dirty="0" smtClean="0"/>
          </a:p>
        </p:txBody>
      </p:sp>
      <p:sp>
        <p:nvSpPr>
          <p:cNvPr id="4" name="TextBox 3"/>
          <p:cNvSpPr txBox="1"/>
          <p:nvPr/>
        </p:nvSpPr>
        <p:spPr>
          <a:xfrm>
            <a:off x="251520" y="6453336"/>
            <a:ext cx="8784976" cy="369332"/>
          </a:xfrm>
          <a:prstGeom prst="rect">
            <a:avLst/>
          </a:prstGeom>
          <a:noFill/>
        </p:spPr>
        <p:txBody>
          <a:bodyPr wrap="square" rtlCol="0">
            <a:spAutoFit/>
          </a:bodyPr>
          <a:lstStyle/>
          <a:p>
            <a:r>
              <a:rPr lang="en-GB" dirty="0" smtClean="0"/>
              <a:t>Hyde has never been photographed and witnesses gave only vague details of his appearance</a:t>
            </a:r>
            <a:endParaRPr lang="en-GB" dirty="0"/>
          </a:p>
        </p:txBody>
      </p:sp>
    </p:spTree>
    <p:extLst>
      <p:ext uri="{BB962C8B-B14F-4D97-AF65-F5344CB8AC3E}">
        <p14:creationId xmlns:p14="http://schemas.microsoft.com/office/powerpoint/2010/main" val="43507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D221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pic>
        <p:nvPicPr>
          <p:cNvPr id="2" name="Picture 1"/>
          <p:cNvPicPr>
            <a:picLocks noChangeAspect="1"/>
          </p:cNvPicPr>
          <p:nvPr/>
        </p:nvPicPr>
        <p:blipFill rotWithShape="1">
          <a:blip r:embed="rId2"/>
          <a:srcRect l="22123" t="21440" r="21178" b="8840"/>
          <a:stretch/>
        </p:blipFill>
        <p:spPr>
          <a:xfrm>
            <a:off x="35525" y="476672"/>
            <a:ext cx="9108475" cy="63000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025" y="4437112"/>
            <a:ext cx="4232461" cy="2308324"/>
          </a:xfrm>
          <a:prstGeom prst="rect">
            <a:avLst/>
          </a:prstGeom>
          <a:noFill/>
          <a:ln>
            <a:solidFill>
              <a:schemeClr val="accent1">
                <a:shade val="95000"/>
                <a:satMod val="105000"/>
              </a:schemeClr>
            </a:solidFill>
          </a:ln>
        </p:spPr>
        <p:txBody>
          <a:bodyPr wrap="square" rtlCol="0">
            <a:spAutoFit/>
          </a:bodyPr>
          <a:lstStyle/>
          <a:p>
            <a:r>
              <a:rPr lang="en-GB" b="1" dirty="0" smtClean="0"/>
              <a:t>AO3: </a:t>
            </a:r>
            <a:r>
              <a:rPr lang="en-GB" dirty="0" smtClean="0"/>
              <a:t>Fog  was a big problem in c19th London, and smoke and pollution from coal fires made things worse. The result was a dismal brown smog that hung over the city – so dense that people often had to light lamps during the day. It also crept into buildings and caused health problems. In 1873 alone, 273 people died because of it.</a:t>
            </a:r>
          </a:p>
        </p:txBody>
      </p:sp>
      <p:sp>
        <p:nvSpPr>
          <p:cNvPr id="19457" name="Rectangle 1"/>
          <p:cNvSpPr>
            <a:spLocks noChangeArrowheads="1"/>
          </p:cNvSpPr>
          <p:nvPr/>
        </p:nvSpPr>
        <p:spPr bwMode="auto">
          <a:xfrm>
            <a:off x="245025" y="808239"/>
            <a:ext cx="432048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2400" b="1" dirty="0" smtClean="0">
                <a:solidFill>
                  <a:srgbClr val="FF0000"/>
                </a:solidFill>
                <a:latin typeface="Arial" pitchFamily="34" charset="0"/>
                <a:cs typeface="Arial" pitchFamily="34" charset="0"/>
              </a:rPr>
              <a:t>Setting and Atmosphere</a:t>
            </a:r>
          </a:p>
          <a:p>
            <a:pPr fontAlgn="base">
              <a:spcBef>
                <a:spcPct val="0"/>
              </a:spcBef>
              <a:spcAft>
                <a:spcPct val="0"/>
              </a:spcAft>
            </a:pP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a:p>
            <a:pPr fontAlgn="base">
              <a:spcBef>
                <a:spcPct val="0"/>
              </a:spcBef>
              <a:spcAft>
                <a:spcPct val="0"/>
              </a:spcAft>
            </a:pPr>
            <a:r>
              <a:rPr lang="en-GB" sz="2400" dirty="0" smtClean="0">
                <a:latin typeface="Arial" pitchFamily="34" charset="0"/>
                <a:cs typeface="Arial" pitchFamily="34" charset="0"/>
              </a:rPr>
              <a:t>Stevenson describes the London fog during </a:t>
            </a:r>
            <a:r>
              <a:rPr lang="en-GB" sz="2400" dirty="0" err="1" smtClean="0">
                <a:latin typeface="Arial" pitchFamily="34" charset="0"/>
                <a:cs typeface="Arial" pitchFamily="34" charset="0"/>
              </a:rPr>
              <a:t>Utterson’s</a:t>
            </a:r>
            <a:r>
              <a:rPr lang="en-GB" sz="2400" dirty="0" smtClean="0">
                <a:latin typeface="Arial" pitchFamily="34" charset="0"/>
                <a:cs typeface="Arial" pitchFamily="34" charset="0"/>
              </a:rPr>
              <a:t> journey to Soho. </a:t>
            </a:r>
            <a:r>
              <a:rPr lang="en-GB" sz="2400" b="1" dirty="0" smtClean="0">
                <a:latin typeface="Arial" pitchFamily="34" charset="0"/>
                <a:cs typeface="Arial" pitchFamily="34" charset="0"/>
              </a:rPr>
              <a:t>What atmosphere is created by the fog? </a:t>
            </a:r>
            <a:r>
              <a:rPr lang="en-GB" sz="2400" dirty="0" smtClean="0">
                <a:latin typeface="Arial" pitchFamily="34" charset="0"/>
                <a:cs typeface="Arial" pitchFamily="34" charset="0"/>
              </a:rPr>
              <a:t>[Hint: think about </a:t>
            </a:r>
            <a:r>
              <a:rPr lang="en-GB" sz="2400" dirty="0" err="1" smtClean="0">
                <a:latin typeface="Arial" pitchFamily="34" charset="0"/>
                <a:cs typeface="Arial" pitchFamily="34" charset="0"/>
              </a:rPr>
              <a:t>Utterson’s</a:t>
            </a:r>
            <a:r>
              <a:rPr lang="en-GB" sz="2400" dirty="0" smtClean="0">
                <a:latin typeface="Arial" pitchFamily="34" charset="0"/>
                <a:cs typeface="Arial" pitchFamily="34" charset="0"/>
              </a:rPr>
              <a:t> state of mind as he makes his journey.]</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pic>
        <p:nvPicPr>
          <p:cNvPr id="3076" name="Picture 4" descr="http://orig06.deviantart.net/f86c/f/2012/327/0/4/london_street_by_nkabuto-d5lw1t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78022"/>
            <a:ext cx="4427984" cy="64799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l="23540" t="23540" r="24485" b="47061"/>
          <a:stretch/>
        </p:blipFill>
        <p:spPr>
          <a:xfrm rot="21290581">
            <a:off x="200085" y="1890175"/>
            <a:ext cx="8599814"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
        <p:nvSpPr>
          <p:cNvPr id="4" name="Rectangle 3"/>
          <p:cNvSpPr/>
          <p:nvPr/>
        </p:nvSpPr>
        <p:spPr>
          <a:xfrm>
            <a:off x="359532" y="764704"/>
            <a:ext cx="8424936" cy="2463238"/>
          </a:xfrm>
          <a:prstGeom prst="rect">
            <a:avLst/>
          </a:prstGeom>
          <a:ln>
            <a:solidFill>
              <a:schemeClr val="tx1"/>
            </a:solidFill>
          </a:ln>
        </p:spPr>
        <p:txBody>
          <a:bodyPr wrap="square">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As the cab drew up before the address indicated, the fog lifted a little and showed him a dingy street, a gin palace, a low French eating house, a shop for the retail of penny numbers and </a:t>
            </a:r>
            <a:r>
              <a:rPr lang="en-GB" dirty="0" err="1">
                <a:latin typeface="Arial" panose="020B0604020202020204" pitchFamily="34" charset="0"/>
                <a:ea typeface="Calibri" panose="020F0502020204030204" pitchFamily="34" charset="0"/>
                <a:cs typeface="Times New Roman" panose="02020603050405020304" pitchFamily="18" charset="0"/>
              </a:rPr>
              <a:t>twopenny</a:t>
            </a:r>
            <a:r>
              <a:rPr lang="en-GB" dirty="0">
                <a:latin typeface="Arial" panose="020B0604020202020204" pitchFamily="34" charset="0"/>
                <a:ea typeface="Calibri" panose="020F0502020204030204" pitchFamily="34" charset="0"/>
                <a:cs typeface="Times New Roman" panose="02020603050405020304" pitchFamily="18" charset="0"/>
              </a:rPr>
              <a:t> salads, many ragged children huddled in the doorways, and many women of many different nationalities passing out, key in hand, to have a morning glass; and the next moment the fog settled down again upon that part, as brown as umber, and cut him off from his blackguardly surroundings. This was the home of Henry </a:t>
            </a:r>
            <a:r>
              <a:rPr lang="en-GB" dirty="0" smtClean="0">
                <a:latin typeface="Arial" panose="020B0604020202020204" pitchFamily="34" charset="0"/>
                <a:ea typeface="Calibri" panose="020F0502020204030204" pitchFamily="34" charset="0"/>
                <a:cs typeface="Times New Roman" panose="02020603050405020304" pitchFamily="18" charset="0"/>
              </a:rPr>
              <a:t>Jekyll’s </a:t>
            </a:r>
            <a:r>
              <a:rPr lang="en-GB" dirty="0">
                <a:latin typeface="Arial" panose="020B0604020202020204" pitchFamily="34" charset="0"/>
                <a:ea typeface="Calibri" panose="020F0502020204030204" pitchFamily="34" charset="0"/>
                <a:cs typeface="Times New Roman" panose="02020603050405020304" pitchFamily="18" charset="0"/>
              </a:rPr>
              <a:t>favourite; of a man who was heir to a quarter of a million sterling.</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59532" y="3501008"/>
            <a:ext cx="8424936" cy="1938992"/>
          </a:xfrm>
          <a:prstGeom prst="rect">
            <a:avLst/>
          </a:prstGeom>
          <a:noFill/>
        </p:spPr>
        <p:txBody>
          <a:bodyPr wrap="square" rtlCol="0">
            <a:spAutoFit/>
          </a:bodyPr>
          <a:lstStyle/>
          <a:p>
            <a:pPr marL="342900" indent="-342900">
              <a:buAutoNum type="arabicPeriod"/>
            </a:pPr>
            <a:r>
              <a:rPr lang="en-GB" sz="2000" dirty="0" smtClean="0"/>
              <a:t>What do the </a:t>
            </a:r>
            <a:r>
              <a:rPr lang="en-GB" sz="2000" b="1" dirty="0" smtClean="0">
                <a:solidFill>
                  <a:srgbClr val="FF0000"/>
                </a:solidFill>
              </a:rPr>
              <a:t>adjectives</a:t>
            </a:r>
            <a:r>
              <a:rPr lang="en-GB" sz="2000" b="1" dirty="0" smtClean="0"/>
              <a:t> </a:t>
            </a:r>
            <a:r>
              <a:rPr lang="en-GB" sz="2000" dirty="0" smtClean="0"/>
              <a:t>‘dingy’, ‘low’, ‘ragged’, and ‘blackguardly’ describe? </a:t>
            </a:r>
          </a:p>
          <a:p>
            <a:pPr marL="342900" indent="-342900">
              <a:buAutoNum type="arabicPeriod"/>
            </a:pPr>
            <a:r>
              <a:rPr lang="en-GB" sz="2000" dirty="0" smtClean="0"/>
              <a:t>What impression do they create of this </a:t>
            </a:r>
            <a:r>
              <a:rPr lang="en-GB" sz="2000" b="1" dirty="0" smtClean="0">
                <a:solidFill>
                  <a:srgbClr val="FF0000"/>
                </a:solidFill>
              </a:rPr>
              <a:t>setting</a:t>
            </a:r>
            <a:r>
              <a:rPr lang="en-GB" sz="2000" dirty="0" smtClean="0"/>
              <a:t>? </a:t>
            </a:r>
          </a:p>
          <a:p>
            <a:pPr marL="342900" indent="-342900">
              <a:buAutoNum type="arabicPeriod"/>
            </a:pPr>
            <a:r>
              <a:rPr lang="en-GB" sz="2000" dirty="0" smtClean="0"/>
              <a:t>Find at least two other details from this paragraph that support your interpretation and explain what their effect is on the reader.</a:t>
            </a:r>
          </a:p>
          <a:p>
            <a:pPr marL="342900" indent="-342900">
              <a:buAutoNum type="arabicPeriod"/>
            </a:pPr>
            <a:r>
              <a:rPr lang="en-GB" sz="2000" dirty="0" smtClean="0"/>
              <a:t>Look at the final line of the extract. What effect does ending the extract this way have on the reader? </a:t>
            </a:r>
          </a:p>
        </p:txBody>
      </p:sp>
      <p:sp>
        <p:nvSpPr>
          <p:cNvPr id="6" name="TextBox 5"/>
          <p:cNvSpPr txBox="1"/>
          <p:nvPr/>
        </p:nvSpPr>
        <p:spPr>
          <a:xfrm>
            <a:off x="323528" y="5746030"/>
            <a:ext cx="4968552" cy="923330"/>
          </a:xfrm>
          <a:prstGeom prst="rect">
            <a:avLst/>
          </a:prstGeom>
          <a:noFill/>
          <a:ln>
            <a:solidFill>
              <a:schemeClr val="tx1"/>
            </a:solidFill>
          </a:ln>
        </p:spPr>
        <p:txBody>
          <a:bodyPr wrap="square" rtlCol="0">
            <a:spAutoFit/>
          </a:bodyPr>
          <a:lstStyle/>
          <a:p>
            <a:r>
              <a:rPr lang="en-GB" b="1" dirty="0" smtClean="0"/>
              <a:t>Hint 1: </a:t>
            </a:r>
            <a:r>
              <a:rPr lang="en-GB" dirty="0" smtClean="0"/>
              <a:t>look at the </a:t>
            </a:r>
            <a:r>
              <a:rPr lang="en-GB" b="1" dirty="0" smtClean="0">
                <a:solidFill>
                  <a:srgbClr val="FF0000"/>
                </a:solidFill>
              </a:rPr>
              <a:t>contrast</a:t>
            </a:r>
            <a:r>
              <a:rPr lang="en-GB" dirty="0" smtClean="0"/>
              <a:t> between ‘a quarter of a million sterling’ and the scene described earlier in the extract. </a:t>
            </a:r>
            <a:endParaRPr lang="en-GB" dirty="0"/>
          </a:p>
        </p:txBody>
      </p:sp>
      <p:cxnSp>
        <p:nvCxnSpPr>
          <p:cNvPr id="8" name="Straight Arrow Connector 7"/>
          <p:cNvCxnSpPr/>
          <p:nvPr/>
        </p:nvCxnSpPr>
        <p:spPr>
          <a:xfrm flipH="1">
            <a:off x="2339752" y="5157192"/>
            <a:ext cx="2736304"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20072" y="5157192"/>
            <a:ext cx="504056"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08104" y="5738009"/>
            <a:ext cx="3528392" cy="923330"/>
          </a:xfrm>
          <a:prstGeom prst="rect">
            <a:avLst/>
          </a:prstGeom>
          <a:noFill/>
          <a:ln>
            <a:solidFill>
              <a:schemeClr val="tx1"/>
            </a:solidFill>
          </a:ln>
        </p:spPr>
        <p:txBody>
          <a:bodyPr wrap="square" rtlCol="0">
            <a:spAutoFit/>
          </a:bodyPr>
          <a:lstStyle/>
          <a:p>
            <a:r>
              <a:rPr lang="en-GB" b="1" dirty="0" smtClean="0"/>
              <a:t>Hint 2: </a:t>
            </a:r>
            <a:r>
              <a:rPr lang="en-GB" dirty="0" smtClean="0"/>
              <a:t>why does Stevenson use ‘Henry Jekyll’s favourite’ instead of just ‘Mr Hyde’?</a:t>
            </a:r>
            <a:endParaRPr lang="en-GB" dirty="0"/>
          </a:p>
        </p:txBody>
      </p:sp>
      <p:sp>
        <p:nvSpPr>
          <p:cNvPr id="16" name="Rectangle 15"/>
          <p:cNvSpPr/>
          <p:nvPr/>
        </p:nvSpPr>
        <p:spPr>
          <a:xfrm>
            <a:off x="5814598" y="79992"/>
            <a:ext cx="3240360" cy="646331"/>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Blackguard: </a:t>
            </a:r>
          </a:p>
          <a:p>
            <a:r>
              <a:rPr lang="en-GB" dirty="0" smtClean="0">
                <a:solidFill>
                  <a:srgbClr val="222222"/>
                </a:solidFill>
                <a:latin typeface="arial" panose="020B0604020202020204" pitchFamily="34" charset="0"/>
              </a:rPr>
              <a:t>Foul-mouthed or unprincipled</a:t>
            </a:r>
            <a:endParaRPr lang="en-GB" dirty="0"/>
          </a:p>
        </p:txBody>
      </p:sp>
    </p:spTree>
    <p:extLst>
      <p:ext uri="{BB962C8B-B14F-4D97-AF65-F5344CB8AC3E}">
        <p14:creationId xmlns:p14="http://schemas.microsoft.com/office/powerpoint/2010/main" val="1824203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
        <p:nvSpPr>
          <p:cNvPr id="4" name="Rectangle 3"/>
          <p:cNvSpPr/>
          <p:nvPr/>
        </p:nvSpPr>
        <p:spPr>
          <a:xfrm>
            <a:off x="359532" y="764704"/>
            <a:ext cx="8424936" cy="2463238"/>
          </a:xfrm>
          <a:prstGeom prst="rect">
            <a:avLst/>
          </a:prstGeom>
          <a:ln>
            <a:solidFill>
              <a:schemeClr val="tx1"/>
            </a:solidFill>
          </a:ln>
        </p:spPr>
        <p:txBody>
          <a:bodyPr wrap="square">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As the cab drew up before the address indicated, the fog lifted a little and showed him a dingy street, a gin palace, a low French eating house, a shop for the retail of penny numbers and </a:t>
            </a:r>
            <a:r>
              <a:rPr lang="en-GB" dirty="0" err="1">
                <a:latin typeface="Arial" panose="020B0604020202020204" pitchFamily="34" charset="0"/>
                <a:ea typeface="Calibri" panose="020F0502020204030204" pitchFamily="34" charset="0"/>
                <a:cs typeface="Times New Roman" panose="02020603050405020304" pitchFamily="18" charset="0"/>
              </a:rPr>
              <a:t>twopenny</a:t>
            </a:r>
            <a:r>
              <a:rPr lang="en-GB" dirty="0">
                <a:latin typeface="Arial" panose="020B0604020202020204" pitchFamily="34" charset="0"/>
                <a:ea typeface="Calibri" panose="020F0502020204030204" pitchFamily="34" charset="0"/>
                <a:cs typeface="Times New Roman" panose="02020603050405020304" pitchFamily="18" charset="0"/>
              </a:rPr>
              <a:t> salads, many ragged children huddled in the doorways, and many women of many different nationalities passing out, key in hand, to have a morning glass; and the next moment the fog settled down again upon that part, as brown as umber, and cut him off from his blackguardly surroundings. </a:t>
            </a:r>
            <a:r>
              <a:rPr lang="en-GB" b="1" dirty="0">
                <a:latin typeface="Arial" panose="020B0604020202020204" pitchFamily="34" charset="0"/>
                <a:ea typeface="Calibri" panose="020F0502020204030204" pitchFamily="34" charset="0"/>
                <a:cs typeface="Times New Roman" panose="02020603050405020304" pitchFamily="18" charset="0"/>
              </a:rPr>
              <a:t>This was the home of Henry </a:t>
            </a:r>
            <a:r>
              <a:rPr lang="en-GB" b="1" dirty="0" smtClean="0">
                <a:latin typeface="Arial" panose="020B0604020202020204" pitchFamily="34" charset="0"/>
                <a:ea typeface="Calibri" panose="020F0502020204030204" pitchFamily="34" charset="0"/>
                <a:cs typeface="Times New Roman" panose="02020603050405020304" pitchFamily="18" charset="0"/>
              </a:rPr>
              <a:t>Jekyll’s </a:t>
            </a:r>
            <a:r>
              <a:rPr lang="en-GB" b="1" dirty="0">
                <a:latin typeface="Arial" panose="020B0604020202020204" pitchFamily="34" charset="0"/>
                <a:ea typeface="Calibri" panose="020F0502020204030204" pitchFamily="34" charset="0"/>
                <a:cs typeface="Times New Roman" panose="02020603050405020304" pitchFamily="18" charset="0"/>
              </a:rPr>
              <a:t>favourite; of a man who was heir to a quarter of a million sterling.</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59532" y="3717032"/>
            <a:ext cx="8424936" cy="2246769"/>
          </a:xfrm>
          <a:prstGeom prst="rect">
            <a:avLst/>
          </a:prstGeom>
          <a:noFill/>
        </p:spPr>
        <p:txBody>
          <a:bodyPr wrap="square" rtlCol="0">
            <a:spAutoFit/>
          </a:bodyPr>
          <a:lstStyle/>
          <a:p>
            <a:r>
              <a:rPr lang="en-GB" sz="2000" dirty="0" smtClean="0"/>
              <a:t>Ending the extract in this way conveys surprise and puzzlement, reminding us again of the mystery of the relationship between Jekyll and Hyde. The contrast between ‘a quarter of a million’ and the earlier scene highlights the extremes of wealth and poverty as well as the social difference between Jekyll and Hyde. Stevenson ends with ‘Jekyll’s favourite’ to emphasise the link between the two and convey, again, a sense of surprise – highlighting the </a:t>
            </a:r>
            <a:r>
              <a:rPr lang="en-GB" sz="2000" b="1" dirty="0" smtClean="0">
                <a:solidFill>
                  <a:srgbClr val="FF0000"/>
                </a:solidFill>
              </a:rPr>
              <a:t>contrast</a:t>
            </a:r>
            <a:r>
              <a:rPr lang="en-GB" sz="2000" dirty="0" smtClean="0"/>
              <a:t> between the two men.</a:t>
            </a:r>
          </a:p>
        </p:txBody>
      </p:sp>
    </p:spTree>
    <p:extLst>
      <p:ext uri="{BB962C8B-B14F-4D97-AF65-F5344CB8AC3E}">
        <p14:creationId xmlns:p14="http://schemas.microsoft.com/office/powerpoint/2010/main" val="9558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
        <p:nvSpPr>
          <p:cNvPr id="4" name="Rectangle 3"/>
          <p:cNvSpPr/>
          <p:nvPr/>
        </p:nvSpPr>
        <p:spPr>
          <a:xfrm>
            <a:off x="359532" y="764704"/>
            <a:ext cx="8424936" cy="1559209"/>
          </a:xfrm>
          <a:prstGeom prst="rect">
            <a:avLst/>
          </a:prstGeom>
          <a:ln>
            <a:solidFill>
              <a:schemeClr val="tx1"/>
            </a:solidFill>
          </a:ln>
        </p:spPr>
        <p:txBody>
          <a:bodyPr wrap="square">
            <a:spAutoFit/>
          </a:bodyPr>
          <a:lstStyle/>
          <a:p>
            <a:pPr>
              <a:lnSpc>
                <a:spcPct val="107000"/>
              </a:lnSpc>
              <a:spcAft>
                <a:spcPts val="0"/>
              </a:spcAft>
            </a:pPr>
            <a:r>
              <a:rPr lang="en-GB" dirty="0">
                <a:latin typeface="Goudy.Old.Style0388.063"/>
                <a:ea typeface="Calibri" panose="020F0502020204030204" pitchFamily="34" charset="0"/>
                <a:cs typeface="Goudy.Old.Style0388.063"/>
              </a:rPr>
              <a:t>Mr. Hyde had only used a couple of rooms; but these were furnished with luxury and good taste. A closet was filled with wine; the plate was of silver, the napery elegant; a good picture hung upon the walls, a gift (as </a:t>
            </a:r>
            <a:r>
              <a:rPr lang="en-GB" dirty="0" err="1">
                <a:latin typeface="Goudy.Old.Style0388.063"/>
                <a:ea typeface="Calibri" panose="020F0502020204030204" pitchFamily="34" charset="0"/>
                <a:cs typeface="Goudy.Old.Style0388.063"/>
              </a:rPr>
              <a:t>Utterson</a:t>
            </a:r>
            <a:r>
              <a:rPr lang="en-GB" dirty="0">
                <a:latin typeface="Goudy.Old.Style0388.063"/>
                <a:ea typeface="Calibri" panose="020F0502020204030204" pitchFamily="34" charset="0"/>
                <a:cs typeface="Goudy.Old.Style0388.063"/>
              </a:rPr>
              <a:t> supposed) from Henry Jekyll, who was much of a connoisseur; and the carpets were of many plies and agreeable in colour.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52564" y="2852936"/>
            <a:ext cx="8424936" cy="4031873"/>
          </a:xfrm>
          <a:prstGeom prst="rect">
            <a:avLst/>
          </a:prstGeom>
          <a:noFill/>
        </p:spPr>
        <p:txBody>
          <a:bodyPr wrap="square" rtlCol="0">
            <a:spAutoFit/>
          </a:bodyPr>
          <a:lstStyle/>
          <a:p>
            <a:r>
              <a:rPr lang="en-GB" sz="2000" dirty="0" smtClean="0"/>
              <a:t>Stevenson makes another contrast with the external setting when he describes Hyde’s rooms.</a:t>
            </a:r>
          </a:p>
          <a:p>
            <a:endParaRPr lang="en-GB" sz="2000" dirty="0"/>
          </a:p>
          <a:p>
            <a:r>
              <a:rPr lang="en-GB" sz="2400" b="1" dirty="0" smtClean="0"/>
              <a:t>Copy this quote into your book and circle, highlight or underline any words that suggest luxury.</a:t>
            </a:r>
          </a:p>
          <a:p>
            <a:endParaRPr lang="en-GB" sz="2000" dirty="0"/>
          </a:p>
          <a:p>
            <a:pPr algn="ctr"/>
            <a:r>
              <a:rPr lang="en-GB" sz="2000" dirty="0" smtClean="0"/>
              <a:t>We have a better idea than the original reader why Hyde might live this way.</a:t>
            </a:r>
          </a:p>
          <a:p>
            <a:pPr algn="ctr"/>
            <a:endParaRPr lang="en-GB" sz="2000" dirty="0"/>
          </a:p>
          <a:p>
            <a:pPr algn="ctr"/>
            <a:r>
              <a:rPr lang="en-GB" sz="2000" dirty="0" smtClean="0"/>
              <a:t> </a:t>
            </a:r>
            <a:r>
              <a:rPr lang="en-GB" sz="2400" b="1" dirty="0" smtClean="0">
                <a:solidFill>
                  <a:srgbClr val="FF0000"/>
                </a:solidFill>
              </a:rPr>
              <a:t>What impression do you think it would have on someone who doesn’t know the connection between Jekyll and Hyde? </a:t>
            </a:r>
          </a:p>
          <a:p>
            <a:endParaRPr lang="en-GB" sz="2000" dirty="0"/>
          </a:p>
          <a:p>
            <a:endParaRPr lang="en-GB" sz="2000" dirty="0" smtClean="0"/>
          </a:p>
        </p:txBody>
      </p:sp>
    </p:spTree>
    <p:extLst>
      <p:ext uri="{BB962C8B-B14F-4D97-AF65-F5344CB8AC3E}">
        <p14:creationId xmlns:p14="http://schemas.microsoft.com/office/powerpoint/2010/main" val="2199959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LCH9rahkeXw/Tdby2P9tnuI/AAAAAAAAAhY/HXvCD0R-73M/s1600/16.jpg"/>
          <p:cNvPicPr>
            <a:picLocks noChangeAspect="1" noChangeArrowheads="1"/>
          </p:cNvPicPr>
          <p:nvPr/>
        </p:nvPicPr>
        <p:blipFill rotWithShape="1">
          <a:blip r:embed="rId2">
            <a:extLst>
              <a:ext uri="{28A0092B-C50C-407E-A947-70E740481C1C}">
                <a14:useLocalDpi xmlns:a14="http://schemas.microsoft.com/office/drawing/2010/main" val="0"/>
              </a:ext>
            </a:extLst>
          </a:blip>
          <a:srcRect b="48161"/>
          <a:stretch/>
        </p:blipFill>
        <p:spPr bwMode="auto">
          <a:xfrm>
            <a:off x="0" y="0"/>
            <a:ext cx="9148712" cy="75958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
        <p:nvSpPr>
          <p:cNvPr id="4" name="TextBox 3"/>
          <p:cNvSpPr txBox="1"/>
          <p:nvPr/>
        </p:nvSpPr>
        <p:spPr>
          <a:xfrm>
            <a:off x="251520" y="355399"/>
            <a:ext cx="8352928" cy="707886"/>
          </a:xfrm>
          <a:prstGeom prst="rect">
            <a:avLst/>
          </a:prstGeom>
          <a:noFill/>
        </p:spPr>
        <p:txBody>
          <a:bodyPr wrap="square" rtlCol="0">
            <a:spAutoFit/>
          </a:bodyPr>
          <a:lstStyle/>
          <a:p>
            <a:r>
              <a:rPr lang="en-GB" sz="4000" b="1" dirty="0" smtClean="0">
                <a:solidFill>
                  <a:schemeClr val="bg1"/>
                </a:solidFill>
              </a:rPr>
              <a:t>The Carew Murder Case</a:t>
            </a:r>
            <a:endParaRPr lang="en-GB" sz="40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
        <p:nvSpPr>
          <p:cNvPr id="4" name="Rectangle 3"/>
          <p:cNvSpPr/>
          <p:nvPr/>
        </p:nvSpPr>
        <p:spPr>
          <a:xfrm>
            <a:off x="359532" y="764704"/>
            <a:ext cx="8424936" cy="1559209"/>
          </a:xfrm>
          <a:prstGeom prst="rect">
            <a:avLst/>
          </a:prstGeom>
          <a:ln>
            <a:solidFill>
              <a:schemeClr val="tx1"/>
            </a:solidFill>
          </a:ln>
        </p:spPr>
        <p:txBody>
          <a:bodyPr wrap="square">
            <a:spAutoFit/>
          </a:bodyPr>
          <a:lstStyle/>
          <a:p>
            <a:pPr>
              <a:lnSpc>
                <a:spcPct val="107000"/>
              </a:lnSpc>
              <a:spcAft>
                <a:spcPts val="0"/>
              </a:spcAft>
            </a:pPr>
            <a:r>
              <a:rPr lang="en-GB" dirty="0">
                <a:latin typeface="Goudy.Old.Style0388.063"/>
                <a:ea typeface="Calibri" panose="020F0502020204030204" pitchFamily="34" charset="0"/>
                <a:cs typeface="Goudy.Old.Style0388.063"/>
              </a:rPr>
              <a:t>Mr. Hyde had only used a couple of rooms; but these were furnished with luxury and good taste. A closet was filled with wine; the plate was of silver, the napery elegant; a good picture hung upon the walls, a gift (as </a:t>
            </a:r>
            <a:r>
              <a:rPr lang="en-GB" dirty="0" err="1">
                <a:latin typeface="Goudy.Old.Style0388.063"/>
                <a:ea typeface="Calibri" panose="020F0502020204030204" pitchFamily="34" charset="0"/>
                <a:cs typeface="Goudy.Old.Style0388.063"/>
              </a:rPr>
              <a:t>Utterson</a:t>
            </a:r>
            <a:r>
              <a:rPr lang="en-GB" dirty="0">
                <a:latin typeface="Goudy.Old.Style0388.063"/>
                <a:ea typeface="Calibri" panose="020F0502020204030204" pitchFamily="34" charset="0"/>
                <a:cs typeface="Goudy.Old.Style0388.063"/>
              </a:rPr>
              <a:t> supposed) from Henry Jekyll, who was much of a connoisseur; and the carpets were of many plies and agreeable in colour.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52564" y="2852936"/>
            <a:ext cx="8424936" cy="4031873"/>
          </a:xfrm>
          <a:prstGeom prst="rect">
            <a:avLst/>
          </a:prstGeom>
          <a:noFill/>
        </p:spPr>
        <p:txBody>
          <a:bodyPr wrap="square" rtlCol="0">
            <a:spAutoFit/>
          </a:bodyPr>
          <a:lstStyle/>
          <a:p>
            <a:r>
              <a:rPr lang="en-GB" sz="2000" dirty="0" smtClean="0"/>
              <a:t>Stevenson makes another contrast with the external setting when he describes Hyde’s rooms.</a:t>
            </a:r>
          </a:p>
          <a:p>
            <a:endParaRPr lang="en-GB" sz="2000" dirty="0"/>
          </a:p>
          <a:p>
            <a:r>
              <a:rPr lang="en-GB" sz="2400" b="1" dirty="0" smtClean="0"/>
              <a:t>Copy this quote into your book and circle, highlight or underline any words that suggest luxury.</a:t>
            </a:r>
          </a:p>
          <a:p>
            <a:endParaRPr lang="en-GB" sz="2000" dirty="0"/>
          </a:p>
          <a:p>
            <a:pPr algn="ctr"/>
            <a:r>
              <a:rPr lang="en-GB" sz="2000" dirty="0" smtClean="0"/>
              <a:t>We have a better idea than the original reader why Hyde might live this way.</a:t>
            </a:r>
          </a:p>
          <a:p>
            <a:pPr algn="ctr"/>
            <a:endParaRPr lang="en-GB" sz="2000" dirty="0"/>
          </a:p>
          <a:p>
            <a:pPr algn="ctr"/>
            <a:r>
              <a:rPr lang="en-GB" sz="2000" dirty="0" smtClean="0"/>
              <a:t> </a:t>
            </a:r>
            <a:r>
              <a:rPr lang="en-GB" sz="2400" b="1" dirty="0" smtClean="0">
                <a:solidFill>
                  <a:srgbClr val="FF0000"/>
                </a:solidFill>
              </a:rPr>
              <a:t>What impression do you think it would have on someone who doesn’t know the connection between Jekyll and Hyde? </a:t>
            </a:r>
          </a:p>
          <a:p>
            <a:endParaRPr lang="en-GB" sz="2000" dirty="0"/>
          </a:p>
          <a:p>
            <a:endParaRPr lang="en-GB" sz="2000" dirty="0" smtClean="0"/>
          </a:p>
        </p:txBody>
      </p:sp>
    </p:spTree>
    <p:extLst>
      <p:ext uri="{BB962C8B-B14F-4D97-AF65-F5344CB8AC3E}">
        <p14:creationId xmlns:p14="http://schemas.microsoft.com/office/powerpoint/2010/main" val="1036913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Mi_K0U3mK28/U_JCy77ntWI/AAAAAAAAALc/36hEq8l6nUA/s1600/Jekyll%2Band%2BHyd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03"/>
          <a:stretch/>
        </p:blipFill>
        <p:spPr bwMode="auto">
          <a:xfrm>
            <a:off x="-36512" y="369332"/>
            <a:ext cx="6268702" cy="6488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2080" y="369332"/>
            <a:ext cx="3851920" cy="6488668"/>
          </a:xfrm>
          <a:prstGeom prst="rect">
            <a:avLst/>
          </a:prstGeom>
          <a:solidFill>
            <a:schemeClr val="tx1"/>
          </a:solidFill>
        </p:spPr>
        <p:txBody>
          <a:bodyPr wrap="square" rtlCol="0">
            <a:spAutoFit/>
          </a:bodyPr>
          <a:lstStyle/>
          <a:p>
            <a:endParaRPr lang="en-GB" dirty="0"/>
          </a:p>
        </p:txBody>
      </p:sp>
      <p:sp>
        <p:nvSpPr>
          <p:cNvPr id="3" name="TextBox 2"/>
          <p:cNvSpPr txBox="1"/>
          <p:nvPr/>
        </p:nvSpPr>
        <p:spPr>
          <a:xfrm>
            <a:off x="4572000" y="476672"/>
            <a:ext cx="4320480" cy="707886"/>
          </a:xfrm>
          <a:prstGeom prst="rect">
            <a:avLst/>
          </a:prstGeom>
          <a:noFill/>
        </p:spPr>
        <p:txBody>
          <a:bodyPr wrap="square" rtlCol="0">
            <a:spAutoFit/>
          </a:bodyPr>
          <a:lstStyle/>
          <a:p>
            <a:r>
              <a:rPr lang="en-GB" sz="4000" b="1" dirty="0" smtClean="0">
                <a:solidFill>
                  <a:schemeClr val="bg1"/>
                </a:solidFill>
              </a:rPr>
              <a:t>Key Theme: Duality </a:t>
            </a:r>
            <a:endParaRPr lang="en-GB" sz="3600" b="1" dirty="0">
              <a:solidFill>
                <a:schemeClr val="bg1"/>
              </a:solidFill>
            </a:endParaRPr>
          </a:p>
        </p:txBody>
      </p:sp>
      <p:sp>
        <p:nvSpPr>
          <p:cNvPr id="5" name="TextBox 4"/>
          <p:cNvSpPr txBox="1"/>
          <p:nvPr/>
        </p:nvSpPr>
        <p:spPr>
          <a:xfrm>
            <a:off x="5292080" y="1412776"/>
            <a:ext cx="3600400" cy="1015663"/>
          </a:xfrm>
          <a:prstGeom prst="rect">
            <a:avLst/>
          </a:prstGeom>
          <a:noFill/>
        </p:spPr>
        <p:txBody>
          <a:bodyPr wrap="square" rtlCol="0">
            <a:spAutoFit/>
          </a:bodyPr>
          <a:lstStyle/>
          <a:p>
            <a:r>
              <a:rPr lang="en-GB" sz="2000" b="1" dirty="0" smtClean="0">
                <a:solidFill>
                  <a:schemeClr val="bg1"/>
                </a:solidFill>
              </a:rPr>
              <a:t>Duality</a:t>
            </a:r>
            <a:r>
              <a:rPr lang="en-GB" sz="2000" b="1" dirty="0">
                <a:solidFill>
                  <a:schemeClr val="bg1"/>
                </a:solidFill>
              </a:rPr>
              <a:t>: </a:t>
            </a:r>
            <a:r>
              <a:rPr lang="en-GB" sz="2000" dirty="0">
                <a:solidFill>
                  <a:schemeClr val="bg1"/>
                </a:solidFill>
              </a:rPr>
              <a:t>the state or quality of being two or in two parts; dichotomy</a:t>
            </a:r>
          </a:p>
        </p:txBody>
      </p:sp>
      <p:sp>
        <p:nvSpPr>
          <p:cNvPr id="7" name="TextBox 6"/>
          <p:cNvSpPr txBox="1"/>
          <p:nvPr/>
        </p:nvSpPr>
        <p:spPr>
          <a:xfrm>
            <a:off x="5292080" y="3212976"/>
            <a:ext cx="3672408" cy="2862322"/>
          </a:xfrm>
          <a:prstGeom prst="rect">
            <a:avLst/>
          </a:prstGeom>
          <a:noFill/>
        </p:spPr>
        <p:txBody>
          <a:bodyPr wrap="square" rtlCol="0">
            <a:spAutoFit/>
          </a:bodyPr>
          <a:lstStyle/>
          <a:p>
            <a:r>
              <a:rPr lang="en-GB" sz="3600" b="1" dirty="0" smtClean="0">
                <a:solidFill>
                  <a:schemeClr val="bg1"/>
                </a:solidFill>
              </a:rPr>
              <a:t>How does Stevenson create duality in the character of the housekeeper?</a:t>
            </a:r>
            <a:endParaRPr lang="en-GB" sz="3600" b="1" dirty="0">
              <a:solidFill>
                <a:schemeClr val="bg1"/>
              </a:solidFill>
            </a:endParaRPr>
          </a:p>
        </p:txBody>
      </p:sp>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Tree>
    <p:extLst>
      <p:ext uri="{BB962C8B-B14F-4D97-AF65-F5344CB8AC3E}">
        <p14:creationId xmlns:p14="http://schemas.microsoft.com/office/powerpoint/2010/main" val="2984976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pic>
        <p:nvPicPr>
          <p:cNvPr id="4098" name="Picture 2" descr="http://www.clker.com/cliparts/V/O/4/c/M/P/boy-and-girl-stick-figure-red-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764704"/>
            <a:ext cx="268605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49345" y="1700808"/>
            <a:ext cx="2952328" cy="1200329"/>
          </a:xfrm>
          <a:prstGeom prst="rect">
            <a:avLst/>
          </a:prstGeom>
          <a:noFill/>
        </p:spPr>
        <p:txBody>
          <a:bodyPr wrap="square" rtlCol="0">
            <a:spAutoFit/>
          </a:bodyPr>
          <a:lstStyle/>
          <a:p>
            <a:r>
              <a:rPr lang="en-GB" b="1" dirty="0" smtClean="0"/>
              <a:t>Surround the outline of the housekeeper with any words or phrases which suggest duality or hypocrisy.</a:t>
            </a:r>
            <a:endParaRPr lang="en-GB" b="1" dirty="0"/>
          </a:p>
        </p:txBody>
      </p:sp>
      <p:sp>
        <p:nvSpPr>
          <p:cNvPr id="5" name="TextBox 4"/>
          <p:cNvSpPr txBox="1"/>
          <p:nvPr/>
        </p:nvSpPr>
        <p:spPr>
          <a:xfrm>
            <a:off x="5868144" y="764704"/>
            <a:ext cx="2952328" cy="646331"/>
          </a:xfrm>
          <a:prstGeom prst="rect">
            <a:avLst/>
          </a:prstGeom>
          <a:noFill/>
        </p:spPr>
        <p:txBody>
          <a:bodyPr wrap="square" rtlCol="0">
            <a:spAutoFit/>
          </a:bodyPr>
          <a:lstStyle/>
          <a:p>
            <a:r>
              <a:rPr lang="en-GB" b="1" dirty="0" smtClean="0"/>
              <a:t>‘Ivory-faced and silver haired</a:t>
            </a:r>
            <a:r>
              <a:rPr lang="en-GB" dirty="0" smtClean="0"/>
              <a:t> </a:t>
            </a:r>
            <a:r>
              <a:rPr lang="en-GB" b="1" dirty="0" smtClean="0"/>
              <a:t>old woman’</a:t>
            </a:r>
            <a:endParaRPr lang="en-GB" b="1" dirty="0"/>
          </a:p>
        </p:txBody>
      </p:sp>
    </p:spTree>
    <p:extLst>
      <p:ext uri="{BB962C8B-B14F-4D97-AF65-F5344CB8AC3E}">
        <p14:creationId xmlns:p14="http://schemas.microsoft.com/office/powerpoint/2010/main" val="20107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pic>
        <p:nvPicPr>
          <p:cNvPr id="4098" name="Picture 2" descr="http://www.clker.com/cliparts/V/O/4/c/M/P/boy-and-girl-stick-figure-red-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764704"/>
            <a:ext cx="268605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8144" y="764704"/>
            <a:ext cx="2952328" cy="646331"/>
          </a:xfrm>
          <a:prstGeom prst="rect">
            <a:avLst/>
          </a:prstGeom>
          <a:noFill/>
        </p:spPr>
        <p:txBody>
          <a:bodyPr wrap="square" rtlCol="0">
            <a:spAutoFit/>
          </a:bodyPr>
          <a:lstStyle/>
          <a:p>
            <a:r>
              <a:rPr lang="en-GB" b="1" dirty="0" smtClean="0"/>
              <a:t>‘ivory-faced and silver haired</a:t>
            </a:r>
            <a:r>
              <a:rPr lang="en-GB" dirty="0" smtClean="0"/>
              <a:t> </a:t>
            </a:r>
            <a:r>
              <a:rPr lang="en-GB" b="1" dirty="0" smtClean="0"/>
              <a:t>old woman’</a:t>
            </a:r>
            <a:endParaRPr lang="en-GB" b="1" dirty="0"/>
          </a:p>
        </p:txBody>
      </p:sp>
      <p:sp>
        <p:nvSpPr>
          <p:cNvPr id="5" name="TextBox 4"/>
          <p:cNvSpPr txBox="1"/>
          <p:nvPr/>
        </p:nvSpPr>
        <p:spPr>
          <a:xfrm>
            <a:off x="6084168" y="2636912"/>
            <a:ext cx="2952328" cy="646331"/>
          </a:xfrm>
          <a:prstGeom prst="rect">
            <a:avLst/>
          </a:prstGeom>
          <a:noFill/>
        </p:spPr>
        <p:txBody>
          <a:bodyPr wrap="square" rtlCol="0">
            <a:spAutoFit/>
          </a:bodyPr>
          <a:lstStyle/>
          <a:p>
            <a:r>
              <a:rPr lang="en-GB" b="1" dirty="0" smtClean="0"/>
              <a:t>‘an evil face, smoothed by hypocrisy’</a:t>
            </a:r>
            <a:endParaRPr lang="en-GB" b="1" dirty="0"/>
          </a:p>
        </p:txBody>
      </p:sp>
      <p:sp>
        <p:nvSpPr>
          <p:cNvPr id="6" name="TextBox 5"/>
          <p:cNvSpPr txBox="1"/>
          <p:nvPr/>
        </p:nvSpPr>
        <p:spPr>
          <a:xfrm>
            <a:off x="5817890" y="4900500"/>
            <a:ext cx="2952328" cy="646331"/>
          </a:xfrm>
          <a:prstGeom prst="rect">
            <a:avLst/>
          </a:prstGeom>
          <a:noFill/>
        </p:spPr>
        <p:txBody>
          <a:bodyPr wrap="square" rtlCol="0">
            <a:spAutoFit/>
          </a:bodyPr>
          <a:lstStyle/>
          <a:p>
            <a:r>
              <a:rPr lang="en-GB" b="1" dirty="0" smtClean="0"/>
              <a:t>‘but her manners were excellent’</a:t>
            </a:r>
            <a:endParaRPr lang="en-GB" b="1" dirty="0"/>
          </a:p>
        </p:txBody>
      </p:sp>
      <p:sp>
        <p:nvSpPr>
          <p:cNvPr id="7" name="TextBox 6"/>
          <p:cNvSpPr txBox="1"/>
          <p:nvPr/>
        </p:nvSpPr>
        <p:spPr>
          <a:xfrm>
            <a:off x="467544" y="2003036"/>
            <a:ext cx="2952328" cy="369332"/>
          </a:xfrm>
          <a:prstGeom prst="rect">
            <a:avLst/>
          </a:prstGeom>
          <a:noFill/>
        </p:spPr>
        <p:txBody>
          <a:bodyPr wrap="square" rtlCol="0">
            <a:spAutoFit/>
          </a:bodyPr>
          <a:lstStyle/>
          <a:p>
            <a:r>
              <a:rPr lang="en-GB" b="1" dirty="0" smtClean="0"/>
              <a:t>‘flash of odious joy’</a:t>
            </a:r>
            <a:endParaRPr lang="en-GB" b="1" dirty="0"/>
          </a:p>
        </p:txBody>
      </p:sp>
      <p:sp>
        <p:nvSpPr>
          <p:cNvPr id="8" name="TextBox 7"/>
          <p:cNvSpPr txBox="1"/>
          <p:nvPr/>
        </p:nvSpPr>
        <p:spPr>
          <a:xfrm>
            <a:off x="395536" y="4509120"/>
            <a:ext cx="2952328" cy="646331"/>
          </a:xfrm>
          <a:prstGeom prst="rect">
            <a:avLst/>
          </a:prstGeom>
          <a:noFill/>
        </p:spPr>
        <p:txBody>
          <a:bodyPr wrap="square" rtlCol="0">
            <a:spAutoFit/>
          </a:bodyPr>
          <a:lstStyle/>
          <a:p>
            <a:r>
              <a:rPr lang="en-GB" b="1" dirty="0" smtClean="0"/>
              <a:t>‘He is in trouble! What has he done?’</a:t>
            </a:r>
            <a:endParaRPr lang="en-GB" b="1" dirty="0"/>
          </a:p>
        </p:txBody>
      </p:sp>
      <p:sp>
        <p:nvSpPr>
          <p:cNvPr id="9" name="TextBox 8"/>
          <p:cNvSpPr txBox="1"/>
          <p:nvPr/>
        </p:nvSpPr>
        <p:spPr>
          <a:xfrm>
            <a:off x="395536" y="5223665"/>
            <a:ext cx="2952328" cy="923330"/>
          </a:xfrm>
          <a:prstGeom prst="rect">
            <a:avLst/>
          </a:prstGeom>
          <a:noFill/>
        </p:spPr>
        <p:txBody>
          <a:bodyPr wrap="square" rtlCol="0">
            <a:spAutoFit/>
          </a:bodyPr>
          <a:lstStyle/>
          <a:p>
            <a:r>
              <a:rPr lang="en-GB" dirty="0" smtClean="0"/>
              <a:t>She has no loyalty to Hyde, despite being his paid housekeeper.</a:t>
            </a:r>
            <a:endParaRPr lang="en-GB" dirty="0"/>
          </a:p>
        </p:txBody>
      </p:sp>
      <p:sp>
        <p:nvSpPr>
          <p:cNvPr id="10" name="TextBox 9"/>
          <p:cNvSpPr txBox="1"/>
          <p:nvPr/>
        </p:nvSpPr>
        <p:spPr>
          <a:xfrm>
            <a:off x="395536" y="2517414"/>
            <a:ext cx="2952328" cy="646331"/>
          </a:xfrm>
          <a:prstGeom prst="rect">
            <a:avLst/>
          </a:prstGeom>
          <a:noFill/>
        </p:spPr>
        <p:txBody>
          <a:bodyPr wrap="square" rtlCol="0">
            <a:spAutoFit/>
          </a:bodyPr>
          <a:lstStyle/>
          <a:p>
            <a:r>
              <a:rPr lang="en-GB" dirty="0" smtClean="0"/>
              <a:t>Oxymoron – highlights the contrasts in her character.</a:t>
            </a:r>
            <a:endParaRPr lang="en-GB" dirty="0"/>
          </a:p>
        </p:txBody>
      </p:sp>
      <p:sp>
        <p:nvSpPr>
          <p:cNvPr id="11" name="TextBox 10"/>
          <p:cNvSpPr txBox="1"/>
          <p:nvPr/>
        </p:nvSpPr>
        <p:spPr>
          <a:xfrm>
            <a:off x="6050850" y="3705999"/>
            <a:ext cx="2952328" cy="646331"/>
          </a:xfrm>
          <a:prstGeom prst="rect">
            <a:avLst/>
          </a:prstGeom>
          <a:noFill/>
        </p:spPr>
        <p:txBody>
          <a:bodyPr wrap="square" rtlCol="0">
            <a:spAutoFit/>
          </a:bodyPr>
          <a:lstStyle/>
          <a:p>
            <a:r>
              <a:rPr lang="en-GB" dirty="0" smtClean="0"/>
              <a:t>She has excellent manners, but hides an evil disposition.</a:t>
            </a:r>
            <a:endParaRPr lang="en-GB" dirty="0"/>
          </a:p>
        </p:txBody>
      </p:sp>
      <p:sp>
        <p:nvSpPr>
          <p:cNvPr id="12" name="TextBox 11"/>
          <p:cNvSpPr txBox="1"/>
          <p:nvPr/>
        </p:nvSpPr>
        <p:spPr>
          <a:xfrm>
            <a:off x="5817551" y="1456037"/>
            <a:ext cx="2952328" cy="646331"/>
          </a:xfrm>
          <a:prstGeom prst="rect">
            <a:avLst/>
          </a:prstGeom>
          <a:noFill/>
        </p:spPr>
        <p:txBody>
          <a:bodyPr wrap="square" rtlCol="0">
            <a:spAutoFit/>
          </a:bodyPr>
          <a:lstStyle/>
          <a:p>
            <a:r>
              <a:rPr lang="en-GB" dirty="0" smtClean="0"/>
              <a:t>She seems like an ordinary old woman but...</a:t>
            </a:r>
            <a:endParaRPr lang="en-GB" dirty="0"/>
          </a:p>
        </p:txBody>
      </p:sp>
    </p:spTree>
    <p:extLst>
      <p:ext uri="{BB962C8B-B14F-4D97-AF65-F5344CB8AC3E}">
        <p14:creationId xmlns:p14="http://schemas.microsoft.com/office/powerpoint/2010/main" val="3047962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Mi_K0U3mK28/U_JCy77ntWI/AAAAAAAAALc/36hEq8l6nUA/s1600/Jekyll%2Band%2BHyd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03"/>
          <a:stretch/>
        </p:blipFill>
        <p:spPr bwMode="auto">
          <a:xfrm>
            <a:off x="-36512" y="369332"/>
            <a:ext cx="6268702" cy="64886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2080" y="369332"/>
            <a:ext cx="3851920" cy="6488668"/>
          </a:xfrm>
          <a:prstGeom prst="rect">
            <a:avLst/>
          </a:prstGeom>
          <a:solidFill>
            <a:schemeClr val="tx1"/>
          </a:solidFill>
        </p:spPr>
        <p:txBody>
          <a:bodyPr wrap="square" rtlCol="0">
            <a:spAutoFit/>
          </a:bodyPr>
          <a:lstStyle/>
          <a:p>
            <a:endParaRPr lang="en-GB" dirty="0"/>
          </a:p>
        </p:txBody>
      </p:sp>
      <p:sp>
        <p:nvSpPr>
          <p:cNvPr id="3" name="TextBox 2"/>
          <p:cNvSpPr txBox="1"/>
          <p:nvPr/>
        </p:nvSpPr>
        <p:spPr>
          <a:xfrm>
            <a:off x="4572000" y="476672"/>
            <a:ext cx="4320480" cy="707886"/>
          </a:xfrm>
          <a:prstGeom prst="rect">
            <a:avLst/>
          </a:prstGeom>
          <a:noFill/>
        </p:spPr>
        <p:txBody>
          <a:bodyPr wrap="square" rtlCol="0">
            <a:spAutoFit/>
          </a:bodyPr>
          <a:lstStyle/>
          <a:p>
            <a:r>
              <a:rPr lang="en-GB" sz="4000" b="1" dirty="0" smtClean="0">
                <a:solidFill>
                  <a:schemeClr val="bg1"/>
                </a:solidFill>
              </a:rPr>
              <a:t>Key Theme: Duality </a:t>
            </a:r>
            <a:endParaRPr lang="en-GB" sz="3600" b="1" dirty="0">
              <a:solidFill>
                <a:schemeClr val="bg1"/>
              </a:solidFill>
            </a:endParaRPr>
          </a:p>
        </p:txBody>
      </p:sp>
      <p:sp>
        <p:nvSpPr>
          <p:cNvPr id="5" name="TextBox 4"/>
          <p:cNvSpPr txBox="1"/>
          <p:nvPr/>
        </p:nvSpPr>
        <p:spPr>
          <a:xfrm>
            <a:off x="5292080" y="1412776"/>
            <a:ext cx="3600400" cy="1015663"/>
          </a:xfrm>
          <a:prstGeom prst="rect">
            <a:avLst/>
          </a:prstGeom>
          <a:noFill/>
        </p:spPr>
        <p:txBody>
          <a:bodyPr wrap="square" rtlCol="0">
            <a:spAutoFit/>
          </a:bodyPr>
          <a:lstStyle/>
          <a:p>
            <a:r>
              <a:rPr lang="en-GB" sz="2000" b="1" dirty="0" smtClean="0">
                <a:solidFill>
                  <a:schemeClr val="bg1"/>
                </a:solidFill>
              </a:rPr>
              <a:t>Duality</a:t>
            </a:r>
            <a:r>
              <a:rPr lang="en-GB" sz="2000" b="1" dirty="0">
                <a:solidFill>
                  <a:schemeClr val="bg1"/>
                </a:solidFill>
              </a:rPr>
              <a:t>: </a:t>
            </a:r>
            <a:r>
              <a:rPr lang="en-GB" sz="2000" dirty="0">
                <a:solidFill>
                  <a:schemeClr val="bg1"/>
                </a:solidFill>
              </a:rPr>
              <a:t>the state or quality of being two or in two parts; dichotomy</a:t>
            </a:r>
          </a:p>
        </p:txBody>
      </p:sp>
      <p:sp>
        <p:nvSpPr>
          <p:cNvPr id="7" name="TextBox 6"/>
          <p:cNvSpPr txBox="1"/>
          <p:nvPr/>
        </p:nvSpPr>
        <p:spPr>
          <a:xfrm>
            <a:off x="5292080" y="3140968"/>
            <a:ext cx="3672408" cy="2862322"/>
          </a:xfrm>
          <a:prstGeom prst="rect">
            <a:avLst/>
          </a:prstGeom>
          <a:noFill/>
        </p:spPr>
        <p:txBody>
          <a:bodyPr wrap="square" rtlCol="0">
            <a:spAutoFit/>
          </a:bodyPr>
          <a:lstStyle/>
          <a:p>
            <a:r>
              <a:rPr lang="en-GB" sz="3600" b="1" dirty="0" smtClean="0">
                <a:solidFill>
                  <a:schemeClr val="bg1"/>
                </a:solidFill>
              </a:rPr>
              <a:t>How does Stevenson create duality in the character of the housekeeper?</a:t>
            </a:r>
            <a:endParaRPr lang="en-GB" sz="3600" b="1" dirty="0">
              <a:solidFill>
                <a:schemeClr val="bg1"/>
              </a:solidFill>
            </a:endParaRPr>
          </a:p>
        </p:txBody>
      </p:sp>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
        <p:nvSpPr>
          <p:cNvPr id="8" name="TextBox 7"/>
          <p:cNvSpPr txBox="1"/>
          <p:nvPr/>
        </p:nvSpPr>
        <p:spPr>
          <a:xfrm>
            <a:off x="4499992" y="6003290"/>
            <a:ext cx="4464496" cy="707886"/>
          </a:xfrm>
          <a:prstGeom prst="rect">
            <a:avLst/>
          </a:prstGeom>
          <a:noFill/>
        </p:spPr>
        <p:txBody>
          <a:bodyPr wrap="square" rtlCol="0">
            <a:spAutoFit/>
          </a:bodyPr>
          <a:lstStyle/>
          <a:p>
            <a:pPr algn="r"/>
            <a:r>
              <a:rPr lang="en-GB" sz="2000" b="1" dirty="0" smtClean="0">
                <a:solidFill>
                  <a:srgbClr val="FF0000"/>
                </a:solidFill>
              </a:rPr>
              <a:t>Write a response to this question in your book.</a:t>
            </a:r>
            <a:endParaRPr lang="en-GB" sz="2000" dirty="0">
              <a:solidFill>
                <a:srgbClr val="FF0000"/>
              </a:solidFill>
            </a:endParaRPr>
          </a:p>
        </p:txBody>
      </p:sp>
    </p:spTree>
    <p:extLst>
      <p:ext uri="{BB962C8B-B14F-4D97-AF65-F5344CB8AC3E}">
        <p14:creationId xmlns:p14="http://schemas.microsoft.com/office/powerpoint/2010/main" val="2141566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
        <p:nvSpPr>
          <p:cNvPr id="3" name="TextBox 2"/>
          <p:cNvSpPr txBox="1"/>
          <p:nvPr/>
        </p:nvSpPr>
        <p:spPr>
          <a:xfrm>
            <a:off x="179512" y="548680"/>
            <a:ext cx="8712968" cy="1569660"/>
          </a:xfrm>
          <a:prstGeom prst="rect">
            <a:avLst/>
          </a:prstGeom>
          <a:noFill/>
        </p:spPr>
        <p:txBody>
          <a:bodyPr wrap="square" rtlCol="0">
            <a:spAutoFit/>
          </a:bodyPr>
          <a:lstStyle/>
          <a:p>
            <a:r>
              <a:rPr lang="en-GB" sz="2400" b="1" dirty="0" smtClean="0"/>
              <a:t>There are three characters at the murder scene: Mr Hyde (the murderer), Sir Danvers Carew (the victim) and the maidservant (the witness). </a:t>
            </a:r>
            <a:r>
              <a:rPr lang="en-GB" sz="2400" b="1" dirty="0" smtClean="0">
                <a:solidFill>
                  <a:srgbClr val="FF0000"/>
                </a:solidFill>
              </a:rPr>
              <a:t>Which character is described by each of the following quotes? </a:t>
            </a:r>
            <a:endParaRPr lang="en-GB" sz="2400" b="1" dirty="0">
              <a:solidFill>
                <a:srgbClr val="FF0000"/>
              </a:solidFill>
            </a:endParaRPr>
          </a:p>
        </p:txBody>
      </p:sp>
      <p:sp>
        <p:nvSpPr>
          <p:cNvPr id="116738" name="Text Box 2"/>
          <p:cNvSpPr txBox="1">
            <a:spLocks noChangeArrowheads="1"/>
          </p:cNvSpPr>
          <p:nvPr/>
        </p:nvSpPr>
        <p:spPr bwMode="auto">
          <a:xfrm rot="21128385">
            <a:off x="467544" y="2420888"/>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at peace with all men</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6" name="Text Box 2"/>
          <p:cNvSpPr txBox="1">
            <a:spLocks noChangeArrowheads="1"/>
          </p:cNvSpPr>
          <p:nvPr/>
        </p:nvSpPr>
        <p:spPr bwMode="auto">
          <a:xfrm>
            <a:off x="395536" y="3227492"/>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v</a:t>
            </a:r>
            <a:r>
              <a:rPr lang="en-GB" sz="2400" b="1" dirty="0" smtClean="0">
                <a:latin typeface="Arial" pitchFamily="34" charset="0"/>
                <a:cs typeface="Arial" pitchFamily="34" charset="0"/>
                <a:sym typeface="Webdings" pitchFamily="18" charset="2"/>
              </a:rPr>
              <a:t>ery small gentleman</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7" name="Text Box 2"/>
          <p:cNvSpPr txBox="1">
            <a:spLocks noChangeArrowheads="1"/>
          </p:cNvSpPr>
          <p:nvPr/>
        </p:nvSpPr>
        <p:spPr bwMode="auto">
          <a:xfrm rot="21375268">
            <a:off x="382763" y="3924659"/>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s</a:t>
            </a:r>
            <a:r>
              <a:rPr lang="en-GB" sz="2400" b="1" dirty="0" smtClean="0">
                <a:latin typeface="Arial" pitchFamily="34" charset="0"/>
                <a:cs typeface="Arial" pitchFamily="34" charset="0"/>
                <a:sym typeface="Webdings" pitchFamily="18" charset="2"/>
              </a:rPr>
              <a:t>treaming tears</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8" name="Text Box 2"/>
          <p:cNvSpPr txBox="1">
            <a:spLocks noChangeArrowheads="1"/>
          </p:cNvSpPr>
          <p:nvPr/>
        </p:nvSpPr>
        <p:spPr bwMode="auto">
          <a:xfrm>
            <a:off x="251520" y="4600854"/>
            <a:ext cx="3597453"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i</a:t>
            </a:r>
            <a:r>
              <a:rPr lang="en-GB" sz="2400" b="1" dirty="0" smtClean="0">
                <a:latin typeface="Arial" pitchFamily="34" charset="0"/>
                <a:cs typeface="Arial" pitchFamily="34" charset="0"/>
                <a:sym typeface="Webdings" pitchFamily="18" charset="2"/>
              </a:rPr>
              <a:t>nnocent and old-world</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9" name="Text Box 2"/>
          <p:cNvSpPr txBox="1">
            <a:spLocks noChangeArrowheads="1"/>
          </p:cNvSpPr>
          <p:nvPr/>
        </p:nvSpPr>
        <p:spPr bwMode="auto">
          <a:xfrm rot="326087">
            <a:off x="370451" y="5316786"/>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kindness</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0" name="Text Box 2"/>
          <p:cNvSpPr txBox="1">
            <a:spLocks noChangeArrowheads="1"/>
          </p:cNvSpPr>
          <p:nvPr/>
        </p:nvSpPr>
        <p:spPr bwMode="auto">
          <a:xfrm rot="21374457">
            <a:off x="382763" y="6145476"/>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w</a:t>
            </a:r>
            <a:r>
              <a:rPr lang="en-GB" sz="2400" b="1" dirty="0" smtClean="0">
                <a:latin typeface="Arial" pitchFamily="34" charset="0"/>
                <a:cs typeface="Arial" pitchFamily="34" charset="0"/>
                <a:sym typeface="Webdings" pitchFamily="18" charset="2"/>
              </a:rPr>
              <a:t>hite hair</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
        <p:nvSpPr>
          <p:cNvPr id="3" name="TextBox 2"/>
          <p:cNvSpPr txBox="1"/>
          <p:nvPr/>
        </p:nvSpPr>
        <p:spPr>
          <a:xfrm>
            <a:off x="179512" y="548680"/>
            <a:ext cx="8712968" cy="1569660"/>
          </a:xfrm>
          <a:prstGeom prst="rect">
            <a:avLst/>
          </a:prstGeom>
          <a:noFill/>
        </p:spPr>
        <p:txBody>
          <a:bodyPr wrap="square" rtlCol="0">
            <a:spAutoFit/>
          </a:bodyPr>
          <a:lstStyle/>
          <a:p>
            <a:r>
              <a:rPr lang="en-GB" sz="2400" b="1" dirty="0" smtClean="0"/>
              <a:t>There are three characters at the murder scene: Mr Hyde (the murderer), Sir Danvers Carew (the victim) and the maidservant (the witness). </a:t>
            </a:r>
            <a:r>
              <a:rPr lang="en-GB" sz="2400" b="1" dirty="0" smtClean="0">
                <a:solidFill>
                  <a:srgbClr val="FF0000"/>
                </a:solidFill>
              </a:rPr>
              <a:t>Which character is described by each of the following quotes? </a:t>
            </a:r>
            <a:endParaRPr lang="en-GB" sz="2400" b="1" dirty="0">
              <a:solidFill>
                <a:srgbClr val="FF0000"/>
              </a:solidFill>
            </a:endParaRPr>
          </a:p>
        </p:txBody>
      </p:sp>
      <p:sp>
        <p:nvSpPr>
          <p:cNvPr id="116738" name="Text Box 2"/>
          <p:cNvSpPr txBox="1">
            <a:spLocks noChangeArrowheads="1"/>
          </p:cNvSpPr>
          <p:nvPr/>
        </p:nvSpPr>
        <p:spPr bwMode="auto">
          <a:xfrm rot="21128385">
            <a:off x="467544" y="2420888"/>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at peace with all men</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6" name="Text Box 2"/>
          <p:cNvSpPr txBox="1">
            <a:spLocks noChangeArrowheads="1"/>
          </p:cNvSpPr>
          <p:nvPr/>
        </p:nvSpPr>
        <p:spPr bwMode="auto">
          <a:xfrm>
            <a:off x="395536" y="3227492"/>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v</a:t>
            </a:r>
            <a:r>
              <a:rPr lang="en-GB" sz="2400" b="1" dirty="0" smtClean="0">
                <a:latin typeface="Arial" pitchFamily="34" charset="0"/>
                <a:cs typeface="Arial" pitchFamily="34" charset="0"/>
                <a:sym typeface="Webdings" pitchFamily="18" charset="2"/>
              </a:rPr>
              <a:t>ery small gentleman</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7" name="Text Box 2"/>
          <p:cNvSpPr txBox="1">
            <a:spLocks noChangeArrowheads="1"/>
          </p:cNvSpPr>
          <p:nvPr/>
        </p:nvSpPr>
        <p:spPr bwMode="auto">
          <a:xfrm rot="21375268">
            <a:off x="382763" y="3924659"/>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s</a:t>
            </a:r>
            <a:r>
              <a:rPr lang="en-GB" sz="2400" b="1" dirty="0" smtClean="0">
                <a:latin typeface="Arial" pitchFamily="34" charset="0"/>
                <a:cs typeface="Arial" pitchFamily="34" charset="0"/>
                <a:sym typeface="Webdings" pitchFamily="18" charset="2"/>
              </a:rPr>
              <a:t>treaming tears</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8" name="Text Box 2"/>
          <p:cNvSpPr txBox="1">
            <a:spLocks noChangeArrowheads="1"/>
          </p:cNvSpPr>
          <p:nvPr/>
        </p:nvSpPr>
        <p:spPr bwMode="auto">
          <a:xfrm>
            <a:off x="251520" y="4600854"/>
            <a:ext cx="3597453"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i</a:t>
            </a:r>
            <a:r>
              <a:rPr lang="en-GB" sz="2400" b="1" dirty="0" smtClean="0">
                <a:latin typeface="Arial" pitchFamily="34" charset="0"/>
                <a:cs typeface="Arial" pitchFamily="34" charset="0"/>
                <a:sym typeface="Webdings" pitchFamily="18" charset="2"/>
              </a:rPr>
              <a:t>nnocent and old-world</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9" name="Text Box 2"/>
          <p:cNvSpPr txBox="1">
            <a:spLocks noChangeArrowheads="1"/>
          </p:cNvSpPr>
          <p:nvPr/>
        </p:nvSpPr>
        <p:spPr bwMode="auto">
          <a:xfrm rot="326087">
            <a:off x="370451" y="5316786"/>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kindness</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0" name="Text Box 2"/>
          <p:cNvSpPr txBox="1">
            <a:spLocks noChangeArrowheads="1"/>
          </p:cNvSpPr>
          <p:nvPr/>
        </p:nvSpPr>
        <p:spPr bwMode="auto">
          <a:xfrm rot="21374457">
            <a:off x="382763" y="6145476"/>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w</a:t>
            </a:r>
            <a:r>
              <a:rPr lang="en-GB" sz="2400" b="1" dirty="0" smtClean="0">
                <a:latin typeface="Arial" pitchFamily="34" charset="0"/>
                <a:cs typeface="Arial" pitchFamily="34" charset="0"/>
                <a:sym typeface="Webdings" pitchFamily="18" charset="2"/>
              </a:rPr>
              <a:t>hite hair</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4" name="TextBox 3"/>
          <p:cNvSpPr txBox="1"/>
          <p:nvPr/>
        </p:nvSpPr>
        <p:spPr>
          <a:xfrm>
            <a:off x="4371767" y="2118340"/>
            <a:ext cx="3528392" cy="461665"/>
          </a:xfrm>
          <a:prstGeom prst="rect">
            <a:avLst/>
          </a:prstGeom>
          <a:noFill/>
        </p:spPr>
        <p:txBody>
          <a:bodyPr wrap="square" rtlCol="0">
            <a:spAutoFit/>
          </a:bodyPr>
          <a:lstStyle/>
          <a:p>
            <a:r>
              <a:rPr lang="en-GB" sz="2400" dirty="0" smtClean="0"/>
              <a:t>The maidservant</a:t>
            </a:r>
            <a:endParaRPr lang="en-GB" sz="2400" dirty="0"/>
          </a:p>
        </p:txBody>
      </p:sp>
      <p:sp>
        <p:nvSpPr>
          <p:cNvPr id="11" name="TextBox 10"/>
          <p:cNvSpPr txBox="1"/>
          <p:nvPr/>
        </p:nvSpPr>
        <p:spPr>
          <a:xfrm>
            <a:off x="4371767" y="3248687"/>
            <a:ext cx="3528392" cy="461665"/>
          </a:xfrm>
          <a:prstGeom prst="rect">
            <a:avLst/>
          </a:prstGeom>
          <a:noFill/>
        </p:spPr>
        <p:txBody>
          <a:bodyPr wrap="square" rtlCol="0">
            <a:spAutoFit/>
          </a:bodyPr>
          <a:lstStyle/>
          <a:p>
            <a:r>
              <a:rPr lang="en-GB" sz="2400" dirty="0" smtClean="0"/>
              <a:t>Mr Hyde</a:t>
            </a:r>
            <a:endParaRPr lang="en-GB" sz="2400" dirty="0"/>
          </a:p>
        </p:txBody>
      </p:sp>
      <p:sp>
        <p:nvSpPr>
          <p:cNvPr id="12" name="TextBox 11"/>
          <p:cNvSpPr txBox="1"/>
          <p:nvPr/>
        </p:nvSpPr>
        <p:spPr>
          <a:xfrm>
            <a:off x="4401403" y="3778655"/>
            <a:ext cx="3528392" cy="461665"/>
          </a:xfrm>
          <a:prstGeom prst="rect">
            <a:avLst/>
          </a:prstGeom>
          <a:noFill/>
        </p:spPr>
        <p:txBody>
          <a:bodyPr wrap="square" rtlCol="0">
            <a:spAutoFit/>
          </a:bodyPr>
          <a:lstStyle/>
          <a:p>
            <a:r>
              <a:rPr lang="en-GB" sz="2400" dirty="0" smtClean="0"/>
              <a:t>The maidservant</a:t>
            </a:r>
            <a:endParaRPr lang="en-GB" sz="2400" dirty="0"/>
          </a:p>
        </p:txBody>
      </p:sp>
      <p:sp>
        <p:nvSpPr>
          <p:cNvPr id="13" name="TextBox 12"/>
          <p:cNvSpPr txBox="1"/>
          <p:nvPr/>
        </p:nvSpPr>
        <p:spPr>
          <a:xfrm>
            <a:off x="4371767" y="4509120"/>
            <a:ext cx="3528392" cy="461665"/>
          </a:xfrm>
          <a:prstGeom prst="rect">
            <a:avLst/>
          </a:prstGeom>
          <a:noFill/>
        </p:spPr>
        <p:txBody>
          <a:bodyPr wrap="square" rtlCol="0">
            <a:spAutoFit/>
          </a:bodyPr>
          <a:lstStyle/>
          <a:p>
            <a:r>
              <a:rPr lang="en-GB" sz="2400" dirty="0" smtClean="0"/>
              <a:t>Sir Danvers Carew</a:t>
            </a:r>
            <a:endParaRPr lang="en-GB" sz="2400" dirty="0"/>
          </a:p>
        </p:txBody>
      </p:sp>
      <p:sp>
        <p:nvSpPr>
          <p:cNvPr id="14" name="TextBox 13"/>
          <p:cNvSpPr txBox="1"/>
          <p:nvPr/>
        </p:nvSpPr>
        <p:spPr>
          <a:xfrm>
            <a:off x="4371767" y="5405871"/>
            <a:ext cx="3528392" cy="461665"/>
          </a:xfrm>
          <a:prstGeom prst="rect">
            <a:avLst/>
          </a:prstGeom>
          <a:noFill/>
        </p:spPr>
        <p:txBody>
          <a:bodyPr wrap="square" rtlCol="0">
            <a:spAutoFit/>
          </a:bodyPr>
          <a:lstStyle/>
          <a:p>
            <a:r>
              <a:rPr lang="en-GB" sz="2400" dirty="0" smtClean="0"/>
              <a:t>Sir Danvers Carew</a:t>
            </a:r>
            <a:endParaRPr lang="en-GB" sz="2400" dirty="0"/>
          </a:p>
        </p:txBody>
      </p:sp>
      <p:sp>
        <p:nvSpPr>
          <p:cNvPr id="15" name="TextBox 14"/>
          <p:cNvSpPr txBox="1"/>
          <p:nvPr/>
        </p:nvSpPr>
        <p:spPr>
          <a:xfrm>
            <a:off x="4401403" y="5935839"/>
            <a:ext cx="3528392" cy="461665"/>
          </a:xfrm>
          <a:prstGeom prst="rect">
            <a:avLst/>
          </a:prstGeom>
          <a:noFill/>
        </p:spPr>
        <p:txBody>
          <a:bodyPr wrap="square" rtlCol="0">
            <a:spAutoFit/>
          </a:bodyPr>
          <a:lstStyle/>
          <a:p>
            <a:r>
              <a:rPr lang="en-GB" sz="2400" dirty="0" smtClean="0"/>
              <a:t>Sir Danvers Carew</a:t>
            </a:r>
            <a:endParaRPr lang="en-GB" sz="2400" dirty="0"/>
          </a:p>
        </p:txBody>
      </p:sp>
    </p:spTree>
    <p:extLst>
      <p:ext uri="{BB962C8B-B14F-4D97-AF65-F5344CB8AC3E}">
        <p14:creationId xmlns:p14="http://schemas.microsoft.com/office/powerpoint/2010/main" val="2902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
        <p:nvSpPr>
          <p:cNvPr id="3" name="TextBox 2"/>
          <p:cNvSpPr txBox="1"/>
          <p:nvPr/>
        </p:nvSpPr>
        <p:spPr>
          <a:xfrm>
            <a:off x="179512" y="548680"/>
            <a:ext cx="8712968" cy="1569660"/>
          </a:xfrm>
          <a:prstGeom prst="rect">
            <a:avLst/>
          </a:prstGeom>
          <a:noFill/>
        </p:spPr>
        <p:txBody>
          <a:bodyPr wrap="square" rtlCol="0">
            <a:spAutoFit/>
          </a:bodyPr>
          <a:lstStyle/>
          <a:p>
            <a:r>
              <a:rPr lang="en-GB" sz="2400" b="1" dirty="0" smtClean="0"/>
              <a:t>There are three characters at the murder scene: Mr Hyde (the murderer), Sir Danvers Carew (the victim) and the maidservant (the witness). </a:t>
            </a:r>
            <a:r>
              <a:rPr lang="en-GB" sz="2400" b="1" dirty="0" smtClean="0">
                <a:solidFill>
                  <a:srgbClr val="FF0000"/>
                </a:solidFill>
              </a:rPr>
              <a:t>Which character is described by each of the following quotes? </a:t>
            </a:r>
            <a:endParaRPr lang="en-GB" sz="2400" b="1" dirty="0">
              <a:solidFill>
                <a:srgbClr val="FF0000"/>
              </a:solidFill>
            </a:endParaRPr>
          </a:p>
        </p:txBody>
      </p:sp>
      <p:sp>
        <p:nvSpPr>
          <p:cNvPr id="116738" name="Text Box 2"/>
          <p:cNvSpPr txBox="1">
            <a:spLocks noChangeArrowheads="1"/>
          </p:cNvSpPr>
          <p:nvPr/>
        </p:nvSpPr>
        <p:spPr bwMode="auto">
          <a:xfrm rot="21128385">
            <a:off x="467544" y="2420888"/>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at peace with all men</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6" name="Text Box 2"/>
          <p:cNvSpPr txBox="1">
            <a:spLocks noChangeArrowheads="1"/>
          </p:cNvSpPr>
          <p:nvPr/>
        </p:nvSpPr>
        <p:spPr bwMode="auto">
          <a:xfrm>
            <a:off x="395536" y="3227492"/>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v</a:t>
            </a:r>
            <a:r>
              <a:rPr lang="en-GB" sz="2400" b="1" dirty="0" smtClean="0">
                <a:latin typeface="Arial" pitchFamily="34" charset="0"/>
                <a:cs typeface="Arial" pitchFamily="34" charset="0"/>
                <a:sym typeface="Webdings" pitchFamily="18" charset="2"/>
              </a:rPr>
              <a:t>ery small gentleman</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7" name="Text Box 2"/>
          <p:cNvSpPr txBox="1">
            <a:spLocks noChangeArrowheads="1"/>
          </p:cNvSpPr>
          <p:nvPr/>
        </p:nvSpPr>
        <p:spPr bwMode="auto">
          <a:xfrm rot="21375268">
            <a:off x="382763" y="3924659"/>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s</a:t>
            </a:r>
            <a:r>
              <a:rPr lang="en-GB" sz="2400" b="1" dirty="0" smtClean="0">
                <a:latin typeface="Arial" pitchFamily="34" charset="0"/>
                <a:cs typeface="Arial" pitchFamily="34" charset="0"/>
                <a:sym typeface="Webdings" pitchFamily="18" charset="2"/>
              </a:rPr>
              <a:t>treaming tears</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8" name="Text Box 2"/>
          <p:cNvSpPr txBox="1">
            <a:spLocks noChangeArrowheads="1"/>
          </p:cNvSpPr>
          <p:nvPr/>
        </p:nvSpPr>
        <p:spPr bwMode="auto">
          <a:xfrm>
            <a:off x="251520" y="4600854"/>
            <a:ext cx="3597453"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i</a:t>
            </a:r>
            <a:r>
              <a:rPr lang="en-GB" sz="2400" b="1" dirty="0" smtClean="0">
                <a:latin typeface="Arial" pitchFamily="34" charset="0"/>
                <a:cs typeface="Arial" pitchFamily="34" charset="0"/>
                <a:sym typeface="Webdings" pitchFamily="18" charset="2"/>
              </a:rPr>
              <a:t>nnocent and old-world</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9" name="Text Box 2"/>
          <p:cNvSpPr txBox="1">
            <a:spLocks noChangeArrowheads="1"/>
          </p:cNvSpPr>
          <p:nvPr/>
        </p:nvSpPr>
        <p:spPr bwMode="auto">
          <a:xfrm rot="326087">
            <a:off x="370451" y="5316786"/>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kindness</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0" name="Text Box 2"/>
          <p:cNvSpPr txBox="1">
            <a:spLocks noChangeArrowheads="1"/>
          </p:cNvSpPr>
          <p:nvPr/>
        </p:nvSpPr>
        <p:spPr bwMode="auto">
          <a:xfrm rot="21374457">
            <a:off x="382763" y="6145476"/>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w</a:t>
            </a:r>
            <a:r>
              <a:rPr lang="en-GB" sz="2400" b="1" dirty="0" smtClean="0">
                <a:latin typeface="Arial" pitchFamily="34" charset="0"/>
                <a:cs typeface="Arial" pitchFamily="34" charset="0"/>
                <a:sym typeface="Webdings" pitchFamily="18" charset="2"/>
              </a:rPr>
              <a:t>hite hair</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4" name="TextBox 3"/>
          <p:cNvSpPr txBox="1"/>
          <p:nvPr/>
        </p:nvSpPr>
        <p:spPr>
          <a:xfrm>
            <a:off x="4644008" y="2348880"/>
            <a:ext cx="3960440" cy="830997"/>
          </a:xfrm>
          <a:prstGeom prst="rect">
            <a:avLst/>
          </a:prstGeom>
          <a:noFill/>
        </p:spPr>
        <p:txBody>
          <a:bodyPr wrap="square" rtlCol="0">
            <a:spAutoFit/>
          </a:bodyPr>
          <a:lstStyle/>
          <a:p>
            <a:r>
              <a:rPr lang="en-GB" sz="2400" dirty="0" smtClean="0"/>
              <a:t>Stevenson’s words make the </a:t>
            </a:r>
            <a:r>
              <a:rPr lang="en-GB" sz="2400" b="1" dirty="0" smtClean="0"/>
              <a:t>maidservant</a:t>
            </a:r>
            <a:r>
              <a:rPr lang="en-GB" sz="2400" dirty="0" smtClean="0"/>
              <a:t> seem…</a:t>
            </a:r>
            <a:endParaRPr lang="en-GB" sz="2400" dirty="0"/>
          </a:p>
        </p:txBody>
      </p:sp>
      <p:sp>
        <p:nvSpPr>
          <p:cNvPr id="11" name="TextBox 10"/>
          <p:cNvSpPr txBox="1"/>
          <p:nvPr/>
        </p:nvSpPr>
        <p:spPr>
          <a:xfrm>
            <a:off x="4735183" y="4323240"/>
            <a:ext cx="3960440" cy="830997"/>
          </a:xfrm>
          <a:prstGeom prst="rect">
            <a:avLst/>
          </a:prstGeom>
          <a:noFill/>
        </p:spPr>
        <p:txBody>
          <a:bodyPr wrap="square" rtlCol="0">
            <a:spAutoFit/>
          </a:bodyPr>
          <a:lstStyle/>
          <a:p>
            <a:r>
              <a:rPr lang="en-GB" sz="2400" dirty="0" smtClean="0"/>
              <a:t>Stevenson’s words make the </a:t>
            </a:r>
            <a:r>
              <a:rPr lang="en-GB" sz="2400" b="1" dirty="0" smtClean="0"/>
              <a:t>Sir Danvers Carew </a:t>
            </a:r>
            <a:r>
              <a:rPr lang="en-GB" sz="2400" dirty="0" smtClean="0"/>
              <a:t>seem…</a:t>
            </a:r>
            <a:endParaRPr lang="en-GB" sz="2400" dirty="0"/>
          </a:p>
        </p:txBody>
      </p:sp>
      <p:sp>
        <p:nvSpPr>
          <p:cNvPr id="12" name="TextBox 11"/>
          <p:cNvSpPr txBox="1"/>
          <p:nvPr/>
        </p:nvSpPr>
        <p:spPr>
          <a:xfrm>
            <a:off x="4715623" y="5338082"/>
            <a:ext cx="3960440" cy="461665"/>
          </a:xfrm>
          <a:prstGeom prst="rect">
            <a:avLst/>
          </a:prstGeom>
          <a:noFill/>
        </p:spPr>
        <p:txBody>
          <a:bodyPr wrap="square" rtlCol="0">
            <a:spAutoFit/>
          </a:bodyPr>
          <a:lstStyle/>
          <a:p>
            <a:r>
              <a:rPr lang="en-GB" sz="2400" dirty="0" smtClean="0"/>
              <a:t>The purpose of this is…</a:t>
            </a:r>
            <a:endParaRPr lang="en-GB" sz="2400" dirty="0"/>
          </a:p>
        </p:txBody>
      </p:sp>
      <p:sp>
        <p:nvSpPr>
          <p:cNvPr id="13" name="TextBox 12"/>
          <p:cNvSpPr txBox="1"/>
          <p:nvPr/>
        </p:nvSpPr>
        <p:spPr>
          <a:xfrm>
            <a:off x="4682736" y="3176972"/>
            <a:ext cx="3960440" cy="461665"/>
          </a:xfrm>
          <a:prstGeom prst="rect">
            <a:avLst/>
          </a:prstGeom>
          <a:noFill/>
        </p:spPr>
        <p:txBody>
          <a:bodyPr wrap="square" rtlCol="0">
            <a:spAutoFit/>
          </a:bodyPr>
          <a:lstStyle/>
          <a:p>
            <a:r>
              <a:rPr lang="en-GB" sz="2400" dirty="0" smtClean="0"/>
              <a:t>The purpose of this is…</a:t>
            </a:r>
            <a:endParaRPr lang="en-GB" sz="2400" dirty="0"/>
          </a:p>
        </p:txBody>
      </p:sp>
    </p:spTree>
    <p:extLst>
      <p:ext uri="{BB962C8B-B14F-4D97-AF65-F5344CB8AC3E}">
        <p14:creationId xmlns:p14="http://schemas.microsoft.com/office/powerpoint/2010/main" val="2032353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
        <p:nvSpPr>
          <p:cNvPr id="3" name="TextBox 2"/>
          <p:cNvSpPr txBox="1"/>
          <p:nvPr/>
        </p:nvSpPr>
        <p:spPr>
          <a:xfrm>
            <a:off x="179512" y="548680"/>
            <a:ext cx="8712968" cy="1569660"/>
          </a:xfrm>
          <a:prstGeom prst="rect">
            <a:avLst/>
          </a:prstGeom>
          <a:noFill/>
        </p:spPr>
        <p:txBody>
          <a:bodyPr wrap="square" rtlCol="0">
            <a:spAutoFit/>
          </a:bodyPr>
          <a:lstStyle/>
          <a:p>
            <a:r>
              <a:rPr lang="en-GB" sz="2400" b="1" dirty="0" smtClean="0"/>
              <a:t>There are three characters at the murder scene: Mr Hyde (the murderer), Sir Danvers Carew (the victim) and the maidservant (the witness). </a:t>
            </a:r>
            <a:r>
              <a:rPr lang="en-GB" sz="2400" b="1" dirty="0" smtClean="0">
                <a:solidFill>
                  <a:srgbClr val="FF0000"/>
                </a:solidFill>
              </a:rPr>
              <a:t>Which character is described by each of the following quotes? </a:t>
            </a:r>
            <a:endParaRPr lang="en-GB" sz="2400" b="1" dirty="0">
              <a:solidFill>
                <a:srgbClr val="FF0000"/>
              </a:solidFill>
            </a:endParaRPr>
          </a:p>
        </p:txBody>
      </p:sp>
      <p:sp>
        <p:nvSpPr>
          <p:cNvPr id="116738" name="Text Box 2"/>
          <p:cNvSpPr txBox="1">
            <a:spLocks noChangeArrowheads="1"/>
          </p:cNvSpPr>
          <p:nvPr/>
        </p:nvSpPr>
        <p:spPr bwMode="auto">
          <a:xfrm rot="21128385">
            <a:off x="467544" y="2420888"/>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at peace with all men</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6" name="Text Box 2"/>
          <p:cNvSpPr txBox="1">
            <a:spLocks noChangeArrowheads="1"/>
          </p:cNvSpPr>
          <p:nvPr/>
        </p:nvSpPr>
        <p:spPr bwMode="auto">
          <a:xfrm>
            <a:off x="395536" y="3227492"/>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v</a:t>
            </a:r>
            <a:r>
              <a:rPr lang="en-GB" sz="2400" b="1" dirty="0" smtClean="0">
                <a:latin typeface="Arial" pitchFamily="34" charset="0"/>
                <a:cs typeface="Arial" pitchFamily="34" charset="0"/>
                <a:sym typeface="Webdings" pitchFamily="18" charset="2"/>
              </a:rPr>
              <a:t>ery small gentleman</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7" name="Text Box 2"/>
          <p:cNvSpPr txBox="1">
            <a:spLocks noChangeArrowheads="1"/>
          </p:cNvSpPr>
          <p:nvPr/>
        </p:nvSpPr>
        <p:spPr bwMode="auto">
          <a:xfrm rot="21375268">
            <a:off x="382763" y="3924659"/>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s</a:t>
            </a:r>
            <a:r>
              <a:rPr lang="en-GB" sz="2400" b="1" dirty="0" smtClean="0">
                <a:latin typeface="Arial" pitchFamily="34" charset="0"/>
                <a:cs typeface="Arial" pitchFamily="34" charset="0"/>
                <a:sym typeface="Webdings" pitchFamily="18" charset="2"/>
              </a:rPr>
              <a:t>treaming tears</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8" name="Text Box 2"/>
          <p:cNvSpPr txBox="1">
            <a:spLocks noChangeArrowheads="1"/>
          </p:cNvSpPr>
          <p:nvPr/>
        </p:nvSpPr>
        <p:spPr bwMode="auto">
          <a:xfrm>
            <a:off x="251520" y="4600854"/>
            <a:ext cx="3597453"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i</a:t>
            </a:r>
            <a:r>
              <a:rPr lang="en-GB" sz="2400" b="1" dirty="0" smtClean="0">
                <a:latin typeface="Arial" pitchFamily="34" charset="0"/>
                <a:cs typeface="Arial" pitchFamily="34" charset="0"/>
                <a:sym typeface="Webdings" pitchFamily="18" charset="2"/>
              </a:rPr>
              <a:t>nnocent and old-world</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9" name="Text Box 2"/>
          <p:cNvSpPr txBox="1">
            <a:spLocks noChangeArrowheads="1"/>
          </p:cNvSpPr>
          <p:nvPr/>
        </p:nvSpPr>
        <p:spPr bwMode="auto">
          <a:xfrm rot="326087">
            <a:off x="370451" y="5316786"/>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kindness</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0" name="Text Box 2"/>
          <p:cNvSpPr txBox="1">
            <a:spLocks noChangeArrowheads="1"/>
          </p:cNvSpPr>
          <p:nvPr/>
        </p:nvSpPr>
        <p:spPr bwMode="auto">
          <a:xfrm rot="21374457">
            <a:off x="382763" y="6145476"/>
            <a:ext cx="3456384" cy="504056"/>
          </a:xfrm>
          <a:prstGeom prst="rect">
            <a:avLst/>
          </a:prstGeom>
          <a:solidFill>
            <a:srgbClr val="FFFFFF"/>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a:latin typeface="Arial" pitchFamily="34" charset="0"/>
                <a:cs typeface="Arial" pitchFamily="34" charset="0"/>
                <a:sym typeface="Webdings" pitchFamily="18" charset="2"/>
              </a:rPr>
              <a:t>w</a:t>
            </a:r>
            <a:r>
              <a:rPr lang="en-GB" sz="2400" b="1" dirty="0" smtClean="0">
                <a:latin typeface="Arial" pitchFamily="34" charset="0"/>
                <a:cs typeface="Arial" pitchFamily="34" charset="0"/>
                <a:sym typeface="Webdings" pitchFamily="18" charset="2"/>
              </a:rPr>
              <a:t>hite hair</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4" name="TextBox 3"/>
          <p:cNvSpPr txBox="1"/>
          <p:nvPr/>
        </p:nvSpPr>
        <p:spPr>
          <a:xfrm>
            <a:off x="4644008" y="2348880"/>
            <a:ext cx="3960440" cy="1569660"/>
          </a:xfrm>
          <a:prstGeom prst="rect">
            <a:avLst/>
          </a:prstGeom>
          <a:noFill/>
        </p:spPr>
        <p:txBody>
          <a:bodyPr wrap="square" rtlCol="0">
            <a:spAutoFit/>
          </a:bodyPr>
          <a:lstStyle/>
          <a:p>
            <a:r>
              <a:rPr lang="en-GB" sz="2400" dirty="0" smtClean="0"/>
              <a:t>The maidservant’s fear and emotional reaction are designed to heighten the sense of horror at the crime. </a:t>
            </a:r>
            <a:endParaRPr lang="en-GB" sz="2400" dirty="0"/>
          </a:p>
        </p:txBody>
      </p:sp>
      <p:sp>
        <p:nvSpPr>
          <p:cNvPr id="11" name="TextBox 10"/>
          <p:cNvSpPr txBox="1"/>
          <p:nvPr/>
        </p:nvSpPr>
        <p:spPr>
          <a:xfrm>
            <a:off x="4644008" y="4320080"/>
            <a:ext cx="3960440" cy="1569660"/>
          </a:xfrm>
          <a:prstGeom prst="rect">
            <a:avLst/>
          </a:prstGeom>
          <a:noFill/>
        </p:spPr>
        <p:txBody>
          <a:bodyPr wrap="square" rtlCol="0">
            <a:spAutoFit/>
          </a:bodyPr>
          <a:lstStyle/>
          <a:p>
            <a:r>
              <a:rPr lang="en-GB" sz="2400" dirty="0" smtClean="0"/>
              <a:t>The purity, innocence and respectability of Sir Danvers Carew seem to stand for all the things that Hyde is not.</a:t>
            </a:r>
            <a:endParaRPr lang="en-GB" sz="2400" dirty="0"/>
          </a:p>
        </p:txBody>
      </p:sp>
    </p:spTree>
    <p:extLst>
      <p:ext uri="{BB962C8B-B14F-4D97-AF65-F5344CB8AC3E}">
        <p14:creationId xmlns:p14="http://schemas.microsoft.com/office/powerpoint/2010/main" val="1092961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bs.twimg.com/media/B8OmnXVCIAENLuk.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7" y="352863"/>
            <a:ext cx="4907013" cy="64975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4 of the novel</a:t>
            </a:r>
            <a:endParaRPr lang="en-GB" dirty="0"/>
          </a:p>
        </p:txBody>
      </p:sp>
      <p:sp>
        <p:nvSpPr>
          <p:cNvPr id="2" name="TextBox 1"/>
          <p:cNvSpPr txBox="1"/>
          <p:nvPr/>
        </p:nvSpPr>
        <p:spPr>
          <a:xfrm>
            <a:off x="5220072" y="836712"/>
            <a:ext cx="3600400" cy="4801314"/>
          </a:xfrm>
          <a:prstGeom prst="rect">
            <a:avLst/>
          </a:prstGeom>
          <a:noFill/>
        </p:spPr>
        <p:txBody>
          <a:bodyPr wrap="square" rtlCol="0">
            <a:spAutoFit/>
          </a:bodyPr>
          <a:lstStyle/>
          <a:p>
            <a:r>
              <a:rPr lang="en-GB" sz="2400" dirty="0" smtClean="0"/>
              <a:t>In Chapter 4, the police are involved for the first time. The Inspector from Scotland Yard seems pleased to discover information that will lead to the arrest of the murderer. </a:t>
            </a:r>
          </a:p>
          <a:p>
            <a:endParaRPr lang="en-GB" dirty="0"/>
          </a:p>
          <a:p>
            <a:pPr algn="ctr"/>
            <a:r>
              <a:rPr lang="en-GB" sz="3200" b="1" dirty="0" smtClean="0">
                <a:solidFill>
                  <a:srgbClr val="FF0000"/>
                </a:solidFill>
              </a:rPr>
              <a:t>Are the following statements true or false? </a:t>
            </a:r>
            <a:endParaRPr lang="en-GB" sz="3200" b="1" dirty="0">
              <a:solidFill>
                <a:srgbClr val="FF0000"/>
              </a:solidFill>
            </a:endParaRPr>
          </a:p>
        </p:txBody>
      </p:sp>
    </p:spTree>
    <p:extLst>
      <p:ext uri="{BB962C8B-B14F-4D97-AF65-F5344CB8AC3E}">
        <p14:creationId xmlns:p14="http://schemas.microsoft.com/office/powerpoint/2010/main" val="2996286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2369880"/>
          </a:xfrm>
          <a:prstGeom prst="rect">
            <a:avLst/>
          </a:prstGeom>
          <a:noFill/>
        </p:spPr>
        <p:txBody>
          <a:bodyPr wrap="square" rtlCol="0">
            <a:spAutoFit/>
          </a:bodyPr>
          <a:lstStyle/>
          <a:p>
            <a:pPr lvl="0"/>
            <a:r>
              <a:rPr lang="en-GB" sz="4000" b="1" dirty="0" smtClean="0"/>
              <a:t>True or false?</a:t>
            </a:r>
          </a:p>
          <a:p>
            <a:pPr lvl="0"/>
            <a:endParaRPr lang="en-GB" dirty="0" smtClean="0"/>
          </a:p>
          <a:p>
            <a:pPr lvl="0" algn="ctr"/>
            <a:r>
              <a:rPr lang="en-GB" dirty="0" smtClean="0"/>
              <a:t> </a:t>
            </a:r>
            <a:r>
              <a:rPr lang="en-GB" sz="2900" dirty="0" smtClean="0"/>
              <a:t>The murderer has been positively identified as Mr Hyde.</a:t>
            </a:r>
          </a:p>
          <a:p>
            <a:pPr lvl="0" algn="ctr"/>
            <a:endParaRPr lang="en-GB" sz="3200" dirty="0" smtClean="0"/>
          </a:p>
        </p:txBody>
      </p:sp>
      <p:sp>
        <p:nvSpPr>
          <p:cNvPr id="4" name="TextBox 3"/>
          <p:cNvSpPr txBox="1"/>
          <p:nvPr/>
        </p:nvSpPr>
        <p:spPr>
          <a:xfrm>
            <a:off x="3347864" y="6453336"/>
            <a:ext cx="5256584" cy="369332"/>
          </a:xfrm>
          <a:prstGeom prst="rect">
            <a:avLst/>
          </a:prstGeom>
          <a:noFill/>
        </p:spPr>
        <p:txBody>
          <a:bodyPr wrap="square" rtlCol="0">
            <a:spAutoFit/>
          </a:bodyPr>
          <a:lstStyle/>
          <a:p>
            <a:r>
              <a:rPr lang="en-GB" dirty="0" smtClean="0"/>
              <a:t>The maidservant recognised him</a:t>
            </a:r>
            <a:endParaRPr lang="en-GB" dirty="0"/>
          </a:p>
        </p:txBody>
      </p:sp>
    </p:spTree>
    <p:extLst>
      <p:ext uri="{BB962C8B-B14F-4D97-AF65-F5344CB8AC3E}">
        <p14:creationId xmlns:p14="http://schemas.microsoft.com/office/powerpoint/2010/main" val="28674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12FC12"/>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4.bp.blogspot.com/-vJcRYg1Whg4/Uc9etfaA20I/AAAAAAAAALY/YNGXAgGl6cs/s600/True_or_False_Fotolia_15918310_XS.jpg"/>
          <p:cNvPicPr>
            <a:picLocks noChangeAspect="1" noChangeArrowheads="1"/>
          </p:cNvPicPr>
          <p:nvPr/>
        </p:nvPicPr>
        <p:blipFill>
          <a:blip r:embed="rId2" cstate="print"/>
          <a:srcRect/>
          <a:stretch>
            <a:fillRect/>
          </a:stretch>
        </p:blipFill>
        <p:spPr bwMode="auto">
          <a:xfrm>
            <a:off x="0" y="1234006"/>
            <a:ext cx="9144000" cy="5867402"/>
          </a:xfrm>
          <a:prstGeom prst="rect">
            <a:avLst/>
          </a:prstGeom>
          <a:noFill/>
        </p:spPr>
      </p:pic>
      <p:sp>
        <p:nvSpPr>
          <p:cNvPr id="3" name="TextBox 2"/>
          <p:cNvSpPr txBox="1"/>
          <p:nvPr/>
        </p:nvSpPr>
        <p:spPr>
          <a:xfrm>
            <a:off x="395536" y="188640"/>
            <a:ext cx="8352928" cy="2246769"/>
          </a:xfrm>
          <a:prstGeom prst="rect">
            <a:avLst/>
          </a:prstGeom>
          <a:noFill/>
        </p:spPr>
        <p:txBody>
          <a:bodyPr wrap="square" rtlCol="0">
            <a:spAutoFit/>
          </a:bodyPr>
          <a:lstStyle/>
          <a:p>
            <a:pPr lvl="0"/>
            <a:r>
              <a:rPr lang="en-GB" sz="4000" b="1" dirty="0" smtClean="0"/>
              <a:t>True or false?</a:t>
            </a:r>
          </a:p>
          <a:p>
            <a:pPr lvl="0"/>
            <a:endParaRPr lang="en-GB" dirty="0" smtClean="0"/>
          </a:p>
          <a:p>
            <a:pPr lvl="0"/>
            <a:endParaRPr lang="en-GB" dirty="0" smtClean="0"/>
          </a:p>
          <a:p>
            <a:pPr algn="ctr"/>
            <a:r>
              <a:rPr lang="en-GB" dirty="0" smtClean="0"/>
              <a:t> </a:t>
            </a:r>
            <a:r>
              <a:rPr lang="en-GB" sz="3200" dirty="0" smtClean="0"/>
              <a:t>The murder took place in broad daylight.</a:t>
            </a:r>
          </a:p>
          <a:p>
            <a:pPr lvl="0" algn="ctr"/>
            <a:endParaRPr lang="en-GB" sz="3200" dirty="0" smtClean="0"/>
          </a:p>
        </p:txBody>
      </p:sp>
      <p:sp>
        <p:nvSpPr>
          <p:cNvPr id="2" name="TextBox 1"/>
          <p:cNvSpPr txBox="1"/>
          <p:nvPr/>
        </p:nvSpPr>
        <p:spPr>
          <a:xfrm>
            <a:off x="5940152" y="6453336"/>
            <a:ext cx="2664296" cy="369332"/>
          </a:xfrm>
          <a:prstGeom prst="rect">
            <a:avLst/>
          </a:prstGeom>
          <a:noFill/>
        </p:spPr>
        <p:txBody>
          <a:bodyPr wrap="square" rtlCol="0">
            <a:spAutoFit/>
          </a:bodyPr>
          <a:lstStyle/>
          <a:p>
            <a:r>
              <a:rPr lang="en-GB" dirty="0" smtClean="0"/>
              <a:t>It was about 11pm</a:t>
            </a:r>
            <a:endParaRPr lang="en-GB" dirty="0"/>
          </a:p>
        </p:txBody>
      </p:sp>
    </p:spTree>
    <p:extLst>
      <p:ext uri="{BB962C8B-B14F-4D97-AF65-F5344CB8AC3E}">
        <p14:creationId xmlns:p14="http://schemas.microsoft.com/office/powerpoint/2010/main" val="65073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FD221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1705</Words>
  <Application>Microsoft Office PowerPoint</Application>
  <PresentationFormat>On-screen Show (4:3)</PresentationFormat>
  <Paragraphs>141</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vt:lpstr>
      <vt:lpstr>Calibri</vt:lpstr>
      <vt:lpstr>Comic Sans MS</vt:lpstr>
      <vt:lpstr>Goudy.Old.Style0388.063</vt:lpstr>
      <vt:lpstr>Times New Roman</vt:lpstr>
      <vt:lpstr>Webdings</vt:lpstr>
      <vt:lpstr>Office Theme</vt:lpstr>
      <vt:lpstr>Learning Objective   To study Chapter 4 of the novel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study Chapter 4 of the novel</dc:title>
  <dc:creator>Vicki</dc:creator>
  <cp:lastModifiedBy>Victoria Archer</cp:lastModifiedBy>
  <cp:revision>18</cp:revision>
  <dcterms:created xsi:type="dcterms:W3CDTF">2014-08-23T11:03:51Z</dcterms:created>
  <dcterms:modified xsi:type="dcterms:W3CDTF">2016-04-05T13:39:01Z</dcterms:modified>
</cp:coreProperties>
</file>