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59" r:id="rId4"/>
    <p:sldId id="265" r:id="rId5"/>
    <p:sldId id="278" r:id="rId6"/>
    <p:sldId id="266" r:id="rId7"/>
    <p:sldId id="280" r:id="rId8"/>
    <p:sldId id="279" r:id="rId9"/>
    <p:sldId id="281" r:id="rId10"/>
    <p:sldId id="267" r:id="rId11"/>
    <p:sldId id="282" r:id="rId12"/>
    <p:sldId id="283" r:id="rId13"/>
    <p:sldId id="284" r:id="rId14"/>
    <p:sldId id="285" r:id="rId15"/>
    <p:sldId id="268" r:id="rId16"/>
    <p:sldId id="286" r:id="rId17"/>
    <p:sldId id="270" r:id="rId18"/>
    <p:sldId id="287" r:id="rId19"/>
    <p:sldId id="288"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3138" y="121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AD5D19-77FA-4536-9671-E0F5993E5114}"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D5D19-77FA-4536-9671-E0F5993E5114}"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D5D19-77FA-4536-9671-E0F5993E5114}"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D5D19-77FA-4536-9671-E0F5993E5114}"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D5D19-77FA-4536-9671-E0F5993E5114}"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AD5D19-77FA-4536-9671-E0F5993E5114}"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AD5D19-77FA-4536-9671-E0F5993E5114}" type="datetimeFigureOut">
              <a:rPr lang="en-GB" smtClean="0"/>
              <a:t>05/04/2016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AD5D19-77FA-4536-9671-E0F5993E5114}" type="datetimeFigureOut">
              <a:rPr lang="en-GB" smtClean="0"/>
              <a:t>05/04/2016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D5D19-77FA-4536-9671-E0F5993E5114}" type="datetimeFigureOut">
              <a:rPr lang="en-GB" smtClean="0"/>
              <a:t>05/04/2016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D5D19-77FA-4536-9671-E0F5993E5114}"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D5D19-77FA-4536-9671-E0F5993E5114}"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D5D19-77FA-4536-9671-E0F5993E5114}" type="datetimeFigureOut">
              <a:rPr lang="en-GB" smtClean="0"/>
              <a:t>05/04/2016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BC156-D1DC-41FB-A823-18338170C1B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study Chapter 2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0.wp.com/h10e.teacher.edutronic.net/wp-content/uploads/sites/77/2015/11/94bc909831807660f3e39f5b01984ab1.jpg?resize=550%2C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9144000" cy="6733309"/>
          </a:xfrm>
          <a:prstGeom prst="rect">
            <a:avLst/>
          </a:prstGeom>
          <a:solidFill>
            <a:schemeClr val="bg1"/>
          </a:solid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3" name="TextBox 2"/>
          <p:cNvSpPr txBox="1"/>
          <p:nvPr/>
        </p:nvSpPr>
        <p:spPr>
          <a:xfrm>
            <a:off x="179512" y="476672"/>
            <a:ext cx="8784976" cy="2893100"/>
          </a:xfrm>
          <a:prstGeom prst="rect">
            <a:avLst/>
          </a:prstGeom>
          <a:solidFill>
            <a:schemeClr val="bg1">
              <a:alpha val="82000"/>
            </a:schemeClr>
          </a:solidFill>
          <a:ln>
            <a:solidFill>
              <a:schemeClr val="tx1"/>
            </a:solidFill>
          </a:ln>
        </p:spPr>
        <p:txBody>
          <a:bodyPr wrap="square" rtlCol="0">
            <a:spAutoFit/>
          </a:bodyPr>
          <a:lstStyle/>
          <a:p>
            <a:r>
              <a:rPr lang="en-GB" sz="1400" dirty="0" smtClean="0"/>
              <a:t>‘Six </a:t>
            </a:r>
            <a:r>
              <a:rPr lang="en-GB" sz="1400" dirty="0"/>
              <a:t>o'clock stuck on the bells of the church that was </a:t>
            </a:r>
            <a:r>
              <a:rPr lang="en-GB" sz="1400" dirty="0" smtClean="0"/>
              <a:t>so conveniently </a:t>
            </a:r>
            <a:r>
              <a:rPr lang="en-GB" sz="1400" dirty="0"/>
              <a:t>near to Mr. </a:t>
            </a:r>
            <a:r>
              <a:rPr lang="en-GB" sz="1400" dirty="0" err="1"/>
              <a:t>Utterson's</a:t>
            </a:r>
            <a:r>
              <a:rPr lang="en-GB" sz="1400" dirty="0"/>
              <a:t> dwelling, and still he </a:t>
            </a:r>
            <a:r>
              <a:rPr lang="en-GB" sz="1400" dirty="0" smtClean="0"/>
              <a:t>was digging </a:t>
            </a:r>
            <a:r>
              <a:rPr lang="en-GB" sz="1400" dirty="0"/>
              <a:t>at the problem. Hitherto it had touched him on </a:t>
            </a:r>
            <a:r>
              <a:rPr lang="en-GB" sz="1400" dirty="0" smtClean="0"/>
              <a:t>the intellectual </a:t>
            </a:r>
            <a:r>
              <a:rPr lang="en-GB" sz="1400" dirty="0"/>
              <a:t>side alone; but now his imagination also was engaged</a:t>
            </a:r>
            <a:r>
              <a:rPr lang="en-GB" sz="1400" dirty="0" smtClean="0"/>
              <a:t>, or </a:t>
            </a:r>
            <a:r>
              <a:rPr lang="en-GB" sz="1400" dirty="0"/>
              <a:t>rather enslaved; and as he lay and tossed in the gross </a:t>
            </a:r>
            <a:r>
              <a:rPr lang="en-GB" sz="1400" dirty="0" smtClean="0"/>
              <a:t>darkness of </a:t>
            </a:r>
            <a:r>
              <a:rPr lang="en-GB" sz="1400" dirty="0"/>
              <a:t>the night and the curtained room, Mr. Enfield's tale went </a:t>
            </a:r>
            <a:r>
              <a:rPr lang="en-GB" sz="1400" dirty="0" smtClean="0"/>
              <a:t>by before </a:t>
            </a:r>
            <a:r>
              <a:rPr lang="en-GB" sz="1400" dirty="0"/>
              <a:t>his mind in a scroll of lighted pictures. He would be </a:t>
            </a:r>
            <a:r>
              <a:rPr lang="en-GB" sz="1400" dirty="0" smtClean="0"/>
              <a:t>aware of </a:t>
            </a:r>
            <a:r>
              <a:rPr lang="en-GB" sz="1400" dirty="0"/>
              <a:t>the great field of lamps of a nocturnal city; then of the figure of </a:t>
            </a:r>
            <a:r>
              <a:rPr lang="en-GB" sz="1400" dirty="0" smtClean="0"/>
              <a:t>a man </a:t>
            </a:r>
            <a:r>
              <a:rPr lang="en-GB" sz="1400" dirty="0"/>
              <a:t>walking swiftly; then of a child running from the doctor's; </a:t>
            </a:r>
            <a:r>
              <a:rPr lang="en-GB" sz="1400" dirty="0" smtClean="0"/>
              <a:t>and then </a:t>
            </a:r>
            <a:r>
              <a:rPr lang="en-GB" sz="1400" dirty="0"/>
              <a:t>these met, and that human Juggernaut trod the child </a:t>
            </a:r>
            <a:r>
              <a:rPr lang="en-GB" sz="1400" dirty="0" smtClean="0"/>
              <a:t>down and </a:t>
            </a:r>
            <a:r>
              <a:rPr lang="en-GB" sz="1400" dirty="0"/>
              <a:t>passed on regardless of her screams. Or else he would see </a:t>
            </a:r>
            <a:r>
              <a:rPr lang="en-GB" sz="1400" dirty="0" smtClean="0"/>
              <a:t>a room </a:t>
            </a:r>
            <a:r>
              <a:rPr lang="en-GB" sz="1400" dirty="0"/>
              <a:t>in a rich house, where his friend lay asleep, dreaming </a:t>
            </a:r>
            <a:r>
              <a:rPr lang="en-GB" sz="1400" dirty="0" smtClean="0"/>
              <a:t>and smiling </a:t>
            </a:r>
            <a:r>
              <a:rPr lang="en-GB" sz="1400" dirty="0"/>
              <a:t>at his dreams; and then the door of that room would </a:t>
            </a:r>
            <a:r>
              <a:rPr lang="en-GB" sz="1400" dirty="0" smtClean="0"/>
              <a:t>be opened</a:t>
            </a:r>
            <a:r>
              <a:rPr lang="en-GB" sz="1400" dirty="0"/>
              <a:t>, the curtains of the bed plucked apart, the </a:t>
            </a:r>
            <a:r>
              <a:rPr lang="en-GB" sz="1400" dirty="0" smtClean="0"/>
              <a:t>sleeper recalled</a:t>
            </a:r>
            <a:r>
              <a:rPr lang="en-GB" sz="1400" dirty="0"/>
              <a:t>, and lo! there would stand by his side a figure to </a:t>
            </a:r>
            <a:r>
              <a:rPr lang="en-GB" sz="1400" dirty="0" smtClean="0"/>
              <a:t>whom power </a:t>
            </a:r>
            <a:r>
              <a:rPr lang="en-GB" sz="1400" dirty="0"/>
              <a:t>was given, and even at that dead hour, he must rise and </a:t>
            </a:r>
            <a:r>
              <a:rPr lang="en-GB" sz="1400" dirty="0" smtClean="0"/>
              <a:t>do its </a:t>
            </a:r>
            <a:r>
              <a:rPr lang="en-GB" sz="1400" dirty="0"/>
              <a:t>bidding. The figure in these two phases haunted the lawyer </a:t>
            </a:r>
            <a:r>
              <a:rPr lang="en-GB" sz="1400" dirty="0" smtClean="0"/>
              <a:t>all night</a:t>
            </a:r>
            <a:r>
              <a:rPr lang="en-GB" sz="1400" dirty="0"/>
              <a:t>; and if at any time he dozed over, it was but to see it </a:t>
            </a:r>
            <a:r>
              <a:rPr lang="en-GB" sz="1400" dirty="0" smtClean="0"/>
              <a:t>glide more </a:t>
            </a:r>
            <a:r>
              <a:rPr lang="en-GB" sz="1400" dirty="0"/>
              <a:t>stealthily through sleeping houses, or move the more </a:t>
            </a:r>
            <a:r>
              <a:rPr lang="en-GB" sz="1400" dirty="0" smtClean="0"/>
              <a:t>swiftly and </a:t>
            </a:r>
            <a:r>
              <a:rPr lang="en-GB" sz="1400" dirty="0"/>
              <a:t>still the more swiftly, even to dizziness, through </a:t>
            </a:r>
            <a:r>
              <a:rPr lang="en-GB" sz="1400" dirty="0" smtClean="0"/>
              <a:t>wider labyrinths </a:t>
            </a:r>
            <a:r>
              <a:rPr lang="en-GB" sz="1400" dirty="0"/>
              <a:t>of lamplighted city, and at every street corner crush </a:t>
            </a:r>
            <a:r>
              <a:rPr lang="en-GB" sz="1400" dirty="0" smtClean="0"/>
              <a:t>a child </a:t>
            </a:r>
            <a:r>
              <a:rPr lang="en-GB" sz="1400" dirty="0"/>
              <a:t>and leave her screaming. And still the figure had no face </a:t>
            </a:r>
            <a:r>
              <a:rPr lang="en-GB" sz="1400" dirty="0" smtClean="0"/>
              <a:t>by which </a:t>
            </a:r>
            <a:r>
              <a:rPr lang="en-GB" sz="1400" dirty="0"/>
              <a:t>he might know it; even in his dreams, it </a:t>
            </a:r>
            <a:r>
              <a:rPr lang="en-GB" sz="1400" dirty="0" smtClean="0"/>
              <a:t>had </a:t>
            </a:r>
            <a:r>
              <a:rPr lang="en-GB" sz="1400" dirty="0"/>
              <a:t>no face, or </a:t>
            </a:r>
            <a:r>
              <a:rPr lang="en-GB" sz="1400" dirty="0" smtClean="0"/>
              <a:t>one that </a:t>
            </a:r>
            <a:r>
              <a:rPr lang="en-GB" sz="1400" dirty="0"/>
              <a:t>baffled him and melted before his </a:t>
            </a:r>
            <a:r>
              <a:rPr lang="en-GB" sz="1400" dirty="0" smtClean="0"/>
              <a:t>eyes…’</a:t>
            </a:r>
            <a:endParaRPr lang="en-GB" sz="1400" dirty="0"/>
          </a:p>
        </p:txBody>
      </p:sp>
      <p:sp>
        <p:nvSpPr>
          <p:cNvPr id="4" name="TextBox 3"/>
          <p:cNvSpPr txBox="1"/>
          <p:nvPr/>
        </p:nvSpPr>
        <p:spPr>
          <a:xfrm>
            <a:off x="395536" y="4653136"/>
            <a:ext cx="3528392" cy="2031325"/>
          </a:xfrm>
          <a:prstGeom prst="rect">
            <a:avLst/>
          </a:prstGeom>
          <a:noFill/>
        </p:spPr>
        <p:txBody>
          <a:bodyPr wrap="square" rtlCol="0">
            <a:spAutoFit/>
          </a:bodyPr>
          <a:lstStyle/>
          <a:p>
            <a:r>
              <a:rPr lang="en-GB" b="1" dirty="0" smtClean="0">
                <a:solidFill>
                  <a:schemeClr val="bg1"/>
                </a:solidFill>
              </a:rPr>
              <a:t>The description of </a:t>
            </a:r>
            <a:r>
              <a:rPr lang="en-GB" b="1" dirty="0" err="1" smtClean="0">
                <a:solidFill>
                  <a:schemeClr val="bg1"/>
                </a:solidFill>
              </a:rPr>
              <a:t>Utterson’s</a:t>
            </a:r>
            <a:r>
              <a:rPr lang="en-GB" b="1" dirty="0" smtClean="0">
                <a:solidFill>
                  <a:schemeClr val="bg1"/>
                </a:solidFill>
              </a:rPr>
              <a:t> nightmare reflects the </a:t>
            </a:r>
            <a:r>
              <a:rPr lang="en-GB" b="1" dirty="0">
                <a:solidFill>
                  <a:srgbClr val="FF0000"/>
                </a:solidFill>
              </a:rPr>
              <a:t>r</a:t>
            </a:r>
            <a:r>
              <a:rPr lang="en-GB" b="1" dirty="0" smtClean="0">
                <a:solidFill>
                  <a:srgbClr val="FF0000"/>
                </a:solidFill>
              </a:rPr>
              <a:t>omantic </a:t>
            </a:r>
            <a:r>
              <a:rPr lang="en-GB" b="1" dirty="0" smtClean="0">
                <a:solidFill>
                  <a:schemeClr val="bg1"/>
                </a:solidFill>
              </a:rPr>
              <a:t>belief that imagination and emotion can overcome rational behaviour. </a:t>
            </a:r>
            <a:r>
              <a:rPr lang="en-GB" b="1" dirty="0" err="1" smtClean="0">
                <a:solidFill>
                  <a:schemeClr val="bg1"/>
                </a:solidFill>
              </a:rPr>
              <a:t>Utterson’s</a:t>
            </a:r>
            <a:r>
              <a:rPr lang="en-GB" b="1" dirty="0" smtClean="0">
                <a:solidFill>
                  <a:schemeClr val="bg1"/>
                </a:solidFill>
              </a:rPr>
              <a:t> deep concerns about Jekyll and Hyde surface in a nightmare.</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0.wp.com/h10e.teacher.edutronic.net/wp-content/uploads/sites/77/2015/11/94bc909831807660f3e39f5b01984ab1.jpg?resize=550%2C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9144000" cy="6733309"/>
          </a:xfrm>
          <a:prstGeom prst="rect">
            <a:avLst/>
          </a:prstGeom>
          <a:solidFill>
            <a:schemeClr val="bg1"/>
          </a:solid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3" name="TextBox 2"/>
          <p:cNvSpPr txBox="1"/>
          <p:nvPr/>
        </p:nvSpPr>
        <p:spPr>
          <a:xfrm rot="478647">
            <a:off x="4067944" y="836712"/>
            <a:ext cx="4752528" cy="830997"/>
          </a:xfrm>
          <a:prstGeom prst="rect">
            <a:avLst/>
          </a:prstGeom>
          <a:solidFill>
            <a:schemeClr val="bg1"/>
          </a:solidFill>
          <a:ln>
            <a:solidFill>
              <a:schemeClr val="tx1"/>
            </a:solidFill>
          </a:ln>
        </p:spPr>
        <p:txBody>
          <a:bodyPr wrap="square" rtlCol="0">
            <a:spAutoFit/>
          </a:bodyPr>
          <a:lstStyle/>
          <a:p>
            <a:r>
              <a:rPr lang="en-GB" sz="2400" dirty="0" smtClean="0"/>
              <a:t>‘A little man who was stumping along eastward at a good walk’</a:t>
            </a:r>
            <a:endParaRPr lang="en-GB" sz="2400" dirty="0"/>
          </a:p>
        </p:txBody>
      </p:sp>
      <p:sp>
        <p:nvSpPr>
          <p:cNvPr id="4" name="TextBox 3"/>
          <p:cNvSpPr txBox="1"/>
          <p:nvPr/>
        </p:nvSpPr>
        <p:spPr>
          <a:xfrm>
            <a:off x="395536" y="5085184"/>
            <a:ext cx="3528392" cy="1323439"/>
          </a:xfrm>
          <a:prstGeom prst="rect">
            <a:avLst/>
          </a:prstGeom>
          <a:noFill/>
        </p:spPr>
        <p:txBody>
          <a:bodyPr wrap="square" rtlCol="0">
            <a:spAutoFit/>
          </a:bodyPr>
          <a:lstStyle/>
          <a:p>
            <a:r>
              <a:rPr lang="en-GB" sz="2000" b="1" dirty="0" smtClean="0">
                <a:solidFill>
                  <a:schemeClr val="bg1"/>
                </a:solidFill>
              </a:rPr>
              <a:t>Match the description of </a:t>
            </a:r>
            <a:r>
              <a:rPr lang="en-GB" sz="2000" b="1" dirty="0" err="1" smtClean="0">
                <a:solidFill>
                  <a:schemeClr val="bg1"/>
                </a:solidFill>
              </a:rPr>
              <a:t>Utterson’s</a:t>
            </a:r>
            <a:r>
              <a:rPr lang="en-GB" sz="2000" b="1" dirty="0" smtClean="0">
                <a:solidFill>
                  <a:schemeClr val="bg1"/>
                </a:solidFill>
              </a:rPr>
              <a:t> nightmare to the details of Enfield’s account of meeting Mr Hyde in Chapter 1.</a:t>
            </a:r>
            <a:endParaRPr lang="en-GB" sz="2000" b="1" dirty="0">
              <a:solidFill>
                <a:schemeClr val="bg1"/>
              </a:solidFill>
            </a:endParaRPr>
          </a:p>
        </p:txBody>
      </p:sp>
      <p:sp>
        <p:nvSpPr>
          <p:cNvPr id="6" name="TextBox 5"/>
          <p:cNvSpPr txBox="1"/>
          <p:nvPr/>
        </p:nvSpPr>
        <p:spPr>
          <a:xfrm rot="21312222">
            <a:off x="281561" y="633595"/>
            <a:ext cx="3612326" cy="1569660"/>
          </a:xfrm>
          <a:prstGeom prst="rect">
            <a:avLst/>
          </a:prstGeom>
          <a:solidFill>
            <a:schemeClr val="bg1"/>
          </a:solidFill>
          <a:ln>
            <a:solidFill>
              <a:schemeClr val="tx1"/>
            </a:solidFill>
          </a:ln>
        </p:spPr>
        <p:txBody>
          <a:bodyPr wrap="square" rtlCol="0">
            <a:spAutoFit/>
          </a:bodyPr>
          <a:lstStyle/>
          <a:p>
            <a:r>
              <a:rPr lang="en-GB" sz="2400" dirty="0" smtClean="0"/>
              <a:t>‘The man trampled calmly over the child’s body and left her screaming on the ground’</a:t>
            </a:r>
            <a:endParaRPr lang="en-GB" sz="2400" dirty="0"/>
          </a:p>
        </p:txBody>
      </p:sp>
      <p:sp>
        <p:nvSpPr>
          <p:cNvPr id="7" name="TextBox 6"/>
          <p:cNvSpPr txBox="1"/>
          <p:nvPr/>
        </p:nvSpPr>
        <p:spPr>
          <a:xfrm rot="236397">
            <a:off x="679316" y="2711040"/>
            <a:ext cx="3944910" cy="830997"/>
          </a:xfrm>
          <a:prstGeom prst="rect">
            <a:avLst/>
          </a:prstGeom>
          <a:solidFill>
            <a:schemeClr val="bg1"/>
          </a:solidFill>
          <a:ln>
            <a:solidFill>
              <a:schemeClr val="tx1"/>
            </a:solidFill>
          </a:ln>
        </p:spPr>
        <p:txBody>
          <a:bodyPr wrap="square" rtlCol="0">
            <a:spAutoFit/>
          </a:bodyPr>
          <a:lstStyle/>
          <a:p>
            <a:r>
              <a:rPr lang="en-GB" sz="2400" dirty="0" smtClean="0"/>
              <a:t>‘Running as hard as she was able down a cross street’</a:t>
            </a:r>
            <a:endParaRPr lang="en-GB" sz="2400" dirty="0"/>
          </a:p>
        </p:txBody>
      </p:sp>
      <p:sp>
        <p:nvSpPr>
          <p:cNvPr id="8" name="TextBox 7"/>
          <p:cNvSpPr txBox="1"/>
          <p:nvPr/>
        </p:nvSpPr>
        <p:spPr>
          <a:xfrm rot="21322492">
            <a:off x="5134921" y="2263007"/>
            <a:ext cx="2842275" cy="830997"/>
          </a:xfrm>
          <a:prstGeom prst="rect">
            <a:avLst/>
          </a:prstGeom>
          <a:solidFill>
            <a:schemeClr val="bg1"/>
          </a:solidFill>
          <a:ln>
            <a:solidFill>
              <a:schemeClr val="tx1"/>
            </a:solidFill>
          </a:ln>
        </p:spPr>
        <p:txBody>
          <a:bodyPr wrap="square" rtlCol="0">
            <a:spAutoFit/>
          </a:bodyPr>
          <a:lstStyle/>
          <a:p>
            <a:r>
              <a:rPr lang="en-GB" sz="2400" dirty="0" smtClean="0"/>
              <a:t>‘Like some damned Juggernaut’</a:t>
            </a:r>
            <a:endParaRPr lang="en-GB" sz="2400" dirty="0"/>
          </a:p>
        </p:txBody>
      </p:sp>
      <p:sp>
        <p:nvSpPr>
          <p:cNvPr id="9" name="TextBox 8"/>
          <p:cNvSpPr txBox="1"/>
          <p:nvPr/>
        </p:nvSpPr>
        <p:spPr>
          <a:xfrm rot="21384382">
            <a:off x="583273" y="3977324"/>
            <a:ext cx="3563953" cy="830997"/>
          </a:xfrm>
          <a:prstGeom prst="rect">
            <a:avLst/>
          </a:prstGeom>
          <a:solidFill>
            <a:schemeClr val="bg1"/>
          </a:solidFill>
          <a:ln>
            <a:solidFill>
              <a:schemeClr val="tx1"/>
            </a:solidFill>
          </a:ln>
        </p:spPr>
        <p:txBody>
          <a:bodyPr wrap="square" rtlCol="0">
            <a:spAutoFit/>
          </a:bodyPr>
          <a:lstStyle/>
          <a:p>
            <a:r>
              <a:rPr lang="en-GB" sz="2400" dirty="0" smtClean="0"/>
              <a:t>‘…street after street, all lighted up’</a:t>
            </a:r>
            <a:endParaRPr lang="en-GB" sz="2400" dirty="0"/>
          </a:p>
        </p:txBody>
      </p:sp>
    </p:spTree>
    <p:extLst>
      <p:ext uri="{BB962C8B-B14F-4D97-AF65-F5344CB8AC3E}">
        <p14:creationId xmlns:p14="http://schemas.microsoft.com/office/powerpoint/2010/main" val="289147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0.wp.com/h10e.teacher.edutronic.net/wp-content/uploads/sites/77/2015/11/94bc909831807660f3e39f5b01984ab1.jpg?resize=550%2C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9144000" cy="6733309"/>
          </a:xfrm>
          <a:prstGeom prst="rect">
            <a:avLst/>
          </a:prstGeom>
          <a:solidFill>
            <a:schemeClr val="bg1"/>
          </a:solid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4" name="TextBox 3"/>
          <p:cNvSpPr txBox="1"/>
          <p:nvPr/>
        </p:nvSpPr>
        <p:spPr>
          <a:xfrm>
            <a:off x="467544" y="4509120"/>
            <a:ext cx="3528392" cy="2246769"/>
          </a:xfrm>
          <a:prstGeom prst="rect">
            <a:avLst/>
          </a:prstGeom>
          <a:noFill/>
        </p:spPr>
        <p:txBody>
          <a:bodyPr wrap="square" rtlCol="0">
            <a:spAutoFit/>
          </a:bodyPr>
          <a:lstStyle/>
          <a:p>
            <a:r>
              <a:rPr lang="en-GB" sz="2800" b="1" dirty="0" smtClean="0">
                <a:solidFill>
                  <a:schemeClr val="bg1"/>
                </a:solidFill>
              </a:rPr>
              <a:t>Enfield’s troubling story has stayed with </a:t>
            </a:r>
            <a:r>
              <a:rPr lang="en-GB" sz="2800" b="1" dirty="0" err="1" smtClean="0">
                <a:solidFill>
                  <a:schemeClr val="bg1"/>
                </a:solidFill>
              </a:rPr>
              <a:t>Utterson</a:t>
            </a:r>
            <a:r>
              <a:rPr lang="en-GB" sz="2800" b="1" dirty="0" smtClean="0">
                <a:solidFill>
                  <a:schemeClr val="bg1"/>
                </a:solidFill>
              </a:rPr>
              <a:t> and echoes of it show in his dream.</a:t>
            </a:r>
            <a:endParaRPr lang="en-GB" sz="2800" b="1" dirty="0">
              <a:solidFill>
                <a:schemeClr val="bg1"/>
              </a:solidFill>
            </a:endParaRPr>
          </a:p>
        </p:txBody>
      </p:sp>
      <p:pic>
        <p:nvPicPr>
          <p:cNvPr id="5" name="Picture 4"/>
          <p:cNvPicPr>
            <a:picLocks noChangeAspect="1"/>
          </p:cNvPicPr>
          <p:nvPr/>
        </p:nvPicPr>
        <p:blipFill rotWithShape="1">
          <a:blip r:embed="rId3"/>
          <a:srcRect l="34644" t="29001" r="34407" b="52940"/>
          <a:stretch/>
        </p:blipFill>
        <p:spPr>
          <a:xfrm>
            <a:off x="179512" y="476672"/>
            <a:ext cx="8774928" cy="2880320"/>
          </a:xfrm>
          <a:prstGeom prst="rect">
            <a:avLst/>
          </a:prstGeom>
        </p:spPr>
      </p:pic>
    </p:spTree>
    <p:extLst>
      <p:ext uri="{BB962C8B-B14F-4D97-AF65-F5344CB8AC3E}">
        <p14:creationId xmlns:p14="http://schemas.microsoft.com/office/powerpoint/2010/main" val="1034856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0.wp.com/h10e.teacher.edutronic.net/wp-content/uploads/sites/77/2015/11/94bc909831807660f3e39f5b01984ab1.jpg?resize=550%2C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9144000" cy="6733309"/>
          </a:xfrm>
          <a:prstGeom prst="rect">
            <a:avLst/>
          </a:prstGeom>
          <a:solidFill>
            <a:schemeClr val="bg1"/>
          </a:solid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4" name="TextBox 3"/>
          <p:cNvSpPr txBox="1"/>
          <p:nvPr/>
        </p:nvSpPr>
        <p:spPr>
          <a:xfrm>
            <a:off x="227231" y="4437112"/>
            <a:ext cx="3984729" cy="2246769"/>
          </a:xfrm>
          <a:prstGeom prst="rect">
            <a:avLst/>
          </a:prstGeom>
          <a:noFill/>
        </p:spPr>
        <p:txBody>
          <a:bodyPr wrap="square" rtlCol="0">
            <a:spAutoFit/>
          </a:bodyPr>
          <a:lstStyle/>
          <a:p>
            <a:r>
              <a:rPr lang="en-GB" sz="2800" b="1" dirty="0" smtClean="0">
                <a:solidFill>
                  <a:srgbClr val="FF0000"/>
                </a:solidFill>
                <a:effectLst>
                  <a:outerShdw blurRad="38100" dist="38100" dir="2700000" algn="tl">
                    <a:srgbClr val="000000">
                      <a:alpha val="43137"/>
                    </a:srgbClr>
                  </a:outerShdw>
                </a:effectLst>
              </a:rPr>
              <a:t>Exam Style question: </a:t>
            </a:r>
            <a:r>
              <a:rPr lang="en-GB" sz="2800" b="1" dirty="0" smtClean="0">
                <a:solidFill>
                  <a:schemeClr val="bg1"/>
                </a:solidFill>
              </a:rPr>
              <a:t>How does  the figure in </a:t>
            </a:r>
            <a:r>
              <a:rPr lang="en-GB" sz="2800" b="1" dirty="0" err="1" smtClean="0">
                <a:solidFill>
                  <a:schemeClr val="bg1"/>
                </a:solidFill>
              </a:rPr>
              <a:t>Utterson’s</a:t>
            </a:r>
            <a:r>
              <a:rPr lang="en-GB" sz="2800" b="1" dirty="0" smtClean="0">
                <a:solidFill>
                  <a:schemeClr val="bg1"/>
                </a:solidFill>
              </a:rPr>
              <a:t> nightmare build up suspense about Hyde’s face? </a:t>
            </a:r>
            <a:endParaRPr lang="en-GB" sz="2800" b="1" dirty="0">
              <a:solidFill>
                <a:schemeClr val="bg1"/>
              </a:solidFill>
            </a:endParaRPr>
          </a:p>
        </p:txBody>
      </p:sp>
      <p:sp>
        <p:nvSpPr>
          <p:cNvPr id="6" name="TextBox 5"/>
          <p:cNvSpPr txBox="1"/>
          <p:nvPr/>
        </p:nvSpPr>
        <p:spPr>
          <a:xfrm>
            <a:off x="281560" y="633595"/>
            <a:ext cx="8682927" cy="2677656"/>
          </a:xfrm>
          <a:prstGeom prst="rect">
            <a:avLst/>
          </a:prstGeom>
          <a:solidFill>
            <a:schemeClr val="bg1">
              <a:alpha val="91000"/>
            </a:schemeClr>
          </a:solidFill>
          <a:ln>
            <a:solidFill>
              <a:schemeClr val="tx1"/>
            </a:solidFill>
          </a:ln>
        </p:spPr>
        <p:txBody>
          <a:bodyPr wrap="square" rtlCol="0">
            <a:spAutoFit/>
          </a:bodyPr>
          <a:lstStyle/>
          <a:p>
            <a:r>
              <a:rPr lang="en-GB" sz="2400" dirty="0" smtClean="0"/>
              <a:t>‘…if </a:t>
            </a:r>
            <a:r>
              <a:rPr lang="en-GB" sz="2400" dirty="0"/>
              <a:t>at any time he dozed over, it was but to see it glide more stealthily through sleeping houses, or move the more swiftly and still the more swiftly, even to dizziness, through wider labyrinths of lamplighted city, and at every street corner crush a child and leave her screaming. </a:t>
            </a:r>
            <a:r>
              <a:rPr lang="en-GB" sz="2400" b="1" dirty="0">
                <a:solidFill>
                  <a:srgbClr val="FF0000"/>
                </a:solidFill>
              </a:rPr>
              <a:t>And still the figure had no face by which he might know it; even in his dreams, it had no face, or one that baffled him and melted before his eyes</a:t>
            </a:r>
            <a:r>
              <a:rPr lang="en-GB" sz="2400" b="1" dirty="0" smtClean="0">
                <a:solidFill>
                  <a:srgbClr val="FF0000"/>
                </a:solidFill>
              </a:rPr>
              <a:t>…’</a:t>
            </a:r>
            <a:endParaRPr lang="en-GB" sz="2400" b="1" dirty="0">
              <a:solidFill>
                <a:srgbClr val="FF0000"/>
              </a:solidFill>
            </a:endParaRPr>
          </a:p>
        </p:txBody>
      </p:sp>
    </p:spTree>
    <p:extLst>
      <p:ext uri="{BB962C8B-B14F-4D97-AF65-F5344CB8AC3E}">
        <p14:creationId xmlns:p14="http://schemas.microsoft.com/office/powerpoint/2010/main" val="1874386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Self-Assess: WWW/ EBI</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b="1" dirty="0" smtClean="0"/>
              <a:t>How well have you:</a:t>
            </a:r>
          </a:p>
          <a:p>
            <a:pPr algn="l"/>
            <a:endParaRPr lang="en-GB" dirty="0" smtClean="0"/>
          </a:p>
          <a:p>
            <a:pPr marL="571500" indent="-571500" algn="l">
              <a:buFont typeface="Wingdings" pitchFamily="2" charset="2"/>
              <a:buChar char="ü"/>
            </a:pPr>
            <a:r>
              <a:rPr lang="en-GB" dirty="0" smtClean="0"/>
              <a:t>Responded to the question?</a:t>
            </a:r>
          </a:p>
          <a:p>
            <a:pPr marL="571500" indent="-571500" algn="l">
              <a:buFont typeface="Wingdings" pitchFamily="2" charset="2"/>
              <a:buChar char="ü"/>
            </a:pPr>
            <a:r>
              <a:rPr lang="en-GB" dirty="0" smtClean="0"/>
              <a:t>Used relevant quotes?</a:t>
            </a:r>
          </a:p>
          <a:p>
            <a:pPr marL="571500" indent="-571500" algn="l">
              <a:buFont typeface="Wingdings" pitchFamily="2" charset="2"/>
              <a:buChar char="ü"/>
            </a:pPr>
            <a:r>
              <a:rPr lang="en-GB" dirty="0" smtClean="0"/>
              <a:t>Analysed the effect of the writer’s methods?</a:t>
            </a:r>
          </a:p>
          <a:p>
            <a:pPr marL="571500" indent="-571500" algn="l">
              <a:buFont typeface="Wingdings" pitchFamily="2" charset="2"/>
              <a:buChar char="ü"/>
            </a:pPr>
            <a:r>
              <a:rPr lang="en-GB" dirty="0" smtClean="0"/>
              <a:t>Explored the effect on the reader? </a:t>
            </a:r>
            <a:endParaRPr lang="en-GB" dirty="0"/>
          </a:p>
          <a:p>
            <a:pPr marL="571500" indent="-571500" algn="l">
              <a:buFont typeface="Wingdings" pitchFamily="2" charset="2"/>
              <a:buChar char="ü"/>
            </a:pPr>
            <a:r>
              <a:rPr lang="en-GB" dirty="0" smtClean="0"/>
              <a:t>Included contextual references? </a:t>
            </a:r>
          </a:p>
        </p:txBody>
      </p:sp>
    </p:spTree>
    <p:extLst>
      <p:ext uri="{BB962C8B-B14F-4D97-AF65-F5344CB8AC3E}">
        <p14:creationId xmlns:p14="http://schemas.microsoft.com/office/powerpoint/2010/main" val="1053845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iveforfilms.com/wp-content/uploads/2015/03/agents-of-shield-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666"/>
            <a:ext cx="9144000" cy="42425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4" name="TextBox 3"/>
          <p:cNvSpPr txBox="1"/>
          <p:nvPr/>
        </p:nvSpPr>
        <p:spPr>
          <a:xfrm>
            <a:off x="107504" y="4509120"/>
            <a:ext cx="8928992" cy="2246769"/>
          </a:xfrm>
          <a:prstGeom prst="rect">
            <a:avLst/>
          </a:prstGeom>
          <a:noFill/>
        </p:spPr>
        <p:txBody>
          <a:bodyPr wrap="square" rtlCol="0">
            <a:spAutoFit/>
          </a:bodyPr>
          <a:lstStyle/>
          <a:p>
            <a:r>
              <a:rPr lang="en-GB" sz="2200" b="1" dirty="0" smtClean="0">
                <a:solidFill>
                  <a:srgbClr val="FF0000"/>
                </a:solidFill>
              </a:rPr>
              <a:t>Mr Hyde</a:t>
            </a:r>
          </a:p>
          <a:p>
            <a:endParaRPr lang="en-GB" dirty="0"/>
          </a:p>
          <a:p>
            <a:r>
              <a:rPr lang="en-GB" sz="2000" dirty="0" smtClean="0"/>
              <a:t>When we (along with </a:t>
            </a:r>
            <a:r>
              <a:rPr lang="en-GB" sz="2000" dirty="0" err="1" smtClean="0"/>
              <a:t>Utterson</a:t>
            </a:r>
            <a:r>
              <a:rPr lang="en-GB" sz="2000" dirty="0" smtClean="0"/>
              <a:t>) see Mr Hyde for the first time, we notice Stevenson frequently uses </a:t>
            </a:r>
            <a:r>
              <a:rPr lang="en-GB" sz="2000" b="1" dirty="0" smtClean="0"/>
              <a:t>inhuman </a:t>
            </a:r>
            <a:r>
              <a:rPr lang="en-GB" sz="2000" dirty="0" smtClean="0"/>
              <a:t>or </a:t>
            </a:r>
            <a:r>
              <a:rPr lang="en-GB" sz="2000" b="1" dirty="0" smtClean="0"/>
              <a:t>animal</a:t>
            </a:r>
            <a:r>
              <a:rPr lang="en-GB" sz="2000" dirty="0" smtClean="0"/>
              <a:t> imagery to describe Mr Hyde.</a:t>
            </a:r>
          </a:p>
          <a:p>
            <a:endParaRPr lang="en-GB" sz="2000" dirty="0"/>
          </a:p>
          <a:p>
            <a:r>
              <a:rPr lang="en-GB" sz="2000" dirty="0" smtClean="0"/>
              <a:t>Complete a table to explain the imagery and the impression it creates of Mr Hyde. You can add to this table as you read through the rest of the novel.</a:t>
            </a:r>
            <a:endParaRPr lang="en-GB" dirty="0" smtClean="0"/>
          </a:p>
        </p:txBody>
      </p:sp>
      <p:sp>
        <p:nvSpPr>
          <p:cNvPr id="3" name="TextBox 2"/>
          <p:cNvSpPr txBox="1"/>
          <p:nvPr/>
        </p:nvSpPr>
        <p:spPr>
          <a:xfrm>
            <a:off x="6516216" y="764704"/>
            <a:ext cx="2520280" cy="1631216"/>
          </a:xfrm>
          <a:prstGeom prst="rect">
            <a:avLst/>
          </a:prstGeom>
          <a:noFill/>
        </p:spPr>
        <p:txBody>
          <a:bodyPr wrap="square" rtlCol="0">
            <a:spAutoFit/>
          </a:bodyPr>
          <a:lstStyle/>
          <a:p>
            <a:r>
              <a:rPr lang="en-GB" sz="2000" b="1" dirty="0" smtClean="0">
                <a:solidFill>
                  <a:schemeClr val="bg1"/>
                </a:solidFill>
              </a:rPr>
              <a:t>Re-read from ‘The steps grew swiftly nearer…’ to ‘…it is on that of your new friend.’</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4" name="TextBox 3"/>
          <p:cNvSpPr txBox="1"/>
          <p:nvPr/>
        </p:nvSpPr>
        <p:spPr>
          <a:xfrm>
            <a:off x="107504" y="4509120"/>
            <a:ext cx="8928992" cy="2246769"/>
          </a:xfrm>
          <a:prstGeom prst="rect">
            <a:avLst/>
          </a:prstGeom>
          <a:noFill/>
        </p:spPr>
        <p:txBody>
          <a:bodyPr wrap="square" rtlCol="0">
            <a:spAutoFit/>
          </a:bodyPr>
          <a:lstStyle/>
          <a:p>
            <a:r>
              <a:rPr lang="en-GB" sz="2200" b="1" dirty="0" smtClean="0">
                <a:solidFill>
                  <a:srgbClr val="FF0000"/>
                </a:solidFill>
              </a:rPr>
              <a:t>Mr Hyde</a:t>
            </a:r>
          </a:p>
          <a:p>
            <a:endParaRPr lang="en-GB" dirty="0"/>
          </a:p>
          <a:p>
            <a:r>
              <a:rPr lang="en-GB" sz="2000" dirty="0" smtClean="0"/>
              <a:t>When we (along with </a:t>
            </a:r>
            <a:r>
              <a:rPr lang="en-GB" sz="2000" dirty="0" err="1" smtClean="0"/>
              <a:t>Utterson</a:t>
            </a:r>
            <a:r>
              <a:rPr lang="en-GB" sz="2000" dirty="0" smtClean="0"/>
              <a:t>) see Mr Hyde for the first time, we notice Stevenson frequently uses </a:t>
            </a:r>
            <a:r>
              <a:rPr lang="en-GB" sz="2000" b="1" dirty="0" smtClean="0"/>
              <a:t>inhuman </a:t>
            </a:r>
            <a:r>
              <a:rPr lang="en-GB" sz="2000" dirty="0" smtClean="0"/>
              <a:t>or </a:t>
            </a:r>
            <a:r>
              <a:rPr lang="en-GB" sz="2000" b="1" dirty="0" smtClean="0"/>
              <a:t>animal</a:t>
            </a:r>
            <a:r>
              <a:rPr lang="en-GB" sz="2000" dirty="0" smtClean="0"/>
              <a:t> imagery to describe Mr Hyde.</a:t>
            </a:r>
          </a:p>
          <a:p>
            <a:endParaRPr lang="en-GB" sz="2000" dirty="0"/>
          </a:p>
          <a:p>
            <a:r>
              <a:rPr lang="en-GB" sz="2000" dirty="0" smtClean="0"/>
              <a:t>Complete a table to explain the imagery and the impression it creates of Mr Hyde. You can add to this table as you read through the rest of the novel.</a:t>
            </a:r>
            <a:endParaRPr lang="en-GB" dirty="0" smtClean="0"/>
          </a:p>
        </p:txBody>
      </p:sp>
      <p:pic>
        <p:nvPicPr>
          <p:cNvPr id="3" name="Picture 2"/>
          <p:cNvPicPr>
            <a:picLocks noChangeAspect="1"/>
          </p:cNvPicPr>
          <p:nvPr/>
        </p:nvPicPr>
        <p:blipFill rotWithShape="1">
          <a:blip r:embed="rId2"/>
          <a:srcRect l="34644" t="31079" r="34172" b="44230"/>
          <a:stretch/>
        </p:blipFill>
        <p:spPr>
          <a:xfrm>
            <a:off x="251520" y="548681"/>
            <a:ext cx="8568952" cy="3816424"/>
          </a:xfrm>
          <a:prstGeom prst="rect">
            <a:avLst/>
          </a:prstGeom>
        </p:spPr>
      </p:pic>
    </p:spTree>
    <p:extLst>
      <p:ext uri="{BB962C8B-B14F-4D97-AF65-F5344CB8AC3E}">
        <p14:creationId xmlns:p14="http://schemas.microsoft.com/office/powerpoint/2010/main" val="925947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xplosion 2 10"/>
          <p:cNvSpPr/>
          <p:nvPr/>
        </p:nvSpPr>
        <p:spPr>
          <a:xfrm>
            <a:off x="5916120" y="4077072"/>
            <a:ext cx="4128488" cy="3096344"/>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You can use your notes to answer this question, but </a:t>
            </a:r>
            <a:r>
              <a:rPr lang="en-GB" b="1" dirty="0" smtClean="0">
                <a:solidFill>
                  <a:schemeClr val="tx1"/>
                </a:solidFill>
              </a:rPr>
              <a:t>not</a:t>
            </a:r>
            <a:r>
              <a:rPr lang="en-GB" dirty="0" smtClean="0">
                <a:solidFill>
                  <a:schemeClr val="tx1"/>
                </a:solidFill>
              </a:rPr>
              <a:t> the novel!</a:t>
            </a:r>
            <a:endParaRPr lang="en-GB" dirty="0">
              <a:solidFill>
                <a:schemeClr val="tx1"/>
              </a:solidFill>
            </a:endParaRPr>
          </a:p>
        </p:txBody>
      </p:sp>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92567"/>
            <a:ext cx="6715172" cy="1200329"/>
          </a:xfrm>
          <a:prstGeom prst="rect">
            <a:avLst/>
          </a:prstGeom>
          <a:noFill/>
        </p:spPr>
        <p:txBody>
          <a:bodyPr wrap="square" rtlCol="0">
            <a:spAutoFit/>
          </a:bodyPr>
          <a:lstStyle/>
          <a:p>
            <a:pPr algn="ctr"/>
            <a:r>
              <a:rPr lang="en-GB" sz="2400" b="1" dirty="0">
                <a:solidFill>
                  <a:srgbClr val="00B0F0"/>
                </a:solidFill>
                <a:effectLst>
                  <a:outerShdw blurRad="38100" dist="38100" dir="2700000" algn="tl">
                    <a:srgbClr val="000000">
                      <a:alpha val="43137"/>
                    </a:srgbClr>
                  </a:outerShdw>
                </a:effectLst>
              </a:rPr>
              <a:t>Your last question asked you to focus on an extract; now let’s try a wider text response.</a:t>
            </a:r>
          </a:p>
          <a:p>
            <a:pPr algn="ctr"/>
            <a:endParaRPr lang="en-GB" sz="2400" b="1" dirty="0" smtClean="0">
              <a:solidFill>
                <a:srgbClr val="00B0F0"/>
              </a:solidFill>
            </a:endParaRPr>
          </a:p>
        </p:txBody>
      </p:sp>
      <p:sp>
        <p:nvSpPr>
          <p:cNvPr id="10" name="Rectangle 9"/>
          <p:cNvSpPr/>
          <p:nvPr/>
        </p:nvSpPr>
        <p:spPr>
          <a:xfrm>
            <a:off x="323528" y="2420888"/>
            <a:ext cx="8496944" cy="2308324"/>
          </a:xfrm>
          <a:prstGeom prst="rect">
            <a:avLst/>
          </a:prstGeom>
        </p:spPr>
        <p:txBody>
          <a:bodyPr wrap="square">
            <a:spAutoFit/>
          </a:bodyPr>
          <a:lstStyle/>
          <a:p>
            <a:pPr algn="ctr"/>
            <a:r>
              <a:rPr lang="en-GB" sz="4800" b="1" dirty="0" smtClean="0"/>
              <a:t>What impression does Stevenson create of Mr Hyde in Chapters 1 and 2?</a:t>
            </a:r>
          </a:p>
        </p:txBody>
      </p:sp>
      <p:sp>
        <p:nvSpPr>
          <p:cNvPr id="12" name="TextBox 11"/>
          <p:cNvSpPr txBox="1"/>
          <p:nvPr/>
        </p:nvSpPr>
        <p:spPr>
          <a:xfrm>
            <a:off x="610990" y="5085184"/>
            <a:ext cx="8064896" cy="1477328"/>
          </a:xfrm>
          <a:prstGeom prst="rect">
            <a:avLst/>
          </a:prstGeom>
          <a:noFill/>
        </p:spPr>
        <p:txBody>
          <a:bodyPr wrap="square" rtlCol="0">
            <a:spAutoFit/>
          </a:bodyPr>
          <a:lstStyle/>
          <a:p>
            <a:r>
              <a:rPr lang="en-GB" b="1" dirty="0" smtClean="0"/>
              <a:t>Think about: </a:t>
            </a:r>
          </a:p>
          <a:p>
            <a:pPr marL="285750" indent="-285750">
              <a:buFont typeface="Arial" panose="020B0604020202020204" pitchFamily="34" charset="0"/>
              <a:buChar char="•"/>
            </a:pPr>
            <a:r>
              <a:rPr lang="en-GB" dirty="0" smtClean="0"/>
              <a:t>The description of his size and appearance</a:t>
            </a:r>
          </a:p>
          <a:p>
            <a:pPr marL="285750" indent="-285750">
              <a:buFont typeface="Arial" panose="020B0604020202020204" pitchFamily="34" charset="0"/>
              <a:buChar char="•"/>
            </a:pPr>
            <a:r>
              <a:rPr lang="en-GB" dirty="0" smtClean="0"/>
              <a:t>His quick movements</a:t>
            </a:r>
          </a:p>
          <a:p>
            <a:pPr marL="285750" indent="-285750">
              <a:buFont typeface="Arial" panose="020B0604020202020204" pitchFamily="34" charset="0"/>
              <a:buChar char="•"/>
            </a:pPr>
            <a:r>
              <a:rPr lang="en-GB" dirty="0" smtClean="0"/>
              <a:t>The effect he has on people who see him</a:t>
            </a:r>
          </a:p>
          <a:p>
            <a:pPr marL="285750" indent="-285750">
              <a:buFont typeface="Arial" panose="020B0604020202020204" pitchFamily="34" charset="0"/>
              <a:buChar char="•"/>
            </a:pPr>
            <a:r>
              <a:rPr lang="en-GB" dirty="0" smtClean="0"/>
              <a:t>The build up to our first viewing of him</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Stevenson... Another way... Hyde is also shown to be... The writer suggests... When Hyde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Stevenson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word order of this sentence suggests...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simile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3337320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Peer-Assess: WWW/ EBI</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b="1" dirty="0" smtClean="0"/>
              <a:t>How well has (s)he:</a:t>
            </a:r>
          </a:p>
          <a:p>
            <a:pPr algn="l"/>
            <a:endParaRPr lang="en-GB" dirty="0" smtClean="0"/>
          </a:p>
          <a:p>
            <a:pPr marL="571500" indent="-571500" algn="l">
              <a:buFont typeface="Wingdings" pitchFamily="2" charset="2"/>
              <a:buChar char="ü"/>
            </a:pPr>
            <a:r>
              <a:rPr lang="en-GB" dirty="0" smtClean="0"/>
              <a:t>Responded to the question?</a:t>
            </a:r>
          </a:p>
          <a:p>
            <a:pPr marL="571500" indent="-571500" algn="l">
              <a:buFont typeface="Wingdings" pitchFamily="2" charset="2"/>
              <a:buChar char="ü"/>
            </a:pPr>
            <a:r>
              <a:rPr lang="en-GB" dirty="0" smtClean="0"/>
              <a:t>Used relevant quotes?</a:t>
            </a:r>
          </a:p>
          <a:p>
            <a:pPr marL="571500" indent="-571500" algn="l">
              <a:buFont typeface="Wingdings" pitchFamily="2" charset="2"/>
              <a:buChar char="ü"/>
            </a:pPr>
            <a:r>
              <a:rPr lang="en-GB" dirty="0" smtClean="0"/>
              <a:t>Analysed the effect of the writer’s methods?</a:t>
            </a:r>
          </a:p>
          <a:p>
            <a:pPr marL="571500" indent="-571500" algn="l">
              <a:buFont typeface="Wingdings" pitchFamily="2" charset="2"/>
              <a:buChar char="ü"/>
            </a:pPr>
            <a:r>
              <a:rPr lang="en-GB" dirty="0" smtClean="0"/>
              <a:t>Explored the effect on the reader? </a:t>
            </a:r>
            <a:endParaRPr lang="en-GB" dirty="0"/>
          </a:p>
          <a:p>
            <a:pPr marL="571500" indent="-571500" algn="l">
              <a:buFont typeface="Wingdings" pitchFamily="2" charset="2"/>
              <a:buChar char="ü"/>
            </a:pPr>
            <a:r>
              <a:rPr lang="en-GB" dirty="0" smtClean="0"/>
              <a:t>Included contextual references? </a:t>
            </a:r>
          </a:p>
        </p:txBody>
      </p:sp>
    </p:spTree>
    <p:extLst>
      <p:ext uri="{BB962C8B-B14F-4D97-AF65-F5344CB8AC3E}">
        <p14:creationId xmlns:p14="http://schemas.microsoft.com/office/powerpoint/2010/main" val="172085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kvBOwC8KsOI/TdbyXPFlLAI/AAAAAAAAAg8/8V8Ten-c5sc/s1600/09.jpg"/>
          <p:cNvPicPr>
            <a:picLocks noChangeAspect="1" noChangeArrowheads="1"/>
          </p:cNvPicPr>
          <p:nvPr/>
        </p:nvPicPr>
        <p:blipFill rotWithShape="1">
          <a:blip r:embed="rId2">
            <a:extLst>
              <a:ext uri="{28A0092B-C50C-407E-A947-70E740481C1C}">
                <a14:useLocalDpi xmlns:a14="http://schemas.microsoft.com/office/drawing/2010/main" val="0"/>
              </a:ext>
            </a:extLst>
          </a:blip>
          <a:srcRect b="50351"/>
          <a:stretch/>
        </p:blipFill>
        <p:spPr bwMode="auto">
          <a:xfrm>
            <a:off x="1" y="0"/>
            <a:ext cx="9176278" cy="702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Tree>
    <p:extLst>
      <p:ext uri="{BB962C8B-B14F-4D97-AF65-F5344CB8AC3E}">
        <p14:creationId xmlns:p14="http://schemas.microsoft.com/office/powerpoint/2010/main" val="869959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Response to feedback:</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smtClean="0"/>
              <a:t>Add to, change or extend one idea in your work in response to your partner’s feedback.</a:t>
            </a:r>
            <a:endParaRPr lang="en-GB" dirty="0" smtClean="0"/>
          </a:p>
        </p:txBody>
      </p:sp>
    </p:spTree>
    <p:extLst>
      <p:ext uri="{BB962C8B-B14F-4D97-AF65-F5344CB8AC3E}">
        <p14:creationId xmlns:p14="http://schemas.microsoft.com/office/powerpoint/2010/main" val="655714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pic>
        <p:nvPicPr>
          <p:cNvPr id="5" name="Picture 2" descr="http://www.bbc.co.uk/schools/gcsebitesize/english_literature/images/jekhyd_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4" y="396716"/>
            <a:ext cx="4325779" cy="6488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9992" y="476672"/>
            <a:ext cx="4464496" cy="3970318"/>
          </a:xfrm>
          <a:prstGeom prst="rect">
            <a:avLst/>
          </a:prstGeom>
          <a:noFill/>
        </p:spPr>
        <p:txBody>
          <a:bodyPr wrap="square" rtlCol="0">
            <a:spAutoFit/>
          </a:bodyPr>
          <a:lstStyle/>
          <a:p>
            <a:r>
              <a:rPr lang="en-GB" sz="3200" b="1" dirty="0" err="1" smtClean="0">
                <a:solidFill>
                  <a:srgbClr val="FF0000"/>
                </a:solidFill>
              </a:rPr>
              <a:t>Utterson</a:t>
            </a:r>
            <a:r>
              <a:rPr lang="en-GB" sz="3200" b="1" dirty="0" smtClean="0">
                <a:solidFill>
                  <a:srgbClr val="FF0000"/>
                </a:solidFill>
              </a:rPr>
              <a:t> as Investigator</a:t>
            </a:r>
          </a:p>
          <a:p>
            <a:endParaRPr lang="en-GB" dirty="0"/>
          </a:p>
          <a:p>
            <a:r>
              <a:rPr lang="en-GB" sz="2000" dirty="0" smtClean="0"/>
              <a:t>Stevenson uses the character of </a:t>
            </a:r>
            <a:r>
              <a:rPr lang="en-GB" sz="2000" dirty="0" err="1" smtClean="0"/>
              <a:t>Utterson</a:t>
            </a:r>
            <a:r>
              <a:rPr lang="en-GB" sz="2000" dirty="0" smtClean="0"/>
              <a:t> to guide the reader through the mystery. He sets about his investigations like a detective:</a:t>
            </a:r>
          </a:p>
          <a:p>
            <a:endParaRPr lang="en-GB" sz="2400" dirty="0"/>
          </a:p>
          <a:p>
            <a:pPr algn="ctr"/>
            <a:r>
              <a:rPr lang="en-GB" sz="2800" b="1" dirty="0" smtClean="0"/>
              <a:t>“If he be Mr Hyde […] I shall be Mr Seek”</a:t>
            </a:r>
          </a:p>
          <a:p>
            <a:endParaRPr lang="en-GB" sz="2400" dirty="0"/>
          </a:p>
          <a:p>
            <a:endParaRPr lang="en-GB" dirty="0"/>
          </a:p>
        </p:txBody>
      </p:sp>
      <p:sp>
        <p:nvSpPr>
          <p:cNvPr id="6" name="TextBox 5"/>
          <p:cNvSpPr txBox="1"/>
          <p:nvPr/>
        </p:nvSpPr>
        <p:spPr>
          <a:xfrm>
            <a:off x="4620885" y="4149080"/>
            <a:ext cx="4320480" cy="1754326"/>
          </a:xfrm>
          <a:prstGeom prst="rect">
            <a:avLst/>
          </a:prstGeom>
          <a:noFill/>
          <a:ln>
            <a:solidFill>
              <a:schemeClr val="tx1"/>
            </a:solidFill>
          </a:ln>
        </p:spPr>
        <p:txBody>
          <a:bodyPr wrap="square" rtlCol="0">
            <a:spAutoFit/>
          </a:bodyPr>
          <a:lstStyle/>
          <a:p>
            <a:r>
              <a:rPr lang="en-GB" dirty="0" smtClean="0"/>
              <a:t>‘In the </a:t>
            </a:r>
            <a:r>
              <a:rPr lang="en-GB" dirty="0" smtClean="0">
                <a:solidFill>
                  <a:srgbClr val="FF0000"/>
                </a:solidFill>
              </a:rPr>
              <a:t>morning</a:t>
            </a:r>
            <a:r>
              <a:rPr lang="en-GB" dirty="0" smtClean="0"/>
              <a:t> before office hours, at </a:t>
            </a:r>
            <a:r>
              <a:rPr lang="en-GB" dirty="0" smtClean="0">
                <a:solidFill>
                  <a:srgbClr val="FF0000"/>
                </a:solidFill>
              </a:rPr>
              <a:t>noon</a:t>
            </a:r>
            <a:r>
              <a:rPr lang="en-GB" dirty="0" smtClean="0"/>
              <a:t> when business was </a:t>
            </a:r>
            <a:r>
              <a:rPr lang="en-GB" dirty="0" smtClean="0">
                <a:solidFill>
                  <a:srgbClr val="0070C0"/>
                </a:solidFill>
              </a:rPr>
              <a:t>plenty</a:t>
            </a:r>
            <a:r>
              <a:rPr lang="en-GB" dirty="0" smtClean="0"/>
              <a:t> and time </a:t>
            </a:r>
            <a:r>
              <a:rPr lang="en-GB" dirty="0" smtClean="0">
                <a:solidFill>
                  <a:srgbClr val="0070C0"/>
                </a:solidFill>
              </a:rPr>
              <a:t>scarce</a:t>
            </a:r>
            <a:r>
              <a:rPr lang="en-GB" dirty="0" smtClean="0"/>
              <a:t>, at </a:t>
            </a:r>
            <a:r>
              <a:rPr lang="en-GB" dirty="0" smtClean="0">
                <a:solidFill>
                  <a:srgbClr val="FF0000"/>
                </a:solidFill>
              </a:rPr>
              <a:t>night</a:t>
            </a:r>
            <a:r>
              <a:rPr lang="en-GB" dirty="0" smtClean="0"/>
              <a:t> under the face of the fogged city moon, </a:t>
            </a:r>
            <a:r>
              <a:rPr lang="en-GB" dirty="0" smtClean="0">
                <a:solidFill>
                  <a:srgbClr val="00B050"/>
                </a:solidFill>
              </a:rPr>
              <a:t>by all lights </a:t>
            </a:r>
            <a:r>
              <a:rPr lang="en-GB" dirty="0" smtClean="0"/>
              <a:t>and </a:t>
            </a:r>
            <a:r>
              <a:rPr lang="en-GB" dirty="0" smtClean="0">
                <a:solidFill>
                  <a:srgbClr val="00B050"/>
                </a:solidFill>
              </a:rPr>
              <a:t>at all hours </a:t>
            </a:r>
            <a:r>
              <a:rPr lang="en-GB" dirty="0" smtClean="0"/>
              <a:t>of </a:t>
            </a:r>
            <a:r>
              <a:rPr lang="en-GB" dirty="0" smtClean="0">
                <a:solidFill>
                  <a:srgbClr val="0070C0"/>
                </a:solidFill>
              </a:rPr>
              <a:t>solitude</a:t>
            </a:r>
            <a:r>
              <a:rPr lang="en-GB" dirty="0" smtClean="0"/>
              <a:t> and </a:t>
            </a:r>
            <a:r>
              <a:rPr lang="en-GB" dirty="0" smtClean="0">
                <a:solidFill>
                  <a:srgbClr val="0070C0"/>
                </a:solidFill>
              </a:rPr>
              <a:t>concourse</a:t>
            </a:r>
            <a:r>
              <a:rPr lang="en-GB" dirty="0" smtClean="0"/>
              <a:t>, the lawyer was to be found at his chosen post.’</a:t>
            </a:r>
            <a:endParaRPr lang="en-GB" dirty="0"/>
          </a:p>
        </p:txBody>
      </p:sp>
      <p:sp>
        <p:nvSpPr>
          <p:cNvPr id="7" name="TextBox 6"/>
          <p:cNvSpPr txBox="1"/>
          <p:nvPr/>
        </p:nvSpPr>
        <p:spPr>
          <a:xfrm>
            <a:off x="4824028" y="6021288"/>
            <a:ext cx="3816424" cy="646331"/>
          </a:xfrm>
          <a:prstGeom prst="rect">
            <a:avLst/>
          </a:prstGeom>
          <a:noFill/>
        </p:spPr>
        <p:txBody>
          <a:bodyPr wrap="square" rtlCol="0">
            <a:spAutoFit/>
          </a:bodyPr>
          <a:lstStyle/>
          <a:p>
            <a:pPr algn="ctr"/>
            <a:r>
              <a:rPr lang="en-GB" b="1" dirty="0" smtClean="0"/>
              <a:t>What does this quote suggest? Annotate it with your ideas. </a:t>
            </a:r>
            <a:endParaRPr lang="en-GB"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3" name="Rectangle 2"/>
          <p:cNvSpPr/>
          <p:nvPr/>
        </p:nvSpPr>
        <p:spPr>
          <a:xfrm>
            <a:off x="107504" y="476672"/>
            <a:ext cx="8928992" cy="4555093"/>
          </a:xfrm>
          <a:prstGeom prst="rect">
            <a:avLst/>
          </a:prstGeom>
          <a:ln>
            <a:solidFill>
              <a:schemeClr val="tx1"/>
            </a:solidFill>
          </a:ln>
        </p:spPr>
        <p:txBody>
          <a:bodyPr wrap="square">
            <a:spAutoFit/>
          </a:bodyPr>
          <a:lstStyle/>
          <a:p>
            <a:r>
              <a:rPr lang="en-GB" sz="1600" dirty="0">
                <a:latin typeface="Goudy.Old.Style0388.063"/>
              </a:rPr>
              <a:t>After a little rambling talk, the lawyer led up to the subject which </a:t>
            </a:r>
            <a:r>
              <a:rPr lang="en-GB" sz="1600" dirty="0" smtClean="0">
                <a:latin typeface="Goudy.Old.Style0388.063"/>
              </a:rPr>
              <a:t>so disagreeably </a:t>
            </a:r>
            <a:r>
              <a:rPr lang="en-GB" sz="1600" dirty="0">
                <a:latin typeface="Goudy.Old.Style0388.063"/>
              </a:rPr>
              <a:t>preoccupied his mind</a:t>
            </a:r>
            <a:r>
              <a:rPr lang="en-GB" sz="1600" dirty="0" smtClean="0">
                <a:latin typeface="Goudy.Old.Style0388.063"/>
              </a:rPr>
              <a:t>. ‘I </a:t>
            </a:r>
            <a:r>
              <a:rPr lang="en-GB" sz="1600" dirty="0">
                <a:latin typeface="Goudy.Old.Style0388.063"/>
              </a:rPr>
              <a:t>suppose, Lanyon</a:t>
            </a:r>
            <a:r>
              <a:rPr lang="en-GB" sz="1600" dirty="0" smtClean="0">
                <a:latin typeface="Goudy.Old.Style0388.063"/>
              </a:rPr>
              <a:t>,’ </a:t>
            </a:r>
            <a:r>
              <a:rPr lang="en-GB" sz="1600" dirty="0">
                <a:latin typeface="Goudy.Old.Style0388.063"/>
              </a:rPr>
              <a:t>said he, </a:t>
            </a:r>
            <a:r>
              <a:rPr lang="en-GB" sz="1600" dirty="0" smtClean="0">
                <a:latin typeface="Goudy.Old.Style0388.063"/>
              </a:rPr>
              <a:t>‘you </a:t>
            </a:r>
            <a:r>
              <a:rPr lang="en-GB" sz="1600" dirty="0">
                <a:latin typeface="Goudy.Old.Style0388.063"/>
              </a:rPr>
              <a:t>and I must be the two oldest</a:t>
            </a:r>
          </a:p>
          <a:p>
            <a:r>
              <a:rPr lang="en-GB" sz="1600" dirty="0">
                <a:latin typeface="Goudy.Old.Style0388.063"/>
              </a:rPr>
              <a:t>friends that Henry Jekyll has</a:t>
            </a:r>
            <a:r>
              <a:rPr lang="en-GB" sz="1600" dirty="0" smtClean="0">
                <a:latin typeface="Goudy.Old.Style0388.063"/>
              </a:rPr>
              <a:t>?’</a:t>
            </a:r>
            <a:endParaRPr lang="en-GB" sz="1600" dirty="0">
              <a:latin typeface="Goudy.Old.Style0388.063"/>
            </a:endParaRPr>
          </a:p>
          <a:p>
            <a:r>
              <a:rPr lang="en-GB" sz="1600" dirty="0" smtClean="0">
                <a:latin typeface="Goudy.Old.Style0388.063"/>
              </a:rPr>
              <a:t>‘I </a:t>
            </a:r>
            <a:r>
              <a:rPr lang="en-GB" sz="1600" dirty="0">
                <a:latin typeface="Goudy.Old.Style0388.063"/>
              </a:rPr>
              <a:t>wish the friends were </a:t>
            </a:r>
            <a:r>
              <a:rPr lang="en-GB" sz="1600" dirty="0" smtClean="0">
                <a:latin typeface="Goudy.Old.Style0388.063"/>
              </a:rPr>
              <a:t>younger,’ </a:t>
            </a:r>
            <a:r>
              <a:rPr lang="en-GB" sz="1600" dirty="0">
                <a:latin typeface="Goudy.Old.Style0388.063"/>
              </a:rPr>
              <a:t>chuckled </a:t>
            </a:r>
            <a:r>
              <a:rPr lang="en-GB" sz="1600" dirty="0" err="1">
                <a:latin typeface="Goudy.Old.Style0388.063"/>
              </a:rPr>
              <a:t>Dr.</a:t>
            </a:r>
            <a:r>
              <a:rPr lang="en-GB" sz="1600" dirty="0">
                <a:latin typeface="Goudy.Old.Style0388.063"/>
              </a:rPr>
              <a:t> Lanyon. </a:t>
            </a:r>
            <a:r>
              <a:rPr lang="en-GB" sz="1600" dirty="0" smtClean="0">
                <a:latin typeface="Goudy.Old.Style0388.063"/>
              </a:rPr>
              <a:t>‘But </a:t>
            </a:r>
            <a:r>
              <a:rPr lang="en-GB" sz="1600" dirty="0">
                <a:latin typeface="Goudy.Old.Style0388.063"/>
              </a:rPr>
              <a:t>I </a:t>
            </a:r>
            <a:r>
              <a:rPr lang="en-GB" sz="1600" dirty="0" smtClean="0">
                <a:latin typeface="Goudy.Old.Style0388.063"/>
              </a:rPr>
              <a:t>suppose we </a:t>
            </a:r>
            <a:r>
              <a:rPr lang="en-GB" sz="1600" dirty="0">
                <a:latin typeface="Goudy.Old.Style0388.063"/>
              </a:rPr>
              <a:t>are. And what of that? I see little of him now</a:t>
            </a:r>
            <a:r>
              <a:rPr lang="en-GB" sz="1600" dirty="0" smtClean="0">
                <a:latin typeface="Goudy.Old.Style0388.063"/>
              </a:rPr>
              <a:t>.’</a:t>
            </a:r>
            <a:endParaRPr lang="en-GB" sz="1600" dirty="0">
              <a:latin typeface="Goudy.Old.Style0388.063"/>
            </a:endParaRPr>
          </a:p>
          <a:p>
            <a:r>
              <a:rPr lang="en-GB" sz="1600" dirty="0" smtClean="0">
                <a:latin typeface="Goudy.Old.Style0388.063"/>
              </a:rPr>
              <a:t>‘Indeed?’ </a:t>
            </a:r>
            <a:r>
              <a:rPr lang="en-GB" sz="1600" dirty="0">
                <a:latin typeface="Goudy.Old.Style0388.063"/>
              </a:rPr>
              <a:t>said </a:t>
            </a:r>
            <a:r>
              <a:rPr lang="en-GB" sz="1600" dirty="0" err="1">
                <a:latin typeface="Goudy.Old.Style0388.063"/>
              </a:rPr>
              <a:t>Utterson</a:t>
            </a:r>
            <a:r>
              <a:rPr lang="en-GB" sz="1600" dirty="0">
                <a:latin typeface="Goudy.Old.Style0388.063"/>
              </a:rPr>
              <a:t>. </a:t>
            </a:r>
            <a:r>
              <a:rPr lang="en-GB" sz="1600" dirty="0" smtClean="0">
                <a:latin typeface="Goudy.Old.Style0388.063"/>
              </a:rPr>
              <a:t>‘I </a:t>
            </a:r>
            <a:r>
              <a:rPr lang="en-GB" sz="1600" dirty="0">
                <a:latin typeface="Goudy.Old.Style0388.063"/>
              </a:rPr>
              <a:t>thought you had a bond of </a:t>
            </a:r>
            <a:r>
              <a:rPr lang="en-GB" sz="1600" dirty="0" smtClean="0">
                <a:latin typeface="Goudy.Old.Style0388.063"/>
              </a:rPr>
              <a:t>common interest.’</a:t>
            </a:r>
            <a:endParaRPr lang="en-GB" sz="1600" dirty="0">
              <a:latin typeface="Goudy.Old.Style0388.063"/>
            </a:endParaRPr>
          </a:p>
          <a:p>
            <a:r>
              <a:rPr lang="en-GB" sz="1600" dirty="0" smtClean="0">
                <a:latin typeface="Goudy.Old.Style0388.063"/>
              </a:rPr>
              <a:t>‘We had,’ was </a:t>
            </a:r>
            <a:r>
              <a:rPr lang="en-GB" sz="1600" dirty="0">
                <a:latin typeface="Goudy.Old.Style0388.063"/>
              </a:rPr>
              <a:t>the reply. </a:t>
            </a:r>
            <a:r>
              <a:rPr lang="en-GB" sz="1600" dirty="0" smtClean="0">
                <a:latin typeface="Goudy.Old.Style0388.063"/>
              </a:rPr>
              <a:t>‘But </a:t>
            </a:r>
            <a:r>
              <a:rPr lang="en-GB" sz="1600" dirty="0">
                <a:latin typeface="Goudy.Old.Style0388.063"/>
              </a:rPr>
              <a:t>it is more than ten years since </a:t>
            </a:r>
            <a:r>
              <a:rPr lang="en-GB" sz="1600" dirty="0" smtClean="0">
                <a:latin typeface="Goudy.Old.Style0388.063"/>
              </a:rPr>
              <a:t>Henry Jekyll </a:t>
            </a:r>
            <a:r>
              <a:rPr lang="en-GB" sz="1600" dirty="0">
                <a:latin typeface="Goudy.Old.Style0388.063"/>
              </a:rPr>
              <a:t>became too fanciful for me. He began to go wrong, wrong </a:t>
            </a:r>
            <a:r>
              <a:rPr lang="en-GB" sz="1600" dirty="0" smtClean="0">
                <a:latin typeface="Goudy.Old.Style0388.063"/>
              </a:rPr>
              <a:t>in mind</a:t>
            </a:r>
            <a:r>
              <a:rPr lang="en-GB" sz="1600" dirty="0">
                <a:latin typeface="Goudy.Old.Style0388.063"/>
              </a:rPr>
              <a:t>; and though of course I continue to take an interest in him </a:t>
            </a:r>
            <a:r>
              <a:rPr lang="en-GB" sz="1600" dirty="0" smtClean="0">
                <a:latin typeface="Goudy.Old.Style0388.063"/>
              </a:rPr>
              <a:t>for old sake’s </a:t>
            </a:r>
            <a:r>
              <a:rPr lang="en-GB" sz="1600" dirty="0">
                <a:latin typeface="Goudy.Old.Style0388.063"/>
              </a:rPr>
              <a:t>sake, as they say, I see and I have seen devilish little of </a:t>
            </a:r>
            <a:r>
              <a:rPr lang="en-GB" sz="1600" dirty="0" smtClean="0">
                <a:latin typeface="Goudy.Old.Style0388.063"/>
              </a:rPr>
              <a:t>the man</a:t>
            </a:r>
            <a:r>
              <a:rPr lang="en-GB" sz="1600" dirty="0">
                <a:latin typeface="Goudy.Old.Style0388.063"/>
              </a:rPr>
              <a:t>. Such unscientific </a:t>
            </a:r>
            <a:r>
              <a:rPr lang="en-GB" sz="1600" dirty="0" smtClean="0">
                <a:latin typeface="Goudy.Old.Style0388.063"/>
              </a:rPr>
              <a:t>balderdash,’ added </a:t>
            </a:r>
            <a:r>
              <a:rPr lang="en-GB" sz="1600" dirty="0">
                <a:latin typeface="Goudy.Old.Style0388.063"/>
              </a:rPr>
              <a:t>the doctor, flushing </a:t>
            </a:r>
            <a:r>
              <a:rPr lang="en-GB" sz="1600" dirty="0" smtClean="0">
                <a:latin typeface="Goudy.Old.Style0388.063"/>
              </a:rPr>
              <a:t>suddenly purple</a:t>
            </a:r>
            <a:r>
              <a:rPr lang="en-GB" sz="1600" dirty="0">
                <a:latin typeface="Goudy.Old.Style0388.063"/>
              </a:rPr>
              <a:t>, </a:t>
            </a:r>
            <a:r>
              <a:rPr lang="en-GB" sz="1600" dirty="0" smtClean="0">
                <a:latin typeface="Goudy.Old.Style0388.063"/>
              </a:rPr>
              <a:t>‘would </a:t>
            </a:r>
            <a:r>
              <a:rPr lang="en-GB" sz="1600" dirty="0">
                <a:latin typeface="Goudy.Old.Style0388.063"/>
              </a:rPr>
              <a:t>have estranged Damon and </a:t>
            </a:r>
            <a:r>
              <a:rPr lang="en-GB" sz="1600" dirty="0" smtClean="0">
                <a:latin typeface="Goudy.Old.Style0388.063"/>
              </a:rPr>
              <a:t>Pythias.’</a:t>
            </a:r>
            <a:endParaRPr lang="en-GB" sz="1600" dirty="0">
              <a:latin typeface="Goudy.Old.Style0388.063"/>
            </a:endParaRPr>
          </a:p>
          <a:p>
            <a:r>
              <a:rPr lang="en-GB" sz="1600" dirty="0">
                <a:latin typeface="Goudy.Old.Style0388.063"/>
              </a:rPr>
              <a:t>This little spirit of temper was somewhat of a relief to Mr. </a:t>
            </a:r>
            <a:r>
              <a:rPr lang="en-GB" sz="1600" dirty="0" err="1">
                <a:latin typeface="Goudy.Old.Style0388.063"/>
              </a:rPr>
              <a:t>Utterson</a:t>
            </a:r>
            <a:r>
              <a:rPr lang="en-GB" sz="1600" dirty="0" smtClean="0">
                <a:latin typeface="Goudy.Old.Style0388.063"/>
              </a:rPr>
              <a:t>. ‘They </a:t>
            </a:r>
            <a:r>
              <a:rPr lang="en-GB" sz="1600" dirty="0">
                <a:latin typeface="Goudy.Old.Style0388.063"/>
              </a:rPr>
              <a:t>have only differed on some point of science</a:t>
            </a:r>
            <a:r>
              <a:rPr lang="en-GB" sz="1600" dirty="0" smtClean="0">
                <a:latin typeface="Goudy.Old.Style0388.063"/>
              </a:rPr>
              <a:t>,’ </a:t>
            </a:r>
            <a:r>
              <a:rPr lang="en-GB" sz="1600" dirty="0">
                <a:latin typeface="Goudy.Old.Style0388.063"/>
              </a:rPr>
              <a:t>he thought; </a:t>
            </a:r>
            <a:r>
              <a:rPr lang="en-GB" sz="1600" dirty="0" smtClean="0">
                <a:latin typeface="Goudy.Old.Style0388.063"/>
              </a:rPr>
              <a:t>and being </a:t>
            </a:r>
            <a:r>
              <a:rPr lang="en-GB" sz="1600" dirty="0">
                <a:latin typeface="Goudy.Old.Style0388.063"/>
              </a:rPr>
              <a:t>a man of no scientific passions (except in the matter of conveyancing</a:t>
            </a:r>
            <a:r>
              <a:rPr lang="en-GB" sz="1600" dirty="0" smtClean="0">
                <a:latin typeface="Goudy.Old.Style0388.063"/>
              </a:rPr>
              <a:t>), he </a:t>
            </a:r>
            <a:r>
              <a:rPr lang="en-GB" sz="1600" dirty="0">
                <a:latin typeface="Goudy.Old.Style0388.063"/>
              </a:rPr>
              <a:t>even added: </a:t>
            </a:r>
            <a:r>
              <a:rPr lang="en-GB" sz="1600" dirty="0" smtClean="0">
                <a:latin typeface="Goudy.Old.Style0388.063"/>
              </a:rPr>
              <a:t>‘It </a:t>
            </a:r>
            <a:r>
              <a:rPr lang="en-GB" sz="1600" dirty="0">
                <a:latin typeface="Goudy.Old.Style0388.063"/>
              </a:rPr>
              <a:t>is nothing worse than that</a:t>
            </a:r>
            <a:r>
              <a:rPr lang="en-GB" sz="1600" dirty="0" smtClean="0">
                <a:latin typeface="Goudy.Old.Style0388.063"/>
              </a:rPr>
              <a:t>!’ </a:t>
            </a:r>
            <a:r>
              <a:rPr lang="en-GB" sz="1600" dirty="0">
                <a:latin typeface="Goudy.Old.Style0388.063"/>
              </a:rPr>
              <a:t>He gave </a:t>
            </a:r>
            <a:r>
              <a:rPr lang="en-GB" sz="1600" dirty="0" smtClean="0">
                <a:latin typeface="Goudy.Old.Style0388.063"/>
              </a:rPr>
              <a:t>his friend </a:t>
            </a:r>
            <a:r>
              <a:rPr lang="en-GB" sz="1600" dirty="0">
                <a:latin typeface="Goudy.Old.Style0388.063"/>
              </a:rPr>
              <a:t>a few seconds to recover his composure, and then </a:t>
            </a:r>
            <a:r>
              <a:rPr lang="en-GB" sz="1600" dirty="0" smtClean="0">
                <a:latin typeface="Goudy.Old.Style0388.063"/>
              </a:rPr>
              <a:t>approached the </a:t>
            </a:r>
            <a:r>
              <a:rPr lang="en-GB" sz="1600" dirty="0">
                <a:latin typeface="Goudy.Old.Style0388.063"/>
              </a:rPr>
              <a:t>question he had come to put. </a:t>
            </a:r>
            <a:r>
              <a:rPr lang="en-GB" sz="1600" dirty="0" smtClean="0">
                <a:latin typeface="Goudy.Old.Style0388.063"/>
              </a:rPr>
              <a:t>‘Did </a:t>
            </a:r>
            <a:r>
              <a:rPr lang="en-GB" sz="1600" dirty="0">
                <a:latin typeface="Goudy.Old.Style0388.063"/>
              </a:rPr>
              <a:t>you ever come across a </a:t>
            </a:r>
            <a:r>
              <a:rPr lang="en-GB" sz="1600" dirty="0" smtClean="0">
                <a:latin typeface="Goudy.Old.Style0388.063"/>
              </a:rPr>
              <a:t>protégé</a:t>
            </a:r>
            <a:endParaRPr lang="en-GB" sz="1600" dirty="0">
              <a:latin typeface="Goudy.Old.Style0388.063"/>
            </a:endParaRPr>
          </a:p>
          <a:p>
            <a:r>
              <a:rPr lang="en-GB" sz="1600" dirty="0">
                <a:latin typeface="Goudy.Old.Style0388.063"/>
              </a:rPr>
              <a:t>of </a:t>
            </a:r>
            <a:r>
              <a:rPr lang="en-GB" sz="1600" dirty="0" smtClean="0">
                <a:latin typeface="Goudy.Old.Style0388.063"/>
              </a:rPr>
              <a:t>his. One </a:t>
            </a:r>
            <a:r>
              <a:rPr lang="en-GB" sz="1600" dirty="0">
                <a:latin typeface="Goudy.Old.Style0388.063"/>
              </a:rPr>
              <a:t>Hyde</a:t>
            </a:r>
            <a:r>
              <a:rPr lang="en-GB" sz="1600" dirty="0" smtClean="0">
                <a:latin typeface="Goudy.Old.Style0388.063"/>
              </a:rPr>
              <a:t>?’ </a:t>
            </a:r>
            <a:r>
              <a:rPr lang="en-GB" sz="1600" dirty="0">
                <a:latin typeface="Goudy.Old.Style0388.063"/>
              </a:rPr>
              <a:t>he asked.</a:t>
            </a:r>
          </a:p>
          <a:p>
            <a:r>
              <a:rPr lang="en-GB" sz="1600" dirty="0" smtClean="0">
                <a:latin typeface="Goudy.Old.Style0388.063"/>
              </a:rPr>
              <a:t>‘Hyde?’ </a:t>
            </a:r>
            <a:r>
              <a:rPr lang="en-GB" sz="1600" dirty="0">
                <a:latin typeface="Goudy.Old.Style0388.063"/>
              </a:rPr>
              <a:t>repeated Lanyon. </a:t>
            </a:r>
            <a:r>
              <a:rPr lang="en-GB" sz="1600" dirty="0" smtClean="0">
                <a:latin typeface="Goudy.Old.Style0388.063"/>
              </a:rPr>
              <a:t>‘No</a:t>
            </a:r>
            <a:r>
              <a:rPr lang="en-GB" sz="1600" dirty="0">
                <a:latin typeface="Goudy.Old.Style0388.063"/>
              </a:rPr>
              <a:t>. Never heard of him. Since my time</a:t>
            </a:r>
            <a:r>
              <a:rPr lang="en-GB" sz="1600" dirty="0" smtClean="0">
                <a:latin typeface="Goudy.Old.Style0388.063"/>
              </a:rPr>
              <a:t>..’</a:t>
            </a:r>
            <a:endParaRPr lang="en-GB" sz="1600" dirty="0"/>
          </a:p>
        </p:txBody>
      </p:sp>
      <p:sp>
        <p:nvSpPr>
          <p:cNvPr id="5" name="TextBox 4"/>
          <p:cNvSpPr txBox="1"/>
          <p:nvPr/>
        </p:nvSpPr>
        <p:spPr>
          <a:xfrm>
            <a:off x="107504" y="5301208"/>
            <a:ext cx="3816424" cy="1200329"/>
          </a:xfrm>
          <a:prstGeom prst="rect">
            <a:avLst/>
          </a:prstGeom>
          <a:noFill/>
        </p:spPr>
        <p:txBody>
          <a:bodyPr wrap="square" rtlCol="0">
            <a:spAutoFit/>
          </a:bodyPr>
          <a:lstStyle/>
          <a:p>
            <a:pPr marL="342900" indent="-342900">
              <a:buFont typeface="+mj-lt"/>
              <a:buAutoNum type="arabicPeriod"/>
            </a:pPr>
            <a:r>
              <a:rPr lang="en-GB" sz="2400" b="1" dirty="0" smtClean="0"/>
              <a:t>What does he find out from Lanyon? Make a note in your book.</a:t>
            </a:r>
            <a:endParaRPr lang="en-GB" sz="2400" b="1" dirty="0"/>
          </a:p>
        </p:txBody>
      </p:sp>
      <p:sp>
        <p:nvSpPr>
          <p:cNvPr id="8" name="Rectangle 7"/>
          <p:cNvSpPr/>
          <p:nvPr/>
        </p:nvSpPr>
        <p:spPr>
          <a:xfrm>
            <a:off x="3563888" y="5148842"/>
            <a:ext cx="5472608" cy="1600438"/>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Damon and Pythias: </a:t>
            </a:r>
          </a:p>
          <a:p>
            <a:r>
              <a:rPr lang="en-GB" sz="1600" dirty="0" smtClean="0">
                <a:solidFill>
                  <a:srgbClr val="222222"/>
                </a:solidFill>
                <a:latin typeface="arial" panose="020B0604020202020204" pitchFamily="34" charset="0"/>
              </a:rPr>
              <a:t>Damon was condemned to death by the king and pleaded for time to return home and put his affairs in order. Pythias offered to stay in his place, dying instead of him if Damon did not return. Damon did return and the king pardoned him for his loyal friendship.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3" name="Rectangle 2"/>
          <p:cNvSpPr/>
          <p:nvPr/>
        </p:nvSpPr>
        <p:spPr>
          <a:xfrm>
            <a:off x="107504" y="476672"/>
            <a:ext cx="8928992" cy="3139321"/>
          </a:xfrm>
          <a:prstGeom prst="rect">
            <a:avLst/>
          </a:prstGeom>
          <a:ln>
            <a:solidFill>
              <a:schemeClr val="tx1"/>
            </a:solidFill>
          </a:ln>
        </p:spPr>
        <p:txBody>
          <a:bodyPr wrap="square">
            <a:spAutoFit/>
          </a:bodyPr>
          <a:lstStyle/>
          <a:p>
            <a:r>
              <a:rPr lang="en-GB" dirty="0" smtClean="0">
                <a:latin typeface="Goudy.Old.Style0388.063"/>
              </a:rPr>
              <a:t>‘I </a:t>
            </a:r>
            <a:r>
              <a:rPr lang="en-GB" dirty="0">
                <a:latin typeface="Goudy.Old.Style0388.063"/>
              </a:rPr>
              <a:t>saw Mr. Hyde go in by the old dissecting room, Poole</a:t>
            </a:r>
            <a:r>
              <a:rPr lang="en-GB" dirty="0" smtClean="0">
                <a:latin typeface="Goudy.Old.Style0388.063"/>
              </a:rPr>
              <a:t>,’ </a:t>
            </a:r>
            <a:r>
              <a:rPr lang="en-GB" dirty="0">
                <a:latin typeface="Goudy.Old.Style0388.063"/>
              </a:rPr>
              <a:t>he said. </a:t>
            </a:r>
            <a:r>
              <a:rPr lang="en-GB" dirty="0" smtClean="0">
                <a:latin typeface="Goudy.Old.Style0388.063"/>
              </a:rPr>
              <a:t>‘Is that </a:t>
            </a:r>
            <a:r>
              <a:rPr lang="en-GB" dirty="0">
                <a:latin typeface="Goudy.Old.Style0388.063"/>
              </a:rPr>
              <a:t>right, when </a:t>
            </a:r>
            <a:r>
              <a:rPr lang="en-GB" dirty="0" err="1">
                <a:latin typeface="Goudy.Old.Style0388.063"/>
              </a:rPr>
              <a:t>Dr.</a:t>
            </a:r>
            <a:r>
              <a:rPr lang="en-GB" dirty="0">
                <a:latin typeface="Goudy.Old.Style0388.063"/>
              </a:rPr>
              <a:t> Jekyll is from home</a:t>
            </a:r>
            <a:r>
              <a:rPr lang="en-GB" dirty="0" smtClean="0">
                <a:latin typeface="Goudy.Old.Style0388.063"/>
              </a:rPr>
              <a:t>?’</a:t>
            </a:r>
            <a:endParaRPr lang="en-GB" dirty="0">
              <a:latin typeface="Goudy.Old.Style0388.063"/>
            </a:endParaRPr>
          </a:p>
          <a:p>
            <a:r>
              <a:rPr lang="en-GB" dirty="0" smtClean="0">
                <a:latin typeface="Goudy.Old.Style0388.063"/>
              </a:rPr>
              <a:t>‘Quite </a:t>
            </a:r>
            <a:r>
              <a:rPr lang="en-GB" dirty="0">
                <a:latin typeface="Goudy.Old.Style0388.063"/>
              </a:rPr>
              <a:t>right, Mr. </a:t>
            </a:r>
            <a:r>
              <a:rPr lang="en-GB" dirty="0" err="1">
                <a:latin typeface="Goudy.Old.Style0388.063"/>
              </a:rPr>
              <a:t>Utterson</a:t>
            </a:r>
            <a:r>
              <a:rPr lang="en-GB" dirty="0">
                <a:latin typeface="Goudy.Old.Style0388.063"/>
              </a:rPr>
              <a:t>, </a:t>
            </a:r>
            <a:r>
              <a:rPr lang="en-GB" dirty="0" smtClean="0">
                <a:latin typeface="Goudy.Old.Style0388.063"/>
              </a:rPr>
              <a:t>sir,’ replied </a:t>
            </a:r>
            <a:r>
              <a:rPr lang="en-GB" dirty="0">
                <a:latin typeface="Goudy.Old.Style0388.063"/>
              </a:rPr>
              <a:t>the servant. </a:t>
            </a:r>
            <a:r>
              <a:rPr lang="en-GB" dirty="0" smtClean="0">
                <a:latin typeface="Goudy.Old.Style0388.063"/>
              </a:rPr>
              <a:t>‘Mr</a:t>
            </a:r>
            <a:r>
              <a:rPr lang="en-GB" dirty="0">
                <a:latin typeface="Goudy.Old.Style0388.063"/>
              </a:rPr>
              <a:t>. Hyde </a:t>
            </a:r>
            <a:r>
              <a:rPr lang="en-GB" dirty="0" smtClean="0">
                <a:latin typeface="Goudy.Old.Style0388.063"/>
              </a:rPr>
              <a:t>has a </a:t>
            </a:r>
            <a:r>
              <a:rPr lang="en-GB" dirty="0">
                <a:latin typeface="Goudy.Old.Style0388.063"/>
              </a:rPr>
              <a:t>key</a:t>
            </a:r>
            <a:r>
              <a:rPr lang="en-GB" dirty="0" smtClean="0">
                <a:latin typeface="Goudy.Old.Style0388.063"/>
              </a:rPr>
              <a:t>.’</a:t>
            </a:r>
            <a:endParaRPr lang="en-GB" dirty="0">
              <a:latin typeface="Goudy.Old.Style0388.063"/>
            </a:endParaRPr>
          </a:p>
          <a:p>
            <a:r>
              <a:rPr lang="en-GB" dirty="0" smtClean="0">
                <a:latin typeface="Goudy.Old.Style0388.063"/>
              </a:rPr>
              <a:t>‘Your </a:t>
            </a:r>
            <a:r>
              <a:rPr lang="en-GB" dirty="0">
                <a:latin typeface="Goudy.Old.Style0388.063"/>
              </a:rPr>
              <a:t>master seems to repose a great deal of trust in that </a:t>
            </a:r>
            <a:r>
              <a:rPr lang="en-GB" dirty="0" smtClean="0">
                <a:latin typeface="Goudy.Old.Style0388.063"/>
              </a:rPr>
              <a:t>young man</a:t>
            </a:r>
            <a:r>
              <a:rPr lang="en-GB" dirty="0">
                <a:latin typeface="Goudy.Old.Style0388.063"/>
              </a:rPr>
              <a:t>, Poole</a:t>
            </a:r>
            <a:r>
              <a:rPr lang="en-GB" dirty="0" smtClean="0">
                <a:latin typeface="Goudy.Old.Style0388.063"/>
              </a:rPr>
              <a:t>,’ </a:t>
            </a:r>
            <a:r>
              <a:rPr lang="en-GB" dirty="0">
                <a:latin typeface="Goudy.Old.Style0388.063"/>
              </a:rPr>
              <a:t>resumed the other musingly.</a:t>
            </a:r>
          </a:p>
          <a:p>
            <a:r>
              <a:rPr lang="en-GB" dirty="0" smtClean="0">
                <a:latin typeface="Goudy.Old.Style0388.063"/>
              </a:rPr>
              <a:t>‘Yes</a:t>
            </a:r>
            <a:r>
              <a:rPr lang="en-GB" dirty="0">
                <a:latin typeface="Goudy.Old.Style0388.063"/>
              </a:rPr>
              <a:t>, sir, he does indeed</a:t>
            </a:r>
            <a:r>
              <a:rPr lang="en-GB" dirty="0" smtClean="0">
                <a:latin typeface="Goudy.Old.Style0388.063"/>
              </a:rPr>
              <a:t>,’ </a:t>
            </a:r>
            <a:r>
              <a:rPr lang="en-GB" dirty="0">
                <a:latin typeface="Goudy.Old.Style0388.063"/>
              </a:rPr>
              <a:t>said Poole. </a:t>
            </a:r>
            <a:r>
              <a:rPr lang="en-GB" dirty="0" smtClean="0">
                <a:latin typeface="Goudy.Old.Style0388.063"/>
              </a:rPr>
              <a:t>‘We </a:t>
            </a:r>
            <a:r>
              <a:rPr lang="en-GB" dirty="0">
                <a:latin typeface="Goudy.Old.Style0388.063"/>
              </a:rPr>
              <a:t>have all orders to </a:t>
            </a:r>
            <a:r>
              <a:rPr lang="en-GB" dirty="0" smtClean="0">
                <a:latin typeface="Goudy.Old.Style0388.063"/>
              </a:rPr>
              <a:t>obey him.’</a:t>
            </a:r>
            <a:endParaRPr lang="en-GB" dirty="0">
              <a:latin typeface="Goudy.Old.Style0388.063"/>
            </a:endParaRPr>
          </a:p>
          <a:p>
            <a:r>
              <a:rPr lang="en-GB" dirty="0" smtClean="0">
                <a:latin typeface="Goudy.Old.Style0388.063"/>
              </a:rPr>
              <a:t>‘I </a:t>
            </a:r>
            <a:r>
              <a:rPr lang="en-GB" dirty="0">
                <a:latin typeface="Goudy.Old.Style0388.063"/>
              </a:rPr>
              <a:t>do not think I ever met Mr. </a:t>
            </a:r>
            <a:r>
              <a:rPr lang="en-GB" dirty="0" smtClean="0">
                <a:latin typeface="Goudy.Old.Style0388.063"/>
              </a:rPr>
              <a:t>Hyde?’ </a:t>
            </a:r>
            <a:r>
              <a:rPr lang="en-GB" dirty="0">
                <a:latin typeface="Goudy.Old.Style0388.063"/>
              </a:rPr>
              <a:t>asked </a:t>
            </a:r>
            <a:r>
              <a:rPr lang="en-GB" dirty="0" err="1">
                <a:latin typeface="Goudy.Old.Style0388.063"/>
              </a:rPr>
              <a:t>Utterson</a:t>
            </a:r>
            <a:r>
              <a:rPr lang="en-GB" dirty="0">
                <a:latin typeface="Goudy.Old.Style0388.063"/>
              </a:rPr>
              <a:t>.</a:t>
            </a:r>
          </a:p>
          <a:p>
            <a:r>
              <a:rPr lang="en-GB" dirty="0" smtClean="0">
                <a:latin typeface="Goudy.Old.Style0388.063"/>
              </a:rPr>
              <a:t>‘O</a:t>
            </a:r>
            <a:r>
              <a:rPr lang="en-GB" dirty="0">
                <a:latin typeface="Goudy.Old.Style0388.063"/>
              </a:rPr>
              <a:t>, dear no, sir. He never dines here</a:t>
            </a:r>
            <a:r>
              <a:rPr lang="en-GB" dirty="0" smtClean="0">
                <a:latin typeface="Goudy.Old.Style0388.063"/>
              </a:rPr>
              <a:t>,’ </a:t>
            </a:r>
            <a:r>
              <a:rPr lang="en-GB" dirty="0">
                <a:latin typeface="Goudy.Old.Style0388.063"/>
              </a:rPr>
              <a:t>replied the butler. </a:t>
            </a:r>
            <a:r>
              <a:rPr lang="en-GB" dirty="0" smtClean="0">
                <a:latin typeface="Goudy.Old.Style0388.063"/>
              </a:rPr>
              <a:t>‘Indeed we </a:t>
            </a:r>
            <a:r>
              <a:rPr lang="en-GB" dirty="0">
                <a:latin typeface="Goudy.Old.Style0388.063"/>
              </a:rPr>
              <a:t>see very little of him on this side of the house; he mostly comes </a:t>
            </a:r>
            <a:r>
              <a:rPr lang="en-GB" dirty="0" smtClean="0">
                <a:latin typeface="Goudy.Old.Style0388.063"/>
              </a:rPr>
              <a:t>and goes </a:t>
            </a:r>
            <a:r>
              <a:rPr lang="en-GB" dirty="0">
                <a:latin typeface="Goudy.Old.Style0388.063"/>
              </a:rPr>
              <a:t>by the laboratory</a:t>
            </a:r>
            <a:r>
              <a:rPr lang="en-GB" dirty="0" smtClean="0">
                <a:latin typeface="Goudy.Old.Style0388.063"/>
              </a:rPr>
              <a:t>.’</a:t>
            </a:r>
            <a:endParaRPr lang="en-GB" dirty="0">
              <a:latin typeface="Goudy.Old.Style0388.063"/>
            </a:endParaRPr>
          </a:p>
          <a:p>
            <a:r>
              <a:rPr lang="en-GB" dirty="0" smtClean="0">
                <a:latin typeface="Goudy.Old.Style0388.063"/>
              </a:rPr>
              <a:t>‘Well</a:t>
            </a:r>
            <a:r>
              <a:rPr lang="en-GB" dirty="0">
                <a:latin typeface="Goudy.Old.Style0388.063"/>
              </a:rPr>
              <a:t>, good-night, Poole</a:t>
            </a:r>
            <a:r>
              <a:rPr lang="en-GB" dirty="0" smtClean="0">
                <a:latin typeface="Goudy.Old.Style0388.063"/>
              </a:rPr>
              <a:t>.’</a:t>
            </a:r>
            <a:endParaRPr lang="en-GB" dirty="0">
              <a:latin typeface="Goudy.Old.Style0388.063"/>
            </a:endParaRPr>
          </a:p>
          <a:p>
            <a:r>
              <a:rPr lang="en-GB" dirty="0" smtClean="0">
                <a:latin typeface="Goudy.Old.Style0388.063"/>
              </a:rPr>
              <a:t>‘Good-night</a:t>
            </a:r>
            <a:r>
              <a:rPr lang="en-GB" dirty="0">
                <a:latin typeface="Goudy.Old.Style0388.063"/>
              </a:rPr>
              <a:t>, Mr. </a:t>
            </a:r>
            <a:r>
              <a:rPr lang="en-GB" dirty="0" err="1">
                <a:latin typeface="Goudy.Old.Style0388.063"/>
              </a:rPr>
              <a:t>Utterson</a:t>
            </a:r>
            <a:r>
              <a:rPr lang="en-GB" dirty="0" smtClean="0">
                <a:latin typeface="Goudy.Old.Style0388.063"/>
              </a:rPr>
              <a:t>.’</a:t>
            </a:r>
            <a:endParaRPr lang="en-GB" dirty="0"/>
          </a:p>
        </p:txBody>
      </p:sp>
      <p:sp>
        <p:nvSpPr>
          <p:cNvPr id="5" name="TextBox 4"/>
          <p:cNvSpPr txBox="1"/>
          <p:nvPr/>
        </p:nvSpPr>
        <p:spPr>
          <a:xfrm>
            <a:off x="202433" y="4365104"/>
            <a:ext cx="8856984" cy="461665"/>
          </a:xfrm>
          <a:prstGeom prst="rect">
            <a:avLst/>
          </a:prstGeom>
          <a:noFill/>
        </p:spPr>
        <p:txBody>
          <a:bodyPr wrap="square" rtlCol="0">
            <a:spAutoFit/>
          </a:bodyPr>
          <a:lstStyle/>
          <a:p>
            <a:r>
              <a:rPr lang="en-GB" sz="2400" b="1" dirty="0" smtClean="0"/>
              <a:t>2. What does he find out from Poole? Make a note in your book.</a:t>
            </a:r>
            <a:endParaRPr lang="en-GB" sz="2400" b="1" dirty="0"/>
          </a:p>
        </p:txBody>
      </p:sp>
    </p:spTree>
    <p:extLst>
      <p:ext uri="{BB962C8B-B14F-4D97-AF65-F5344CB8AC3E}">
        <p14:creationId xmlns:p14="http://schemas.microsoft.com/office/powerpoint/2010/main" val="1514944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5" name="TextBox 4"/>
          <p:cNvSpPr txBox="1"/>
          <p:nvPr/>
        </p:nvSpPr>
        <p:spPr>
          <a:xfrm>
            <a:off x="107504" y="1767007"/>
            <a:ext cx="3096344" cy="461665"/>
          </a:xfrm>
          <a:prstGeom prst="rect">
            <a:avLst/>
          </a:prstGeom>
          <a:noFill/>
          <a:ln>
            <a:solidFill>
              <a:schemeClr val="tx1"/>
            </a:solidFill>
          </a:ln>
        </p:spPr>
        <p:txBody>
          <a:bodyPr wrap="square" rtlCol="0">
            <a:spAutoFit/>
          </a:bodyPr>
          <a:lstStyle/>
          <a:p>
            <a:r>
              <a:rPr lang="en-GB" sz="2400" dirty="0" smtClean="0"/>
              <a:t>“He is in deep waters!”</a:t>
            </a:r>
            <a:endParaRPr lang="en-GB" sz="2400" dirty="0"/>
          </a:p>
        </p:txBody>
      </p:sp>
      <p:sp>
        <p:nvSpPr>
          <p:cNvPr id="10" name="TextBox 9"/>
          <p:cNvSpPr txBox="1"/>
          <p:nvPr/>
        </p:nvSpPr>
        <p:spPr>
          <a:xfrm>
            <a:off x="179512" y="548680"/>
            <a:ext cx="8784976" cy="707886"/>
          </a:xfrm>
          <a:prstGeom prst="rect">
            <a:avLst/>
          </a:prstGeom>
          <a:noFill/>
        </p:spPr>
        <p:txBody>
          <a:bodyPr wrap="square" rtlCol="0">
            <a:spAutoFit/>
          </a:bodyPr>
          <a:lstStyle/>
          <a:p>
            <a:r>
              <a:rPr lang="en-GB" sz="2000" b="1" dirty="0" err="1" smtClean="0"/>
              <a:t>Utterson</a:t>
            </a:r>
            <a:r>
              <a:rPr lang="en-GB" sz="2000" b="1" dirty="0" smtClean="0"/>
              <a:t> expresses his thoughts about Jekyll and considers why (as he believes) Hyde may be able to blackmail him. </a:t>
            </a:r>
            <a:endParaRPr lang="en-GB" sz="2000" b="1" dirty="0"/>
          </a:p>
        </p:txBody>
      </p:sp>
      <p:sp>
        <p:nvSpPr>
          <p:cNvPr id="11" name="TextBox 10"/>
          <p:cNvSpPr txBox="1"/>
          <p:nvPr/>
        </p:nvSpPr>
        <p:spPr>
          <a:xfrm>
            <a:off x="107504" y="2817501"/>
            <a:ext cx="3096344" cy="830997"/>
          </a:xfrm>
          <a:prstGeom prst="rect">
            <a:avLst/>
          </a:prstGeom>
          <a:noFill/>
          <a:ln>
            <a:solidFill>
              <a:schemeClr val="tx1"/>
            </a:solidFill>
          </a:ln>
        </p:spPr>
        <p:txBody>
          <a:bodyPr wrap="square" rtlCol="0">
            <a:spAutoFit/>
          </a:bodyPr>
          <a:lstStyle/>
          <a:p>
            <a:r>
              <a:rPr lang="en-GB" sz="2400" dirty="0" smtClean="0"/>
              <a:t>“It must be […] the ghost of some old sin”</a:t>
            </a:r>
            <a:endParaRPr lang="en-GB" sz="2400" dirty="0"/>
          </a:p>
        </p:txBody>
      </p:sp>
      <p:sp>
        <p:nvSpPr>
          <p:cNvPr id="12" name="TextBox 11"/>
          <p:cNvSpPr txBox="1"/>
          <p:nvPr/>
        </p:nvSpPr>
        <p:spPr>
          <a:xfrm>
            <a:off x="107504" y="4326195"/>
            <a:ext cx="3096344" cy="830997"/>
          </a:xfrm>
          <a:prstGeom prst="rect">
            <a:avLst/>
          </a:prstGeom>
          <a:noFill/>
          <a:ln>
            <a:solidFill>
              <a:schemeClr val="tx1"/>
            </a:solidFill>
          </a:ln>
        </p:spPr>
        <p:txBody>
          <a:bodyPr wrap="square" rtlCol="0">
            <a:spAutoFit/>
          </a:bodyPr>
          <a:lstStyle/>
          <a:p>
            <a:r>
              <a:rPr lang="en-GB" sz="2400" dirty="0" smtClean="0"/>
              <a:t>“…the cancer of some concealed disgrace.”</a:t>
            </a:r>
            <a:endParaRPr lang="en-GB" sz="2400" dirty="0"/>
          </a:p>
        </p:txBody>
      </p:sp>
      <p:cxnSp>
        <p:nvCxnSpPr>
          <p:cNvPr id="3" name="Straight Arrow Connector 2"/>
          <p:cNvCxnSpPr>
            <a:stCxn id="5" idx="3"/>
          </p:cNvCxnSpPr>
          <p:nvPr/>
        </p:nvCxnSpPr>
        <p:spPr>
          <a:xfrm flipV="1">
            <a:off x="3203848" y="1988840"/>
            <a:ext cx="1584176" cy="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0032" y="1593366"/>
            <a:ext cx="4032448" cy="923330"/>
          </a:xfrm>
          <a:prstGeom prst="rect">
            <a:avLst/>
          </a:prstGeom>
          <a:noFill/>
        </p:spPr>
        <p:txBody>
          <a:bodyPr wrap="square" rtlCol="0">
            <a:spAutoFit/>
          </a:bodyPr>
          <a:lstStyle/>
          <a:p>
            <a:r>
              <a:rPr lang="en-GB" dirty="0" smtClean="0"/>
              <a:t>This </a:t>
            </a:r>
            <a:r>
              <a:rPr lang="en-GB" dirty="0" smtClean="0">
                <a:solidFill>
                  <a:srgbClr val="FF0000"/>
                </a:solidFill>
              </a:rPr>
              <a:t>metaphor</a:t>
            </a:r>
            <a:r>
              <a:rPr lang="en-GB" dirty="0" smtClean="0"/>
              <a:t> suggests he is in trouble by creating the impression that he is in danger of drowning.</a:t>
            </a:r>
            <a:endParaRPr lang="en-GB" dirty="0"/>
          </a:p>
        </p:txBody>
      </p:sp>
      <p:cxnSp>
        <p:nvCxnSpPr>
          <p:cNvPr id="14" name="Straight Arrow Connector 13"/>
          <p:cNvCxnSpPr/>
          <p:nvPr/>
        </p:nvCxnSpPr>
        <p:spPr>
          <a:xfrm flipV="1">
            <a:off x="3203848" y="3198644"/>
            <a:ext cx="1584176" cy="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03848" y="4719433"/>
            <a:ext cx="1584176" cy="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3528" y="5661248"/>
            <a:ext cx="8496944" cy="830997"/>
          </a:xfrm>
          <a:prstGeom prst="rect">
            <a:avLst/>
          </a:prstGeom>
        </p:spPr>
        <p:txBody>
          <a:bodyPr wrap="square">
            <a:spAutoFit/>
          </a:bodyPr>
          <a:lstStyle/>
          <a:p>
            <a:r>
              <a:rPr lang="en-GB" sz="2400" b="1" dirty="0">
                <a:solidFill>
                  <a:srgbClr val="FF0000"/>
                </a:solidFill>
              </a:rPr>
              <a:t>Copy the quotes into your book </a:t>
            </a:r>
            <a:r>
              <a:rPr lang="en-GB" sz="2400" b="1" dirty="0" smtClean="0">
                <a:solidFill>
                  <a:srgbClr val="FF0000"/>
                </a:solidFill>
              </a:rPr>
              <a:t>and write down some ideas as to what they suggest about Jekyll’s situation. </a:t>
            </a:r>
            <a:endParaRPr lang="en-GB" sz="24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5" name="TextBox 4"/>
          <p:cNvSpPr txBox="1"/>
          <p:nvPr/>
        </p:nvSpPr>
        <p:spPr>
          <a:xfrm>
            <a:off x="107504" y="1767007"/>
            <a:ext cx="3096344" cy="461665"/>
          </a:xfrm>
          <a:prstGeom prst="rect">
            <a:avLst/>
          </a:prstGeom>
          <a:noFill/>
          <a:ln>
            <a:solidFill>
              <a:schemeClr val="tx1"/>
            </a:solidFill>
          </a:ln>
        </p:spPr>
        <p:txBody>
          <a:bodyPr wrap="square" rtlCol="0">
            <a:spAutoFit/>
          </a:bodyPr>
          <a:lstStyle/>
          <a:p>
            <a:r>
              <a:rPr lang="en-GB" sz="2400" dirty="0" smtClean="0"/>
              <a:t>“He is in deep waters!”</a:t>
            </a:r>
            <a:endParaRPr lang="en-GB" sz="2400" dirty="0"/>
          </a:p>
        </p:txBody>
      </p:sp>
      <p:sp>
        <p:nvSpPr>
          <p:cNvPr id="10" name="TextBox 9"/>
          <p:cNvSpPr txBox="1"/>
          <p:nvPr/>
        </p:nvSpPr>
        <p:spPr>
          <a:xfrm>
            <a:off x="179512" y="548680"/>
            <a:ext cx="8784976" cy="707886"/>
          </a:xfrm>
          <a:prstGeom prst="rect">
            <a:avLst/>
          </a:prstGeom>
          <a:noFill/>
        </p:spPr>
        <p:txBody>
          <a:bodyPr wrap="square" rtlCol="0">
            <a:spAutoFit/>
          </a:bodyPr>
          <a:lstStyle/>
          <a:p>
            <a:r>
              <a:rPr lang="en-GB" sz="2000" b="1" dirty="0" err="1" smtClean="0"/>
              <a:t>Utterson</a:t>
            </a:r>
            <a:r>
              <a:rPr lang="en-GB" sz="2000" b="1" dirty="0" smtClean="0"/>
              <a:t> expresses his thoughts about Jekyll and considers why (as he believes) Hyde may be able to blackmail him. </a:t>
            </a:r>
            <a:endParaRPr lang="en-GB" sz="2000" b="1" dirty="0"/>
          </a:p>
        </p:txBody>
      </p:sp>
      <p:sp>
        <p:nvSpPr>
          <p:cNvPr id="11" name="TextBox 10"/>
          <p:cNvSpPr txBox="1"/>
          <p:nvPr/>
        </p:nvSpPr>
        <p:spPr>
          <a:xfrm>
            <a:off x="107504" y="2817501"/>
            <a:ext cx="3096344" cy="830997"/>
          </a:xfrm>
          <a:prstGeom prst="rect">
            <a:avLst/>
          </a:prstGeom>
          <a:noFill/>
          <a:ln>
            <a:solidFill>
              <a:schemeClr val="tx1"/>
            </a:solidFill>
          </a:ln>
        </p:spPr>
        <p:txBody>
          <a:bodyPr wrap="square" rtlCol="0">
            <a:spAutoFit/>
          </a:bodyPr>
          <a:lstStyle/>
          <a:p>
            <a:r>
              <a:rPr lang="en-GB" sz="2400" dirty="0" smtClean="0"/>
              <a:t>“It must be […] the ghost of some old sin”</a:t>
            </a:r>
            <a:endParaRPr lang="en-GB" sz="2400" dirty="0"/>
          </a:p>
        </p:txBody>
      </p:sp>
      <p:sp>
        <p:nvSpPr>
          <p:cNvPr id="12" name="TextBox 11"/>
          <p:cNvSpPr txBox="1"/>
          <p:nvPr/>
        </p:nvSpPr>
        <p:spPr>
          <a:xfrm>
            <a:off x="107504" y="4326195"/>
            <a:ext cx="3096344" cy="830997"/>
          </a:xfrm>
          <a:prstGeom prst="rect">
            <a:avLst/>
          </a:prstGeom>
          <a:noFill/>
          <a:ln>
            <a:solidFill>
              <a:schemeClr val="tx1"/>
            </a:solidFill>
          </a:ln>
        </p:spPr>
        <p:txBody>
          <a:bodyPr wrap="square" rtlCol="0">
            <a:spAutoFit/>
          </a:bodyPr>
          <a:lstStyle/>
          <a:p>
            <a:r>
              <a:rPr lang="en-GB" sz="2400" dirty="0" smtClean="0"/>
              <a:t>“…the cancer of some concealed disgrace.”</a:t>
            </a:r>
            <a:endParaRPr lang="en-GB" sz="2400" dirty="0"/>
          </a:p>
        </p:txBody>
      </p:sp>
      <p:cxnSp>
        <p:nvCxnSpPr>
          <p:cNvPr id="3" name="Straight Arrow Connector 2"/>
          <p:cNvCxnSpPr>
            <a:stCxn id="5" idx="3"/>
          </p:cNvCxnSpPr>
          <p:nvPr/>
        </p:nvCxnSpPr>
        <p:spPr>
          <a:xfrm flipV="1">
            <a:off x="3203848" y="1988840"/>
            <a:ext cx="1584176" cy="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0032" y="1593366"/>
            <a:ext cx="4032448" cy="923330"/>
          </a:xfrm>
          <a:prstGeom prst="rect">
            <a:avLst/>
          </a:prstGeom>
          <a:noFill/>
        </p:spPr>
        <p:txBody>
          <a:bodyPr wrap="square" rtlCol="0">
            <a:spAutoFit/>
          </a:bodyPr>
          <a:lstStyle/>
          <a:p>
            <a:r>
              <a:rPr lang="en-GB" dirty="0" smtClean="0"/>
              <a:t>This </a:t>
            </a:r>
            <a:r>
              <a:rPr lang="en-GB" dirty="0" smtClean="0">
                <a:solidFill>
                  <a:srgbClr val="FF0000"/>
                </a:solidFill>
              </a:rPr>
              <a:t>metaphor</a:t>
            </a:r>
            <a:r>
              <a:rPr lang="en-GB" dirty="0" smtClean="0"/>
              <a:t> suggests he is in trouble by creating the impression that he is in danger of drowning.</a:t>
            </a:r>
            <a:endParaRPr lang="en-GB" dirty="0"/>
          </a:p>
        </p:txBody>
      </p:sp>
      <p:cxnSp>
        <p:nvCxnSpPr>
          <p:cNvPr id="14" name="Straight Arrow Connector 13"/>
          <p:cNvCxnSpPr/>
          <p:nvPr/>
        </p:nvCxnSpPr>
        <p:spPr>
          <a:xfrm flipV="1">
            <a:off x="3203848" y="3198644"/>
            <a:ext cx="1584176" cy="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03848" y="4719433"/>
            <a:ext cx="1584176" cy="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3528" y="5661248"/>
            <a:ext cx="8496944" cy="830997"/>
          </a:xfrm>
          <a:prstGeom prst="rect">
            <a:avLst/>
          </a:prstGeom>
        </p:spPr>
        <p:txBody>
          <a:bodyPr wrap="square">
            <a:spAutoFit/>
          </a:bodyPr>
          <a:lstStyle/>
          <a:p>
            <a:r>
              <a:rPr lang="en-GB" sz="2400" b="1" dirty="0">
                <a:solidFill>
                  <a:srgbClr val="FF0000"/>
                </a:solidFill>
              </a:rPr>
              <a:t>Copy the quotes into your book </a:t>
            </a:r>
            <a:r>
              <a:rPr lang="en-GB" sz="2400" b="1" dirty="0" smtClean="0">
                <a:solidFill>
                  <a:srgbClr val="FF0000"/>
                </a:solidFill>
              </a:rPr>
              <a:t>and write down some ideas as to what they suggest about Jekyll’s situation. </a:t>
            </a:r>
            <a:endParaRPr lang="en-GB" sz="2400" dirty="0">
              <a:solidFill>
                <a:srgbClr val="FF0000"/>
              </a:solidFill>
            </a:endParaRPr>
          </a:p>
        </p:txBody>
      </p:sp>
      <p:sp>
        <p:nvSpPr>
          <p:cNvPr id="17" name="TextBox 16"/>
          <p:cNvSpPr txBox="1"/>
          <p:nvPr/>
        </p:nvSpPr>
        <p:spPr>
          <a:xfrm>
            <a:off x="4860032" y="4312349"/>
            <a:ext cx="4032448" cy="923330"/>
          </a:xfrm>
          <a:prstGeom prst="rect">
            <a:avLst/>
          </a:prstGeom>
          <a:noFill/>
        </p:spPr>
        <p:txBody>
          <a:bodyPr wrap="square" rtlCol="0">
            <a:spAutoFit/>
          </a:bodyPr>
          <a:lstStyle/>
          <a:p>
            <a:r>
              <a:rPr lang="en-GB" dirty="0" smtClean="0"/>
              <a:t>This implies something growing that is hard to eradicate. The </a:t>
            </a:r>
            <a:r>
              <a:rPr lang="en-GB" dirty="0" smtClean="0">
                <a:solidFill>
                  <a:srgbClr val="FF0000"/>
                </a:solidFill>
              </a:rPr>
              <a:t>adjective </a:t>
            </a:r>
            <a:r>
              <a:rPr lang="en-GB" dirty="0" smtClean="0"/>
              <a:t>‘concealed’ suggests secrets or mystery.</a:t>
            </a:r>
            <a:endParaRPr lang="en-GB" dirty="0"/>
          </a:p>
        </p:txBody>
      </p:sp>
      <p:sp>
        <p:nvSpPr>
          <p:cNvPr id="18" name="TextBox 17"/>
          <p:cNvSpPr txBox="1"/>
          <p:nvPr/>
        </p:nvSpPr>
        <p:spPr>
          <a:xfrm>
            <a:off x="4860032" y="2849014"/>
            <a:ext cx="4032448" cy="923330"/>
          </a:xfrm>
          <a:prstGeom prst="rect">
            <a:avLst/>
          </a:prstGeom>
          <a:noFill/>
        </p:spPr>
        <p:txBody>
          <a:bodyPr wrap="square" rtlCol="0">
            <a:spAutoFit/>
          </a:bodyPr>
          <a:lstStyle/>
          <a:p>
            <a:r>
              <a:rPr lang="en-GB" dirty="0" smtClean="0"/>
              <a:t>This holds </a:t>
            </a:r>
            <a:r>
              <a:rPr lang="en-GB" dirty="0" smtClean="0">
                <a:solidFill>
                  <a:srgbClr val="FF0000"/>
                </a:solidFill>
              </a:rPr>
              <a:t>connotations</a:t>
            </a:r>
            <a:r>
              <a:rPr lang="en-GB" dirty="0" smtClean="0"/>
              <a:t> of being haunted or troubled by the past. ‘Sin’ expresses the idea of religion and wrongdoing.</a:t>
            </a:r>
            <a:endParaRPr lang="en-GB" dirty="0"/>
          </a:p>
        </p:txBody>
      </p:sp>
    </p:spTree>
    <p:extLst>
      <p:ext uri="{BB962C8B-B14F-4D97-AF65-F5344CB8AC3E}">
        <p14:creationId xmlns:p14="http://schemas.microsoft.com/office/powerpoint/2010/main" val="2002786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5" name="TextBox 4"/>
          <p:cNvSpPr txBox="1"/>
          <p:nvPr/>
        </p:nvSpPr>
        <p:spPr>
          <a:xfrm>
            <a:off x="107504" y="1532669"/>
            <a:ext cx="5400600" cy="461665"/>
          </a:xfrm>
          <a:prstGeom prst="rect">
            <a:avLst/>
          </a:prstGeom>
          <a:noFill/>
          <a:ln>
            <a:solidFill>
              <a:schemeClr val="tx1"/>
            </a:solidFill>
          </a:ln>
        </p:spPr>
        <p:txBody>
          <a:bodyPr wrap="square" rtlCol="0">
            <a:spAutoFit/>
          </a:bodyPr>
          <a:lstStyle/>
          <a:p>
            <a:r>
              <a:rPr lang="en-GB" sz="2400" dirty="0" smtClean="0"/>
              <a:t>(1) The will is ‘holographic’ (handwritten).</a:t>
            </a:r>
            <a:endParaRPr lang="en-GB" sz="2400" dirty="0"/>
          </a:p>
        </p:txBody>
      </p:sp>
      <p:sp>
        <p:nvSpPr>
          <p:cNvPr id="6" name="TextBox 5"/>
          <p:cNvSpPr txBox="1"/>
          <p:nvPr/>
        </p:nvSpPr>
        <p:spPr>
          <a:xfrm>
            <a:off x="107504" y="2092175"/>
            <a:ext cx="5397558" cy="1200329"/>
          </a:xfrm>
          <a:prstGeom prst="rect">
            <a:avLst/>
          </a:prstGeom>
          <a:noFill/>
          <a:ln>
            <a:solidFill>
              <a:schemeClr val="tx1"/>
            </a:solidFill>
          </a:ln>
        </p:spPr>
        <p:txBody>
          <a:bodyPr wrap="square" rtlCol="0">
            <a:spAutoFit/>
          </a:bodyPr>
          <a:lstStyle/>
          <a:p>
            <a:r>
              <a:rPr lang="en-GB" sz="2400" dirty="0" smtClean="0"/>
              <a:t>(2) ‘disappearance or unexplained absence for any period exceeding three calendar months’</a:t>
            </a:r>
            <a:endParaRPr lang="en-GB" sz="2400" dirty="0"/>
          </a:p>
        </p:txBody>
      </p:sp>
      <p:sp>
        <p:nvSpPr>
          <p:cNvPr id="7" name="TextBox 6"/>
          <p:cNvSpPr txBox="1"/>
          <p:nvPr/>
        </p:nvSpPr>
        <p:spPr>
          <a:xfrm>
            <a:off x="107504" y="3390345"/>
            <a:ext cx="5397558" cy="830997"/>
          </a:xfrm>
          <a:prstGeom prst="rect">
            <a:avLst/>
          </a:prstGeom>
          <a:noFill/>
          <a:ln>
            <a:solidFill>
              <a:schemeClr val="tx1"/>
            </a:solidFill>
          </a:ln>
        </p:spPr>
        <p:txBody>
          <a:bodyPr wrap="square" rtlCol="0">
            <a:spAutoFit/>
          </a:bodyPr>
          <a:lstStyle/>
          <a:p>
            <a:r>
              <a:rPr lang="en-GB" sz="2400" dirty="0" smtClean="0"/>
              <a:t>(3) ‘the name was but a name of which he could learn no more’</a:t>
            </a:r>
            <a:endParaRPr lang="en-GB" sz="2400" dirty="0"/>
          </a:p>
        </p:txBody>
      </p:sp>
      <p:sp>
        <p:nvSpPr>
          <p:cNvPr id="8" name="TextBox 7"/>
          <p:cNvSpPr txBox="1"/>
          <p:nvPr/>
        </p:nvSpPr>
        <p:spPr>
          <a:xfrm>
            <a:off x="107504" y="4293096"/>
            <a:ext cx="5397558" cy="1569660"/>
          </a:xfrm>
          <a:prstGeom prst="rect">
            <a:avLst/>
          </a:prstGeom>
          <a:noFill/>
          <a:ln>
            <a:solidFill>
              <a:schemeClr val="tx1"/>
            </a:solidFill>
          </a:ln>
        </p:spPr>
        <p:txBody>
          <a:bodyPr wrap="square" rtlCol="0">
            <a:spAutoFit/>
          </a:bodyPr>
          <a:lstStyle/>
          <a:p>
            <a:r>
              <a:rPr lang="en-GB" sz="2400" dirty="0" smtClean="0"/>
              <a:t>(4) ‘out of the shifting, insubstantial mists that had so long baffled his eyes, there leaped up the sudden, definite presentiment of a fiend.’</a:t>
            </a:r>
          </a:p>
        </p:txBody>
      </p:sp>
      <p:sp>
        <p:nvSpPr>
          <p:cNvPr id="9" name="TextBox 8"/>
          <p:cNvSpPr txBox="1"/>
          <p:nvPr/>
        </p:nvSpPr>
        <p:spPr>
          <a:xfrm>
            <a:off x="107504" y="5922825"/>
            <a:ext cx="5397558" cy="830997"/>
          </a:xfrm>
          <a:prstGeom prst="rect">
            <a:avLst/>
          </a:prstGeom>
          <a:noFill/>
          <a:ln>
            <a:solidFill>
              <a:schemeClr val="tx1"/>
            </a:solidFill>
          </a:ln>
        </p:spPr>
        <p:txBody>
          <a:bodyPr wrap="square" rtlCol="0">
            <a:spAutoFit/>
          </a:bodyPr>
          <a:lstStyle/>
          <a:p>
            <a:r>
              <a:rPr lang="en-GB" sz="2400" dirty="0" smtClean="0"/>
              <a:t>(5) ‘… his friend and benefactor, Edward Hyde.’</a:t>
            </a:r>
            <a:endParaRPr lang="en-GB" sz="2400" dirty="0"/>
          </a:p>
        </p:txBody>
      </p:sp>
      <p:sp>
        <p:nvSpPr>
          <p:cNvPr id="10" name="TextBox 9"/>
          <p:cNvSpPr txBox="1"/>
          <p:nvPr/>
        </p:nvSpPr>
        <p:spPr>
          <a:xfrm>
            <a:off x="179512" y="548680"/>
            <a:ext cx="8784976" cy="707886"/>
          </a:xfrm>
          <a:prstGeom prst="rect">
            <a:avLst/>
          </a:prstGeom>
          <a:noFill/>
        </p:spPr>
        <p:txBody>
          <a:bodyPr wrap="square" rtlCol="0">
            <a:spAutoFit/>
          </a:bodyPr>
          <a:lstStyle/>
          <a:p>
            <a:r>
              <a:rPr lang="en-GB" sz="2000" b="1" dirty="0" smtClean="0"/>
              <a:t>We are told that Jekyll’s will has ‘long been the lawyer’s eyesore’, i.e. </a:t>
            </a:r>
            <a:r>
              <a:rPr lang="en-GB" sz="2000" b="1" dirty="0" err="1" smtClean="0"/>
              <a:t>Utterson</a:t>
            </a:r>
            <a:r>
              <a:rPr lang="en-GB" sz="2000" b="1" dirty="0" smtClean="0"/>
              <a:t> has been troubled by it for a long time. What is so troubling? </a:t>
            </a:r>
            <a:endParaRPr lang="en-GB" sz="2000" b="1" dirty="0"/>
          </a:p>
        </p:txBody>
      </p:sp>
      <p:sp>
        <p:nvSpPr>
          <p:cNvPr id="2" name="TextBox 1"/>
          <p:cNvSpPr txBox="1"/>
          <p:nvPr/>
        </p:nvSpPr>
        <p:spPr>
          <a:xfrm>
            <a:off x="5868144" y="1994334"/>
            <a:ext cx="2880320" cy="3539430"/>
          </a:xfrm>
          <a:prstGeom prst="rect">
            <a:avLst/>
          </a:prstGeom>
          <a:noFill/>
        </p:spPr>
        <p:txBody>
          <a:bodyPr wrap="square" rtlCol="0">
            <a:spAutoFit/>
          </a:bodyPr>
          <a:lstStyle/>
          <a:p>
            <a:r>
              <a:rPr lang="en-GB" sz="3200" b="1" dirty="0" smtClean="0"/>
              <a:t>In pairs, discuss each quotation and note down what it suggests. Why is each detail significant? </a:t>
            </a:r>
            <a:endParaRPr lang="en-GB" sz="3200" b="1" dirty="0"/>
          </a:p>
        </p:txBody>
      </p:sp>
    </p:spTree>
    <p:extLst>
      <p:ext uri="{BB962C8B-B14F-4D97-AF65-F5344CB8AC3E}">
        <p14:creationId xmlns:p14="http://schemas.microsoft.com/office/powerpoint/2010/main" val="201728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5" name="TextBox 4"/>
          <p:cNvSpPr txBox="1"/>
          <p:nvPr/>
        </p:nvSpPr>
        <p:spPr>
          <a:xfrm>
            <a:off x="107504" y="1532669"/>
            <a:ext cx="5400600" cy="461665"/>
          </a:xfrm>
          <a:prstGeom prst="rect">
            <a:avLst/>
          </a:prstGeom>
          <a:noFill/>
          <a:ln>
            <a:solidFill>
              <a:schemeClr val="tx1"/>
            </a:solidFill>
          </a:ln>
        </p:spPr>
        <p:txBody>
          <a:bodyPr wrap="square" rtlCol="0">
            <a:spAutoFit/>
          </a:bodyPr>
          <a:lstStyle/>
          <a:p>
            <a:r>
              <a:rPr lang="en-GB" sz="2400" dirty="0" smtClean="0"/>
              <a:t>(1) The will is ‘holographic’ (handwritten).</a:t>
            </a:r>
            <a:endParaRPr lang="en-GB" sz="2400" dirty="0"/>
          </a:p>
        </p:txBody>
      </p:sp>
      <p:sp>
        <p:nvSpPr>
          <p:cNvPr id="6" name="TextBox 5"/>
          <p:cNvSpPr txBox="1"/>
          <p:nvPr/>
        </p:nvSpPr>
        <p:spPr>
          <a:xfrm>
            <a:off x="107504" y="2092175"/>
            <a:ext cx="5397558" cy="1200329"/>
          </a:xfrm>
          <a:prstGeom prst="rect">
            <a:avLst/>
          </a:prstGeom>
          <a:noFill/>
          <a:ln>
            <a:solidFill>
              <a:schemeClr val="tx1"/>
            </a:solidFill>
          </a:ln>
        </p:spPr>
        <p:txBody>
          <a:bodyPr wrap="square" rtlCol="0">
            <a:spAutoFit/>
          </a:bodyPr>
          <a:lstStyle/>
          <a:p>
            <a:r>
              <a:rPr lang="en-GB" sz="2400" dirty="0" smtClean="0"/>
              <a:t>(2) ‘disappearance or unexplained absence for any period exceeding three calendar months’</a:t>
            </a:r>
            <a:endParaRPr lang="en-GB" sz="2400" dirty="0"/>
          </a:p>
        </p:txBody>
      </p:sp>
      <p:sp>
        <p:nvSpPr>
          <p:cNvPr id="7" name="TextBox 6"/>
          <p:cNvSpPr txBox="1"/>
          <p:nvPr/>
        </p:nvSpPr>
        <p:spPr>
          <a:xfrm>
            <a:off x="107504" y="3390345"/>
            <a:ext cx="5397558" cy="830997"/>
          </a:xfrm>
          <a:prstGeom prst="rect">
            <a:avLst/>
          </a:prstGeom>
          <a:noFill/>
          <a:ln>
            <a:solidFill>
              <a:schemeClr val="tx1"/>
            </a:solidFill>
          </a:ln>
        </p:spPr>
        <p:txBody>
          <a:bodyPr wrap="square" rtlCol="0">
            <a:spAutoFit/>
          </a:bodyPr>
          <a:lstStyle/>
          <a:p>
            <a:r>
              <a:rPr lang="en-GB" sz="2400" dirty="0" smtClean="0"/>
              <a:t>(3) ‘the name was but a name of which he could learn no more’</a:t>
            </a:r>
            <a:endParaRPr lang="en-GB" sz="2400" dirty="0"/>
          </a:p>
        </p:txBody>
      </p:sp>
      <p:sp>
        <p:nvSpPr>
          <p:cNvPr id="8" name="TextBox 7"/>
          <p:cNvSpPr txBox="1"/>
          <p:nvPr/>
        </p:nvSpPr>
        <p:spPr>
          <a:xfrm>
            <a:off x="107504" y="4293096"/>
            <a:ext cx="5397558" cy="1569660"/>
          </a:xfrm>
          <a:prstGeom prst="rect">
            <a:avLst/>
          </a:prstGeom>
          <a:noFill/>
          <a:ln>
            <a:solidFill>
              <a:schemeClr val="tx1"/>
            </a:solidFill>
          </a:ln>
        </p:spPr>
        <p:txBody>
          <a:bodyPr wrap="square" rtlCol="0">
            <a:spAutoFit/>
          </a:bodyPr>
          <a:lstStyle/>
          <a:p>
            <a:r>
              <a:rPr lang="en-GB" sz="2400" dirty="0" smtClean="0"/>
              <a:t>(4) ‘out of the shifting, insubstantial mists that had so long baffled his eyes, there leaped up the sudden, definite presentiment of a fiend.’</a:t>
            </a:r>
          </a:p>
        </p:txBody>
      </p:sp>
      <p:sp>
        <p:nvSpPr>
          <p:cNvPr id="9" name="TextBox 8"/>
          <p:cNvSpPr txBox="1"/>
          <p:nvPr/>
        </p:nvSpPr>
        <p:spPr>
          <a:xfrm>
            <a:off x="107504" y="5922825"/>
            <a:ext cx="5397558" cy="830997"/>
          </a:xfrm>
          <a:prstGeom prst="rect">
            <a:avLst/>
          </a:prstGeom>
          <a:noFill/>
          <a:ln>
            <a:solidFill>
              <a:schemeClr val="tx1"/>
            </a:solidFill>
          </a:ln>
        </p:spPr>
        <p:txBody>
          <a:bodyPr wrap="square" rtlCol="0">
            <a:spAutoFit/>
          </a:bodyPr>
          <a:lstStyle/>
          <a:p>
            <a:r>
              <a:rPr lang="en-GB" sz="2400" dirty="0" smtClean="0"/>
              <a:t>(5) ‘… his friend and benefactor, Edward Hyde.’</a:t>
            </a:r>
            <a:endParaRPr lang="en-GB" sz="2400" dirty="0"/>
          </a:p>
        </p:txBody>
      </p:sp>
      <p:sp>
        <p:nvSpPr>
          <p:cNvPr id="2" name="TextBox 1"/>
          <p:cNvSpPr txBox="1"/>
          <p:nvPr/>
        </p:nvSpPr>
        <p:spPr>
          <a:xfrm>
            <a:off x="323528" y="441086"/>
            <a:ext cx="4536504" cy="646331"/>
          </a:xfrm>
          <a:prstGeom prst="rect">
            <a:avLst/>
          </a:prstGeom>
          <a:noFill/>
        </p:spPr>
        <p:txBody>
          <a:bodyPr wrap="square" rtlCol="0">
            <a:spAutoFit/>
          </a:bodyPr>
          <a:lstStyle/>
          <a:p>
            <a:r>
              <a:rPr lang="en-GB" dirty="0" smtClean="0"/>
              <a:t>Jekyll wrote it himself, implying </a:t>
            </a:r>
            <a:r>
              <a:rPr lang="en-GB" dirty="0" err="1" smtClean="0"/>
              <a:t>Utterson</a:t>
            </a:r>
            <a:r>
              <a:rPr lang="en-GB" dirty="0" smtClean="0"/>
              <a:t> had refused to do it for him.</a:t>
            </a:r>
            <a:endParaRPr lang="en-GB" dirty="0"/>
          </a:p>
        </p:txBody>
      </p:sp>
      <p:cxnSp>
        <p:nvCxnSpPr>
          <p:cNvPr id="11" name="Straight Arrow Connector 10"/>
          <p:cNvCxnSpPr>
            <a:stCxn id="5" idx="0"/>
          </p:cNvCxnSpPr>
          <p:nvPr/>
        </p:nvCxnSpPr>
        <p:spPr>
          <a:xfrm flipV="1">
            <a:off x="2807804" y="836712"/>
            <a:ext cx="324036" cy="695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2160" y="492089"/>
            <a:ext cx="3096344" cy="1477328"/>
          </a:xfrm>
          <a:prstGeom prst="rect">
            <a:avLst/>
          </a:prstGeom>
          <a:noFill/>
        </p:spPr>
        <p:txBody>
          <a:bodyPr wrap="square" rtlCol="0">
            <a:spAutoFit/>
          </a:bodyPr>
          <a:lstStyle/>
          <a:p>
            <a:r>
              <a:rPr lang="en-GB" dirty="0" smtClean="0"/>
              <a:t>Wills usually only deal with what happens after someone dies; this extra clause is disturbing and suggests Jekyll may disappear.</a:t>
            </a:r>
            <a:endParaRPr lang="en-GB" dirty="0"/>
          </a:p>
        </p:txBody>
      </p:sp>
      <p:cxnSp>
        <p:nvCxnSpPr>
          <p:cNvPr id="14" name="Straight Arrow Connector 13"/>
          <p:cNvCxnSpPr>
            <a:stCxn id="6" idx="3"/>
          </p:cNvCxnSpPr>
          <p:nvPr/>
        </p:nvCxnSpPr>
        <p:spPr>
          <a:xfrm flipV="1">
            <a:off x="5505062" y="1994334"/>
            <a:ext cx="651114" cy="698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72200" y="2564904"/>
            <a:ext cx="2664296" cy="923330"/>
          </a:xfrm>
          <a:prstGeom prst="rect">
            <a:avLst/>
          </a:prstGeom>
          <a:noFill/>
        </p:spPr>
        <p:txBody>
          <a:bodyPr wrap="square" rtlCol="0">
            <a:spAutoFit/>
          </a:bodyPr>
          <a:lstStyle/>
          <a:p>
            <a:r>
              <a:rPr lang="en-GB" dirty="0" err="1" smtClean="0"/>
              <a:t>Utterson</a:t>
            </a:r>
            <a:r>
              <a:rPr lang="en-GB" dirty="0" smtClean="0"/>
              <a:t> has never heard of Hyde; nor have other close friends of Jekyll.</a:t>
            </a:r>
            <a:endParaRPr lang="en-GB" dirty="0"/>
          </a:p>
        </p:txBody>
      </p:sp>
      <p:cxnSp>
        <p:nvCxnSpPr>
          <p:cNvPr id="17" name="Straight Arrow Connector 16"/>
          <p:cNvCxnSpPr>
            <a:stCxn id="7" idx="3"/>
            <a:endCxn id="15" idx="1"/>
          </p:cNvCxnSpPr>
          <p:nvPr/>
        </p:nvCxnSpPr>
        <p:spPr>
          <a:xfrm flipV="1">
            <a:off x="5505062" y="3026569"/>
            <a:ext cx="867138" cy="779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2200" y="3933056"/>
            <a:ext cx="2520280" cy="1200329"/>
          </a:xfrm>
          <a:prstGeom prst="rect">
            <a:avLst/>
          </a:prstGeom>
          <a:noFill/>
        </p:spPr>
        <p:txBody>
          <a:bodyPr wrap="square" rtlCol="0">
            <a:spAutoFit/>
          </a:bodyPr>
          <a:lstStyle/>
          <a:p>
            <a:r>
              <a:rPr lang="en-GB" dirty="0" smtClean="0"/>
              <a:t>Now that </a:t>
            </a:r>
            <a:r>
              <a:rPr lang="en-GB" dirty="0" err="1" smtClean="0"/>
              <a:t>Utterson</a:t>
            </a:r>
            <a:r>
              <a:rPr lang="en-GB" dirty="0" smtClean="0"/>
              <a:t> has heard Enfield’s story about Hyde, he is even more concerned.</a:t>
            </a:r>
            <a:endParaRPr lang="en-GB" dirty="0"/>
          </a:p>
        </p:txBody>
      </p:sp>
      <p:cxnSp>
        <p:nvCxnSpPr>
          <p:cNvPr id="20" name="Straight Arrow Connector 19"/>
          <p:cNvCxnSpPr>
            <a:stCxn id="8" idx="3"/>
            <a:endCxn id="18" idx="1"/>
          </p:cNvCxnSpPr>
          <p:nvPr/>
        </p:nvCxnSpPr>
        <p:spPr>
          <a:xfrm flipV="1">
            <a:off x="5505062" y="4533221"/>
            <a:ext cx="867138" cy="54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69158" y="5445264"/>
            <a:ext cx="2808312" cy="1200329"/>
          </a:xfrm>
          <a:prstGeom prst="rect">
            <a:avLst/>
          </a:prstGeom>
          <a:noFill/>
        </p:spPr>
        <p:txBody>
          <a:bodyPr wrap="square" rtlCol="0">
            <a:spAutoFit/>
          </a:bodyPr>
          <a:lstStyle/>
          <a:p>
            <a:r>
              <a:rPr lang="en-GB" dirty="0" smtClean="0"/>
              <a:t>Hyde is described as a benefactor, suggesting Jekyll regards him highly – or owes him something.</a:t>
            </a:r>
            <a:endParaRPr lang="en-GB" dirty="0"/>
          </a:p>
        </p:txBody>
      </p:sp>
      <p:cxnSp>
        <p:nvCxnSpPr>
          <p:cNvPr id="23" name="Straight Arrow Connector 22"/>
          <p:cNvCxnSpPr>
            <a:stCxn id="9" idx="3"/>
            <a:endCxn id="21" idx="1"/>
          </p:cNvCxnSpPr>
          <p:nvPr/>
        </p:nvCxnSpPr>
        <p:spPr>
          <a:xfrm flipV="1">
            <a:off x="5505062" y="6045429"/>
            <a:ext cx="664096" cy="292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082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2617</Words>
  <Application>Microsoft Office PowerPoint</Application>
  <PresentationFormat>On-screen Show (4:3)</PresentationFormat>
  <Paragraphs>184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vt:lpstr>
      <vt:lpstr>Calibri</vt:lpstr>
      <vt:lpstr>Comic Sans MS</vt:lpstr>
      <vt:lpstr>Goudy.Old.Style0388.063</vt:lpstr>
      <vt:lpstr>Impact</vt:lpstr>
      <vt:lpstr>Wingdings</vt:lpstr>
      <vt:lpstr>Office Theme</vt:lpstr>
      <vt:lpstr>Learning Objective   To study Chapter 2 of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Self-Assess: WWW/ EBI</vt:lpstr>
      <vt:lpstr>PowerPoint Presentation</vt:lpstr>
      <vt:lpstr>PowerPoint Presentation</vt:lpstr>
      <vt:lpstr>PowerPoint Presentation</vt:lpstr>
      <vt:lpstr>One of the ways Stevenson... Another way... Hyde is also shown to be... The writer suggests... When Hyde is first described...</vt:lpstr>
      <vt:lpstr>Peer-Assess: WWW/ EBI</vt:lpstr>
      <vt:lpstr>Response to feedback: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study Chapter 2 of the novel</dc:title>
  <dc:creator>Vicki</dc:creator>
  <cp:lastModifiedBy>Victoria Archer</cp:lastModifiedBy>
  <cp:revision>27</cp:revision>
  <dcterms:created xsi:type="dcterms:W3CDTF">2014-08-23T11:02:30Z</dcterms:created>
  <dcterms:modified xsi:type="dcterms:W3CDTF">2016-04-05T11:38:21Z</dcterms:modified>
</cp:coreProperties>
</file>