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D402B9-173D-4CC8-A053-95C7E46C9F20}" type="datetimeFigureOut">
              <a:rPr lang="en-GB" smtClean="0"/>
              <a:pPr/>
              <a:t>11/12/2014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3A674-4E5F-4B8A-B497-80A66E948C0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D402B9-173D-4CC8-A053-95C7E46C9F20}" type="datetimeFigureOut">
              <a:rPr lang="en-GB" smtClean="0"/>
              <a:pPr/>
              <a:t>11/12/2014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3A674-4E5F-4B8A-B497-80A66E948C0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D402B9-173D-4CC8-A053-95C7E46C9F20}" type="datetimeFigureOut">
              <a:rPr lang="en-GB" smtClean="0"/>
              <a:pPr/>
              <a:t>11/12/2014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3A674-4E5F-4B8A-B497-80A66E948C0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D402B9-173D-4CC8-A053-95C7E46C9F20}" type="datetimeFigureOut">
              <a:rPr lang="en-GB" smtClean="0"/>
              <a:pPr/>
              <a:t>11/12/2014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3A674-4E5F-4B8A-B497-80A66E948C0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D402B9-173D-4CC8-A053-95C7E46C9F20}" type="datetimeFigureOut">
              <a:rPr lang="en-GB" smtClean="0"/>
              <a:pPr/>
              <a:t>11/12/2014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3A674-4E5F-4B8A-B497-80A66E948C0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D402B9-173D-4CC8-A053-95C7E46C9F20}" type="datetimeFigureOut">
              <a:rPr lang="en-GB" smtClean="0"/>
              <a:pPr/>
              <a:t>11/12/2014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3A674-4E5F-4B8A-B497-80A66E948C0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D402B9-173D-4CC8-A053-95C7E46C9F20}" type="datetimeFigureOut">
              <a:rPr lang="en-GB" smtClean="0"/>
              <a:pPr/>
              <a:t>11/12/2014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D3A674-4E5F-4B8A-B497-80A66E948C0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D402B9-173D-4CC8-A053-95C7E46C9F20}" type="datetimeFigureOut">
              <a:rPr lang="en-GB" smtClean="0"/>
              <a:pPr/>
              <a:t>11/12/2014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D3A674-4E5F-4B8A-B497-80A66E948C0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402B9-173D-4CC8-A053-95C7E46C9F20}" type="datetimeFigureOut">
              <a:rPr lang="en-GB" smtClean="0"/>
              <a:pPr/>
              <a:t>11/12/2014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D3A674-4E5F-4B8A-B497-80A66E948C0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402B9-173D-4CC8-A053-95C7E46C9F20}" type="datetimeFigureOut">
              <a:rPr lang="en-GB" smtClean="0"/>
              <a:pPr/>
              <a:t>11/12/2014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3A674-4E5F-4B8A-B497-80A66E948C0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402B9-173D-4CC8-A053-95C7E46C9F20}" type="datetimeFigureOut">
              <a:rPr lang="en-GB" smtClean="0"/>
              <a:pPr/>
              <a:t>11/12/2014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3A674-4E5F-4B8A-B497-80A66E948C0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402B9-173D-4CC8-A053-95C7E46C9F20}" type="datetimeFigureOut">
              <a:rPr lang="en-GB" smtClean="0"/>
              <a:pPr/>
              <a:t>11/12/2014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3A674-4E5F-4B8A-B497-80A66E948C0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4.bp.blogspot.com/-KhW1ThhpG8I/U3j2mhIUU5I/AAAAAAAABBE/-rgpvvV4Z9g/s1600/dire_wolf.jp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4.bp.blogspot.com/-b3kIEzXQtN8/U3j2kBSm35I/AAAAAAAABAY/eEKMwWdS2uY/s1600/Hodor-Describes-King-Joffrey.pn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2.bp.blogspot.com/-NV9ue79CBFQ/U3j2kHay4zI/AAAAAAAABAQ/o7mRzjMCwGc/s1600/Joffrey_in_armor2x09.jp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1.bp.blogspot.com/-CsaGbUaO48g/U3j2lXUQf6I/AAAAAAAABAo/zri3bohTSH4/s1600/Jon-Snow-Kit-Harington_510.jp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4.bp.blogspot.com/-7qp_rIGmTMI/U3j2lRt22aI/AAAAAAAABAc/7tt3psW-DCQ/s1600/RobbStark-550x310.pn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2.bp.blogspot.com/-pA3cDG0v7g4/U3j2lhSdmfI/AAAAAAAABAg/QPTLALq5er0/s1600/Sansa.jp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1.bp.blogspot.com/-ipq4qQKGjLk/U3j2mM9MbBI/AAAAAAAABAs/0HL8HFXntys/s1600/Tyrion-Lannister.jpg"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explore some of the characters of the novel</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3" name="TextBox 2"/>
          <p:cNvSpPr txBox="1"/>
          <p:nvPr/>
        </p:nvSpPr>
        <p:spPr>
          <a:xfrm>
            <a:off x="179512" y="476672"/>
            <a:ext cx="5832648" cy="707886"/>
          </a:xfrm>
          <a:prstGeom prst="rect">
            <a:avLst/>
          </a:prstGeom>
          <a:noFill/>
        </p:spPr>
        <p:txBody>
          <a:bodyPr wrap="square" rtlCol="0">
            <a:spAutoFit/>
          </a:bodyPr>
          <a:lstStyle/>
          <a:p>
            <a:r>
              <a:rPr lang="en-GB" sz="4000" b="1" dirty="0" smtClean="0">
                <a:solidFill>
                  <a:srgbClr val="FF0000"/>
                </a:solidFill>
              </a:rPr>
              <a:t>Sympathy?</a:t>
            </a:r>
            <a:endParaRPr lang="en-GB" sz="4000" b="1" dirty="0">
              <a:solidFill>
                <a:srgbClr val="FF0000"/>
              </a:solidFill>
            </a:endParaRPr>
          </a:p>
        </p:txBody>
      </p:sp>
      <p:sp>
        <p:nvSpPr>
          <p:cNvPr id="4" name="TextBox 3"/>
          <p:cNvSpPr txBox="1"/>
          <p:nvPr/>
        </p:nvSpPr>
        <p:spPr>
          <a:xfrm>
            <a:off x="467544" y="1916832"/>
            <a:ext cx="8136904" cy="1569660"/>
          </a:xfrm>
          <a:prstGeom prst="rect">
            <a:avLst/>
          </a:prstGeom>
          <a:noFill/>
        </p:spPr>
        <p:txBody>
          <a:bodyPr wrap="square" rtlCol="0">
            <a:spAutoFit/>
          </a:bodyPr>
          <a:lstStyle/>
          <a:p>
            <a:pPr algn="ctr"/>
            <a:r>
              <a:rPr lang="en-US" sz="3200" b="1" dirty="0" smtClean="0"/>
              <a:t>She is never given a name – she’s referred to only as ‘Curley’s wife’. What does this suggest about her status on the ranch? </a:t>
            </a:r>
            <a:endParaRPr lang="en-GB" sz="3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3" name="TextBox 2"/>
          <p:cNvSpPr txBox="1"/>
          <p:nvPr/>
        </p:nvSpPr>
        <p:spPr>
          <a:xfrm>
            <a:off x="179512" y="476672"/>
            <a:ext cx="5832648" cy="707886"/>
          </a:xfrm>
          <a:prstGeom prst="rect">
            <a:avLst/>
          </a:prstGeom>
          <a:noFill/>
        </p:spPr>
        <p:txBody>
          <a:bodyPr wrap="square" rtlCol="0">
            <a:spAutoFit/>
          </a:bodyPr>
          <a:lstStyle/>
          <a:p>
            <a:r>
              <a:rPr lang="en-GB" sz="4000" b="1" dirty="0" smtClean="0">
                <a:solidFill>
                  <a:srgbClr val="FF0000"/>
                </a:solidFill>
              </a:rPr>
              <a:t>Sympathy?</a:t>
            </a:r>
            <a:endParaRPr lang="en-GB" sz="4000" b="1" dirty="0">
              <a:solidFill>
                <a:srgbClr val="FF0000"/>
              </a:solidFill>
            </a:endParaRPr>
          </a:p>
        </p:txBody>
      </p:sp>
      <p:sp>
        <p:nvSpPr>
          <p:cNvPr id="4" name="TextBox 3"/>
          <p:cNvSpPr txBox="1"/>
          <p:nvPr/>
        </p:nvSpPr>
        <p:spPr>
          <a:xfrm>
            <a:off x="467544" y="1916832"/>
            <a:ext cx="8136904" cy="2554545"/>
          </a:xfrm>
          <a:prstGeom prst="rect">
            <a:avLst/>
          </a:prstGeom>
          <a:noFill/>
        </p:spPr>
        <p:txBody>
          <a:bodyPr wrap="square" rtlCol="0">
            <a:spAutoFit/>
          </a:bodyPr>
          <a:lstStyle/>
          <a:p>
            <a:pPr algn="ctr"/>
            <a:r>
              <a:rPr lang="en-US" sz="3200" b="1" dirty="0" smtClean="0"/>
              <a:t>Read Steinbeck’s letter to Claire Luce, an actress who was playing Curley’s wife. </a:t>
            </a:r>
          </a:p>
          <a:p>
            <a:pPr algn="ctr"/>
            <a:endParaRPr lang="en-US" sz="3200" b="1" dirty="0" smtClean="0"/>
          </a:p>
          <a:p>
            <a:pPr algn="ctr"/>
            <a:r>
              <a:rPr lang="en-US" sz="3200" b="1" dirty="0" smtClean="0"/>
              <a:t>Does this change the way you interpret the quotes on your sheet? </a:t>
            </a:r>
            <a:endParaRPr lang="en-GB" sz="3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3" name="TextBox 2"/>
          <p:cNvSpPr txBox="1"/>
          <p:nvPr/>
        </p:nvSpPr>
        <p:spPr>
          <a:xfrm>
            <a:off x="179512" y="476672"/>
            <a:ext cx="5832648" cy="707886"/>
          </a:xfrm>
          <a:prstGeom prst="rect">
            <a:avLst/>
          </a:prstGeom>
          <a:noFill/>
        </p:spPr>
        <p:txBody>
          <a:bodyPr wrap="square" rtlCol="0">
            <a:spAutoFit/>
          </a:bodyPr>
          <a:lstStyle/>
          <a:p>
            <a:r>
              <a:rPr lang="en-GB" sz="4000" b="1" dirty="0" smtClean="0">
                <a:solidFill>
                  <a:srgbClr val="FF0000"/>
                </a:solidFill>
              </a:rPr>
              <a:t>Sympathy?</a:t>
            </a:r>
            <a:endParaRPr lang="en-GB" sz="4000" b="1" dirty="0">
              <a:solidFill>
                <a:srgbClr val="FF0000"/>
              </a:solidFill>
            </a:endParaRPr>
          </a:p>
        </p:txBody>
      </p:sp>
      <p:sp>
        <p:nvSpPr>
          <p:cNvPr id="4" name="TextBox 3"/>
          <p:cNvSpPr txBox="1"/>
          <p:nvPr/>
        </p:nvSpPr>
        <p:spPr>
          <a:xfrm>
            <a:off x="323528" y="1412776"/>
            <a:ext cx="8496944" cy="769441"/>
          </a:xfrm>
          <a:prstGeom prst="rect">
            <a:avLst/>
          </a:prstGeom>
          <a:noFill/>
          <a:ln>
            <a:solidFill>
              <a:schemeClr val="tx1"/>
            </a:solidFill>
          </a:ln>
        </p:spPr>
        <p:txBody>
          <a:bodyPr wrap="square" rtlCol="0">
            <a:spAutoFit/>
          </a:bodyPr>
          <a:lstStyle/>
          <a:p>
            <a:r>
              <a:rPr lang="en-GB" sz="2200" dirty="0" smtClean="0"/>
              <a:t>“I get lonely,” she said. “You can talk to people, but I can’t talk to nobody but Curley. Else he gets mad. How’d you like not to talk to anybody?”</a:t>
            </a:r>
            <a:endParaRPr lang="en-GB" sz="2200" dirty="0"/>
          </a:p>
        </p:txBody>
      </p:sp>
      <p:sp>
        <p:nvSpPr>
          <p:cNvPr id="7" name="TextBox 6"/>
          <p:cNvSpPr txBox="1"/>
          <p:nvPr/>
        </p:nvSpPr>
        <p:spPr>
          <a:xfrm>
            <a:off x="323528" y="2276872"/>
            <a:ext cx="8496944" cy="1154162"/>
          </a:xfrm>
          <a:prstGeom prst="rect">
            <a:avLst/>
          </a:prstGeom>
          <a:noFill/>
          <a:ln>
            <a:solidFill>
              <a:schemeClr val="tx1"/>
            </a:solidFill>
          </a:ln>
        </p:spPr>
        <p:txBody>
          <a:bodyPr wrap="square" rtlCol="0">
            <a:spAutoFit/>
          </a:bodyPr>
          <a:lstStyle/>
          <a:p>
            <a:r>
              <a:rPr lang="en-GB" sz="2500" dirty="0" smtClean="0"/>
              <a:t> </a:t>
            </a:r>
            <a:r>
              <a:rPr lang="en-GB" sz="2200" dirty="0" smtClean="0"/>
              <a:t>“</a:t>
            </a:r>
            <a:r>
              <a:rPr lang="en-GB" sz="2200" dirty="0" err="1" smtClean="0"/>
              <a:t>Wha’s</a:t>
            </a:r>
            <a:r>
              <a:rPr lang="en-GB" sz="2200" dirty="0" smtClean="0"/>
              <a:t> the matter with me?” she cried. “</a:t>
            </a:r>
            <a:r>
              <a:rPr lang="en-GB" sz="2200" dirty="0" err="1" smtClean="0"/>
              <a:t>Ain’t</a:t>
            </a:r>
            <a:r>
              <a:rPr lang="en-GB" sz="2200" dirty="0" smtClean="0"/>
              <a:t> I got a</a:t>
            </a:r>
          </a:p>
          <a:p>
            <a:r>
              <a:rPr lang="en-GB" sz="2200" dirty="0" smtClean="0"/>
              <a:t>right to talk to nobody? </a:t>
            </a:r>
            <a:r>
              <a:rPr lang="en-GB" sz="2200" dirty="0" err="1" smtClean="0"/>
              <a:t>Whatta</a:t>
            </a:r>
            <a:r>
              <a:rPr lang="en-GB" sz="2200" dirty="0" smtClean="0"/>
              <a:t> they think I am, anyways? You’re a nice guy. I don’t know why I can’t talk to you. I </a:t>
            </a:r>
            <a:r>
              <a:rPr lang="en-GB" sz="2200" dirty="0" err="1" smtClean="0"/>
              <a:t>ain’t</a:t>
            </a:r>
            <a:r>
              <a:rPr lang="en-GB" sz="2200" dirty="0" smtClean="0"/>
              <a:t> </a:t>
            </a:r>
            <a:r>
              <a:rPr lang="en-GB" sz="2200" dirty="0" err="1" smtClean="0"/>
              <a:t>doin</a:t>
            </a:r>
            <a:r>
              <a:rPr lang="en-GB" sz="2200" dirty="0" smtClean="0"/>
              <a:t>’ no harm to you.”</a:t>
            </a:r>
            <a:endParaRPr lang="en-GB" sz="2200" dirty="0"/>
          </a:p>
        </p:txBody>
      </p:sp>
      <p:sp>
        <p:nvSpPr>
          <p:cNvPr id="8" name="TextBox 7"/>
          <p:cNvSpPr txBox="1"/>
          <p:nvPr/>
        </p:nvSpPr>
        <p:spPr>
          <a:xfrm>
            <a:off x="323528" y="3501008"/>
            <a:ext cx="8496944" cy="815608"/>
          </a:xfrm>
          <a:prstGeom prst="rect">
            <a:avLst/>
          </a:prstGeom>
          <a:noFill/>
          <a:ln>
            <a:solidFill>
              <a:schemeClr val="tx1"/>
            </a:solidFill>
          </a:ln>
        </p:spPr>
        <p:txBody>
          <a:bodyPr wrap="square" rtlCol="0">
            <a:spAutoFit/>
          </a:bodyPr>
          <a:lstStyle/>
          <a:p>
            <a:r>
              <a:rPr lang="en-GB" sz="2500" dirty="0" smtClean="0"/>
              <a:t> </a:t>
            </a:r>
            <a:r>
              <a:rPr lang="en-GB" sz="2200" dirty="0" smtClean="0"/>
              <a:t>“And then her words tumbled out in a passion of communication, as though she hurried before her listener could be taken away.”</a:t>
            </a:r>
            <a:endParaRPr lang="en-GB" sz="2200" dirty="0"/>
          </a:p>
        </p:txBody>
      </p:sp>
      <p:sp>
        <p:nvSpPr>
          <p:cNvPr id="9" name="TextBox 8"/>
          <p:cNvSpPr txBox="1"/>
          <p:nvPr/>
        </p:nvSpPr>
        <p:spPr>
          <a:xfrm>
            <a:off x="323528" y="4365104"/>
            <a:ext cx="8496944" cy="477054"/>
          </a:xfrm>
          <a:prstGeom prst="rect">
            <a:avLst/>
          </a:prstGeom>
          <a:noFill/>
          <a:ln>
            <a:solidFill>
              <a:schemeClr val="tx1"/>
            </a:solidFill>
          </a:ln>
        </p:spPr>
        <p:txBody>
          <a:bodyPr wrap="square" rtlCol="0">
            <a:spAutoFit/>
          </a:bodyPr>
          <a:lstStyle/>
          <a:p>
            <a:r>
              <a:rPr lang="en-GB" sz="2500" dirty="0" smtClean="0"/>
              <a:t> </a:t>
            </a:r>
            <a:r>
              <a:rPr lang="en-GB" sz="2200" dirty="0" smtClean="0"/>
              <a:t>“I don’ like Curley. He </a:t>
            </a:r>
            <a:r>
              <a:rPr lang="en-GB" sz="2200" dirty="0" err="1" smtClean="0"/>
              <a:t>ain’t</a:t>
            </a:r>
            <a:r>
              <a:rPr lang="en-GB" sz="2200" dirty="0" smtClean="0"/>
              <a:t> a nice </a:t>
            </a:r>
            <a:r>
              <a:rPr lang="en-GB" sz="2200" dirty="0" err="1" smtClean="0"/>
              <a:t>fella</a:t>
            </a:r>
            <a:r>
              <a:rPr lang="en-GB" sz="2200" dirty="0" smtClean="0"/>
              <a:t>.” </a:t>
            </a:r>
            <a:endParaRPr lang="en-GB" sz="2200" dirty="0"/>
          </a:p>
        </p:txBody>
      </p:sp>
      <p:sp>
        <p:nvSpPr>
          <p:cNvPr id="10" name="TextBox 9"/>
          <p:cNvSpPr txBox="1"/>
          <p:nvPr/>
        </p:nvSpPr>
        <p:spPr>
          <a:xfrm>
            <a:off x="323528" y="4941168"/>
            <a:ext cx="8496944" cy="769441"/>
          </a:xfrm>
          <a:prstGeom prst="rect">
            <a:avLst/>
          </a:prstGeom>
          <a:noFill/>
          <a:ln>
            <a:solidFill>
              <a:schemeClr val="tx1"/>
            </a:solidFill>
          </a:ln>
        </p:spPr>
        <p:txBody>
          <a:bodyPr wrap="square" rtlCol="0">
            <a:spAutoFit/>
          </a:bodyPr>
          <a:lstStyle/>
          <a:p>
            <a:r>
              <a:rPr lang="en-GB" sz="2200" dirty="0" smtClean="0"/>
              <a:t>“You’re nuts,” she said. “But you’re a </a:t>
            </a:r>
            <a:r>
              <a:rPr lang="en-GB" sz="2200" dirty="0" err="1" smtClean="0"/>
              <a:t>kinda</a:t>
            </a:r>
            <a:r>
              <a:rPr lang="en-GB" sz="2200" dirty="0" smtClean="0"/>
              <a:t> nice </a:t>
            </a:r>
            <a:r>
              <a:rPr lang="en-GB" sz="2200" dirty="0" err="1" smtClean="0"/>
              <a:t>fella</a:t>
            </a:r>
            <a:r>
              <a:rPr lang="en-GB" sz="2200" dirty="0" smtClean="0"/>
              <a:t>. Jus’ like a big baby. But a person can see </a:t>
            </a:r>
            <a:r>
              <a:rPr lang="en-GB" sz="2200" dirty="0" err="1" smtClean="0"/>
              <a:t>kinda</a:t>
            </a:r>
            <a:r>
              <a:rPr lang="en-GB" sz="2200" dirty="0" smtClean="0"/>
              <a:t> what you mean.</a:t>
            </a:r>
            <a:endParaRPr lang="en-GB" sz="2200" dirty="0"/>
          </a:p>
        </p:txBody>
      </p:sp>
      <p:sp>
        <p:nvSpPr>
          <p:cNvPr id="11" name="TextBox 10"/>
          <p:cNvSpPr txBox="1"/>
          <p:nvPr/>
        </p:nvSpPr>
        <p:spPr>
          <a:xfrm>
            <a:off x="179512" y="5877272"/>
            <a:ext cx="8784976" cy="430887"/>
          </a:xfrm>
          <a:prstGeom prst="rect">
            <a:avLst/>
          </a:prstGeom>
          <a:noFill/>
        </p:spPr>
        <p:txBody>
          <a:bodyPr wrap="square" rtlCol="0">
            <a:spAutoFit/>
          </a:bodyPr>
          <a:lstStyle/>
          <a:p>
            <a:pPr algn="r"/>
            <a:r>
              <a:rPr lang="en-GB" sz="2200" b="1" dirty="0" smtClean="0"/>
              <a:t>What do these quotes tell us about the sort of life Curley’s wife leads? </a:t>
            </a:r>
            <a:endParaRPr lang="en-GB" sz="2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F:\GCSE\Middle Set\OMAM\posters\micemen_04.jpg"/>
          <p:cNvPicPr>
            <a:picLocks noChangeAspect="1" noChangeArrowheads="1"/>
          </p:cNvPicPr>
          <p:nvPr/>
        </p:nvPicPr>
        <p:blipFill>
          <a:blip r:embed="rId2" cstate="print"/>
          <a:srcRect/>
          <a:stretch>
            <a:fillRect/>
          </a:stretch>
        </p:blipFill>
        <p:spPr bwMode="auto">
          <a:xfrm>
            <a:off x="4788024" y="324036"/>
            <a:ext cx="4355976" cy="6533964"/>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3" name="TextBox 2"/>
          <p:cNvSpPr txBox="1"/>
          <p:nvPr/>
        </p:nvSpPr>
        <p:spPr>
          <a:xfrm>
            <a:off x="179512" y="476672"/>
            <a:ext cx="5832648" cy="707886"/>
          </a:xfrm>
          <a:prstGeom prst="rect">
            <a:avLst/>
          </a:prstGeom>
          <a:noFill/>
        </p:spPr>
        <p:txBody>
          <a:bodyPr wrap="square" rtlCol="0">
            <a:spAutoFit/>
          </a:bodyPr>
          <a:lstStyle/>
          <a:p>
            <a:r>
              <a:rPr lang="en-GB" sz="4000" b="1" dirty="0" smtClean="0">
                <a:solidFill>
                  <a:srgbClr val="FF0000"/>
                </a:solidFill>
              </a:rPr>
              <a:t>Sympathy?</a:t>
            </a:r>
            <a:endParaRPr lang="en-GB" sz="4000" b="1" dirty="0">
              <a:solidFill>
                <a:srgbClr val="FF0000"/>
              </a:solidFill>
            </a:endParaRPr>
          </a:p>
        </p:txBody>
      </p:sp>
      <p:sp>
        <p:nvSpPr>
          <p:cNvPr id="4" name="TextBox 3"/>
          <p:cNvSpPr txBox="1"/>
          <p:nvPr/>
        </p:nvSpPr>
        <p:spPr>
          <a:xfrm>
            <a:off x="323528" y="1556792"/>
            <a:ext cx="4248472" cy="5016758"/>
          </a:xfrm>
          <a:prstGeom prst="rect">
            <a:avLst/>
          </a:prstGeom>
          <a:noFill/>
        </p:spPr>
        <p:txBody>
          <a:bodyPr wrap="square" rtlCol="0">
            <a:spAutoFit/>
          </a:bodyPr>
          <a:lstStyle/>
          <a:p>
            <a:pPr algn="ctr"/>
            <a:r>
              <a:rPr lang="en-US" sz="3200" b="1" dirty="0" smtClean="0"/>
              <a:t>In light of this, why might Curley’s wife have reacted the way she did when she found Crooks, </a:t>
            </a:r>
            <a:r>
              <a:rPr lang="en-US" sz="3200" b="1" dirty="0" err="1" smtClean="0"/>
              <a:t>Lennie</a:t>
            </a:r>
            <a:r>
              <a:rPr lang="en-US" sz="3200" b="1" dirty="0" smtClean="0"/>
              <a:t> and Candy talking in the barn? </a:t>
            </a:r>
          </a:p>
          <a:p>
            <a:pPr algn="ctr"/>
            <a:endParaRPr lang="en-US" sz="3200" b="1" dirty="0" smtClean="0"/>
          </a:p>
          <a:p>
            <a:pPr algn="ctr"/>
            <a:r>
              <a:rPr lang="en-US" sz="3200" b="1" dirty="0" smtClean="0"/>
              <a:t>Try to take a </a:t>
            </a:r>
            <a:r>
              <a:rPr lang="en-US" sz="3200" b="1" dirty="0" smtClean="0">
                <a:solidFill>
                  <a:srgbClr val="FF0000"/>
                </a:solidFill>
              </a:rPr>
              <a:t>sympathetic</a:t>
            </a:r>
            <a:r>
              <a:rPr lang="en-US" sz="3200" b="1" dirty="0" smtClean="0"/>
              <a:t> stance.</a:t>
            </a:r>
            <a:endParaRPr lang="en-GB"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GCSE\Middle Set\OMAM\posters\micemen_05.jpg"/>
          <p:cNvPicPr>
            <a:picLocks noChangeAspect="1" noChangeArrowheads="1"/>
          </p:cNvPicPr>
          <p:nvPr/>
        </p:nvPicPr>
        <p:blipFill>
          <a:blip r:embed="rId2" cstate="print"/>
          <a:srcRect/>
          <a:stretch>
            <a:fillRect/>
          </a:stretch>
        </p:blipFill>
        <p:spPr bwMode="auto">
          <a:xfrm>
            <a:off x="4745764" y="260648"/>
            <a:ext cx="4398235" cy="6597352"/>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3" name="TextBox 2"/>
          <p:cNvSpPr txBox="1"/>
          <p:nvPr/>
        </p:nvSpPr>
        <p:spPr>
          <a:xfrm>
            <a:off x="179512" y="476672"/>
            <a:ext cx="5832648" cy="707886"/>
          </a:xfrm>
          <a:prstGeom prst="rect">
            <a:avLst/>
          </a:prstGeom>
          <a:noFill/>
        </p:spPr>
        <p:txBody>
          <a:bodyPr wrap="square" rtlCol="0">
            <a:spAutoFit/>
          </a:bodyPr>
          <a:lstStyle/>
          <a:p>
            <a:r>
              <a:rPr lang="en-GB" sz="4000" b="1" dirty="0" smtClean="0">
                <a:solidFill>
                  <a:srgbClr val="FF0000"/>
                </a:solidFill>
              </a:rPr>
              <a:t>Death</a:t>
            </a:r>
            <a:endParaRPr lang="en-GB" sz="4000" b="1" dirty="0">
              <a:solidFill>
                <a:srgbClr val="FF0000"/>
              </a:solidFill>
            </a:endParaRPr>
          </a:p>
        </p:txBody>
      </p:sp>
      <p:sp>
        <p:nvSpPr>
          <p:cNvPr id="4" name="TextBox 3"/>
          <p:cNvSpPr txBox="1"/>
          <p:nvPr/>
        </p:nvSpPr>
        <p:spPr>
          <a:xfrm>
            <a:off x="323528" y="1556792"/>
            <a:ext cx="4248472" cy="1569660"/>
          </a:xfrm>
          <a:prstGeom prst="rect">
            <a:avLst/>
          </a:prstGeom>
          <a:noFill/>
        </p:spPr>
        <p:txBody>
          <a:bodyPr wrap="square" rtlCol="0">
            <a:spAutoFit/>
          </a:bodyPr>
          <a:lstStyle/>
          <a:p>
            <a:pPr algn="ctr"/>
            <a:r>
              <a:rPr lang="en-US" sz="3200" b="1" dirty="0" smtClean="0"/>
              <a:t>Do we feel any sympathy for Curley’s wife in her death? </a:t>
            </a:r>
            <a:endParaRPr lang="en-GB" sz="3200" b="1" dirty="0"/>
          </a:p>
        </p:txBody>
      </p:sp>
      <p:sp>
        <p:nvSpPr>
          <p:cNvPr id="7" name="TextBox 6"/>
          <p:cNvSpPr txBox="1"/>
          <p:nvPr/>
        </p:nvSpPr>
        <p:spPr>
          <a:xfrm>
            <a:off x="395536" y="3717032"/>
            <a:ext cx="4032448" cy="1631216"/>
          </a:xfrm>
          <a:prstGeom prst="rect">
            <a:avLst/>
          </a:prstGeom>
          <a:noFill/>
          <a:ln>
            <a:solidFill>
              <a:schemeClr val="tx1"/>
            </a:solidFill>
          </a:ln>
        </p:spPr>
        <p:txBody>
          <a:bodyPr wrap="square" rtlCol="0">
            <a:spAutoFit/>
          </a:bodyPr>
          <a:lstStyle/>
          <a:p>
            <a:r>
              <a:rPr lang="en-GB" sz="2000" dirty="0" smtClean="0"/>
              <a:t>“She struggled violently under his hands. Her feet battered on the hay and she writhed to be free; and from under </a:t>
            </a:r>
            <a:r>
              <a:rPr lang="en-GB" sz="2000" dirty="0" err="1" smtClean="0"/>
              <a:t>Lennie’s</a:t>
            </a:r>
            <a:r>
              <a:rPr lang="en-GB" sz="2000" dirty="0" smtClean="0"/>
              <a:t> hand came a muffled screaming.”</a:t>
            </a:r>
            <a:endParaRPr lang="en-GB"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GCSE\Middle Set\OMAM\posters\micemen_05.jpg"/>
          <p:cNvPicPr>
            <a:picLocks noChangeAspect="1" noChangeArrowheads="1"/>
          </p:cNvPicPr>
          <p:nvPr/>
        </p:nvPicPr>
        <p:blipFill>
          <a:blip r:embed="rId2" cstate="print"/>
          <a:srcRect/>
          <a:stretch>
            <a:fillRect/>
          </a:stretch>
        </p:blipFill>
        <p:spPr bwMode="auto">
          <a:xfrm>
            <a:off x="4745764" y="260648"/>
            <a:ext cx="4398235" cy="6597352"/>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3" name="TextBox 2"/>
          <p:cNvSpPr txBox="1"/>
          <p:nvPr/>
        </p:nvSpPr>
        <p:spPr>
          <a:xfrm>
            <a:off x="179512" y="476672"/>
            <a:ext cx="5832648" cy="707886"/>
          </a:xfrm>
          <a:prstGeom prst="rect">
            <a:avLst/>
          </a:prstGeom>
          <a:noFill/>
        </p:spPr>
        <p:txBody>
          <a:bodyPr wrap="square" rtlCol="0">
            <a:spAutoFit/>
          </a:bodyPr>
          <a:lstStyle/>
          <a:p>
            <a:r>
              <a:rPr lang="en-GB" sz="4000" b="1" dirty="0" smtClean="0">
                <a:solidFill>
                  <a:srgbClr val="FF0000"/>
                </a:solidFill>
              </a:rPr>
              <a:t>Death</a:t>
            </a:r>
            <a:endParaRPr lang="en-GB" sz="4000" b="1" dirty="0">
              <a:solidFill>
                <a:srgbClr val="FF0000"/>
              </a:solidFill>
            </a:endParaRPr>
          </a:p>
        </p:txBody>
      </p:sp>
      <p:sp>
        <p:nvSpPr>
          <p:cNvPr id="4" name="TextBox 3"/>
          <p:cNvSpPr txBox="1"/>
          <p:nvPr/>
        </p:nvSpPr>
        <p:spPr>
          <a:xfrm>
            <a:off x="323528" y="1556792"/>
            <a:ext cx="4248472" cy="1569660"/>
          </a:xfrm>
          <a:prstGeom prst="rect">
            <a:avLst/>
          </a:prstGeom>
          <a:noFill/>
        </p:spPr>
        <p:txBody>
          <a:bodyPr wrap="square" rtlCol="0">
            <a:spAutoFit/>
          </a:bodyPr>
          <a:lstStyle/>
          <a:p>
            <a:pPr algn="ctr"/>
            <a:r>
              <a:rPr lang="en-US" sz="3200" b="1" dirty="0" smtClean="0"/>
              <a:t>Do we feel any sympathy for Curley’s wife in her death? </a:t>
            </a:r>
            <a:endParaRPr lang="en-GB" sz="3200" b="1" dirty="0"/>
          </a:p>
        </p:txBody>
      </p:sp>
      <p:sp>
        <p:nvSpPr>
          <p:cNvPr id="7" name="TextBox 6"/>
          <p:cNvSpPr txBox="1"/>
          <p:nvPr/>
        </p:nvSpPr>
        <p:spPr>
          <a:xfrm>
            <a:off x="395536" y="3717032"/>
            <a:ext cx="4032448" cy="707886"/>
          </a:xfrm>
          <a:prstGeom prst="rect">
            <a:avLst/>
          </a:prstGeom>
          <a:noFill/>
          <a:ln>
            <a:solidFill>
              <a:schemeClr val="tx1"/>
            </a:solidFill>
          </a:ln>
        </p:spPr>
        <p:txBody>
          <a:bodyPr wrap="square" rtlCol="0">
            <a:spAutoFit/>
          </a:bodyPr>
          <a:lstStyle/>
          <a:p>
            <a:r>
              <a:rPr lang="en-GB" sz="2000" dirty="0" smtClean="0"/>
              <a:t>“And she continued to struggle, and her eyes were wild with terror.”</a:t>
            </a:r>
            <a:endParaRPr lang="en-GB"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GCSE\Middle Set\OMAM\posters\micemen_05.jpg"/>
          <p:cNvPicPr>
            <a:picLocks noChangeAspect="1" noChangeArrowheads="1"/>
          </p:cNvPicPr>
          <p:nvPr/>
        </p:nvPicPr>
        <p:blipFill>
          <a:blip r:embed="rId2" cstate="print"/>
          <a:srcRect/>
          <a:stretch>
            <a:fillRect/>
          </a:stretch>
        </p:blipFill>
        <p:spPr bwMode="auto">
          <a:xfrm>
            <a:off x="4745764" y="260648"/>
            <a:ext cx="4398235" cy="6597352"/>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3" name="TextBox 2"/>
          <p:cNvSpPr txBox="1"/>
          <p:nvPr/>
        </p:nvSpPr>
        <p:spPr>
          <a:xfrm>
            <a:off x="179512" y="476672"/>
            <a:ext cx="5832648" cy="707886"/>
          </a:xfrm>
          <a:prstGeom prst="rect">
            <a:avLst/>
          </a:prstGeom>
          <a:noFill/>
        </p:spPr>
        <p:txBody>
          <a:bodyPr wrap="square" rtlCol="0">
            <a:spAutoFit/>
          </a:bodyPr>
          <a:lstStyle/>
          <a:p>
            <a:r>
              <a:rPr lang="en-GB" sz="4000" b="1" dirty="0" smtClean="0">
                <a:solidFill>
                  <a:srgbClr val="FF0000"/>
                </a:solidFill>
              </a:rPr>
              <a:t>Death</a:t>
            </a:r>
            <a:endParaRPr lang="en-GB" sz="4000" b="1" dirty="0">
              <a:solidFill>
                <a:srgbClr val="FF0000"/>
              </a:solidFill>
            </a:endParaRPr>
          </a:p>
        </p:txBody>
      </p:sp>
      <p:sp>
        <p:nvSpPr>
          <p:cNvPr id="4" name="TextBox 3"/>
          <p:cNvSpPr txBox="1"/>
          <p:nvPr/>
        </p:nvSpPr>
        <p:spPr>
          <a:xfrm>
            <a:off x="323528" y="1556792"/>
            <a:ext cx="4248472" cy="1569660"/>
          </a:xfrm>
          <a:prstGeom prst="rect">
            <a:avLst/>
          </a:prstGeom>
          <a:noFill/>
        </p:spPr>
        <p:txBody>
          <a:bodyPr wrap="square" rtlCol="0">
            <a:spAutoFit/>
          </a:bodyPr>
          <a:lstStyle/>
          <a:p>
            <a:pPr algn="ctr"/>
            <a:r>
              <a:rPr lang="en-US" sz="3200" b="1" dirty="0" smtClean="0"/>
              <a:t>Do we feel any sympathy for Curley’s wife in her death? </a:t>
            </a:r>
            <a:endParaRPr lang="en-GB" sz="3200" b="1" dirty="0"/>
          </a:p>
        </p:txBody>
      </p:sp>
      <p:sp>
        <p:nvSpPr>
          <p:cNvPr id="7" name="TextBox 6"/>
          <p:cNvSpPr txBox="1"/>
          <p:nvPr/>
        </p:nvSpPr>
        <p:spPr>
          <a:xfrm>
            <a:off x="395536" y="3717032"/>
            <a:ext cx="4032448" cy="2554545"/>
          </a:xfrm>
          <a:prstGeom prst="rect">
            <a:avLst/>
          </a:prstGeom>
          <a:noFill/>
          <a:ln>
            <a:solidFill>
              <a:schemeClr val="tx1"/>
            </a:solidFill>
          </a:ln>
        </p:spPr>
        <p:txBody>
          <a:bodyPr wrap="square" rtlCol="0">
            <a:spAutoFit/>
          </a:bodyPr>
          <a:lstStyle/>
          <a:p>
            <a:r>
              <a:rPr lang="en-GB" sz="2000" dirty="0" smtClean="0"/>
              <a:t>“And the meanness and the </a:t>
            </a:r>
            <a:r>
              <a:rPr lang="en-GB" sz="2000" dirty="0" err="1" smtClean="0"/>
              <a:t>plannings</a:t>
            </a:r>
            <a:r>
              <a:rPr lang="en-GB" sz="2000" dirty="0" smtClean="0"/>
              <a:t> and the discontent and the ache for attention were all gone from her face. She was very pretty and simple, and her face was sweet and young. Now her rouged cheeks and her reddened lips made her seem alive and sleeping very lightly.”</a:t>
            </a:r>
            <a:endParaRPr lang="en-GB"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GCSE\Middle Set\OMAM\posters\micemen_05.jpg"/>
          <p:cNvPicPr>
            <a:picLocks noChangeAspect="1" noChangeArrowheads="1"/>
          </p:cNvPicPr>
          <p:nvPr/>
        </p:nvPicPr>
        <p:blipFill>
          <a:blip r:embed="rId2" cstate="print"/>
          <a:srcRect/>
          <a:stretch>
            <a:fillRect/>
          </a:stretch>
        </p:blipFill>
        <p:spPr bwMode="auto">
          <a:xfrm>
            <a:off x="4745764" y="260648"/>
            <a:ext cx="4398235" cy="6597352"/>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3" name="TextBox 2"/>
          <p:cNvSpPr txBox="1"/>
          <p:nvPr/>
        </p:nvSpPr>
        <p:spPr>
          <a:xfrm>
            <a:off x="179512" y="476672"/>
            <a:ext cx="5832648" cy="707886"/>
          </a:xfrm>
          <a:prstGeom prst="rect">
            <a:avLst/>
          </a:prstGeom>
          <a:noFill/>
        </p:spPr>
        <p:txBody>
          <a:bodyPr wrap="square" rtlCol="0">
            <a:spAutoFit/>
          </a:bodyPr>
          <a:lstStyle/>
          <a:p>
            <a:r>
              <a:rPr lang="en-GB" sz="4000" b="1" dirty="0" smtClean="0">
                <a:solidFill>
                  <a:srgbClr val="FF0000"/>
                </a:solidFill>
              </a:rPr>
              <a:t>Death</a:t>
            </a:r>
            <a:endParaRPr lang="en-GB" sz="4000" b="1" dirty="0">
              <a:solidFill>
                <a:srgbClr val="FF0000"/>
              </a:solidFill>
            </a:endParaRPr>
          </a:p>
        </p:txBody>
      </p:sp>
      <p:sp>
        <p:nvSpPr>
          <p:cNvPr id="4" name="TextBox 3"/>
          <p:cNvSpPr txBox="1"/>
          <p:nvPr/>
        </p:nvSpPr>
        <p:spPr>
          <a:xfrm>
            <a:off x="323528" y="1556792"/>
            <a:ext cx="4248472" cy="1569660"/>
          </a:xfrm>
          <a:prstGeom prst="rect">
            <a:avLst/>
          </a:prstGeom>
          <a:noFill/>
        </p:spPr>
        <p:txBody>
          <a:bodyPr wrap="square" rtlCol="0">
            <a:spAutoFit/>
          </a:bodyPr>
          <a:lstStyle/>
          <a:p>
            <a:pPr algn="ctr"/>
            <a:r>
              <a:rPr lang="en-US" sz="3200" b="1" dirty="0" smtClean="0"/>
              <a:t>Do we feel any sympathy for Curley’s wife in her death? </a:t>
            </a:r>
            <a:endParaRPr lang="en-GB" sz="3200" b="1" dirty="0"/>
          </a:p>
        </p:txBody>
      </p:sp>
      <p:sp>
        <p:nvSpPr>
          <p:cNvPr id="7" name="TextBox 6"/>
          <p:cNvSpPr txBox="1"/>
          <p:nvPr/>
        </p:nvSpPr>
        <p:spPr>
          <a:xfrm>
            <a:off x="395536" y="3933056"/>
            <a:ext cx="4032448" cy="1938992"/>
          </a:xfrm>
          <a:prstGeom prst="rect">
            <a:avLst/>
          </a:prstGeom>
          <a:noFill/>
          <a:ln>
            <a:solidFill>
              <a:schemeClr val="tx1"/>
            </a:solidFill>
          </a:ln>
        </p:spPr>
        <p:txBody>
          <a:bodyPr wrap="square" rtlCol="0">
            <a:spAutoFit/>
          </a:bodyPr>
          <a:lstStyle/>
          <a:p>
            <a:r>
              <a:rPr lang="en-GB" sz="2000" dirty="0" smtClean="0"/>
              <a:t>“You God damn tramp”, he said viciously. “You done it, </a:t>
            </a:r>
            <a:r>
              <a:rPr lang="en-GB" sz="2000" dirty="0" err="1" smtClean="0"/>
              <a:t>di’n’t</a:t>
            </a:r>
            <a:r>
              <a:rPr lang="en-GB" sz="2000" dirty="0" smtClean="0"/>
              <a:t> you? I </a:t>
            </a:r>
            <a:r>
              <a:rPr lang="en-GB" sz="2000" dirty="0" err="1" smtClean="0"/>
              <a:t>s’pose</a:t>
            </a:r>
            <a:r>
              <a:rPr lang="en-GB" sz="2000" dirty="0" smtClean="0"/>
              <a:t> you’re glad. </a:t>
            </a:r>
            <a:r>
              <a:rPr lang="en-GB" sz="2000" dirty="0" err="1" smtClean="0"/>
              <a:t>Ever’body</a:t>
            </a:r>
            <a:r>
              <a:rPr lang="en-GB" sz="2000" dirty="0" smtClean="0"/>
              <a:t> </a:t>
            </a:r>
            <a:r>
              <a:rPr lang="en-GB" sz="2000" dirty="0" err="1" smtClean="0"/>
              <a:t>knowed</a:t>
            </a:r>
            <a:r>
              <a:rPr lang="en-GB" sz="2000" dirty="0" smtClean="0"/>
              <a:t> you’d mess things up. You wasn’t no good. You </a:t>
            </a:r>
            <a:r>
              <a:rPr lang="en-GB" sz="2000" dirty="0" err="1" smtClean="0"/>
              <a:t>ain’t</a:t>
            </a:r>
            <a:r>
              <a:rPr lang="en-GB" sz="2000" dirty="0" smtClean="0"/>
              <a:t> no good now,  you lousy tart.”</a:t>
            </a:r>
            <a:endParaRPr lang="en-GB"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GCSE\Middle Set\OMAM\posters\micemen_05.jpg"/>
          <p:cNvPicPr>
            <a:picLocks noChangeAspect="1" noChangeArrowheads="1"/>
          </p:cNvPicPr>
          <p:nvPr/>
        </p:nvPicPr>
        <p:blipFill>
          <a:blip r:embed="rId2" cstate="print"/>
          <a:srcRect/>
          <a:stretch>
            <a:fillRect/>
          </a:stretch>
        </p:blipFill>
        <p:spPr bwMode="auto">
          <a:xfrm>
            <a:off x="4745764" y="260648"/>
            <a:ext cx="4398235" cy="6597352"/>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3" name="TextBox 2"/>
          <p:cNvSpPr txBox="1"/>
          <p:nvPr/>
        </p:nvSpPr>
        <p:spPr>
          <a:xfrm>
            <a:off x="179512" y="476672"/>
            <a:ext cx="5832648" cy="707886"/>
          </a:xfrm>
          <a:prstGeom prst="rect">
            <a:avLst/>
          </a:prstGeom>
          <a:noFill/>
        </p:spPr>
        <p:txBody>
          <a:bodyPr wrap="square" rtlCol="0">
            <a:spAutoFit/>
          </a:bodyPr>
          <a:lstStyle/>
          <a:p>
            <a:r>
              <a:rPr lang="en-GB" sz="4000" b="1" dirty="0" smtClean="0">
                <a:solidFill>
                  <a:srgbClr val="FF0000"/>
                </a:solidFill>
              </a:rPr>
              <a:t>Death</a:t>
            </a:r>
            <a:endParaRPr lang="en-GB" sz="4000" b="1" dirty="0">
              <a:solidFill>
                <a:srgbClr val="FF0000"/>
              </a:solidFill>
            </a:endParaRPr>
          </a:p>
        </p:txBody>
      </p:sp>
      <p:sp>
        <p:nvSpPr>
          <p:cNvPr id="4" name="TextBox 3"/>
          <p:cNvSpPr txBox="1"/>
          <p:nvPr/>
        </p:nvSpPr>
        <p:spPr>
          <a:xfrm>
            <a:off x="323528" y="1556792"/>
            <a:ext cx="4248472" cy="1569660"/>
          </a:xfrm>
          <a:prstGeom prst="rect">
            <a:avLst/>
          </a:prstGeom>
          <a:noFill/>
        </p:spPr>
        <p:txBody>
          <a:bodyPr wrap="square" rtlCol="0">
            <a:spAutoFit/>
          </a:bodyPr>
          <a:lstStyle/>
          <a:p>
            <a:pPr algn="ctr"/>
            <a:r>
              <a:rPr lang="en-US" sz="3200" b="1" dirty="0" smtClean="0"/>
              <a:t>Do we feel any sympathy for Curley’s wife in her death? </a:t>
            </a:r>
            <a:endParaRPr lang="en-GB" sz="3200" b="1" dirty="0"/>
          </a:p>
        </p:txBody>
      </p:sp>
      <p:sp>
        <p:nvSpPr>
          <p:cNvPr id="7" name="TextBox 6"/>
          <p:cNvSpPr txBox="1"/>
          <p:nvPr/>
        </p:nvSpPr>
        <p:spPr>
          <a:xfrm>
            <a:off x="395536" y="3933056"/>
            <a:ext cx="4032448" cy="1631216"/>
          </a:xfrm>
          <a:prstGeom prst="rect">
            <a:avLst/>
          </a:prstGeom>
          <a:noFill/>
          <a:ln>
            <a:solidFill>
              <a:schemeClr val="tx1"/>
            </a:solidFill>
          </a:ln>
        </p:spPr>
        <p:txBody>
          <a:bodyPr wrap="square" rtlCol="0">
            <a:spAutoFit/>
          </a:bodyPr>
          <a:lstStyle/>
          <a:p>
            <a:r>
              <a:rPr lang="en-GB" sz="2000" dirty="0" smtClean="0"/>
              <a:t>“Slim stood looking down at Curley’s wife. He said, “Curley—maybe you</a:t>
            </a:r>
          </a:p>
          <a:p>
            <a:r>
              <a:rPr lang="en-GB" sz="2000" dirty="0" smtClean="0"/>
              <a:t>better stay here with your wife.”</a:t>
            </a:r>
          </a:p>
          <a:p>
            <a:r>
              <a:rPr lang="en-GB" sz="2000" dirty="0" smtClean="0"/>
              <a:t>Curley’s face reddened. “I’m </a:t>
            </a:r>
            <a:r>
              <a:rPr lang="en-GB" sz="2000" dirty="0" err="1" smtClean="0"/>
              <a:t>goin</a:t>
            </a:r>
            <a:r>
              <a:rPr lang="en-GB" sz="2000" dirty="0" smtClean="0"/>
              <a:t>’,” he said.”</a:t>
            </a:r>
            <a:endParaRPr lang="en-GB"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3" name="TextBox 2"/>
          <p:cNvSpPr txBox="1"/>
          <p:nvPr/>
        </p:nvSpPr>
        <p:spPr>
          <a:xfrm>
            <a:off x="395536" y="620688"/>
            <a:ext cx="8352928" cy="5170646"/>
          </a:xfrm>
          <a:prstGeom prst="rect">
            <a:avLst/>
          </a:prstGeom>
          <a:noFill/>
        </p:spPr>
        <p:txBody>
          <a:bodyPr wrap="square" rtlCol="0">
            <a:spAutoFit/>
          </a:bodyPr>
          <a:lstStyle/>
          <a:p>
            <a:r>
              <a:rPr lang="en-GB" sz="2400" b="1" dirty="0" smtClean="0"/>
              <a:t>Have a go at the exam question on Curley’s wife. </a:t>
            </a:r>
          </a:p>
          <a:p>
            <a:endParaRPr lang="en-GB" sz="2400" dirty="0" smtClean="0"/>
          </a:p>
          <a:p>
            <a:r>
              <a:rPr lang="en-GB" sz="2400" b="1" dirty="0" smtClean="0"/>
              <a:t>Part (a)</a:t>
            </a:r>
            <a:endParaRPr lang="en-GB" sz="2400" dirty="0" smtClean="0"/>
          </a:p>
          <a:p>
            <a:r>
              <a:rPr lang="en-GB" sz="2400" dirty="0" smtClean="0"/>
              <a:t>In this passage, what methods does Steinbeck use to present Curley’s wife and the attitudes of others to her? Refer closely to the passage in your answer.</a:t>
            </a:r>
          </a:p>
          <a:p>
            <a:r>
              <a:rPr lang="en-GB" sz="2400" b="1" dirty="0" smtClean="0"/>
              <a:t> </a:t>
            </a:r>
            <a:endParaRPr lang="en-GB" sz="2400" dirty="0" smtClean="0"/>
          </a:p>
          <a:p>
            <a:r>
              <a:rPr lang="en-GB" sz="2400" b="1" dirty="0" smtClean="0"/>
              <a:t>and </a:t>
            </a:r>
            <a:r>
              <a:rPr lang="en-GB" sz="2400" dirty="0" smtClean="0"/>
              <a:t>then </a:t>
            </a:r>
            <a:r>
              <a:rPr lang="en-GB" sz="2400" b="1" dirty="0" smtClean="0"/>
              <a:t>Part (b)</a:t>
            </a:r>
            <a:endParaRPr lang="en-GB" sz="2400" dirty="0" smtClean="0"/>
          </a:p>
          <a:p>
            <a:r>
              <a:rPr lang="en-GB" sz="2400" dirty="0" smtClean="0"/>
              <a:t> </a:t>
            </a:r>
          </a:p>
          <a:p>
            <a:r>
              <a:rPr lang="en-GB" sz="2400" dirty="0" smtClean="0"/>
              <a:t>How does Steinbeck present attitudes to women in the society in which the novel is set?</a:t>
            </a:r>
          </a:p>
          <a:p>
            <a:r>
              <a:rPr lang="en-GB" sz="2400" i="1" dirty="0" smtClean="0"/>
              <a:t>							(30 marks)</a:t>
            </a:r>
            <a:endParaRPr lang="en-GB" sz="2400" dirty="0" smtClean="0"/>
          </a:p>
          <a:p>
            <a:r>
              <a:rPr lang="en-GB" sz="2400" dirty="0" smtClean="0"/>
              <a:t>						    </a:t>
            </a:r>
            <a:r>
              <a:rPr lang="en-GB" sz="2400" dirty="0" err="1" smtClean="0"/>
              <a:t>SPaG</a:t>
            </a:r>
            <a:r>
              <a:rPr lang="en-GB" sz="2400" dirty="0" smtClean="0"/>
              <a:t>: </a:t>
            </a:r>
            <a:r>
              <a:rPr lang="en-GB" sz="2400" i="1" dirty="0" smtClean="0"/>
              <a:t>(4 marks)</a:t>
            </a:r>
            <a:endParaRPr lang="en-GB" sz="2400" dirty="0" smtClean="0"/>
          </a:p>
          <a:p>
            <a:endParaRPr lang="en-GB" dirty="0"/>
          </a:p>
        </p:txBody>
      </p:sp>
      <p:cxnSp>
        <p:nvCxnSpPr>
          <p:cNvPr id="5" name="Straight Arrow Connector 4"/>
          <p:cNvCxnSpPr/>
          <p:nvPr/>
        </p:nvCxnSpPr>
        <p:spPr>
          <a:xfrm flipV="1">
            <a:off x="683568" y="4725144"/>
            <a:ext cx="216024"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3528" y="5661248"/>
            <a:ext cx="6480720" cy="923330"/>
          </a:xfrm>
          <a:prstGeom prst="rect">
            <a:avLst/>
          </a:prstGeom>
          <a:noFill/>
          <a:ln>
            <a:solidFill>
              <a:schemeClr val="tx1"/>
            </a:solidFill>
          </a:ln>
        </p:spPr>
        <p:txBody>
          <a:bodyPr wrap="square" rtlCol="0">
            <a:spAutoFit/>
          </a:bodyPr>
          <a:lstStyle/>
          <a:p>
            <a:r>
              <a:rPr lang="en-GB" dirty="0" smtClean="0"/>
              <a:t>Make links to other sections which deal with Curley’s wife as well as the role of other women in the novel, e.g. Aunt Clara. Write about these within the </a:t>
            </a:r>
            <a:r>
              <a:rPr lang="en-GB" b="1" dirty="0" smtClean="0"/>
              <a:t>context</a:t>
            </a:r>
            <a:r>
              <a:rPr lang="en-GB" dirty="0" smtClean="0"/>
              <a:t> of the time.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F:\GCSE\Middle Set\OMAM\posters\micemen_11.jpg"/>
          <p:cNvPicPr>
            <a:picLocks noChangeAspect="1" noChangeArrowheads="1"/>
          </p:cNvPicPr>
          <p:nvPr/>
        </p:nvPicPr>
        <p:blipFill>
          <a:blip r:embed="rId2" cstate="print"/>
          <a:srcRect/>
          <a:stretch>
            <a:fillRect/>
          </a:stretch>
        </p:blipFill>
        <p:spPr bwMode="auto">
          <a:xfrm>
            <a:off x="4716016" y="216024"/>
            <a:ext cx="4427984" cy="6641976"/>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3" name="TextBox 2"/>
          <p:cNvSpPr txBox="1"/>
          <p:nvPr/>
        </p:nvSpPr>
        <p:spPr>
          <a:xfrm>
            <a:off x="251520" y="548680"/>
            <a:ext cx="4176464" cy="2862322"/>
          </a:xfrm>
          <a:prstGeom prst="rect">
            <a:avLst/>
          </a:prstGeom>
          <a:noFill/>
        </p:spPr>
        <p:txBody>
          <a:bodyPr wrap="square" rtlCol="0">
            <a:spAutoFit/>
          </a:bodyPr>
          <a:lstStyle/>
          <a:p>
            <a:r>
              <a:rPr lang="en-GB" sz="2000" dirty="0" smtClean="0"/>
              <a:t>Exam questions often feature a character study. For that reason, you should be able to provide key quotes and character. So far, we’ve looked at Crooks, Slim and Curley in some detail. We’re now going to spend some time looking at one of the more controversial figures in the novel – Curley’s wife.</a:t>
            </a:r>
            <a:endParaRPr lang="en-GB" sz="2000" dirty="0"/>
          </a:p>
        </p:txBody>
      </p:sp>
      <p:sp>
        <p:nvSpPr>
          <p:cNvPr id="5" name="TextBox 4"/>
          <p:cNvSpPr txBox="1"/>
          <p:nvPr/>
        </p:nvSpPr>
        <p:spPr>
          <a:xfrm>
            <a:off x="251520" y="3717032"/>
            <a:ext cx="4248472" cy="369332"/>
          </a:xfrm>
          <a:prstGeom prst="rect">
            <a:avLst/>
          </a:prstGeom>
          <a:noFill/>
        </p:spPr>
        <p:txBody>
          <a:bodyPr wrap="square" rtlCol="0">
            <a:spAutoFit/>
          </a:bodyPr>
          <a:lstStyle/>
          <a:p>
            <a:endParaRPr lang="en-GB" dirty="0"/>
          </a:p>
        </p:txBody>
      </p:sp>
      <p:sp>
        <p:nvSpPr>
          <p:cNvPr id="6" name="TextBox 5"/>
          <p:cNvSpPr txBox="1"/>
          <p:nvPr/>
        </p:nvSpPr>
        <p:spPr>
          <a:xfrm>
            <a:off x="251520" y="3501008"/>
            <a:ext cx="4248472" cy="2585323"/>
          </a:xfrm>
          <a:prstGeom prst="rect">
            <a:avLst/>
          </a:prstGeom>
          <a:noFill/>
          <a:ln>
            <a:solidFill>
              <a:srgbClr val="000000"/>
            </a:solidFill>
          </a:ln>
        </p:spPr>
        <p:txBody>
          <a:bodyPr wrap="square" rtlCol="0">
            <a:spAutoFit/>
          </a:bodyPr>
          <a:lstStyle/>
          <a:p>
            <a:r>
              <a:rPr lang="en-US" b="1" dirty="0" smtClean="0"/>
              <a:t>‘bitch’</a:t>
            </a:r>
            <a:endParaRPr lang="en-GB" dirty="0" smtClean="0"/>
          </a:p>
          <a:p>
            <a:r>
              <a:rPr lang="en-US" dirty="0" smtClean="0"/>
              <a:t>		‘a tramp’</a:t>
            </a:r>
            <a:endParaRPr lang="en-GB" dirty="0" smtClean="0"/>
          </a:p>
          <a:p>
            <a:r>
              <a:rPr lang="en-US" dirty="0" smtClean="0"/>
              <a:t>	‘tart’</a:t>
            </a:r>
            <a:endParaRPr lang="en-GB" dirty="0" smtClean="0"/>
          </a:p>
          <a:p>
            <a:r>
              <a:rPr lang="en-US" i="1" cap="small" dirty="0" smtClean="0"/>
              <a:t>		‘good-</a:t>
            </a:r>
            <a:r>
              <a:rPr lang="en-US" i="1" cap="small" dirty="0" err="1" smtClean="0"/>
              <a:t>lookin</a:t>
            </a:r>
            <a:r>
              <a:rPr lang="en-US" i="1" cap="small" dirty="0" smtClean="0"/>
              <a:t>’’</a:t>
            </a:r>
            <a:endParaRPr lang="en-GB" dirty="0" smtClean="0"/>
          </a:p>
          <a:p>
            <a:r>
              <a:rPr lang="en-US" dirty="0" smtClean="0"/>
              <a:t>    ‘jail bait’</a:t>
            </a:r>
            <a:endParaRPr lang="en-GB" dirty="0" smtClean="0"/>
          </a:p>
          <a:p>
            <a:r>
              <a:rPr lang="en-US" b="1" i="1" dirty="0" smtClean="0"/>
              <a:t>			‘got the eye’</a:t>
            </a:r>
            <a:endParaRPr lang="en-GB" dirty="0" smtClean="0"/>
          </a:p>
          <a:p>
            <a:r>
              <a:rPr lang="en-US" b="1" dirty="0" smtClean="0"/>
              <a:t>	           ‘</a:t>
            </a:r>
            <a:r>
              <a:rPr lang="en-US" b="1" dirty="0" err="1" smtClean="0"/>
              <a:t>purty</a:t>
            </a:r>
            <a:r>
              <a:rPr lang="en-US" b="1" dirty="0" smtClean="0"/>
              <a:t>’</a:t>
            </a:r>
            <a:endParaRPr lang="en-GB" dirty="0" smtClean="0"/>
          </a:p>
          <a:p>
            <a:r>
              <a:rPr lang="en-US" b="1" dirty="0" smtClean="0"/>
              <a:t>       ‘rattrap’</a:t>
            </a:r>
            <a:endParaRPr lang="en-GB" dirty="0" smtClean="0"/>
          </a:p>
          <a:p>
            <a:endParaRPr lang="en-GB" dirty="0"/>
          </a:p>
        </p:txBody>
      </p:sp>
      <p:sp>
        <p:nvSpPr>
          <p:cNvPr id="7" name="TextBox 6"/>
          <p:cNvSpPr txBox="1"/>
          <p:nvPr/>
        </p:nvSpPr>
        <p:spPr>
          <a:xfrm>
            <a:off x="611560" y="5818038"/>
            <a:ext cx="3744416" cy="923330"/>
          </a:xfrm>
          <a:prstGeom prst="rect">
            <a:avLst/>
          </a:prstGeom>
          <a:solidFill>
            <a:schemeClr val="bg1"/>
          </a:solidFill>
        </p:spPr>
        <p:txBody>
          <a:bodyPr wrap="square" rtlCol="0">
            <a:spAutoFit/>
          </a:bodyPr>
          <a:lstStyle/>
          <a:p>
            <a:r>
              <a:rPr lang="en-GB" b="1" dirty="0" smtClean="0"/>
              <a:t>What do the men in the novel think of Curley’s wife? </a:t>
            </a:r>
          </a:p>
          <a:p>
            <a:r>
              <a:rPr lang="en-GB" b="1" dirty="0" smtClean="0"/>
              <a:t>What do you think of her? </a:t>
            </a:r>
            <a:endParaRPr lang="en-GB"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836712"/>
            <a:ext cx="8784976" cy="4370427"/>
          </a:xfrm>
          <a:prstGeom prst="rect">
            <a:avLst/>
          </a:prstGeom>
          <a:solidFill>
            <a:schemeClr val="accent3">
              <a:lumMod val="60000"/>
              <a:lumOff val="40000"/>
              <a:alpha val="33000"/>
            </a:schemeClr>
          </a:solidFill>
        </p:spPr>
        <p:txBody>
          <a:bodyPr wrap="square" rtlCol="0">
            <a:spAutoFit/>
          </a:bodyPr>
          <a:lstStyle/>
          <a:p>
            <a:r>
              <a:rPr lang="en-GB" sz="2400" b="1" dirty="0" smtClean="0"/>
              <a:t>AO1: </a:t>
            </a:r>
            <a:r>
              <a:rPr lang="en-GB" sz="2400" dirty="0" smtClean="0"/>
              <a:t>respond </a:t>
            </a:r>
            <a:r>
              <a:rPr lang="en-GB" sz="2400" dirty="0"/>
              <a:t>to texts </a:t>
            </a:r>
            <a:r>
              <a:rPr lang="en-GB" sz="2800" b="1" dirty="0">
                <a:solidFill>
                  <a:srgbClr val="FF0000"/>
                </a:solidFill>
              </a:rPr>
              <a:t>critically</a:t>
            </a:r>
            <a:r>
              <a:rPr lang="en-GB" sz="2400" dirty="0"/>
              <a:t> and </a:t>
            </a:r>
            <a:r>
              <a:rPr lang="en-GB" sz="2800" b="1" dirty="0">
                <a:solidFill>
                  <a:srgbClr val="FF0000"/>
                </a:solidFill>
              </a:rPr>
              <a:t>imaginatively</a:t>
            </a:r>
            <a:r>
              <a:rPr lang="en-GB" sz="2400" dirty="0"/>
              <a:t>; select and evaluate </a:t>
            </a:r>
            <a:r>
              <a:rPr lang="en-GB" sz="2800" b="1" dirty="0">
                <a:solidFill>
                  <a:srgbClr val="FF0000"/>
                </a:solidFill>
              </a:rPr>
              <a:t>relevant textual detail </a:t>
            </a:r>
            <a:r>
              <a:rPr lang="en-GB" sz="2400" dirty="0"/>
              <a:t>to illustrate and support interpretations </a:t>
            </a:r>
          </a:p>
          <a:p>
            <a:endParaRPr lang="en-GB" sz="2400" dirty="0"/>
          </a:p>
          <a:p>
            <a:r>
              <a:rPr lang="en-GB" sz="2400" b="1" dirty="0" smtClean="0"/>
              <a:t>AO2: </a:t>
            </a:r>
            <a:r>
              <a:rPr lang="en-GB" sz="2400" dirty="0" smtClean="0"/>
              <a:t>explain </a:t>
            </a:r>
            <a:r>
              <a:rPr lang="en-GB" sz="2400" dirty="0"/>
              <a:t>how </a:t>
            </a:r>
            <a:r>
              <a:rPr lang="en-GB" sz="2800" b="1" dirty="0">
                <a:solidFill>
                  <a:srgbClr val="FF0000"/>
                </a:solidFill>
              </a:rPr>
              <a:t>language, structure and form </a:t>
            </a:r>
            <a:r>
              <a:rPr lang="en-GB" sz="2400" dirty="0"/>
              <a:t>contribute to writers’ presentation of </a:t>
            </a:r>
            <a:r>
              <a:rPr lang="en-GB" sz="2800" b="1" dirty="0">
                <a:solidFill>
                  <a:srgbClr val="FF0000"/>
                </a:solidFill>
              </a:rPr>
              <a:t>ideas, themes and settings </a:t>
            </a:r>
          </a:p>
          <a:p>
            <a:endParaRPr lang="en-GB" sz="2400" dirty="0"/>
          </a:p>
          <a:p>
            <a:r>
              <a:rPr lang="en-GB" sz="2400" b="1" dirty="0" smtClean="0"/>
              <a:t>AO4: </a:t>
            </a:r>
            <a:r>
              <a:rPr lang="en-GB" sz="2400" dirty="0" smtClean="0"/>
              <a:t>relate </a:t>
            </a:r>
            <a:r>
              <a:rPr lang="en-GB" sz="2400" dirty="0"/>
              <a:t>texts to their social, cultural and historical </a:t>
            </a:r>
            <a:r>
              <a:rPr lang="en-GB" sz="2800" b="1" dirty="0">
                <a:solidFill>
                  <a:srgbClr val="FF0000"/>
                </a:solidFill>
              </a:rPr>
              <a:t>contexts</a:t>
            </a:r>
            <a:r>
              <a:rPr lang="en-GB" sz="2400" dirty="0"/>
              <a:t>; explain how texts have been influential and significant to self and other readers in different contexts and at different times </a:t>
            </a:r>
          </a:p>
          <a:p>
            <a:endParaRPr lang="en-GB" dirty="0"/>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the study of ‘Of Mice and Men’ fits into your Literature exam; to understand the AOs</a:t>
            </a:r>
            <a:endParaRPr lang="en-GB" dirty="0"/>
          </a:p>
        </p:txBody>
      </p:sp>
      <p:sp>
        <p:nvSpPr>
          <p:cNvPr id="4" name="TextBox 3"/>
          <p:cNvSpPr txBox="1"/>
          <p:nvPr/>
        </p:nvSpPr>
        <p:spPr>
          <a:xfrm>
            <a:off x="251520" y="5301208"/>
            <a:ext cx="1728192" cy="1200329"/>
          </a:xfrm>
          <a:prstGeom prst="rect">
            <a:avLst/>
          </a:prstGeom>
          <a:noFill/>
        </p:spPr>
        <p:txBody>
          <a:bodyPr wrap="square" rtlCol="0">
            <a:spAutoFit/>
          </a:bodyPr>
          <a:lstStyle/>
          <a:p>
            <a:r>
              <a:rPr lang="en-GB" sz="2400" b="1" dirty="0" smtClean="0"/>
              <a:t>AO1 = 5%</a:t>
            </a:r>
          </a:p>
          <a:p>
            <a:r>
              <a:rPr lang="en-GB" sz="2400" b="1" dirty="0" smtClean="0"/>
              <a:t>AO2 = 5%</a:t>
            </a:r>
          </a:p>
          <a:p>
            <a:r>
              <a:rPr lang="en-GB" sz="2400" b="1" dirty="0" smtClean="0"/>
              <a:t>AO4 = 10%</a:t>
            </a:r>
            <a:endParaRPr lang="en-GB" sz="2400" b="1" dirty="0"/>
          </a:p>
        </p:txBody>
      </p:sp>
      <p:sp>
        <p:nvSpPr>
          <p:cNvPr id="5" name="Right Brace 4"/>
          <p:cNvSpPr/>
          <p:nvPr/>
        </p:nvSpPr>
        <p:spPr>
          <a:xfrm>
            <a:off x="1907704" y="5445224"/>
            <a:ext cx="288032"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2339752" y="5373216"/>
            <a:ext cx="6408712" cy="1077218"/>
          </a:xfrm>
          <a:prstGeom prst="rect">
            <a:avLst/>
          </a:prstGeom>
          <a:noFill/>
        </p:spPr>
        <p:txBody>
          <a:bodyPr wrap="square" rtlCol="0">
            <a:spAutoFit/>
          </a:bodyPr>
          <a:lstStyle/>
          <a:p>
            <a:r>
              <a:rPr lang="en-GB" sz="2000" dirty="0" smtClean="0"/>
              <a:t>An understanding of context is </a:t>
            </a:r>
            <a:r>
              <a:rPr lang="en-GB" sz="2200" b="1" dirty="0" smtClean="0">
                <a:solidFill>
                  <a:srgbClr val="FF0000"/>
                </a:solidFill>
              </a:rPr>
              <a:t>really important </a:t>
            </a:r>
            <a:r>
              <a:rPr lang="en-GB" sz="2000" dirty="0" smtClean="0"/>
              <a:t>for this unit of work. It is the </a:t>
            </a:r>
            <a:r>
              <a:rPr lang="en-GB" sz="2200" b="1" dirty="0" smtClean="0">
                <a:solidFill>
                  <a:srgbClr val="FF0000"/>
                </a:solidFill>
              </a:rPr>
              <a:t>only</a:t>
            </a:r>
            <a:r>
              <a:rPr lang="en-GB" sz="2000" dirty="0" smtClean="0"/>
              <a:t> literature exam in which it is assessed.</a:t>
            </a:r>
            <a:endParaRPr lang="en-GB"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8600" t="12201" r="33560" b="8001"/>
          <a:stretch>
            <a:fillRect/>
          </a:stretch>
        </p:blipFill>
        <p:spPr bwMode="auto">
          <a:xfrm>
            <a:off x="-64174" y="0"/>
            <a:ext cx="7309183" cy="6858000"/>
          </a:xfrm>
          <a:prstGeom prst="rect">
            <a:avLst/>
          </a:prstGeom>
          <a:noFill/>
          <a:ln w="9525">
            <a:noFill/>
            <a:miter lim="800000"/>
            <a:headEnd/>
            <a:tailEnd/>
          </a:ln>
        </p:spPr>
      </p:pic>
      <p:sp>
        <p:nvSpPr>
          <p:cNvPr id="3" name="TextBox 2"/>
          <p:cNvSpPr txBox="1"/>
          <p:nvPr/>
        </p:nvSpPr>
        <p:spPr>
          <a:xfrm>
            <a:off x="7308304" y="1484784"/>
            <a:ext cx="1835696" cy="2062103"/>
          </a:xfrm>
          <a:prstGeom prst="rect">
            <a:avLst/>
          </a:prstGeom>
          <a:noFill/>
        </p:spPr>
        <p:txBody>
          <a:bodyPr wrap="square" rtlCol="0">
            <a:spAutoFit/>
          </a:bodyPr>
          <a:lstStyle/>
          <a:p>
            <a:r>
              <a:rPr lang="en-GB" sz="3200" b="1" dirty="0" smtClean="0">
                <a:solidFill>
                  <a:srgbClr val="FF0000"/>
                </a:solidFill>
              </a:rPr>
              <a:t>Ideas.</a:t>
            </a:r>
          </a:p>
          <a:p>
            <a:r>
              <a:rPr lang="en-GB" sz="3200" b="1" dirty="0" smtClean="0">
                <a:solidFill>
                  <a:srgbClr val="FF0000"/>
                </a:solidFill>
              </a:rPr>
              <a:t>Quotes.</a:t>
            </a:r>
          </a:p>
          <a:p>
            <a:r>
              <a:rPr lang="en-GB" sz="3200" b="1" dirty="0" smtClean="0">
                <a:solidFill>
                  <a:srgbClr val="FF0000"/>
                </a:solidFill>
              </a:rPr>
              <a:t>Analysis.</a:t>
            </a:r>
          </a:p>
          <a:p>
            <a:r>
              <a:rPr lang="en-GB" sz="3200" b="1" dirty="0" smtClean="0">
                <a:solidFill>
                  <a:srgbClr val="FF0000"/>
                </a:solidFill>
              </a:rPr>
              <a:t>Explore.</a:t>
            </a:r>
            <a:endParaRPr lang="en-GB" sz="32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3" name="TextBox 2"/>
          <p:cNvSpPr txBox="1"/>
          <p:nvPr/>
        </p:nvSpPr>
        <p:spPr>
          <a:xfrm>
            <a:off x="179512" y="548680"/>
            <a:ext cx="8784976" cy="830997"/>
          </a:xfrm>
          <a:prstGeom prst="rect">
            <a:avLst/>
          </a:prstGeom>
          <a:noFill/>
        </p:spPr>
        <p:txBody>
          <a:bodyPr wrap="square" rtlCol="0">
            <a:spAutoFit/>
          </a:bodyPr>
          <a:lstStyle/>
          <a:p>
            <a:r>
              <a:rPr lang="en-GB" sz="2400" b="1" dirty="0" smtClean="0"/>
              <a:t>Using the notes you have been given, as well as your own research, create a character profile. This should include: </a:t>
            </a:r>
            <a:endParaRPr lang="en-GB" sz="2400" b="1" dirty="0"/>
          </a:p>
        </p:txBody>
      </p:sp>
      <p:sp>
        <p:nvSpPr>
          <p:cNvPr id="4" name="TextBox 3"/>
          <p:cNvSpPr txBox="1"/>
          <p:nvPr/>
        </p:nvSpPr>
        <p:spPr>
          <a:xfrm>
            <a:off x="107504" y="1556792"/>
            <a:ext cx="8928992" cy="5047536"/>
          </a:xfrm>
          <a:prstGeom prst="rect">
            <a:avLst/>
          </a:prstGeom>
          <a:noFill/>
          <a:ln>
            <a:solidFill>
              <a:schemeClr val="tx1"/>
            </a:solidFill>
          </a:ln>
        </p:spPr>
        <p:txBody>
          <a:bodyPr wrap="square" rtlCol="0">
            <a:spAutoFit/>
          </a:bodyPr>
          <a:lstStyle/>
          <a:p>
            <a:pPr>
              <a:buNone/>
            </a:pPr>
            <a:r>
              <a:rPr lang="en-GB" sz="2300" dirty="0" smtClean="0"/>
              <a:t>1. The key episodes in which the character is involved - select episodes that typify the character and show different sides of him/her</a:t>
            </a:r>
          </a:p>
          <a:p>
            <a:pPr>
              <a:buNone/>
            </a:pPr>
            <a:endParaRPr lang="en-GB" sz="2300" dirty="0" smtClean="0"/>
          </a:p>
          <a:p>
            <a:pPr>
              <a:buNone/>
            </a:pPr>
            <a:r>
              <a:rPr lang="en-GB" sz="2300" dirty="0" smtClean="0"/>
              <a:t>2. What the character says and does, and what others say about him/her</a:t>
            </a:r>
          </a:p>
          <a:p>
            <a:pPr>
              <a:buNone/>
            </a:pPr>
            <a:endParaRPr lang="en-GB" sz="2300" dirty="0" smtClean="0"/>
          </a:p>
          <a:p>
            <a:pPr>
              <a:buNone/>
            </a:pPr>
            <a:r>
              <a:rPr lang="en-GB" sz="2300" dirty="0" smtClean="0"/>
              <a:t>3. The character’s relationship with others</a:t>
            </a:r>
          </a:p>
          <a:p>
            <a:pPr>
              <a:buNone/>
            </a:pPr>
            <a:endParaRPr lang="en-GB" sz="2300" dirty="0" smtClean="0"/>
          </a:p>
          <a:p>
            <a:pPr>
              <a:buNone/>
            </a:pPr>
            <a:r>
              <a:rPr lang="en-GB" sz="2300" dirty="0" smtClean="0"/>
              <a:t>4. What Steinbeck makes the reader feel about the character – how does he do that? (Consider: what the character does/says; the language (s)he uses; the language used to describe him/her)</a:t>
            </a:r>
          </a:p>
          <a:p>
            <a:pPr>
              <a:buNone/>
            </a:pPr>
            <a:endParaRPr lang="en-GB" sz="2300" dirty="0" smtClean="0"/>
          </a:p>
          <a:p>
            <a:pPr>
              <a:buNone/>
            </a:pPr>
            <a:r>
              <a:rPr lang="en-GB" sz="2300" dirty="0" smtClean="0"/>
              <a:t>5. The character’s purpose or role in the novel</a:t>
            </a:r>
          </a:p>
          <a:p>
            <a:pPr>
              <a:buNone/>
            </a:pPr>
            <a:endParaRPr lang="en-GB" sz="2300" dirty="0" smtClean="0"/>
          </a:p>
          <a:p>
            <a:pPr>
              <a:buNone/>
            </a:pPr>
            <a:r>
              <a:rPr lang="en-GB" sz="2300" dirty="0" smtClean="0"/>
              <a:t>6. Key quotes with analysis for each of the above sections</a:t>
            </a:r>
            <a:endParaRPr lang="en-GB" sz="23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683568" y="764704"/>
            <a:ext cx="1438910" cy="1438910"/>
          </a:xfrm>
          <a:prstGeom prst="rect">
            <a:avLst/>
          </a:prstGeom>
          <a:noFill/>
          <a:ln w="9525">
            <a:noFill/>
            <a:miter lim="800000"/>
            <a:headEnd/>
            <a:tailEnd/>
          </a:ln>
        </p:spPr>
      </p:pic>
      <p:sp>
        <p:nvSpPr>
          <p:cNvPr id="3" name="TextBox 2"/>
          <p:cNvSpPr txBox="1"/>
          <p:nvPr/>
        </p:nvSpPr>
        <p:spPr>
          <a:xfrm>
            <a:off x="2555776" y="908720"/>
            <a:ext cx="4968552" cy="646331"/>
          </a:xfrm>
          <a:prstGeom prst="rect">
            <a:avLst/>
          </a:prstGeom>
          <a:noFill/>
        </p:spPr>
        <p:txBody>
          <a:bodyPr wrap="square" rtlCol="0">
            <a:spAutoFit/>
          </a:bodyPr>
          <a:lstStyle/>
          <a:p>
            <a:r>
              <a:rPr lang="en-GB" sz="3600" b="1" dirty="0" smtClean="0"/>
              <a:t>The Boss</a:t>
            </a:r>
            <a:endParaRPr lang="en-GB" sz="3600" b="1" dirty="0"/>
          </a:p>
        </p:txBody>
      </p:sp>
      <p:pic>
        <p:nvPicPr>
          <p:cNvPr id="4" name="Picture 3"/>
          <p:cNvPicPr/>
          <p:nvPr/>
        </p:nvPicPr>
        <p:blipFill>
          <a:blip r:embed="rId3" cstate="print"/>
          <a:srcRect/>
          <a:stretch>
            <a:fillRect/>
          </a:stretch>
        </p:blipFill>
        <p:spPr bwMode="auto">
          <a:xfrm>
            <a:off x="6516216" y="4005064"/>
            <a:ext cx="1438910" cy="1438910"/>
          </a:xfrm>
          <a:prstGeom prst="rect">
            <a:avLst/>
          </a:prstGeom>
          <a:noFill/>
          <a:ln w="9525">
            <a:noFill/>
            <a:miter lim="800000"/>
            <a:headEnd/>
            <a:tailEnd/>
          </a:ln>
        </p:spPr>
      </p:pic>
      <p:sp>
        <p:nvSpPr>
          <p:cNvPr id="5" name="TextBox 4"/>
          <p:cNvSpPr txBox="1"/>
          <p:nvPr/>
        </p:nvSpPr>
        <p:spPr>
          <a:xfrm>
            <a:off x="467544" y="3573016"/>
            <a:ext cx="2088232" cy="646331"/>
          </a:xfrm>
          <a:prstGeom prst="rect">
            <a:avLst/>
          </a:prstGeom>
          <a:noFill/>
        </p:spPr>
        <p:txBody>
          <a:bodyPr wrap="square" rtlCol="0">
            <a:spAutoFit/>
          </a:bodyPr>
          <a:lstStyle/>
          <a:p>
            <a:r>
              <a:rPr lang="en-GB" sz="3600" b="1" dirty="0" smtClean="0"/>
              <a:t>Carlson</a:t>
            </a:r>
            <a:endParaRPr lang="en-GB" sz="3600" b="1" dirty="0"/>
          </a:p>
        </p:txBody>
      </p:sp>
      <p:sp>
        <p:nvSpPr>
          <p:cNvPr id="6" name="Rectangle 5"/>
          <p:cNvSpPr/>
          <p:nvPr/>
        </p:nvSpPr>
        <p:spPr>
          <a:xfrm>
            <a:off x="1547664" y="4437112"/>
            <a:ext cx="4572000" cy="2031325"/>
          </a:xfrm>
          <a:prstGeom prst="rect">
            <a:avLst/>
          </a:prstGeom>
        </p:spPr>
        <p:txBody>
          <a:bodyPr>
            <a:spAutoFit/>
          </a:bodyPr>
          <a:lstStyle/>
          <a:p>
            <a:r>
              <a:rPr lang="en-GB" dirty="0"/>
              <a:t>A ranch-hand, Carlson complains bitterly about Candy’s old, smelly dog. He convinces Candy to put the dog out of its misery. When Candy finally agrees, Carlson promises to execute the task without causing the animal any suffering. Later, George uses Carlson’s gun to shoot </a:t>
            </a:r>
            <a:r>
              <a:rPr lang="en-GB" dirty="0" err="1"/>
              <a:t>Lennie</a:t>
            </a:r>
            <a:r>
              <a:rPr lang="en-GB" dirty="0"/>
              <a:t>.</a:t>
            </a:r>
          </a:p>
        </p:txBody>
      </p:sp>
      <p:sp>
        <p:nvSpPr>
          <p:cNvPr id="7" name="Rectangle 6"/>
          <p:cNvSpPr/>
          <p:nvPr/>
        </p:nvSpPr>
        <p:spPr>
          <a:xfrm>
            <a:off x="3563888" y="1628800"/>
            <a:ext cx="4572000" cy="1754326"/>
          </a:xfrm>
          <a:prstGeom prst="rect">
            <a:avLst/>
          </a:prstGeom>
        </p:spPr>
        <p:txBody>
          <a:bodyPr>
            <a:spAutoFit/>
          </a:bodyPr>
          <a:lstStyle/>
          <a:p>
            <a:r>
              <a:rPr lang="en-GB" dirty="0"/>
              <a:t>The stocky, well-dressed man in charge of the ranch, and Curley’s father. He is never named and appears only once, but seems to be a fair-minded man. Candy happily reports that the boss once delivered a gallon of whiskey to the ranch-hands on Christmas Day.</a:t>
            </a:r>
          </a:p>
        </p:txBody>
      </p:sp>
      <p:sp>
        <p:nvSpPr>
          <p:cNvPr id="8" name="TextBox 7"/>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476672"/>
            <a:ext cx="4968552" cy="646331"/>
          </a:xfrm>
          <a:prstGeom prst="rect">
            <a:avLst/>
          </a:prstGeom>
          <a:noFill/>
        </p:spPr>
        <p:txBody>
          <a:bodyPr wrap="square" rtlCol="0">
            <a:spAutoFit/>
          </a:bodyPr>
          <a:lstStyle/>
          <a:p>
            <a:r>
              <a:rPr lang="en-GB" sz="3600" b="1" dirty="0" smtClean="0"/>
              <a:t>Whit</a:t>
            </a:r>
            <a:endParaRPr lang="en-GB" sz="3600" b="1" dirty="0"/>
          </a:p>
        </p:txBody>
      </p:sp>
      <p:sp>
        <p:nvSpPr>
          <p:cNvPr id="8" name="TextBox 7"/>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9" name="TextBox 8"/>
          <p:cNvSpPr txBox="1"/>
          <p:nvPr/>
        </p:nvSpPr>
        <p:spPr>
          <a:xfrm>
            <a:off x="467544" y="4149080"/>
            <a:ext cx="8352928" cy="1477328"/>
          </a:xfrm>
          <a:prstGeom prst="rect">
            <a:avLst/>
          </a:prstGeom>
          <a:noFill/>
        </p:spPr>
        <p:txBody>
          <a:bodyPr wrap="square" rtlCol="0">
            <a:spAutoFit/>
          </a:bodyPr>
          <a:lstStyle/>
          <a:p>
            <a:pPr>
              <a:buFont typeface="Arial" pitchFamily="34" charset="0"/>
              <a:buChar char="•"/>
            </a:pPr>
            <a:r>
              <a:rPr lang="en-GB" dirty="0" smtClean="0"/>
              <a:t> Whit is young and has not yet become bitter or cynical. </a:t>
            </a:r>
          </a:p>
          <a:p>
            <a:pPr>
              <a:buFont typeface="Arial" pitchFamily="34" charset="0"/>
              <a:buChar char="•"/>
            </a:pPr>
            <a:r>
              <a:rPr lang="en-GB" dirty="0" smtClean="0"/>
              <a:t> He is aware of the danger Curley's wife poses however and he tells George to come into town with them and 'get it all out his system'.</a:t>
            </a:r>
          </a:p>
          <a:p>
            <a:pPr>
              <a:buFont typeface="Arial" pitchFamily="34" charset="0"/>
              <a:buChar char="•"/>
            </a:pPr>
            <a:r>
              <a:rPr lang="en-GB" dirty="0" smtClean="0"/>
              <a:t> Whit shows Slim a letter from Bill Tanner in a magazine – Bill worked on the ranch briefly and he clearly represents the closest thing to friendship Whit has had.</a:t>
            </a:r>
            <a:endParaRPr lang="en-GB" dirty="0"/>
          </a:p>
        </p:txBody>
      </p:sp>
      <p:pic>
        <p:nvPicPr>
          <p:cNvPr id="5122" name="Picture 2" descr="http://www.watermill.org.uk/blog/wp-content/uploads/2012/06/Nick-Hart-for-web.jpg"/>
          <p:cNvPicPr>
            <a:picLocks noChangeAspect="1" noChangeArrowheads="1"/>
          </p:cNvPicPr>
          <p:nvPr/>
        </p:nvPicPr>
        <p:blipFill>
          <a:blip r:embed="rId2" cstate="print"/>
          <a:srcRect/>
          <a:stretch>
            <a:fillRect/>
          </a:stretch>
        </p:blipFill>
        <p:spPr bwMode="auto">
          <a:xfrm>
            <a:off x="3059832" y="692696"/>
            <a:ext cx="4762500" cy="317182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bbc.co.uk/schools/gcsebitesize/english_literature/images/micemen_07.jpg"/>
          <p:cNvPicPr>
            <a:picLocks noChangeAspect="1" noChangeArrowheads="1"/>
          </p:cNvPicPr>
          <p:nvPr/>
        </p:nvPicPr>
        <p:blipFill>
          <a:blip r:embed="rId2" cstate="print"/>
          <a:srcRect/>
          <a:stretch>
            <a:fillRect/>
          </a:stretch>
        </p:blipFill>
        <p:spPr bwMode="auto">
          <a:xfrm>
            <a:off x="251520" y="692696"/>
            <a:ext cx="3657600" cy="5486400"/>
          </a:xfrm>
          <a:prstGeom prst="rect">
            <a:avLst/>
          </a:prstGeom>
          <a:noFill/>
        </p:spPr>
      </p:pic>
      <p:sp>
        <p:nvSpPr>
          <p:cNvPr id="3" name="TextBox 2"/>
          <p:cNvSpPr txBox="1"/>
          <p:nvPr/>
        </p:nvSpPr>
        <p:spPr>
          <a:xfrm>
            <a:off x="4067944" y="188640"/>
            <a:ext cx="5076056" cy="6740307"/>
          </a:xfrm>
          <a:prstGeom prst="rect">
            <a:avLst/>
          </a:prstGeom>
          <a:noFill/>
        </p:spPr>
        <p:txBody>
          <a:bodyPr wrap="square" rtlCol="0">
            <a:spAutoFit/>
          </a:bodyPr>
          <a:lstStyle/>
          <a:p>
            <a:pPr>
              <a:buFont typeface="Arial" pitchFamily="34" charset="0"/>
              <a:buChar char="•"/>
            </a:pPr>
            <a:r>
              <a:rPr lang="en-GB" dirty="0" smtClean="0"/>
              <a:t>He is a small man, but has brains and a quick wit.</a:t>
            </a:r>
          </a:p>
          <a:p>
            <a:pPr>
              <a:buFont typeface="Arial" pitchFamily="34" charset="0"/>
              <a:buChar char="•"/>
            </a:pPr>
            <a:r>
              <a:rPr lang="en-GB" dirty="0" smtClean="0"/>
              <a:t>He has been a good friend to </a:t>
            </a:r>
            <a:r>
              <a:rPr lang="en-GB" dirty="0" err="1" smtClean="0"/>
              <a:t>Lennie</a:t>
            </a:r>
            <a:r>
              <a:rPr lang="en-GB" dirty="0" smtClean="0"/>
              <a:t>, ever since he promised </a:t>
            </a:r>
            <a:r>
              <a:rPr lang="en-GB" dirty="0" err="1" smtClean="0"/>
              <a:t>Lennie's</a:t>
            </a:r>
            <a:r>
              <a:rPr lang="en-GB" dirty="0" smtClean="0"/>
              <a:t> Aunt Clara that he would care for him. He looks after all </a:t>
            </a:r>
            <a:r>
              <a:rPr lang="en-GB" dirty="0" err="1" smtClean="0"/>
              <a:t>Lennie's</a:t>
            </a:r>
            <a:r>
              <a:rPr lang="en-GB" dirty="0" smtClean="0"/>
              <a:t> affairs, such as carrying his work card, and tries to steer him out of potential trouble.</a:t>
            </a:r>
          </a:p>
          <a:p>
            <a:pPr>
              <a:buFont typeface="Arial" pitchFamily="34" charset="0"/>
              <a:buChar char="•"/>
            </a:pPr>
            <a:r>
              <a:rPr lang="en-GB" dirty="0" smtClean="0"/>
              <a:t>He needs </a:t>
            </a:r>
            <a:r>
              <a:rPr lang="en-GB" dirty="0" err="1" smtClean="0"/>
              <a:t>Lennie</a:t>
            </a:r>
            <a:r>
              <a:rPr lang="en-GB" dirty="0" smtClean="0"/>
              <a:t> as a friend, not only because </a:t>
            </a:r>
            <a:r>
              <a:rPr lang="en-GB" dirty="0" err="1" smtClean="0"/>
              <a:t>Lennie's</a:t>
            </a:r>
            <a:r>
              <a:rPr lang="en-GB" dirty="0" smtClean="0"/>
              <a:t> strength helps to get them both jobs, but so as not to be lonely. His threats to leave </a:t>
            </a:r>
            <a:r>
              <a:rPr lang="en-GB" dirty="0" err="1" smtClean="0"/>
              <a:t>Lennie</a:t>
            </a:r>
            <a:r>
              <a:rPr lang="en-GB" dirty="0" smtClean="0"/>
              <a:t> are not really serious. He is genuinely proud of </a:t>
            </a:r>
            <a:r>
              <a:rPr lang="en-GB" dirty="0" err="1" smtClean="0"/>
              <a:t>Lennie</a:t>
            </a:r>
            <a:r>
              <a:rPr lang="en-GB" dirty="0" smtClean="0"/>
              <a:t>.</a:t>
            </a:r>
          </a:p>
          <a:p>
            <a:pPr>
              <a:buFont typeface="Arial" pitchFamily="34" charset="0"/>
              <a:buChar char="•"/>
            </a:pPr>
            <a:r>
              <a:rPr lang="en-GB" dirty="0" smtClean="0"/>
              <a:t>He shares a dream with </a:t>
            </a:r>
            <a:r>
              <a:rPr lang="en-GB" dirty="0" err="1" smtClean="0"/>
              <a:t>Lennie</a:t>
            </a:r>
            <a:r>
              <a:rPr lang="en-GB" dirty="0" smtClean="0"/>
              <a:t> to own a piece of land and is prepared to work hard to build up the money needed to buy it.</a:t>
            </a:r>
          </a:p>
          <a:p>
            <a:pPr>
              <a:buFont typeface="Arial" pitchFamily="34" charset="0"/>
              <a:buChar char="•"/>
            </a:pPr>
            <a:r>
              <a:rPr lang="en-GB" dirty="0" smtClean="0"/>
              <a:t>"...with us it </a:t>
            </a:r>
            <a:r>
              <a:rPr lang="en-GB" dirty="0" err="1" smtClean="0"/>
              <a:t>ain't</a:t>
            </a:r>
            <a:r>
              <a:rPr lang="en-GB" dirty="0" smtClean="0"/>
              <a:t> like that. We got a future. We got somebody to talk to that gives a damn about us. We don't have to sit in no bar room </a:t>
            </a:r>
            <a:r>
              <a:rPr lang="en-GB" dirty="0" err="1" smtClean="0"/>
              <a:t>blowin</a:t>
            </a:r>
            <a:r>
              <a:rPr lang="en-GB" dirty="0" smtClean="0"/>
              <a:t>' in our jack 'jus because we got no place else to go. If them other guys gets in jail they can rot for all anybody gives a damn. But not us."</a:t>
            </a:r>
          </a:p>
          <a:p>
            <a:pPr>
              <a:buFont typeface="Arial" pitchFamily="34" charset="0"/>
              <a:buChar char="•"/>
            </a:pPr>
            <a:r>
              <a:rPr lang="en-GB" dirty="0" smtClean="0"/>
              <a:t>He is honest with people he trusts. For example, he tells Slim that he used to play tricks on </a:t>
            </a:r>
            <a:r>
              <a:rPr lang="en-GB" dirty="0" err="1" smtClean="0"/>
              <a:t>Lennie</a:t>
            </a:r>
            <a:r>
              <a:rPr lang="en-GB" dirty="0" smtClean="0"/>
              <a:t> when they were young, but now feels guilty about it as </a:t>
            </a:r>
            <a:r>
              <a:rPr lang="en-GB" dirty="0" err="1" smtClean="0"/>
              <a:t>Lennie</a:t>
            </a:r>
            <a:r>
              <a:rPr lang="en-GB" dirty="0" smtClean="0"/>
              <a:t> nearly drowned.</a:t>
            </a:r>
          </a:p>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bbc.co.uk/schools/gcsebitesize/english_literature/images/micemen_08.jpg"/>
          <p:cNvPicPr>
            <a:picLocks noChangeAspect="1" noChangeArrowheads="1"/>
          </p:cNvPicPr>
          <p:nvPr/>
        </p:nvPicPr>
        <p:blipFill>
          <a:blip r:embed="rId2" cstate="print"/>
          <a:srcRect/>
          <a:stretch>
            <a:fillRect/>
          </a:stretch>
        </p:blipFill>
        <p:spPr bwMode="auto">
          <a:xfrm>
            <a:off x="179512" y="836712"/>
            <a:ext cx="3657600" cy="5486400"/>
          </a:xfrm>
          <a:prstGeom prst="rect">
            <a:avLst/>
          </a:prstGeom>
          <a:noFill/>
        </p:spPr>
      </p:pic>
      <p:sp>
        <p:nvSpPr>
          <p:cNvPr id="3" name="TextBox 2"/>
          <p:cNvSpPr txBox="1"/>
          <p:nvPr/>
        </p:nvSpPr>
        <p:spPr>
          <a:xfrm>
            <a:off x="3923928" y="188640"/>
            <a:ext cx="5040560" cy="6647974"/>
          </a:xfrm>
          <a:prstGeom prst="rect">
            <a:avLst/>
          </a:prstGeom>
          <a:noFill/>
        </p:spPr>
        <p:txBody>
          <a:bodyPr wrap="square" rtlCol="0">
            <a:spAutoFit/>
          </a:bodyPr>
          <a:lstStyle/>
          <a:p>
            <a:pPr>
              <a:buFont typeface="Arial" pitchFamily="34" charset="0"/>
              <a:buChar char="•"/>
            </a:pPr>
            <a:r>
              <a:rPr lang="en-GB" sz="1700" dirty="0" smtClean="0"/>
              <a:t>He is a big man, in contrast to his name.</a:t>
            </a:r>
          </a:p>
          <a:p>
            <a:pPr>
              <a:buFont typeface="Arial" pitchFamily="34" charset="0"/>
              <a:buChar char="•"/>
            </a:pPr>
            <a:r>
              <a:rPr lang="en-GB" sz="1700" dirty="0" smtClean="0"/>
              <a:t>He has limited intelligence, so he relies on George to look after him. He copies George in everything George does and trusts George completely.</a:t>
            </a:r>
          </a:p>
          <a:p>
            <a:pPr>
              <a:buFont typeface="Arial" pitchFamily="34" charset="0"/>
              <a:buChar char="•"/>
            </a:pPr>
            <a:r>
              <a:rPr lang="en-GB" sz="1700" dirty="0" smtClean="0"/>
              <a:t>"Behind him (George) walked his opposite, a huge man, shapeless of face, with large, pale eyes, with wide, sloping shoulders; and he walked heavily, dragging his feet a little, the way a bear drags his paws. His arms did not swing at his sides, but hung loosely."</a:t>
            </a:r>
          </a:p>
          <a:p>
            <a:pPr>
              <a:buFont typeface="Arial" pitchFamily="34" charset="0"/>
              <a:buChar char="•"/>
            </a:pPr>
            <a:r>
              <a:rPr lang="en-GB" sz="1700" dirty="0" smtClean="0"/>
              <a:t>He shares a dream with George to own a piece of land. </a:t>
            </a:r>
            <a:r>
              <a:rPr lang="en-GB" sz="1700" dirty="0" err="1" smtClean="0"/>
              <a:t>Lennie's</a:t>
            </a:r>
            <a:r>
              <a:rPr lang="en-GB" sz="1700" dirty="0" smtClean="0"/>
              <a:t> special job would be to tend the rabbits.</a:t>
            </a:r>
          </a:p>
          <a:p>
            <a:pPr>
              <a:buFont typeface="Arial" pitchFamily="34" charset="0"/>
              <a:buChar char="•"/>
            </a:pPr>
            <a:r>
              <a:rPr lang="en-GB" sz="1700" dirty="0" smtClean="0"/>
              <a:t>He likes to pet soft things, like puppies and dead mice. We know this got him into trouble in Weed when he tried to feel a girl's soft red dress: she thought he was going to attack her.</a:t>
            </a:r>
          </a:p>
          <a:p>
            <a:pPr>
              <a:buFont typeface="Arial" pitchFamily="34" charset="0"/>
              <a:buChar char="•"/>
            </a:pPr>
            <a:r>
              <a:rPr lang="en-GB" sz="1700" dirty="0" smtClean="0"/>
              <a:t>He can be forgetful - George continually has to remind him about important things.</a:t>
            </a:r>
          </a:p>
          <a:p>
            <a:pPr>
              <a:buFont typeface="Arial" pitchFamily="34" charset="0"/>
              <a:buChar char="•"/>
            </a:pPr>
            <a:r>
              <a:rPr lang="en-GB" sz="1700" dirty="0" smtClean="0"/>
              <a:t>He is very gentle and kind, and would never harm anyone or anything deliberately.</a:t>
            </a:r>
          </a:p>
          <a:p>
            <a:pPr>
              <a:buFont typeface="Arial" pitchFamily="34" charset="0"/>
              <a:buChar char="•"/>
            </a:pPr>
            <a:r>
              <a:rPr lang="en-GB" sz="1700" dirty="0" smtClean="0"/>
              <a:t>He is extremely strong: he can work as well as two men at bucking barley.</a:t>
            </a:r>
          </a:p>
          <a:p>
            <a:pPr>
              <a:buFont typeface="Arial" pitchFamily="34" charset="0"/>
              <a:buChar char="•"/>
            </a:pPr>
            <a:r>
              <a:rPr lang="en-GB" sz="1700" dirty="0" smtClean="0"/>
              <a:t>He is often described as a child or an animal - he drinks from the pool like a horse and his huge hands are described as paws.</a:t>
            </a:r>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bbc.co.uk/schools/gcsebitesize/english_literature/images/micemen_13.jpg"/>
          <p:cNvPicPr>
            <a:picLocks noChangeAspect="1" noChangeArrowheads="1"/>
          </p:cNvPicPr>
          <p:nvPr/>
        </p:nvPicPr>
        <p:blipFill>
          <a:blip r:embed="rId2" cstate="print"/>
          <a:srcRect/>
          <a:stretch>
            <a:fillRect/>
          </a:stretch>
        </p:blipFill>
        <p:spPr bwMode="auto">
          <a:xfrm>
            <a:off x="179512" y="692696"/>
            <a:ext cx="3657600" cy="5486400"/>
          </a:xfrm>
          <a:prstGeom prst="rect">
            <a:avLst/>
          </a:prstGeom>
          <a:noFill/>
        </p:spPr>
      </p:pic>
      <p:sp>
        <p:nvSpPr>
          <p:cNvPr id="3" name="TextBox 2"/>
          <p:cNvSpPr txBox="1"/>
          <p:nvPr/>
        </p:nvSpPr>
        <p:spPr>
          <a:xfrm>
            <a:off x="4067944" y="332656"/>
            <a:ext cx="4824536" cy="6647974"/>
          </a:xfrm>
          <a:prstGeom prst="rect">
            <a:avLst/>
          </a:prstGeom>
          <a:noFill/>
        </p:spPr>
        <p:txBody>
          <a:bodyPr wrap="square" rtlCol="0">
            <a:spAutoFit/>
          </a:bodyPr>
          <a:lstStyle/>
          <a:p>
            <a:pPr>
              <a:buFont typeface="Arial" pitchFamily="34" charset="0"/>
              <a:buChar char="•"/>
            </a:pPr>
            <a:r>
              <a:rPr lang="en-GB" sz="1700" dirty="0" smtClean="0"/>
              <a:t>Candy is the oldest ranch hand. He lost his right hand in an accident at work.</a:t>
            </a:r>
          </a:p>
          <a:p>
            <a:pPr>
              <a:buFont typeface="Arial" pitchFamily="34" charset="0"/>
              <a:buChar char="•"/>
            </a:pPr>
            <a:r>
              <a:rPr lang="en-GB" sz="1700" dirty="0" smtClean="0"/>
              <a:t>He is the '</a:t>
            </a:r>
            <a:r>
              <a:rPr lang="en-GB" sz="1700" dirty="0" err="1" smtClean="0"/>
              <a:t>swamper</a:t>
            </a:r>
            <a:r>
              <a:rPr lang="en-GB" sz="1700" dirty="0" smtClean="0"/>
              <a:t>' - the man who cleans the bunkhouse. He knows he will be thrown out and put 'on the county' when he is too old to work.</a:t>
            </a:r>
          </a:p>
          <a:p>
            <a:pPr>
              <a:buFont typeface="Arial" pitchFamily="34" charset="0"/>
              <a:buChar char="•"/>
            </a:pPr>
            <a:r>
              <a:rPr lang="en-GB" sz="1700" dirty="0" smtClean="0"/>
              <a:t>Because of this, he accepts what goes on and doesn't challenge anything: he can't afford to lose his job.</a:t>
            </a:r>
          </a:p>
          <a:p>
            <a:pPr>
              <a:buFont typeface="Arial" pitchFamily="34" charset="0"/>
              <a:buChar char="•"/>
            </a:pPr>
            <a:r>
              <a:rPr lang="en-GB" sz="1700" dirty="0" smtClean="0"/>
              <a:t>He has a very old dog, which he has had from a pup. It is his only friend and companion. </a:t>
            </a:r>
          </a:p>
          <a:p>
            <a:pPr>
              <a:buFont typeface="Arial" pitchFamily="34" charset="0"/>
              <a:buChar char="•"/>
            </a:pPr>
            <a:r>
              <a:rPr lang="en-GB" sz="1700" dirty="0" smtClean="0"/>
              <a:t>"The old man came slowly into the room. He had his broom in his hand. And at his heels there walked a drag-footed sheep dog, gray of muzzle, and with pale, blind old eyes."</a:t>
            </a:r>
          </a:p>
          <a:p>
            <a:pPr>
              <a:buFont typeface="Arial" pitchFamily="34" charset="0"/>
              <a:buChar char="•"/>
            </a:pPr>
            <a:r>
              <a:rPr lang="en-GB" sz="1700" dirty="0" smtClean="0"/>
              <a:t>Carlson insists on shooting the dog because he claims it is too old and ill to be of any use. Candy is devastated.</a:t>
            </a:r>
          </a:p>
          <a:p>
            <a:pPr>
              <a:buFont typeface="Arial" pitchFamily="34" charset="0"/>
              <a:buChar char="•"/>
            </a:pPr>
            <a:r>
              <a:rPr lang="en-GB" sz="1700" dirty="0" smtClean="0"/>
              <a:t>He is lonely and isolated, but makes friends with George and </a:t>
            </a:r>
            <a:r>
              <a:rPr lang="en-GB" sz="1700" dirty="0" err="1" smtClean="0"/>
              <a:t>Lennie</a:t>
            </a:r>
            <a:r>
              <a:rPr lang="en-GB" sz="1700" dirty="0" smtClean="0"/>
              <a:t> and offers his compensation money to help them all to buy a ranch together and achieve their dream.</a:t>
            </a:r>
          </a:p>
          <a:p>
            <a:pPr>
              <a:buFont typeface="Arial" pitchFamily="34" charset="0"/>
              <a:buChar char="•"/>
            </a:pPr>
            <a:r>
              <a:rPr lang="en-GB" sz="1700" dirty="0" smtClean="0"/>
              <a:t>When he finds Curley's wife dead, he is furious, as he knows instantly that </a:t>
            </a:r>
            <a:r>
              <a:rPr lang="en-GB" sz="1700" dirty="0" err="1" smtClean="0"/>
              <a:t>Lennie</a:t>
            </a:r>
            <a:r>
              <a:rPr lang="en-GB" sz="1700" dirty="0" smtClean="0"/>
              <a:t> was involved and that they have lost their chance of achieving their dream.</a:t>
            </a:r>
          </a:p>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bbc.co.uk/schools/gcsebitesize/english_literature/images/micemen_09.jpg"/>
          <p:cNvPicPr>
            <a:picLocks noChangeAspect="1" noChangeArrowheads="1"/>
          </p:cNvPicPr>
          <p:nvPr/>
        </p:nvPicPr>
        <p:blipFill>
          <a:blip r:embed="rId2" cstate="print"/>
          <a:srcRect/>
          <a:stretch>
            <a:fillRect/>
          </a:stretch>
        </p:blipFill>
        <p:spPr bwMode="auto">
          <a:xfrm>
            <a:off x="179512" y="620688"/>
            <a:ext cx="3657600" cy="5486400"/>
          </a:xfrm>
          <a:prstGeom prst="rect">
            <a:avLst/>
          </a:prstGeom>
          <a:noFill/>
        </p:spPr>
      </p:pic>
      <p:sp>
        <p:nvSpPr>
          <p:cNvPr id="3" name="TextBox 2"/>
          <p:cNvSpPr txBox="1"/>
          <p:nvPr/>
        </p:nvSpPr>
        <p:spPr>
          <a:xfrm>
            <a:off x="4067944" y="836712"/>
            <a:ext cx="4896544" cy="4801314"/>
          </a:xfrm>
          <a:prstGeom prst="rect">
            <a:avLst/>
          </a:prstGeom>
          <a:noFill/>
        </p:spPr>
        <p:txBody>
          <a:bodyPr wrap="square" rtlCol="0">
            <a:spAutoFit/>
          </a:bodyPr>
          <a:lstStyle/>
          <a:p>
            <a:pPr>
              <a:buFont typeface="Arial" pitchFamily="34" charset="0"/>
              <a:buChar char="•"/>
            </a:pPr>
            <a:r>
              <a:rPr lang="en-GB" dirty="0" smtClean="0"/>
              <a:t>Slim is the </a:t>
            </a:r>
            <a:r>
              <a:rPr lang="en-GB" i="1" dirty="0" err="1" smtClean="0"/>
              <a:t>jerkline</a:t>
            </a:r>
            <a:r>
              <a:rPr lang="en-GB" i="1" dirty="0" smtClean="0"/>
              <a:t> skinner</a:t>
            </a:r>
            <a:r>
              <a:rPr lang="en-GB" dirty="0" smtClean="0"/>
              <a:t> (lead mule-team driver) at the ranch. He is excellent at his job.</a:t>
            </a:r>
          </a:p>
          <a:p>
            <a:pPr>
              <a:buFont typeface="Arial" pitchFamily="34" charset="0"/>
              <a:buChar char="•"/>
            </a:pPr>
            <a:r>
              <a:rPr lang="en-GB" dirty="0" smtClean="0"/>
              <a:t>He is the natural leader at the ranch. Everyone respects his views and looks up to him.</a:t>
            </a:r>
          </a:p>
          <a:p>
            <a:pPr>
              <a:buFont typeface="Arial" pitchFamily="34" charset="0"/>
              <a:buChar char="•"/>
            </a:pPr>
            <a:r>
              <a:rPr lang="en-GB" dirty="0" smtClean="0"/>
              <a:t>He has a quiet dignity: he doesn't need to assert himself to have authority.</a:t>
            </a:r>
          </a:p>
          <a:p>
            <a:pPr>
              <a:buFont typeface="Arial" pitchFamily="34" charset="0"/>
              <a:buChar char="•"/>
            </a:pPr>
            <a:r>
              <a:rPr lang="en-GB" dirty="0" smtClean="0"/>
              <a:t>"there was a gravity in his manner and a quiet so profound that all talked stopped when he spoke. His authority was so great that his word was taken on any subject, be it politics or love."</a:t>
            </a:r>
          </a:p>
          <a:p>
            <a:pPr>
              <a:buFont typeface="Arial" pitchFamily="34" charset="0"/>
              <a:buChar char="•"/>
            </a:pPr>
            <a:r>
              <a:rPr lang="en-GB" dirty="0" smtClean="0"/>
              <a:t>He understands the relationship between George and </a:t>
            </a:r>
            <a:r>
              <a:rPr lang="en-GB" dirty="0" err="1" smtClean="0"/>
              <a:t>Lennie</a:t>
            </a:r>
            <a:r>
              <a:rPr lang="en-GB" dirty="0" smtClean="0"/>
              <a:t>. He helps George at the end and reassures George that he did the right thing.</a:t>
            </a:r>
          </a:p>
          <a:p>
            <a:pPr>
              <a:buFont typeface="Arial" pitchFamily="34" charset="0"/>
              <a:buChar char="•"/>
            </a:pPr>
            <a:r>
              <a:rPr lang="en-GB" dirty="0" smtClean="0"/>
              <a:t>We know little else about him, which gives him a slightly mysterious quality. Do you think he is too good to be true?</a:t>
            </a:r>
          </a:p>
          <a:p>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bbc.co.uk/schools/gcsebitesize/english_literature/images/micemen_10.jpg"/>
          <p:cNvPicPr>
            <a:picLocks noChangeAspect="1" noChangeArrowheads="1"/>
          </p:cNvPicPr>
          <p:nvPr/>
        </p:nvPicPr>
        <p:blipFill>
          <a:blip r:embed="rId2" cstate="print"/>
          <a:srcRect/>
          <a:stretch>
            <a:fillRect/>
          </a:stretch>
        </p:blipFill>
        <p:spPr bwMode="auto">
          <a:xfrm>
            <a:off x="323528" y="692696"/>
            <a:ext cx="3657600" cy="5486400"/>
          </a:xfrm>
          <a:prstGeom prst="rect">
            <a:avLst/>
          </a:prstGeom>
          <a:noFill/>
        </p:spPr>
      </p:pic>
      <p:sp>
        <p:nvSpPr>
          <p:cNvPr id="4" name="TextBox 3"/>
          <p:cNvSpPr txBox="1"/>
          <p:nvPr/>
        </p:nvSpPr>
        <p:spPr>
          <a:xfrm>
            <a:off x="4211960" y="980728"/>
            <a:ext cx="4464496" cy="4801314"/>
          </a:xfrm>
          <a:prstGeom prst="rect">
            <a:avLst/>
          </a:prstGeom>
          <a:noFill/>
        </p:spPr>
        <p:txBody>
          <a:bodyPr wrap="square" rtlCol="0">
            <a:spAutoFit/>
          </a:bodyPr>
          <a:lstStyle/>
          <a:p>
            <a:pPr>
              <a:buFont typeface="Arial" pitchFamily="34" charset="0"/>
              <a:buChar char="•"/>
            </a:pPr>
            <a:r>
              <a:rPr lang="en-GB" dirty="0" smtClean="0"/>
              <a:t>Curley is the boss's son, so he doesn't need to work like the ordinary ranch hands, and he has time to kill.</a:t>
            </a:r>
          </a:p>
          <a:p>
            <a:pPr>
              <a:buFont typeface="Arial" pitchFamily="34" charset="0"/>
              <a:buChar char="•"/>
            </a:pPr>
            <a:r>
              <a:rPr lang="en-GB" dirty="0" smtClean="0"/>
              <a:t>He's little - so he hates big guys.</a:t>
            </a:r>
          </a:p>
          <a:p>
            <a:pPr>
              <a:buFont typeface="Arial" pitchFamily="34" charset="0"/>
              <a:buChar char="•"/>
            </a:pPr>
            <a:r>
              <a:rPr lang="en-GB" dirty="0" smtClean="0"/>
              <a:t>He is a prize-fighter and looks for opportunities for a fight.</a:t>
            </a:r>
          </a:p>
          <a:p>
            <a:pPr>
              <a:buFont typeface="Arial" pitchFamily="34" charset="0"/>
              <a:buChar char="•"/>
            </a:pPr>
            <a:r>
              <a:rPr lang="en-GB" dirty="0" smtClean="0"/>
              <a:t>"He glanced coldly at George and then at </a:t>
            </a:r>
            <a:r>
              <a:rPr lang="en-GB" dirty="0" err="1" smtClean="0"/>
              <a:t>Lennie</a:t>
            </a:r>
            <a:r>
              <a:rPr lang="en-GB" dirty="0" smtClean="0"/>
              <a:t>. His arms gradually bent at the elbows and his hands closed into fists. He stiffened and went into a slight crouch. His glance was at once calculating and pugnacious."</a:t>
            </a:r>
          </a:p>
          <a:p>
            <a:pPr>
              <a:buFont typeface="Arial" pitchFamily="34" charset="0"/>
              <a:buChar char="•"/>
            </a:pPr>
            <a:r>
              <a:rPr lang="en-GB" dirty="0" smtClean="0"/>
              <a:t>He is newly-married and is very possessive of his wife - but he still visits brothels.</a:t>
            </a:r>
          </a:p>
          <a:p>
            <a:pPr>
              <a:buFont typeface="Arial" pitchFamily="34" charset="0"/>
              <a:buChar char="•"/>
            </a:pPr>
            <a:r>
              <a:rPr lang="en-GB" dirty="0" smtClean="0"/>
              <a:t>There is a rumour that he wears a glove filled with Vaseline to keep his hand soft for his wife.</a:t>
            </a:r>
          </a:p>
          <a:p>
            <a:endParaRPr lang="en-GB" dirty="0"/>
          </a:p>
        </p:txBody>
      </p:sp>
      <p:sp>
        <p:nvSpPr>
          <p:cNvPr id="5" name="TextBox 4"/>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268760"/>
            <a:ext cx="8568952" cy="2723823"/>
          </a:xfrm>
          <a:prstGeom prst="rect">
            <a:avLst/>
          </a:prstGeom>
          <a:noFill/>
        </p:spPr>
        <p:txBody>
          <a:bodyPr wrap="square" rtlCol="0">
            <a:spAutoFit/>
          </a:bodyPr>
          <a:lstStyle/>
          <a:p>
            <a:pPr lvl="0"/>
            <a:r>
              <a:rPr lang="en-US" sz="1900" dirty="0" smtClean="0"/>
              <a:t>Women started to play a growing role in the American economy, both as consumers and workers.  Between 1920 and 1929 the number of working women over the age of 15 increased by 50% to c.10 million (25% of the female population over 15).  However, women’s wages were usually considerably lower than those of men, even where they were doing the same or similar jobs.  Women were subject to criticism for the way they dress and act as skirts and hair got shorter, cosmetics got cheaper and women became more economically independent.   Women drove and smoked – a shock for some!  Fashionable clothes became cheaper and easier to obtain with a massive increase in chain stores throughout the USA.  </a:t>
            </a:r>
            <a:endParaRPr lang="en-GB" dirty="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5" name="TextBox 4"/>
          <p:cNvSpPr txBox="1"/>
          <p:nvPr/>
        </p:nvSpPr>
        <p:spPr>
          <a:xfrm>
            <a:off x="179512" y="476672"/>
            <a:ext cx="8208912" cy="584775"/>
          </a:xfrm>
          <a:prstGeom prst="rect">
            <a:avLst/>
          </a:prstGeom>
          <a:noFill/>
        </p:spPr>
        <p:txBody>
          <a:bodyPr wrap="square" rtlCol="0">
            <a:spAutoFit/>
          </a:bodyPr>
          <a:lstStyle/>
          <a:p>
            <a:r>
              <a:rPr lang="en-GB" sz="3200" b="1" dirty="0" smtClean="0">
                <a:solidFill>
                  <a:srgbClr val="FF0000"/>
                </a:solidFill>
              </a:rPr>
              <a:t>Some context – women in the 1930s</a:t>
            </a:r>
            <a:endParaRPr lang="en-GB" sz="3200" b="1" dirty="0">
              <a:solidFill>
                <a:srgbClr val="FF0000"/>
              </a:solidFill>
            </a:endParaRPr>
          </a:p>
        </p:txBody>
      </p:sp>
      <p:sp>
        <p:nvSpPr>
          <p:cNvPr id="6" name="TextBox 5"/>
          <p:cNvSpPr txBox="1"/>
          <p:nvPr/>
        </p:nvSpPr>
        <p:spPr>
          <a:xfrm>
            <a:off x="179512" y="4581128"/>
            <a:ext cx="8784976" cy="1446550"/>
          </a:xfrm>
          <a:prstGeom prst="rect">
            <a:avLst/>
          </a:prstGeom>
          <a:noFill/>
          <a:ln>
            <a:solidFill>
              <a:srgbClr val="000000"/>
            </a:solidFill>
          </a:ln>
        </p:spPr>
        <p:txBody>
          <a:bodyPr wrap="square" rtlCol="0">
            <a:spAutoFit/>
          </a:bodyPr>
          <a:lstStyle/>
          <a:p>
            <a:r>
              <a:rPr lang="en-US" sz="2200" dirty="0" smtClean="0"/>
              <a:t>1. What women appear or are referred to in the novella?</a:t>
            </a:r>
          </a:p>
          <a:p>
            <a:r>
              <a:rPr lang="en-GB" sz="2200" dirty="0" smtClean="0"/>
              <a:t>2. </a:t>
            </a:r>
            <a:r>
              <a:rPr lang="en-US" sz="2200" dirty="0" smtClean="0"/>
              <a:t>According to the male view on the ranch, what limited roles / functions does this show a woman can provide?</a:t>
            </a:r>
          </a:p>
          <a:p>
            <a:r>
              <a:rPr lang="en-US" sz="2200" dirty="0" smtClean="0"/>
              <a:t>3. What do the men on the ranch think of Curley’s wife? </a:t>
            </a:r>
            <a:endParaRPr lang="en-GB" sz="2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bbc.co.uk/schools/gcsebitesize/english_literature/images/micemen_11.jpg"/>
          <p:cNvPicPr>
            <a:picLocks noChangeAspect="1" noChangeArrowheads="1"/>
          </p:cNvPicPr>
          <p:nvPr/>
        </p:nvPicPr>
        <p:blipFill>
          <a:blip r:embed="rId2" cstate="print"/>
          <a:srcRect/>
          <a:stretch>
            <a:fillRect/>
          </a:stretch>
        </p:blipFill>
        <p:spPr bwMode="auto">
          <a:xfrm>
            <a:off x="179512" y="764704"/>
            <a:ext cx="3657600" cy="5486400"/>
          </a:xfrm>
          <a:prstGeom prst="rect">
            <a:avLst/>
          </a:prstGeom>
          <a:noFill/>
        </p:spPr>
      </p:pic>
      <p:sp>
        <p:nvSpPr>
          <p:cNvPr id="3" name="TextBox 2"/>
          <p:cNvSpPr txBox="1"/>
          <p:nvPr/>
        </p:nvSpPr>
        <p:spPr>
          <a:xfrm>
            <a:off x="4067944" y="908720"/>
            <a:ext cx="4824536" cy="5078313"/>
          </a:xfrm>
          <a:prstGeom prst="rect">
            <a:avLst/>
          </a:prstGeom>
          <a:noFill/>
        </p:spPr>
        <p:txBody>
          <a:bodyPr wrap="square" rtlCol="0">
            <a:spAutoFit/>
          </a:bodyPr>
          <a:lstStyle/>
          <a:p>
            <a:pPr>
              <a:buFont typeface="Arial" pitchFamily="34" charset="0"/>
              <a:buChar char="•"/>
            </a:pPr>
            <a:r>
              <a:rPr lang="en-GB" dirty="0" smtClean="0"/>
              <a:t>She is newly married to Curley.</a:t>
            </a:r>
          </a:p>
          <a:p>
            <a:pPr>
              <a:buFont typeface="Arial" pitchFamily="34" charset="0"/>
              <a:buChar char="•"/>
            </a:pPr>
            <a:r>
              <a:rPr lang="en-GB" dirty="0" smtClean="0"/>
              <a:t>We never know her name - she is merely Curley's 'property' with no individual identity.</a:t>
            </a:r>
          </a:p>
          <a:p>
            <a:pPr>
              <a:buFont typeface="Arial" pitchFamily="34" charset="0"/>
              <a:buChar char="•"/>
            </a:pPr>
            <a:r>
              <a:rPr lang="en-GB" dirty="0" smtClean="0"/>
              <a:t>She is young, pretty, wears attractive clothes and curls her hair.</a:t>
            </a:r>
          </a:p>
          <a:p>
            <a:pPr>
              <a:buFont typeface="Arial" pitchFamily="34" charset="0"/>
              <a:buChar char="•"/>
            </a:pPr>
            <a:r>
              <a:rPr lang="en-GB" dirty="0" smtClean="0"/>
              <a:t>She seems flirtatious and is always hanging around the bunk-house.</a:t>
            </a:r>
          </a:p>
          <a:p>
            <a:pPr>
              <a:buFont typeface="Arial" pitchFamily="34" charset="0"/>
              <a:buChar char="•"/>
            </a:pPr>
            <a:r>
              <a:rPr lang="en-GB" dirty="0" smtClean="0"/>
              <a:t>She is lonely - there are no other women to talk to and Curley is not really interested in her.</a:t>
            </a:r>
          </a:p>
          <a:p>
            <a:pPr>
              <a:buFont typeface="Arial" pitchFamily="34" charset="0"/>
              <a:buChar char="•"/>
            </a:pPr>
            <a:r>
              <a:rPr lang="en-GB" dirty="0" smtClean="0"/>
              <a:t>"What </a:t>
            </a:r>
            <a:r>
              <a:rPr lang="en-GB" dirty="0" err="1" smtClean="0"/>
              <a:t>kinda</a:t>
            </a:r>
            <a:r>
              <a:rPr lang="en-GB" dirty="0" smtClean="0"/>
              <a:t> harm am I </a:t>
            </a:r>
            <a:r>
              <a:rPr lang="en-GB" dirty="0" err="1" smtClean="0"/>
              <a:t>doin</a:t>
            </a:r>
            <a:r>
              <a:rPr lang="en-GB" dirty="0" smtClean="0"/>
              <a:t>' to you? Seems like they </a:t>
            </a:r>
            <a:r>
              <a:rPr lang="en-GB" dirty="0" err="1" smtClean="0"/>
              <a:t>ain't</a:t>
            </a:r>
            <a:r>
              <a:rPr lang="en-GB" dirty="0" smtClean="0"/>
              <a:t> none of them cares how I </a:t>
            </a:r>
            <a:r>
              <a:rPr lang="en-GB" dirty="0" err="1" smtClean="0"/>
              <a:t>gotta</a:t>
            </a:r>
            <a:r>
              <a:rPr lang="en-GB" dirty="0" smtClean="0"/>
              <a:t> live. I tell you I </a:t>
            </a:r>
            <a:r>
              <a:rPr lang="en-GB" dirty="0" err="1" smtClean="0"/>
              <a:t>ain't</a:t>
            </a:r>
            <a:r>
              <a:rPr lang="en-GB" dirty="0" smtClean="0"/>
              <a:t> used to </a:t>
            </a:r>
            <a:r>
              <a:rPr lang="en-GB" dirty="0" err="1" smtClean="0"/>
              <a:t>livin</a:t>
            </a:r>
            <a:r>
              <a:rPr lang="en-GB" dirty="0" smtClean="0"/>
              <a:t>' like this. I </a:t>
            </a:r>
            <a:r>
              <a:rPr lang="en-GB" dirty="0" err="1" smtClean="0"/>
              <a:t>coulda</a:t>
            </a:r>
            <a:r>
              <a:rPr lang="en-GB" dirty="0" smtClean="0"/>
              <a:t> made </a:t>
            </a:r>
            <a:r>
              <a:rPr lang="en-GB" dirty="0" err="1" smtClean="0"/>
              <a:t>somethin</a:t>
            </a:r>
            <a:r>
              <a:rPr lang="en-GB" dirty="0" smtClean="0"/>
              <a:t>' of myself."</a:t>
            </a:r>
          </a:p>
          <a:p>
            <a:pPr>
              <a:buFont typeface="Arial" pitchFamily="34" charset="0"/>
              <a:buChar char="•"/>
            </a:pPr>
            <a:r>
              <a:rPr lang="en-GB" dirty="0" smtClean="0"/>
              <a:t>She doesn't like Curley - she tells </a:t>
            </a:r>
            <a:r>
              <a:rPr lang="en-GB" dirty="0" err="1" smtClean="0"/>
              <a:t>Lennie</a:t>
            </a:r>
            <a:r>
              <a:rPr lang="en-GB" dirty="0" smtClean="0"/>
              <a:t> that she only married him when she didn't receive a letter she'd been promised to get into Hollywood.</a:t>
            </a:r>
          </a:p>
          <a:p>
            <a:pPr>
              <a:buFont typeface="Arial" pitchFamily="34" charset="0"/>
              <a:buChar char="•"/>
            </a:pPr>
            <a:r>
              <a:rPr lang="en-GB" dirty="0" smtClean="0"/>
              <a:t>She is naive.</a:t>
            </a:r>
          </a:p>
          <a:p>
            <a:endParaRPr lang="en-GB" dirty="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bbc.co.uk/schools/gcsebitesize/english_literature/images/micemen_12.jpg"/>
          <p:cNvPicPr>
            <a:picLocks noChangeAspect="1" noChangeArrowheads="1"/>
          </p:cNvPicPr>
          <p:nvPr/>
        </p:nvPicPr>
        <p:blipFill>
          <a:blip r:embed="rId2" cstate="print"/>
          <a:srcRect/>
          <a:stretch>
            <a:fillRect/>
          </a:stretch>
        </p:blipFill>
        <p:spPr bwMode="auto">
          <a:xfrm>
            <a:off x="251520" y="260648"/>
            <a:ext cx="3561589" cy="5342384"/>
          </a:xfrm>
          <a:prstGeom prst="rect">
            <a:avLst/>
          </a:prstGeom>
          <a:noFill/>
        </p:spPr>
      </p:pic>
      <p:sp>
        <p:nvSpPr>
          <p:cNvPr id="4" name="TextBox 3"/>
          <p:cNvSpPr txBox="1"/>
          <p:nvPr/>
        </p:nvSpPr>
        <p:spPr>
          <a:xfrm>
            <a:off x="3923928" y="188640"/>
            <a:ext cx="5112568" cy="6494085"/>
          </a:xfrm>
          <a:prstGeom prst="rect">
            <a:avLst/>
          </a:prstGeom>
          <a:noFill/>
        </p:spPr>
        <p:txBody>
          <a:bodyPr wrap="square" rtlCol="0">
            <a:spAutoFit/>
          </a:bodyPr>
          <a:lstStyle/>
          <a:p>
            <a:pPr>
              <a:buFont typeface="Arial" pitchFamily="34" charset="0"/>
              <a:buChar char="•"/>
            </a:pPr>
            <a:r>
              <a:rPr lang="en-GB" sz="1600" dirty="0" smtClean="0"/>
              <a:t>Crooks is the black stable hand or </a:t>
            </a:r>
            <a:r>
              <a:rPr lang="en-GB" sz="1600" i="1" dirty="0" smtClean="0"/>
              <a:t>buck</a:t>
            </a:r>
            <a:r>
              <a:rPr lang="en-GB" sz="1600" dirty="0" smtClean="0"/>
              <a:t>.</a:t>
            </a:r>
          </a:p>
          <a:p>
            <a:pPr>
              <a:buFont typeface="Arial" pitchFamily="34" charset="0"/>
              <a:buChar char="•"/>
            </a:pPr>
            <a:r>
              <a:rPr lang="en-GB" sz="1600" dirty="0" smtClean="0"/>
              <a:t>He is the only permanent employee at the ranch, since he injured his back in an accident. His back gives him constant pain.</a:t>
            </a:r>
          </a:p>
          <a:p>
            <a:pPr>
              <a:buFont typeface="Arial" pitchFamily="34" charset="0"/>
              <a:buChar char="•"/>
            </a:pPr>
            <a:r>
              <a:rPr lang="en-GB" sz="1600" dirty="0" smtClean="0"/>
              <a:t>He is the only black man around and is made to be isolated by his colour - he can't go into the bunk-house or socialise with the men.</a:t>
            </a:r>
          </a:p>
          <a:p>
            <a:pPr>
              <a:buFont typeface="Arial" pitchFamily="34" charset="0"/>
              <a:buChar char="•"/>
            </a:pPr>
            <a:r>
              <a:rPr lang="en-GB" sz="1600" dirty="0" smtClean="0"/>
              <a:t>He is always called the 'nigger' by the men, which shows how racism is taken for granted. The men don't mean to insult Crooks every time they call him this, but they never think to use his name</a:t>
            </a:r>
          </a:p>
          <a:p>
            <a:pPr>
              <a:buFont typeface="Arial" pitchFamily="34" charset="0"/>
              <a:buChar char="•"/>
            </a:pPr>
            <a:r>
              <a:rPr lang="en-GB" sz="1600" dirty="0" smtClean="0"/>
              <a:t>All this has made him proud and aloof.</a:t>
            </a:r>
          </a:p>
          <a:p>
            <a:pPr>
              <a:buFont typeface="Arial" pitchFamily="34" charset="0"/>
              <a:buChar char="•"/>
            </a:pPr>
            <a:r>
              <a:rPr lang="en-GB" sz="1600" dirty="0" smtClean="0"/>
              <a:t>He is lonely.</a:t>
            </a:r>
          </a:p>
          <a:p>
            <a:pPr>
              <a:buFont typeface="Arial" pitchFamily="34" charset="0"/>
              <a:buChar char="•"/>
            </a:pPr>
            <a:r>
              <a:rPr lang="en-GB" sz="1600" dirty="0" smtClean="0"/>
              <a:t>"</a:t>
            </a:r>
            <a:r>
              <a:rPr lang="en-GB" sz="1600" dirty="0" err="1" smtClean="0"/>
              <a:t>S'pose</a:t>
            </a:r>
            <a:r>
              <a:rPr lang="en-GB" sz="1600" dirty="0" smtClean="0"/>
              <a:t> you didn't have nobody. </a:t>
            </a:r>
            <a:r>
              <a:rPr lang="en-GB" sz="1600" dirty="0" err="1" smtClean="0"/>
              <a:t>S'pose</a:t>
            </a:r>
            <a:r>
              <a:rPr lang="en-GB" sz="1600" dirty="0" smtClean="0"/>
              <a:t> you couldn't go into the bunk house and play rummy 'cause you were black... A guy needs somebody - to be near him... I tell </a:t>
            </a:r>
            <a:r>
              <a:rPr lang="en-GB" sz="1600" dirty="0" err="1" smtClean="0"/>
              <a:t>ya</a:t>
            </a:r>
            <a:r>
              <a:rPr lang="en-GB" sz="1600" dirty="0" smtClean="0"/>
              <a:t> a guy gets too lonely an' he gets sick."</a:t>
            </a:r>
          </a:p>
          <a:p>
            <a:pPr>
              <a:buFont typeface="Arial" pitchFamily="34" charset="0"/>
              <a:buChar char="•"/>
            </a:pPr>
            <a:r>
              <a:rPr lang="en-GB" sz="1600" dirty="0" smtClean="0"/>
              <a:t>The only time he mixes with the ranch hands socially is when they pitch horseshoes - and then he beats everyone!</a:t>
            </a:r>
          </a:p>
          <a:p>
            <a:pPr>
              <a:buFont typeface="Arial" pitchFamily="34" charset="0"/>
              <a:buChar char="•"/>
            </a:pPr>
            <a:r>
              <a:rPr lang="en-GB" sz="1600" dirty="0" smtClean="0"/>
              <a:t>He has his own room near the stables and has a few possessions. He has books, which show he is intelligent and an old copy of the California Civil Code, which suggests he is concerned about his rights.</a:t>
            </a:r>
          </a:p>
          <a:p>
            <a:pPr>
              <a:buFont typeface="Arial" pitchFamily="34" charset="0"/>
              <a:buChar char="•"/>
            </a:pPr>
            <a:r>
              <a:rPr lang="en-GB" sz="1600" dirty="0" smtClean="0"/>
              <a:t>He has seen many men come and go, all dreaming of buying a piece of land, but is now cynical, as no one has ever achieved it.</a:t>
            </a:r>
            <a:endParaRPr lang="en-GB"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coachtoddreed.com/wp-content/uploads/2014/05/hotseat.jpg"/>
          <p:cNvPicPr>
            <a:picLocks noChangeAspect="1" noChangeArrowheads="1"/>
          </p:cNvPicPr>
          <p:nvPr/>
        </p:nvPicPr>
        <p:blipFill>
          <a:blip r:embed="rId2" cstate="print"/>
          <a:srcRect l="14955"/>
          <a:stretch>
            <a:fillRect/>
          </a:stretch>
        </p:blipFill>
        <p:spPr bwMode="auto">
          <a:xfrm>
            <a:off x="179512" y="1052736"/>
            <a:ext cx="5417317" cy="4968552"/>
          </a:xfrm>
          <a:prstGeom prst="rect">
            <a:avLst/>
          </a:prstGeom>
          <a:noFill/>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4" name="TextBox 3"/>
          <p:cNvSpPr txBox="1"/>
          <p:nvPr/>
        </p:nvSpPr>
        <p:spPr>
          <a:xfrm>
            <a:off x="4427984" y="1556792"/>
            <a:ext cx="4392488" cy="3046988"/>
          </a:xfrm>
          <a:prstGeom prst="rect">
            <a:avLst/>
          </a:prstGeom>
          <a:noFill/>
        </p:spPr>
        <p:txBody>
          <a:bodyPr wrap="square" rtlCol="0">
            <a:spAutoFit/>
          </a:bodyPr>
          <a:lstStyle/>
          <a:p>
            <a:r>
              <a:rPr lang="en-GB" sz="3200" dirty="0" smtClean="0">
                <a:latin typeface="Arial" pitchFamily="34" charset="0"/>
                <a:cs typeface="Arial" pitchFamily="34" charset="0"/>
              </a:rPr>
              <a:t>Think you know everything there is to know about all the characters? </a:t>
            </a:r>
          </a:p>
          <a:p>
            <a:endParaRPr lang="en-GB" sz="3200" dirty="0" smtClean="0">
              <a:latin typeface="Arial" pitchFamily="34" charset="0"/>
              <a:cs typeface="Arial" pitchFamily="34" charset="0"/>
            </a:endParaRPr>
          </a:p>
          <a:p>
            <a:r>
              <a:rPr lang="en-GB" sz="3200" dirty="0" smtClean="0">
                <a:latin typeface="Arial" pitchFamily="34" charset="0"/>
                <a:cs typeface="Arial" pitchFamily="34" charset="0"/>
              </a:rPr>
              <a:t>Let’s put it to the test!</a:t>
            </a:r>
            <a:endParaRPr lang="en-GB"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http://cdn1.vox-cdn.com/assets/4229567/game-of-thrones-poster_85627-1920x1200.jpg"/>
          <p:cNvPicPr>
            <a:picLocks noChangeAspect="1" noChangeArrowheads="1"/>
          </p:cNvPicPr>
          <p:nvPr/>
        </p:nvPicPr>
        <p:blipFill>
          <a:blip r:embed="rId2" cstate="print"/>
          <a:srcRect/>
          <a:stretch>
            <a:fillRect/>
          </a:stretch>
        </p:blipFill>
        <p:spPr bwMode="auto">
          <a:xfrm>
            <a:off x="0" y="0"/>
            <a:ext cx="9144000" cy="5715000"/>
          </a:xfrm>
          <a:prstGeom prst="rect">
            <a:avLst/>
          </a:prstGeom>
          <a:noFill/>
        </p:spPr>
      </p:pic>
      <p:pic>
        <p:nvPicPr>
          <p:cNvPr id="174084" name="Picture 4" descr="C:\Users\Vicki\Desktop\got lennie.png"/>
          <p:cNvPicPr>
            <a:picLocks noChangeAspect="1" noChangeArrowheads="1"/>
          </p:cNvPicPr>
          <p:nvPr/>
        </p:nvPicPr>
        <p:blipFill>
          <a:blip r:embed="rId3" cstate="print"/>
          <a:srcRect/>
          <a:stretch>
            <a:fillRect/>
          </a:stretch>
        </p:blipFill>
        <p:spPr bwMode="auto">
          <a:xfrm>
            <a:off x="3059832" y="1268760"/>
            <a:ext cx="2910270" cy="4479578"/>
          </a:xfrm>
          <a:prstGeom prst="rect">
            <a:avLst/>
          </a:prstGeom>
          <a:noFill/>
        </p:spPr>
      </p:pic>
      <p:sp>
        <p:nvSpPr>
          <p:cNvPr id="5" name="TextBox 4"/>
          <p:cNvSpPr txBox="1"/>
          <p:nvPr/>
        </p:nvSpPr>
        <p:spPr>
          <a:xfrm>
            <a:off x="251520" y="5877272"/>
            <a:ext cx="8496944" cy="492443"/>
          </a:xfrm>
          <a:prstGeom prst="rect">
            <a:avLst/>
          </a:prstGeom>
          <a:noFill/>
        </p:spPr>
        <p:txBody>
          <a:bodyPr wrap="square" rtlCol="0">
            <a:spAutoFit/>
          </a:bodyPr>
          <a:lstStyle/>
          <a:p>
            <a:pPr algn="ctr"/>
            <a:r>
              <a:rPr lang="en-GB" sz="2600" b="1" dirty="0" smtClean="0"/>
              <a:t>How is ‘Of Mice and Men’ like ‘Game of Thrones’?</a:t>
            </a:r>
            <a:endParaRPr lang="en-GB" sz="26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http://cdn1.vox-cdn.com/assets/4229567/game-of-thrones-poster_85627-1920x1200.jpg"/>
          <p:cNvPicPr>
            <a:picLocks noChangeAspect="1" noChangeArrowheads="1"/>
          </p:cNvPicPr>
          <p:nvPr/>
        </p:nvPicPr>
        <p:blipFill>
          <a:blip r:embed="rId2" cstate="print"/>
          <a:srcRect/>
          <a:stretch>
            <a:fillRect/>
          </a:stretch>
        </p:blipFill>
        <p:spPr bwMode="auto">
          <a:xfrm>
            <a:off x="0" y="0"/>
            <a:ext cx="9144000" cy="5715000"/>
          </a:xfrm>
          <a:prstGeom prst="rect">
            <a:avLst/>
          </a:prstGeom>
          <a:noFill/>
        </p:spPr>
      </p:pic>
      <p:pic>
        <p:nvPicPr>
          <p:cNvPr id="174084" name="Picture 4" descr="C:\Users\Vicki\Desktop\got lennie.png"/>
          <p:cNvPicPr>
            <a:picLocks noChangeAspect="1" noChangeArrowheads="1"/>
          </p:cNvPicPr>
          <p:nvPr/>
        </p:nvPicPr>
        <p:blipFill>
          <a:blip r:embed="rId3" cstate="print"/>
          <a:srcRect/>
          <a:stretch>
            <a:fillRect/>
          </a:stretch>
        </p:blipFill>
        <p:spPr bwMode="auto">
          <a:xfrm>
            <a:off x="3059832" y="1268760"/>
            <a:ext cx="2910270" cy="4479578"/>
          </a:xfrm>
          <a:prstGeom prst="rect">
            <a:avLst/>
          </a:prstGeom>
          <a:noFill/>
        </p:spPr>
      </p:pic>
      <p:sp>
        <p:nvSpPr>
          <p:cNvPr id="5" name="TextBox 4"/>
          <p:cNvSpPr txBox="1"/>
          <p:nvPr/>
        </p:nvSpPr>
        <p:spPr>
          <a:xfrm>
            <a:off x="251520" y="5877272"/>
            <a:ext cx="8496944" cy="800219"/>
          </a:xfrm>
          <a:prstGeom prst="rect">
            <a:avLst/>
          </a:prstGeom>
          <a:noFill/>
        </p:spPr>
        <p:txBody>
          <a:bodyPr wrap="square" rtlCol="0">
            <a:spAutoFit/>
          </a:bodyPr>
          <a:lstStyle/>
          <a:p>
            <a:pPr algn="ctr"/>
            <a:r>
              <a:rPr lang="en-GB" sz="2200" b="1" dirty="0" smtClean="0"/>
              <a:t>It’s all to do with the characters!</a:t>
            </a:r>
          </a:p>
          <a:p>
            <a:pPr algn="ctr"/>
            <a:r>
              <a:rPr lang="en-GB" sz="2400" dirty="0" smtClean="0"/>
              <a:t>The characters are </a:t>
            </a:r>
            <a:r>
              <a:rPr lang="en-GB" sz="2400" b="1" dirty="0" smtClean="0"/>
              <a:t>archetypes</a:t>
            </a:r>
            <a:r>
              <a:rPr lang="en-GB" sz="2400" dirty="0" smtClean="0"/>
              <a:t> which can be found in many novels.</a:t>
            </a:r>
            <a:endParaRPr lang="en-GB" sz="22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4.bp.blogspot.com/-KhW1ThhpG8I/U3j2mhIUU5I/AAAAAAAABBE/-rgpvvV4Z9g/s1600/dire_wolf.jpg">
            <a:hlinkClick r:id="rId2"/>
          </p:cNvPr>
          <p:cNvPicPr/>
          <p:nvPr/>
        </p:nvPicPr>
        <p:blipFill>
          <a:blip r:embed="rId3" cstate="print"/>
          <a:srcRect/>
          <a:stretch>
            <a:fillRect/>
          </a:stretch>
        </p:blipFill>
        <p:spPr bwMode="auto">
          <a:xfrm>
            <a:off x="755576" y="404664"/>
            <a:ext cx="7416824" cy="3528392"/>
          </a:xfrm>
          <a:prstGeom prst="rect">
            <a:avLst/>
          </a:prstGeom>
          <a:noFill/>
          <a:ln w="9525">
            <a:noFill/>
            <a:miter lim="800000"/>
            <a:headEnd/>
            <a:tailEnd/>
          </a:ln>
        </p:spPr>
      </p:pic>
      <p:sp>
        <p:nvSpPr>
          <p:cNvPr id="3" name="TextBox 2"/>
          <p:cNvSpPr txBox="1"/>
          <p:nvPr/>
        </p:nvSpPr>
        <p:spPr>
          <a:xfrm>
            <a:off x="395536" y="4149080"/>
            <a:ext cx="8136904" cy="1661993"/>
          </a:xfrm>
          <a:prstGeom prst="rect">
            <a:avLst/>
          </a:prstGeom>
          <a:noFill/>
        </p:spPr>
        <p:txBody>
          <a:bodyPr wrap="square" rtlCol="0">
            <a:spAutoFit/>
          </a:bodyPr>
          <a:lstStyle/>
          <a:p>
            <a:r>
              <a:rPr lang="en-GB" sz="2800" b="1" dirty="0" smtClean="0"/>
              <a:t>The </a:t>
            </a:r>
            <a:r>
              <a:rPr lang="en-GB" sz="2800" b="1" dirty="0" err="1" smtClean="0"/>
              <a:t>direwolves</a:t>
            </a:r>
            <a:r>
              <a:rPr lang="en-GB" sz="2800" b="1" dirty="0" smtClean="0"/>
              <a:t> are the Stark children's companions and protectors. They are killed, leaving the child bereft and grieving. This is like...</a:t>
            </a:r>
          </a:p>
          <a:p>
            <a:endParaRPr lang="en-GB" dirty="0"/>
          </a:p>
        </p:txBody>
      </p:sp>
      <p:sp>
        <p:nvSpPr>
          <p:cNvPr id="5" name="TextBox 4"/>
          <p:cNvSpPr txBox="1"/>
          <p:nvPr/>
        </p:nvSpPr>
        <p:spPr>
          <a:xfrm>
            <a:off x="2411760" y="5805264"/>
            <a:ext cx="6120680" cy="769441"/>
          </a:xfrm>
          <a:prstGeom prst="rect">
            <a:avLst/>
          </a:prstGeom>
          <a:noFill/>
        </p:spPr>
        <p:txBody>
          <a:bodyPr wrap="square" rtlCol="0">
            <a:spAutoFit/>
          </a:bodyPr>
          <a:lstStyle/>
          <a:p>
            <a:pPr algn="r"/>
            <a:r>
              <a:rPr lang="en-GB" sz="4400" b="1" dirty="0" smtClean="0">
                <a:solidFill>
                  <a:srgbClr val="FF0000"/>
                </a:solidFill>
              </a:rPr>
              <a:t>Candy's dog!</a:t>
            </a:r>
            <a:endParaRPr lang="en-GB" sz="4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4149080"/>
            <a:ext cx="8136904" cy="2092881"/>
          </a:xfrm>
          <a:prstGeom prst="rect">
            <a:avLst/>
          </a:prstGeom>
          <a:noFill/>
        </p:spPr>
        <p:txBody>
          <a:bodyPr wrap="square" rtlCol="0">
            <a:spAutoFit/>
          </a:bodyPr>
          <a:lstStyle/>
          <a:p>
            <a:r>
              <a:rPr lang="en-GB" sz="2800" b="1" dirty="0" smtClean="0"/>
              <a:t> </a:t>
            </a:r>
            <a:r>
              <a:rPr lang="en-GB" sz="2800" b="1" dirty="0" err="1" smtClean="0"/>
              <a:t>Hodor</a:t>
            </a:r>
            <a:r>
              <a:rPr lang="en-GB" sz="2800" b="1" dirty="0" smtClean="0"/>
              <a:t> is a gentle giant who only hurts people accidentally or when told to by Bran. His vocabulary is limited and he can't think for himself but will do what ever he is told. This is like...</a:t>
            </a:r>
          </a:p>
          <a:p>
            <a:endParaRPr lang="en-GB" dirty="0"/>
          </a:p>
        </p:txBody>
      </p:sp>
      <p:sp>
        <p:nvSpPr>
          <p:cNvPr id="5" name="TextBox 4"/>
          <p:cNvSpPr txBox="1"/>
          <p:nvPr/>
        </p:nvSpPr>
        <p:spPr>
          <a:xfrm>
            <a:off x="2411760" y="5805264"/>
            <a:ext cx="6120680" cy="769441"/>
          </a:xfrm>
          <a:prstGeom prst="rect">
            <a:avLst/>
          </a:prstGeom>
          <a:noFill/>
        </p:spPr>
        <p:txBody>
          <a:bodyPr wrap="square" rtlCol="0">
            <a:spAutoFit/>
          </a:bodyPr>
          <a:lstStyle/>
          <a:p>
            <a:pPr algn="r"/>
            <a:r>
              <a:rPr lang="en-GB" sz="4400" b="1" dirty="0" err="1" smtClean="0">
                <a:solidFill>
                  <a:srgbClr val="FF0000"/>
                </a:solidFill>
              </a:rPr>
              <a:t>Lennie</a:t>
            </a:r>
            <a:r>
              <a:rPr lang="en-GB" sz="4400" b="1" dirty="0" smtClean="0">
                <a:solidFill>
                  <a:srgbClr val="FF0000"/>
                </a:solidFill>
              </a:rPr>
              <a:t>!</a:t>
            </a:r>
            <a:endParaRPr lang="en-GB" sz="4400" b="1" dirty="0">
              <a:solidFill>
                <a:srgbClr val="FF0000"/>
              </a:solidFill>
            </a:endParaRPr>
          </a:p>
        </p:txBody>
      </p:sp>
      <p:pic>
        <p:nvPicPr>
          <p:cNvPr id="6" name="Picture 5" descr="http://4.bp.blogspot.com/-b3kIEzXQtN8/U3j2kBSm35I/AAAAAAAABAY/eEKMwWdS2uY/s1600/Hodor-Describes-King-Joffrey.png">
            <a:hlinkClick r:id="rId2"/>
          </p:cNvPr>
          <p:cNvPicPr/>
          <p:nvPr/>
        </p:nvPicPr>
        <p:blipFill>
          <a:blip r:embed="rId3" cstate="print"/>
          <a:srcRect/>
          <a:stretch>
            <a:fillRect/>
          </a:stretch>
        </p:blipFill>
        <p:spPr bwMode="auto">
          <a:xfrm>
            <a:off x="899592" y="260648"/>
            <a:ext cx="7128792" cy="37444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4149080"/>
            <a:ext cx="8136904" cy="1661993"/>
          </a:xfrm>
          <a:prstGeom prst="rect">
            <a:avLst/>
          </a:prstGeom>
          <a:noFill/>
        </p:spPr>
        <p:txBody>
          <a:bodyPr wrap="square" rtlCol="0">
            <a:spAutoFit/>
          </a:bodyPr>
          <a:lstStyle/>
          <a:p>
            <a:r>
              <a:rPr lang="en-GB" sz="2800" b="1" dirty="0" smtClean="0"/>
              <a:t> </a:t>
            </a:r>
            <a:r>
              <a:rPr lang="en-GB" sz="2800" b="1" dirty="0" err="1" smtClean="0"/>
              <a:t>Joffrey</a:t>
            </a:r>
            <a:r>
              <a:rPr lang="en-GB" sz="2800" b="1" dirty="0" smtClean="0"/>
              <a:t> is short, annoying and pugnacious. He is unpleasant to his wife who he treats like a possession. This is like...</a:t>
            </a:r>
          </a:p>
          <a:p>
            <a:endParaRPr lang="en-GB" dirty="0"/>
          </a:p>
        </p:txBody>
      </p:sp>
      <p:sp>
        <p:nvSpPr>
          <p:cNvPr id="5" name="TextBox 4"/>
          <p:cNvSpPr txBox="1"/>
          <p:nvPr/>
        </p:nvSpPr>
        <p:spPr>
          <a:xfrm>
            <a:off x="2411760" y="5805264"/>
            <a:ext cx="6120680" cy="769441"/>
          </a:xfrm>
          <a:prstGeom prst="rect">
            <a:avLst/>
          </a:prstGeom>
          <a:noFill/>
        </p:spPr>
        <p:txBody>
          <a:bodyPr wrap="square" rtlCol="0">
            <a:spAutoFit/>
          </a:bodyPr>
          <a:lstStyle/>
          <a:p>
            <a:pPr algn="r"/>
            <a:r>
              <a:rPr lang="en-GB" sz="4400" b="1" dirty="0" smtClean="0">
                <a:solidFill>
                  <a:srgbClr val="FF0000"/>
                </a:solidFill>
              </a:rPr>
              <a:t>Curley!</a:t>
            </a:r>
            <a:endParaRPr lang="en-GB" sz="4400" b="1" dirty="0">
              <a:solidFill>
                <a:srgbClr val="FF0000"/>
              </a:solidFill>
            </a:endParaRPr>
          </a:p>
        </p:txBody>
      </p:sp>
      <p:pic>
        <p:nvPicPr>
          <p:cNvPr id="7" name="Picture 6" descr="http://2.bp.blogspot.com/-NV9ue79CBFQ/U3j2kHay4zI/AAAAAAAABAQ/o7mRzjMCwGc/s1600/Joffrey_in_armor2x09.jpg">
            <a:hlinkClick r:id="rId2"/>
          </p:cNvPr>
          <p:cNvPicPr/>
          <p:nvPr/>
        </p:nvPicPr>
        <p:blipFill>
          <a:blip r:embed="rId3" cstate="print"/>
          <a:srcRect/>
          <a:stretch>
            <a:fillRect/>
          </a:stretch>
        </p:blipFill>
        <p:spPr bwMode="auto">
          <a:xfrm>
            <a:off x="1619672" y="404664"/>
            <a:ext cx="5112568" cy="35283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4149080"/>
            <a:ext cx="8136904" cy="1661993"/>
          </a:xfrm>
          <a:prstGeom prst="rect">
            <a:avLst/>
          </a:prstGeom>
          <a:noFill/>
        </p:spPr>
        <p:txBody>
          <a:bodyPr wrap="square" rtlCol="0">
            <a:spAutoFit/>
          </a:bodyPr>
          <a:lstStyle/>
          <a:p>
            <a:r>
              <a:rPr lang="en-GB" sz="2800" b="1" dirty="0" smtClean="0"/>
              <a:t> John Snow is noble and trustworthy. He does the right thing, is a skilled fighter and is a natural born leader of men. This is like...</a:t>
            </a:r>
          </a:p>
          <a:p>
            <a:endParaRPr lang="en-GB" dirty="0"/>
          </a:p>
        </p:txBody>
      </p:sp>
      <p:sp>
        <p:nvSpPr>
          <p:cNvPr id="5" name="TextBox 4"/>
          <p:cNvSpPr txBox="1"/>
          <p:nvPr/>
        </p:nvSpPr>
        <p:spPr>
          <a:xfrm>
            <a:off x="2411760" y="5805264"/>
            <a:ext cx="6120680" cy="769441"/>
          </a:xfrm>
          <a:prstGeom prst="rect">
            <a:avLst/>
          </a:prstGeom>
          <a:noFill/>
        </p:spPr>
        <p:txBody>
          <a:bodyPr wrap="square" rtlCol="0">
            <a:spAutoFit/>
          </a:bodyPr>
          <a:lstStyle/>
          <a:p>
            <a:pPr algn="r"/>
            <a:r>
              <a:rPr lang="en-GB" sz="4400" b="1" dirty="0" smtClean="0">
                <a:solidFill>
                  <a:srgbClr val="FF0000"/>
                </a:solidFill>
              </a:rPr>
              <a:t>Slim!</a:t>
            </a:r>
            <a:endParaRPr lang="en-GB" sz="4400" b="1" dirty="0">
              <a:solidFill>
                <a:srgbClr val="FF0000"/>
              </a:solidFill>
            </a:endParaRPr>
          </a:p>
        </p:txBody>
      </p:sp>
      <p:pic>
        <p:nvPicPr>
          <p:cNvPr id="6" name="Picture 5" descr="http://1.bp.blogspot.com/-CsaGbUaO48g/U3j2lXUQf6I/AAAAAAAABAo/zri3bohTSH4/s1600/Jon-Snow-Kit-Harington_510.jpg">
            <a:hlinkClick r:id="rId2"/>
          </p:cNvPr>
          <p:cNvPicPr/>
          <p:nvPr/>
        </p:nvPicPr>
        <p:blipFill>
          <a:blip r:embed="rId3" cstate="print"/>
          <a:srcRect/>
          <a:stretch>
            <a:fillRect/>
          </a:stretch>
        </p:blipFill>
        <p:spPr bwMode="auto">
          <a:xfrm>
            <a:off x="1907704" y="476672"/>
            <a:ext cx="4896544" cy="34563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4149080"/>
            <a:ext cx="8136904" cy="1661993"/>
          </a:xfrm>
          <a:prstGeom prst="rect">
            <a:avLst/>
          </a:prstGeom>
          <a:noFill/>
        </p:spPr>
        <p:txBody>
          <a:bodyPr wrap="square" rtlCol="0">
            <a:spAutoFit/>
          </a:bodyPr>
          <a:lstStyle/>
          <a:p>
            <a:r>
              <a:rPr lang="en-GB" sz="2800" b="1" dirty="0" smtClean="0"/>
              <a:t> Robb Stark didn't ask for responsibility, but he does his best. He believes in doing the right thing but can be brutal when dealing with his enemies. This is like...</a:t>
            </a:r>
          </a:p>
          <a:p>
            <a:endParaRPr lang="en-GB" dirty="0"/>
          </a:p>
        </p:txBody>
      </p:sp>
      <p:sp>
        <p:nvSpPr>
          <p:cNvPr id="5" name="TextBox 4"/>
          <p:cNvSpPr txBox="1"/>
          <p:nvPr/>
        </p:nvSpPr>
        <p:spPr>
          <a:xfrm>
            <a:off x="2411760" y="5805264"/>
            <a:ext cx="6120680" cy="769441"/>
          </a:xfrm>
          <a:prstGeom prst="rect">
            <a:avLst/>
          </a:prstGeom>
          <a:noFill/>
        </p:spPr>
        <p:txBody>
          <a:bodyPr wrap="square" rtlCol="0">
            <a:spAutoFit/>
          </a:bodyPr>
          <a:lstStyle/>
          <a:p>
            <a:pPr algn="r"/>
            <a:r>
              <a:rPr lang="en-GB" sz="4400" b="1" dirty="0" smtClean="0">
                <a:solidFill>
                  <a:srgbClr val="FF0000"/>
                </a:solidFill>
              </a:rPr>
              <a:t>George!</a:t>
            </a:r>
            <a:endParaRPr lang="en-GB" sz="4400" b="1" dirty="0">
              <a:solidFill>
                <a:srgbClr val="FF0000"/>
              </a:solidFill>
            </a:endParaRPr>
          </a:p>
        </p:txBody>
      </p:sp>
      <p:pic>
        <p:nvPicPr>
          <p:cNvPr id="7" name="Picture 6" descr="http://4.bp.blogspot.com/-7qp_rIGmTMI/U3j2lRt22aI/AAAAAAAABAc/7tt3psW-DCQ/s1600/RobbStark-550x310.png">
            <a:hlinkClick r:id="rId2"/>
          </p:cNvPr>
          <p:cNvPicPr/>
          <p:nvPr/>
        </p:nvPicPr>
        <p:blipFill>
          <a:blip r:embed="rId3" cstate="print"/>
          <a:srcRect/>
          <a:stretch>
            <a:fillRect/>
          </a:stretch>
        </p:blipFill>
        <p:spPr bwMode="auto">
          <a:xfrm>
            <a:off x="1547664" y="476672"/>
            <a:ext cx="5616624" cy="33123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3" name="TextBox 2"/>
          <p:cNvSpPr txBox="1"/>
          <p:nvPr/>
        </p:nvSpPr>
        <p:spPr>
          <a:xfrm>
            <a:off x="179512" y="476672"/>
            <a:ext cx="5832648" cy="707886"/>
          </a:xfrm>
          <a:prstGeom prst="rect">
            <a:avLst/>
          </a:prstGeom>
          <a:noFill/>
        </p:spPr>
        <p:txBody>
          <a:bodyPr wrap="square" rtlCol="0">
            <a:spAutoFit/>
          </a:bodyPr>
          <a:lstStyle/>
          <a:p>
            <a:r>
              <a:rPr lang="en-GB" sz="4000" b="1" dirty="0" smtClean="0">
                <a:solidFill>
                  <a:srgbClr val="FF0000"/>
                </a:solidFill>
              </a:rPr>
              <a:t>First impressions</a:t>
            </a:r>
            <a:endParaRPr lang="en-GB" sz="4000" b="1" dirty="0">
              <a:solidFill>
                <a:srgbClr val="FF0000"/>
              </a:solidFill>
            </a:endParaRPr>
          </a:p>
        </p:txBody>
      </p:sp>
      <p:sp>
        <p:nvSpPr>
          <p:cNvPr id="6" name="TextBox 5"/>
          <p:cNvSpPr txBox="1"/>
          <p:nvPr/>
        </p:nvSpPr>
        <p:spPr>
          <a:xfrm>
            <a:off x="323528" y="1340768"/>
            <a:ext cx="8424936" cy="2554545"/>
          </a:xfrm>
          <a:prstGeom prst="rect">
            <a:avLst/>
          </a:prstGeom>
          <a:noFill/>
          <a:ln>
            <a:solidFill>
              <a:schemeClr val="tx1"/>
            </a:solidFill>
          </a:ln>
        </p:spPr>
        <p:txBody>
          <a:bodyPr wrap="square" rtlCol="0">
            <a:spAutoFit/>
          </a:bodyPr>
          <a:lstStyle/>
          <a:p>
            <a:r>
              <a:rPr lang="en-GB" sz="2000" b="1" dirty="0" smtClean="0"/>
              <a:t>We hear the men talk about Curley’s wife before we actually see her. </a:t>
            </a:r>
          </a:p>
          <a:p>
            <a:pPr marL="342900" indent="-342900">
              <a:buFont typeface="+mj-lt"/>
              <a:buAutoNum type="arabicPeriod"/>
            </a:pPr>
            <a:endParaRPr lang="en-GB" sz="2000" dirty="0" smtClean="0"/>
          </a:p>
          <a:p>
            <a:pPr marL="342900" lvl="0" indent="-342900">
              <a:buFont typeface="+mj-lt"/>
              <a:buAutoNum type="arabicPeriod"/>
            </a:pPr>
            <a:r>
              <a:rPr lang="en-US" sz="2000" dirty="0" smtClean="0"/>
              <a:t>Whose opinion of Curley’s wife does Steinbeck give us first?</a:t>
            </a:r>
            <a:endParaRPr lang="en-GB" sz="2000" dirty="0" smtClean="0"/>
          </a:p>
          <a:p>
            <a:pPr marL="342900" indent="-342900">
              <a:buFont typeface="+mj-lt"/>
              <a:buAutoNum type="arabicPeriod"/>
            </a:pPr>
            <a:endParaRPr lang="en-GB" sz="2000" dirty="0" smtClean="0"/>
          </a:p>
          <a:p>
            <a:pPr marL="342900" lvl="0" indent="-342900">
              <a:buFont typeface="+mj-lt"/>
              <a:buAutoNum type="arabicPeriod"/>
            </a:pPr>
            <a:r>
              <a:rPr lang="en-US" sz="2000" dirty="0" smtClean="0"/>
              <a:t>What impression does he give us? </a:t>
            </a:r>
          </a:p>
          <a:p>
            <a:pPr marL="342900" lvl="0" indent="-342900">
              <a:buFont typeface="+mj-lt"/>
              <a:buAutoNum type="arabicPeriod"/>
            </a:pPr>
            <a:endParaRPr lang="en-US" sz="2000" dirty="0" smtClean="0"/>
          </a:p>
          <a:p>
            <a:r>
              <a:rPr lang="en-US" sz="2000" dirty="0" smtClean="0"/>
              <a:t>3. Match each impression with a quotation from the text, e.g. Flirtatious and unfaithful. ‘Well - she got the eye’ p. 49.</a:t>
            </a:r>
            <a:endParaRPr lang="en-GB" sz="2000" dirty="0"/>
          </a:p>
        </p:txBody>
      </p:sp>
      <p:sp>
        <p:nvSpPr>
          <p:cNvPr id="7" name="TextBox 6"/>
          <p:cNvSpPr txBox="1"/>
          <p:nvPr/>
        </p:nvSpPr>
        <p:spPr>
          <a:xfrm>
            <a:off x="179512" y="4073584"/>
            <a:ext cx="8784976" cy="2523768"/>
          </a:xfrm>
          <a:prstGeom prst="rect">
            <a:avLst/>
          </a:prstGeom>
          <a:noFill/>
        </p:spPr>
        <p:txBody>
          <a:bodyPr wrap="square" rtlCol="0">
            <a:spAutoFit/>
          </a:bodyPr>
          <a:lstStyle/>
          <a:p>
            <a:r>
              <a:rPr lang="en-US" sz="2000" dirty="0" smtClean="0"/>
              <a:t>Steinbeck never uses his narrative voice to tell us what to think. Just like in real life we are given the other characters’ opinions, and images of how </a:t>
            </a:r>
            <a:r>
              <a:rPr lang="en-US" sz="2000" dirty="0" err="1" smtClean="0"/>
              <a:t>Curely’s</a:t>
            </a:r>
            <a:r>
              <a:rPr lang="en-US" sz="2000" dirty="0" smtClean="0"/>
              <a:t> wife looks physically. We are shown </a:t>
            </a:r>
            <a:r>
              <a:rPr lang="en-US" sz="2000" b="1" dirty="0" smtClean="0"/>
              <a:t>how </a:t>
            </a:r>
            <a:r>
              <a:rPr lang="en-US" sz="2000" dirty="0" smtClean="0"/>
              <a:t>she treats others</a:t>
            </a:r>
            <a:r>
              <a:rPr lang="en-US" sz="2000" b="1" dirty="0" smtClean="0"/>
              <a:t>, what</a:t>
            </a:r>
            <a:r>
              <a:rPr lang="en-US" sz="2000" dirty="0" smtClean="0"/>
              <a:t> she actually says and </a:t>
            </a:r>
            <a:r>
              <a:rPr lang="en-US" sz="2000" b="1" dirty="0" smtClean="0"/>
              <a:t>how</a:t>
            </a:r>
            <a:r>
              <a:rPr lang="en-US" sz="2000" dirty="0" smtClean="0"/>
              <a:t> she says it. We are then left to form our own opinions.</a:t>
            </a:r>
            <a:endParaRPr lang="en-GB" sz="2000" dirty="0" smtClean="0"/>
          </a:p>
          <a:p>
            <a:r>
              <a:rPr lang="en-US" sz="2000" dirty="0" smtClean="0"/>
              <a:t> </a:t>
            </a:r>
            <a:endParaRPr lang="en-GB" sz="2000" dirty="0" smtClean="0"/>
          </a:p>
          <a:p>
            <a:pPr algn="ctr">
              <a:buFont typeface="Webdings" pitchFamily="18" charset="2"/>
              <a:buChar char=")"/>
            </a:pPr>
            <a:r>
              <a:rPr lang="en-US" sz="2000" b="1" dirty="0" smtClean="0"/>
              <a:t>Might accepting Candy’s view of Curley’s wife be unfair?  Why?</a:t>
            </a:r>
          </a:p>
          <a:p>
            <a:pPr algn="ctr">
              <a:buFont typeface="Webdings" pitchFamily="18" charset="2"/>
              <a:buChar char=")"/>
            </a:pPr>
            <a:r>
              <a:rPr lang="en-US" sz="2000" b="1" dirty="0" smtClean="0"/>
              <a:t> What might influence his opinion of her?  </a:t>
            </a:r>
            <a:endParaRPr lang="en-GB" sz="2000" b="1" dirty="0" smtClean="0"/>
          </a:p>
          <a:p>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4149080"/>
            <a:ext cx="8136904" cy="2092881"/>
          </a:xfrm>
          <a:prstGeom prst="rect">
            <a:avLst/>
          </a:prstGeom>
          <a:noFill/>
        </p:spPr>
        <p:txBody>
          <a:bodyPr wrap="square" rtlCol="0">
            <a:spAutoFit/>
          </a:bodyPr>
          <a:lstStyle/>
          <a:p>
            <a:r>
              <a:rPr lang="en-GB" sz="2800" b="1" dirty="0" smtClean="0"/>
              <a:t> </a:t>
            </a:r>
            <a:r>
              <a:rPr lang="en-GB" sz="2800" b="1" dirty="0" err="1" smtClean="0"/>
              <a:t>Sansa</a:t>
            </a:r>
            <a:r>
              <a:rPr lang="en-GB" sz="2800" b="1" dirty="0" smtClean="0"/>
              <a:t> was a spoiled, silly girl when younger. She dreamed of being a queen and falling in love. Instead, she finds herself abused and mistreated by </a:t>
            </a:r>
            <a:r>
              <a:rPr lang="en-GB" sz="2800" b="1" dirty="0" err="1" smtClean="0"/>
              <a:t>Joffrey</a:t>
            </a:r>
            <a:r>
              <a:rPr lang="en-GB" sz="2800" b="1" dirty="0" smtClean="0"/>
              <a:t>, surrounded by strangers in his kingdom. This is like...</a:t>
            </a:r>
          </a:p>
          <a:p>
            <a:endParaRPr lang="en-GB" dirty="0"/>
          </a:p>
        </p:txBody>
      </p:sp>
      <p:sp>
        <p:nvSpPr>
          <p:cNvPr id="5" name="TextBox 4"/>
          <p:cNvSpPr txBox="1"/>
          <p:nvPr/>
        </p:nvSpPr>
        <p:spPr>
          <a:xfrm>
            <a:off x="2411760" y="5805264"/>
            <a:ext cx="6120680" cy="769441"/>
          </a:xfrm>
          <a:prstGeom prst="rect">
            <a:avLst/>
          </a:prstGeom>
          <a:noFill/>
        </p:spPr>
        <p:txBody>
          <a:bodyPr wrap="square" rtlCol="0">
            <a:spAutoFit/>
          </a:bodyPr>
          <a:lstStyle/>
          <a:p>
            <a:pPr algn="r"/>
            <a:r>
              <a:rPr lang="en-GB" sz="4400" b="1" dirty="0" smtClean="0">
                <a:solidFill>
                  <a:srgbClr val="FF0000"/>
                </a:solidFill>
              </a:rPr>
              <a:t>Curley’s wife!</a:t>
            </a:r>
            <a:endParaRPr lang="en-GB" sz="4400" b="1" dirty="0">
              <a:solidFill>
                <a:srgbClr val="FF0000"/>
              </a:solidFill>
            </a:endParaRPr>
          </a:p>
        </p:txBody>
      </p:sp>
      <p:pic>
        <p:nvPicPr>
          <p:cNvPr id="6" name="Picture 5" descr="http://2.bp.blogspot.com/-pA3cDG0v7g4/U3j2lhSdmfI/AAAAAAAABAg/QPTLALq5er0/s1600/Sansa.jpg">
            <a:hlinkClick r:id="rId2"/>
          </p:cNvPr>
          <p:cNvPicPr/>
          <p:nvPr/>
        </p:nvPicPr>
        <p:blipFill>
          <a:blip r:embed="rId3" cstate="print"/>
          <a:srcRect/>
          <a:stretch>
            <a:fillRect/>
          </a:stretch>
        </p:blipFill>
        <p:spPr bwMode="auto">
          <a:xfrm>
            <a:off x="1547664" y="404664"/>
            <a:ext cx="5544616" cy="35283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4149080"/>
            <a:ext cx="8136904" cy="2092881"/>
          </a:xfrm>
          <a:prstGeom prst="rect">
            <a:avLst/>
          </a:prstGeom>
          <a:noFill/>
        </p:spPr>
        <p:txBody>
          <a:bodyPr wrap="square" rtlCol="0">
            <a:spAutoFit/>
          </a:bodyPr>
          <a:lstStyle/>
          <a:p>
            <a:r>
              <a:rPr lang="en-GB" sz="2800" b="1" dirty="0" err="1" smtClean="0"/>
              <a:t>Tyrion</a:t>
            </a:r>
            <a:r>
              <a:rPr lang="en-GB" sz="2800" b="1" dirty="0" smtClean="0"/>
              <a:t> </a:t>
            </a:r>
            <a:r>
              <a:rPr lang="en-GB" sz="2800" b="1" dirty="0" smtClean="0"/>
              <a:t>is realist who doesn't believe in fairy tales. He is considered deformed and is treated like an outsider. However he is clever and a survivor. This is like...</a:t>
            </a:r>
          </a:p>
          <a:p>
            <a:endParaRPr lang="en-GB" dirty="0"/>
          </a:p>
        </p:txBody>
      </p:sp>
      <p:sp>
        <p:nvSpPr>
          <p:cNvPr id="5" name="TextBox 4"/>
          <p:cNvSpPr txBox="1"/>
          <p:nvPr/>
        </p:nvSpPr>
        <p:spPr>
          <a:xfrm>
            <a:off x="2411760" y="5805264"/>
            <a:ext cx="6120680" cy="769441"/>
          </a:xfrm>
          <a:prstGeom prst="rect">
            <a:avLst/>
          </a:prstGeom>
          <a:noFill/>
        </p:spPr>
        <p:txBody>
          <a:bodyPr wrap="square" rtlCol="0">
            <a:spAutoFit/>
          </a:bodyPr>
          <a:lstStyle/>
          <a:p>
            <a:pPr algn="r"/>
            <a:r>
              <a:rPr lang="en-GB" sz="4400" b="1" dirty="0" smtClean="0">
                <a:solidFill>
                  <a:srgbClr val="FF0000"/>
                </a:solidFill>
              </a:rPr>
              <a:t>Crooks!</a:t>
            </a:r>
            <a:endParaRPr lang="en-GB" sz="4400" b="1" dirty="0">
              <a:solidFill>
                <a:srgbClr val="FF0000"/>
              </a:solidFill>
            </a:endParaRPr>
          </a:p>
        </p:txBody>
      </p:sp>
      <p:pic>
        <p:nvPicPr>
          <p:cNvPr id="7" name="Picture 6" descr="http://1.bp.blogspot.com/-ipq4qQKGjLk/U3j2mM9MbBI/AAAAAAAABAs/0HL8HFXntys/s1600/Tyrion-Lannister.jpg">
            <a:hlinkClick r:id="rId2"/>
          </p:cNvPr>
          <p:cNvPicPr/>
          <p:nvPr/>
        </p:nvPicPr>
        <p:blipFill>
          <a:blip r:embed="rId3" cstate="print"/>
          <a:srcRect/>
          <a:stretch>
            <a:fillRect/>
          </a:stretch>
        </p:blipFill>
        <p:spPr bwMode="auto">
          <a:xfrm>
            <a:off x="1619672" y="620688"/>
            <a:ext cx="5472608" cy="32403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http://cdn1.vox-cdn.com/assets/4229567/game-of-thrones-poster_85627-1920x1200.jpg"/>
          <p:cNvPicPr>
            <a:picLocks noChangeAspect="1" noChangeArrowheads="1"/>
          </p:cNvPicPr>
          <p:nvPr/>
        </p:nvPicPr>
        <p:blipFill>
          <a:blip r:embed="rId2" cstate="print"/>
          <a:srcRect/>
          <a:stretch>
            <a:fillRect/>
          </a:stretch>
        </p:blipFill>
        <p:spPr bwMode="auto">
          <a:xfrm>
            <a:off x="0" y="0"/>
            <a:ext cx="9144000" cy="5715000"/>
          </a:xfrm>
          <a:prstGeom prst="rect">
            <a:avLst/>
          </a:prstGeom>
          <a:noFill/>
        </p:spPr>
      </p:pic>
      <p:pic>
        <p:nvPicPr>
          <p:cNvPr id="174084" name="Picture 4" descr="C:\Users\Vicki\Desktop\got lennie.png"/>
          <p:cNvPicPr>
            <a:picLocks noChangeAspect="1" noChangeArrowheads="1"/>
          </p:cNvPicPr>
          <p:nvPr/>
        </p:nvPicPr>
        <p:blipFill>
          <a:blip r:embed="rId3" cstate="print"/>
          <a:srcRect/>
          <a:stretch>
            <a:fillRect/>
          </a:stretch>
        </p:blipFill>
        <p:spPr bwMode="auto">
          <a:xfrm>
            <a:off x="3059832" y="1268760"/>
            <a:ext cx="2910270" cy="4479578"/>
          </a:xfrm>
          <a:prstGeom prst="rect">
            <a:avLst/>
          </a:prstGeom>
          <a:noFill/>
        </p:spPr>
      </p:pic>
      <p:sp>
        <p:nvSpPr>
          <p:cNvPr id="5" name="TextBox 4"/>
          <p:cNvSpPr txBox="1"/>
          <p:nvPr/>
        </p:nvSpPr>
        <p:spPr>
          <a:xfrm>
            <a:off x="179512" y="5877272"/>
            <a:ext cx="8748464" cy="769441"/>
          </a:xfrm>
          <a:prstGeom prst="rect">
            <a:avLst/>
          </a:prstGeom>
          <a:noFill/>
        </p:spPr>
        <p:txBody>
          <a:bodyPr wrap="square" rtlCol="0">
            <a:spAutoFit/>
          </a:bodyPr>
          <a:lstStyle/>
          <a:p>
            <a:pPr algn="ctr"/>
            <a:r>
              <a:rPr lang="en-GB" sz="2200" b="1" dirty="0" smtClean="0"/>
              <a:t>Don’t forget that the characters are constructions. They serve a purpose and play a role. Make sure you are aware of this when you analyse them.</a:t>
            </a:r>
            <a:endParaRPr lang="en-GB" sz="2200" b="1" dirty="0"/>
          </a:p>
        </p:txBody>
      </p:sp>
      <p:sp>
        <p:nvSpPr>
          <p:cNvPr id="6" name="TextBox 5"/>
          <p:cNvSpPr txBox="1"/>
          <p:nvPr/>
        </p:nvSpPr>
        <p:spPr>
          <a:xfrm>
            <a:off x="467544" y="620688"/>
            <a:ext cx="1944216" cy="1323439"/>
          </a:xfrm>
          <a:prstGeom prst="rect">
            <a:avLst/>
          </a:prstGeom>
          <a:noFill/>
        </p:spPr>
        <p:txBody>
          <a:bodyPr wrap="square" rtlCol="0">
            <a:spAutoFit/>
          </a:bodyPr>
          <a:lstStyle/>
          <a:p>
            <a:r>
              <a:rPr lang="en-GB" sz="4000" b="1" dirty="0" smtClean="0">
                <a:solidFill>
                  <a:schemeClr val="bg1"/>
                </a:solidFill>
              </a:rPr>
              <a:t>The point? </a:t>
            </a:r>
            <a:endParaRPr lang="en-GB" sz="40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4624"/>
            <a:ext cx="8856984" cy="6748001"/>
          </a:xfrm>
          <a:prstGeom prst="rect">
            <a:avLst/>
          </a:prstGeom>
          <a:noFill/>
        </p:spPr>
        <p:txBody>
          <a:bodyPr wrap="square" rtlCol="0">
            <a:spAutoFit/>
          </a:bodyPr>
          <a:lstStyle/>
          <a:p>
            <a:r>
              <a:rPr lang="en-GB" sz="1730" dirty="0" smtClean="0"/>
              <a:t>George cut the cards and began turning them over, looking at each one and throwing it down on a pile. He said, “This guy Curley sounds like a son-of-a-bitch to me. I don’t like mean little guys.”</a:t>
            </a:r>
          </a:p>
          <a:p>
            <a:r>
              <a:rPr lang="en-GB" sz="1730" dirty="0" smtClean="0"/>
              <a:t>“Seems to me like he’s worse lately,” said the </a:t>
            </a:r>
            <a:r>
              <a:rPr lang="en-GB" sz="1730" dirty="0" err="1" smtClean="0"/>
              <a:t>swamper</a:t>
            </a:r>
            <a:r>
              <a:rPr lang="en-GB" sz="1730" dirty="0" smtClean="0"/>
              <a:t>. “He got married a couple of weeks ago. Wife lives over in the boss’s house. Seems like Curley is </a:t>
            </a:r>
            <a:r>
              <a:rPr lang="en-GB" sz="1730" dirty="0" err="1" smtClean="0"/>
              <a:t>cockier’n</a:t>
            </a:r>
            <a:r>
              <a:rPr lang="en-GB" sz="1730" dirty="0" smtClean="0"/>
              <a:t> ever since he got married.”</a:t>
            </a:r>
          </a:p>
          <a:p>
            <a:r>
              <a:rPr lang="en-GB" sz="1730" dirty="0" smtClean="0"/>
              <a:t>George grunted, “Maybe he’s </a:t>
            </a:r>
            <a:r>
              <a:rPr lang="en-GB" sz="1730" dirty="0" err="1" smtClean="0"/>
              <a:t>showin</a:t>
            </a:r>
            <a:r>
              <a:rPr lang="en-GB" sz="1730" dirty="0" smtClean="0"/>
              <a:t>’ off for his wife.”</a:t>
            </a:r>
          </a:p>
          <a:p>
            <a:r>
              <a:rPr lang="en-GB" sz="1730" dirty="0" smtClean="0"/>
              <a:t>The </a:t>
            </a:r>
            <a:r>
              <a:rPr lang="en-GB" sz="1730" dirty="0" err="1" smtClean="0"/>
              <a:t>swamper</a:t>
            </a:r>
            <a:r>
              <a:rPr lang="en-GB" sz="1730" dirty="0" smtClean="0"/>
              <a:t> warmed to his gossip. “You seen that glove on his left hand?”</a:t>
            </a:r>
          </a:p>
          <a:p>
            <a:r>
              <a:rPr lang="en-GB" sz="1730" dirty="0" smtClean="0"/>
              <a:t>“Yeah. I seen it.”</a:t>
            </a:r>
          </a:p>
          <a:p>
            <a:r>
              <a:rPr lang="en-GB" sz="1730" dirty="0" smtClean="0"/>
              <a:t>“Well, that glove’s </a:t>
            </a:r>
            <a:r>
              <a:rPr lang="en-GB" sz="1730" dirty="0" err="1" smtClean="0"/>
              <a:t>fulla</a:t>
            </a:r>
            <a:r>
              <a:rPr lang="en-GB" sz="1730" dirty="0" smtClean="0"/>
              <a:t> </a:t>
            </a:r>
            <a:r>
              <a:rPr lang="en-GB" sz="1730" dirty="0" err="1" smtClean="0"/>
              <a:t>vaseline</a:t>
            </a:r>
            <a:r>
              <a:rPr lang="en-GB" sz="1730" dirty="0" smtClean="0"/>
              <a:t>.”</a:t>
            </a:r>
          </a:p>
          <a:p>
            <a:r>
              <a:rPr lang="en-GB" sz="1730" dirty="0" smtClean="0"/>
              <a:t>“Vaseline? What the hell for?”</a:t>
            </a:r>
          </a:p>
          <a:p>
            <a:r>
              <a:rPr lang="en-GB" sz="1730" dirty="0" smtClean="0"/>
              <a:t>“Well, I tell </a:t>
            </a:r>
            <a:r>
              <a:rPr lang="en-GB" sz="1730" dirty="0" err="1" smtClean="0"/>
              <a:t>ya</a:t>
            </a:r>
            <a:r>
              <a:rPr lang="en-GB" sz="1730" dirty="0" smtClean="0"/>
              <a:t> what—Curley says he’s </a:t>
            </a:r>
            <a:r>
              <a:rPr lang="en-GB" sz="1730" dirty="0" err="1" smtClean="0"/>
              <a:t>keepin</a:t>
            </a:r>
            <a:r>
              <a:rPr lang="en-GB" sz="1730" dirty="0" smtClean="0"/>
              <a:t>’ that hand soft for his wife.”</a:t>
            </a:r>
          </a:p>
          <a:p>
            <a:r>
              <a:rPr lang="en-GB" sz="1730" dirty="0" smtClean="0"/>
              <a:t>George studied the cards absorbedly. “That’s a dirty thing to tell around,” he said.</a:t>
            </a:r>
          </a:p>
          <a:p>
            <a:r>
              <a:rPr lang="en-GB" sz="1730" dirty="0" smtClean="0"/>
              <a:t>The old man was reassured. He had drawn a derogatory statement from George. He felt safe now, and he spoke more confidently. “</a:t>
            </a:r>
            <a:r>
              <a:rPr lang="en-GB" sz="1730" dirty="0" err="1" smtClean="0"/>
              <a:t>Wait’ll</a:t>
            </a:r>
            <a:r>
              <a:rPr lang="en-GB" sz="1730" dirty="0" smtClean="0"/>
              <a:t> you see Curley’s wife.”</a:t>
            </a:r>
          </a:p>
          <a:p>
            <a:r>
              <a:rPr lang="en-GB" sz="1730" dirty="0" smtClean="0"/>
              <a:t>George cut the cards again and put out a solitaire lay, slowly and deliberately. “</a:t>
            </a:r>
            <a:r>
              <a:rPr lang="en-GB" sz="1730" dirty="0" err="1" smtClean="0"/>
              <a:t>Purty</a:t>
            </a:r>
            <a:r>
              <a:rPr lang="en-GB" sz="1730" dirty="0" smtClean="0"/>
              <a:t>?” he asked casually.</a:t>
            </a:r>
          </a:p>
          <a:p>
            <a:r>
              <a:rPr lang="en-GB" sz="1730" dirty="0" smtClean="0"/>
              <a:t>“Yeah. </a:t>
            </a:r>
            <a:r>
              <a:rPr lang="en-GB" sz="1730" dirty="0" err="1" smtClean="0"/>
              <a:t>Purty</a:t>
            </a:r>
            <a:r>
              <a:rPr lang="en-GB" sz="1730" dirty="0" smtClean="0"/>
              <a:t> . . . . but—”</a:t>
            </a:r>
          </a:p>
          <a:p>
            <a:r>
              <a:rPr lang="en-GB" sz="1730" dirty="0" smtClean="0"/>
              <a:t>George studied his cards. “But what?”</a:t>
            </a:r>
          </a:p>
          <a:p>
            <a:r>
              <a:rPr lang="en-GB" sz="1730" dirty="0" smtClean="0"/>
              <a:t>“Well—she got the eye.”</a:t>
            </a:r>
          </a:p>
          <a:p>
            <a:r>
              <a:rPr lang="en-GB" sz="1730" dirty="0" smtClean="0"/>
              <a:t>“Yeah? Married two weeks and got the eye? Maybe that’s why Curley’s pants is full of ants.”</a:t>
            </a:r>
          </a:p>
          <a:p>
            <a:r>
              <a:rPr lang="en-GB" sz="1730" dirty="0" smtClean="0"/>
              <a:t>“I seen her give Slim the eye. </a:t>
            </a:r>
            <a:r>
              <a:rPr lang="en-GB" sz="1730" dirty="0" err="1" smtClean="0"/>
              <a:t>Slim’s</a:t>
            </a:r>
            <a:r>
              <a:rPr lang="en-GB" sz="1730" dirty="0" smtClean="0"/>
              <a:t> a </a:t>
            </a:r>
            <a:r>
              <a:rPr lang="en-GB" sz="1730" dirty="0" err="1" smtClean="0"/>
              <a:t>jerkline</a:t>
            </a:r>
            <a:r>
              <a:rPr lang="en-GB" sz="1730" dirty="0" smtClean="0"/>
              <a:t> skinner. Hell of a nice </a:t>
            </a:r>
            <a:r>
              <a:rPr lang="en-GB" sz="1730" dirty="0" err="1" smtClean="0"/>
              <a:t>fella</a:t>
            </a:r>
            <a:r>
              <a:rPr lang="en-GB" sz="1730" dirty="0" smtClean="0"/>
              <a:t>. Slim don’t need to wear no high-heeled boots on a grain team. I seen her give Slim the eye. Curley never seen it. An’ I seen her give Carlson the eye.”</a:t>
            </a:r>
          </a:p>
          <a:p>
            <a:r>
              <a:rPr lang="en-GB" sz="1730" dirty="0" smtClean="0"/>
              <a:t>George pretended a lack of interest. “Looks like we was </a:t>
            </a:r>
            <a:r>
              <a:rPr lang="en-GB" sz="1730" dirty="0" err="1" smtClean="0"/>
              <a:t>gonna</a:t>
            </a:r>
            <a:r>
              <a:rPr lang="en-GB" sz="1730" dirty="0" smtClean="0"/>
              <a:t> have fun.”</a:t>
            </a:r>
          </a:p>
          <a:p>
            <a:r>
              <a:rPr lang="en-GB" sz="1730" dirty="0" smtClean="0"/>
              <a:t>The </a:t>
            </a:r>
            <a:r>
              <a:rPr lang="en-GB" sz="1730" dirty="0" err="1" smtClean="0"/>
              <a:t>swamper</a:t>
            </a:r>
            <a:r>
              <a:rPr lang="en-GB" sz="1730" dirty="0" smtClean="0"/>
              <a:t> stood up from his box. “Know what I think?” George did not answer. “Well, I think Curley’s married . . . . a tart.”</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3" name="TextBox 2"/>
          <p:cNvSpPr txBox="1"/>
          <p:nvPr/>
        </p:nvSpPr>
        <p:spPr>
          <a:xfrm>
            <a:off x="179512" y="476672"/>
            <a:ext cx="5832648" cy="707886"/>
          </a:xfrm>
          <a:prstGeom prst="rect">
            <a:avLst/>
          </a:prstGeom>
          <a:noFill/>
        </p:spPr>
        <p:txBody>
          <a:bodyPr wrap="square" rtlCol="0">
            <a:spAutoFit/>
          </a:bodyPr>
          <a:lstStyle/>
          <a:p>
            <a:r>
              <a:rPr lang="en-GB" sz="4000" b="1" dirty="0" smtClean="0">
                <a:solidFill>
                  <a:srgbClr val="FF0000"/>
                </a:solidFill>
              </a:rPr>
              <a:t>First look - foreshadowing</a:t>
            </a:r>
            <a:endParaRPr lang="en-GB" sz="4000" b="1" dirty="0">
              <a:solidFill>
                <a:srgbClr val="FF0000"/>
              </a:solidFill>
            </a:endParaRPr>
          </a:p>
        </p:txBody>
      </p:sp>
      <p:sp>
        <p:nvSpPr>
          <p:cNvPr id="4" name="Rectangle 3"/>
          <p:cNvSpPr/>
          <p:nvPr/>
        </p:nvSpPr>
        <p:spPr>
          <a:xfrm>
            <a:off x="323528" y="1340768"/>
            <a:ext cx="8496944" cy="1077218"/>
          </a:xfrm>
          <a:prstGeom prst="rect">
            <a:avLst/>
          </a:prstGeom>
        </p:spPr>
        <p:txBody>
          <a:bodyPr wrap="square">
            <a:spAutoFit/>
          </a:bodyPr>
          <a:lstStyle/>
          <a:p>
            <a:pPr algn="ctr"/>
            <a:r>
              <a:rPr lang="en-GB" sz="2200" dirty="0" smtClean="0"/>
              <a:t>“Both men glanced up, for the rectangle of </a:t>
            </a:r>
            <a:r>
              <a:rPr lang="en-GB" sz="2200" b="1" dirty="0" smtClean="0"/>
              <a:t>sunshine</a:t>
            </a:r>
            <a:r>
              <a:rPr lang="en-GB" sz="2200" dirty="0" smtClean="0"/>
              <a:t> in the doorway was </a:t>
            </a:r>
            <a:r>
              <a:rPr lang="en-GB" sz="2200" b="1" dirty="0" smtClean="0"/>
              <a:t>cut</a:t>
            </a:r>
            <a:r>
              <a:rPr lang="en-GB" sz="2200" dirty="0" smtClean="0"/>
              <a:t> off. A girl was standing there looking in.”</a:t>
            </a:r>
          </a:p>
          <a:p>
            <a:pPr algn="ctr"/>
            <a:endParaRPr lang="en-GB" sz="2000" dirty="0" smtClean="0"/>
          </a:p>
        </p:txBody>
      </p:sp>
      <p:sp>
        <p:nvSpPr>
          <p:cNvPr id="5" name="TextBox 4"/>
          <p:cNvSpPr txBox="1"/>
          <p:nvPr/>
        </p:nvSpPr>
        <p:spPr>
          <a:xfrm>
            <a:off x="395536" y="2636912"/>
            <a:ext cx="8424936" cy="1292662"/>
          </a:xfrm>
          <a:prstGeom prst="rect">
            <a:avLst/>
          </a:prstGeom>
          <a:noFill/>
        </p:spPr>
        <p:txBody>
          <a:bodyPr wrap="square" rtlCol="0">
            <a:spAutoFit/>
          </a:bodyPr>
          <a:lstStyle/>
          <a:p>
            <a:r>
              <a:rPr lang="en-GB" sz="2000" dirty="0" smtClean="0">
                <a:solidFill>
                  <a:srgbClr val="FF0000"/>
                </a:solidFill>
              </a:rPr>
              <a:t>Sunshine – like with pathetic fallacy, sunshine is used to represent hope and happiness. As she stands in the doorway, she “cuts” off the sunshine. </a:t>
            </a:r>
          </a:p>
          <a:p>
            <a:r>
              <a:rPr lang="en-GB" sz="2000" dirty="0" smtClean="0">
                <a:solidFill>
                  <a:srgbClr val="FF0000"/>
                </a:solidFill>
              </a:rPr>
              <a:t>What is Steinbeck suggesting that she will cut short?</a:t>
            </a:r>
          </a:p>
          <a:p>
            <a:endParaRPr lang="en-GB" dirty="0"/>
          </a:p>
        </p:txBody>
      </p:sp>
      <p:sp>
        <p:nvSpPr>
          <p:cNvPr id="6" name="TextBox 5"/>
          <p:cNvSpPr txBox="1"/>
          <p:nvPr/>
        </p:nvSpPr>
        <p:spPr>
          <a:xfrm>
            <a:off x="395536" y="4293096"/>
            <a:ext cx="8352928" cy="2308324"/>
          </a:xfrm>
          <a:prstGeom prst="rect">
            <a:avLst/>
          </a:prstGeom>
          <a:noFill/>
          <a:ln>
            <a:solidFill>
              <a:schemeClr val="tx1"/>
            </a:solidFill>
          </a:ln>
        </p:spPr>
        <p:txBody>
          <a:bodyPr wrap="square" rtlCol="0">
            <a:spAutoFit/>
          </a:bodyPr>
          <a:lstStyle/>
          <a:p>
            <a:r>
              <a:rPr lang="en-GB" sz="2400" dirty="0" smtClean="0"/>
              <a:t>Now look at the sheet you have been given and complete the work on the significance of the language used in this section. What are we being told about Curley’s wife? What do we feel about her? </a:t>
            </a:r>
          </a:p>
          <a:p>
            <a:endParaRPr lang="en-GB" sz="2400" dirty="0" smtClean="0"/>
          </a:p>
          <a:p>
            <a:pPr algn="ctr"/>
            <a:r>
              <a:rPr lang="en-GB" sz="2400" b="1" dirty="0" smtClean="0"/>
              <a:t>Is Steinbeck suggesting Curley’s wife is bad news? </a:t>
            </a:r>
            <a:endParaRPr lang="en-GB"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06052"/>
            <a:ext cx="8856984" cy="6463308"/>
          </a:xfrm>
          <a:prstGeom prst="rect">
            <a:avLst/>
          </a:prstGeom>
          <a:noFill/>
        </p:spPr>
        <p:txBody>
          <a:bodyPr wrap="square" rtlCol="0">
            <a:spAutoFit/>
          </a:bodyPr>
          <a:lstStyle/>
          <a:p>
            <a:r>
              <a:rPr lang="en-GB" dirty="0" smtClean="0"/>
              <a:t>Both men glanced up, for the rectangle of sunshine in the doorway was cut off. A girl was standing there looking in. She had full, rouged lips and wide-spaced eyes, heavily made up. Her fingernails were red. Her hair hung in little rolled clusters, like sausages. She wore a cotton house dress and red mules, on the insteps of which were little bouquets of red ostrich feathers. “I’m </a:t>
            </a:r>
            <a:r>
              <a:rPr lang="en-GB" dirty="0" err="1" smtClean="0"/>
              <a:t>lookin</a:t>
            </a:r>
            <a:r>
              <a:rPr lang="en-GB" dirty="0" smtClean="0"/>
              <a:t>’ for Curley,” she said. Her voice had a nasal, brittle quality.</a:t>
            </a:r>
          </a:p>
          <a:p>
            <a:r>
              <a:rPr lang="en-GB" dirty="0" smtClean="0"/>
              <a:t>George looked away from her and then back. “He was in here a minute ago, but he went.”</a:t>
            </a:r>
          </a:p>
          <a:p>
            <a:r>
              <a:rPr lang="en-GB" dirty="0" smtClean="0"/>
              <a:t>“Oh!” She put her hands behind her back and leaned against the door frame so that her body was thrown forward. “You’re the new </a:t>
            </a:r>
            <a:r>
              <a:rPr lang="en-GB" dirty="0" err="1" smtClean="0"/>
              <a:t>fellas</a:t>
            </a:r>
            <a:r>
              <a:rPr lang="en-GB" dirty="0" smtClean="0"/>
              <a:t> that just come, </a:t>
            </a:r>
            <a:r>
              <a:rPr lang="en-GB" dirty="0" err="1" smtClean="0"/>
              <a:t>ain’t</a:t>
            </a:r>
            <a:r>
              <a:rPr lang="en-GB" dirty="0" smtClean="0"/>
              <a:t> </a:t>
            </a:r>
            <a:r>
              <a:rPr lang="en-GB" dirty="0" err="1" smtClean="0"/>
              <a:t>ya</a:t>
            </a:r>
            <a:r>
              <a:rPr lang="en-GB" dirty="0" smtClean="0"/>
              <a:t>?”</a:t>
            </a:r>
          </a:p>
          <a:p>
            <a:r>
              <a:rPr lang="en-GB" dirty="0" smtClean="0"/>
              <a:t>“Yeah.”</a:t>
            </a:r>
          </a:p>
          <a:p>
            <a:r>
              <a:rPr lang="en-GB" dirty="0" err="1" smtClean="0"/>
              <a:t>Lennie’s</a:t>
            </a:r>
            <a:r>
              <a:rPr lang="en-GB" dirty="0" smtClean="0"/>
              <a:t> eyes moved down over her body, and though she did not seem to be looking at </a:t>
            </a:r>
            <a:r>
              <a:rPr lang="en-GB" dirty="0" err="1" smtClean="0"/>
              <a:t>Lennie</a:t>
            </a:r>
            <a:r>
              <a:rPr lang="en-GB" dirty="0" smtClean="0"/>
              <a:t> she bridled a little. She looked at her fingernails. “Sometimes Curley’s in here,” she explained. </a:t>
            </a:r>
          </a:p>
          <a:p>
            <a:r>
              <a:rPr lang="en-GB" dirty="0" smtClean="0"/>
              <a:t>George said brusquely. “Well he </a:t>
            </a:r>
            <a:r>
              <a:rPr lang="en-GB" dirty="0" err="1" smtClean="0"/>
              <a:t>ain’t</a:t>
            </a:r>
            <a:r>
              <a:rPr lang="en-GB" dirty="0" smtClean="0"/>
              <a:t> now.”</a:t>
            </a:r>
          </a:p>
          <a:p>
            <a:r>
              <a:rPr lang="en-GB" dirty="0" smtClean="0"/>
              <a:t>“If he </a:t>
            </a:r>
            <a:r>
              <a:rPr lang="en-GB" dirty="0" err="1" smtClean="0"/>
              <a:t>ain’t</a:t>
            </a:r>
            <a:r>
              <a:rPr lang="en-GB" dirty="0" smtClean="0"/>
              <a:t>, I guess I better look some place else,” she said playfully.</a:t>
            </a:r>
          </a:p>
          <a:p>
            <a:r>
              <a:rPr lang="en-GB" dirty="0" err="1" smtClean="0"/>
              <a:t>Lennie</a:t>
            </a:r>
            <a:r>
              <a:rPr lang="en-GB" dirty="0" smtClean="0"/>
              <a:t> watched her, fascinated. George said, “If I see him, I’ll pass the word you was looking for him.”</a:t>
            </a:r>
          </a:p>
          <a:p>
            <a:r>
              <a:rPr lang="en-GB" dirty="0" smtClean="0"/>
              <a:t>She smiled archly and twitched her body. “Nobody can’t blame a person for </a:t>
            </a:r>
            <a:r>
              <a:rPr lang="en-GB" dirty="0" err="1" smtClean="0"/>
              <a:t>lookin</a:t>
            </a:r>
            <a:r>
              <a:rPr lang="en-GB" dirty="0" smtClean="0"/>
              <a:t>’,” she said. There were footsteps behind her, going by. She turned her head. “Hi, Slim,” she said.</a:t>
            </a:r>
          </a:p>
          <a:p>
            <a:r>
              <a:rPr lang="en-GB" dirty="0" err="1" smtClean="0"/>
              <a:t>Slim’s</a:t>
            </a:r>
            <a:r>
              <a:rPr lang="en-GB" dirty="0" smtClean="0"/>
              <a:t> voice came through the door. “Hi, Good-</a:t>
            </a:r>
            <a:r>
              <a:rPr lang="en-GB" dirty="0" err="1" smtClean="0"/>
              <a:t>lookin</a:t>
            </a:r>
            <a:r>
              <a:rPr lang="en-GB" dirty="0" smtClean="0"/>
              <a:t>’.”</a:t>
            </a:r>
          </a:p>
          <a:p>
            <a:r>
              <a:rPr lang="en-GB" dirty="0" smtClean="0"/>
              <a:t>“I’m </a:t>
            </a:r>
            <a:r>
              <a:rPr lang="en-GB" dirty="0" err="1" smtClean="0"/>
              <a:t>tryin</a:t>
            </a:r>
            <a:r>
              <a:rPr lang="en-GB" dirty="0" smtClean="0"/>
              <a:t>’ to find Curley, Slim.”</a:t>
            </a:r>
          </a:p>
          <a:p>
            <a:r>
              <a:rPr lang="en-GB" dirty="0" smtClean="0"/>
              <a:t>“Well, you </a:t>
            </a:r>
            <a:r>
              <a:rPr lang="en-GB" dirty="0" err="1" smtClean="0"/>
              <a:t>ain’t</a:t>
            </a:r>
            <a:r>
              <a:rPr lang="en-GB" dirty="0" smtClean="0"/>
              <a:t> </a:t>
            </a:r>
            <a:r>
              <a:rPr lang="en-GB" dirty="0" err="1" smtClean="0"/>
              <a:t>tryin</a:t>
            </a:r>
            <a:r>
              <a:rPr lang="en-GB" dirty="0" smtClean="0"/>
              <a:t>’ very hard. I seen him </a:t>
            </a:r>
            <a:r>
              <a:rPr lang="en-GB" dirty="0" err="1" smtClean="0"/>
              <a:t>goin</a:t>
            </a:r>
            <a:r>
              <a:rPr lang="en-GB" dirty="0" smtClean="0"/>
              <a:t>’ in your house.”</a:t>
            </a:r>
          </a:p>
          <a:p>
            <a:r>
              <a:rPr lang="en-GB" dirty="0" smtClean="0"/>
              <a:t>She was suddenly apprehensive. “’Bye, boys,” she called into the bunk house, and she hurried away.</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characters of the novel</a:t>
            </a:r>
            <a:endParaRPr lang="en-GB" dirty="0"/>
          </a:p>
        </p:txBody>
      </p:sp>
      <p:sp>
        <p:nvSpPr>
          <p:cNvPr id="3" name="TextBox 2"/>
          <p:cNvSpPr txBox="1"/>
          <p:nvPr/>
        </p:nvSpPr>
        <p:spPr>
          <a:xfrm>
            <a:off x="179512" y="476672"/>
            <a:ext cx="5832648" cy="707886"/>
          </a:xfrm>
          <a:prstGeom prst="rect">
            <a:avLst/>
          </a:prstGeom>
          <a:noFill/>
        </p:spPr>
        <p:txBody>
          <a:bodyPr wrap="square" rtlCol="0">
            <a:spAutoFit/>
          </a:bodyPr>
          <a:lstStyle/>
          <a:p>
            <a:r>
              <a:rPr lang="en-GB" sz="4000" b="1" dirty="0" smtClean="0">
                <a:solidFill>
                  <a:srgbClr val="FF0000"/>
                </a:solidFill>
              </a:rPr>
              <a:t>Dislike?</a:t>
            </a:r>
            <a:endParaRPr lang="en-GB" sz="4000" b="1" dirty="0">
              <a:solidFill>
                <a:srgbClr val="FF0000"/>
              </a:solidFill>
            </a:endParaRPr>
          </a:p>
        </p:txBody>
      </p:sp>
      <p:sp>
        <p:nvSpPr>
          <p:cNvPr id="4" name="TextBox 3"/>
          <p:cNvSpPr txBox="1"/>
          <p:nvPr/>
        </p:nvSpPr>
        <p:spPr>
          <a:xfrm>
            <a:off x="251520" y="1340768"/>
            <a:ext cx="8424936" cy="707886"/>
          </a:xfrm>
          <a:prstGeom prst="rect">
            <a:avLst/>
          </a:prstGeom>
          <a:noFill/>
        </p:spPr>
        <p:txBody>
          <a:bodyPr wrap="square" rtlCol="0">
            <a:spAutoFit/>
          </a:bodyPr>
          <a:lstStyle/>
          <a:p>
            <a:pPr algn="ctr"/>
            <a:r>
              <a:rPr lang="en-GB" sz="2000" b="1" dirty="0" smtClean="0">
                <a:solidFill>
                  <a:srgbClr val="FF0000"/>
                </a:solidFill>
              </a:rPr>
              <a:t>Collect quotes which show the following aspects of Curley’s wife and make notes about how they make us feel about her.</a:t>
            </a:r>
            <a:endParaRPr lang="en-GB" sz="2000" b="1" dirty="0">
              <a:solidFill>
                <a:srgbClr val="FF0000"/>
              </a:solidFill>
            </a:endParaRPr>
          </a:p>
        </p:txBody>
      </p:sp>
      <p:sp>
        <p:nvSpPr>
          <p:cNvPr id="5" name="TextBox 4"/>
          <p:cNvSpPr txBox="1"/>
          <p:nvPr/>
        </p:nvSpPr>
        <p:spPr>
          <a:xfrm>
            <a:off x="323528" y="2276872"/>
            <a:ext cx="8496944" cy="4062651"/>
          </a:xfrm>
          <a:prstGeom prst="rect">
            <a:avLst/>
          </a:prstGeom>
          <a:noFill/>
        </p:spPr>
        <p:txBody>
          <a:bodyPr wrap="square" rtlCol="0">
            <a:spAutoFit/>
          </a:bodyPr>
          <a:lstStyle/>
          <a:p>
            <a:r>
              <a:rPr lang="en-US" dirty="0" smtClean="0"/>
              <a:t> </a:t>
            </a:r>
            <a:endParaRPr lang="en-GB" dirty="0" smtClean="0"/>
          </a:p>
          <a:p>
            <a:r>
              <a:rPr lang="en-US" sz="2000" b="1" dirty="0" smtClean="0">
                <a:latin typeface="Arial" pitchFamily="34" charset="0"/>
                <a:cs typeface="Arial" pitchFamily="34" charset="0"/>
              </a:rPr>
              <a:t>Her dress and appearance – she is out of place on a working ranch. Her image suggests that the way she is living is not the way she would like to live</a:t>
            </a:r>
            <a:endParaRPr lang="en-GB" sz="2000" b="1" dirty="0" smtClean="0">
              <a:latin typeface="Arial" pitchFamily="34" charset="0"/>
              <a:cs typeface="Arial" pitchFamily="34" charset="0"/>
            </a:endParaRPr>
          </a:p>
          <a:p>
            <a:r>
              <a:rPr lang="en-US" sz="2000" b="1" dirty="0" smtClean="0">
                <a:latin typeface="Arial" pitchFamily="34" charset="0"/>
                <a:cs typeface="Arial" pitchFamily="34" charset="0"/>
              </a:rPr>
              <a:t> </a:t>
            </a:r>
            <a:endParaRPr lang="en-GB" sz="2000" b="1" dirty="0" smtClean="0">
              <a:latin typeface="Arial" pitchFamily="34" charset="0"/>
              <a:cs typeface="Arial" pitchFamily="34" charset="0"/>
            </a:endParaRPr>
          </a:p>
          <a:p>
            <a:r>
              <a:rPr lang="en-US" sz="2000" b="1" dirty="0" smtClean="0">
                <a:latin typeface="Arial" pitchFamily="34" charset="0"/>
                <a:cs typeface="Arial" pitchFamily="34" charset="0"/>
              </a:rPr>
              <a:t>Her provocative body language </a:t>
            </a:r>
            <a:endParaRPr lang="en-GB" sz="2000" b="1" dirty="0" smtClean="0">
              <a:latin typeface="Arial" pitchFamily="34" charset="0"/>
              <a:cs typeface="Arial" pitchFamily="34" charset="0"/>
            </a:endParaRPr>
          </a:p>
          <a:p>
            <a:r>
              <a:rPr lang="en-US" sz="2000" b="1" dirty="0" smtClean="0">
                <a:latin typeface="Arial" pitchFamily="34" charset="0"/>
                <a:cs typeface="Arial" pitchFamily="34" charset="0"/>
              </a:rPr>
              <a:t> </a:t>
            </a:r>
            <a:endParaRPr lang="en-GB" sz="2000" b="1" dirty="0" smtClean="0">
              <a:latin typeface="Arial" pitchFamily="34" charset="0"/>
              <a:cs typeface="Arial" pitchFamily="34" charset="0"/>
            </a:endParaRPr>
          </a:p>
          <a:p>
            <a:r>
              <a:rPr lang="en-US" sz="2000" b="1" dirty="0" smtClean="0">
                <a:latin typeface="Arial" pitchFamily="34" charset="0"/>
                <a:cs typeface="Arial" pitchFamily="34" charset="0"/>
              </a:rPr>
              <a:t>Her reaction when Slim tells her where Curley is. Why do you think she is here in the men’s bunkhouse?  Look carefully!  </a:t>
            </a:r>
            <a:endParaRPr lang="en-GB" sz="2000" b="1" dirty="0" smtClean="0">
              <a:latin typeface="Arial" pitchFamily="34" charset="0"/>
              <a:cs typeface="Arial" pitchFamily="34" charset="0"/>
            </a:endParaRPr>
          </a:p>
          <a:p>
            <a:r>
              <a:rPr lang="en-US" sz="2000" b="1" dirty="0" smtClean="0">
                <a:latin typeface="Arial" pitchFamily="34" charset="0"/>
                <a:cs typeface="Arial" pitchFamily="34" charset="0"/>
              </a:rPr>
              <a:t> </a:t>
            </a:r>
            <a:endParaRPr lang="en-GB" sz="2000" b="1" dirty="0" smtClean="0">
              <a:latin typeface="Arial" pitchFamily="34" charset="0"/>
              <a:cs typeface="Arial" pitchFamily="34" charset="0"/>
            </a:endParaRPr>
          </a:p>
          <a:p>
            <a:r>
              <a:rPr lang="en-US" sz="2000" b="1" dirty="0" smtClean="0">
                <a:latin typeface="Arial" pitchFamily="34" charset="0"/>
                <a:cs typeface="Arial" pitchFamily="34" charset="0"/>
              </a:rPr>
              <a:t>George’s feelings about her and his warnings to </a:t>
            </a:r>
            <a:r>
              <a:rPr lang="en-US" sz="2000" b="1" dirty="0" err="1" smtClean="0">
                <a:latin typeface="Arial" pitchFamily="34" charset="0"/>
                <a:cs typeface="Arial" pitchFamily="34" charset="0"/>
              </a:rPr>
              <a:t>Lennie</a:t>
            </a:r>
            <a:r>
              <a:rPr lang="en-US" sz="2000" b="1" dirty="0" smtClean="0">
                <a:latin typeface="Arial" pitchFamily="34" charset="0"/>
                <a:cs typeface="Arial" pitchFamily="34" charset="0"/>
              </a:rPr>
              <a:t> after she leaves and after Curley has been looking for her.</a:t>
            </a:r>
            <a:endParaRPr lang="en-GB" sz="2000" b="1" dirty="0" smtClean="0">
              <a:latin typeface="Arial" pitchFamily="34" charset="0"/>
              <a:cs typeface="Arial" pitchFamily="34" charset="0"/>
            </a:endParaRPr>
          </a:p>
          <a:p>
            <a:endParaRPr lang="en-GB"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0"/>
            <a:ext cx="9144000" cy="1200329"/>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As we read on, it is possible to feel sorry for Curley’s wife.  After all, as the only woman on the ranch she is lonely and sad.  She is the only female character who appears in the novella.  As a woman, and because she is a woman, she cannot live the life she dreams of.  Indeed, she has precious little control over her own life.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323528" y="1484784"/>
            <a:ext cx="8424936" cy="923330"/>
          </a:xfrm>
          <a:prstGeom prst="rect">
            <a:avLst/>
          </a:prstGeom>
          <a:noFill/>
        </p:spPr>
        <p:txBody>
          <a:bodyPr wrap="square" rtlCol="0">
            <a:spAutoFit/>
          </a:bodyPr>
          <a:lstStyle/>
          <a:p>
            <a:r>
              <a:rPr lang="en-US" dirty="0"/>
              <a:t>Arrange the points </a:t>
            </a:r>
            <a:r>
              <a:rPr lang="en-US" dirty="0" smtClean="0"/>
              <a:t>on your sheet in the </a:t>
            </a:r>
            <a:r>
              <a:rPr lang="en-US" dirty="0"/>
              <a:t>Venn diagram in order to decide whether you think that her actions are a reaction to how she is treated, or if her character is just petty, cruel and self-obsessed</a:t>
            </a:r>
            <a:r>
              <a:rPr lang="en-US" dirty="0" smtClean="0"/>
              <a:t>.</a:t>
            </a:r>
            <a:endParaRPr lang="en-GB" dirty="0"/>
          </a:p>
        </p:txBody>
      </p:sp>
      <p:sp>
        <p:nvSpPr>
          <p:cNvPr id="31746" name="Oval 2"/>
          <p:cNvSpPr>
            <a:spLocks noChangeArrowheads="1"/>
          </p:cNvSpPr>
          <p:nvPr/>
        </p:nvSpPr>
        <p:spPr bwMode="auto">
          <a:xfrm>
            <a:off x="3779912" y="2492896"/>
            <a:ext cx="5127625" cy="4174505"/>
          </a:xfrm>
          <a:prstGeom prst="ellipse">
            <a:avLst/>
          </a:prstGeom>
          <a:solidFill>
            <a:srgbClr val="FABF8F">
              <a:alpha val="49001"/>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747" name="Oval 3"/>
          <p:cNvSpPr>
            <a:spLocks noChangeArrowheads="1"/>
          </p:cNvSpPr>
          <p:nvPr/>
        </p:nvSpPr>
        <p:spPr bwMode="auto">
          <a:xfrm>
            <a:off x="395536" y="2420888"/>
            <a:ext cx="5127625" cy="4318521"/>
          </a:xfrm>
          <a:prstGeom prst="ellipse">
            <a:avLst/>
          </a:prstGeom>
          <a:solidFill>
            <a:srgbClr val="CCFFFF">
              <a:alpha val="49001"/>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179512" y="5157192"/>
            <a:ext cx="1512168" cy="1477328"/>
          </a:xfrm>
          <a:prstGeom prst="rect">
            <a:avLst/>
          </a:prstGeom>
          <a:noFill/>
        </p:spPr>
        <p:txBody>
          <a:bodyPr wrap="square" rtlCol="0">
            <a:spAutoFit/>
          </a:bodyPr>
          <a:lstStyle/>
          <a:p>
            <a:r>
              <a:rPr lang="en-GB" dirty="0" smtClean="0"/>
              <a:t>Reasons to feel sympathetic towards Curley’s Wife</a:t>
            </a:r>
            <a:endParaRPr lang="en-GB" dirty="0"/>
          </a:p>
        </p:txBody>
      </p:sp>
      <p:sp>
        <p:nvSpPr>
          <p:cNvPr id="7" name="TextBox 6"/>
          <p:cNvSpPr txBox="1"/>
          <p:nvPr/>
        </p:nvSpPr>
        <p:spPr>
          <a:xfrm>
            <a:off x="7308304" y="2348880"/>
            <a:ext cx="1728192" cy="1200329"/>
          </a:xfrm>
          <a:prstGeom prst="rect">
            <a:avLst/>
          </a:prstGeom>
          <a:noFill/>
        </p:spPr>
        <p:txBody>
          <a:bodyPr wrap="square" rtlCol="0">
            <a:spAutoFit/>
          </a:bodyPr>
          <a:lstStyle/>
          <a:p>
            <a:r>
              <a:rPr lang="en-GB" dirty="0" smtClean="0"/>
              <a:t>Reasons to feel unsympathetic towards Curley’s Wife</a:t>
            </a:r>
            <a:endParaRPr lang="en-GB" dirty="0"/>
          </a:p>
        </p:txBody>
      </p:sp>
      <p:sp>
        <p:nvSpPr>
          <p:cNvPr id="8" name="TextBox 7"/>
          <p:cNvSpPr txBox="1"/>
          <p:nvPr/>
        </p:nvSpPr>
        <p:spPr>
          <a:xfrm>
            <a:off x="4283968" y="5879013"/>
            <a:ext cx="4680520" cy="646331"/>
          </a:xfrm>
          <a:prstGeom prst="rect">
            <a:avLst/>
          </a:prstGeom>
          <a:solidFill>
            <a:schemeClr val="bg1"/>
          </a:solidFill>
        </p:spPr>
        <p:txBody>
          <a:bodyPr wrap="square" rtlCol="0">
            <a:spAutoFit/>
          </a:bodyPr>
          <a:lstStyle/>
          <a:p>
            <a:r>
              <a:rPr lang="en-GB" b="1" dirty="0" smtClean="0"/>
              <a:t>Collect some quotes for those you placed in the ‘sympathetic’ section of the Venn diagram.</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4222</Words>
  <Application>Microsoft Office PowerPoint</Application>
  <PresentationFormat>On-screen Show (4:3)</PresentationFormat>
  <Paragraphs>258</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Comic Sans MS</vt:lpstr>
      <vt:lpstr>Times New Roman</vt:lpstr>
      <vt:lpstr>Webdings</vt:lpstr>
      <vt:lpstr>Office Theme</vt:lpstr>
      <vt:lpstr>Learning Objective   To explore some of the characters of the novel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explore some of the characters of the novel</dc:title>
  <dc:creator>Vicki</dc:creator>
  <cp:lastModifiedBy>Miss V Archer</cp:lastModifiedBy>
  <cp:revision>4</cp:revision>
  <dcterms:created xsi:type="dcterms:W3CDTF">2014-08-23T11:05:18Z</dcterms:created>
  <dcterms:modified xsi:type="dcterms:W3CDTF">2014-12-11T12:04:06Z</dcterms:modified>
</cp:coreProperties>
</file>