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854"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6161F80-39AF-44CB-816F-6430A81B9830}" type="datetimeFigureOut">
              <a:rPr lang="en-GB" smtClean="0"/>
              <a:t>23/08/2014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2D0DAD-E4F6-4AEF-8507-4CDF7CCBF11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161F80-39AF-44CB-816F-6430A81B9830}" type="datetimeFigureOut">
              <a:rPr lang="en-GB" smtClean="0"/>
              <a:t>23/08/2014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2D0DAD-E4F6-4AEF-8507-4CDF7CCBF11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161F80-39AF-44CB-816F-6430A81B9830}" type="datetimeFigureOut">
              <a:rPr lang="en-GB" smtClean="0"/>
              <a:t>23/08/2014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2D0DAD-E4F6-4AEF-8507-4CDF7CCBF11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161F80-39AF-44CB-816F-6430A81B9830}" type="datetimeFigureOut">
              <a:rPr lang="en-GB" smtClean="0"/>
              <a:t>23/08/2014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2D0DAD-E4F6-4AEF-8507-4CDF7CCBF11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161F80-39AF-44CB-816F-6430A81B9830}" type="datetimeFigureOut">
              <a:rPr lang="en-GB" smtClean="0"/>
              <a:t>23/08/2014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2D0DAD-E4F6-4AEF-8507-4CDF7CCBF11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6161F80-39AF-44CB-816F-6430A81B9830}" type="datetimeFigureOut">
              <a:rPr lang="en-GB" smtClean="0"/>
              <a:t>23/08/2014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2D0DAD-E4F6-4AEF-8507-4CDF7CCBF11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6161F80-39AF-44CB-816F-6430A81B9830}" type="datetimeFigureOut">
              <a:rPr lang="en-GB" smtClean="0"/>
              <a:t>23/08/2014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2D0DAD-E4F6-4AEF-8507-4CDF7CCBF11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6161F80-39AF-44CB-816F-6430A81B9830}" type="datetimeFigureOut">
              <a:rPr lang="en-GB" smtClean="0"/>
              <a:t>23/08/2014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2D0DAD-E4F6-4AEF-8507-4CDF7CCBF11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161F80-39AF-44CB-816F-6430A81B9830}" type="datetimeFigureOut">
              <a:rPr lang="en-GB" smtClean="0"/>
              <a:t>23/08/2014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2D0DAD-E4F6-4AEF-8507-4CDF7CCBF11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61F80-39AF-44CB-816F-6430A81B9830}" type="datetimeFigureOut">
              <a:rPr lang="en-GB" smtClean="0"/>
              <a:t>23/08/2014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2D0DAD-E4F6-4AEF-8507-4CDF7CCBF11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61F80-39AF-44CB-816F-6430A81B9830}" type="datetimeFigureOut">
              <a:rPr lang="en-GB" smtClean="0"/>
              <a:t>23/08/2014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2D0DAD-E4F6-4AEF-8507-4CDF7CCBF11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61F80-39AF-44CB-816F-6430A81B9830}" type="datetimeFigureOut">
              <a:rPr lang="en-GB" smtClean="0"/>
              <a:t>23/08/2014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2D0DAD-E4F6-4AEF-8507-4CDF7CCBF114}"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050" name="Rectangle 2"/>
          <p:cNvSpPr>
            <a:spLocks noGrp="1" noChangeArrowheads="1"/>
          </p:cNvSpPr>
          <p:nvPr>
            <p:ph type="ctrTitle"/>
          </p:nvPr>
        </p:nvSpPr>
        <p:spPr>
          <a:xfrm>
            <a:off x="684213" y="1412875"/>
            <a:ext cx="7772400" cy="3600450"/>
          </a:xfrm>
        </p:spPr>
        <p:txBody>
          <a:bodyPr>
            <a:normAutofit/>
          </a:bodyPr>
          <a:lstStyle/>
          <a:p>
            <a:r>
              <a:rPr lang="en-GB" sz="4800" b="1" u="sng" dirty="0">
                <a:solidFill>
                  <a:schemeClr val="bg1"/>
                </a:solidFill>
                <a:latin typeface="Comic Sans MS" pitchFamily="66" charset="0"/>
              </a:rPr>
              <a:t>Learning </a:t>
            </a:r>
            <a:r>
              <a:rPr lang="en-GB" sz="4800" b="1" u="sng" dirty="0" smtClean="0">
                <a:solidFill>
                  <a:schemeClr val="bg1"/>
                </a:solidFill>
                <a:latin typeface="Comic Sans MS" pitchFamily="66" charset="0"/>
              </a:rPr>
              <a:t>Objective</a:t>
            </a:r>
            <a:r>
              <a:rPr lang="en-GB" b="1" u="sng" dirty="0">
                <a:solidFill>
                  <a:schemeClr val="bg1"/>
                </a:solidFill>
                <a:latin typeface="Comic Sans MS" pitchFamily="66" charset="0"/>
              </a:rPr>
              <a:t/>
            </a:r>
            <a:br>
              <a:rPr lang="en-GB" b="1" u="sng" dirty="0">
                <a:solidFill>
                  <a:schemeClr val="bg1"/>
                </a:solidFill>
                <a:latin typeface="Comic Sans MS" pitchFamily="66" charset="0"/>
              </a:rPr>
            </a:br>
            <a:r>
              <a:rPr lang="en-GB" sz="4000" dirty="0">
                <a:solidFill>
                  <a:schemeClr val="bg1"/>
                </a:solidFill>
                <a:latin typeface="Comic Sans MS" pitchFamily="66" charset="0"/>
              </a:rPr>
              <a:t/>
            </a:r>
            <a:br>
              <a:rPr lang="en-GB" sz="4000" dirty="0">
                <a:solidFill>
                  <a:schemeClr val="bg1"/>
                </a:solidFill>
                <a:latin typeface="Comic Sans MS" pitchFamily="66" charset="0"/>
              </a:rPr>
            </a:br>
            <a:r>
              <a:rPr lang="en-GB" dirty="0" smtClean="0">
                <a:solidFill>
                  <a:schemeClr val="bg1"/>
                </a:solidFill>
                <a:latin typeface="Comic Sans MS" pitchFamily="66" charset="0"/>
              </a:rPr>
              <a:t> To study Chapter 5 of the novel</a:t>
            </a:r>
            <a:endParaRPr lang="en-US"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5 of the novel</a:t>
            </a:r>
            <a:endParaRPr lang="en-GB" dirty="0"/>
          </a:p>
        </p:txBody>
      </p:sp>
      <p:sp>
        <p:nvSpPr>
          <p:cNvPr id="4" name="Rectangle 3"/>
          <p:cNvSpPr/>
          <p:nvPr/>
        </p:nvSpPr>
        <p:spPr>
          <a:xfrm>
            <a:off x="179512" y="548680"/>
            <a:ext cx="8712968" cy="1323439"/>
          </a:xfrm>
          <a:prstGeom prst="rect">
            <a:avLst/>
          </a:prstGeom>
          <a:ln>
            <a:solidFill>
              <a:srgbClr val="000000"/>
            </a:solidFill>
          </a:ln>
        </p:spPr>
        <p:txBody>
          <a:bodyPr wrap="square">
            <a:spAutoFit/>
          </a:bodyPr>
          <a:lstStyle/>
          <a:p>
            <a:r>
              <a:rPr lang="en-GB" sz="2000" dirty="0" smtClean="0">
                <a:latin typeface="Arial" pitchFamily="34" charset="0"/>
                <a:cs typeface="Arial" pitchFamily="34" charset="0"/>
              </a:rPr>
              <a:t>“And </a:t>
            </a:r>
            <a:r>
              <a:rPr lang="en-GB" sz="2000" dirty="0" err="1" smtClean="0">
                <a:latin typeface="Arial" pitchFamily="34" charset="0"/>
                <a:cs typeface="Arial" pitchFamily="34" charset="0"/>
              </a:rPr>
              <a:t>Lennie</a:t>
            </a:r>
            <a:r>
              <a:rPr lang="en-GB" sz="2000" dirty="0" smtClean="0">
                <a:latin typeface="Arial" pitchFamily="34" charset="0"/>
                <a:cs typeface="Arial" pitchFamily="34" charset="0"/>
              </a:rPr>
              <a:t> said softly to the puppy, “Why do you got to get killed? You </a:t>
            </a:r>
            <a:r>
              <a:rPr lang="en-GB" sz="2000" dirty="0" err="1" smtClean="0">
                <a:latin typeface="Arial" pitchFamily="34" charset="0"/>
                <a:cs typeface="Arial" pitchFamily="34" charset="0"/>
              </a:rPr>
              <a:t>ain’t</a:t>
            </a:r>
            <a:r>
              <a:rPr lang="en-GB" sz="2000" dirty="0" smtClean="0">
                <a:latin typeface="Arial" pitchFamily="34" charset="0"/>
                <a:cs typeface="Arial" pitchFamily="34" charset="0"/>
              </a:rPr>
              <a:t> so little as mice. I didn’t bounce you hard.” He bent the pup’s head up and looked in its face, and he said to it, “Now maybe George </a:t>
            </a:r>
            <a:r>
              <a:rPr lang="en-GB" sz="2000" dirty="0" err="1" smtClean="0">
                <a:latin typeface="Arial" pitchFamily="34" charset="0"/>
                <a:cs typeface="Arial" pitchFamily="34" charset="0"/>
              </a:rPr>
              <a:t>ain’t</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gonna</a:t>
            </a:r>
            <a:r>
              <a:rPr lang="en-GB" sz="2000" dirty="0" smtClean="0">
                <a:latin typeface="Arial" pitchFamily="34" charset="0"/>
                <a:cs typeface="Arial" pitchFamily="34" charset="0"/>
              </a:rPr>
              <a:t> let me tend no rabbits, if he fin’s out you got killed.””</a:t>
            </a:r>
            <a:endParaRPr lang="en-GB" sz="2000" dirty="0">
              <a:latin typeface="Arial" pitchFamily="34" charset="0"/>
              <a:cs typeface="Arial" pitchFamily="34" charset="0"/>
            </a:endParaRPr>
          </a:p>
        </p:txBody>
      </p:sp>
      <p:sp>
        <p:nvSpPr>
          <p:cNvPr id="5" name="TextBox 4"/>
          <p:cNvSpPr txBox="1"/>
          <p:nvPr/>
        </p:nvSpPr>
        <p:spPr>
          <a:xfrm>
            <a:off x="251520" y="2204864"/>
            <a:ext cx="8568952" cy="3662541"/>
          </a:xfrm>
          <a:prstGeom prst="rect">
            <a:avLst/>
          </a:prstGeom>
          <a:noFill/>
        </p:spPr>
        <p:txBody>
          <a:bodyPr wrap="square" rtlCol="0">
            <a:spAutoFit/>
          </a:bodyPr>
          <a:lstStyle/>
          <a:p>
            <a:r>
              <a:rPr lang="en-GB" sz="2400" dirty="0" smtClean="0"/>
              <a:t>How does Steinbeck emphasise the childlike nature of </a:t>
            </a:r>
            <a:r>
              <a:rPr lang="en-GB" sz="2400" dirty="0" err="1" smtClean="0"/>
              <a:t>Lennie</a:t>
            </a:r>
            <a:r>
              <a:rPr lang="en-GB" sz="2400" dirty="0" smtClean="0"/>
              <a:t> when he tries to hide the dead puppy?</a:t>
            </a:r>
          </a:p>
          <a:p>
            <a:endParaRPr lang="en-GB" sz="2400" dirty="0" smtClean="0"/>
          </a:p>
          <a:p>
            <a:pPr algn="ctr"/>
            <a:r>
              <a:rPr lang="en-GB" sz="3200" b="1" dirty="0" smtClean="0"/>
              <a:t>Mind map the language Steinbeck uses which creates a sense of innocence.</a:t>
            </a:r>
          </a:p>
          <a:p>
            <a:endParaRPr lang="en-GB" sz="2400" dirty="0" smtClean="0"/>
          </a:p>
          <a:p>
            <a:r>
              <a:rPr lang="en-GB" sz="2400" dirty="0" smtClean="0"/>
              <a:t>Why is it important that the reader consider </a:t>
            </a:r>
            <a:r>
              <a:rPr lang="en-GB" sz="2400" dirty="0" err="1" smtClean="0"/>
              <a:t>Lennie</a:t>
            </a:r>
            <a:r>
              <a:rPr lang="en-GB" sz="2400" dirty="0" smtClean="0"/>
              <a:t> an innocent at this point in the novel?</a:t>
            </a:r>
          </a:p>
          <a:p>
            <a:endParaRPr lang="en-GB"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5 of the novel</a:t>
            </a:r>
            <a:endParaRPr lang="en-GB" dirty="0"/>
          </a:p>
        </p:txBody>
      </p:sp>
      <p:sp>
        <p:nvSpPr>
          <p:cNvPr id="4" name="Rectangle 3"/>
          <p:cNvSpPr/>
          <p:nvPr/>
        </p:nvSpPr>
        <p:spPr>
          <a:xfrm>
            <a:off x="179512" y="548680"/>
            <a:ext cx="8712968" cy="707886"/>
          </a:xfrm>
          <a:prstGeom prst="rect">
            <a:avLst/>
          </a:prstGeom>
          <a:ln>
            <a:solidFill>
              <a:srgbClr val="000000"/>
            </a:solidFill>
          </a:ln>
        </p:spPr>
        <p:txBody>
          <a:bodyPr wrap="square">
            <a:spAutoFit/>
          </a:bodyPr>
          <a:lstStyle/>
          <a:p>
            <a:r>
              <a:rPr lang="en-GB" sz="2000" dirty="0" smtClean="0">
                <a:latin typeface="Arial" pitchFamily="34" charset="0"/>
                <a:cs typeface="Arial" pitchFamily="34" charset="0"/>
              </a:rPr>
              <a:t>“Oh! Please don’t do none of that,” he begged. “George </a:t>
            </a:r>
            <a:r>
              <a:rPr lang="en-GB" sz="2000" dirty="0" err="1" smtClean="0">
                <a:latin typeface="Arial" pitchFamily="34" charset="0"/>
                <a:cs typeface="Arial" pitchFamily="34" charset="0"/>
              </a:rPr>
              <a:t>gonna</a:t>
            </a:r>
            <a:r>
              <a:rPr lang="en-GB" sz="2000" dirty="0" smtClean="0">
                <a:latin typeface="Arial" pitchFamily="34" charset="0"/>
                <a:cs typeface="Arial" pitchFamily="34" charset="0"/>
              </a:rPr>
              <a:t> say I done a bad thing. He </a:t>
            </a:r>
            <a:r>
              <a:rPr lang="en-GB" sz="2000" dirty="0" err="1" smtClean="0">
                <a:latin typeface="Arial" pitchFamily="34" charset="0"/>
                <a:cs typeface="Arial" pitchFamily="34" charset="0"/>
              </a:rPr>
              <a:t>ain’t</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gonna</a:t>
            </a:r>
            <a:r>
              <a:rPr lang="en-GB" sz="2000" dirty="0" smtClean="0">
                <a:latin typeface="Arial" pitchFamily="34" charset="0"/>
                <a:cs typeface="Arial" pitchFamily="34" charset="0"/>
              </a:rPr>
              <a:t> let me tend no rabbits.”</a:t>
            </a:r>
            <a:endParaRPr lang="en-GB" sz="2000" dirty="0">
              <a:latin typeface="Arial" pitchFamily="34" charset="0"/>
              <a:cs typeface="Arial" pitchFamily="34" charset="0"/>
            </a:endParaRPr>
          </a:p>
        </p:txBody>
      </p:sp>
      <p:sp>
        <p:nvSpPr>
          <p:cNvPr id="5" name="TextBox 4"/>
          <p:cNvSpPr txBox="1"/>
          <p:nvPr/>
        </p:nvSpPr>
        <p:spPr>
          <a:xfrm>
            <a:off x="251520" y="1412776"/>
            <a:ext cx="8568952" cy="3785652"/>
          </a:xfrm>
          <a:prstGeom prst="rect">
            <a:avLst/>
          </a:prstGeom>
          <a:noFill/>
        </p:spPr>
        <p:txBody>
          <a:bodyPr wrap="square" rtlCol="0">
            <a:spAutoFit/>
          </a:bodyPr>
          <a:lstStyle/>
          <a:p>
            <a:r>
              <a:rPr lang="en-GB" sz="2400" b="1" dirty="0" smtClean="0"/>
              <a:t>Steinbeck manages still to make </a:t>
            </a:r>
            <a:r>
              <a:rPr lang="en-GB" sz="2400" b="1" dirty="0" err="1" smtClean="0"/>
              <a:t>Lennie</a:t>
            </a:r>
            <a:r>
              <a:rPr lang="en-GB" sz="2400" b="1" dirty="0" smtClean="0"/>
              <a:t> seem innocent in killing Curley’s wife, despite the fact that we have seen him kill a mouse and puppy as well as the fact that we have heard about the events in Weed. How does he do this? </a:t>
            </a:r>
          </a:p>
          <a:p>
            <a:endParaRPr lang="en-GB" sz="2400" b="1" dirty="0" smtClean="0"/>
          </a:p>
          <a:p>
            <a:r>
              <a:rPr lang="en-GB" sz="2400" dirty="0" smtClean="0"/>
              <a:t>Consider: </a:t>
            </a:r>
          </a:p>
          <a:p>
            <a:pPr marL="457200" lvl="0" indent="-457200">
              <a:buFont typeface="Arial" pitchFamily="34" charset="0"/>
              <a:buChar char="•"/>
            </a:pPr>
            <a:r>
              <a:rPr lang="en-GB" sz="2400" dirty="0" smtClean="0"/>
              <a:t>How </a:t>
            </a:r>
            <a:r>
              <a:rPr lang="en-GB" sz="2400" dirty="0" err="1" smtClean="0"/>
              <a:t>Lennie</a:t>
            </a:r>
            <a:r>
              <a:rPr lang="en-GB" sz="2400" dirty="0" smtClean="0"/>
              <a:t> reacts to Curley’s wife;</a:t>
            </a:r>
          </a:p>
          <a:p>
            <a:pPr marL="457200" lvl="0" indent="-457200">
              <a:buFont typeface="Arial" pitchFamily="34" charset="0"/>
              <a:buChar char="•"/>
            </a:pPr>
            <a:r>
              <a:rPr lang="en-GB" sz="2400" dirty="0" smtClean="0"/>
              <a:t>How Curley’s wife pushes </a:t>
            </a:r>
            <a:r>
              <a:rPr lang="en-GB" sz="2400" dirty="0" err="1" smtClean="0"/>
              <a:t>Lennie</a:t>
            </a:r>
            <a:r>
              <a:rPr lang="en-GB" sz="2400" dirty="0" smtClean="0"/>
              <a:t>;</a:t>
            </a:r>
          </a:p>
          <a:p>
            <a:pPr marL="457200" lvl="0" indent="-457200">
              <a:buFont typeface="Arial" pitchFamily="34" charset="0"/>
              <a:buChar char="•"/>
            </a:pPr>
            <a:r>
              <a:rPr lang="en-GB" sz="2400" dirty="0" smtClean="0"/>
              <a:t>Our opinion of Curley’s wife.</a:t>
            </a:r>
          </a:p>
          <a:p>
            <a:pPr marL="457200" lvl="0" indent="-457200">
              <a:buFont typeface="Arial" pitchFamily="34" charset="0"/>
              <a:buChar char="•"/>
            </a:pPr>
            <a:endParaRPr lang="en-GB" sz="2400" dirty="0" smtClean="0"/>
          </a:p>
        </p:txBody>
      </p:sp>
      <p:sp>
        <p:nvSpPr>
          <p:cNvPr id="6" name="TextBox 5"/>
          <p:cNvSpPr txBox="1"/>
          <p:nvPr/>
        </p:nvSpPr>
        <p:spPr>
          <a:xfrm>
            <a:off x="323528" y="5355213"/>
            <a:ext cx="8424936" cy="954107"/>
          </a:xfrm>
          <a:prstGeom prst="rect">
            <a:avLst/>
          </a:prstGeom>
          <a:noFill/>
        </p:spPr>
        <p:txBody>
          <a:bodyPr wrap="square" rtlCol="0">
            <a:spAutoFit/>
          </a:bodyPr>
          <a:lstStyle/>
          <a:p>
            <a:pPr lvl="0" algn="ctr"/>
            <a:r>
              <a:rPr lang="en-GB" sz="2800" b="1" dirty="0" smtClean="0">
                <a:solidFill>
                  <a:srgbClr val="FF0000"/>
                </a:solidFill>
              </a:rPr>
              <a:t>Make some revision notes in response to this question, including some key quotes.</a:t>
            </a:r>
            <a:endParaRPr lang="en-GB" sz="2800"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5 of the novel</a:t>
            </a:r>
            <a:endParaRPr lang="en-GB" dirty="0"/>
          </a:p>
        </p:txBody>
      </p:sp>
      <p:sp>
        <p:nvSpPr>
          <p:cNvPr id="3" name="TextBox 2"/>
          <p:cNvSpPr txBox="1"/>
          <p:nvPr/>
        </p:nvSpPr>
        <p:spPr>
          <a:xfrm>
            <a:off x="251520" y="548680"/>
            <a:ext cx="8640960" cy="3970318"/>
          </a:xfrm>
          <a:prstGeom prst="rect">
            <a:avLst/>
          </a:prstGeom>
          <a:noFill/>
          <a:ln>
            <a:solidFill>
              <a:srgbClr val="000000"/>
            </a:solidFill>
          </a:ln>
        </p:spPr>
        <p:txBody>
          <a:bodyPr wrap="square" rtlCol="0">
            <a:spAutoFit/>
          </a:bodyPr>
          <a:lstStyle/>
          <a:p>
            <a:r>
              <a:rPr lang="en-GB" dirty="0" smtClean="0"/>
              <a:t>“Slim stood looking down at Curley’s wife. He said, “Curley—maybe you better stay here with your wife.”</a:t>
            </a:r>
          </a:p>
          <a:p>
            <a:r>
              <a:rPr lang="en-GB" dirty="0" smtClean="0"/>
              <a:t>Curley’s face reddened. “I’m </a:t>
            </a:r>
            <a:r>
              <a:rPr lang="en-GB" dirty="0" err="1" smtClean="0"/>
              <a:t>goin</a:t>
            </a:r>
            <a:r>
              <a:rPr lang="en-GB" dirty="0" smtClean="0"/>
              <a:t>’,” he said. “I’m </a:t>
            </a:r>
            <a:r>
              <a:rPr lang="en-GB" dirty="0" err="1" smtClean="0"/>
              <a:t>gonna</a:t>
            </a:r>
            <a:r>
              <a:rPr lang="en-GB" dirty="0" smtClean="0"/>
              <a:t> shoot the guts </a:t>
            </a:r>
            <a:r>
              <a:rPr lang="en-GB" dirty="0" err="1" smtClean="0"/>
              <a:t>outa</a:t>
            </a:r>
            <a:endParaRPr lang="en-GB" dirty="0" smtClean="0"/>
          </a:p>
          <a:p>
            <a:r>
              <a:rPr lang="en-GB" dirty="0" smtClean="0"/>
              <a:t>that big bastard myself, even if I only got one hand. I’m </a:t>
            </a:r>
            <a:r>
              <a:rPr lang="en-GB" dirty="0" err="1" smtClean="0"/>
              <a:t>gonna</a:t>
            </a:r>
            <a:r>
              <a:rPr lang="en-GB" dirty="0" smtClean="0"/>
              <a:t> get ‘</a:t>
            </a:r>
            <a:r>
              <a:rPr lang="en-GB" dirty="0" err="1" smtClean="0"/>
              <a:t>im</a:t>
            </a:r>
            <a:r>
              <a:rPr lang="en-GB" dirty="0" smtClean="0"/>
              <a:t>.”</a:t>
            </a:r>
          </a:p>
          <a:p>
            <a:r>
              <a:rPr lang="en-GB" dirty="0" smtClean="0"/>
              <a:t>Slim turned to Candy. “You stay here with her then, Candy. The rest of us better get </a:t>
            </a:r>
            <a:r>
              <a:rPr lang="en-GB" dirty="0" err="1" smtClean="0"/>
              <a:t>goin</a:t>
            </a:r>
            <a:r>
              <a:rPr lang="en-GB" dirty="0" smtClean="0"/>
              <a:t>’.”</a:t>
            </a:r>
          </a:p>
          <a:p>
            <a:r>
              <a:rPr lang="en-GB" dirty="0" smtClean="0"/>
              <a:t>They moved away. George stopped a moment beside Candy and they both looked down at the dead girl until Curley called, “You George! You stick with us so we don’t think you had </a:t>
            </a:r>
            <a:r>
              <a:rPr lang="en-GB" dirty="0" err="1" smtClean="0"/>
              <a:t>nothin</a:t>
            </a:r>
            <a:r>
              <a:rPr lang="en-GB" dirty="0" smtClean="0"/>
              <a:t>’ to do with this.”</a:t>
            </a:r>
          </a:p>
          <a:p>
            <a:r>
              <a:rPr lang="en-GB" dirty="0" smtClean="0"/>
              <a:t>George moved slowly after them, and his feet dragged heavily.</a:t>
            </a:r>
          </a:p>
          <a:p>
            <a:r>
              <a:rPr lang="en-GB" dirty="0" smtClean="0"/>
              <a:t>And when they were gone, Candy squatted down in the hay and watched the face of Curley’s wife. “Poor bastard,” he said softly.</a:t>
            </a:r>
          </a:p>
          <a:p>
            <a:r>
              <a:rPr lang="en-GB" dirty="0" smtClean="0"/>
              <a:t>The sound of the men grew fainter. The barn was darkening gradually and, in their stalls, the horses shifted their feet and rattled the halter chains. Old Candy lay down in the hay and covered his eyes with his arm.”</a:t>
            </a:r>
            <a:endParaRPr lang="en-GB" dirty="0"/>
          </a:p>
        </p:txBody>
      </p:sp>
      <p:sp>
        <p:nvSpPr>
          <p:cNvPr id="4" name="TextBox 3"/>
          <p:cNvSpPr txBox="1"/>
          <p:nvPr/>
        </p:nvSpPr>
        <p:spPr>
          <a:xfrm>
            <a:off x="323528" y="4638035"/>
            <a:ext cx="8424936" cy="2031325"/>
          </a:xfrm>
          <a:prstGeom prst="rect">
            <a:avLst/>
          </a:prstGeom>
          <a:noFill/>
        </p:spPr>
        <p:txBody>
          <a:bodyPr wrap="square" rtlCol="0">
            <a:spAutoFit/>
          </a:bodyPr>
          <a:lstStyle/>
          <a:p>
            <a:r>
              <a:rPr lang="en-GB" b="1" dirty="0" smtClean="0"/>
              <a:t>There are a lot of significant images and language techniques in this section. Annotate your copy considering: </a:t>
            </a:r>
          </a:p>
          <a:p>
            <a:pPr>
              <a:buFont typeface="Arial" pitchFamily="34" charset="0"/>
              <a:buChar char="•"/>
            </a:pPr>
            <a:r>
              <a:rPr lang="en-GB" dirty="0" smtClean="0"/>
              <a:t> What it tells us about Curley, his character, priorities, and attitude towards his wife</a:t>
            </a:r>
          </a:p>
          <a:p>
            <a:pPr>
              <a:buFont typeface="Arial" pitchFamily="34" charset="0"/>
              <a:buChar char="•"/>
            </a:pPr>
            <a:r>
              <a:rPr lang="en-GB" dirty="0" smtClean="0"/>
              <a:t> </a:t>
            </a:r>
            <a:r>
              <a:rPr lang="en-GB" dirty="0" err="1" smtClean="0"/>
              <a:t>Slim’s</a:t>
            </a:r>
            <a:r>
              <a:rPr lang="en-GB" dirty="0" smtClean="0"/>
              <a:t> role in the novel</a:t>
            </a:r>
          </a:p>
          <a:p>
            <a:pPr>
              <a:buFont typeface="Arial" pitchFamily="34" charset="0"/>
              <a:buChar char="•"/>
            </a:pPr>
            <a:r>
              <a:rPr lang="en-GB" dirty="0" smtClean="0"/>
              <a:t> The foreshadowing of George’s actions</a:t>
            </a:r>
          </a:p>
          <a:p>
            <a:pPr>
              <a:buFont typeface="Arial" pitchFamily="34" charset="0"/>
              <a:buChar char="•"/>
            </a:pPr>
            <a:r>
              <a:rPr lang="en-GB" dirty="0" smtClean="0"/>
              <a:t> Candy’s attitude towards </a:t>
            </a:r>
            <a:r>
              <a:rPr lang="en-GB" dirty="0" err="1" smtClean="0"/>
              <a:t>Lennie</a:t>
            </a:r>
            <a:r>
              <a:rPr lang="en-GB" dirty="0" smtClean="0"/>
              <a:t> and Curley’s wife</a:t>
            </a:r>
          </a:p>
          <a:p>
            <a:pPr>
              <a:buFont typeface="Arial" pitchFamily="34" charset="0"/>
              <a:buChar char="•"/>
            </a:pPr>
            <a:r>
              <a:rPr lang="en-GB" dirty="0" smtClean="0"/>
              <a:t> The significance of the final image (what does this remind you of?)</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548</Words>
  <Application>Microsoft Office PowerPoint</Application>
  <PresentationFormat>On-screen Show (4:3)</PresentationFormat>
  <Paragraphs>32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Learning Objective   To study Chapter 5 of the novel</vt:lpstr>
      <vt:lpstr>Slide 2</vt:lpstr>
      <vt:lpstr>Slide 3</vt:lpstr>
      <vt:lpstr>Slide 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   To study Chapter 5 of the novel</dc:title>
  <dc:creator>Vicki</dc:creator>
  <cp:lastModifiedBy>Vicki</cp:lastModifiedBy>
  <cp:revision>1</cp:revision>
  <dcterms:created xsi:type="dcterms:W3CDTF">2014-08-23T11:04:04Z</dcterms:created>
  <dcterms:modified xsi:type="dcterms:W3CDTF">2014-08-23T11:04:37Z</dcterms:modified>
</cp:coreProperties>
</file>