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85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506153-888F-4A8C-BB9D-390195F3D236}"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506153-888F-4A8C-BB9D-390195F3D236}"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506153-888F-4A8C-BB9D-390195F3D236}"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506153-888F-4A8C-BB9D-390195F3D236}"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06153-888F-4A8C-BB9D-390195F3D236}"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506153-888F-4A8C-BB9D-390195F3D236}"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506153-888F-4A8C-BB9D-390195F3D236}" type="datetimeFigureOut">
              <a:rPr lang="en-GB" smtClean="0"/>
              <a:t>23/08/2014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506153-888F-4A8C-BB9D-390195F3D236}" type="datetimeFigureOut">
              <a:rPr lang="en-GB" smtClean="0"/>
              <a:t>23/08/2014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06153-888F-4A8C-BB9D-390195F3D236}" type="datetimeFigureOut">
              <a:rPr lang="en-GB" smtClean="0"/>
              <a:t>23/08/2014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06153-888F-4A8C-BB9D-390195F3D236}"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06153-888F-4A8C-BB9D-390195F3D236}"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AB0B48-FA88-47D1-9754-4188BBD7612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06153-888F-4A8C-BB9D-390195F3D236}" type="datetimeFigureOut">
              <a:rPr lang="en-GB" smtClean="0"/>
              <a:t>23/08/2014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B0B48-FA88-47D1-9754-4188BBD7612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study Chapter 4 of the novel</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42844" y="2071678"/>
            <a:ext cx="3857652" cy="2643206"/>
          </a:xfrm>
        </p:spPr>
        <p:txBody>
          <a:bodyPr>
            <a:normAutofit fontScale="90000"/>
          </a:bodyPr>
          <a:lstStyle/>
          <a:p>
            <a:pPr algn="l"/>
            <a:r>
              <a:rPr lang="en-US" sz="1800" dirty="0" smtClean="0"/>
              <a:t>[When Crooks stands up to Curley’s Wife]</a:t>
            </a:r>
            <a:r>
              <a:rPr lang="en-US" sz="1800" dirty="0"/>
              <a:t/>
            </a:r>
            <a:br>
              <a:rPr lang="en-US" sz="1800" dirty="0"/>
            </a:br>
            <a:r>
              <a:rPr lang="en-GB" sz="1800" dirty="0"/>
              <a:t>She closed on him. “You know what I could do?”</a:t>
            </a:r>
            <a:r>
              <a:rPr lang="en-US" sz="1800" dirty="0"/>
              <a:t/>
            </a:r>
            <a:br>
              <a:rPr lang="en-US" sz="1800" dirty="0"/>
            </a:br>
            <a:r>
              <a:rPr lang="en-GB" sz="1800" dirty="0"/>
              <a:t>Crooks seemed to grow </a:t>
            </a:r>
            <a:r>
              <a:rPr lang="en-GB" sz="1800" dirty="0">
                <a:solidFill>
                  <a:srgbClr val="FF0000"/>
                </a:solidFill>
              </a:rPr>
              <a:t>smaller</a:t>
            </a:r>
            <a:r>
              <a:rPr lang="en-GB" sz="1800" dirty="0"/>
              <a:t>, and he pressed himself against the wall. “Yes, ma’am.”</a:t>
            </a:r>
            <a:r>
              <a:rPr lang="en-US" sz="1800" dirty="0"/>
              <a:t/>
            </a:r>
            <a:br>
              <a:rPr lang="en-US" sz="1800" dirty="0"/>
            </a:br>
            <a:r>
              <a:rPr lang="en-GB" sz="1800" dirty="0"/>
              <a:t>“Well, you keep your place then, Nigger. I could get you strung upon a tree so easy it </a:t>
            </a:r>
            <a:r>
              <a:rPr lang="en-GB" sz="1800" dirty="0" err="1"/>
              <a:t>ain’t</a:t>
            </a:r>
            <a:r>
              <a:rPr lang="en-GB" sz="1800" dirty="0"/>
              <a:t> even funny.”</a:t>
            </a:r>
            <a:r>
              <a:rPr lang="en-US" sz="1800" dirty="0"/>
              <a:t/>
            </a:r>
            <a:br>
              <a:rPr lang="en-US" sz="1800" dirty="0"/>
            </a:br>
            <a:r>
              <a:rPr lang="en-GB" sz="1800" dirty="0"/>
              <a:t>Crooks had </a:t>
            </a:r>
            <a:r>
              <a:rPr lang="en-GB" sz="1800" dirty="0">
                <a:solidFill>
                  <a:srgbClr val="FF0000"/>
                </a:solidFill>
              </a:rPr>
              <a:t>reduced</a:t>
            </a:r>
            <a:r>
              <a:rPr lang="en-GB" sz="1800" dirty="0"/>
              <a:t> himself to </a:t>
            </a:r>
            <a:r>
              <a:rPr lang="en-GB" sz="1800" dirty="0">
                <a:solidFill>
                  <a:srgbClr val="FF0000"/>
                </a:solidFill>
              </a:rPr>
              <a:t>nothing</a:t>
            </a:r>
            <a:r>
              <a:rPr lang="en-GB" sz="1800" dirty="0"/>
              <a:t>. There was </a:t>
            </a:r>
            <a:r>
              <a:rPr lang="en-GB" sz="1800" dirty="0">
                <a:solidFill>
                  <a:srgbClr val="FF0000"/>
                </a:solidFill>
              </a:rPr>
              <a:t>no</a:t>
            </a:r>
            <a:r>
              <a:rPr lang="en-GB" sz="1800" dirty="0"/>
              <a:t> personality, </a:t>
            </a:r>
            <a:r>
              <a:rPr lang="en-GB" sz="1800" dirty="0">
                <a:solidFill>
                  <a:srgbClr val="FF0000"/>
                </a:solidFill>
              </a:rPr>
              <a:t>no</a:t>
            </a:r>
            <a:r>
              <a:rPr lang="en-GB" sz="1800" dirty="0"/>
              <a:t> ego—</a:t>
            </a:r>
            <a:r>
              <a:rPr lang="en-GB" sz="1800" dirty="0">
                <a:solidFill>
                  <a:srgbClr val="FF0000"/>
                </a:solidFill>
              </a:rPr>
              <a:t>nothing</a:t>
            </a:r>
            <a:r>
              <a:rPr lang="en-GB" sz="1800" dirty="0"/>
              <a:t> to arouse </a:t>
            </a:r>
            <a:r>
              <a:rPr lang="en-GB" sz="1800" dirty="0">
                <a:solidFill>
                  <a:srgbClr val="FF0000"/>
                </a:solidFill>
              </a:rPr>
              <a:t>either like or dislike</a:t>
            </a:r>
            <a:r>
              <a:rPr lang="en-GB" sz="1800" dirty="0"/>
              <a:t>. He said, “Yes, ma’am,” and his voice was </a:t>
            </a:r>
            <a:r>
              <a:rPr lang="en-GB" sz="1800" dirty="0">
                <a:solidFill>
                  <a:srgbClr val="FF0000"/>
                </a:solidFill>
              </a:rPr>
              <a:t>toneless</a:t>
            </a:r>
            <a:r>
              <a:rPr lang="en-GB" sz="1800" dirty="0"/>
              <a:t>.</a:t>
            </a:r>
            <a:endParaRPr lang="en-US" sz="1800" dirty="0"/>
          </a:p>
        </p:txBody>
      </p:sp>
      <p:sp>
        <p:nvSpPr>
          <p:cNvPr id="9" name="Bevel 8"/>
          <p:cNvSpPr/>
          <p:nvPr/>
        </p:nvSpPr>
        <p:spPr bwMode="auto">
          <a:xfrm>
            <a:off x="214282"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0" i="0" u="none" strike="noStrike" cap="none" normalizeH="0" baseline="0" dirty="0" smtClean="0">
                <a:ln>
                  <a:noFill/>
                </a:ln>
                <a:solidFill>
                  <a:schemeClr val="tx1"/>
                </a:solidFill>
                <a:effectLst/>
                <a:latin typeface="Arial" charset="0"/>
              </a:rPr>
              <a:t>Q</a:t>
            </a:r>
            <a:endParaRPr kumimoji="0" lang="en-US" sz="1800" b="0" i="0" u="none" strike="noStrike" cap="none" normalizeH="0" baseline="0" dirty="0" smtClean="0">
              <a:ln>
                <a:noFill/>
              </a:ln>
              <a:solidFill>
                <a:schemeClr val="tx1"/>
              </a:solidFill>
              <a:effectLst/>
              <a:latin typeface="Arial" charset="0"/>
            </a:endParaRPr>
          </a:p>
        </p:txBody>
      </p:sp>
      <p:sp>
        <p:nvSpPr>
          <p:cNvPr id="10" name="Bevel 9"/>
          <p:cNvSpPr/>
          <p:nvPr/>
        </p:nvSpPr>
        <p:spPr bwMode="auto">
          <a:xfrm>
            <a:off x="1500166"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W</a:t>
            </a:r>
            <a:endParaRPr kumimoji="0" lang="en-US" sz="1800" b="0" i="0" u="none" strike="noStrike" cap="none" normalizeH="0" baseline="0" dirty="0" smtClean="0">
              <a:ln>
                <a:noFill/>
              </a:ln>
              <a:solidFill>
                <a:schemeClr val="tx1"/>
              </a:solidFill>
              <a:effectLst/>
              <a:latin typeface="Arial" charset="0"/>
            </a:endParaRPr>
          </a:p>
        </p:txBody>
      </p:sp>
      <p:sp>
        <p:nvSpPr>
          <p:cNvPr id="11" name="Bevel 10"/>
          <p:cNvSpPr/>
          <p:nvPr/>
        </p:nvSpPr>
        <p:spPr bwMode="auto">
          <a:xfrm>
            <a:off x="2786050"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E</a:t>
            </a:r>
            <a:endParaRPr kumimoji="0" lang="en-US" sz="1800" b="0" i="0" u="none" strike="noStrike" cap="none" normalizeH="0" baseline="0" dirty="0" smtClean="0">
              <a:ln>
                <a:noFill/>
              </a:ln>
              <a:solidFill>
                <a:schemeClr val="tx1"/>
              </a:solidFill>
              <a:effectLst/>
              <a:latin typeface="Arial" charset="0"/>
            </a:endParaRPr>
          </a:p>
        </p:txBody>
      </p:sp>
      <p:sp>
        <p:nvSpPr>
          <p:cNvPr id="12" name="Bevel 11"/>
          <p:cNvSpPr/>
          <p:nvPr/>
        </p:nvSpPr>
        <p:spPr bwMode="auto">
          <a:xfrm>
            <a:off x="4071934"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R</a:t>
            </a:r>
            <a:endParaRPr kumimoji="0" lang="en-US" sz="1800" b="0" i="0" u="none" strike="noStrike" cap="none" normalizeH="0" baseline="0" dirty="0" smtClean="0">
              <a:ln>
                <a:noFill/>
              </a:ln>
              <a:solidFill>
                <a:schemeClr val="tx1"/>
              </a:solidFill>
              <a:effectLst/>
              <a:latin typeface="Arial" charset="0"/>
            </a:endParaRPr>
          </a:p>
        </p:txBody>
      </p:sp>
      <p:sp>
        <p:nvSpPr>
          <p:cNvPr id="13" name="Bevel 12"/>
          <p:cNvSpPr/>
          <p:nvPr/>
        </p:nvSpPr>
        <p:spPr bwMode="auto">
          <a:xfrm>
            <a:off x="5357818"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T</a:t>
            </a:r>
            <a:endParaRPr kumimoji="0" lang="en-US" sz="1800" b="0" i="0" u="none" strike="noStrike" cap="none" normalizeH="0" baseline="0" dirty="0" smtClean="0">
              <a:ln>
                <a:noFill/>
              </a:ln>
              <a:solidFill>
                <a:schemeClr val="tx1"/>
              </a:solidFill>
              <a:effectLst/>
              <a:latin typeface="Arial" charset="0"/>
            </a:endParaRPr>
          </a:p>
        </p:txBody>
      </p:sp>
      <p:sp>
        <p:nvSpPr>
          <p:cNvPr id="14" name="Bevel 13"/>
          <p:cNvSpPr/>
          <p:nvPr/>
        </p:nvSpPr>
        <p:spPr bwMode="auto">
          <a:xfrm>
            <a:off x="6643702"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Y</a:t>
            </a:r>
            <a:endParaRPr kumimoji="0" lang="en-US" sz="18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4286248" y="214290"/>
            <a:ext cx="4643470" cy="5286412"/>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800" b="0" i="0" strike="noStrike" cap="none" normalizeH="0" baseline="0" dirty="0" smtClean="0">
                <a:ln>
                  <a:noFill/>
                </a:ln>
                <a:solidFill>
                  <a:schemeClr val="tx1"/>
                </a:solidFill>
                <a:latin typeface="Arial" charset="0"/>
              </a:rPr>
              <a:t>Steinbeck</a:t>
            </a:r>
            <a:r>
              <a:rPr kumimoji="0" lang="en-GB" sz="1800" b="0" i="0" u="none" strike="noStrike" cap="none" normalizeH="0" baseline="0" dirty="0" smtClean="0">
                <a:ln>
                  <a:noFill/>
                </a:ln>
                <a:solidFill>
                  <a:schemeClr val="tx1"/>
                </a:solidFill>
                <a:latin typeface="Arial" charset="0"/>
              </a:rPr>
              <a:t> shows</a:t>
            </a:r>
            <a:r>
              <a:rPr kumimoji="0" lang="en-GB" sz="1800" b="0" i="0" u="none" strike="noStrike" cap="none" normalizeH="0" dirty="0" smtClean="0">
                <a:ln>
                  <a:noFill/>
                </a:ln>
                <a:solidFill>
                  <a:schemeClr val="tx1"/>
                </a:solidFill>
                <a:latin typeface="Arial" charset="0"/>
              </a:rPr>
              <a:t> Crooks as a victim of the racism of society. We see him stand up to Curley’s Wife, showing confidence and pride, but the reader is immediately reminded that because Crooks is black, he can never escape prejudice.</a:t>
            </a:r>
          </a:p>
          <a:p>
            <a:pPr marL="0" marR="0" indent="0"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dirty="0" smtClean="0">
                <a:ln>
                  <a:noFill/>
                </a:ln>
                <a:solidFill>
                  <a:schemeClr val="tx1"/>
                </a:solidFill>
                <a:latin typeface="Arial" charset="0"/>
              </a:rPr>
              <a:t>When Curley’s Wife threatens Crooks, calling him </a:t>
            </a:r>
            <a:r>
              <a:rPr kumimoji="0" lang="en-GB" sz="1800" b="0" i="0" u="none" strike="noStrike" cap="none" normalizeH="0" dirty="0" smtClean="0">
                <a:ln>
                  <a:noFill/>
                </a:ln>
                <a:solidFill>
                  <a:srgbClr val="FF0000"/>
                </a:solidFill>
                <a:latin typeface="Arial" charset="0"/>
              </a:rPr>
              <a:t>“Nigger” </a:t>
            </a:r>
            <a:r>
              <a:rPr kumimoji="0" lang="en-GB" sz="1800" b="0" i="0" u="none" strike="noStrike" cap="none" normalizeH="0" dirty="0" smtClean="0">
                <a:ln>
                  <a:noFill/>
                </a:ln>
                <a:solidFill>
                  <a:schemeClr val="tx1"/>
                </a:solidFill>
                <a:latin typeface="Arial" charset="0"/>
              </a:rPr>
              <a:t>and telling him that she could </a:t>
            </a:r>
            <a:r>
              <a:rPr kumimoji="0" lang="en-GB" sz="1800" b="0" i="0" u="none" strike="noStrike" cap="none" normalizeH="0" dirty="0" smtClean="0">
                <a:ln>
                  <a:noFill/>
                </a:ln>
                <a:solidFill>
                  <a:srgbClr val="FF0000"/>
                </a:solidFill>
                <a:latin typeface="Arial" charset="0"/>
              </a:rPr>
              <a:t>“get you strung upon a tree so easy it </a:t>
            </a:r>
            <a:r>
              <a:rPr kumimoji="0" lang="en-GB" sz="1800" b="0" i="0" u="none" strike="noStrike" cap="none" normalizeH="0" dirty="0" err="1" smtClean="0">
                <a:ln>
                  <a:noFill/>
                </a:ln>
                <a:solidFill>
                  <a:srgbClr val="FF0000"/>
                </a:solidFill>
                <a:latin typeface="Arial" charset="0"/>
              </a:rPr>
              <a:t>ain’t</a:t>
            </a:r>
            <a:r>
              <a:rPr kumimoji="0" lang="en-GB" sz="1800" b="0" i="0" u="none" strike="noStrike" cap="none" normalizeH="0" dirty="0" smtClean="0">
                <a:ln>
                  <a:noFill/>
                </a:ln>
                <a:solidFill>
                  <a:srgbClr val="FF0000"/>
                </a:solidFill>
                <a:latin typeface="Arial" charset="0"/>
              </a:rPr>
              <a:t> even funny” </a:t>
            </a:r>
            <a:r>
              <a:rPr kumimoji="0" lang="en-GB" sz="1800" b="0" i="0" u="none" strike="noStrike" cap="none" normalizeH="0" dirty="0" smtClean="0">
                <a:ln>
                  <a:noFill/>
                </a:ln>
                <a:solidFill>
                  <a:schemeClr val="tx1"/>
                </a:solidFill>
                <a:latin typeface="Arial" charset="0"/>
              </a:rPr>
              <a:t>the reader is powerfully reminded how cruel society was. Steinbeck describes Crooks’ reaction </a:t>
            </a:r>
            <a:r>
              <a:rPr kumimoji="0" lang="en-GB" sz="1800" b="0" i="0" u="none" strike="noStrike" cap="none" normalizeH="0" dirty="0" smtClean="0">
                <a:ln>
                  <a:noFill/>
                </a:ln>
                <a:solidFill>
                  <a:srgbClr val="FF0000"/>
                </a:solidFill>
                <a:latin typeface="Arial" charset="0"/>
              </a:rPr>
              <a:t>by using lots of words to do with him disappearing, “Crooks seeme</a:t>
            </a:r>
            <a:r>
              <a:rPr lang="en-GB" dirty="0" smtClean="0">
                <a:solidFill>
                  <a:srgbClr val="FF0000"/>
                </a:solidFill>
              </a:rPr>
              <a:t>d to grow smaller... Crooks had reduced himself to nothing... No personality, no ego- nothing.”</a:t>
            </a:r>
            <a:r>
              <a:rPr lang="en-GB" dirty="0" smtClean="0"/>
              <a:t> He effectively disappears, showing that Curley’s Wife has the power to make him seem invisible, no longer human and unimportant. </a:t>
            </a:r>
            <a:endParaRPr kumimoji="0" lang="en-US" sz="1800" b="0" i="0" u="none" strike="noStrike" cap="none" normalizeH="0" baseline="0" dirty="0" smtClean="0">
              <a:ln>
                <a:noFill/>
              </a:ln>
              <a:solidFill>
                <a:schemeClr val="tx1"/>
              </a:solidFill>
              <a:latin typeface="Arial" charset="0"/>
            </a:endParaRPr>
          </a:p>
        </p:txBody>
      </p:sp>
      <p:sp>
        <p:nvSpPr>
          <p:cNvPr id="16" name="Rounded Rectangle 15"/>
          <p:cNvSpPr/>
          <p:nvPr/>
        </p:nvSpPr>
        <p:spPr bwMode="auto">
          <a:xfrm>
            <a:off x="642910" y="142852"/>
            <a:ext cx="3000396" cy="1071594"/>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dirty="0" smtClean="0"/>
              <a:t>How does Steinbeck present Crooks’ character in Section 4?</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endParaRPr lang="en-US"/>
          </a:p>
        </p:txBody>
      </p:sp>
      <p:sp>
        <p:nvSpPr>
          <p:cNvPr id="3" name="Subtitle 2"/>
          <p:cNvSpPr>
            <a:spLocks noGrp="1"/>
          </p:cNvSpPr>
          <p:nvPr>
            <p:ph type="subTitle" sz="quarter" idx="1"/>
          </p:nvPr>
        </p:nvSpPr>
        <p:spPr/>
        <p:txBody>
          <a:bodyPr/>
          <a:lstStyle/>
          <a:p>
            <a:endParaRPr lang="en-US"/>
          </a:p>
        </p:txBody>
      </p:sp>
      <p:sp>
        <p:nvSpPr>
          <p:cNvPr id="4" name="Rounded Rectangle 3"/>
          <p:cNvSpPr/>
          <p:nvPr/>
        </p:nvSpPr>
        <p:spPr bwMode="auto">
          <a:xfrm>
            <a:off x="1643042" y="1071546"/>
            <a:ext cx="5857916" cy="2500330"/>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4000" dirty="0" smtClean="0"/>
              <a:t>How does Steinbeck present Crooks’ character in Section 4?</a:t>
            </a:r>
            <a:endParaRPr lang="en-US" sz="4000" dirty="0" smtClean="0"/>
          </a:p>
        </p:txBody>
      </p:sp>
      <p:sp>
        <p:nvSpPr>
          <p:cNvPr id="5" name="Bevel 4"/>
          <p:cNvSpPr/>
          <p:nvPr/>
        </p:nvSpPr>
        <p:spPr bwMode="auto">
          <a:xfrm>
            <a:off x="857256" y="414338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0" i="0" u="none" strike="noStrike" cap="none" normalizeH="0" baseline="0" dirty="0" smtClean="0">
                <a:ln>
                  <a:noFill/>
                </a:ln>
                <a:solidFill>
                  <a:schemeClr val="tx1"/>
                </a:solidFill>
                <a:effectLst/>
                <a:latin typeface="Arial" charset="0"/>
              </a:rPr>
              <a:t>Q</a:t>
            </a:r>
            <a:endParaRPr kumimoji="0" lang="en-US" sz="1800" b="0" i="0" u="none" strike="noStrike" cap="none" normalizeH="0" baseline="0" dirty="0" smtClean="0">
              <a:ln>
                <a:noFill/>
              </a:ln>
              <a:solidFill>
                <a:schemeClr val="tx1"/>
              </a:solidFill>
              <a:effectLst/>
              <a:latin typeface="Arial" charset="0"/>
            </a:endParaRPr>
          </a:p>
        </p:txBody>
      </p:sp>
      <p:sp>
        <p:nvSpPr>
          <p:cNvPr id="6" name="Bevel 5"/>
          <p:cNvSpPr/>
          <p:nvPr/>
        </p:nvSpPr>
        <p:spPr bwMode="auto">
          <a:xfrm>
            <a:off x="2143140" y="414338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W</a:t>
            </a:r>
            <a:endParaRPr kumimoji="0" lang="en-US" sz="1800" b="0" i="0" u="none" strike="noStrike" cap="none" normalizeH="0" baseline="0" dirty="0" smtClean="0">
              <a:ln>
                <a:noFill/>
              </a:ln>
              <a:solidFill>
                <a:schemeClr val="tx1"/>
              </a:solidFill>
              <a:effectLst/>
              <a:latin typeface="Arial" charset="0"/>
            </a:endParaRPr>
          </a:p>
        </p:txBody>
      </p:sp>
      <p:sp>
        <p:nvSpPr>
          <p:cNvPr id="7" name="Bevel 6"/>
          <p:cNvSpPr/>
          <p:nvPr/>
        </p:nvSpPr>
        <p:spPr bwMode="auto">
          <a:xfrm>
            <a:off x="3429024" y="414338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E</a:t>
            </a:r>
            <a:endParaRPr kumimoji="0" lang="en-US" sz="1800" b="0" i="0" u="none" strike="noStrike" cap="none" normalizeH="0" baseline="0" dirty="0" smtClean="0">
              <a:ln>
                <a:noFill/>
              </a:ln>
              <a:solidFill>
                <a:schemeClr val="tx1"/>
              </a:solidFill>
              <a:effectLst/>
              <a:latin typeface="Arial" charset="0"/>
            </a:endParaRPr>
          </a:p>
        </p:txBody>
      </p:sp>
      <p:sp>
        <p:nvSpPr>
          <p:cNvPr id="8" name="Bevel 7"/>
          <p:cNvSpPr/>
          <p:nvPr/>
        </p:nvSpPr>
        <p:spPr bwMode="auto">
          <a:xfrm>
            <a:off x="4714908" y="414338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R</a:t>
            </a:r>
            <a:endParaRPr kumimoji="0" lang="en-US" sz="1800" b="0" i="0" u="none" strike="noStrike" cap="none" normalizeH="0" baseline="0" dirty="0" smtClean="0">
              <a:ln>
                <a:noFill/>
              </a:ln>
              <a:solidFill>
                <a:schemeClr val="tx1"/>
              </a:solidFill>
              <a:effectLst/>
              <a:latin typeface="Arial" charset="0"/>
            </a:endParaRPr>
          </a:p>
        </p:txBody>
      </p:sp>
      <p:sp>
        <p:nvSpPr>
          <p:cNvPr id="9" name="Bevel 8"/>
          <p:cNvSpPr/>
          <p:nvPr/>
        </p:nvSpPr>
        <p:spPr bwMode="auto">
          <a:xfrm>
            <a:off x="6000792" y="414338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T</a:t>
            </a:r>
            <a:endParaRPr kumimoji="0" lang="en-US" sz="1800" b="0" i="0" u="none" strike="noStrike" cap="none" normalizeH="0" baseline="0" dirty="0" smtClean="0">
              <a:ln>
                <a:noFill/>
              </a:ln>
              <a:solidFill>
                <a:schemeClr val="tx1"/>
              </a:solidFill>
              <a:effectLst/>
              <a:latin typeface="Arial" charset="0"/>
            </a:endParaRPr>
          </a:p>
        </p:txBody>
      </p:sp>
      <p:sp>
        <p:nvSpPr>
          <p:cNvPr id="10" name="Bevel 9"/>
          <p:cNvSpPr/>
          <p:nvPr/>
        </p:nvSpPr>
        <p:spPr bwMode="auto">
          <a:xfrm>
            <a:off x="7286676" y="414338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Y</a:t>
            </a: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088" y="1196752"/>
            <a:ext cx="3466728" cy="1008112"/>
          </a:xfrm>
        </p:spPr>
        <p:style>
          <a:lnRef idx="2">
            <a:schemeClr val="accent2"/>
          </a:lnRef>
          <a:fillRef idx="1">
            <a:schemeClr val="lt1"/>
          </a:fillRef>
          <a:effectRef idx="0">
            <a:schemeClr val="accent2"/>
          </a:effectRef>
          <a:fontRef idx="minor">
            <a:schemeClr val="dk1"/>
          </a:fontRef>
        </p:style>
        <p:txBody>
          <a:bodyPr>
            <a:normAutofit/>
          </a:bodyPr>
          <a:lstStyle/>
          <a:p>
            <a:r>
              <a:rPr lang="en-GB" dirty="0" smtClean="0"/>
              <a:t>Self-Assess</a:t>
            </a:r>
            <a:endParaRPr lang="en-GB" dirty="0"/>
          </a:p>
        </p:txBody>
      </p:sp>
      <p:sp>
        <p:nvSpPr>
          <p:cNvPr id="3" name="Rectangle 2"/>
          <p:cNvSpPr/>
          <p:nvPr/>
        </p:nvSpPr>
        <p:spPr>
          <a:xfrm>
            <a:off x="251520" y="2420888"/>
            <a:ext cx="4824536"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b="1" dirty="0" smtClean="0"/>
              <a:t>Band 5</a:t>
            </a:r>
          </a:p>
          <a:p>
            <a:pPr marL="285750" indent="-285750">
              <a:buFont typeface="Arial" pitchFamily="34" charset="0"/>
              <a:buChar char="•"/>
            </a:pPr>
            <a:r>
              <a:rPr lang="en-GB" dirty="0" smtClean="0">
                <a:solidFill>
                  <a:srgbClr val="FF0000"/>
                </a:solidFill>
              </a:rPr>
              <a:t>Exploratory </a:t>
            </a:r>
            <a:r>
              <a:rPr lang="en-GB" dirty="0" smtClean="0"/>
              <a:t>response to themes/ideas</a:t>
            </a:r>
          </a:p>
          <a:p>
            <a:pPr marL="285750" indent="-285750">
              <a:buFont typeface="Arial" pitchFamily="34" charset="0"/>
              <a:buChar char="•"/>
            </a:pPr>
            <a:r>
              <a:rPr lang="en-GB" dirty="0" smtClean="0">
                <a:solidFill>
                  <a:srgbClr val="FF0000"/>
                </a:solidFill>
              </a:rPr>
              <a:t>Analytical </a:t>
            </a:r>
            <a:r>
              <a:rPr lang="en-GB" dirty="0"/>
              <a:t>use of details to support interpretation </a:t>
            </a:r>
          </a:p>
          <a:p>
            <a:pPr marL="285750" indent="-285750">
              <a:buFont typeface="Arial" pitchFamily="34" charset="0"/>
              <a:buChar char="•"/>
            </a:pPr>
            <a:r>
              <a:rPr lang="en-GB" dirty="0" smtClean="0">
                <a:solidFill>
                  <a:srgbClr val="FF0000"/>
                </a:solidFill>
              </a:rPr>
              <a:t>Analysis </a:t>
            </a:r>
            <a:r>
              <a:rPr lang="en-GB" dirty="0" smtClean="0"/>
              <a:t>of writer’s </a:t>
            </a:r>
            <a:r>
              <a:rPr lang="en-GB" dirty="0"/>
              <a:t>uses of language </a:t>
            </a:r>
            <a:r>
              <a:rPr lang="en-GB" dirty="0" smtClean="0"/>
              <a:t>and/or form and/or structure and </a:t>
            </a:r>
            <a:r>
              <a:rPr lang="en-GB" dirty="0" smtClean="0">
                <a:solidFill>
                  <a:srgbClr val="FF0000"/>
                </a:solidFill>
              </a:rPr>
              <a:t>effects on readers </a:t>
            </a:r>
            <a:endParaRPr lang="en-GB" dirty="0"/>
          </a:p>
          <a:p>
            <a:r>
              <a:rPr lang="en-GB" dirty="0"/>
              <a:t>	</a:t>
            </a:r>
          </a:p>
        </p:txBody>
      </p:sp>
      <p:sp>
        <p:nvSpPr>
          <p:cNvPr id="4" name="Rectangle 3"/>
          <p:cNvSpPr/>
          <p:nvPr/>
        </p:nvSpPr>
        <p:spPr>
          <a:xfrm>
            <a:off x="262408" y="4607622"/>
            <a:ext cx="4813648"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b="1" dirty="0" smtClean="0"/>
              <a:t>Band 4</a:t>
            </a:r>
            <a:endParaRPr lang="en-GB" b="1" dirty="0"/>
          </a:p>
          <a:p>
            <a:pPr marL="285750" indent="-285750">
              <a:buFont typeface="Arial" pitchFamily="34" charset="0"/>
              <a:buChar char="•"/>
            </a:pPr>
            <a:r>
              <a:rPr lang="en-GB" dirty="0" smtClean="0"/>
              <a:t>Thoughtful consideration response to themes/ideas </a:t>
            </a:r>
          </a:p>
          <a:p>
            <a:pPr marL="285750" indent="-285750">
              <a:buFont typeface="Arial" pitchFamily="34" charset="0"/>
              <a:buChar char="•"/>
            </a:pPr>
            <a:r>
              <a:rPr lang="en-GB" dirty="0" smtClean="0"/>
              <a:t>Details </a:t>
            </a:r>
            <a:r>
              <a:rPr lang="en-GB" dirty="0" smtClean="0">
                <a:solidFill>
                  <a:srgbClr val="FF0000"/>
                </a:solidFill>
              </a:rPr>
              <a:t>linked to </a:t>
            </a:r>
            <a:r>
              <a:rPr lang="en-GB" dirty="0" smtClean="0"/>
              <a:t>interpretation</a:t>
            </a:r>
            <a:endParaRPr lang="en-GB" dirty="0"/>
          </a:p>
          <a:p>
            <a:pPr marL="285750" indent="-285750">
              <a:buFont typeface="Arial" pitchFamily="34" charset="0"/>
              <a:buChar char="•"/>
            </a:pPr>
            <a:r>
              <a:rPr lang="en-GB" dirty="0" smtClean="0">
                <a:solidFill>
                  <a:srgbClr val="FF0000"/>
                </a:solidFill>
              </a:rPr>
              <a:t>Appreciation/consideration </a:t>
            </a:r>
            <a:r>
              <a:rPr lang="en-GB" dirty="0" smtClean="0"/>
              <a:t>of writer’s uses of language and/or form and/or structure and </a:t>
            </a:r>
            <a:r>
              <a:rPr lang="en-GB" dirty="0" smtClean="0">
                <a:solidFill>
                  <a:srgbClr val="FF0000"/>
                </a:solidFill>
              </a:rPr>
              <a:t>effects on readers </a:t>
            </a:r>
            <a:r>
              <a:rPr lang="en-GB" dirty="0"/>
              <a:t>	</a:t>
            </a:r>
          </a:p>
        </p:txBody>
      </p:sp>
      <p:sp>
        <p:nvSpPr>
          <p:cNvPr id="5" name="Rectangle 4"/>
          <p:cNvSpPr/>
          <p:nvPr/>
        </p:nvSpPr>
        <p:spPr>
          <a:xfrm>
            <a:off x="251520" y="260648"/>
            <a:ext cx="4824536"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b="1" dirty="0" smtClean="0"/>
              <a:t>Band 6</a:t>
            </a:r>
            <a:endParaRPr lang="en-GB" b="1" dirty="0"/>
          </a:p>
          <a:p>
            <a:pPr marL="285750" indent="-285750">
              <a:buFont typeface="Arial" pitchFamily="34" charset="0"/>
              <a:buChar char="•"/>
            </a:pPr>
            <a:r>
              <a:rPr lang="en-GB" dirty="0" smtClean="0">
                <a:solidFill>
                  <a:srgbClr val="FF0000"/>
                </a:solidFill>
              </a:rPr>
              <a:t>Insightful/exploratory </a:t>
            </a:r>
            <a:r>
              <a:rPr lang="en-GB" dirty="0" smtClean="0"/>
              <a:t>response to themes/ideas</a:t>
            </a:r>
          </a:p>
          <a:p>
            <a:pPr marL="285750" indent="-285750">
              <a:buFont typeface="Arial" pitchFamily="34" charset="0"/>
              <a:buChar char="•"/>
            </a:pPr>
            <a:r>
              <a:rPr lang="en-GB" dirty="0" smtClean="0">
                <a:solidFill>
                  <a:srgbClr val="FF0000"/>
                </a:solidFill>
              </a:rPr>
              <a:t>Close analysis </a:t>
            </a:r>
            <a:r>
              <a:rPr lang="en-GB" dirty="0" smtClean="0"/>
              <a:t>of detail to support interpretation </a:t>
            </a:r>
            <a:endParaRPr lang="en-GB" dirty="0"/>
          </a:p>
          <a:p>
            <a:pPr marL="285750" indent="-285750">
              <a:buFont typeface="Arial" pitchFamily="34" charset="0"/>
              <a:buChar char="•"/>
            </a:pPr>
            <a:r>
              <a:rPr lang="en-GB" dirty="0" smtClean="0">
                <a:solidFill>
                  <a:srgbClr val="FF0000"/>
                </a:solidFill>
              </a:rPr>
              <a:t>Evaluation</a:t>
            </a:r>
            <a:r>
              <a:rPr lang="en-GB" dirty="0" smtClean="0"/>
              <a:t> </a:t>
            </a:r>
            <a:r>
              <a:rPr lang="en-GB" dirty="0"/>
              <a:t>of </a:t>
            </a:r>
            <a:r>
              <a:rPr lang="en-GB" dirty="0" smtClean="0"/>
              <a:t>writer’s </a:t>
            </a:r>
            <a:r>
              <a:rPr lang="en-GB" dirty="0"/>
              <a:t>uses of language and/or form and/or structure and </a:t>
            </a:r>
            <a:r>
              <a:rPr lang="en-GB" dirty="0" smtClean="0">
                <a:solidFill>
                  <a:srgbClr val="FF0000"/>
                </a:solidFill>
              </a:rPr>
              <a:t>effects </a:t>
            </a:r>
            <a:r>
              <a:rPr lang="en-GB" dirty="0">
                <a:solidFill>
                  <a:srgbClr val="FF0000"/>
                </a:solidFill>
              </a:rPr>
              <a:t>on readers </a:t>
            </a:r>
          </a:p>
        </p:txBody>
      </p:sp>
      <p:sp>
        <p:nvSpPr>
          <p:cNvPr id="6" name="Title 1"/>
          <p:cNvSpPr txBox="1">
            <a:spLocks/>
          </p:cNvSpPr>
          <p:nvPr/>
        </p:nvSpPr>
        <p:spPr>
          <a:xfrm>
            <a:off x="5292080" y="2420888"/>
            <a:ext cx="3672408" cy="31683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b="1" dirty="0" smtClean="0"/>
              <a:t>How well have you:</a:t>
            </a:r>
          </a:p>
          <a:p>
            <a:endParaRPr lang="en-GB" dirty="0" smtClean="0"/>
          </a:p>
          <a:p>
            <a:pPr marL="571500" indent="-571500">
              <a:buFont typeface="Wingdings" pitchFamily="2" charset="2"/>
              <a:buChar char="ü"/>
            </a:pPr>
            <a:r>
              <a:rPr lang="en-GB" dirty="0" smtClean="0"/>
              <a:t>Responded to the ideas/themes in the extract</a:t>
            </a:r>
          </a:p>
          <a:p>
            <a:pPr marL="571500" indent="-571500">
              <a:buFont typeface="Wingdings" pitchFamily="2" charset="2"/>
              <a:buChar char="ü"/>
            </a:pPr>
            <a:r>
              <a:rPr lang="en-GB" dirty="0" smtClean="0"/>
              <a:t>Used relevant quotes?</a:t>
            </a:r>
          </a:p>
          <a:p>
            <a:pPr marL="571500" indent="-571500">
              <a:buFont typeface="Wingdings" pitchFamily="2" charset="2"/>
              <a:buChar char="ü"/>
            </a:pPr>
            <a:r>
              <a:rPr lang="en-GB" dirty="0" smtClean="0"/>
              <a:t>Analysed the effect of language?</a:t>
            </a:r>
            <a:endParaRPr lang="en-GB" dirty="0"/>
          </a:p>
        </p:txBody>
      </p:sp>
    </p:spTree>
    <p:extLst>
      <p:ext uri="{BB962C8B-B14F-4D97-AF65-F5344CB8AC3E}">
        <p14:creationId xmlns="" xmlns:p14="http://schemas.microsoft.com/office/powerpoint/2010/main" val="57017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785786" y="142852"/>
            <a:ext cx="1214446"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Q</a:t>
            </a:r>
            <a:endParaRPr lang="en-US" sz="4800" dirty="0">
              <a:solidFill>
                <a:schemeClr val="bg1"/>
              </a:solidFill>
            </a:endParaRPr>
          </a:p>
        </p:txBody>
      </p:sp>
      <p:sp>
        <p:nvSpPr>
          <p:cNvPr id="3" name="Bevel 2"/>
          <p:cNvSpPr/>
          <p:nvPr/>
        </p:nvSpPr>
        <p:spPr>
          <a:xfrm>
            <a:off x="2071670" y="142852"/>
            <a:ext cx="1214446"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W</a:t>
            </a:r>
            <a:endParaRPr lang="en-US" sz="4800" dirty="0">
              <a:solidFill>
                <a:schemeClr val="bg1"/>
              </a:solidFill>
            </a:endParaRPr>
          </a:p>
        </p:txBody>
      </p:sp>
      <p:sp>
        <p:nvSpPr>
          <p:cNvPr id="4" name="Bevel 3"/>
          <p:cNvSpPr/>
          <p:nvPr/>
        </p:nvSpPr>
        <p:spPr>
          <a:xfrm>
            <a:off x="3357554" y="142852"/>
            <a:ext cx="1214446"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E</a:t>
            </a:r>
            <a:endParaRPr lang="en-US" sz="4800" dirty="0">
              <a:solidFill>
                <a:schemeClr val="bg1"/>
              </a:solidFill>
            </a:endParaRPr>
          </a:p>
        </p:txBody>
      </p:sp>
      <p:sp>
        <p:nvSpPr>
          <p:cNvPr id="5" name="Bevel 4"/>
          <p:cNvSpPr/>
          <p:nvPr/>
        </p:nvSpPr>
        <p:spPr>
          <a:xfrm>
            <a:off x="4643438" y="142852"/>
            <a:ext cx="1214446"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R</a:t>
            </a:r>
            <a:endParaRPr lang="en-US" sz="4800" dirty="0">
              <a:solidFill>
                <a:schemeClr val="bg1"/>
              </a:solidFill>
            </a:endParaRPr>
          </a:p>
        </p:txBody>
      </p:sp>
      <p:sp>
        <p:nvSpPr>
          <p:cNvPr id="6" name="Bevel 5"/>
          <p:cNvSpPr/>
          <p:nvPr/>
        </p:nvSpPr>
        <p:spPr>
          <a:xfrm>
            <a:off x="5929322" y="142852"/>
            <a:ext cx="1214446"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T</a:t>
            </a:r>
            <a:endParaRPr lang="en-US" sz="4800" dirty="0">
              <a:solidFill>
                <a:schemeClr val="bg1"/>
              </a:solidFill>
            </a:endParaRPr>
          </a:p>
        </p:txBody>
      </p:sp>
      <p:sp>
        <p:nvSpPr>
          <p:cNvPr id="7" name="Bevel 6"/>
          <p:cNvSpPr/>
          <p:nvPr/>
        </p:nvSpPr>
        <p:spPr>
          <a:xfrm>
            <a:off x="7215206" y="142852"/>
            <a:ext cx="1214446"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rPr>
              <a:t>Y</a:t>
            </a:r>
            <a:endParaRPr lang="en-US" sz="4800" dirty="0">
              <a:solidFill>
                <a:schemeClr val="bg1"/>
              </a:solidFill>
            </a:endParaRPr>
          </a:p>
        </p:txBody>
      </p:sp>
      <p:sp>
        <p:nvSpPr>
          <p:cNvPr id="8" name="TextBox 7"/>
          <p:cNvSpPr txBox="1"/>
          <p:nvPr/>
        </p:nvSpPr>
        <p:spPr>
          <a:xfrm>
            <a:off x="1285852" y="1240681"/>
            <a:ext cx="6715172" cy="1569660"/>
          </a:xfrm>
          <a:prstGeom prst="rect">
            <a:avLst/>
          </a:prstGeom>
          <a:noFill/>
        </p:spPr>
        <p:txBody>
          <a:bodyPr wrap="square" rtlCol="0">
            <a:spAutoFit/>
          </a:bodyPr>
          <a:lstStyle/>
          <a:p>
            <a:pPr algn="ctr"/>
            <a:r>
              <a:rPr lang="en-GB" sz="2400" b="1" dirty="0" smtClean="0">
                <a:solidFill>
                  <a:srgbClr val="00B0F0"/>
                </a:solidFill>
                <a:effectLst>
                  <a:outerShdw blurRad="38100" dist="38100" dir="2700000" algn="tl">
                    <a:srgbClr val="000000">
                      <a:alpha val="43137"/>
                    </a:srgbClr>
                  </a:outerShdw>
                </a:effectLst>
              </a:rPr>
              <a:t>Let’s have a go at a section (b) style question, linking the events of the chapter with the context of the time.</a:t>
            </a:r>
          </a:p>
          <a:p>
            <a:pPr algn="ctr"/>
            <a:endParaRPr lang="en-GB" sz="2400" b="1" dirty="0" smtClean="0">
              <a:solidFill>
                <a:srgbClr val="00B0F0"/>
              </a:solidFill>
            </a:endParaRPr>
          </a:p>
        </p:txBody>
      </p:sp>
      <p:sp>
        <p:nvSpPr>
          <p:cNvPr id="10" name="Rectangle 9"/>
          <p:cNvSpPr/>
          <p:nvPr/>
        </p:nvSpPr>
        <p:spPr>
          <a:xfrm>
            <a:off x="323528" y="2564904"/>
            <a:ext cx="8496944" cy="3046988"/>
          </a:xfrm>
          <a:prstGeom prst="rect">
            <a:avLst/>
          </a:prstGeom>
        </p:spPr>
        <p:txBody>
          <a:bodyPr wrap="square">
            <a:spAutoFit/>
          </a:bodyPr>
          <a:lstStyle/>
          <a:p>
            <a:pPr algn="ctr" fontAlgn="base">
              <a:spcBef>
                <a:spcPct val="0"/>
              </a:spcBef>
              <a:spcAft>
                <a:spcPct val="0"/>
              </a:spcAft>
            </a:pPr>
            <a:r>
              <a:rPr lang="en-GB" sz="4800" b="1" dirty="0" smtClean="0"/>
              <a:t>How does Steinbeck show the racial inequality through this section, particularly with Curley’s wife’s threats?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5752" y="1196752"/>
            <a:ext cx="3466728" cy="1008112"/>
          </a:xfrm>
        </p:spPr>
        <p:style>
          <a:lnRef idx="2">
            <a:schemeClr val="accent2"/>
          </a:lnRef>
          <a:fillRef idx="1">
            <a:schemeClr val="lt1"/>
          </a:fillRef>
          <a:effectRef idx="0">
            <a:schemeClr val="accent2"/>
          </a:effectRef>
          <a:fontRef idx="minor">
            <a:schemeClr val="dk1"/>
          </a:fontRef>
        </p:style>
        <p:txBody>
          <a:bodyPr>
            <a:normAutofit/>
          </a:bodyPr>
          <a:lstStyle/>
          <a:p>
            <a:r>
              <a:rPr lang="en-GB" dirty="0" smtClean="0"/>
              <a:t>Self-Assess</a:t>
            </a:r>
            <a:endParaRPr lang="en-GB" dirty="0"/>
          </a:p>
        </p:txBody>
      </p:sp>
      <p:sp>
        <p:nvSpPr>
          <p:cNvPr id="3" name="Rectangle 2"/>
          <p:cNvSpPr/>
          <p:nvPr/>
        </p:nvSpPr>
        <p:spPr>
          <a:xfrm>
            <a:off x="251520" y="2420888"/>
            <a:ext cx="4824536"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b="1" dirty="0" smtClean="0"/>
              <a:t>Band 5</a:t>
            </a:r>
          </a:p>
          <a:p>
            <a:pPr marL="285750" indent="-285750">
              <a:buFont typeface="Arial" pitchFamily="34" charset="0"/>
              <a:buChar char="•"/>
            </a:pPr>
            <a:r>
              <a:rPr lang="en-GB" dirty="0" smtClean="0">
                <a:solidFill>
                  <a:srgbClr val="FF0000"/>
                </a:solidFill>
              </a:rPr>
              <a:t>Exploratory </a:t>
            </a:r>
            <a:r>
              <a:rPr lang="en-GB" dirty="0" smtClean="0"/>
              <a:t>response to context(s)</a:t>
            </a:r>
          </a:p>
          <a:p>
            <a:pPr marL="285750" indent="-285750">
              <a:buFont typeface="Arial" pitchFamily="34" charset="0"/>
              <a:buChar char="•"/>
            </a:pPr>
            <a:r>
              <a:rPr lang="en-GB" dirty="0" smtClean="0">
                <a:solidFill>
                  <a:srgbClr val="FF0000"/>
                </a:solidFill>
              </a:rPr>
              <a:t>Exploration </a:t>
            </a:r>
            <a:r>
              <a:rPr lang="en-GB" dirty="0" smtClean="0"/>
              <a:t>of a range of telling detail to support response to context(s) </a:t>
            </a:r>
            <a:endParaRPr lang="en-GB" dirty="0"/>
          </a:p>
          <a:p>
            <a:r>
              <a:rPr lang="en-GB" dirty="0"/>
              <a:t>	</a:t>
            </a:r>
          </a:p>
        </p:txBody>
      </p:sp>
      <p:sp>
        <p:nvSpPr>
          <p:cNvPr id="4" name="Rectangle 3"/>
          <p:cNvSpPr/>
          <p:nvPr/>
        </p:nvSpPr>
        <p:spPr>
          <a:xfrm>
            <a:off x="262408" y="4293096"/>
            <a:ext cx="4813648"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b="1" dirty="0" smtClean="0"/>
              <a:t>Band 4</a:t>
            </a:r>
            <a:endParaRPr lang="en-GB" b="1" dirty="0"/>
          </a:p>
          <a:p>
            <a:pPr marL="285750" indent="-285750">
              <a:buFont typeface="Arial" pitchFamily="34" charset="0"/>
              <a:buChar char="•"/>
            </a:pPr>
            <a:r>
              <a:rPr lang="en-GB" dirty="0" smtClean="0">
                <a:solidFill>
                  <a:srgbClr val="FF0000"/>
                </a:solidFill>
              </a:rPr>
              <a:t>Considered/ qualified </a:t>
            </a:r>
            <a:r>
              <a:rPr lang="en-GB" dirty="0" smtClean="0"/>
              <a:t>response to context(s)</a:t>
            </a:r>
          </a:p>
          <a:p>
            <a:pPr marL="285750" indent="-285750">
              <a:buFont typeface="Arial" pitchFamily="34" charset="0"/>
              <a:buChar char="•"/>
            </a:pPr>
            <a:r>
              <a:rPr lang="en-GB" dirty="0" smtClean="0">
                <a:solidFill>
                  <a:srgbClr val="FF0000"/>
                </a:solidFill>
              </a:rPr>
              <a:t>Thoughtful </a:t>
            </a:r>
            <a:r>
              <a:rPr lang="en-GB" dirty="0" smtClean="0"/>
              <a:t>selection and consideration of details to support response to context(s) </a:t>
            </a:r>
          </a:p>
          <a:p>
            <a:pPr marL="285750" indent="-285750"/>
            <a:r>
              <a:rPr lang="en-GB" dirty="0"/>
              <a:t>	</a:t>
            </a:r>
          </a:p>
        </p:txBody>
      </p:sp>
      <p:sp>
        <p:nvSpPr>
          <p:cNvPr id="5" name="Rectangle 4"/>
          <p:cNvSpPr/>
          <p:nvPr/>
        </p:nvSpPr>
        <p:spPr>
          <a:xfrm>
            <a:off x="251520" y="583520"/>
            <a:ext cx="4824536"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b="1" dirty="0" smtClean="0"/>
              <a:t>Band 6</a:t>
            </a:r>
            <a:endParaRPr lang="en-GB" b="1" dirty="0"/>
          </a:p>
          <a:p>
            <a:pPr marL="285750" indent="-285750">
              <a:buFont typeface="Arial" pitchFamily="34" charset="0"/>
              <a:buChar char="•"/>
            </a:pPr>
            <a:r>
              <a:rPr lang="en-GB" dirty="0" smtClean="0">
                <a:solidFill>
                  <a:srgbClr val="FF0000"/>
                </a:solidFill>
              </a:rPr>
              <a:t>Insightful/exploratory </a:t>
            </a:r>
            <a:r>
              <a:rPr lang="en-GB" dirty="0" smtClean="0"/>
              <a:t>response to context(s)</a:t>
            </a:r>
          </a:p>
          <a:p>
            <a:pPr marL="285750" indent="-285750">
              <a:buFont typeface="Arial" pitchFamily="34" charset="0"/>
              <a:buChar char="•"/>
            </a:pPr>
            <a:r>
              <a:rPr lang="en-GB" dirty="0" smtClean="0">
                <a:solidFill>
                  <a:srgbClr val="FF0000"/>
                </a:solidFill>
              </a:rPr>
              <a:t>Insightful exploration </a:t>
            </a:r>
            <a:r>
              <a:rPr lang="en-GB" dirty="0" smtClean="0"/>
              <a:t>of a range of telling detail to support response to context(s) </a:t>
            </a:r>
          </a:p>
          <a:p>
            <a:pPr marL="285750" indent="-285750">
              <a:buFont typeface="Arial" pitchFamily="34" charset="0"/>
              <a:buChar char="•"/>
            </a:pPr>
            <a:endParaRPr lang="en-GB" dirty="0">
              <a:solidFill>
                <a:srgbClr val="FF0000"/>
              </a:solidFill>
            </a:endParaRPr>
          </a:p>
        </p:txBody>
      </p:sp>
      <p:sp>
        <p:nvSpPr>
          <p:cNvPr id="6" name="Title 1"/>
          <p:cNvSpPr txBox="1">
            <a:spLocks/>
          </p:cNvSpPr>
          <p:nvPr/>
        </p:nvSpPr>
        <p:spPr>
          <a:xfrm>
            <a:off x="5292080" y="2420888"/>
            <a:ext cx="3672408" cy="31683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b="1" dirty="0" smtClean="0"/>
              <a:t>How well have you:</a:t>
            </a:r>
          </a:p>
          <a:p>
            <a:endParaRPr lang="en-GB" dirty="0" smtClean="0"/>
          </a:p>
          <a:p>
            <a:pPr marL="571500" indent="-571500">
              <a:buFont typeface="Wingdings" pitchFamily="2" charset="2"/>
              <a:buChar char="ü"/>
            </a:pPr>
            <a:r>
              <a:rPr lang="en-GB" dirty="0" smtClean="0"/>
              <a:t>Responded to the context(s) in the extract? </a:t>
            </a:r>
          </a:p>
          <a:p>
            <a:pPr marL="571500" indent="-571500">
              <a:buFont typeface="Wingdings" pitchFamily="2" charset="2"/>
              <a:buChar char="ü"/>
            </a:pPr>
            <a:r>
              <a:rPr lang="en-GB" dirty="0" smtClean="0"/>
              <a:t>Used relevant quotations to support your points?</a:t>
            </a:r>
            <a:endParaRPr lang="en-GB" dirty="0"/>
          </a:p>
        </p:txBody>
      </p:sp>
    </p:spTree>
    <p:extLst>
      <p:ext uri="{BB962C8B-B14F-4D97-AF65-F5344CB8AC3E}">
        <p14:creationId xmlns="" xmlns:p14="http://schemas.microsoft.com/office/powerpoint/2010/main" val="5701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4 of the novel</a:t>
            </a:r>
            <a:endParaRPr lang="en-GB" dirty="0"/>
          </a:p>
        </p:txBody>
      </p:sp>
      <p:sp>
        <p:nvSpPr>
          <p:cNvPr id="3" name="TextBox 2"/>
          <p:cNvSpPr txBox="1"/>
          <p:nvPr/>
        </p:nvSpPr>
        <p:spPr>
          <a:xfrm>
            <a:off x="107504" y="3501008"/>
            <a:ext cx="4752528" cy="3170099"/>
          </a:xfrm>
          <a:prstGeom prst="rect">
            <a:avLst/>
          </a:prstGeom>
          <a:noFill/>
        </p:spPr>
        <p:txBody>
          <a:bodyPr wrap="square" rtlCol="0">
            <a:spAutoFit/>
          </a:bodyPr>
          <a:lstStyle/>
          <a:p>
            <a:r>
              <a:rPr lang="en-US" sz="2000" dirty="0" smtClean="0"/>
              <a:t>The consumer goods boom did not affect all people equally.  By 1929 over 50% of Americans earned less than $2000 a year, with 40% below the poverty line.  </a:t>
            </a:r>
            <a:r>
              <a:rPr lang="en-US" sz="2000" b="1" dirty="0" smtClean="0"/>
              <a:t>Black and immigrant workers were particularly likely to be affected by low wages and unemployment. </a:t>
            </a:r>
            <a:r>
              <a:rPr lang="en-US" sz="2000" dirty="0" smtClean="0"/>
              <a:t>By 1929 farm incomes were roughly 40% of the national average.   During the boom times of the 1920s c.1 million black farm workers lost their jobs.</a:t>
            </a:r>
            <a:endParaRPr lang="en-GB" sz="2000" dirty="0"/>
          </a:p>
        </p:txBody>
      </p:sp>
      <p:sp>
        <p:nvSpPr>
          <p:cNvPr id="5" name="TextBox 4"/>
          <p:cNvSpPr txBox="1"/>
          <p:nvPr/>
        </p:nvSpPr>
        <p:spPr>
          <a:xfrm>
            <a:off x="179512" y="2204864"/>
            <a:ext cx="4392488" cy="1200329"/>
          </a:xfrm>
          <a:prstGeom prst="rect">
            <a:avLst/>
          </a:prstGeom>
          <a:noFill/>
        </p:spPr>
        <p:txBody>
          <a:bodyPr wrap="square" rtlCol="0">
            <a:spAutoFit/>
          </a:bodyPr>
          <a:lstStyle/>
          <a:p>
            <a:r>
              <a:rPr lang="en-GB" sz="3600" b="1" dirty="0" smtClean="0">
                <a:solidFill>
                  <a:srgbClr val="FF0000"/>
                </a:solidFill>
              </a:rPr>
              <a:t>Some contextual information</a:t>
            </a:r>
            <a:endParaRPr lang="en-GB" sz="3600" b="1" dirty="0">
              <a:solidFill>
                <a:srgbClr val="FF0000"/>
              </a:solidFill>
            </a:endParaRPr>
          </a:p>
        </p:txBody>
      </p:sp>
      <p:pic>
        <p:nvPicPr>
          <p:cNvPr id="115715" name="Picture 3" descr="F:\GCSE\Middle Set\OMAM\posters\micemen_12.jpg"/>
          <p:cNvPicPr>
            <a:picLocks noChangeAspect="1" noChangeArrowheads="1"/>
          </p:cNvPicPr>
          <p:nvPr/>
        </p:nvPicPr>
        <p:blipFill>
          <a:blip r:embed="rId2" cstate="print"/>
          <a:srcRect/>
          <a:stretch>
            <a:fillRect/>
          </a:stretch>
        </p:blipFill>
        <p:spPr bwMode="auto">
          <a:xfrm>
            <a:off x="4788024" y="324036"/>
            <a:ext cx="4355976" cy="6533964"/>
          </a:xfrm>
          <a:prstGeom prst="rect">
            <a:avLst/>
          </a:prstGeom>
          <a:noFill/>
        </p:spPr>
      </p:pic>
      <p:sp>
        <p:nvSpPr>
          <p:cNvPr id="115714" name="Text Box 2"/>
          <p:cNvSpPr txBox="1">
            <a:spLocks noChangeArrowheads="1"/>
          </p:cNvSpPr>
          <p:nvPr/>
        </p:nvSpPr>
        <p:spPr bwMode="auto">
          <a:xfrm>
            <a:off x="107504" y="476672"/>
            <a:ext cx="5184576" cy="1656184"/>
          </a:xfrm>
          <a:prstGeom prst="rect">
            <a:avLst/>
          </a:prstGeom>
          <a:solidFill>
            <a:schemeClr val="bg2"/>
          </a:solidFill>
          <a:ln w="57150" cmpd="thinThick">
            <a:solidFill>
              <a:srgbClr val="000000"/>
            </a:solidFill>
            <a:miter lim="800000"/>
            <a:headEnd/>
            <a:tailEnd/>
          </a:ln>
        </p:spPr>
        <p:txBody>
          <a:bodyPr vert="horz" wrap="square" lIns="91440" tIns="91440" rIns="91440" bIns="91440" numCol="1" anchor="t" anchorCtr="0" compatLnSpc="1">
            <a:prstTxWarp prst="textNoShape">
              <a:avLst/>
            </a:prstTxWarp>
          </a:bodyPr>
          <a:lstStyle/>
          <a:p>
            <a:pPr lvl="0" fontAlgn="base">
              <a:spcBef>
                <a:spcPct val="0"/>
              </a:spcBef>
              <a:spcAft>
                <a:spcPts val="1000"/>
              </a:spcAft>
            </a:pPr>
            <a:r>
              <a:rPr kumimoji="0" lang="en-GB" sz="2200" b="0" i="0" u="none" strike="noStrike" cap="none" normalizeH="0" baseline="0" dirty="0" smtClean="0">
                <a:ln>
                  <a:noFill/>
                </a:ln>
                <a:solidFill>
                  <a:schemeClr val="tx1"/>
                </a:solidFill>
                <a:effectLst/>
                <a:latin typeface="Arial" pitchFamily="34" charset="0"/>
                <a:cs typeface="Arial" pitchFamily="34" charset="0"/>
              </a:rPr>
              <a:t>"…You go on get </a:t>
            </a:r>
            <a:r>
              <a:rPr kumimoji="0" lang="en-GB" sz="2200" b="0" i="0" u="none" strike="noStrike" cap="none" normalizeH="0" baseline="0" dirty="0" err="1" smtClean="0">
                <a:ln>
                  <a:noFill/>
                </a:ln>
                <a:solidFill>
                  <a:schemeClr val="tx1"/>
                </a:solidFill>
                <a:effectLst/>
                <a:latin typeface="Arial" pitchFamily="34" charset="0"/>
                <a:cs typeface="Arial" pitchFamily="34" charset="0"/>
              </a:rPr>
              <a:t>outta</a:t>
            </a:r>
            <a:r>
              <a:rPr kumimoji="0" lang="en-GB" sz="2200" b="0" i="0" u="none" strike="noStrike" cap="none" normalizeH="0" baseline="0" dirty="0" smtClean="0">
                <a:ln>
                  <a:noFill/>
                </a:ln>
                <a:solidFill>
                  <a:schemeClr val="tx1"/>
                </a:solidFill>
                <a:effectLst/>
                <a:latin typeface="Arial" pitchFamily="34" charset="0"/>
                <a:cs typeface="Arial" pitchFamily="34" charset="0"/>
              </a:rPr>
              <a:t> my room. I </a:t>
            </a:r>
            <a:r>
              <a:rPr kumimoji="0" lang="en-GB" sz="2200" b="0" i="0" u="none" strike="noStrike" cap="none" normalizeH="0" baseline="0" dirty="0" err="1" smtClean="0">
                <a:ln>
                  <a:noFill/>
                </a:ln>
                <a:solidFill>
                  <a:schemeClr val="tx1"/>
                </a:solidFill>
                <a:effectLst/>
                <a:latin typeface="Arial" pitchFamily="34" charset="0"/>
                <a:cs typeface="Arial" pitchFamily="34" charset="0"/>
              </a:rPr>
              <a:t>ain’t</a:t>
            </a:r>
            <a:r>
              <a:rPr kumimoji="0" lang="en-GB" sz="2200" b="0" i="0" u="none" strike="noStrike" cap="none" normalizeH="0" baseline="0" dirty="0" smtClean="0">
                <a:ln>
                  <a:noFill/>
                </a:ln>
                <a:solidFill>
                  <a:schemeClr val="tx1"/>
                </a:solidFill>
                <a:effectLst/>
                <a:latin typeface="Arial" pitchFamily="34" charset="0"/>
                <a:cs typeface="Arial" pitchFamily="34" charset="0"/>
              </a:rPr>
              <a:t> wanted ...</a:t>
            </a:r>
            <a:r>
              <a:rPr lang="en-GB" sz="2200" dirty="0" smtClean="0">
                <a:latin typeface="Arial" pitchFamily="34" charset="0"/>
                <a:cs typeface="Arial" pitchFamily="34" charset="0"/>
              </a:rPr>
              <a:t> "</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1000"/>
              </a:spcAft>
              <a:buClrTx/>
              <a:buSzTx/>
              <a:buFontTx/>
              <a:buNone/>
              <a:tabLst/>
            </a:pPr>
            <a:r>
              <a:rPr kumimoji="0" lang="en-GB" sz="2200" b="0" i="0" u="none" strike="noStrike" cap="none" normalizeH="0" baseline="0" dirty="0" smtClean="0">
                <a:ln>
                  <a:noFill/>
                </a:ln>
                <a:solidFill>
                  <a:schemeClr val="tx1"/>
                </a:solidFill>
                <a:effectLst/>
                <a:latin typeface="Arial" pitchFamily="34" charset="0"/>
                <a:cs typeface="Arial" pitchFamily="34" charset="0"/>
              </a:rPr>
              <a:t>"Why </a:t>
            </a:r>
            <a:r>
              <a:rPr kumimoji="0" lang="en-GB" sz="2200" b="0" i="0" u="none" strike="noStrike" cap="none" normalizeH="0" baseline="0" dirty="0" err="1" smtClean="0">
                <a:ln>
                  <a:noFill/>
                </a:ln>
                <a:solidFill>
                  <a:schemeClr val="tx1"/>
                </a:solidFill>
                <a:effectLst/>
                <a:latin typeface="Arial" pitchFamily="34" charset="0"/>
                <a:cs typeface="Arial" pitchFamily="34" charset="0"/>
              </a:rPr>
              <a:t>ain’t</a:t>
            </a:r>
            <a:r>
              <a:rPr kumimoji="0" lang="en-GB" sz="2200" b="0" i="0" u="none" strike="noStrike" cap="none" normalizeH="0" baseline="0" dirty="0" smtClean="0">
                <a:ln>
                  <a:noFill/>
                </a:ln>
                <a:solidFill>
                  <a:schemeClr val="tx1"/>
                </a:solidFill>
                <a:effectLst/>
                <a:latin typeface="Arial" pitchFamily="34" charset="0"/>
                <a:cs typeface="Arial" pitchFamily="34" charset="0"/>
              </a:rPr>
              <a:t> you wanted?" </a:t>
            </a:r>
            <a:r>
              <a:rPr kumimoji="0" lang="en-GB" sz="2200" b="0" i="0" u="none" strike="noStrike" cap="none" normalizeH="0" baseline="0" dirty="0" err="1" smtClean="0">
                <a:ln>
                  <a:noFill/>
                </a:ln>
                <a:solidFill>
                  <a:schemeClr val="tx1"/>
                </a:solidFill>
                <a:effectLst/>
                <a:latin typeface="Arial" pitchFamily="34" charset="0"/>
                <a:cs typeface="Arial" pitchFamily="34" charset="0"/>
              </a:rPr>
              <a:t>Lennie</a:t>
            </a:r>
            <a:r>
              <a:rPr kumimoji="0" lang="en-GB" sz="2200" b="0" i="0" u="none" strike="noStrike" cap="none" normalizeH="0" baseline="0" dirty="0" smtClean="0">
                <a:ln>
                  <a:noFill/>
                </a:ln>
                <a:solidFill>
                  <a:schemeClr val="tx1"/>
                </a:solidFill>
                <a:effectLst/>
                <a:latin typeface="Arial" pitchFamily="34" charset="0"/>
                <a:cs typeface="Arial" pitchFamily="34" charset="0"/>
              </a:rPr>
              <a:t> asked.</a:t>
            </a:r>
            <a:br>
              <a:rPr kumimoji="0" lang="en-GB" sz="2200" b="0" i="0" u="none" strike="noStrike" cap="none" normalizeH="0" baseline="0" dirty="0" smtClean="0">
                <a:ln>
                  <a:noFill/>
                </a:ln>
                <a:solidFill>
                  <a:schemeClr val="tx1"/>
                </a:solidFill>
                <a:effectLst/>
                <a:latin typeface="Arial" pitchFamily="34" charset="0"/>
                <a:cs typeface="Arial" pitchFamily="34" charset="0"/>
              </a:rPr>
            </a:br>
            <a:r>
              <a:rPr kumimoji="0" lang="en-GB" sz="2200" b="0" i="0" u="none" strike="noStrike" cap="none" normalizeH="0" baseline="0" dirty="0" smtClean="0">
                <a:ln>
                  <a:noFill/>
                </a:ln>
                <a:solidFill>
                  <a:schemeClr val="tx1"/>
                </a:solidFill>
                <a:effectLst/>
                <a:latin typeface="Arial" pitchFamily="34" charset="0"/>
                <a:cs typeface="Arial" pitchFamily="34" charset="0"/>
              </a:rPr>
              <a:t>"’Cause I’m black."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4 of the novel</a:t>
            </a:r>
            <a:endParaRPr lang="en-GB" dirty="0"/>
          </a:p>
        </p:txBody>
      </p:sp>
      <p:sp>
        <p:nvSpPr>
          <p:cNvPr id="3" name="TextBox 2"/>
          <p:cNvSpPr txBox="1"/>
          <p:nvPr/>
        </p:nvSpPr>
        <p:spPr>
          <a:xfrm>
            <a:off x="179512" y="4869160"/>
            <a:ext cx="8712968" cy="1200329"/>
          </a:xfrm>
          <a:prstGeom prst="rect">
            <a:avLst/>
          </a:prstGeom>
          <a:noFill/>
        </p:spPr>
        <p:txBody>
          <a:bodyPr wrap="square" rtlCol="0">
            <a:spAutoFit/>
          </a:bodyPr>
          <a:lstStyle/>
          <a:p>
            <a:pPr algn="ctr"/>
            <a:r>
              <a:rPr lang="en-GB" sz="2400" b="1" dirty="0" smtClean="0"/>
              <a:t>Read the rest of the contextual information you have been given. What does this information tell us about Crooks’ situation on the ranch? </a:t>
            </a:r>
            <a:endParaRPr lang="en-GB" sz="2400" b="1" dirty="0"/>
          </a:p>
        </p:txBody>
      </p:sp>
      <p:pic>
        <p:nvPicPr>
          <p:cNvPr id="4" name="Picture 3" descr="colored drinking fountains"/>
          <p:cNvPicPr/>
          <p:nvPr/>
        </p:nvPicPr>
        <p:blipFill>
          <a:blip r:embed="rId2" cstate="print"/>
          <a:srcRect/>
          <a:stretch>
            <a:fillRect/>
          </a:stretch>
        </p:blipFill>
        <p:spPr bwMode="auto">
          <a:xfrm>
            <a:off x="179512" y="692696"/>
            <a:ext cx="5184576" cy="3672408"/>
          </a:xfrm>
          <a:prstGeom prst="rect">
            <a:avLst/>
          </a:prstGeom>
          <a:noFill/>
        </p:spPr>
      </p:pic>
      <p:sp>
        <p:nvSpPr>
          <p:cNvPr id="116738" name="Text Box 2"/>
          <p:cNvSpPr txBox="1">
            <a:spLocks noChangeArrowheads="1"/>
          </p:cNvSpPr>
          <p:nvPr/>
        </p:nvSpPr>
        <p:spPr bwMode="auto">
          <a:xfrm>
            <a:off x="5508104" y="548680"/>
            <a:ext cx="3456384" cy="3816424"/>
          </a:xfrm>
          <a:prstGeom prst="rect">
            <a:avLst/>
          </a:prstGeom>
          <a:solidFill>
            <a:srgbClr val="FFFFF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sym typeface="Webdings" pitchFamily="18" charset="2"/>
              </a:rPr>
              <a:t>What does this image tell</a:t>
            </a:r>
            <a:r>
              <a:rPr kumimoji="0" lang="en-GB" sz="2000" b="1" i="0" u="none" strike="noStrike" cap="none" normalizeH="0" dirty="0" smtClean="0">
                <a:ln>
                  <a:noFill/>
                </a:ln>
                <a:solidFill>
                  <a:schemeClr val="tx1"/>
                </a:solidFill>
                <a:effectLst/>
                <a:latin typeface="Arial" pitchFamily="34" charset="0"/>
                <a:cs typeface="Arial" pitchFamily="34" charset="0"/>
                <a:sym typeface="Webdings" pitchFamily="18" charset="2"/>
              </a:rPr>
              <a:t> us about the treatment and status of black people? </a:t>
            </a:r>
          </a:p>
          <a:p>
            <a:pPr marL="0" marR="0" lvl="0" indent="0" algn="ctr" defTabSz="914400" rtl="0" eaLnBrk="1" fontAlgn="base" latinLnBrk="0" hangingPunct="1">
              <a:lnSpc>
                <a:spcPct val="100000"/>
              </a:lnSpc>
              <a:spcBef>
                <a:spcPct val="0"/>
              </a:spcBef>
              <a:spcAft>
                <a:spcPts val="1000"/>
              </a:spcAft>
              <a:buClrTx/>
              <a:buSzTx/>
              <a:buFontTx/>
              <a:buNone/>
              <a:tabLst/>
            </a:pPr>
            <a:endParaRPr lang="en-GB" sz="2000" b="1" baseline="0" dirty="0" smtClean="0">
              <a:latin typeface="Arial" pitchFamily="34" charset="0"/>
              <a:cs typeface="Arial" pitchFamily="34" charset="0"/>
              <a:sym typeface="Webdings" pitchFamily="18" charset="2"/>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dirty="0" smtClean="0">
                <a:ln>
                  <a:noFill/>
                </a:ln>
                <a:solidFill>
                  <a:schemeClr val="tx1"/>
                </a:solidFill>
                <a:effectLst/>
                <a:latin typeface="Arial" pitchFamily="34" charset="0"/>
                <a:cs typeface="Arial" pitchFamily="34" charset="0"/>
                <a:sym typeface="Webdings" pitchFamily="18" charset="2"/>
              </a:rPr>
              <a:t>Does this fi</a:t>
            </a:r>
            <a:r>
              <a:rPr lang="en-GB" sz="2000" b="1" dirty="0" smtClean="0">
                <a:latin typeface="Arial" pitchFamily="34" charset="0"/>
                <a:cs typeface="Arial" pitchFamily="34" charset="0"/>
                <a:sym typeface="Webdings" pitchFamily="18" charset="2"/>
              </a:rPr>
              <a:t>t with what we’ve read in the novel?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2000" b="1" i="0" u="none" strike="noStrike" cap="none" normalizeH="0" baseline="0" dirty="0" smtClean="0">
              <a:ln>
                <a:noFill/>
              </a:ln>
              <a:solidFill>
                <a:schemeClr val="tx1"/>
              </a:solidFill>
              <a:effectLst/>
              <a:latin typeface="Arial" pitchFamily="34" charset="0"/>
              <a:cs typeface="Arial" pitchFamily="34" charset="0"/>
              <a:sym typeface="Webdings" pitchFamily="18" charset="2"/>
            </a:endParaRPr>
          </a:p>
          <a:p>
            <a:pPr marL="0" marR="0" lvl="0" indent="0" algn="ctr" defTabSz="914400" rtl="0" eaLnBrk="1" fontAlgn="base" latinLnBrk="0" hangingPunct="1">
              <a:lnSpc>
                <a:spcPct val="100000"/>
              </a:lnSpc>
              <a:spcBef>
                <a:spcPct val="0"/>
              </a:spcBef>
              <a:spcAft>
                <a:spcPts val="1000"/>
              </a:spcAft>
              <a:buClrTx/>
              <a:buSzTx/>
              <a:buFontTx/>
              <a:buNone/>
              <a:tabLst/>
            </a:pPr>
            <a:r>
              <a:rPr lang="en-GB" sz="2000" b="1" dirty="0" smtClean="0">
                <a:latin typeface="Arial" pitchFamily="34" charset="0"/>
                <a:cs typeface="Arial" pitchFamily="34" charset="0"/>
                <a:sym typeface="Webdings" pitchFamily="18" charset="2"/>
              </a:rPr>
              <a:t>What is Crooks’ real name?</a:t>
            </a:r>
            <a:endParaRPr kumimoji="0" lang="en-GB" sz="2000" b="1" i="0" u="none" strike="noStrike" cap="none" normalizeH="0" baseline="0" dirty="0" smtClean="0">
              <a:ln>
                <a:noFill/>
              </a:ln>
              <a:solidFill>
                <a:schemeClr val="tx1"/>
              </a:solidFill>
              <a:effectLst/>
              <a:latin typeface="Arial" pitchFamily="34" charset="0"/>
              <a:cs typeface="Arial" pitchFamily="34" charset="0"/>
              <a:sym typeface="Webdings" pitchFamily="18"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23110"/>
            <a:ext cx="9144000" cy="1323439"/>
          </a:xfrm>
          <a:prstGeom prst="rect">
            <a:avLst/>
          </a:prstGeom>
          <a:solidFill>
            <a:schemeClr val="accent3">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Crooks expresses his feelings about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racism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loneliness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several occasions. In some ways, he provides insight to the reality of the American Dream and the loneliness of the ranchers. Look at the following quotes from Crooks and </a:t>
            </a:r>
            <a:r>
              <a:rPr kumimoji="0" lang="en-US" sz="1600" b="0"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analyse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what his words say about his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feelings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towards his status in society: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1482993"/>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"If I say something, why it's just a nigger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sayin</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it"</a:t>
            </a:r>
            <a:r>
              <a:rPr kumimoji="0" lang="en-US" sz="2000" i="1"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GB"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"You got no right to come in my room... You go on get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outa</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my room. I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ain't</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wanted in the bunkhouse and you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ain't</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wanted in my room." </a:t>
            </a:r>
          </a:p>
          <a:p>
            <a:pPr marL="0" marR="0" lvl="0" indent="0" algn="l" defTabSz="914400" rtl="0" eaLnBrk="0" fontAlgn="base" latinLnBrk="0" hangingPunct="0">
              <a:lnSpc>
                <a:spcPct val="100000"/>
              </a:lnSpc>
              <a:spcBef>
                <a:spcPct val="0"/>
              </a:spcBef>
              <a:spcAft>
                <a:spcPct val="0"/>
              </a:spcAft>
              <a:buClrTx/>
              <a:buSzTx/>
              <a:tabLst/>
            </a:pPr>
            <a:endParaRPr kumimoji="0" lang="en-GB"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"Sure, you could play horseshoes till it got dark, but then you got to read books. Books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ain't</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no good. A guy needs someone - to be near him. A guys goes nuts if he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ain't</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got nobody. Don't make no difference who the guy is, long's he's with you. I tell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ya</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a guy gets too lonely, an' he gets sick."</a:t>
            </a:r>
            <a:r>
              <a:rPr kumimoji="0" lang="en-US" sz="2000" i="1"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GB"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"I seen hundreds of men come by on the road an' on the ranches with their bindles on their backs an' that same damn thing in their heads. Hundreds of them. They come, an' they quit an' go on... An' never a god-damn one of '</a:t>
            </a:r>
            <a:r>
              <a:rPr kumimoji="0" lang="en-US" sz="2000" i="0" u="none" strike="noStrike" cap="none" normalizeH="0" baseline="0" dirty="0" err="1" smtClean="0">
                <a:ln>
                  <a:noFill/>
                </a:ln>
                <a:solidFill>
                  <a:schemeClr val="tx1"/>
                </a:solidFill>
                <a:effectLst/>
                <a:ea typeface="Times New Roman" pitchFamily="18" charset="0"/>
                <a:cs typeface="Times New Roman" pitchFamily="18" charset="0"/>
              </a:rPr>
              <a:t>em</a:t>
            </a: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 gets it."</a:t>
            </a:r>
            <a:r>
              <a:rPr kumimoji="0" lang="en-US" sz="2000" i="1"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GB"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ea typeface="Times New Roman" pitchFamily="18" charset="0"/>
                <a:cs typeface="Times New Roman" pitchFamily="18" charset="0"/>
              </a:rPr>
              <a:t>"I remember when I was a little kid... had a strawberry patch. Had an alfalfa patch… Used to turn the chickens out on the alfalfa on a sunny morning"</a:t>
            </a:r>
            <a:r>
              <a:rPr kumimoji="0" lang="en-US" sz="2000" i="1"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51520" y="78038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GB" sz="2400" b="1" dirty="0" smtClean="0">
                <a:latin typeface="Arial" pitchFamily="34" charset="0"/>
                <a:cs typeface="Arial" pitchFamily="34" charset="0"/>
              </a:rPr>
              <a:t>How does Crooks try to hold power over </a:t>
            </a:r>
            <a:r>
              <a:rPr lang="en-GB" sz="2400" b="1" dirty="0" err="1" smtClean="0">
                <a:latin typeface="Arial" pitchFamily="34" charset="0"/>
                <a:cs typeface="Arial" pitchFamily="34" charset="0"/>
              </a:rPr>
              <a:t>Lennie</a:t>
            </a:r>
            <a:r>
              <a:rPr lang="en-GB" sz="2400" b="1" dirty="0" smtClean="0">
                <a:latin typeface="Arial" pitchFamily="34" charset="0"/>
                <a:cs typeface="Arial" pitchFamily="34" charset="0"/>
              </a:rPr>
              <a:t> by teasing him about George not coming back? Why do you think he does this?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people may describe Crooks as being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cynical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resentful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even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cold-hearted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Make</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some notes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responding to the questions</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below</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Include quotes to support your answers.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 </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 you think people may think this way?</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 How do </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respond to Crooks?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 Where can we see that Crooks is actually </a:t>
            </a:r>
            <a:r>
              <a:rPr kumimoji="0" lang="en-US" sz="2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vulnerable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 Does he have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reasons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be cynical? If so, what are the reasons?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4 of the novel</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79512" y="404664"/>
            <a:ext cx="367240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GB" sz="2400" b="1" dirty="0" smtClean="0">
                <a:solidFill>
                  <a:srgbClr val="FF0000"/>
                </a:solidFill>
                <a:latin typeface="Arial" pitchFamily="34" charset="0"/>
                <a:cs typeface="Arial" pitchFamily="34" charset="0"/>
              </a:rPr>
              <a:t>You have been given a quotation about or by Crooks. Annotate your quote with ideas about the following: </a:t>
            </a:r>
          </a:p>
          <a:p>
            <a:pPr fontAlgn="base">
              <a:spcBef>
                <a:spcPct val="0"/>
              </a:spcBef>
              <a:spcAft>
                <a:spcPct val="0"/>
              </a:spcAft>
            </a:pPr>
            <a:endParaRPr kumimoji="0" lang="en-GB" sz="2400" b="1" i="0" u="none"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en-GB" sz="2400" dirty="0" smtClean="0">
                <a:latin typeface="Arial" pitchFamily="34" charset="0"/>
                <a:cs typeface="Arial" pitchFamily="34" charset="0"/>
              </a:rPr>
              <a:t>1. Effective or significant language or structural techniques</a:t>
            </a:r>
          </a:p>
          <a:p>
            <a:pPr fontAlgn="base">
              <a:spcBef>
                <a:spcPct val="0"/>
              </a:spcBef>
              <a:spcAft>
                <a:spcPct val="0"/>
              </a:spcAft>
            </a:pPr>
            <a:endParaRPr lang="en-GB" sz="2400" dirty="0" smtClean="0">
              <a:latin typeface="Arial" pitchFamily="34" charset="0"/>
              <a:cs typeface="Arial" pitchFamily="34" charset="0"/>
            </a:endParaRPr>
          </a:p>
          <a:p>
            <a:pPr fontAlgn="base">
              <a:spcBef>
                <a:spcPct val="0"/>
              </a:spcBef>
              <a:spcAft>
                <a:spcPct val="0"/>
              </a:spcAft>
            </a:pPr>
            <a:r>
              <a:rPr lang="en-US" sz="2400" dirty="0" smtClean="0">
                <a:latin typeface="Arial" pitchFamily="34" charset="0"/>
                <a:cs typeface="Arial" pitchFamily="34" charset="0"/>
              </a:rPr>
              <a:t>2. Whether your quote creates sympathy for Crooks and how</a:t>
            </a:r>
          </a:p>
          <a:p>
            <a:pPr fontAlgn="base">
              <a:spcBef>
                <a:spcPct val="0"/>
              </a:spcBef>
              <a:spcAft>
                <a:spcPct val="0"/>
              </a:spcAft>
            </a:pPr>
            <a:endParaRPr lang="en-US" sz="2400" dirty="0" smtClean="0">
              <a:latin typeface="Arial" pitchFamily="34" charset="0"/>
              <a:cs typeface="Arial" pitchFamily="34" charset="0"/>
            </a:endParaRPr>
          </a:p>
          <a:p>
            <a:pPr fontAlgn="base">
              <a:spcBef>
                <a:spcPct val="0"/>
              </a:spcBef>
              <a:spcAft>
                <a:spcPct val="0"/>
              </a:spcAft>
            </a:pPr>
            <a:r>
              <a:rPr kumimoji="0" lang="en-US" sz="2400" i="0" u="none" strike="noStrike" cap="none" normalizeH="0" baseline="0" dirty="0" smtClean="0">
                <a:ln>
                  <a:noFill/>
                </a:ln>
                <a:solidFill>
                  <a:schemeClr val="tx1"/>
                </a:solidFill>
                <a:effectLst/>
                <a:latin typeface="Arial" pitchFamily="34" charset="0"/>
                <a:cs typeface="Arial" pitchFamily="34" charset="0"/>
              </a:rPr>
              <a:t>3.</a:t>
            </a:r>
            <a:r>
              <a:rPr kumimoji="0" lang="en-US" sz="2400" i="0" u="none" strike="noStrike" cap="none" normalizeH="0" dirty="0" smtClean="0">
                <a:ln>
                  <a:noFill/>
                </a:ln>
                <a:solidFill>
                  <a:schemeClr val="tx1"/>
                </a:solidFill>
                <a:effectLst/>
                <a:latin typeface="Arial" pitchFamily="34" charset="0"/>
                <a:cs typeface="Arial" pitchFamily="34" charset="0"/>
              </a:rPr>
              <a:t> Whether your quote creates dislike for Crooks and how</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4 of the novel</a:t>
            </a:r>
            <a:endParaRPr lang="en-GB" dirty="0"/>
          </a:p>
        </p:txBody>
      </p:sp>
      <p:pic>
        <p:nvPicPr>
          <p:cNvPr id="117764" name="Picture 4" descr="http://englishswa.files.wordpress.com/2014/04/crooks.jpg"/>
          <p:cNvPicPr>
            <a:picLocks noChangeAspect="1" noChangeArrowheads="1"/>
          </p:cNvPicPr>
          <p:nvPr/>
        </p:nvPicPr>
        <p:blipFill>
          <a:blip r:embed="rId2" cstate="print"/>
          <a:srcRect/>
          <a:stretch>
            <a:fillRect/>
          </a:stretch>
        </p:blipFill>
        <p:spPr bwMode="auto">
          <a:xfrm>
            <a:off x="4059316" y="332656"/>
            <a:ext cx="5084683" cy="652534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00034" y="2428868"/>
            <a:ext cx="5286412" cy="1879601"/>
          </a:xfrm>
        </p:spPr>
        <p:txBody>
          <a:bodyPr>
            <a:normAutofit fontScale="90000"/>
          </a:bodyPr>
          <a:lstStyle/>
          <a:p>
            <a:pPr algn="l"/>
            <a:r>
              <a:rPr lang="en-US" sz="2400" dirty="0" smtClean="0"/>
              <a:t>[When Crooks stands up to Curley’s Wife]</a:t>
            </a:r>
            <a:r>
              <a:rPr lang="en-US" sz="2400" dirty="0"/>
              <a:t/>
            </a:r>
            <a:br>
              <a:rPr lang="en-US" sz="2400" dirty="0"/>
            </a:br>
            <a:r>
              <a:rPr lang="en-GB" sz="2400" dirty="0"/>
              <a:t>She closed on him. “You know what I could do?”</a:t>
            </a:r>
            <a:r>
              <a:rPr lang="en-US" sz="2400" dirty="0"/>
              <a:t/>
            </a:r>
            <a:br>
              <a:rPr lang="en-US" sz="2400" dirty="0"/>
            </a:br>
            <a:r>
              <a:rPr lang="en-GB" sz="2400" dirty="0"/>
              <a:t>Crooks seemed to grow smaller, and he pressed himself against the wall. “Yes, ma’am.”</a:t>
            </a:r>
            <a:r>
              <a:rPr lang="en-US" sz="2400" dirty="0"/>
              <a:t/>
            </a:r>
            <a:br>
              <a:rPr lang="en-US" sz="2400" dirty="0"/>
            </a:br>
            <a:r>
              <a:rPr lang="en-GB" sz="2400" dirty="0"/>
              <a:t>“Well, you keep your place then, Nigger. I could get you strung upon a tree so easy it </a:t>
            </a:r>
            <a:r>
              <a:rPr lang="en-GB" sz="2400" dirty="0" err="1"/>
              <a:t>ain’t</a:t>
            </a:r>
            <a:r>
              <a:rPr lang="en-GB" sz="2400" dirty="0"/>
              <a:t> even funny.”</a:t>
            </a:r>
            <a:r>
              <a:rPr lang="en-US" sz="2400" dirty="0"/>
              <a:t/>
            </a:r>
            <a:br>
              <a:rPr lang="en-US" sz="2400" dirty="0"/>
            </a:br>
            <a:r>
              <a:rPr lang="en-GB" sz="2400" dirty="0"/>
              <a:t>Crooks had reduced himself to nothing. There was no personality, no ego—nothing to arouse either like or dislike. He said, “Yes, ma’am,” and his voice was toneless.</a:t>
            </a:r>
            <a:endParaRPr lang="en-US" sz="2400" dirty="0"/>
          </a:p>
        </p:txBody>
      </p:sp>
      <p:sp>
        <p:nvSpPr>
          <p:cNvPr id="4" name="Oval Callout 3"/>
          <p:cNvSpPr/>
          <p:nvPr/>
        </p:nvSpPr>
        <p:spPr bwMode="auto">
          <a:xfrm>
            <a:off x="5715008" y="357166"/>
            <a:ext cx="3143272" cy="1428760"/>
          </a:xfrm>
          <a:prstGeom prst="wedgeEllipseCallout">
            <a:avLst>
              <a:gd name="adj1" fmla="val -47056"/>
              <a:gd name="adj2" fmla="val 45373"/>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dirty="0" smtClean="0"/>
              <a:t>What is happening in this quotation</a:t>
            </a:r>
            <a:r>
              <a:rPr kumimoji="0" lang="en-GB" sz="1800" b="0" i="0" u="none" strike="noStrike" cap="none" normalizeH="0" baseline="0" dirty="0" smtClean="0">
                <a:ln>
                  <a:noFill/>
                </a:ln>
                <a:solidFill>
                  <a:schemeClr val="tx1"/>
                </a:solidFill>
                <a:effectLst/>
                <a:latin typeface="Arial" charset="0"/>
              </a:rPr>
              <a:t>? Where does it fit into the novel? </a:t>
            </a:r>
            <a:endParaRPr kumimoji="0" lang="en-US" sz="1800" b="0" i="0" u="none" strike="noStrike" cap="none" normalizeH="0" baseline="0" dirty="0" smtClean="0">
              <a:ln>
                <a:noFill/>
              </a:ln>
              <a:solidFill>
                <a:schemeClr val="tx1"/>
              </a:solidFill>
              <a:effectLst/>
              <a:latin typeface="Arial" charset="0"/>
            </a:endParaRPr>
          </a:p>
        </p:txBody>
      </p:sp>
      <p:sp>
        <p:nvSpPr>
          <p:cNvPr id="5" name="Oval Callout 4"/>
          <p:cNvSpPr/>
          <p:nvPr/>
        </p:nvSpPr>
        <p:spPr bwMode="auto">
          <a:xfrm>
            <a:off x="5715008" y="1071546"/>
            <a:ext cx="3143272" cy="1428760"/>
          </a:xfrm>
          <a:prstGeom prst="wedgeEllipseCallout">
            <a:avLst>
              <a:gd name="adj1" fmla="val -47056"/>
              <a:gd name="adj2" fmla="val 45373"/>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dirty="0" smtClean="0"/>
              <a:t>What does it show us about the power between the two characters</a:t>
            </a:r>
            <a:r>
              <a:rPr kumimoji="0" lang="en-GB" sz="1800" b="0" i="0" u="none" strike="noStrike" cap="none" normalizeH="0" baseline="0" dirty="0" smtClean="0">
                <a:ln>
                  <a:noFill/>
                </a:ln>
                <a:solidFill>
                  <a:schemeClr val="tx1"/>
                </a:solidFill>
                <a:effectLst/>
                <a:latin typeface="Arial" charset="0"/>
              </a:rPr>
              <a:t>? </a:t>
            </a:r>
            <a:endParaRPr kumimoji="0" lang="en-US" sz="1800" b="0" i="0" u="none" strike="noStrike" cap="none" normalizeH="0" baseline="0" dirty="0" smtClean="0">
              <a:ln>
                <a:noFill/>
              </a:ln>
              <a:solidFill>
                <a:schemeClr val="tx1"/>
              </a:solidFill>
              <a:effectLst/>
              <a:latin typeface="Arial" charset="0"/>
            </a:endParaRPr>
          </a:p>
        </p:txBody>
      </p:sp>
      <p:sp>
        <p:nvSpPr>
          <p:cNvPr id="6" name="Oval Callout 5"/>
          <p:cNvSpPr/>
          <p:nvPr/>
        </p:nvSpPr>
        <p:spPr bwMode="auto">
          <a:xfrm>
            <a:off x="5715008" y="1714488"/>
            <a:ext cx="3143272" cy="1428760"/>
          </a:xfrm>
          <a:prstGeom prst="wedgeEllipseCallout">
            <a:avLst>
              <a:gd name="adj1" fmla="val -47056"/>
              <a:gd name="adj2" fmla="val 45373"/>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dirty="0" smtClean="0"/>
              <a:t>Look for words that show Crooks being reduced to nothing...</a:t>
            </a:r>
            <a:endParaRPr kumimoji="0" lang="en-US" sz="1800" b="0" i="0" u="none" strike="noStrike" cap="none" normalizeH="0" baseline="0" dirty="0" smtClean="0">
              <a:ln>
                <a:noFill/>
              </a:ln>
              <a:solidFill>
                <a:schemeClr val="tx1"/>
              </a:solidFill>
              <a:effectLst/>
              <a:latin typeface="Arial" charset="0"/>
            </a:endParaRPr>
          </a:p>
        </p:txBody>
      </p:sp>
      <p:sp>
        <p:nvSpPr>
          <p:cNvPr id="7" name="Oval Callout 6"/>
          <p:cNvSpPr/>
          <p:nvPr/>
        </p:nvSpPr>
        <p:spPr bwMode="auto">
          <a:xfrm>
            <a:off x="5715008" y="2357430"/>
            <a:ext cx="3143272" cy="1428760"/>
          </a:xfrm>
          <a:prstGeom prst="wedgeEllipseCallout">
            <a:avLst>
              <a:gd name="adj1" fmla="val -47056"/>
              <a:gd name="adj2" fmla="val 45373"/>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dirty="0" smtClean="0"/>
              <a:t>Why has Steinbeck done this</a:t>
            </a:r>
            <a:r>
              <a:rPr kumimoji="0" lang="en-GB" sz="1800" b="0" i="0" u="none" strike="noStrike" cap="none" normalizeH="0" baseline="0" dirty="0" smtClean="0">
                <a:ln>
                  <a:noFill/>
                </a:ln>
                <a:solidFill>
                  <a:schemeClr val="tx1"/>
                </a:solidFill>
                <a:effectLst/>
                <a:latin typeface="Arial" charset="0"/>
              </a:rPr>
              <a:t>? What is he</a:t>
            </a:r>
            <a:r>
              <a:rPr kumimoji="0" lang="en-GB" sz="1800" b="0" i="0" u="none" strike="noStrike" cap="none" normalizeH="0" dirty="0" smtClean="0">
                <a:ln>
                  <a:noFill/>
                </a:ln>
                <a:solidFill>
                  <a:schemeClr val="tx1"/>
                </a:solidFill>
                <a:effectLst/>
                <a:latin typeface="Arial" charset="0"/>
              </a:rPr>
              <a:t> showing us about the context?</a:t>
            </a:r>
            <a:r>
              <a:rPr kumimoji="0" lang="en-GB" sz="1800" b="0" i="0" u="none" strike="noStrike" cap="none" normalizeH="0" baseline="0" dirty="0" smtClean="0">
                <a:ln>
                  <a:noFill/>
                </a:ln>
                <a:solidFill>
                  <a:schemeClr val="tx1"/>
                </a:solidFill>
                <a:effectLst/>
                <a:latin typeface="Arial" charset="0"/>
              </a:rPr>
              <a:t> </a:t>
            </a:r>
            <a:endParaRPr kumimoji="0" lang="en-US" sz="1800" b="0" i="0" u="none" strike="noStrike" cap="none" normalizeH="0" baseline="0" dirty="0" smtClean="0">
              <a:ln>
                <a:noFill/>
              </a:ln>
              <a:solidFill>
                <a:schemeClr val="tx1"/>
              </a:solidFill>
              <a:effectLst/>
              <a:latin typeface="Arial" charset="0"/>
            </a:endParaRPr>
          </a:p>
        </p:txBody>
      </p:sp>
      <p:sp>
        <p:nvSpPr>
          <p:cNvPr id="9" name="Rounded Rectangle 8"/>
          <p:cNvSpPr/>
          <p:nvPr/>
        </p:nvSpPr>
        <p:spPr bwMode="auto">
          <a:xfrm>
            <a:off x="5857884" y="4929198"/>
            <a:ext cx="3000396" cy="1071594"/>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dirty="0" smtClean="0"/>
              <a:t>How does Steinbeck present Crooks’ character in Section 4?</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42844" y="2071678"/>
            <a:ext cx="3857652" cy="2643206"/>
          </a:xfrm>
        </p:spPr>
        <p:txBody>
          <a:bodyPr>
            <a:normAutofit fontScale="90000"/>
          </a:bodyPr>
          <a:lstStyle/>
          <a:p>
            <a:pPr algn="l"/>
            <a:r>
              <a:rPr lang="en-US" sz="1800" dirty="0" smtClean="0"/>
              <a:t>[When Crooks stands up to Curley’s Wife]</a:t>
            </a:r>
            <a:r>
              <a:rPr lang="en-US" sz="1800" dirty="0"/>
              <a:t/>
            </a:r>
            <a:br>
              <a:rPr lang="en-US" sz="1800" dirty="0"/>
            </a:br>
            <a:r>
              <a:rPr lang="en-GB" sz="1800" dirty="0"/>
              <a:t>She closed on him. “You know what I could do?”</a:t>
            </a:r>
            <a:r>
              <a:rPr lang="en-US" sz="1800" dirty="0"/>
              <a:t/>
            </a:r>
            <a:br>
              <a:rPr lang="en-US" sz="1800" dirty="0"/>
            </a:br>
            <a:r>
              <a:rPr lang="en-GB" sz="1800" dirty="0"/>
              <a:t>Crooks seemed to grow </a:t>
            </a:r>
            <a:r>
              <a:rPr lang="en-GB" sz="1800" dirty="0">
                <a:solidFill>
                  <a:srgbClr val="FF0000"/>
                </a:solidFill>
              </a:rPr>
              <a:t>smaller</a:t>
            </a:r>
            <a:r>
              <a:rPr lang="en-GB" sz="1800" dirty="0"/>
              <a:t>, and he pressed himself against the wall. “Yes, ma’am.”</a:t>
            </a:r>
            <a:r>
              <a:rPr lang="en-US" sz="1800" dirty="0"/>
              <a:t/>
            </a:r>
            <a:br>
              <a:rPr lang="en-US" sz="1800" dirty="0"/>
            </a:br>
            <a:r>
              <a:rPr lang="en-GB" sz="1800" dirty="0"/>
              <a:t>“Well, you keep your place then, Nigger. I could get you strung upon a tree so easy it </a:t>
            </a:r>
            <a:r>
              <a:rPr lang="en-GB" sz="1800" dirty="0" err="1"/>
              <a:t>ain’t</a:t>
            </a:r>
            <a:r>
              <a:rPr lang="en-GB" sz="1800" dirty="0"/>
              <a:t> even funny.”</a:t>
            </a:r>
            <a:r>
              <a:rPr lang="en-US" sz="1800" dirty="0"/>
              <a:t/>
            </a:r>
            <a:br>
              <a:rPr lang="en-US" sz="1800" dirty="0"/>
            </a:br>
            <a:r>
              <a:rPr lang="en-GB" sz="1800" dirty="0"/>
              <a:t>Crooks had </a:t>
            </a:r>
            <a:r>
              <a:rPr lang="en-GB" sz="1800" dirty="0">
                <a:solidFill>
                  <a:srgbClr val="FF0000"/>
                </a:solidFill>
              </a:rPr>
              <a:t>reduced</a:t>
            </a:r>
            <a:r>
              <a:rPr lang="en-GB" sz="1800" dirty="0"/>
              <a:t> himself to </a:t>
            </a:r>
            <a:r>
              <a:rPr lang="en-GB" sz="1800" dirty="0">
                <a:solidFill>
                  <a:srgbClr val="FF0000"/>
                </a:solidFill>
              </a:rPr>
              <a:t>nothing</a:t>
            </a:r>
            <a:r>
              <a:rPr lang="en-GB" sz="1800" dirty="0"/>
              <a:t>. There was </a:t>
            </a:r>
            <a:r>
              <a:rPr lang="en-GB" sz="1800" dirty="0">
                <a:solidFill>
                  <a:srgbClr val="FF0000"/>
                </a:solidFill>
              </a:rPr>
              <a:t>no</a:t>
            </a:r>
            <a:r>
              <a:rPr lang="en-GB" sz="1800" dirty="0"/>
              <a:t> personality, </a:t>
            </a:r>
            <a:r>
              <a:rPr lang="en-GB" sz="1800" dirty="0">
                <a:solidFill>
                  <a:srgbClr val="FF0000"/>
                </a:solidFill>
              </a:rPr>
              <a:t>no</a:t>
            </a:r>
            <a:r>
              <a:rPr lang="en-GB" sz="1800" dirty="0"/>
              <a:t> ego—</a:t>
            </a:r>
            <a:r>
              <a:rPr lang="en-GB" sz="1800" dirty="0">
                <a:solidFill>
                  <a:srgbClr val="FF0000"/>
                </a:solidFill>
              </a:rPr>
              <a:t>nothing</a:t>
            </a:r>
            <a:r>
              <a:rPr lang="en-GB" sz="1800" dirty="0"/>
              <a:t> to arouse </a:t>
            </a:r>
            <a:r>
              <a:rPr lang="en-GB" sz="1800" dirty="0">
                <a:solidFill>
                  <a:srgbClr val="FF0000"/>
                </a:solidFill>
              </a:rPr>
              <a:t>either like or dislike</a:t>
            </a:r>
            <a:r>
              <a:rPr lang="en-GB" sz="1800" dirty="0"/>
              <a:t>. He said, “Yes, ma’am,” and his voice was </a:t>
            </a:r>
            <a:r>
              <a:rPr lang="en-GB" sz="1800" dirty="0">
                <a:solidFill>
                  <a:srgbClr val="FF0000"/>
                </a:solidFill>
              </a:rPr>
              <a:t>toneless</a:t>
            </a:r>
            <a:r>
              <a:rPr lang="en-GB" sz="1800" dirty="0"/>
              <a:t>.</a:t>
            </a:r>
            <a:endParaRPr lang="en-US" sz="1800" dirty="0"/>
          </a:p>
        </p:txBody>
      </p:sp>
      <p:sp>
        <p:nvSpPr>
          <p:cNvPr id="9" name="Bevel 8"/>
          <p:cNvSpPr/>
          <p:nvPr/>
        </p:nvSpPr>
        <p:spPr bwMode="auto">
          <a:xfrm>
            <a:off x="214282"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0" i="0" u="none" strike="noStrike" cap="none" normalizeH="0" baseline="0" dirty="0" smtClean="0">
                <a:ln>
                  <a:noFill/>
                </a:ln>
                <a:solidFill>
                  <a:schemeClr val="tx1"/>
                </a:solidFill>
                <a:effectLst/>
                <a:latin typeface="Arial" charset="0"/>
              </a:rPr>
              <a:t>Q</a:t>
            </a:r>
            <a:endParaRPr kumimoji="0" lang="en-US" sz="1800" b="0" i="0" u="none" strike="noStrike" cap="none" normalizeH="0" baseline="0" dirty="0" smtClean="0">
              <a:ln>
                <a:noFill/>
              </a:ln>
              <a:solidFill>
                <a:schemeClr val="tx1"/>
              </a:solidFill>
              <a:effectLst/>
              <a:latin typeface="Arial" charset="0"/>
            </a:endParaRPr>
          </a:p>
        </p:txBody>
      </p:sp>
      <p:sp>
        <p:nvSpPr>
          <p:cNvPr id="10" name="Bevel 9"/>
          <p:cNvSpPr/>
          <p:nvPr/>
        </p:nvSpPr>
        <p:spPr bwMode="auto">
          <a:xfrm>
            <a:off x="1500166"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W</a:t>
            </a:r>
            <a:endParaRPr kumimoji="0" lang="en-US" sz="1800" b="0" i="0" u="none" strike="noStrike" cap="none" normalizeH="0" baseline="0" dirty="0" smtClean="0">
              <a:ln>
                <a:noFill/>
              </a:ln>
              <a:solidFill>
                <a:schemeClr val="tx1"/>
              </a:solidFill>
              <a:effectLst/>
              <a:latin typeface="Arial" charset="0"/>
            </a:endParaRPr>
          </a:p>
        </p:txBody>
      </p:sp>
      <p:sp>
        <p:nvSpPr>
          <p:cNvPr id="11" name="Bevel 10"/>
          <p:cNvSpPr/>
          <p:nvPr/>
        </p:nvSpPr>
        <p:spPr bwMode="auto">
          <a:xfrm>
            <a:off x="2786050"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E</a:t>
            </a:r>
            <a:endParaRPr kumimoji="0" lang="en-US" sz="1800" b="0" i="0" u="none" strike="noStrike" cap="none" normalizeH="0" baseline="0" dirty="0" smtClean="0">
              <a:ln>
                <a:noFill/>
              </a:ln>
              <a:solidFill>
                <a:schemeClr val="tx1"/>
              </a:solidFill>
              <a:effectLst/>
              <a:latin typeface="Arial" charset="0"/>
            </a:endParaRPr>
          </a:p>
        </p:txBody>
      </p:sp>
      <p:sp>
        <p:nvSpPr>
          <p:cNvPr id="12" name="Bevel 11"/>
          <p:cNvSpPr/>
          <p:nvPr/>
        </p:nvSpPr>
        <p:spPr bwMode="auto">
          <a:xfrm>
            <a:off x="4071934"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R</a:t>
            </a:r>
            <a:endParaRPr kumimoji="0" lang="en-US" sz="1800" b="0" i="0" u="none" strike="noStrike" cap="none" normalizeH="0" baseline="0" dirty="0" smtClean="0">
              <a:ln>
                <a:noFill/>
              </a:ln>
              <a:solidFill>
                <a:schemeClr val="tx1"/>
              </a:solidFill>
              <a:effectLst/>
              <a:latin typeface="Arial" charset="0"/>
            </a:endParaRPr>
          </a:p>
        </p:txBody>
      </p:sp>
      <p:sp>
        <p:nvSpPr>
          <p:cNvPr id="13" name="Bevel 12"/>
          <p:cNvSpPr/>
          <p:nvPr/>
        </p:nvSpPr>
        <p:spPr bwMode="auto">
          <a:xfrm>
            <a:off x="5357818"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T</a:t>
            </a:r>
            <a:endParaRPr kumimoji="0" lang="en-US" sz="1800" b="0" i="0" u="none" strike="noStrike" cap="none" normalizeH="0" baseline="0" dirty="0" smtClean="0">
              <a:ln>
                <a:noFill/>
              </a:ln>
              <a:solidFill>
                <a:schemeClr val="tx1"/>
              </a:solidFill>
              <a:effectLst/>
              <a:latin typeface="Arial" charset="0"/>
            </a:endParaRPr>
          </a:p>
        </p:txBody>
      </p:sp>
      <p:sp>
        <p:nvSpPr>
          <p:cNvPr id="14" name="Bevel 13"/>
          <p:cNvSpPr/>
          <p:nvPr/>
        </p:nvSpPr>
        <p:spPr bwMode="auto">
          <a:xfrm>
            <a:off x="6643702"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Y</a:t>
            </a:r>
            <a:endParaRPr kumimoji="0" lang="en-US" sz="18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4286248" y="285728"/>
            <a:ext cx="4643470" cy="5143536"/>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6" name="Rounded Rectangle 15"/>
          <p:cNvSpPr/>
          <p:nvPr/>
        </p:nvSpPr>
        <p:spPr bwMode="auto">
          <a:xfrm>
            <a:off x="642910" y="142852"/>
            <a:ext cx="3000396" cy="1071594"/>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How does Steinbeck</a:t>
            </a:r>
            <a:r>
              <a:rPr kumimoji="0" lang="en-GB" sz="1800" b="0" i="0" u="none" strike="noStrike" cap="none" normalizeH="0" dirty="0" smtClean="0">
                <a:ln>
                  <a:noFill/>
                </a:ln>
                <a:solidFill>
                  <a:schemeClr val="tx1"/>
                </a:solidFill>
                <a:effectLst/>
                <a:latin typeface="Arial" charset="0"/>
              </a:rPr>
              <a:t> present Crooks’ character in Section 4?</a:t>
            </a: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42844" y="2071678"/>
            <a:ext cx="3857652" cy="2643206"/>
          </a:xfrm>
        </p:spPr>
        <p:txBody>
          <a:bodyPr>
            <a:normAutofit fontScale="90000"/>
          </a:bodyPr>
          <a:lstStyle/>
          <a:p>
            <a:pPr algn="l"/>
            <a:r>
              <a:rPr lang="en-US" sz="1800" dirty="0" smtClean="0"/>
              <a:t>[When Crooks stands up to Curley’s Wife]</a:t>
            </a:r>
            <a:r>
              <a:rPr lang="en-US" sz="1800" dirty="0"/>
              <a:t/>
            </a:r>
            <a:br>
              <a:rPr lang="en-US" sz="1800" dirty="0"/>
            </a:br>
            <a:r>
              <a:rPr lang="en-GB" sz="1800" dirty="0"/>
              <a:t>She closed on him. “You know what I could do?”</a:t>
            </a:r>
            <a:r>
              <a:rPr lang="en-US" sz="1800" dirty="0"/>
              <a:t/>
            </a:r>
            <a:br>
              <a:rPr lang="en-US" sz="1800" dirty="0"/>
            </a:br>
            <a:r>
              <a:rPr lang="en-GB" sz="1800" dirty="0"/>
              <a:t>Crooks seemed to grow </a:t>
            </a:r>
            <a:r>
              <a:rPr lang="en-GB" sz="1800" dirty="0">
                <a:solidFill>
                  <a:srgbClr val="FF0000"/>
                </a:solidFill>
              </a:rPr>
              <a:t>smaller</a:t>
            </a:r>
            <a:r>
              <a:rPr lang="en-GB" sz="1800" dirty="0"/>
              <a:t>, and he pressed himself against the wall. “Yes, ma’am.”</a:t>
            </a:r>
            <a:r>
              <a:rPr lang="en-US" sz="1800" dirty="0"/>
              <a:t/>
            </a:r>
            <a:br>
              <a:rPr lang="en-US" sz="1800" dirty="0"/>
            </a:br>
            <a:r>
              <a:rPr lang="en-GB" sz="1800" dirty="0"/>
              <a:t>“Well, you keep your place then, Nigger. I could get you strung upon a tree so easy it </a:t>
            </a:r>
            <a:r>
              <a:rPr lang="en-GB" sz="1800" dirty="0" err="1"/>
              <a:t>ain’t</a:t>
            </a:r>
            <a:r>
              <a:rPr lang="en-GB" sz="1800" dirty="0"/>
              <a:t> even funny.”</a:t>
            </a:r>
            <a:r>
              <a:rPr lang="en-US" sz="1800" dirty="0"/>
              <a:t/>
            </a:r>
            <a:br>
              <a:rPr lang="en-US" sz="1800" dirty="0"/>
            </a:br>
            <a:r>
              <a:rPr lang="en-GB" sz="1800" dirty="0"/>
              <a:t>Crooks had </a:t>
            </a:r>
            <a:r>
              <a:rPr lang="en-GB" sz="1800" dirty="0">
                <a:solidFill>
                  <a:srgbClr val="FF0000"/>
                </a:solidFill>
              </a:rPr>
              <a:t>reduced</a:t>
            </a:r>
            <a:r>
              <a:rPr lang="en-GB" sz="1800" dirty="0"/>
              <a:t> himself to </a:t>
            </a:r>
            <a:r>
              <a:rPr lang="en-GB" sz="1800" dirty="0">
                <a:solidFill>
                  <a:srgbClr val="FF0000"/>
                </a:solidFill>
              </a:rPr>
              <a:t>nothing</a:t>
            </a:r>
            <a:r>
              <a:rPr lang="en-GB" sz="1800" dirty="0"/>
              <a:t>. There was </a:t>
            </a:r>
            <a:r>
              <a:rPr lang="en-GB" sz="1800" dirty="0">
                <a:solidFill>
                  <a:srgbClr val="FF0000"/>
                </a:solidFill>
              </a:rPr>
              <a:t>no</a:t>
            </a:r>
            <a:r>
              <a:rPr lang="en-GB" sz="1800" dirty="0"/>
              <a:t> personality, </a:t>
            </a:r>
            <a:r>
              <a:rPr lang="en-GB" sz="1800" dirty="0">
                <a:solidFill>
                  <a:srgbClr val="FF0000"/>
                </a:solidFill>
              </a:rPr>
              <a:t>no</a:t>
            </a:r>
            <a:r>
              <a:rPr lang="en-GB" sz="1800" dirty="0"/>
              <a:t> ego—</a:t>
            </a:r>
            <a:r>
              <a:rPr lang="en-GB" sz="1800" dirty="0">
                <a:solidFill>
                  <a:srgbClr val="FF0000"/>
                </a:solidFill>
              </a:rPr>
              <a:t>nothing</a:t>
            </a:r>
            <a:r>
              <a:rPr lang="en-GB" sz="1800" dirty="0"/>
              <a:t> to arouse </a:t>
            </a:r>
            <a:r>
              <a:rPr lang="en-GB" sz="1800" dirty="0">
                <a:solidFill>
                  <a:srgbClr val="FF0000"/>
                </a:solidFill>
              </a:rPr>
              <a:t>either like or dislike</a:t>
            </a:r>
            <a:r>
              <a:rPr lang="en-GB" sz="1800" dirty="0"/>
              <a:t>. He said, “Yes, ma’am,” and his voice was </a:t>
            </a:r>
            <a:r>
              <a:rPr lang="en-GB" sz="1800" dirty="0">
                <a:solidFill>
                  <a:srgbClr val="FF0000"/>
                </a:solidFill>
              </a:rPr>
              <a:t>toneless</a:t>
            </a:r>
            <a:r>
              <a:rPr lang="en-GB" sz="1800" dirty="0"/>
              <a:t>.</a:t>
            </a:r>
            <a:endParaRPr lang="en-US" sz="1800" dirty="0"/>
          </a:p>
        </p:txBody>
      </p:sp>
      <p:sp>
        <p:nvSpPr>
          <p:cNvPr id="9" name="Bevel 8"/>
          <p:cNvSpPr/>
          <p:nvPr/>
        </p:nvSpPr>
        <p:spPr bwMode="auto">
          <a:xfrm>
            <a:off x="214282"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0" i="0" u="none" strike="noStrike" cap="none" normalizeH="0" baseline="0" dirty="0" smtClean="0">
                <a:ln>
                  <a:noFill/>
                </a:ln>
                <a:solidFill>
                  <a:schemeClr val="tx1"/>
                </a:solidFill>
                <a:effectLst/>
                <a:latin typeface="Arial" charset="0"/>
              </a:rPr>
              <a:t>Q</a:t>
            </a:r>
            <a:endParaRPr kumimoji="0" lang="en-US" sz="1800" b="0" i="0" u="none" strike="noStrike" cap="none" normalizeH="0" baseline="0" dirty="0" smtClean="0">
              <a:ln>
                <a:noFill/>
              </a:ln>
              <a:solidFill>
                <a:schemeClr val="tx1"/>
              </a:solidFill>
              <a:effectLst/>
              <a:latin typeface="Arial" charset="0"/>
            </a:endParaRPr>
          </a:p>
        </p:txBody>
      </p:sp>
      <p:sp>
        <p:nvSpPr>
          <p:cNvPr id="10" name="Bevel 9"/>
          <p:cNvSpPr/>
          <p:nvPr/>
        </p:nvSpPr>
        <p:spPr bwMode="auto">
          <a:xfrm>
            <a:off x="1500166"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W</a:t>
            </a:r>
            <a:endParaRPr kumimoji="0" lang="en-US" sz="1800" b="0" i="0" u="none" strike="noStrike" cap="none" normalizeH="0" baseline="0" dirty="0" smtClean="0">
              <a:ln>
                <a:noFill/>
              </a:ln>
              <a:solidFill>
                <a:schemeClr val="tx1"/>
              </a:solidFill>
              <a:effectLst/>
              <a:latin typeface="Arial" charset="0"/>
            </a:endParaRPr>
          </a:p>
        </p:txBody>
      </p:sp>
      <p:sp>
        <p:nvSpPr>
          <p:cNvPr id="11" name="Bevel 10"/>
          <p:cNvSpPr/>
          <p:nvPr/>
        </p:nvSpPr>
        <p:spPr bwMode="auto">
          <a:xfrm>
            <a:off x="2786050"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E</a:t>
            </a:r>
            <a:endParaRPr kumimoji="0" lang="en-US" sz="1800" b="0" i="0" u="none" strike="noStrike" cap="none" normalizeH="0" baseline="0" dirty="0" smtClean="0">
              <a:ln>
                <a:noFill/>
              </a:ln>
              <a:solidFill>
                <a:schemeClr val="tx1"/>
              </a:solidFill>
              <a:effectLst/>
              <a:latin typeface="Arial" charset="0"/>
            </a:endParaRPr>
          </a:p>
        </p:txBody>
      </p:sp>
      <p:sp>
        <p:nvSpPr>
          <p:cNvPr id="12" name="Bevel 11"/>
          <p:cNvSpPr/>
          <p:nvPr/>
        </p:nvSpPr>
        <p:spPr bwMode="auto">
          <a:xfrm>
            <a:off x="4071934"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R</a:t>
            </a:r>
            <a:endParaRPr kumimoji="0" lang="en-US" sz="1800" b="0" i="0" u="none" strike="noStrike" cap="none" normalizeH="0" baseline="0" dirty="0" smtClean="0">
              <a:ln>
                <a:noFill/>
              </a:ln>
              <a:solidFill>
                <a:schemeClr val="tx1"/>
              </a:solidFill>
              <a:effectLst/>
              <a:latin typeface="Arial" charset="0"/>
            </a:endParaRPr>
          </a:p>
        </p:txBody>
      </p:sp>
      <p:sp>
        <p:nvSpPr>
          <p:cNvPr id="13" name="Bevel 12"/>
          <p:cNvSpPr/>
          <p:nvPr/>
        </p:nvSpPr>
        <p:spPr bwMode="auto">
          <a:xfrm>
            <a:off x="5357818" y="5572140"/>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T</a:t>
            </a:r>
            <a:endParaRPr kumimoji="0" lang="en-US" sz="1800" b="0" i="0" u="none" strike="noStrike" cap="none" normalizeH="0" baseline="0" dirty="0" smtClean="0">
              <a:ln>
                <a:noFill/>
              </a:ln>
              <a:solidFill>
                <a:schemeClr val="tx1"/>
              </a:solidFill>
              <a:effectLst/>
              <a:latin typeface="Arial" charset="0"/>
            </a:endParaRPr>
          </a:p>
        </p:txBody>
      </p:sp>
      <p:sp>
        <p:nvSpPr>
          <p:cNvPr id="14" name="Bevel 13"/>
          <p:cNvSpPr/>
          <p:nvPr/>
        </p:nvSpPr>
        <p:spPr bwMode="auto">
          <a:xfrm>
            <a:off x="6643702" y="5572140"/>
            <a:ext cx="1214414" cy="1142984"/>
          </a:xfrm>
          <a:prstGeom prst="bevel">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Y</a:t>
            </a:r>
            <a:endParaRPr kumimoji="0" lang="en-US" sz="18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4286248" y="285728"/>
            <a:ext cx="4643470" cy="5143536"/>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0" i="0" strike="noStrike" cap="none" normalizeH="0" baseline="0" dirty="0" smtClean="0">
                <a:ln>
                  <a:noFill/>
                </a:ln>
                <a:solidFill>
                  <a:srgbClr val="FF0000"/>
                </a:solidFill>
                <a:latin typeface="Arial" charset="0"/>
              </a:rPr>
              <a:t>Steinbeck</a:t>
            </a:r>
            <a:r>
              <a:rPr kumimoji="0" lang="en-GB" sz="1800" b="0" i="0" u="none" strike="noStrike" cap="none" normalizeH="0" baseline="0" dirty="0" smtClean="0">
                <a:ln>
                  <a:noFill/>
                </a:ln>
                <a:solidFill>
                  <a:schemeClr val="tx1"/>
                </a:solidFill>
                <a:latin typeface="Arial" charset="0"/>
              </a:rPr>
              <a:t> shows</a:t>
            </a:r>
            <a:r>
              <a:rPr kumimoji="0" lang="en-GB" sz="1800" b="0" i="0" u="none" strike="noStrike" cap="none" normalizeH="0" dirty="0" smtClean="0">
                <a:ln>
                  <a:noFill/>
                </a:ln>
                <a:solidFill>
                  <a:schemeClr val="tx1"/>
                </a:solidFill>
                <a:latin typeface="Arial" charset="0"/>
              </a:rPr>
              <a:t> Crooks as a victim of the racism of society. We see him stand up to Curley’s Wife, showing confidence and pride, but </a:t>
            </a:r>
            <a:r>
              <a:rPr kumimoji="0" lang="en-GB" sz="1800" b="0" i="0" u="none" strike="noStrike" cap="none" normalizeH="0" dirty="0" smtClean="0">
                <a:ln>
                  <a:noFill/>
                </a:ln>
                <a:solidFill>
                  <a:srgbClr val="FF0000"/>
                </a:solidFill>
                <a:latin typeface="Arial" charset="0"/>
              </a:rPr>
              <a:t>the reader </a:t>
            </a:r>
            <a:r>
              <a:rPr kumimoji="0" lang="en-GB" sz="1800" b="0" i="0" u="none" strike="noStrike" cap="none" normalizeH="0" dirty="0" smtClean="0">
                <a:ln>
                  <a:noFill/>
                </a:ln>
                <a:solidFill>
                  <a:schemeClr val="tx1"/>
                </a:solidFill>
                <a:latin typeface="Arial" charset="0"/>
              </a:rPr>
              <a:t>is immediately reminded that because Crooks is black, he can never escape prejudice.</a:t>
            </a:r>
            <a:endParaRPr kumimoji="0" lang="en-US" sz="1800" b="0" i="0" u="none" strike="noStrike" cap="none" normalizeH="0" baseline="0" dirty="0" smtClean="0">
              <a:ln>
                <a:noFill/>
              </a:ln>
              <a:solidFill>
                <a:schemeClr val="tx1"/>
              </a:solidFill>
              <a:latin typeface="Arial" charset="0"/>
            </a:endParaRPr>
          </a:p>
        </p:txBody>
      </p:sp>
      <p:sp>
        <p:nvSpPr>
          <p:cNvPr id="16" name="Rounded Rectangle 15"/>
          <p:cNvSpPr/>
          <p:nvPr/>
        </p:nvSpPr>
        <p:spPr bwMode="auto">
          <a:xfrm>
            <a:off x="642910" y="142852"/>
            <a:ext cx="3000396" cy="1071594"/>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dirty="0" smtClean="0"/>
              <a:t>How does Steinbeck present Crooks’ character in Section 4?</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1230</Words>
  <Application>Microsoft Office PowerPoint</Application>
  <PresentationFormat>On-screen Show (4:3)</PresentationFormat>
  <Paragraphs>125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Learning Objective   To study Chapter 4 of the novel</vt:lpstr>
      <vt:lpstr>Slide 2</vt:lpstr>
      <vt:lpstr>Slide 3</vt:lpstr>
      <vt:lpstr>Slide 4</vt:lpstr>
      <vt:lpstr>Slide 5</vt:lpstr>
      <vt:lpstr>Slide 6</vt:lpstr>
      <vt:lpstr>[When Crooks stands up to Curley’s Wife] She closed on him. “You know what I could do?” Crooks seemed to grow smaller, and he pressed himself against the wall. “Yes, ma’am.” “Well, you keep your place then, Nigger. I could get you strung upon a tree so easy it ain’t even funny.” Crooks had reduced himself to nothing. There was no personality, no ego—nothing to arouse either like or dislike. He said, “Yes, ma’am,” and his voice was toneless.</vt:lpstr>
      <vt:lpstr>[When Crooks stands up to Curley’s Wife] She closed on him. “You know what I could do?” Crooks seemed to grow smaller, and he pressed himself against the wall. “Yes, ma’am.” “Well, you keep your place then, Nigger. I could get you strung upon a tree so easy it ain’t even funny.” Crooks had reduced himself to nothing. There was no personality, no ego—nothing to arouse either like or dislike. He said, “Yes, ma’am,” and his voice was toneless.</vt:lpstr>
      <vt:lpstr>[When Crooks stands up to Curley’s Wife] She closed on him. “You know what I could do?” Crooks seemed to grow smaller, and he pressed himself against the wall. “Yes, ma’am.” “Well, you keep your place then, Nigger. I could get you strung upon a tree so easy it ain’t even funny.” Crooks had reduced himself to nothing. There was no personality, no ego—nothing to arouse either like or dislike. He said, “Yes, ma’am,” and his voice was toneless.</vt:lpstr>
      <vt:lpstr>[When Crooks stands up to Curley’s Wife] She closed on him. “You know what I could do?” Crooks seemed to grow smaller, and he pressed himself against the wall. “Yes, ma’am.” “Well, you keep your place then, Nigger. I could get you strung upon a tree so easy it ain’t even funny.” Crooks had reduced himself to nothing. There was no personality, no ego—nothing to arouse either like or dislike. He said, “Yes, ma’am,” and his voice was toneless.</vt:lpstr>
      <vt:lpstr>Slide 11</vt:lpstr>
      <vt:lpstr>Self-Assess</vt:lpstr>
      <vt:lpstr>Slide 13</vt:lpstr>
      <vt:lpstr>Self-Assess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study Chapter 4 of the novel</dc:title>
  <dc:creator>Vicki</dc:creator>
  <cp:lastModifiedBy>Vicki</cp:lastModifiedBy>
  <cp:revision>1</cp:revision>
  <dcterms:created xsi:type="dcterms:W3CDTF">2014-08-23T11:03:51Z</dcterms:created>
  <dcterms:modified xsi:type="dcterms:W3CDTF">2014-08-23T11:03:59Z</dcterms:modified>
</cp:coreProperties>
</file>