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58" r:id="rId3"/>
    <p:sldId id="261" r:id="rId4"/>
    <p:sldId id="262" r:id="rId5"/>
    <p:sldId id="263" r:id="rId6"/>
    <p:sldId id="259" r:id="rId7"/>
    <p:sldId id="265" r:id="rId8"/>
    <p:sldId id="266" r:id="rId9"/>
    <p:sldId id="264" r:id="rId10"/>
    <p:sldId id="260" r:id="rId11"/>
    <p:sldId id="268" r:id="rId12"/>
    <p:sldId id="267"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70" d="100"/>
          <a:sy n="70" d="100"/>
        </p:scale>
        <p:origin x="723"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0B250C-1FD2-4491-866A-F0EC0C2B755E}"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48129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B250C-1FD2-4491-866A-F0EC0C2B755E}"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15783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B250C-1FD2-4491-866A-F0EC0C2B755E}"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398811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B250C-1FD2-4491-866A-F0EC0C2B755E}"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360951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B250C-1FD2-4491-866A-F0EC0C2B755E}"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18864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0B250C-1FD2-4491-866A-F0EC0C2B755E}"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201408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0B250C-1FD2-4491-866A-F0EC0C2B755E}" type="datetimeFigureOut">
              <a:rPr lang="en-GB" smtClean="0"/>
              <a:t>23/12/2016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93963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0B250C-1FD2-4491-866A-F0EC0C2B755E}" type="datetimeFigureOut">
              <a:rPr lang="en-GB" smtClean="0"/>
              <a:t>23/12/2016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169678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B250C-1FD2-4491-866A-F0EC0C2B755E}" type="datetimeFigureOut">
              <a:rPr lang="en-GB" smtClean="0"/>
              <a:t>23/12/2016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108574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250C-1FD2-4491-866A-F0EC0C2B755E}"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116263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250C-1FD2-4491-866A-F0EC0C2B755E}"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0C4EF-D6A6-42DB-8283-61AAB52E2506}" type="slidenum">
              <a:rPr lang="en-GB" smtClean="0"/>
              <a:t>‹#›</a:t>
            </a:fld>
            <a:endParaRPr lang="en-GB"/>
          </a:p>
        </p:txBody>
      </p:sp>
    </p:spTree>
    <p:extLst>
      <p:ext uri="{BB962C8B-B14F-4D97-AF65-F5344CB8AC3E}">
        <p14:creationId xmlns:p14="http://schemas.microsoft.com/office/powerpoint/2010/main" val="352077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B250C-1FD2-4491-866A-F0EC0C2B755E}" type="datetimeFigureOut">
              <a:rPr lang="en-GB" smtClean="0"/>
              <a:t>23/12/2016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0C4EF-D6A6-42DB-8283-61AAB52E2506}" type="slidenum">
              <a:rPr lang="en-GB" smtClean="0"/>
              <a:t>‹#›</a:t>
            </a:fld>
            <a:endParaRPr lang="en-GB"/>
          </a:p>
        </p:txBody>
      </p:sp>
    </p:spTree>
    <p:extLst>
      <p:ext uri="{BB962C8B-B14F-4D97-AF65-F5344CB8AC3E}">
        <p14:creationId xmlns:p14="http://schemas.microsoft.com/office/powerpoint/2010/main" val="203747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file:///D:\Macbeth\Final\11-%20Act%202%20Scene%202%20Workshop%20-%20After%20Duncan's%20death%20_%20English%20Literature%20-%20Shakespeare%20Unlocked%20Macbeth.mp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file:///D:\Macbeth\Final\10-%20Act%202%20Scene%201%20-%20Macbeth_(Is_this_a_dagger)_%5bwww.keepvid.com%5d.mp4"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71083" y="169398"/>
            <a:ext cx="8208912" cy="4464496"/>
          </a:xfrm>
        </p:spPr>
        <p:txBody>
          <a:bodyPr>
            <a:noAutofit/>
          </a:bodyPr>
          <a:lstStyle/>
          <a:p>
            <a:r>
              <a:rPr lang="en-GB" sz="5400" dirty="0" smtClean="0">
                <a:solidFill>
                  <a:schemeClr val="bg1"/>
                </a:solidFill>
                <a:latin typeface="Comic Sans MS" pitchFamily="66" charset="0"/>
              </a:rPr>
              <a:t> </a:t>
            </a:r>
            <a:r>
              <a:rPr lang="en-GB" sz="6600" b="1" dirty="0" smtClean="0">
                <a:solidFill>
                  <a:schemeClr val="bg1"/>
                </a:solidFill>
                <a:latin typeface="Comic Sans MS" pitchFamily="66" charset="0"/>
              </a:rPr>
              <a:t>Macbeth </a:t>
            </a:r>
            <a:br>
              <a:rPr lang="en-GB" sz="6600" b="1" dirty="0" smtClean="0">
                <a:solidFill>
                  <a:schemeClr val="bg1"/>
                </a:solidFill>
                <a:latin typeface="Comic Sans MS" pitchFamily="66" charset="0"/>
              </a:rPr>
            </a:br>
            <a:r>
              <a:rPr lang="en-GB" sz="6600" b="1" dirty="0">
                <a:solidFill>
                  <a:schemeClr val="bg1"/>
                </a:solidFill>
                <a:latin typeface="Comic Sans MS" pitchFamily="66" charset="0"/>
              </a:rPr>
              <a:t/>
            </a:r>
            <a:br>
              <a:rPr lang="en-GB" sz="6600" b="1" dirty="0">
                <a:solidFill>
                  <a:schemeClr val="bg1"/>
                </a:solidFill>
                <a:latin typeface="Comic Sans MS" pitchFamily="66" charset="0"/>
              </a:rPr>
            </a:br>
            <a:r>
              <a:rPr lang="en-GB" sz="6600" b="1" dirty="0" smtClean="0">
                <a:solidFill>
                  <a:schemeClr val="bg1"/>
                </a:solidFill>
                <a:latin typeface="Comic Sans MS" pitchFamily="66" charset="0"/>
              </a:rPr>
              <a:t>Act </a:t>
            </a:r>
            <a:r>
              <a:rPr lang="en-GB" sz="6600" b="1" dirty="0" smtClean="0">
                <a:solidFill>
                  <a:schemeClr val="bg1"/>
                </a:solidFill>
                <a:latin typeface="Comic Sans MS" pitchFamily="66" charset="0"/>
              </a:rPr>
              <a:t>2</a:t>
            </a: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187611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
        <p:nvSpPr>
          <p:cNvPr id="3" name="Rectangle 2"/>
          <p:cNvSpPr/>
          <p:nvPr/>
        </p:nvSpPr>
        <p:spPr>
          <a:xfrm>
            <a:off x="118334" y="554376"/>
            <a:ext cx="6524513" cy="6008376"/>
          </a:xfrm>
          <a:prstGeom prst="rect">
            <a:avLst/>
          </a:prstGeom>
        </p:spPr>
        <p:txBody>
          <a:bodyPr wrap="square">
            <a:spAutoFit/>
          </a:bodyPr>
          <a:lstStyle/>
          <a:p>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this a dagger which I see before me,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handle toward my hand? Come, let me clutch thee.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have thee not, and yet I see thee still.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 thou not, fatal vision, sensible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feeling as to sight? or art thou but</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dagger of the mind, a false creation,</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Proceeding from the heat-oppressed brain?</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see thee yet, in form as palpable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this which now I draw.</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Thou </a:t>
            </a:r>
            <a:r>
              <a:rPr lang="en-GB"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marshall'st</a:t>
            </a: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 the way that I was going;</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such an instrument I was to use.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Mine eyes are made the fools o' the other senses,</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 else worth all the rest; I see thee still,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on thy blade and dudgeon gouts of blood,</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was not so before. There's no such thing:</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the bloody business which informs</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Thus to mine eyes. </a:t>
            </a:r>
            <a:r>
              <a:rPr lang="en-US" sz="1100" dirty="0" smtClean="0"/>
              <a:t>- Now o'er the half-world</a:t>
            </a:r>
            <a:endParaRPr lang="en-GB" sz="1100" dirty="0" smtClean="0"/>
          </a:p>
          <a:p>
            <a:r>
              <a:rPr lang="en-US" sz="1100" dirty="0" smtClean="0"/>
              <a:t>Nature seems dead, and wicked dreams abuse</a:t>
            </a:r>
            <a:endParaRPr lang="en-GB" sz="1100" dirty="0" smtClean="0"/>
          </a:p>
          <a:p>
            <a:r>
              <a:rPr lang="en-US" sz="1100" dirty="0" smtClean="0"/>
              <a:t>The </a:t>
            </a:r>
            <a:r>
              <a:rPr lang="en-US" sz="1100" dirty="0" err="1" smtClean="0"/>
              <a:t>curtain'd</a:t>
            </a:r>
            <a:r>
              <a:rPr lang="en-US" sz="1100" dirty="0" smtClean="0"/>
              <a:t> sleep; </a:t>
            </a:r>
            <a:r>
              <a:rPr lang="en-GB" sz="1100" dirty="0"/>
              <a:t>witchcraft celebrates</a:t>
            </a:r>
            <a:r>
              <a:rPr lang="en-GB" sz="1100" dirty="0" smtClean="0"/>
              <a:t/>
            </a:r>
            <a:br>
              <a:rPr lang="en-GB" sz="1100" dirty="0" smtClean="0"/>
            </a:br>
            <a:r>
              <a:rPr lang="en-GB" sz="1100" dirty="0"/>
              <a:t>Pale Hecate's offerings, and </a:t>
            </a:r>
            <a:r>
              <a:rPr lang="en-GB" sz="1100" dirty="0" err="1"/>
              <a:t>wither'd</a:t>
            </a:r>
            <a:r>
              <a:rPr lang="en-GB" sz="1100" dirty="0"/>
              <a:t> murder,</a:t>
            </a:r>
            <a:r>
              <a:rPr lang="en-GB" sz="1100" dirty="0" smtClean="0"/>
              <a:t/>
            </a:r>
            <a:br>
              <a:rPr lang="en-GB" sz="1100" dirty="0" smtClean="0"/>
            </a:br>
            <a:r>
              <a:rPr lang="en-GB" sz="1100" dirty="0" err="1"/>
              <a:t>Alarum'd</a:t>
            </a:r>
            <a:r>
              <a:rPr lang="en-GB" sz="1100" dirty="0"/>
              <a:t> by his sentinel, the wolf,</a:t>
            </a:r>
            <a:r>
              <a:rPr lang="en-GB" sz="1100" dirty="0" smtClean="0"/>
              <a:t/>
            </a:r>
            <a:br>
              <a:rPr lang="en-GB" sz="1100" dirty="0" smtClean="0"/>
            </a:br>
            <a:r>
              <a:rPr lang="en-GB" sz="1100" dirty="0"/>
              <a:t>Whose howl's his watch, thus with his stealthy pace.</a:t>
            </a:r>
            <a:r>
              <a:rPr lang="en-GB" sz="1100" dirty="0" smtClean="0"/>
              <a:t/>
            </a:r>
            <a:br>
              <a:rPr lang="en-GB" sz="1100" dirty="0" smtClean="0"/>
            </a:br>
            <a:r>
              <a:rPr lang="en-GB" sz="1100" dirty="0"/>
              <a:t>With Tarquin's ravishing strides, towards his design</a:t>
            </a:r>
            <a:r>
              <a:rPr lang="en-GB" sz="1100" dirty="0" smtClean="0"/>
              <a:t/>
            </a:r>
            <a:br>
              <a:rPr lang="en-GB" sz="1100" dirty="0" smtClean="0"/>
            </a:br>
            <a:r>
              <a:rPr lang="en-GB" sz="1100" dirty="0"/>
              <a:t>Moves like a ghost. Thou sure and firm-set earth,</a:t>
            </a:r>
            <a:r>
              <a:rPr lang="en-GB" sz="1100" dirty="0" smtClean="0"/>
              <a:t/>
            </a:r>
            <a:br>
              <a:rPr lang="en-GB" sz="1100" dirty="0" smtClean="0"/>
            </a:br>
            <a:r>
              <a:rPr lang="en-GB" sz="1100" dirty="0"/>
              <a:t>Hear not my steps, which way they walk, for fear</a:t>
            </a:r>
            <a:r>
              <a:rPr lang="en-GB" sz="1100" dirty="0" smtClean="0"/>
              <a:t/>
            </a:r>
            <a:br>
              <a:rPr lang="en-GB" sz="1100" dirty="0" smtClean="0"/>
            </a:br>
            <a:r>
              <a:rPr lang="en-GB" sz="1100" dirty="0"/>
              <a:t>Thy very stones prate of my </a:t>
            </a:r>
            <a:r>
              <a:rPr lang="en-GB" sz="1100" dirty="0" err="1"/>
              <a:t>whereabout</a:t>
            </a:r>
            <a:r>
              <a:rPr lang="en-GB" sz="1100" dirty="0"/>
              <a:t>,</a:t>
            </a:r>
            <a:r>
              <a:rPr lang="en-GB" sz="1100" dirty="0" smtClean="0"/>
              <a:t/>
            </a:r>
            <a:br>
              <a:rPr lang="en-GB" sz="1100" dirty="0" smtClean="0"/>
            </a:br>
            <a:r>
              <a:rPr lang="en-GB" sz="1100" dirty="0"/>
              <a:t>And take the present horror from the time,</a:t>
            </a:r>
            <a:r>
              <a:rPr lang="en-GB" sz="1100" dirty="0" smtClean="0"/>
              <a:t/>
            </a:r>
            <a:br>
              <a:rPr lang="en-GB" sz="1100" dirty="0" smtClean="0"/>
            </a:br>
            <a:r>
              <a:rPr lang="en-GB" sz="1100" dirty="0"/>
              <a:t>Which now suits with it. Whiles I threat, he lives:</a:t>
            </a:r>
            <a:r>
              <a:rPr lang="en-GB" sz="1100" dirty="0" smtClean="0"/>
              <a:t/>
            </a:r>
            <a:br>
              <a:rPr lang="en-GB" sz="1100" dirty="0" smtClean="0"/>
            </a:br>
            <a:r>
              <a:rPr lang="en-GB" sz="1100" dirty="0"/>
              <a:t>Words to the heat of deeds too cold breath gives.</a:t>
            </a:r>
            <a:endParaRPr lang="en-US" sz="1100" dirty="0" smtClean="0"/>
          </a:p>
          <a:p>
            <a:endParaRPr lang="en-GB" sz="1100" dirty="0" smtClean="0"/>
          </a:p>
          <a:p>
            <a:pPr>
              <a:lnSpc>
                <a:spcPct val="107000"/>
              </a:lnSpc>
              <a:spcAft>
                <a:spcPts val="800"/>
              </a:spcAft>
            </a:pPr>
            <a:r>
              <a:rPr lang="en-GB" sz="11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bell rings</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go, and it is done; the bell invites me.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Hear it not, Duncan; for it is a knell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summons thee to heaven or to hell.</a:t>
            </a:r>
            <a:endParaRPr lang="en-GB" sz="1100" dirty="0"/>
          </a:p>
        </p:txBody>
      </p:sp>
      <p:sp>
        <p:nvSpPr>
          <p:cNvPr id="4" name="TextBox 3"/>
          <p:cNvSpPr txBox="1"/>
          <p:nvPr/>
        </p:nvSpPr>
        <p:spPr>
          <a:xfrm>
            <a:off x="4109421" y="973567"/>
            <a:ext cx="4717228" cy="4401205"/>
          </a:xfrm>
          <a:prstGeom prst="rect">
            <a:avLst/>
          </a:prstGeom>
          <a:noFill/>
          <a:ln>
            <a:solidFill>
              <a:schemeClr val="tx1"/>
            </a:solidFill>
          </a:ln>
        </p:spPr>
        <p:txBody>
          <a:bodyPr wrap="square" rtlCol="0">
            <a:spAutoFit/>
          </a:bodyPr>
          <a:lstStyle/>
          <a:p>
            <a:r>
              <a:rPr lang="en-GB" sz="2800" b="1" dirty="0" smtClean="0">
                <a:solidFill>
                  <a:srgbClr val="FF0000"/>
                </a:solidFill>
              </a:rPr>
              <a:t>Annotate Macbeth’s soliloquy with answers to the following questions: </a:t>
            </a:r>
          </a:p>
          <a:p>
            <a:endParaRPr lang="en-GB" sz="2800" dirty="0">
              <a:solidFill>
                <a:srgbClr val="FF0000"/>
              </a:solidFill>
            </a:endParaRPr>
          </a:p>
          <a:p>
            <a:pPr marL="457200" indent="-457200">
              <a:buFont typeface="Arial" panose="020B0604020202020204" pitchFamily="34" charset="0"/>
              <a:buChar char="•"/>
            </a:pPr>
            <a:r>
              <a:rPr lang="en-GB" sz="2800" dirty="0" smtClean="0">
                <a:solidFill>
                  <a:srgbClr val="FF0000"/>
                </a:solidFill>
              </a:rPr>
              <a:t>What does Macbeth see? </a:t>
            </a:r>
          </a:p>
          <a:p>
            <a:pPr marL="457200" indent="-457200">
              <a:buFont typeface="Arial" panose="020B0604020202020204" pitchFamily="34" charset="0"/>
              <a:buChar char="•"/>
            </a:pPr>
            <a:r>
              <a:rPr lang="en-GB" sz="2800" dirty="0" smtClean="0">
                <a:solidFill>
                  <a:srgbClr val="FF0000"/>
                </a:solidFill>
              </a:rPr>
              <a:t>How does he explain it? </a:t>
            </a:r>
          </a:p>
          <a:p>
            <a:pPr marL="457200" indent="-457200">
              <a:buFont typeface="Arial" panose="020B0604020202020204" pitchFamily="34" charset="0"/>
              <a:buChar char="•"/>
            </a:pPr>
            <a:r>
              <a:rPr lang="en-GB" sz="2800" dirty="0" smtClean="0">
                <a:solidFill>
                  <a:srgbClr val="FF0000"/>
                </a:solidFill>
              </a:rPr>
              <a:t>What images of evil are present? </a:t>
            </a:r>
          </a:p>
          <a:p>
            <a:pPr marL="457200" indent="-457200">
              <a:buFont typeface="Arial" panose="020B0604020202020204" pitchFamily="34" charset="0"/>
              <a:buChar char="•"/>
            </a:pPr>
            <a:r>
              <a:rPr lang="en-GB" sz="2800" dirty="0" smtClean="0">
                <a:solidFill>
                  <a:srgbClr val="FF0000"/>
                </a:solidFill>
              </a:rPr>
              <a:t>What are Macbeth’s thoughts and feelings? </a:t>
            </a:r>
            <a:endParaRPr lang="en-GB" sz="2800" dirty="0">
              <a:solidFill>
                <a:srgbClr val="FF0000"/>
              </a:solidFill>
            </a:endParaRPr>
          </a:p>
        </p:txBody>
      </p:sp>
    </p:spTree>
    <p:extLst>
      <p:ext uri="{BB962C8B-B14F-4D97-AF65-F5344CB8AC3E}">
        <p14:creationId xmlns:p14="http://schemas.microsoft.com/office/powerpoint/2010/main" val="1954867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620688"/>
            <a:ext cx="6120680" cy="5355312"/>
          </a:xfrm>
          <a:prstGeom prst="rect">
            <a:avLst/>
          </a:prstGeom>
        </p:spPr>
        <p:txBody>
          <a:bodyPr wrap="square">
            <a:spAutoFit/>
          </a:bodyPr>
          <a:lstStyle/>
          <a:p>
            <a:r>
              <a:rPr lang="en-US" u="sng" dirty="0" smtClean="0"/>
              <a:t>Is this a dagger which I see before me,</a:t>
            </a:r>
            <a:endParaRPr lang="en-GB" u="sng" dirty="0" smtClean="0"/>
          </a:p>
          <a:p>
            <a:r>
              <a:rPr lang="en-US" u="sng" dirty="0" smtClean="0"/>
              <a:t>The handle toward my hand? </a:t>
            </a:r>
            <a:r>
              <a:rPr lang="en-US" dirty="0" smtClean="0"/>
              <a:t>Come, let me clutch thee –</a:t>
            </a:r>
            <a:endParaRPr lang="en-GB" dirty="0" smtClean="0"/>
          </a:p>
          <a:p>
            <a:r>
              <a:rPr lang="en-US" dirty="0" smtClean="0"/>
              <a:t>I have thee not and yet I see thee still!</a:t>
            </a:r>
            <a:endParaRPr lang="en-GB" dirty="0" smtClean="0"/>
          </a:p>
          <a:p>
            <a:r>
              <a:rPr lang="en-US" dirty="0" smtClean="0"/>
              <a:t>Art thou not, fatal vision, sensible</a:t>
            </a:r>
            <a:endParaRPr lang="en-GB" dirty="0" smtClean="0"/>
          </a:p>
          <a:p>
            <a:r>
              <a:rPr lang="en-US" dirty="0" smtClean="0"/>
              <a:t>To feeling as to sight? Or art thou but</a:t>
            </a:r>
            <a:endParaRPr lang="en-GB" dirty="0" smtClean="0"/>
          </a:p>
          <a:p>
            <a:r>
              <a:rPr lang="en-US" dirty="0" smtClean="0"/>
              <a:t>A dagger of the mind, </a:t>
            </a:r>
            <a:r>
              <a:rPr lang="en-US" u="sng" dirty="0" smtClean="0"/>
              <a:t>a false creation,</a:t>
            </a:r>
            <a:endParaRPr lang="en-GB" u="sng" dirty="0" smtClean="0"/>
          </a:p>
          <a:p>
            <a:r>
              <a:rPr lang="en-US" u="sng" dirty="0" smtClean="0"/>
              <a:t>Proceeding from the heat-oppressed brain</a:t>
            </a:r>
            <a:r>
              <a:rPr lang="en-US" dirty="0" smtClean="0"/>
              <a:t>?</a:t>
            </a:r>
            <a:endParaRPr lang="en-GB" dirty="0" smtClean="0"/>
          </a:p>
          <a:p>
            <a:r>
              <a:rPr lang="en-US" dirty="0" smtClean="0"/>
              <a:t>I see thee yet, in form as palpable</a:t>
            </a:r>
            <a:endParaRPr lang="en-GB" dirty="0" smtClean="0"/>
          </a:p>
          <a:p>
            <a:r>
              <a:rPr lang="en-US" dirty="0" smtClean="0"/>
              <a:t>As this which now I draw.</a:t>
            </a:r>
            <a:endParaRPr lang="en-GB" dirty="0" smtClean="0"/>
          </a:p>
          <a:p>
            <a:r>
              <a:rPr lang="en-US" dirty="0" smtClean="0"/>
              <a:t>Thou </a:t>
            </a:r>
            <a:r>
              <a:rPr lang="en-US" dirty="0" err="1"/>
              <a:t>marshall'st</a:t>
            </a:r>
            <a:r>
              <a:rPr lang="en-US" dirty="0"/>
              <a:t> me the way that I was going;</a:t>
            </a:r>
            <a:endParaRPr lang="en-GB" dirty="0"/>
          </a:p>
          <a:p>
            <a:r>
              <a:rPr lang="en-US" dirty="0"/>
              <a:t>And such an instrument I was to use. -</a:t>
            </a:r>
            <a:endParaRPr lang="en-GB" dirty="0"/>
          </a:p>
          <a:p>
            <a:r>
              <a:rPr lang="en-US" dirty="0"/>
              <a:t>Mine eyes are made the fools </a:t>
            </a:r>
            <a:r>
              <a:rPr lang="en-US" dirty="0" err="1"/>
              <a:t>o'th</a:t>
            </a:r>
            <a:r>
              <a:rPr lang="en-US" dirty="0"/>
              <a:t>’ other senses,</a:t>
            </a:r>
            <a:endParaRPr lang="en-GB" dirty="0"/>
          </a:p>
          <a:p>
            <a:r>
              <a:rPr lang="en-US" dirty="0"/>
              <a:t>Or else worth all the rest: I see thee still;</a:t>
            </a:r>
            <a:endParaRPr lang="en-GB" dirty="0"/>
          </a:p>
          <a:p>
            <a:r>
              <a:rPr lang="en-US" dirty="0"/>
              <a:t>And, </a:t>
            </a:r>
            <a:r>
              <a:rPr lang="en-US" u="sng" dirty="0"/>
              <a:t>on thy blade and dudgeon, gouts of blood</a:t>
            </a:r>
            <a:r>
              <a:rPr lang="en-US" dirty="0"/>
              <a:t>,</a:t>
            </a:r>
            <a:endParaRPr lang="en-GB" dirty="0"/>
          </a:p>
          <a:p>
            <a:r>
              <a:rPr lang="en-US" dirty="0"/>
              <a:t>Which was not so before. - There's no such thing.</a:t>
            </a:r>
            <a:endParaRPr lang="en-GB" dirty="0"/>
          </a:p>
          <a:p>
            <a:r>
              <a:rPr lang="en-US" dirty="0"/>
              <a:t>It is the </a:t>
            </a:r>
            <a:r>
              <a:rPr lang="en-US" u="sng" dirty="0"/>
              <a:t>bloody business </a:t>
            </a:r>
            <a:r>
              <a:rPr lang="en-US" dirty="0"/>
              <a:t>which informs</a:t>
            </a:r>
            <a:endParaRPr lang="en-GB" dirty="0"/>
          </a:p>
          <a:p>
            <a:r>
              <a:rPr lang="en-US" dirty="0"/>
              <a:t>Thus to mine eyes. - Now o'er the half-world</a:t>
            </a:r>
            <a:endParaRPr lang="en-GB" dirty="0"/>
          </a:p>
          <a:p>
            <a:r>
              <a:rPr lang="en-US" u="sng" dirty="0"/>
              <a:t>Nature seems dead, and wicked dreams abuse</a:t>
            </a:r>
            <a:endParaRPr lang="en-GB" u="sng" dirty="0"/>
          </a:p>
          <a:p>
            <a:r>
              <a:rPr lang="en-US" u="sng" dirty="0"/>
              <a:t>The </a:t>
            </a:r>
            <a:r>
              <a:rPr lang="en-US" u="sng" dirty="0" err="1"/>
              <a:t>curtain'd</a:t>
            </a:r>
            <a:r>
              <a:rPr lang="en-US" u="sng" dirty="0"/>
              <a:t> sleep</a:t>
            </a:r>
            <a:r>
              <a:rPr lang="en-US" dirty="0"/>
              <a:t>:</a:t>
            </a:r>
            <a:endParaRPr lang="en-GB" dirty="0"/>
          </a:p>
        </p:txBody>
      </p:sp>
      <p:cxnSp>
        <p:nvCxnSpPr>
          <p:cNvPr id="7" name="Straight Arrow Connector 6"/>
          <p:cNvCxnSpPr/>
          <p:nvPr/>
        </p:nvCxnSpPr>
        <p:spPr>
          <a:xfrm>
            <a:off x="1259632" y="764704"/>
            <a:ext cx="792088" cy="2880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404664"/>
            <a:ext cx="1440160" cy="1200329"/>
          </a:xfrm>
          <a:prstGeom prst="rect">
            <a:avLst/>
          </a:prstGeom>
          <a:noFill/>
        </p:spPr>
        <p:txBody>
          <a:bodyPr wrap="square" rtlCol="0">
            <a:spAutoFit/>
          </a:bodyPr>
          <a:lstStyle/>
          <a:p>
            <a:r>
              <a:rPr lang="en-GB" dirty="0" smtClean="0">
                <a:solidFill>
                  <a:srgbClr val="FF0000"/>
                </a:solidFill>
              </a:rPr>
              <a:t>A question = he’s confused and uncertain</a:t>
            </a:r>
            <a:endParaRPr lang="en-GB" dirty="0">
              <a:solidFill>
                <a:srgbClr val="FF0000"/>
              </a:solidFill>
            </a:endParaRPr>
          </a:p>
        </p:txBody>
      </p:sp>
      <p:cxnSp>
        <p:nvCxnSpPr>
          <p:cNvPr id="10" name="Straight Arrow Connector 9"/>
          <p:cNvCxnSpPr/>
          <p:nvPr/>
        </p:nvCxnSpPr>
        <p:spPr>
          <a:xfrm flipH="1">
            <a:off x="6444208" y="5085184"/>
            <a:ext cx="576064" cy="360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00192" y="1772816"/>
            <a:ext cx="2088232" cy="1200329"/>
          </a:xfrm>
          <a:prstGeom prst="rect">
            <a:avLst/>
          </a:prstGeom>
          <a:noFill/>
        </p:spPr>
        <p:txBody>
          <a:bodyPr wrap="square" rtlCol="0">
            <a:spAutoFit/>
          </a:bodyPr>
          <a:lstStyle/>
          <a:p>
            <a:r>
              <a:rPr lang="en-GB" dirty="0" smtClean="0">
                <a:solidFill>
                  <a:srgbClr val="FF0000"/>
                </a:solidFill>
              </a:rPr>
              <a:t>His mind is ‘oppressed’ = he feels burdened/ under pressure</a:t>
            </a:r>
            <a:endParaRPr lang="en-GB" dirty="0">
              <a:solidFill>
                <a:srgbClr val="FF0000"/>
              </a:solidFill>
            </a:endParaRPr>
          </a:p>
        </p:txBody>
      </p:sp>
      <p:cxnSp>
        <p:nvCxnSpPr>
          <p:cNvPr id="13" name="Straight Arrow Connector 12"/>
          <p:cNvCxnSpPr/>
          <p:nvPr/>
        </p:nvCxnSpPr>
        <p:spPr>
          <a:xfrm>
            <a:off x="1691680" y="4005064"/>
            <a:ext cx="792088" cy="2880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12" y="3789040"/>
            <a:ext cx="1656184" cy="1477328"/>
          </a:xfrm>
          <a:prstGeom prst="rect">
            <a:avLst/>
          </a:prstGeom>
          <a:noFill/>
        </p:spPr>
        <p:txBody>
          <a:bodyPr wrap="square" rtlCol="0">
            <a:spAutoFit/>
          </a:bodyPr>
          <a:lstStyle/>
          <a:p>
            <a:r>
              <a:rPr lang="en-GB" dirty="0" smtClean="0">
                <a:solidFill>
                  <a:srgbClr val="FF0000"/>
                </a:solidFill>
              </a:rPr>
              <a:t>An horrific vision = he’s scared and disgusted at himself</a:t>
            </a:r>
            <a:endParaRPr lang="en-GB" dirty="0">
              <a:solidFill>
                <a:srgbClr val="FF0000"/>
              </a:solidFill>
            </a:endParaRPr>
          </a:p>
        </p:txBody>
      </p:sp>
      <p:cxnSp>
        <p:nvCxnSpPr>
          <p:cNvPr id="15" name="Straight Arrow Connector 14"/>
          <p:cNvCxnSpPr/>
          <p:nvPr/>
        </p:nvCxnSpPr>
        <p:spPr>
          <a:xfrm flipH="1">
            <a:off x="5876528" y="2069232"/>
            <a:ext cx="576064" cy="360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211960" y="3933056"/>
            <a:ext cx="2880320" cy="9361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20272" y="4725144"/>
            <a:ext cx="1872208" cy="1754326"/>
          </a:xfrm>
          <a:prstGeom prst="rect">
            <a:avLst/>
          </a:prstGeom>
          <a:noFill/>
        </p:spPr>
        <p:txBody>
          <a:bodyPr wrap="square" rtlCol="0">
            <a:spAutoFit/>
          </a:bodyPr>
          <a:lstStyle/>
          <a:p>
            <a:r>
              <a:rPr lang="en-GB" dirty="0" smtClean="0">
                <a:solidFill>
                  <a:srgbClr val="FF0000"/>
                </a:solidFill>
              </a:rPr>
              <a:t>What he’s doing is so evil that it’s making people have nightmares and killing nature = he feels... ? </a:t>
            </a:r>
            <a:endParaRPr lang="en-GB" dirty="0">
              <a:solidFill>
                <a:srgbClr val="FF0000"/>
              </a:solidFill>
            </a:endParaRPr>
          </a:p>
        </p:txBody>
      </p:sp>
      <p:sp>
        <p:nvSpPr>
          <p:cNvPr id="20" name="TextBox 19"/>
          <p:cNvSpPr txBox="1"/>
          <p:nvPr/>
        </p:nvSpPr>
        <p:spPr>
          <a:xfrm>
            <a:off x="7164288" y="3645024"/>
            <a:ext cx="1656184" cy="923330"/>
          </a:xfrm>
          <a:prstGeom prst="rect">
            <a:avLst/>
          </a:prstGeom>
          <a:noFill/>
        </p:spPr>
        <p:txBody>
          <a:bodyPr wrap="square" rtlCol="0">
            <a:spAutoFit/>
          </a:bodyPr>
          <a:lstStyle/>
          <a:p>
            <a:r>
              <a:rPr lang="en-GB" dirty="0" smtClean="0">
                <a:solidFill>
                  <a:srgbClr val="FF0000"/>
                </a:solidFill>
              </a:rPr>
              <a:t>A violent image (“bloody”) = he feels... ? </a:t>
            </a:r>
            <a:endParaRPr lang="en-GB" dirty="0">
              <a:solidFill>
                <a:srgbClr val="FF0000"/>
              </a:solidFill>
            </a:endParaRPr>
          </a:p>
        </p:txBody>
      </p:sp>
      <p:sp>
        <p:nvSpPr>
          <p:cNvPr id="17" name="TextBox 1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Tree>
    <p:extLst>
      <p:ext uri="{BB962C8B-B14F-4D97-AF65-F5344CB8AC3E}">
        <p14:creationId xmlns:p14="http://schemas.microsoft.com/office/powerpoint/2010/main" val="296584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
        <p:nvSpPr>
          <p:cNvPr id="3" name="Rectangle 2"/>
          <p:cNvSpPr/>
          <p:nvPr/>
        </p:nvSpPr>
        <p:spPr>
          <a:xfrm>
            <a:off x="251520" y="1340768"/>
            <a:ext cx="7920880" cy="5078313"/>
          </a:xfrm>
          <a:prstGeom prst="rect">
            <a:avLst/>
          </a:prstGeom>
          <a:noFill/>
        </p:spPr>
        <p:txBody>
          <a:bodyPr wrap="square">
            <a:spAutoFit/>
          </a:bodyPr>
          <a:lstStyle/>
          <a:p>
            <a:r>
              <a:rPr lang="en-US" sz="2000" dirty="0"/>
              <a:t>Witchcraft celebrates</a:t>
            </a:r>
            <a:endParaRPr lang="en-GB" sz="2000" dirty="0"/>
          </a:p>
          <a:p>
            <a:r>
              <a:rPr lang="en-US" sz="2000" dirty="0" smtClean="0"/>
              <a:t>Pale Hecate's offerings; and withered </a:t>
            </a:r>
            <a:r>
              <a:rPr lang="en-US" sz="2000" u="sng" dirty="0" smtClean="0"/>
              <a:t>Murder,</a:t>
            </a:r>
            <a:endParaRPr lang="en-GB" sz="2000" u="sng" dirty="0" smtClean="0"/>
          </a:p>
          <a:p>
            <a:r>
              <a:rPr lang="en-US" sz="2000" u="sng" dirty="0" err="1" smtClean="0"/>
              <a:t>Alarum'd</a:t>
            </a:r>
            <a:r>
              <a:rPr lang="en-US" sz="2000" u="sng" dirty="0" smtClean="0"/>
              <a:t> by his sentinel, the wolf</a:t>
            </a:r>
            <a:r>
              <a:rPr lang="en-US" sz="2000" dirty="0" smtClean="0"/>
              <a:t>,</a:t>
            </a:r>
            <a:endParaRPr lang="en-GB" sz="2000" dirty="0" smtClean="0"/>
          </a:p>
          <a:p>
            <a:r>
              <a:rPr lang="en-US" sz="2000" dirty="0" smtClean="0"/>
              <a:t>Whose howl's his watch, thus with his stealthy pace,</a:t>
            </a:r>
            <a:endParaRPr lang="en-GB" sz="2000" dirty="0" smtClean="0"/>
          </a:p>
          <a:p>
            <a:r>
              <a:rPr lang="en-US" sz="2000" dirty="0" smtClean="0"/>
              <a:t>With </a:t>
            </a:r>
            <a:r>
              <a:rPr lang="en-US" sz="2000" u="sng" dirty="0" err="1" smtClean="0"/>
              <a:t>Tarquin's</a:t>
            </a:r>
            <a:r>
              <a:rPr lang="en-US" sz="2000" u="sng" dirty="0" smtClean="0"/>
              <a:t> ravishing strides</a:t>
            </a:r>
            <a:r>
              <a:rPr lang="en-US" sz="2000" dirty="0" smtClean="0"/>
              <a:t>, towards his design             </a:t>
            </a:r>
            <a:endParaRPr lang="en-GB" sz="2000" dirty="0" smtClean="0"/>
          </a:p>
          <a:p>
            <a:r>
              <a:rPr lang="en-US" sz="2000" dirty="0" smtClean="0"/>
              <a:t>Moves like a ghost. - Thou sure and firm-set earth,</a:t>
            </a:r>
            <a:endParaRPr lang="en-GB" sz="2000" dirty="0" smtClean="0"/>
          </a:p>
          <a:p>
            <a:r>
              <a:rPr lang="en-US" sz="2000" dirty="0" smtClean="0"/>
              <a:t>Hear </a:t>
            </a:r>
            <a:r>
              <a:rPr lang="en-US" sz="2000" dirty="0"/>
              <a:t>not my steps, which way they walk, </a:t>
            </a:r>
            <a:r>
              <a:rPr lang="en-US" sz="2000" u="sng" dirty="0"/>
              <a:t>for fear</a:t>
            </a:r>
            <a:endParaRPr lang="en-GB" sz="2000" u="sng" dirty="0"/>
          </a:p>
          <a:p>
            <a:r>
              <a:rPr lang="en-US" sz="2000" u="sng" dirty="0"/>
              <a:t>Thy very stones prate of my where-about</a:t>
            </a:r>
            <a:r>
              <a:rPr lang="en-US" sz="2000" dirty="0"/>
              <a:t>,</a:t>
            </a:r>
            <a:endParaRPr lang="en-GB" sz="2000" dirty="0"/>
          </a:p>
          <a:p>
            <a:r>
              <a:rPr lang="en-US" sz="2000" dirty="0"/>
              <a:t>And take the present horror from the time,</a:t>
            </a:r>
            <a:endParaRPr lang="en-GB" sz="2000" dirty="0"/>
          </a:p>
          <a:p>
            <a:r>
              <a:rPr lang="en-US" sz="2000" dirty="0"/>
              <a:t>Which now suits with it. - Whiles I threat, he lives:</a:t>
            </a:r>
            <a:endParaRPr lang="en-GB" sz="2000" dirty="0"/>
          </a:p>
          <a:p>
            <a:r>
              <a:rPr lang="en-US" sz="2000" u="sng" dirty="0"/>
              <a:t>Words to the heat of deeds too cold breath gives</a:t>
            </a:r>
            <a:r>
              <a:rPr lang="en-US" sz="2000" dirty="0" smtClean="0"/>
              <a:t>.</a:t>
            </a:r>
          </a:p>
          <a:p>
            <a:r>
              <a:rPr lang="en-GB" sz="2000" i="1" dirty="0"/>
              <a:t>A bell rings. </a:t>
            </a:r>
            <a:endParaRPr lang="en-GB" sz="2000" i="1" dirty="0" smtClean="0"/>
          </a:p>
          <a:p>
            <a:r>
              <a:rPr lang="en-GB" sz="2000" dirty="0" smtClean="0"/>
              <a:t>I </a:t>
            </a:r>
            <a:r>
              <a:rPr lang="en-GB" sz="2000" dirty="0"/>
              <a:t>go, and it is done; the bell invites me.</a:t>
            </a:r>
          </a:p>
          <a:p>
            <a:r>
              <a:rPr lang="en-GB" sz="2000" dirty="0"/>
              <a:t>Hear it not, Duncan, for it is a knell</a:t>
            </a:r>
          </a:p>
          <a:p>
            <a:r>
              <a:rPr lang="en-GB" sz="2000" dirty="0"/>
              <a:t>That summons thee to Heaven or to hell. </a:t>
            </a:r>
          </a:p>
          <a:p>
            <a:endParaRPr lang="en-GB" sz="2400" dirty="0"/>
          </a:p>
        </p:txBody>
      </p:sp>
      <p:sp>
        <p:nvSpPr>
          <p:cNvPr id="4" name="TextBox 3"/>
          <p:cNvSpPr txBox="1"/>
          <p:nvPr/>
        </p:nvSpPr>
        <p:spPr>
          <a:xfrm>
            <a:off x="5164389" y="598151"/>
            <a:ext cx="2592288" cy="1200329"/>
          </a:xfrm>
          <a:prstGeom prst="rect">
            <a:avLst/>
          </a:prstGeom>
          <a:noFill/>
        </p:spPr>
        <p:txBody>
          <a:bodyPr wrap="square" rtlCol="0">
            <a:spAutoFit/>
          </a:bodyPr>
          <a:lstStyle/>
          <a:p>
            <a:r>
              <a:rPr lang="en-GB" dirty="0" smtClean="0">
                <a:solidFill>
                  <a:srgbClr val="FF0000"/>
                </a:solidFill>
              </a:rPr>
              <a:t>Murder is personified, moving towards Duncan, heralded by the </a:t>
            </a:r>
            <a:r>
              <a:rPr lang="en-GB" dirty="0" smtClean="0">
                <a:solidFill>
                  <a:srgbClr val="FF0000"/>
                </a:solidFill>
              </a:rPr>
              <a:t>wolf = how does Macbeth feel? </a:t>
            </a:r>
            <a:endParaRPr lang="en-GB" dirty="0">
              <a:solidFill>
                <a:srgbClr val="FF0000"/>
              </a:solidFill>
            </a:endParaRPr>
          </a:p>
        </p:txBody>
      </p:sp>
      <p:sp>
        <p:nvSpPr>
          <p:cNvPr id="5" name="TextBox 4"/>
          <p:cNvSpPr txBox="1"/>
          <p:nvPr/>
        </p:nvSpPr>
        <p:spPr>
          <a:xfrm>
            <a:off x="6212039" y="2084057"/>
            <a:ext cx="2819005" cy="1200329"/>
          </a:xfrm>
          <a:prstGeom prst="rect">
            <a:avLst/>
          </a:prstGeom>
          <a:noFill/>
        </p:spPr>
        <p:txBody>
          <a:bodyPr wrap="square" rtlCol="0">
            <a:spAutoFit/>
          </a:bodyPr>
          <a:lstStyle/>
          <a:p>
            <a:r>
              <a:rPr lang="en-GB" dirty="0" smtClean="0">
                <a:solidFill>
                  <a:srgbClr val="FF0000"/>
                </a:solidFill>
              </a:rPr>
              <a:t>Tarquin was a Roman god who committed a crime in the shadows of night </a:t>
            </a:r>
            <a:r>
              <a:rPr lang="en-GB" dirty="0" smtClean="0">
                <a:solidFill>
                  <a:srgbClr val="FF0000"/>
                </a:solidFill>
              </a:rPr>
              <a:t>= Macbeth feels like…</a:t>
            </a:r>
            <a:endParaRPr lang="en-GB" dirty="0">
              <a:solidFill>
                <a:srgbClr val="FF0000"/>
              </a:solidFill>
            </a:endParaRPr>
          </a:p>
        </p:txBody>
      </p:sp>
      <p:sp>
        <p:nvSpPr>
          <p:cNvPr id="6" name="TextBox 5"/>
          <p:cNvSpPr txBox="1"/>
          <p:nvPr/>
        </p:nvSpPr>
        <p:spPr>
          <a:xfrm>
            <a:off x="6236256" y="3569963"/>
            <a:ext cx="2649560" cy="1477328"/>
          </a:xfrm>
          <a:prstGeom prst="rect">
            <a:avLst/>
          </a:prstGeom>
          <a:noFill/>
        </p:spPr>
        <p:txBody>
          <a:bodyPr wrap="square" rtlCol="0">
            <a:spAutoFit/>
          </a:bodyPr>
          <a:lstStyle/>
          <a:p>
            <a:r>
              <a:rPr lang="en-GB" dirty="0" smtClean="0">
                <a:solidFill>
                  <a:srgbClr val="FF0000"/>
                </a:solidFill>
              </a:rPr>
              <a:t>Why does Macbeth fear the stones telling of his whereabouts? (Think of </a:t>
            </a:r>
            <a:r>
              <a:rPr lang="en-GB" b="1" dirty="0" smtClean="0">
                <a:solidFill>
                  <a:srgbClr val="FF0000"/>
                </a:solidFill>
              </a:rPr>
              <a:t>consequences – look at the last line!</a:t>
            </a:r>
            <a:r>
              <a:rPr lang="en-GB" dirty="0" smtClean="0">
                <a:solidFill>
                  <a:srgbClr val="FF0000"/>
                </a:solidFill>
              </a:rPr>
              <a:t>)</a:t>
            </a:r>
            <a:endParaRPr lang="en-GB" dirty="0">
              <a:solidFill>
                <a:srgbClr val="FF0000"/>
              </a:solidFill>
            </a:endParaRPr>
          </a:p>
        </p:txBody>
      </p:sp>
      <p:cxnSp>
        <p:nvCxnSpPr>
          <p:cNvPr id="7" name="Straight Arrow Connector 6"/>
          <p:cNvCxnSpPr/>
          <p:nvPr/>
        </p:nvCxnSpPr>
        <p:spPr>
          <a:xfrm flipH="1" flipV="1">
            <a:off x="5724128" y="4101445"/>
            <a:ext cx="487911" cy="45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631628" y="2533426"/>
            <a:ext cx="505610" cy="419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1065" y="5324289"/>
            <a:ext cx="3168352" cy="646331"/>
          </a:xfrm>
          <a:prstGeom prst="rect">
            <a:avLst/>
          </a:prstGeom>
          <a:noFill/>
        </p:spPr>
        <p:txBody>
          <a:bodyPr wrap="square" rtlCol="0">
            <a:spAutoFit/>
          </a:bodyPr>
          <a:lstStyle/>
          <a:p>
            <a:r>
              <a:rPr lang="en-GB" dirty="0" smtClean="0">
                <a:solidFill>
                  <a:srgbClr val="FF0000"/>
                </a:solidFill>
              </a:rPr>
              <a:t>His courage is waning the more he talks of </a:t>
            </a:r>
            <a:r>
              <a:rPr lang="en-GB" dirty="0" smtClean="0">
                <a:solidFill>
                  <a:srgbClr val="FF0000"/>
                </a:solidFill>
              </a:rPr>
              <a:t>it = he feels…</a:t>
            </a:r>
            <a:endParaRPr lang="en-GB" dirty="0">
              <a:solidFill>
                <a:srgbClr val="FF0000"/>
              </a:solidFill>
            </a:endParaRPr>
          </a:p>
        </p:txBody>
      </p:sp>
      <p:cxnSp>
        <p:nvCxnSpPr>
          <p:cNvPr id="10" name="Straight Arrow Connector 9"/>
          <p:cNvCxnSpPr/>
          <p:nvPr/>
        </p:nvCxnSpPr>
        <p:spPr>
          <a:xfrm flipH="1" flipV="1">
            <a:off x="4211960" y="4819667"/>
            <a:ext cx="936104" cy="504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5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jmteachingblog.files.wordpress.com/2014/07/is-this-a-dag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4820152" cy="64886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
        <p:nvSpPr>
          <p:cNvPr id="12" name="Rectangle 11"/>
          <p:cNvSpPr/>
          <p:nvPr/>
        </p:nvSpPr>
        <p:spPr>
          <a:xfrm>
            <a:off x="5041126" y="609444"/>
            <a:ext cx="3999507" cy="5386090"/>
          </a:xfrm>
          <a:prstGeom prst="rect">
            <a:avLst/>
          </a:prstGeom>
        </p:spPr>
        <p:txBody>
          <a:bodyPr wrap="square">
            <a:spAutoFit/>
          </a:bodyPr>
          <a:lstStyle/>
          <a:p>
            <a:r>
              <a:rPr lang="en-GB" sz="4000" b="1" dirty="0" smtClean="0"/>
              <a:t>Should the dagger be shown on stage?</a:t>
            </a:r>
          </a:p>
          <a:p>
            <a:endParaRPr lang="en-GB" sz="3200" dirty="0" smtClean="0"/>
          </a:p>
          <a:p>
            <a:endParaRPr lang="en-GB" sz="3200" dirty="0" smtClean="0"/>
          </a:p>
          <a:p>
            <a:endParaRPr lang="en-GB" sz="3200" dirty="0" smtClean="0"/>
          </a:p>
          <a:p>
            <a:r>
              <a:rPr lang="en-GB" sz="3200" dirty="0" smtClean="0"/>
              <a:t>Vote now! </a:t>
            </a:r>
            <a:r>
              <a:rPr lang="en-GB" sz="3200" dirty="0" smtClean="0"/>
              <a:t>Explain how your choice affects the audience’s response to Macbeth’s words.</a:t>
            </a:r>
            <a:endParaRPr lang="en-GB" sz="3200" dirty="0"/>
          </a:p>
        </p:txBody>
      </p:sp>
    </p:spTree>
    <p:extLst>
      <p:ext uri="{BB962C8B-B14F-4D97-AF65-F5344CB8AC3E}">
        <p14:creationId xmlns:p14="http://schemas.microsoft.com/office/powerpoint/2010/main" val="3143760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71083" y="966863"/>
            <a:ext cx="8208912" cy="4464496"/>
          </a:xfrm>
        </p:spPr>
        <p:txBody>
          <a:bodyPr>
            <a:noAutofit/>
          </a:bodyPr>
          <a:lstStyle/>
          <a:p>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a:t>
            </a:r>
            <a:r>
              <a:rPr lang="en-GB" sz="4000" b="1" dirty="0" smtClean="0">
                <a:solidFill>
                  <a:schemeClr val="bg1"/>
                </a:solidFill>
                <a:latin typeface="Comic Sans MS" pitchFamily="66" charset="0"/>
              </a:rPr>
              <a:t>Act </a:t>
            </a:r>
            <a:r>
              <a:rPr lang="en-GB" sz="4000" b="1" dirty="0" smtClean="0">
                <a:solidFill>
                  <a:schemeClr val="bg1"/>
                </a:solidFill>
                <a:latin typeface="Comic Sans MS" pitchFamily="66" charset="0"/>
              </a:rPr>
              <a:t>2 </a:t>
            </a:r>
            <a:r>
              <a:rPr lang="en-GB" sz="4000" b="1" dirty="0" smtClean="0">
                <a:solidFill>
                  <a:schemeClr val="bg1"/>
                </a:solidFill>
                <a:latin typeface="Comic Sans MS" pitchFamily="66" charset="0"/>
              </a:rPr>
              <a:t>Scene </a:t>
            </a:r>
            <a:r>
              <a:rPr lang="en-GB" sz="4000" b="1" dirty="0" smtClean="0">
                <a:solidFill>
                  <a:schemeClr val="bg1"/>
                </a:solidFill>
                <a:latin typeface="Comic Sans MS" pitchFamily="66" charset="0"/>
              </a:rPr>
              <a:t>2</a:t>
            </a: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dirty="0" smtClean="0">
                <a:solidFill>
                  <a:schemeClr val="bg1"/>
                </a:solidFill>
                <a:latin typeface="Comic Sans MS" pitchFamily="66" charset="0"/>
              </a:rPr>
              <a:t>Who is more powerful in this scene?</a:t>
            </a: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245927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069" r="22314"/>
          <a:stretch/>
        </p:blipFill>
        <p:spPr>
          <a:xfrm>
            <a:off x="-1" y="1"/>
            <a:ext cx="9144001" cy="6858000"/>
          </a:xfrm>
          <a:prstGeom prst="rect">
            <a:avLst/>
          </a:prstGeom>
        </p:spPr>
      </p:pic>
      <p:graphicFrame>
        <p:nvGraphicFramePr>
          <p:cNvPr id="4" name="Content Placeholder 3"/>
          <p:cNvGraphicFramePr>
            <a:graphicFrameLocks noGrp="1"/>
          </p:cNvGraphicFramePr>
          <p:nvPr>
            <p:ph idx="1"/>
            <p:extLst/>
          </p:nvPr>
        </p:nvGraphicFramePr>
        <p:xfrm>
          <a:off x="448794" y="3429001"/>
          <a:ext cx="8246409" cy="3135694"/>
        </p:xfrm>
        <a:graphic>
          <a:graphicData uri="http://schemas.openxmlformats.org/drawingml/2006/table">
            <a:tbl>
              <a:tblPr firstRow="1" firstCol="1" bandRow="1">
                <a:tableStyleId>{5940675A-B579-460E-94D1-54222C63F5DA}</a:tableStyleId>
              </a:tblPr>
              <a:tblGrid>
                <a:gridCol w="8246409"/>
              </a:tblGrid>
              <a:tr h="0">
                <a:tc>
                  <a:txBody>
                    <a:bodyPr/>
                    <a:lstStyle/>
                    <a:p>
                      <a:pPr algn="just"/>
                      <a:r>
                        <a:rPr lang="en-GB" sz="2600" dirty="0" smtClean="0">
                          <a:solidFill>
                            <a:schemeClr val="bg1"/>
                          </a:solidFill>
                          <a:effectLst/>
                        </a:rPr>
                        <a:t>Act </a:t>
                      </a:r>
                      <a:r>
                        <a:rPr lang="en-GB" sz="2600" dirty="0">
                          <a:solidFill>
                            <a:schemeClr val="bg1"/>
                          </a:solidFill>
                          <a:effectLst/>
                        </a:rPr>
                        <a:t>2, Scene 2</a:t>
                      </a:r>
                      <a:endParaRPr lang="en-US" sz="1100" dirty="0">
                        <a:solidFill>
                          <a:schemeClr val="bg1"/>
                        </a:solidFill>
                        <a:effectLst/>
                        <a:latin typeface="Calibri" charset="0"/>
                        <a:ea typeface="Times New Roman" charset="0"/>
                      </a:endParaRPr>
                    </a:p>
                  </a:txBody>
                  <a:tcPr marL="68580" marR="68580" marT="0" marB="0"/>
                </a:tc>
              </a:tr>
              <a:tr h="0">
                <a:tc>
                  <a:txBody>
                    <a:bodyPr/>
                    <a:lstStyle/>
                    <a:p>
                      <a:pPr algn="just">
                        <a:lnSpc>
                          <a:spcPct val="107000"/>
                        </a:lnSpc>
                        <a:spcAft>
                          <a:spcPts val="0"/>
                        </a:spcAft>
                      </a:pPr>
                      <a:r>
                        <a:rPr lang="en-GB" sz="2400" dirty="0">
                          <a:solidFill>
                            <a:schemeClr val="bg1"/>
                          </a:solidFill>
                          <a:effectLst/>
                        </a:rPr>
                        <a:t>Lady Macbeth imagines Macbeth is killing Duncan. Hearing Macbeth cry out, she worries the chamberlains have woken. </a:t>
                      </a:r>
                      <a:r>
                        <a:rPr lang="en-GB" sz="2400" dirty="0" smtClean="0">
                          <a:solidFill>
                            <a:schemeClr val="bg1"/>
                          </a:solidFill>
                          <a:effectLst/>
                        </a:rPr>
                        <a:t>Macbeth </a:t>
                      </a:r>
                      <a:r>
                        <a:rPr lang="en-GB" sz="2400" dirty="0">
                          <a:solidFill>
                            <a:schemeClr val="bg1"/>
                          </a:solidFill>
                          <a:effectLst/>
                        </a:rPr>
                        <a:t>emerges, his hands covered in blood, and says that the deed is done. </a:t>
                      </a:r>
                      <a:r>
                        <a:rPr lang="en-GB" sz="2400" dirty="0" smtClean="0">
                          <a:solidFill>
                            <a:schemeClr val="bg1"/>
                          </a:solidFill>
                          <a:effectLst/>
                        </a:rPr>
                        <a:t>Lady </a:t>
                      </a:r>
                      <a:r>
                        <a:rPr lang="en-GB" sz="2400" dirty="0">
                          <a:solidFill>
                            <a:schemeClr val="bg1"/>
                          </a:solidFill>
                          <a:effectLst/>
                        </a:rPr>
                        <a:t>Macbeth becomes angry when she notices that he has forgotten to leave the daggers with the sleeping chamberlains so as to frame them for Duncan’s murder. </a:t>
                      </a:r>
                      <a:r>
                        <a:rPr lang="en-GB" sz="2400" dirty="0" smtClean="0">
                          <a:solidFill>
                            <a:schemeClr val="bg1"/>
                          </a:solidFill>
                          <a:effectLst/>
                        </a:rPr>
                        <a:t>As Lady Macbeth does it</a:t>
                      </a:r>
                      <a:r>
                        <a:rPr lang="en-GB" sz="2400" baseline="0" dirty="0" smtClean="0">
                          <a:solidFill>
                            <a:schemeClr val="bg1"/>
                          </a:solidFill>
                          <a:effectLst/>
                        </a:rPr>
                        <a:t> for him, </a:t>
                      </a:r>
                      <a:r>
                        <a:rPr lang="en-GB" sz="2400" dirty="0" smtClean="0">
                          <a:solidFill>
                            <a:schemeClr val="bg1"/>
                          </a:solidFill>
                          <a:effectLst/>
                        </a:rPr>
                        <a:t>Macbeth </a:t>
                      </a:r>
                      <a:r>
                        <a:rPr lang="en-GB" sz="2400" dirty="0">
                          <a:solidFill>
                            <a:schemeClr val="bg1"/>
                          </a:solidFill>
                          <a:effectLst/>
                        </a:rPr>
                        <a:t>hears a mysterious knocking. </a:t>
                      </a:r>
                      <a:endParaRPr lang="en-US" sz="2400" dirty="0">
                        <a:solidFill>
                          <a:schemeClr val="bg1"/>
                        </a:solidFill>
                        <a:effectLst/>
                        <a:latin typeface="Calibri" charset="0"/>
                        <a:ea typeface="Calibri" charset="0"/>
                        <a:cs typeface="Times New Roman" charset="0"/>
                      </a:endParaRPr>
                    </a:p>
                  </a:txBody>
                  <a:tcPr marL="68580" marR="68580" marT="0" marB="0"/>
                </a:tc>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blip>
          <a:srcRect r="22797"/>
          <a:stretch/>
        </p:blipFill>
        <p:spPr>
          <a:xfrm>
            <a:off x="-143437" y="755391"/>
            <a:ext cx="2609636" cy="1498540"/>
          </a:xfrm>
          <a:prstGeom prst="rect">
            <a:avLst/>
          </a:prstGeom>
        </p:spPr>
      </p:pic>
      <p:sp>
        <p:nvSpPr>
          <p:cNvPr id="7" name="TextBox 6"/>
          <p:cNvSpPr txBox="1"/>
          <p:nvPr/>
        </p:nvSpPr>
        <p:spPr>
          <a:xfrm>
            <a:off x="2466199" y="314939"/>
            <a:ext cx="6408860" cy="1938992"/>
          </a:xfrm>
          <a:prstGeom prst="rect">
            <a:avLst/>
          </a:prstGeom>
          <a:noFill/>
        </p:spPr>
        <p:txBody>
          <a:bodyPr wrap="square" rtlCol="0">
            <a:spAutoFit/>
          </a:bodyPr>
          <a:lstStyle/>
          <a:p>
            <a:pPr marL="285750" indent="-285750">
              <a:buFont typeface="Arial" charset="0"/>
              <a:buChar char="•"/>
            </a:pPr>
            <a:r>
              <a:rPr lang="en-US" sz="2000" b="1" dirty="0" smtClean="0">
                <a:solidFill>
                  <a:schemeClr val="bg1"/>
                </a:solidFill>
              </a:rPr>
              <a:t>Motif: ‘Done’</a:t>
            </a:r>
          </a:p>
          <a:p>
            <a:pPr marL="285750" indent="-285750">
              <a:buFont typeface="Arial" charset="0"/>
              <a:buChar char="•"/>
            </a:pPr>
            <a:r>
              <a:rPr lang="en-US" sz="2000" b="1" dirty="0" smtClean="0">
                <a:solidFill>
                  <a:schemeClr val="bg1"/>
                </a:solidFill>
              </a:rPr>
              <a:t>Motif: ’Blood’</a:t>
            </a:r>
          </a:p>
          <a:p>
            <a:pPr marL="285750" indent="-285750">
              <a:buFont typeface="Arial" charset="0"/>
              <a:buChar char="•"/>
            </a:pPr>
            <a:r>
              <a:rPr lang="en-US" sz="2000" b="1" dirty="0" smtClean="0">
                <a:solidFill>
                  <a:schemeClr val="bg1"/>
                </a:solidFill>
              </a:rPr>
              <a:t>Character: Lady Macbeth &amp; Macbeth</a:t>
            </a:r>
          </a:p>
          <a:p>
            <a:pPr marL="285750" indent="-285750">
              <a:buFont typeface="Arial" charset="0"/>
              <a:buChar char="•"/>
            </a:pPr>
            <a:r>
              <a:rPr lang="en-US" sz="2000" b="1" dirty="0" smtClean="0">
                <a:solidFill>
                  <a:schemeClr val="bg1"/>
                </a:solidFill>
              </a:rPr>
              <a:t>Plot: Pivotal moment, breakdown of relationship</a:t>
            </a:r>
          </a:p>
          <a:p>
            <a:pPr marL="285750" indent="-285750">
              <a:buFont typeface="Arial" charset="0"/>
              <a:buChar char="•"/>
            </a:pPr>
            <a:r>
              <a:rPr lang="en-US" sz="2000" b="1" dirty="0" smtClean="0">
                <a:solidFill>
                  <a:schemeClr val="bg1"/>
                </a:solidFill>
              </a:rPr>
              <a:t>Device: Imagery</a:t>
            </a:r>
          </a:p>
          <a:p>
            <a:pPr marL="285750" indent="-285750">
              <a:buFont typeface="Arial" charset="0"/>
              <a:buChar char="•"/>
            </a:pPr>
            <a:r>
              <a:rPr lang="en-US" sz="2000" b="1" dirty="0" smtClean="0">
                <a:solidFill>
                  <a:schemeClr val="bg1"/>
                </a:solidFill>
              </a:rPr>
              <a:t>Device: Foreshadowing</a:t>
            </a:r>
          </a:p>
        </p:txBody>
      </p:sp>
    </p:spTree>
    <p:extLst>
      <p:ext uri="{BB962C8B-B14F-4D97-AF65-F5344CB8AC3E}">
        <p14:creationId xmlns:p14="http://schemas.microsoft.com/office/powerpoint/2010/main" val="3687928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Who is more powerful in this scene?</a:t>
            </a:r>
            <a:endParaRPr lang="en-GB" dirty="0"/>
          </a:p>
        </p:txBody>
      </p:sp>
      <p:sp>
        <p:nvSpPr>
          <p:cNvPr id="3" name="Title 1"/>
          <p:cNvSpPr txBox="1">
            <a:spLocks/>
          </p:cNvSpPr>
          <p:nvPr/>
        </p:nvSpPr>
        <p:spPr>
          <a:xfrm>
            <a:off x="467544" y="692696"/>
            <a:ext cx="82296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0000"/>
                </a:solidFill>
                <a:latin typeface="+mn-lt"/>
              </a:rPr>
              <a:t>Look at the following things that Macbeth days to Lady Macbeth in Act 2 Scene 2, just after he has murdered Duncan.</a:t>
            </a:r>
            <a:endParaRPr lang="en-US" sz="2400" dirty="0">
              <a:solidFill>
                <a:srgbClr val="FF0000"/>
              </a:solidFill>
              <a:latin typeface="+mn-lt"/>
            </a:endParaRPr>
          </a:p>
        </p:txBody>
      </p:sp>
      <p:sp>
        <p:nvSpPr>
          <p:cNvPr id="4" name="Content Placeholder 2"/>
          <p:cNvSpPr txBox="1">
            <a:spLocks/>
          </p:cNvSpPr>
          <p:nvPr/>
        </p:nvSpPr>
        <p:spPr>
          <a:xfrm>
            <a:off x="457200" y="1698385"/>
            <a:ext cx="8229600" cy="3528392"/>
          </a:xfrm>
          <a:prstGeom prst="rect">
            <a:avLst/>
          </a:prstGeom>
          <a:noFill/>
          <a:ln>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‘I have done the deed’ </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‘This is a sorry sight’</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‘I could not say ‘Amen’’ </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‘Macbeth shall sleep no more’</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‘I am afraid to think what I have done’</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‘How </a:t>
            </a:r>
            <a:r>
              <a:rPr lang="en-US" sz="2600" dirty="0" err="1" smtClean="0">
                <a:latin typeface="Arial" panose="020B0604020202020204" pitchFamily="34" charset="0"/>
                <a:cs typeface="Arial" panose="020B0604020202020204" pitchFamily="34" charset="0"/>
              </a:rPr>
              <a:t>is’t</a:t>
            </a:r>
            <a:r>
              <a:rPr lang="en-US" sz="2600" dirty="0" smtClean="0">
                <a:latin typeface="Arial" panose="020B0604020202020204" pitchFamily="34" charset="0"/>
                <a:cs typeface="Arial" panose="020B0604020202020204" pitchFamily="34" charset="0"/>
              </a:rPr>
              <a:t> with me when every noise </a:t>
            </a:r>
            <a:r>
              <a:rPr lang="en-US" sz="2600" dirty="0" err="1" smtClean="0">
                <a:latin typeface="Arial" panose="020B0604020202020204" pitchFamily="34" charset="0"/>
                <a:cs typeface="Arial" panose="020B0604020202020204" pitchFamily="34" charset="0"/>
              </a:rPr>
              <a:t>appals</a:t>
            </a:r>
            <a:r>
              <a:rPr lang="en-US" sz="2600" dirty="0" smtClean="0">
                <a:latin typeface="Arial" panose="020B0604020202020204" pitchFamily="34" charset="0"/>
                <a:cs typeface="Arial" panose="020B0604020202020204" pitchFamily="34" charset="0"/>
              </a:rPr>
              <a:t> me?’ </a:t>
            </a:r>
          </a:p>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‘Wake Duncan with thy knocking: I would thou </a:t>
            </a:r>
            <a:r>
              <a:rPr lang="en-US" sz="2600" dirty="0" err="1" smtClean="0">
                <a:latin typeface="Arial" panose="020B0604020202020204" pitchFamily="34" charset="0"/>
                <a:cs typeface="Arial" panose="020B0604020202020204" pitchFamily="34" charset="0"/>
              </a:rPr>
              <a:t>couldst</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5" name="TextBox 4"/>
          <p:cNvSpPr txBox="1"/>
          <p:nvPr/>
        </p:nvSpPr>
        <p:spPr>
          <a:xfrm>
            <a:off x="405880" y="5448178"/>
            <a:ext cx="8280920" cy="830997"/>
          </a:xfrm>
          <a:prstGeom prst="rect">
            <a:avLst/>
          </a:prstGeom>
          <a:noFill/>
        </p:spPr>
        <p:txBody>
          <a:bodyPr wrap="square" rtlCol="0">
            <a:spAutoFit/>
          </a:bodyPr>
          <a:lstStyle/>
          <a:p>
            <a:r>
              <a:rPr lang="en-US" sz="2400" b="1" dirty="0" smtClean="0">
                <a:solidFill>
                  <a:srgbClr val="FF0000"/>
                </a:solidFill>
              </a:rPr>
              <a:t>What </a:t>
            </a:r>
            <a:r>
              <a:rPr lang="en-US" sz="2400" b="1" dirty="0" smtClean="0">
                <a:solidFill>
                  <a:srgbClr val="FF0000"/>
                </a:solidFill>
              </a:rPr>
              <a:t>does each comment </a:t>
            </a:r>
            <a:r>
              <a:rPr lang="en-US" sz="2400" b="1" dirty="0" smtClean="0">
                <a:solidFill>
                  <a:srgbClr val="FF0000"/>
                </a:solidFill>
              </a:rPr>
              <a:t>suggest about his state of mind at this point in the play?</a:t>
            </a:r>
            <a:endParaRPr lang="en-US" sz="2400" b="1" dirty="0">
              <a:solidFill>
                <a:srgbClr val="FF0000"/>
              </a:solidFill>
            </a:endParaRPr>
          </a:p>
        </p:txBody>
      </p:sp>
      <p:sp>
        <p:nvSpPr>
          <p:cNvPr id="6" name="Rectangle 5"/>
          <p:cNvSpPr/>
          <p:nvPr/>
        </p:nvSpPr>
        <p:spPr>
          <a:xfrm rot="21447793">
            <a:off x="752623" y="5175186"/>
            <a:ext cx="7659444" cy="1376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How does Macbeth feel at this point in the play? Write a quick QWERTY paragraph to explain your ideas, based on these quotations.</a:t>
            </a:r>
            <a:endParaRPr lang="en-GB" sz="2400" b="1" dirty="0"/>
          </a:p>
        </p:txBody>
      </p:sp>
    </p:spTree>
    <p:extLst>
      <p:ext uri="{BB962C8B-B14F-4D97-AF65-F5344CB8AC3E}">
        <p14:creationId xmlns:p14="http://schemas.microsoft.com/office/powerpoint/2010/main" val="30972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smtClean="0"/>
              <a:t>Learning Objective: </a:t>
            </a:r>
            <a:r>
              <a:rPr lang="en-GB" smtClean="0"/>
              <a:t>Who is more powerful in this scene?</a:t>
            </a:r>
            <a:endParaRPr lang="en-GB" dirty="0"/>
          </a:p>
        </p:txBody>
      </p:sp>
      <p:sp>
        <p:nvSpPr>
          <p:cNvPr id="5" name="Rectangle 4"/>
          <p:cNvSpPr/>
          <p:nvPr/>
        </p:nvSpPr>
        <p:spPr>
          <a:xfrm>
            <a:off x="0" y="387318"/>
            <a:ext cx="6642847" cy="6470682"/>
          </a:xfrm>
          <a:prstGeom prst="rect">
            <a:avLst/>
          </a:prstGeom>
        </p:spPr>
        <p:txBody>
          <a:bodyPr wrap="square">
            <a:spAutoFit/>
          </a:bodyPr>
          <a:lstStyle/>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LADY MACBETH </a:t>
            </a:r>
            <a:r>
              <a:rPr lang="en-GB" sz="1400"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Go</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get some water,</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wash this </a:t>
            </a:r>
            <a:r>
              <a:rPr lang="en-GB" sz="1400"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filthy witness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from your hand.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did you bring these daggers from the place?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 must lie there: </a:t>
            </a:r>
            <a:r>
              <a:rPr lang="en-GB" sz="1400"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go</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carry them; and smear</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sleepy grooms with blood.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MACBETH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I'll go no more: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am afraid to think what I have done;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Look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on't</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again I dare not.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LADY MACBETH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Infirm of purpose!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Give me the daggers: the sleeping and the dead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 but as pictures: 'tis the eye of childhood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fears a painted devil. If he do bleed,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I'll gild the faces of the grooms withal;</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it must seem their guilt.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Exit. Knocking within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MACBETH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Whence is that knocking?</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is't</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me, when every noise appals me?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hands are here? ha! they pluck out mine eyes.</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Will all great Neptune's ocean wash this blood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Clean from my hand? No, this my hand will rather</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multitudinous seas in incarnadine,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Making the green one red.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Re-enter LADY MACBETH</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LADY MACBETH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 hands are of your colour; but I shame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wear a heart so white.</a:t>
            </a:r>
            <a:endParaRPr lang="en-GB" sz="1400" dirty="0"/>
          </a:p>
        </p:txBody>
      </p:sp>
      <p:sp>
        <p:nvSpPr>
          <p:cNvPr id="6" name="TextBox 5"/>
          <p:cNvSpPr txBox="1"/>
          <p:nvPr/>
        </p:nvSpPr>
        <p:spPr>
          <a:xfrm>
            <a:off x="4572000" y="2033196"/>
            <a:ext cx="4313816" cy="4647426"/>
          </a:xfrm>
          <a:prstGeom prst="rect">
            <a:avLst/>
          </a:prstGeom>
          <a:noFill/>
          <a:ln>
            <a:solidFill>
              <a:schemeClr val="accent1">
                <a:shade val="50000"/>
              </a:schemeClr>
            </a:solidFill>
          </a:ln>
        </p:spPr>
        <p:txBody>
          <a:bodyPr wrap="square" rtlCol="0">
            <a:spAutoFit/>
          </a:bodyPr>
          <a:lstStyle/>
          <a:p>
            <a:r>
              <a:rPr lang="en-GB" sz="2800" b="1" dirty="0" smtClean="0">
                <a:solidFill>
                  <a:srgbClr val="FF0000"/>
                </a:solidFill>
              </a:rPr>
              <a:t>Who is most powerful here? </a:t>
            </a:r>
          </a:p>
          <a:p>
            <a:endParaRPr lang="en-GB" sz="2400" b="1" dirty="0">
              <a:solidFill>
                <a:srgbClr val="FF0000"/>
              </a:solidFill>
            </a:endParaRPr>
          </a:p>
          <a:p>
            <a:r>
              <a:rPr lang="en-GB" sz="2400" b="1" dirty="0" smtClean="0">
                <a:solidFill>
                  <a:srgbClr val="FF0000"/>
                </a:solidFill>
              </a:rPr>
              <a:t>Annotate each section with your ideas. Consider: </a:t>
            </a:r>
          </a:p>
          <a:p>
            <a:pPr marL="342900" indent="-342900">
              <a:buFont typeface="Arial" panose="020B0604020202020204" pitchFamily="34" charset="0"/>
              <a:buChar char="•"/>
            </a:pPr>
            <a:r>
              <a:rPr lang="en-GB" sz="2400" dirty="0" smtClean="0">
                <a:solidFill>
                  <a:srgbClr val="FF0000"/>
                </a:solidFill>
              </a:rPr>
              <a:t>How does Macbeth react to his murder of Duncan? </a:t>
            </a:r>
          </a:p>
          <a:p>
            <a:pPr marL="342900" indent="-342900">
              <a:buFont typeface="Arial" panose="020B0604020202020204" pitchFamily="34" charset="0"/>
              <a:buChar char="•"/>
            </a:pPr>
            <a:r>
              <a:rPr lang="en-GB" sz="2400" dirty="0" smtClean="0">
                <a:solidFill>
                  <a:srgbClr val="FF0000"/>
                </a:solidFill>
              </a:rPr>
              <a:t>How does Lady Macbeth react to Macbeth’s murder of Duncan?</a:t>
            </a:r>
          </a:p>
          <a:p>
            <a:pPr marL="342900" indent="-342900">
              <a:buFont typeface="Arial" panose="020B0604020202020204" pitchFamily="34" charset="0"/>
              <a:buChar char="•"/>
            </a:pPr>
            <a:r>
              <a:rPr lang="en-GB" sz="2400" dirty="0" smtClean="0">
                <a:solidFill>
                  <a:srgbClr val="FF0000"/>
                </a:solidFill>
              </a:rPr>
              <a:t>How does each affect the other? </a:t>
            </a:r>
          </a:p>
        </p:txBody>
      </p:sp>
      <p:sp>
        <p:nvSpPr>
          <p:cNvPr id="7" name="TextBox 6"/>
          <p:cNvSpPr txBox="1"/>
          <p:nvPr/>
        </p:nvSpPr>
        <p:spPr>
          <a:xfrm>
            <a:off x="4249271" y="580913"/>
            <a:ext cx="4173967" cy="923330"/>
          </a:xfrm>
          <a:prstGeom prst="rect">
            <a:avLst/>
          </a:prstGeom>
          <a:noFill/>
        </p:spPr>
        <p:txBody>
          <a:bodyPr wrap="square" rtlCol="0">
            <a:spAutoFit/>
          </a:bodyPr>
          <a:lstStyle/>
          <a:p>
            <a:r>
              <a:rPr lang="en-GB" dirty="0" smtClean="0">
                <a:solidFill>
                  <a:srgbClr val="FF0000"/>
                </a:solidFill>
              </a:rPr>
              <a:t>‘witness’ draws attention to Macbeth’s bloody hands; connotations of a crime and guilt.</a:t>
            </a:r>
            <a:endParaRPr lang="en-GB" dirty="0">
              <a:solidFill>
                <a:srgbClr val="FF0000"/>
              </a:solidFill>
            </a:endParaRPr>
          </a:p>
        </p:txBody>
      </p:sp>
      <p:cxnSp>
        <p:nvCxnSpPr>
          <p:cNvPr id="9" name="Straight Arrow Connector 8"/>
          <p:cNvCxnSpPr/>
          <p:nvPr/>
        </p:nvCxnSpPr>
        <p:spPr>
          <a:xfrm>
            <a:off x="3361765" y="739599"/>
            <a:ext cx="957430" cy="153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18042" y="1317812"/>
            <a:ext cx="2124636" cy="37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80329" y="1504243"/>
            <a:ext cx="4658062" cy="369332"/>
          </a:xfrm>
          <a:prstGeom prst="rect">
            <a:avLst/>
          </a:prstGeom>
          <a:noFill/>
        </p:spPr>
        <p:txBody>
          <a:bodyPr wrap="square" rtlCol="0">
            <a:spAutoFit/>
          </a:bodyPr>
          <a:lstStyle/>
          <a:p>
            <a:r>
              <a:rPr lang="en-GB" dirty="0" smtClean="0">
                <a:solidFill>
                  <a:srgbClr val="FF0000"/>
                </a:solidFill>
              </a:rPr>
              <a:t>‘Go’ as a command shows her control over him</a:t>
            </a:r>
            <a:endParaRPr lang="en-GB" dirty="0">
              <a:solidFill>
                <a:srgbClr val="FF0000"/>
              </a:solidFill>
            </a:endParaRPr>
          </a:p>
        </p:txBody>
      </p:sp>
      <p:sp>
        <p:nvSpPr>
          <p:cNvPr id="13" name="Action Button: Movie 12">
            <a:hlinkClick r:id="rId2" action="ppaction://hlinkfile" highlightClick="1"/>
          </p:cNvPr>
          <p:cNvSpPr/>
          <p:nvPr/>
        </p:nvSpPr>
        <p:spPr>
          <a:xfrm>
            <a:off x="3234519" y="3398293"/>
            <a:ext cx="1084676" cy="784746"/>
          </a:xfrm>
          <a:prstGeom prst="actionButtonMovie">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676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smtClean="0"/>
              <a:t>Learning Objective: </a:t>
            </a:r>
            <a:r>
              <a:rPr lang="en-GB" smtClean="0"/>
              <a:t>Who is more powerful in this scene?</a:t>
            </a:r>
            <a:endParaRPr lang="en-GB"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8" y="460485"/>
            <a:ext cx="4805928" cy="6273802"/>
          </a:xfrm>
          <a:prstGeom prst="rect">
            <a:avLst/>
          </a:prstGeom>
        </p:spPr>
      </p:pic>
      <p:sp>
        <p:nvSpPr>
          <p:cNvPr id="7" name="TextBox 6"/>
          <p:cNvSpPr txBox="1"/>
          <p:nvPr/>
        </p:nvSpPr>
        <p:spPr>
          <a:xfrm>
            <a:off x="5200153" y="2520563"/>
            <a:ext cx="3498574" cy="3170099"/>
          </a:xfrm>
          <a:prstGeom prst="rect">
            <a:avLst/>
          </a:prstGeom>
          <a:noFill/>
        </p:spPr>
        <p:txBody>
          <a:bodyPr wrap="square" rtlCol="0">
            <a:spAutoFit/>
          </a:bodyPr>
          <a:lstStyle/>
          <a:p>
            <a:r>
              <a:rPr lang="en-GB" sz="4000" b="1" dirty="0" smtClean="0">
                <a:solidFill>
                  <a:srgbClr val="FF0000"/>
                </a:solidFill>
              </a:rPr>
              <a:t>AO3: </a:t>
            </a:r>
            <a:r>
              <a:rPr lang="en-GB" sz="4000" dirty="0" smtClean="0">
                <a:solidFill>
                  <a:srgbClr val="FF0000"/>
                </a:solidFill>
              </a:rPr>
              <a:t>Read and complete the sheet on </a:t>
            </a:r>
            <a:r>
              <a:rPr lang="en-GB" sz="4000" dirty="0" smtClean="0">
                <a:solidFill>
                  <a:srgbClr val="FF0000"/>
                </a:solidFill>
              </a:rPr>
              <a:t>Royalty in the 1600s.</a:t>
            </a:r>
            <a:endParaRPr lang="en-GB" sz="4000" dirty="0">
              <a:solidFill>
                <a:srgbClr val="FF0000"/>
              </a:solidFill>
            </a:endParaRPr>
          </a:p>
        </p:txBody>
      </p:sp>
    </p:spTree>
    <p:extLst>
      <p:ext uri="{BB962C8B-B14F-4D97-AF65-F5344CB8AC3E}">
        <p14:creationId xmlns:p14="http://schemas.microsoft.com/office/powerpoint/2010/main" val="371283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71083" y="966863"/>
            <a:ext cx="8208912" cy="4464496"/>
          </a:xfrm>
        </p:spPr>
        <p:txBody>
          <a:bodyPr>
            <a:noAutofit/>
          </a:bodyPr>
          <a:lstStyle/>
          <a:p>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a:t>
            </a:r>
            <a:r>
              <a:rPr lang="en-GB" sz="4000" b="1" dirty="0" smtClean="0">
                <a:solidFill>
                  <a:schemeClr val="bg1"/>
                </a:solidFill>
                <a:latin typeface="Comic Sans MS" pitchFamily="66" charset="0"/>
              </a:rPr>
              <a:t>Act </a:t>
            </a:r>
            <a:r>
              <a:rPr lang="en-GB" sz="4000" b="1" dirty="0" smtClean="0">
                <a:solidFill>
                  <a:schemeClr val="bg1"/>
                </a:solidFill>
                <a:latin typeface="Comic Sans MS" pitchFamily="66" charset="0"/>
              </a:rPr>
              <a:t>2 </a:t>
            </a:r>
            <a:r>
              <a:rPr lang="en-GB" sz="4000" b="1" dirty="0" smtClean="0">
                <a:solidFill>
                  <a:schemeClr val="bg1"/>
                </a:solidFill>
                <a:latin typeface="Comic Sans MS" pitchFamily="66" charset="0"/>
              </a:rPr>
              <a:t>Scene </a:t>
            </a:r>
            <a:r>
              <a:rPr lang="en-GB" sz="4000" b="1" dirty="0">
                <a:solidFill>
                  <a:schemeClr val="bg1"/>
                </a:solidFill>
                <a:latin typeface="Comic Sans MS" pitchFamily="66" charset="0"/>
              </a:rPr>
              <a:t>3</a:t>
            </a: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dirty="0" smtClean="0">
                <a:solidFill>
                  <a:schemeClr val="bg1"/>
                </a:solidFill>
                <a:latin typeface="Comic Sans MS" pitchFamily="66" charset="0"/>
              </a:rPr>
              <a:t>Why introduce Macduff here? </a:t>
            </a:r>
            <a:br>
              <a:rPr lang="en-GB" sz="40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377668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71083" y="966863"/>
            <a:ext cx="8208912" cy="4464496"/>
          </a:xfrm>
        </p:spPr>
        <p:txBody>
          <a:bodyPr>
            <a:noAutofit/>
          </a:bodyPr>
          <a:lstStyle/>
          <a:p>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a:t>
            </a:r>
            <a:r>
              <a:rPr lang="en-GB" sz="4000" b="1" dirty="0" smtClean="0">
                <a:solidFill>
                  <a:schemeClr val="bg1"/>
                </a:solidFill>
                <a:latin typeface="Comic Sans MS" pitchFamily="66" charset="0"/>
              </a:rPr>
              <a:t>Act </a:t>
            </a:r>
            <a:r>
              <a:rPr lang="en-GB" sz="4000" b="1" dirty="0" smtClean="0">
                <a:solidFill>
                  <a:schemeClr val="bg1"/>
                </a:solidFill>
                <a:latin typeface="Comic Sans MS" pitchFamily="66" charset="0"/>
              </a:rPr>
              <a:t>2 </a:t>
            </a:r>
            <a:r>
              <a:rPr lang="en-GB" sz="4000" b="1" dirty="0" smtClean="0">
                <a:solidFill>
                  <a:schemeClr val="bg1"/>
                </a:solidFill>
                <a:latin typeface="Comic Sans MS" pitchFamily="66" charset="0"/>
              </a:rPr>
              <a:t>Scene 1</a:t>
            </a:r>
            <a:br>
              <a:rPr lang="en-GB" sz="4000" b="1" dirty="0" smtClean="0">
                <a:solidFill>
                  <a:schemeClr val="bg1"/>
                </a:solidFill>
                <a:latin typeface="Comic Sans MS" pitchFamily="66" charset="0"/>
              </a:rPr>
            </a:b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dirty="0" smtClean="0">
                <a:solidFill>
                  <a:schemeClr val="bg1"/>
                </a:solidFill>
                <a:latin typeface="Comic Sans MS" pitchFamily="66" charset="0"/>
              </a:rPr>
              <a:t>To </a:t>
            </a:r>
            <a:r>
              <a:rPr lang="en-GB" sz="4000" dirty="0" smtClean="0">
                <a:solidFill>
                  <a:schemeClr val="bg1"/>
                </a:solidFill>
                <a:latin typeface="Comic Sans MS" pitchFamily="66" charset="0"/>
              </a:rPr>
              <a:t>explore Macbeth’s thoughts and feelings</a:t>
            </a: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1988022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50000"/>
          </a:blip>
          <a:srcRect t="28417" r="116" b="2979"/>
          <a:stretch/>
        </p:blipFill>
        <p:spPr>
          <a:xfrm>
            <a:off x="-2" y="-161365"/>
            <a:ext cx="9144001" cy="7131227"/>
          </a:xfrm>
          <a:prstGeom prst="rect">
            <a:avLst/>
          </a:prstGeom>
        </p:spPr>
      </p:pic>
      <p:graphicFrame>
        <p:nvGraphicFramePr>
          <p:cNvPr id="4" name="Content Placeholder 3"/>
          <p:cNvGraphicFramePr>
            <a:graphicFrameLocks noGrp="1"/>
          </p:cNvGraphicFramePr>
          <p:nvPr>
            <p:ph idx="1"/>
            <p:extLst/>
          </p:nvPr>
        </p:nvGraphicFramePr>
        <p:xfrm>
          <a:off x="286871" y="364652"/>
          <a:ext cx="8462682" cy="3918395"/>
        </p:xfrm>
        <a:graphic>
          <a:graphicData uri="http://schemas.openxmlformats.org/drawingml/2006/table">
            <a:tbl>
              <a:tblPr firstRow="1" firstCol="1" bandRow="1">
                <a:tableStyleId>{5940675A-B579-460E-94D1-54222C63F5DA}</a:tableStyleId>
              </a:tblPr>
              <a:tblGrid>
                <a:gridCol w="8462682"/>
              </a:tblGrid>
              <a:tr h="0">
                <a:tc>
                  <a:txBody>
                    <a:bodyPr/>
                    <a:lstStyle/>
                    <a:p>
                      <a:pPr algn="just"/>
                      <a:r>
                        <a:rPr lang="en-GB" sz="2600" b="1" dirty="0" smtClean="0">
                          <a:effectLst/>
                        </a:rPr>
                        <a:t>Act </a:t>
                      </a:r>
                      <a:r>
                        <a:rPr lang="en-GB" sz="2600" b="1" dirty="0">
                          <a:effectLst/>
                        </a:rPr>
                        <a:t>2, Scene 3</a:t>
                      </a:r>
                      <a:endParaRPr lang="en-US" sz="1100" b="1" dirty="0">
                        <a:effectLst/>
                        <a:latin typeface="Calibri" charset="0"/>
                        <a:ea typeface="Times New Roman" charset="0"/>
                      </a:endParaRPr>
                    </a:p>
                  </a:txBody>
                  <a:tcPr marL="68580" marR="68580" marT="0" marB="0"/>
                </a:tc>
              </a:tr>
              <a:tr h="0">
                <a:tc>
                  <a:txBody>
                    <a:bodyPr/>
                    <a:lstStyle/>
                    <a:p>
                      <a:pPr>
                        <a:lnSpc>
                          <a:spcPct val="107000"/>
                        </a:lnSpc>
                        <a:spcAft>
                          <a:spcPts val="0"/>
                        </a:spcAft>
                      </a:pPr>
                      <a:r>
                        <a:rPr lang="en-GB" sz="2400" b="1" dirty="0">
                          <a:effectLst/>
                        </a:rPr>
                        <a:t>A porter stumbles through the hallway to answer the </a:t>
                      </a:r>
                      <a:r>
                        <a:rPr lang="en-GB" sz="2400" b="1" dirty="0" smtClean="0">
                          <a:effectLst/>
                        </a:rPr>
                        <a:t>knocking. </a:t>
                      </a:r>
                      <a:r>
                        <a:rPr lang="en-GB" sz="2400" b="1" dirty="0">
                          <a:effectLst/>
                        </a:rPr>
                        <a:t>Macbeth enters, and Macduff asks him if the king is </a:t>
                      </a:r>
                      <a:r>
                        <a:rPr lang="en-GB" sz="2400" b="1" dirty="0" smtClean="0">
                          <a:effectLst/>
                        </a:rPr>
                        <a:t>awake.</a:t>
                      </a:r>
                      <a:r>
                        <a:rPr lang="en-GB" sz="2400" b="1" baseline="0" dirty="0" smtClean="0">
                          <a:effectLst/>
                        </a:rPr>
                        <a:t> </a:t>
                      </a:r>
                      <a:r>
                        <a:rPr lang="en-GB" sz="2400" b="1" dirty="0" smtClean="0">
                          <a:effectLst/>
                        </a:rPr>
                        <a:t>As </a:t>
                      </a:r>
                      <a:r>
                        <a:rPr lang="en-GB" sz="2400" b="1" dirty="0">
                          <a:effectLst/>
                        </a:rPr>
                        <a:t>Macduff enters the king’s chamber, Lennox describes the terrible storms that raged the previous night. </a:t>
                      </a:r>
                      <a:r>
                        <a:rPr lang="en-GB" sz="2400" b="1" dirty="0" smtClean="0">
                          <a:effectLst/>
                        </a:rPr>
                        <a:t>The </a:t>
                      </a:r>
                      <a:r>
                        <a:rPr lang="en-GB" sz="2400" b="1" dirty="0">
                          <a:effectLst/>
                        </a:rPr>
                        <a:t>king’s sons, Malcolm and </a:t>
                      </a:r>
                      <a:r>
                        <a:rPr lang="en-GB" sz="2400" b="1" dirty="0" err="1">
                          <a:effectLst/>
                        </a:rPr>
                        <a:t>Donalbain</a:t>
                      </a:r>
                      <a:r>
                        <a:rPr lang="en-GB" sz="2400" b="1" dirty="0">
                          <a:effectLst/>
                        </a:rPr>
                        <a:t>, arrive. They are told that their father has been killed, most likely by his chamberlains, who were found with bloody daggers. Macbeth declares that in his rage he has killed the chamberlains.</a:t>
                      </a:r>
                      <a:endParaRPr lang="en-US" sz="2400" b="1" dirty="0">
                        <a:effectLst/>
                      </a:endParaRPr>
                    </a:p>
                    <a:p>
                      <a:pPr>
                        <a:lnSpc>
                          <a:spcPct val="107000"/>
                        </a:lnSpc>
                        <a:spcAft>
                          <a:spcPts val="0"/>
                        </a:spcAft>
                      </a:pPr>
                      <a:r>
                        <a:rPr lang="en-GB" sz="2400" b="1" dirty="0" smtClean="0">
                          <a:effectLst/>
                        </a:rPr>
                        <a:t>Lady </a:t>
                      </a:r>
                      <a:r>
                        <a:rPr lang="en-GB" sz="2400" b="1" dirty="0">
                          <a:effectLst/>
                        </a:rPr>
                        <a:t>Macbeth suddenly </a:t>
                      </a:r>
                      <a:r>
                        <a:rPr lang="en-GB" sz="2400" b="1" dirty="0" smtClean="0">
                          <a:effectLst/>
                        </a:rPr>
                        <a:t>faints. Duncan’s </a:t>
                      </a:r>
                      <a:r>
                        <a:rPr lang="en-GB" sz="2400" b="1" dirty="0">
                          <a:effectLst/>
                        </a:rPr>
                        <a:t>sons decide to flee. </a:t>
                      </a:r>
                      <a:endParaRPr lang="en-US" sz="2400" b="1" dirty="0">
                        <a:effectLst/>
                        <a:latin typeface="Calibri" charset="0"/>
                        <a:ea typeface="Calibri" charset="0"/>
                        <a:cs typeface="Times New Roman" charset="0"/>
                      </a:endParaRPr>
                    </a:p>
                  </a:txBody>
                  <a:tcPr marL="68580" marR="68580" marT="0" marB="0"/>
                </a:tc>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blip>
          <a:srcRect r="22797"/>
          <a:stretch/>
        </p:blipFill>
        <p:spPr>
          <a:xfrm>
            <a:off x="-143437" y="4821253"/>
            <a:ext cx="2609636" cy="1498540"/>
          </a:xfrm>
          <a:prstGeom prst="rect">
            <a:avLst/>
          </a:prstGeom>
        </p:spPr>
      </p:pic>
      <p:sp>
        <p:nvSpPr>
          <p:cNvPr id="7" name="TextBox 6"/>
          <p:cNvSpPr txBox="1"/>
          <p:nvPr/>
        </p:nvSpPr>
        <p:spPr>
          <a:xfrm>
            <a:off x="2466199" y="5062691"/>
            <a:ext cx="5548045" cy="1323439"/>
          </a:xfrm>
          <a:prstGeom prst="rect">
            <a:avLst/>
          </a:prstGeom>
          <a:noFill/>
        </p:spPr>
        <p:txBody>
          <a:bodyPr wrap="square" rtlCol="0">
            <a:spAutoFit/>
          </a:bodyPr>
          <a:lstStyle/>
          <a:p>
            <a:pPr marL="285750" indent="-285750">
              <a:buFont typeface="Arial" charset="0"/>
              <a:buChar char="•"/>
            </a:pPr>
            <a:r>
              <a:rPr lang="en-US" sz="2000" b="1" dirty="0" smtClean="0"/>
              <a:t>Plot: Dark comedy</a:t>
            </a:r>
          </a:p>
          <a:p>
            <a:pPr marL="285750" indent="-285750">
              <a:buFont typeface="Arial" charset="0"/>
              <a:buChar char="•"/>
            </a:pPr>
            <a:r>
              <a:rPr lang="en-US" sz="2000" b="1" dirty="0" smtClean="0"/>
              <a:t>Device: Allusion</a:t>
            </a:r>
          </a:p>
          <a:p>
            <a:pPr marL="285750" indent="-285750">
              <a:buFont typeface="Arial" charset="0"/>
              <a:buChar char="•"/>
            </a:pPr>
            <a:r>
              <a:rPr lang="en-US" sz="2000" b="1" dirty="0" smtClean="0"/>
              <a:t>Device: </a:t>
            </a:r>
            <a:r>
              <a:rPr lang="en-US" sz="2000" b="1" dirty="0"/>
              <a:t>P</a:t>
            </a:r>
            <a:r>
              <a:rPr lang="en-US" sz="2000" b="1" dirty="0" smtClean="0"/>
              <a:t>athetic fallacy</a:t>
            </a:r>
          </a:p>
          <a:p>
            <a:pPr marL="285750" indent="-285750">
              <a:buFont typeface="Arial" charset="0"/>
              <a:buChar char="•"/>
            </a:pPr>
            <a:r>
              <a:rPr lang="en-US" sz="2000" b="1" dirty="0" smtClean="0"/>
              <a:t>Device: Foreshadowing</a:t>
            </a:r>
          </a:p>
        </p:txBody>
      </p:sp>
    </p:spTree>
    <p:extLst>
      <p:ext uri="{BB962C8B-B14F-4D97-AF65-F5344CB8AC3E}">
        <p14:creationId xmlns:p14="http://schemas.microsoft.com/office/powerpoint/2010/main" val="3219439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12" y="578979"/>
            <a:ext cx="6660107" cy="6186309"/>
          </a:xfrm>
          <a:prstGeom prst="rect">
            <a:avLst/>
          </a:prstGeom>
        </p:spPr>
        <p:txBody>
          <a:bodyPr wrap="square">
            <a:spAutoFit/>
          </a:bodyPr>
          <a:lstStyle/>
          <a:p>
            <a:r>
              <a:rPr lang="en-GB" b="1" dirty="0" smtClean="0"/>
              <a:t>MACDUFF </a:t>
            </a:r>
            <a:r>
              <a:rPr lang="en-GB" dirty="0" smtClean="0"/>
              <a:t>O horror, horror, horror! Tongue nor heart</a:t>
            </a:r>
          </a:p>
          <a:p>
            <a:r>
              <a:rPr lang="en-GB" dirty="0" smtClean="0"/>
              <a:t>Cannot conceive nor name thee!</a:t>
            </a:r>
          </a:p>
          <a:p>
            <a:r>
              <a:rPr lang="en-GB" b="1" dirty="0" smtClean="0"/>
              <a:t>MACBETH LENNOX </a:t>
            </a:r>
            <a:r>
              <a:rPr lang="en-GB" dirty="0" smtClean="0"/>
              <a:t>What's the matter.</a:t>
            </a:r>
          </a:p>
          <a:p>
            <a:r>
              <a:rPr lang="en-GB" b="1" dirty="0" smtClean="0"/>
              <a:t>MACDUFF </a:t>
            </a:r>
            <a:r>
              <a:rPr lang="en-GB" dirty="0" smtClean="0"/>
              <a:t>Confusion now hath made his masterpiece!</a:t>
            </a:r>
          </a:p>
          <a:p>
            <a:r>
              <a:rPr lang="en-GB" dirty="0" smtClean="0"/>
              <a:t>Most sacrilegious murder hath broke </a:t>
            </a:r>
            <a:r>
              <a:rPr lang="en-GB" dirty="0" err="1" smtClean="0"/>
              <a:t>ope</a:t>
            </a:r>
            <a:endParaRPr lang="en-GB" dirty="0" smtClean="0"/>
          </a:p>
          <a:p>
            <a:r>
              <a:rPr lang="en-GB" dirty="0" smtClean="0"/>
              <a:t>The Lord's anointed temple, and stole thence</a:t>
            </a:r>
          </a:p>
          <a:p>
            <a:r>
              <a:rPr lang="en-GB" dirty="0" smtClean="0"/>
              <a:t>The life o' the building!</a:t>
            </a:r>
          </a:p>
          <a:p>
            <a:r>
              <a:rPr lang="en-GB" b="1" dirty="0" smtClean="0"/>
              <a:t>MACBETH </a:t>
            </a:r>
            <a:r>
              <a:rPr lang="en-GB" dirty="0" smtClean="0"/>
              <a:t>What is 't you say? the life?</a:t>
            </a:r>
          </a:p>
          <a:p>
            <a:r>
              <a:rPr lang="en-GB" b="1" dirty="0" smtClean="0"/>
              <a:t>LENNOX </a:t>
            </a:r>
            <a:r>
              <a:rPr lang="en-GB" dirty="0" smtClean="0"/>
              <a:t>Mean you his majesty?</a:t>
            </a:r>
          </a:p>
          <a:p>
            <a:r>
              <a:rPr lang="en-GB" b="1" dirty="0" smtClean="0"/>
              <a:t>MACDUFF </a:t>
            </a:r>
            <a:r>
              <a:rPr lang="en-GB" dirty="0" smtClean="0"/>
              <a:t>Approach the chamber, and destroy your sight</a:t>
            </a:r>
          </a:p>
          <a:p>
            <a:r>
              <a:rPr lang="en-GB" dirty="0" smtClean="0"/>
              <a:t>With a new Gorgon: do not bid me speak;</a:t>
            </a:r>
          </a:p>
          <a:p>
            <a:r>
              <a:rPr lang="en-GB" dirty="0" smtClean="0"/>
              <a:t>See, and then speak yourselves.</a:t>
            </a:r>
          </a:p>
          <a:p>
            <a:r>
              <a:rPr lang="en-GB" i="1" dirty="0" smtClean="0"/>
              <a:t>Exeunt MACBETH and LENNOX</a:t>
            </a:r>
          </a:p>
          <a:p>
            <a:endParaRPr lang="en-GB" dirty="0" smtClean="0"/>
          </a:p>
          <a:p>
            <a:r>
              <a:rPr lang="en-GB" dirty="0" smtClean="0"/>
              <a:t>Awake, awake!</a:t>
            </a:r>
          </a:p>
          <a:p>
            <a:r>
              <a:rPr lang="en-GB" dirty="0" smtClean="0"/>
              <a:t>Ring the alarum-bell. Murder and treason!</a:t>
            </a:r>
          </a:p>
          <a:p>
            <a:r>
              <a:rPr lang="en-GB" dirty="0" smtClean="0"/>
              <a:t>Banquo and </a:t>
            </a:r>
            <a:r>
              <a:rPr lang="en-GB" dirty="0" err="1" smtClean="0"/>
              <a:t>Donalbain</a:t>
            </a:r>
            <a:r>
              <a:rPr lang="en-GB" dirty="0" smtClean="0"/>
              <a:t>! Malcolm! awake!</a:t>
            </a:r>
          </a:p>
          <a:p>
            <a:r>
              <a:rPr lang="en-GB" dirty="0" smtClean="0"/>
              <a:t>Shake off this downy sleep, death's counterfeit,</a:t>
            </a:r>
          </a:p>
          <a:p>
            <a:r>
              <a:rPr lang="en-GB" dirty="0" smtClean="0"/>
              <a:t>And look on death itself! up, up, and see</a:t>
            </a:r>
          </a:p>
          <a:p>
            <a:r>
              <a:rPr lang="en-GB" dirty="0" smtClean="0"/>
              <a:t>The great doom's image! Malcolm! Banquo!</a:t>
            </a:r>
          </a:p>
          <a:p>
            <a:r>
              <a:rPr lang="en-GB" dirty="0" smtClean="0"/>
              <a:t>As from your graves rise up, and walk like sprites,</a:t>
            </a:r>
          </a:p>
          <a:p>
            <a:r>
              <a:rPr lang="en-GB" dirty="0" smtClean="0"/>
              <a:t>To countenance this horror! Ring the bell.</a:t>
            </a:r>
            <a:endParaRPr lang="en-GB"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Why introduce Macduff here?</a:t>
            </a:r>
            <a:endParaRPr lang="en-GB" dirty="0"/>
          </a:p>
        </p:txBody>
      </p:sp>
      <p:sp>
        <p:nvSpPr>
          <p:cNvPr id="6" name="TextBox 5"/>
          <p:cNvSpPr txBox="1"/>
          <p:nvPr/>
        </p:nvSpPr>
        <p:spPr>
          <a:xfrm>
            <a:off x="5827594" y="948519"/>
            <a:ext cx="3138985" cy="4893647"/>
          </a:xfrm>
          <a:prstGeom prst="rect">
            <a:avLst/>
          </a:prstGeom>
          <a:noFill/>
        </p:spPr>
        <p:txBody>
          <a:bodyPr wrap="square" rtlCol="0">
            <a:spAutoFit/>
          </a:bodyPr>
          <a:lstStyle/>
          <a:p>
            <a:r>
              <a:rPr lang="en-GB" sz="2400" dirty="0" smtClean="0">
                <a:solidFill>
                  <a:srgbClr val="FF0000"/>
                </a:solidFill>
              </a:rPr>
              <a:t>Why has Shakespeare given Macduff the job of finding the murdered king? </a:t>
            </a:r>
          </a:p>
          <a:p>
            <a:endParaRPr lang="en-GB" sz="2400" dirty="0">
              <a:solidFill>
                <a:srgbClr val="FF0000"/>
              </a:solidFill>
            </a:endParaRPr>
          </a:p>
          <a:p>
            <a:r>
              <a:rPr lang="en-GB" sz="2400" dirty="0" smtClean="0">
                <a:solidFill>
                  <a:srgbClr val="FF0000"/>
                </a:solidFill>
              </a:rPr>
              <a:t>What does his reaction tell us about him? </a:t>
            </a:r>
            <a:r>
              <a:rPr lang="en-GB" sz="2400" i="1" dirty="0" smtClean="0">
                <a:solidFill>
                  <a:srgbClr val="FF0000"/>
                </a:solidFill>
              </a:rPr>
              <a:t>(Think about AO3, attitudes to royalty.) </a:t>
            </a:r>
          </a:p>
          <a:p>
            <a:endParaRPr lang="en-GB" sz="2400" dirty="0">
              <a:solidFill>
                <a:srgbClr val="FF0000"/>
              </a:solidFill>
            </a:endParaRPr>
          </a:p>
          <a:p>
            <a:r>
              <a:rPr lang="en-GB" sz="2400" dirty="0" smtClean="0">
                <a:solidFill>
                  <a:srgbClr val="FF0000"/>
                </a:solidFill>
              </a:rPr>
              <a:t>How does it place him </a:t>
            </a:r>
            <a:r>
              <a:rPr lang="en-GB" sz="2400" i="1" dirty="0" smtClean="0">
                <a:solidFill>
                  <a:srgbClr val="FF0000"/>
                </a:solidFill>
              </a:rPr>
              <a:t>structurally</a:t>
            </a:r>
            <a:r>
              <a:rPr lang="en-GB" sz="2400" dirty="0">
                <a:solidFill>
                  <a:srgbClr val="FF0000"/>
                </a:solidFill>
              </a:rPr>
              <a:t> </a:t>
            </a:r>
            <a:r>
              <a:rPr lang="en-GB" sz="2400" dirty="0" smtClean="0">
                <a:solidFill>
                  <a:srgbClr val="FF0000"/>
                </a:solidFill>
              </a:rPr>
              <a:t>- against Macbeth? </a:t>
            </a:r>
            <a:endParaRPr lang="en-GB" sz="2400" dirty="0">
              <a:solidFill>
                <a:srgbClr val="FF0000"/>
              </a:solidFill>
            </a:endParaRPr>
          </a:p>
        </p:txBody>
      </p:sp>
    </p:spTree>
    <p:extLst>
      <p:ext uri="{BB962C8B-B14F-4D97-AF65-F5344CB8AC3E}">
        <p14:creationId xmlns:p14="http://schemas.microsoft.com/office/powerpoint/2010/main" val="67556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8" y="475804"/>
            <a:ext cx="6745045" cy="6382196"/>
          </a:xfrm>
          <a:prstGeom prst="rect">
            <a:avLst/>
          </a:prstGeom>
        </p:spPr>
        <p:txBody>
          <a:bodyPr wrap="square">
            <a:spAutoFit/>
          </a:bodyPr>
          <a:lstStyle/>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MACDUFF</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Your royal father 's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murder'd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LENNOX</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Those of his chamber, as it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seem'd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had done 't:</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Their hands and faces were an badged with blood;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were their daggers, which unwiped we found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Upon their pillows: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MACBETH</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 yet I do repent me of my fury,</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I did kill them.</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MACDUFF</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Wherefore did you so?</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MACBETH</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can be wise, amazed, temperate and furious,</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Loyal and neutral, in a moment? No man:</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expedition my violent love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Outrun the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pauser</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reason. Here lay Duncan,</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 silver skin laced with his golden blood;</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his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gash'd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stabs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look'd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like a breach in nature</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ruin's wasteful entrance: there, the murderers,</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Steep'd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the colours of their trade, their daggers</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Unmannerly </a:t>
            </a:r>
            <a:r>
              <a:rPr lang="en-GB"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breech'd</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gore: who could refrain,</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had a heart to love, and in that heart</a:t>
            </a:r>
            <a:b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Courage to make's love known?</a:t>
            </a:r>
            <a:endParaRPr lang="en-GB" sz="1400" dirty="0"/>
          </a:p>
        </p:txBody>
      </p:sp>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Why introduce Macduff here?</a:t>
            </a:r>
            <a:endParaRPr lang="en-GB" dirty="0"/>
          </a:p>
        </p:txBody>
      </p:sp>
      <p:sp>
        <p:nvSpPr>
          <p:cNvPr id="4" name="TextBox 3"/>
          <p:cNvSpPr txBox="1"/>
          <p:nvPr/>
        </p:nvSpPr>
        <p:spPr>
          <a:xfrm>
            <a:off x="5277750" y="962167"/>
            <a:ext cx="3138985" cy="4524315"/>
          </a:xfrm>
          <a:prstGeom prst="rect">
            <a:avLst/>
          </a:prstGeom>
          <a:noFill/>
        </p:spPr>
        <p:txBody>
          <a:bodyPr wrap="square" rtlCol="0">
            <a:spAutoFit/>
          </a:bodyPr>
          <a:lstStyle/>
          <a:p>
            <a:r>
              <a:rPr lang="en-GB" sz="2400" dirty="0" smtClean="0">
                <a:solidFill>
                  <a:srgbClr val="FF0000"/>
                </a:solidFill>
              </a:rPr>
              <a:t>How does Macbeth’s reaction compare to Macduff’s? </a:t>
            </a:r>
          </a:p>
          <a:p>
            <a:endParaRPr lang="en-GB" sz="2400" dirty="0">
              <a:solidFill>
                <a:srgbClr val="FF0000"/>
              </a:solidFill>
            </a:endParaRPr>
          </a:p>
          <a:p>
            <a:r>
              <a:rPr lang="en-GB" sz="2400" dirty="0" smtClean="0">
                <a:solidFill>
                  <a:srgbClr val="FF0000"/>
                </a:solidFill>
              </a:rPr>
              <a:t>Look carefully at the language and structure of his speech. What comparisons can we make? </a:t>
            </a:r>
          </a:p>
          <a:p>
            <a:endParaRPr lang="en-GB" sz="2400" dirty="0">
              <a:solidFill>
                <a:srgbClr val="FF0000"/>
              </a:solidFill>
            </a:endParaRPr>
          </a:p>
          <a:p>
            <a:r>
              <a:rPr lang="en-GB" sz="2400" dirty="0" smtClean="0">
                <a:solidFill>
                  <a:srgbClr val="FF0000"/>
                </a:solidFill>
              </a:rPr>
              <a:t>(Why did Macbeth really kill the guards?)</a:t>
            </a:r>
            <a:endParaRPr lang="en-GB" sz="2400" dirty="0">
              <a:solidFill>
                <a:srgbClr val="FF0000"/>
              </a:solidFill>
            </a:endParaRPr>
          </a:p>
        </p:txBody>
      </p:sp>
    </p:spTree>
    <p:extLst>
      <p:ext uri="{BB962C8B-B14F-4D97-AF65-F5344CB8AC3E}">
        <p14:creationId xmlns:p14="http://schemas.microsoft.com/office/powerpoint/2010/main" val="3963210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71083" y="966863"/>
            <a:ext cx="8208912" cy="4464496"/>
          </a:xfrm>
        </p:spPr>
        <p:txBody>
          <a:bodyPr>
            <a:noAutofit/>
          </a:bodyPr>
          <a:lstStyle/>
          <a:p>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a:t>
            </a:r>
            <a:r>
              <a:rPr lang="en-GB" sz="4000" b="1" dirty="0" smtClean="0">
                <a:solidFill>
                  <a:schemeClr val="bg1"/>
                </a:solidFill>
                <a:latin typeface="Comic Sans MS" pitchFamily="66" charset="0"/>
              </a:rPr>
              <a:t>Act </a:t>
            </a:r>
            <a:r>
              <a:rPr lang="en-GB" sz="4000" b="1" dirty="0" smtClean="0">
                <a:solidFill>
                  <a:schemeClr val="bg1"/>
                </a:solidFill>
                <a:latin typeface="Comic Sans MS" pitchFamily="66" charset="0"/>
              </a:rPr>
              <a:t>2 </a:t>
            </a:r>
            <a:r>
              <a:rPr lang="en-GB" sz="4000" b="1" dirty="0" smtClean="0">
                <a:solidFill>
                  <a:schemeClr val="bg1"/>
                </a:solidFill>
                <a:latin typeface="Comic Sans MS" pitchFamily="66" charset="0"/>
              </a:rPr>
              <a:t>Scene </a:t>
            </a:r>
            <a:r>
              <a:rPr lang="en-GB" sz="4000" b="1" dirty="0" smtClean="0">
                <a:solidFill>
                  <a:schemeClr val="bg1"/>
                </a:solidFill>
                <a:latin typeface="Comic Sans MS" pitchFamily="66" charset="0"/>
              </a:rPr>
              <a:t>4</a:t>
            </a: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b="1" dirty="0" smtClean="0">
                <a:solidFill>
                  <a:schemeClr val="bg1"/>
                </a:solidFill>
                <a:latin typeface="Comic Sans MS" pitchFamily="66" charset="0"/>
              </a:rPr>
              <a:t/>
            </a:r>
            <a:br>
              <a:rPr lang="en-GB" sz="4000" b="1" dirty="0" smtClean="0">
                <a:solidFill>
                  <a:schemeClr val="bg1"/>
                </a:solidFill>
                <a:latin typeface="Comic Sans MS" pitchFamily="66" charset="0"/>
              </a:rPr>
            </a:br>
            <a:r>
              <a:rPr lang="en-GB" sz="4000" dirty="0" smtClean="0">
                <a:solidFill>
                  <a:schemeClr val="bg1"/>
                </a:solidFill>
                <a:latin typeface="Comic Sans MS" pitchFamily="66" charset="0"/>
              </a:rPr>
              <a:t>To explore Shakespeare’s use of pathetic fallacy</a:t>
            </a:r>
            <a:br>
              <a:rPr lang="en-GB" sz="40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273186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50000"/>
          </a:blip>
          <a:srcRect l="17701" r="36594"/>
          <a:stretch/>
        </p:blipFill>
        <p:spPr>
          <a:xfrm>
            <a:off x="0" y="0"/>
            <a:ext cx="9144000" cy="6829002"/>
          </a:xfrm>
          <a:prstGeom prst="rect">
            <a:avLst/>
          </a:prstGeom>
        </p:spPr>
      </p:pic>
      <p:graphicFrame>
        <p:nvGraphicFramePr>
          <p:cNvPr id="4" name="Content Placeholder 3"/>
          <p:cNvGraphicFramePr>
            <a:graphicFrameLocks noGrp="1"/>
          </p:cNvGraphicFramePr>
          <p:nvPr>
            <p:ph idx="1"/>
            <p:extLst/>
          </p:nvPr>
        </p:nvGraphicFramePr>
        <p:xfrm>
          <a:off x="451336" y="322730"/>
          <a:ext cx="8100994" cy="2297104"/>
        </p:xfrm>
        <a:graphic>
          <a:graphicData uri="http://schemas.openxmlformats.org/drawingml/2006/table">
            <a:tbl>
              <a:tblPr firstRow="1" firstCol="1" bandRow="1">
                <a:tableStyleId>{5940675A-B579-460E-94D1-54222C63F5DA}</a:tableStyleId>
              </a:tblPr>
              <a:tblGrid>
                <a:gridCol w="8100994"/>
              </a:tblGrid>
              <a:tr h="468304">
                <a:tc>
                  <a:txBody>
                    <a:bodyPr/>
                    <a:lstStyle/>
                    <a:p>
                      <a:pPr algn="just"/>
                      <a:r>
                        <a:rPr lang="en-GB" sz="2400" b="1" dirty="0" smtClean="0">
                          <a:effectLst/>
                        </a:rPr>
                        <a:t>Act </a:t>
                      </a:r>
                      <a:r>
                        <a:rPr lang="en-GB" sz="2400" b="1" dirty="0">
                          <a:effectLst/>
                        </a:rPr>
                        <a:t>2, Scene 4</a:t>
                      </a:r>
                      <a:endParaRPr lang="en-US" sz="2400" b="1" dirty="0">
                        <a:effectLst/>
                        <a:latin typeface="Calibri" charset="0"/>
                        <a:ea typeface="Times New Roman" charset="0"/>
                      </a:endParaRPr>
                    </a:p>
                  </a:txBody>
                  <a:tcPr marL="68580" marR="68580" marT="0" marB="0"/>
                </a:tc>
              </a:tr>
              <a:tr h="0">
                <a:tc>
                  <a:txBody>
                    <a:bodyPr/>
                    <a:lstStyle/>
                    <a:p>
                      <a:pPr algn="just">
                        <a:spcAft>
                          <a:spcPts val="0"/>
                        </a:spcAft>
                      </a:pPr>
                      <a:r>
                        <a:rPr lang="en-GB" sz="2400" b="1" dirty="0">
                          <a:effectLst/>
                        </a:rPr>
                        <a:t>Ross, a thane, walks outside the castle with an old man. They discuss the strange and ominous happenings of the past few </a:t>
                      </a:r>
                      <a:r>
                        <a:rPr lang="en-GB" sz="2400" b="1" dirty="0" smtClean="0">
                          <a:effectLst/>
                        </a:rPr>
                        <a:t>days.</a:t>
                      </a:r>
                      <a:r>
                        <a:rPr lang="en-GB" sz="2400" b="1" baseline="0" dirty="0" smtClean="0">
                          <a:effectLst/>
                        </a:rPr>
                        <a:t> </a:t>
                      </a:r>
                      <a:r>
                        <a:rPr lang="en-GB" sz="2400" b="1" dirty="0" smtClean="0">
                          <a:effectLst/>
                        </a:rPr>
                        <a:t>Macduff </a:t>
                      </a:r>
                      <a:r>
                        <a:rPr lang="en-GB" sz="2400" b="1" dirty="0">
                          <a:effectLst/>
                        </a:rPr>
                        <a:t>emerges from the castle and tells Ross that Macbeth has been made king by the other lords, and that he now rides to Scone to be crowned. </a:t>
                      </a:r>
                      <a:endParaRPr lang="en-US" sz="2400" b="1" dirty="0">
                        <a:effectLst/>
                        <a:latin typeface="Calibri" charset="0"/>
                        <a:ea typeface="Times New Roman" charset="0"/>
                      </a:endParaRPr>
                    </a:p>
                  </a:txBody>
                  <a:tcPr marL="68580" marR="68580" marT="0" marB="0"/>
                </a:tc>
              </a:tr>
            </a:tbl>
          </a:graphicData>
        </a:graphic>
      </p:graphicFrame>
      <p:pic>
        <p:nvPicPr>
          <p:cNvPr id="5" name="Picture 4"/>
          <p:cNvPicPr>
            <a:picLocks noChangeAspect="1"/>
          </p:cNvPicPr>
          <p:nvPr/>
        </p:nvPicPr>
        <p:blipFill rotWithShape="1">
          <a:blip r:embed="rId3">
            <a:clrChange>
              <a:clrFrom>
                <a:srgbClr val="FFFFFF"/>
              </a:clrFrom>
              <a:clrTo>
                <a:srgbClr val="FFFFFF">
                  <a:alpha val="0"/>
                </a:srgbClr>
              </a:clrTo>
            </a:clrChange>
          </a:blip>
          <a:srcRect r="22797"/>
          <a:stretch/>
        </p:blipFill>
        <p:spPr>
          <a:xfrm>
            <a:off x="-143437" y="4821253"/>
            <a:ext cx="2609636" cy="1498540"/>
          </a:xfrm>
          <a:prstGeom prst="rect">
            <a:avLst/>
          </a:prstGeom>
        </p:spPr>
      </p:pic>
      <p:sp>
        <p:nvSpPr>
          <p:cNvPr id="7" name="TextBox 6"/>
          <p:cNvSpPr txBox="1"/>
          <p:nvPr/>
        </p:nvSpPr>
        <p:spPr>
          <a:xfrm>
            <a:off x="2466199" y="4821253"/>
            <a:ext cx="5548045" cy="1323439"/>
          </a:xfrm>
          <a:prstGeom prst="rect">
            <a:avLst/>
          </a:prstGeom>
          <a:noFill/>
        </p:spPr>
        <p:txBody>
          <a:bodyPr wrap="square" rtlCol="0">
            <a:spAutoFit/>
          </a:bodyPr>
          <a:lstStyle/>
          <a:p>
            <a:pPr marL="285750" indent="-285750">
              <a:buFont typeface="Arial" charset="0"/>
              <a:buChar char="•"/>
            </a:pPr>
            <a:r>
              <a:rPr lang="en-US" sz="2000" b="1" dirty="0" smtClean="0"/>
              <a:t>Motif: Garments</a:t>
            </a:r>
          </a:p>
          <a:p>
            <a:pPr marL="285750" indent="-285750">
              <a:buFont typeface="Arial" charset="0"/>
              <a:buChar char="•"/>
            </a:pPr>
            <a:r>
              <a:rPr lang="en-US" sz="2000" b="1" dirty="0" smtClean="0"/>
              <a:t>Device: Personification</a:t>
            </a:r>
          </a:p>
          <a:p>
            <a:pPr marL="285750" indent="-285750">
              <a:buFont typeface="Arial" charset="0"/>
              <a:buChar char="•"/>
            </a:pPr>
            <a:r>
              <a:rPr lang="en-US" sz="2000" b="1" dirty="0" smtClean="0"/>
              <a:t>Device: </a:t>
            </a:r>
            <a:r>
              <a:rPr lang="en-US" sz="2000" b="1" dirty="0"/>
              <a:t>P</a:t>
            </a:r>
            <a:r>
              <a:rPr lang="en-US" sz="2000" b="1" dirty="0" smtClean="0"/>
              <a:t>athetic fallacy, Imagery</a:t>
            </a:r>
          </a:p>
          <a:p>
            <a:pPr marL="285750" indent="-285750">
              <a:buFont typeface="Arial" charset="0"/>
              <a:buChar char="•"/>
            </a:pPr>
            <a:r>
              <a:rPr lang="en-US" sz="2000" b="1" dirty="0" smtClean="0"/>
              <a:t>Device: Foreshadowing</a:t>
            </a:r>
          </a:p>
        </p:txBody>
      </p:sp>
    </p:spTree>
    <p:extLst>
      <p:ext uri="{BB962C8B-B14F-4D97-AF65-F5344CB8AC3E}">
        <p14:creationId xmlns:p14="http://schemas.microsoft.com/office/powerpoint/2010/main" val="2232867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4178" y="2121932"/>
            <a:ext cx="6646461" cy="1938992"/>
          </a:xfrm>
          <a:prstGeom prst="rect">
            <a:avLst/>
          </a:prstGeom>
          <a:ln>
            <a:solidFill>
              <a:schemeClr val="accent1">
                <a:shade val="50000"/>
              </a:schemeClr>
            </a:solidFill>
          </a:ln>
        </p:spPr>
        <p:txBody>
          <a:bodyPr wrap="square">
            <a:spAutoFit/>
          </a:bodyPr>
          <a:lstStyle/>
          <a:p>
            <a:r>
              <a:rPr lang="en-GB" sz="2400" dirty="0" smtClean="0">
                <a:latin typeface="Arial" panose="020B0604020202020204" pitchFamily="34" charset="0"/>
                <a:cs typeface="Arial" panose="020B0604020202020204" pitchFamily="34" charset="0"/>
              </a:rPr>
              <a:t>               by the clock, 'tis day,</a:t>
            </a:r>
          </a:p>
          <a:p>
            <a:r>
              <a:rPr lang="en-GB" sz="2400" dirty="0" smtClean="0">
                <a:latin typeface="Arial" panose="020B0604020202020204" pitchFamily="34" charset="0"/>
                <a:cs typeface="Arial" panose="020B0604020202020204" pitchFamily="34" charset="0"/>
              </a:rPr>
              <a:t>And yet dark night strangles the travelling lamp:</a:t>
            </a:r>
          </a:p>
          <a:p>
            <a:r>
              <a:rPr lang="en-GB" sz="2400" dirty="0" err="1" smtClean="0">
                <a:latin typeface="Arial" panose="020B0604020202020204" pitchFamily="34" charset="0"/>
                <a:cs typeface="Arial" panose="020B0604020202020204" pitchFamily="34" charset="0"/>
              </a:rPr>
              <a:t>Is't</a:t>
            </a:r>
            <a:r>
              <a:rPr lang="en-GB" sz="2400" dirty="0" smtClean="0">
                <a:latin typeface="Arial" panose="020B0604020202020204" pitchFamily="34" charset="0"/>
                <a:cs typeface="Arial" panose="020B0604020202020204" pitchFamily="34" charset="0"/>
              </a:rPr>
              <a:t> night's predominance, or the day's shame,</a:t>
            </a:r>
          </a:p>
          <a:p>
            <a:r>
              <a:rPr lang="en-GB" sz="2400" dirty="0" smtClean="0">
                <a:latin typeface="Arial" panose="020B0604020202020204" pitchFamily="34" charset="0"/>
                <a:cs typeface="Arial" panose="020B0604020202020204" pitchFamily="34" charset="0"/>
              </a:rPr>
              <a:t>That darkness does the face of earth entomb,</a:t>
            </a:r>
          </a:p>
          <a:p>
            <a:r>
              <a:rPr lang="en-GB" sz="2400" dirty="0" smtClean="0">
                <a:latin typeface="Arial" panose="020B0604020202020204" pitchFamily="34" charset="0"/>
                <a:cs typeface="Arial" panose="020B0604020202020204" pitchFamily="34" charset="0"/>
              </a:rPr>
              <a:t>When living light should kiss it?</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Shakespeare’s use of pathetic fallacy</a:t>
            </a:r>
            <a:endParaRPr lang="en-GB" dirty="0"/>
          </a:p>
        </p:txBody>
      </p:sp>
      <p:sp>
        <p:nvSpPr>
          <p:cNvPr id="5" name="Rectangle 4"/>
          <p:cNvSpPr/>
          <p:nvPr/>
        </p:nvSpPr>
        <p:spPr>
          <a:xfrm>
            <a:off x="279779" y="558505"/>
            <a:ext cx="8475260" cy="1323439"/>
          </a:xfrm>
          <a:prstGeom prst="rect">
            <a:avLst/>
          </a:prstGeom>
        </p:spPr>
        <p:txBody>
          <a:bodyPr wrap="square">
            <a:spAutoFit/>
          </a:bodyPr>
          <a:lstStyle/>
          <a:p>
            <a:r>
              <a:rPr lang="en-US" sz="2400" dirty="0" smtClean="0">
                <a:solidFill>
                  <a:srgbClr val="FF0000"/>
                </a:solidFill>
              </a:rPr>
              <a:t>The shocking events taking place inside the castle seen to be mirrored in the events in the wider world – </a:t>
            </a:r>
            <a:r>
              <a:rPr lang="en-US" sz="2800" b="1" dirty="0" smtClean="0">
                <a:solidFill>
                  <a:srgbClr val="FF0000"/>
                </a:solidFill>
              </a:rPr>
              <a:t>how does this use of pathetic fallacy reflect them? </a:t>
            </a:r>
            <a:endParaRPr lang="en-GB" sz="2800" b="1" dirty="0">
              <a:solidFill>
                <a:srgbClr val="FF0000"/>
              </a:solidFill>
            </a:endParaRPr>
          </a:p>
        </p:txBody>
      </p:sp>
      <p:sp>
        <p:nvSpPr>
          <p:cNvPr id="6" name="Rectangle 5"/>
          <p:cNvSpPr/>
          <p:nvPr/>
        </p:nvSpPr>
        <p:spPr>
          <a:xfrm>
            <a:off x="334370" y="4532278"/>
            <a:ext cx="8475260" cy="523220"/>
          </a:xfrm>
          <a:prstGeom prst="rect">
            <a:avLst/>
          </a:prstGeom>
        </p:spPr>
        <p:txBody>
          <a:bodyPr wrap="square">
            <a:spAutoFit/>
          </a:bodyPr>
          <a:lstStyle/>
          <a:p>
            <a:r>
              <a:rPr lang="en-US" sz="2800" b="1" dirty="0" smtClean="0">
                <a:solidFill>
                  <a:srgbClr val="FF0000"/>
                </a:solidFill>
              </a:rPr>
              <a:t>What other examples can you find in this scene? </a:t>
            </a:r>
            <a:endParaRPr lang="en-GB" sz="2800" b="1" dirty="0">
              <a:solidFill>
                <a:srgbClr val="FF0000"/>
              </a:solidFill>
            </a:endParaRPr>
          </a:p>
        </p:txBody>
      </p:sp>
      <p:sp>
        <p:nvSpPr>
          <p:cNvPr id="7" name="TextBox 6"/>
          <p:cNvSpPr txBox="1"/>
          <p:nvPr/>
        </p:nvSpPr>
        <p:spPr>
          <a:xfrm>
            <a:off x="5145206" y="5199797"/>
            <a:ext cx="3609833" cy="369332"/>
          </a:xfrm>
          <a:prstGeom prst="rect">
            <a:avLst/>
          </a:prstGeom>
          <a:noFill/>
        </p:spPr>
        <p:txBody>
          <a:bodyPr wrap="square" rtlCol="0">
            <a:spAutoFit/>
          </a:bodyPr>
          <a:lstStyle/>
          <a:p>
            <a:r>
              <a:rPr lang="en-GB" dirty="0" smtClean="0">
                <a:solidFill>
                  <a:srgbClr val="FF0000"/>
                </a:solidFill>
              </a:rPr>
              <a:t>(Hint: look for horses and falcons!)</a:t>
            </a:r>
            <a:endParaRPr lang="en-GB" dirty="0">
              <a:solidFill>
                <a:srgbClr val="FF0000"/>
              </a:solidFill>
            </a:endParaRPr>
          </a:p>
        </p:txBody>
      </p:sp>
    </p:spTree>
    <p:extLst>
      <p:ext uri="{BB962C8B-B14F-4D97-AF65-F5344CB8AC3E}">
        <p14:creationId xmlns:p14="http://schemas.microsoft.com/office/powerpoint/2010/main" val="2268646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CBETH 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Shakespeare’s use of pathetic fallacy</a:t>
            </a:r>
            <a:endParaRPr lang="en-GB" dirty="0"/>
          </a:p>
        </p:txBody>
      </p:sp>
      <p:sp>
        <p:nvSpPr>
          <p:cNvPr id="5" name="Rectangle 4"/>
          <p:cNvSpPr/>
          <p:nvPr/>
        </p:nvSpPr>
        <p:spPr>
          <a:xfrm>
            <a:off x="334370" y="645467"/>
            <a:ext cx="8475260" cy="1384995"/>
          </a:xfrm>
          <a:prstGeom prst="rect">
            <a:avLst/>
          </a:prstGeom>
          <a:solidFill>
            <a:schemeClr val="bg1"/>
          </a:solidFill>
        </p:spPr>
        <p:txBody>
          <a:bodyPr wrap="square">
            <a:spAutoFit/>
          </a:bodyPr>
          <a:lstStyle/>
          <a:p>
            <a:r>
              <a:rPr lang="en-US" sz="2800" b="1" dirty="0" smtClean="0"/>
              <a:t>Homework: </a:t>
            </a:r>
            <a:r>
              <a:rPr lang="en-US" sz="2800" dirty="0" smtClean="0"/>
              <a:t>Write a paragraph about how the weather </a:t>
            </a:r>
            <a:r>
              <a:rPr lang="en-GB" sz="2800" dirty="0" smtClean="0"/>
              <a:t>has been important in the play so far. You should refer to other parts of the play as well as this scene.</a:t>
            </a:r>
            <a:endParaRPr lang="en-GB" sz="3200" b="1" dirty="0"/>
          </a:p>
        </p:txBody>
      </p:sp>
    </p:spTree>
    <p:extLst>
      <p:ext uri="{BB962C8B-B14F-4D97-AF65-F5344CB8AC3E}">
        <p14:creationId xmlns:p14="http://schemas.microsoft.com/office/powerpoint/2010/main" val="3556727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ruisescotland.com/imagegallery/thumbs/lrg-171-cawdor_castle_by_night_through_the_trees__image_copyright_cawdor_castle_ltd_.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30"/>
          <a:stretch/>
        </p:blipFill>
        <p:spPr bwMode="auto">
          <a:xfrm>
            <a:off x="-54592" y="0"/>
            <a:ext cx="91985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5568" y="620688"/>
            <a:ext cx="3640782" cy="1569660"/>
          </a:xfrm>
          <a:prstGeom prst="rect">
            <a:avLst/>
          </a:prstGeom>
          <a:solidFill>
            <a:schemeClr val="bg1">
              <a:lumMod val="85000"/>
              <a:alpha val="75000"/>
            </a:schemeClr>
          </a:solidFill>
        </p:spPr>
        <p:txBody>
          <a:bodyPr wrap="square" rtlCol="0">
            <a:spAutoFit/>
          </a:bodyPr>
          <a:lstStyle/>
          <a:p>
            <a:r>
              <a:rPr lang="en-GB" sz="4800" dirty="0" smtClean="0">
                <a:solidFill>
                  <a:schemeClr val="bg1"/>
                </a:solidFill>
                <a:latin typeface="Impact" panose="020B0806030902050204" pitchFamily="34" charset="0"/>
              </a:rPr>
              <a:t>   </a:t>
            </a:r>
            <a:r>
              <a:rPr lang="en-GB" sz="4800" dirty="0" smtClean="0">
                <a:latin typeface="Impact" panose="020B0806030902050204" pitchFamily="34" charset="0"/>
              </a:rPr>
              <a:t>200 words</a:t>
            </a:r>
          </a:p>
          <a:p>
            <a:r>
              <a:rPr lang="en-GB" sz="4800" dirty="0" smtClean="0">
                <a:latin typeface="Impact" panose="020B0806030902050204" pitchFamily="34" charset="0"/>
              </a:rPr>
              <a:t>   25 minutes</a:t>
            </a:r>
            <a:endParaRPr lang="en-GB" sz="4800" dirty="0">
              <a:latin typeface="Impact" panose="020B0806030902050204" pitchFamily="34" charset="0"/>
            </a:endParaRPr>
          </a:p>
        </p:txBody>
      </p:sp>
      <p:sp>
        <p:nvSpPr>
          <p:cNvPr id="4" name="Rounded Rectangle 3"/>
          <p:cNvSpPr/>
          <p:nvPr/>
        </p:nvSpPr>
        <p:spPr>
          <a:xfrm>
            <a:off x="4355976" y="2924944"/>
            <a:ext cx="4605306" cy="345638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link to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 event from earlier in the play</a:t>
            </a:r>
            <a:endPar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quotation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from the play</a:t>
            </a:r>
          </a:p>
          <a:p>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simile or metaphor</a:t>
            </a:r>
          </a:p>
          <a:p>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Pathetic fallacy</a:t>
            </a:r>
            <a:endPar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en-GB" dirty="0"/>
          </a:p>
        </p:txBody>
      </p:sp>
      <p:sp>
        <p:nvSpPr>
          <p:cNvPr id="5" name="TextBox 4"/>
          <p:cNvSpPr txBox="1"/>
          <p:nvPr/>
        </p:nvSpPr>
        <p:spPr>
          <a:xfrm>
            <a:off x="167543" y="251931"/>
            <a:ext cx="4020891" cy="4401205"/>
          </a:xfrm>
          <a:prstGeom prst="rect">
            <a:avLst/>
          </a:prstGeom>
          <a:solidFill>
            <a:srgbClr val="FFFF00"/>
          </a:solidFill>
        </p:spPr>
        <p:txBody>
          <a:bodyPr wrap="square" rtlCol="0">
            <a:spAutoFit/>
          </a:bodyPr>
          <a:lstStyle/>
          <a:p>
            <a:r>
              <a:rPr lang="en-GB"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Write a description of Macbeth’s castle the night that Duncan is murdered.</a:t>
            </a:r>
            <a:endParaRPr lang="en-GB" sz="4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 name="Oval 5"/>
          <p:cNvSpPr/>
          <p:nvPr/>
        </p:nvSpPr>
        <p:spPr>
          <a:xfrm>
            <a:off x="881843" y="4578844"/>
            <a:ext cx="2850819" cy="2040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Onerous: </a:t>
            </a:r>
            <a:r>
              <a:rPr lang="en-GB" sz="2400" dirty="0" smtClean="0"/>
              <a:t>involving a great deal of effort or difficulty</a:t>
            </a:r>
            <a:endParaRPr lang="en-GB" sz="2400" dirty="0"/>
          </a:p>
        </p:txBody>
      </p:sp>
    </p:spTree>
    <p:extLst>
      <p:ext uri="{BB962C8B-B14F-4D97-AF65-F5344CB8AC3E}">
        <p14:creationId xmlns:p14="http://schemas.microsoft.com/office/powerpoint/2010/main" val="232202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55" y="558598"/>
            <a:ext cx="7886700" cy="994172"/>
          </a:xfrm>
        </p:spPr>
        <p:txBody>
          <a:bodyPr/>
          <a:lstStyle/>
          <a:p>
            <a:r>
              <a:rPr lang="en-GB" b="1" dirty="0" smtClean="0">
                <a:solidFill>
                  <a:srgbClr val="FF0000"/>
                </a:solidFill>
                <a:latin typeface="+mn-lt"/>
              </a:rPr>
              <a:t>The Tragic Hero?</a:t>
            </a:r>
            <a:endParaRPr lang="en-GB" b="1" dirty="0">
              <a:solidFill>
                <a:srgbClr val="FF0000"/>
              </a:solidFill>
              <a:latin typeface="+mn-lt"/>
            </a:endParaRPr>
          </a:p>
        </p:txBody>
      </p:sp>
      <p:sp>
        <p:nvSpPr>
          <p:cNvPr id="3" name="Content Placeholder 2"/>
          <p:cNvSpPr>
            <a:spLocks noGrp="1"/>
          </p:cNvSpPr>
          <p:nvPr>
            <p:ph idx="1"/>
          </p:nvPr>
        </p:nvSpPr>
        <p:spPr>
          <a:xfrm>
            <a:off x="277594" y="1942500"/>
            <a:ext cx="5448956" cy="440264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i="1" dirty="0" smtClean="0"/>
              <a:t>“A</a:t>
            </a:r>
            <a:r>
              <a:rPr lang="en-GB" i="1" dirty="0"/>
              <a:t> </a:t>
            </a:r>
            <a:r>
              <a:rPr lang="en-GB" b="1" i="1" u="sng" dirty="0"/>
              <a:t>tragic hero</a:t>
            </a:r>
            <a:r>
              <a:rPr lang="en-GB" i="1" dirty="0"/>
              <a:t> is a literary character who makes a </a:t>
            </a:r>
            <a:r>
              <a:rPr lang="en-GB" i="1" u="sng" dirty="0"/>
              <a:t>judgment error </a:t>
            </a:r>
            <a:r>
              <a:rPr lang="en-GB" i="1" dirty="0"/>
              <a:t>that inevitably leads to his/her own </a:t>
            </a:r>
            <a:r>
              <a:rPr lang="en-GB" i="1" dirty="0" smtClean="0"/>
              <a:t>destruction”</a:t>
            </a:r>
          </a:p>
          <a:p>
            <a:pPr marL="0" indent="0">
              <a:buNone/>
            </a:pPr>
            <a:endParaRPr lang="en-GB" i="1" dirty="0"/>
          </a:p>
          <a:p>
            <a:pPr marL="0" indent="0">
              <a:buNone/>
            </a:pPr>
            <a:r>
              <a:rPr lang="en-GB" i="1" dirty="0" smtClean="0"/>
              <a:t>“A great or virtuous character, who is destined for </a:t>
            </a:r>
            <a:r>
              <a:rPr lang="en-GB" i="1" u="sng" dirty="0" smtClean="0"/>
              <a:t>downfall</a:t>
            </a:r>
            <a:r>
              <a:rPr lang="en-GB" i="1" dirty="0" smtClean="0"/>
              <a:t>”</a:t>
            </a:r>
          </a:p>
          <a:p>
            <a:pPr marL="0" indent="0">
              <a:buNone/>
            </a:pPr>
            <a:endParaRPr lang="en-GB" i="1" dirty="0"/>
          </a:p>
          <a:p>
            <a:pPr marL="0" indent="0">
              <a:buNone/>
            </a:pPr>
            <a:r>
              <a:rPr lang="en-GB" i="1" dirty="0" smtClean="0"/>
              <a:t>“They possess a </a:t>
            </a:r>
            <a:r>
              <a:rPr lang="en-GB" i="1" u="sng" dirty="0" smtClean="0"/>
              <a:t>fatal flaw</a:t>
            </a:r>
            <a:r>
              <a:rPr lang="en-GB" i="1" dirty="0" smtClean="0"/>
              <a:t>”</a:t>
            </a:r>
            <a:endParaRPr lang="en-GB" i="1" dirty="0"/>
          </a:p>
        </p:txBody>
      </p:sp>
      <p:pic>
        <p:nvPicPr>
          <p:cNvPr id="4" name="Picture 4" descr="Image result for macbeth BBC anim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252" y="1047723"/>
            <a:ext cx="2717077" cy="183129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961016" y="3557404"/>
            <a:ext cx="2741550" cy="2677656"/>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a:solidFill>
                  <a:srgbClr val="FF0000"/>
                </a:solidFill>
              </a:rPr>
              <a:t>How do you think Macbeth is going to be a ‘tragic hero’?</a:t>
            </a:r>
          </a:p>
          <a:p>
            <a:endParaRPr lang="en-GB" sz="2400" b="1" dirty="0">
              <a:solidFill>
                <a:srgbClr val="FF0000"/>
              </a:solidFill>
            </a:endParaRPr>
          </a:p>
          <a:p>
            <a:r>
              <a:rPr lang="en-GB" sz="2400" b="1" dirty="0">
                <a:solidFill>
                  <a:srgbClr val="FF0000"/>
                </a:solidFill>
              </a:rPr>
              <a:t>Do you think he fits the characteristics of a ‘tragic hero’?</a:t>
            </a:r>
          </a:p>
        </p:txBody>
      </p:sp>
      <p:sp>
        <p:nvSpPr>
          <p:cNvPr id="7" name="TextBox 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Tree>
    <p:extLst>
      <p:ext uri="{BB962C8B-B14F-4D97-AF65-F5344CB8AC3E}">
        <p14:creationId xmlns:p14="http://schemas.microsoft.com/office/powerpoint/2010/main" val="86949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bt.blob.core.windows.net/storyboards/mountie/macbeth-a-tragic-hero.png?utc=130661112107670000"/>
          <p:cNvPicPr>
            <a:picLocks noChangeAspect="1" noChangeArrowheads="1"/>
          </p:cNvPicPr>
          <p:nvPr/>
        </p:nvPicPr>
        <p:blipFill rotWithShape="1">
          <a:blip r:embed="rId2">
            <a:extLst>
              <a:ext uri="{28A0092B-C50C-407E-A947-70E740481C1C}">
                <a14:useLocalDpi xmlns:a14="http://schemas.microsoft.com/office/drawing/2010/main" val="0"/>
              </a:ext>
            </a:extLst>
          </a:blip>
          <a:srcRect b="4455"/>
          <a:stretch/>
        </p:blipFill>
        <p:spPr bwMode="auto">
          <a:xfrm>
            <a:off x="-81877" y="1"/>
            <a:ext cx="9225877" cy="5550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593" y="5717689"/>
            <a:ext cx="8837407" cy="954107"/>
          </a:xfrm>
          <a:prstGeom prst="rect">
            <a:avLst/>
          </a:prstGeom>
          <a:noFill/>
        </p:spPr>
        <p:txBody>
          <a:bodyPr wrap="square" rtlCol="0">
            <a:spAutoFit/>
          </a:bodyPr>
          <a:lstStyle/>
          <a:p>
            <a:r>
              <a:rPr lang="en-GB" sz="2800" dirty="0" smtClean="0">
                <a:solidFill>
                  <a:srgbClr val="FF0000"/>
                </a:solidFill>
              </a:rPr>
              <a:t>Use these examples to help you fill in your grid – is Macbeth a tragic hero? </a:t>
            </a:r>
            <a:endParaRPr lang="en-GB" sz="2800" dirty="0">
              <a:solidFill>
                <a:srgbClr val="FF0000"/>
              </a:solidFill>
            </a:endParaRPr>
          </a:p>
        </p:txBody>
      </p:sp>
    </p:spTree>
    <p:extLst>
      <p:ext uri="{BB962C8B-B14F-4D97-AF65-F5344CB8AC3E}">
        <p14:creationId xmlns:p14="http://schemas.microsoft.com/office/powerpoint/2010/main" val="393957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5069" r="22314"/>
          <a:stretch/>
        </p:blipFill>
        <p:spPr>
          <a:xfrm>
            <a:off x="-320637" y="1"/>
            <a:ext cx="9464638" cy="6858000"/>
          </a:xfrm>
          <a:prstGeom prst="rect">
            <a:avLst/>
          </a:prstGeom>
        </p:spPr>
      </p:pic>
      <p:graphicFrame>
        <p:nvGraphicFramePr>
          <p:cNvPr id="5" name="Content Placeholder 3"/>
          <p:cNvGraphicFramePr>
            <a:graphicFrameLocks noGrp="1"/>
          </p:cNvGraphicFramePr>
          <p:nvPr>
            <p:ph idx="1"/>
            <p:extLst/>
          </p:nvPr>
        </p:nvGraphicFramePr>
        <p:xfrm>
          <a:off x="400691" y="3279071"/>
          <a:ext cx="8342616" cy="3105214"/>
        </p:xfrm>
        <a:graphic>
          <a:graphicData uri="http://schemas.openxmlformats.org/drawingml/2006/table">
            <a:tbl>
              <a:tblPr firstRow="1" firstCol="1" bandRow="1">
                <a:tableStyleId>{5940675A-B579-460E-94D1-54222C63F5DA}</a:tableStyleId>
              </a:tblPr>
              <a:tblGrid>
                <a:gridCol w="8342616"/>
              </a:tblGrid>
              <a:tr h="0">
                <a:tc>
                  <a:txBody>
                    <a:bodyPr/>
                    <a:lstStyle/>
                    <a:p>
                      <a:pPr algn="just"/>
                      <a:r>
                        <a:rPr lang="en-GB" sz="2400" dirty="0" smtClean="0">
                          <a:solidFill>
                            <a:schemeClr val="bg1"/>
                          </a:solidFill>
                          <a:effectLst/>
                        </a:rPr>
                        <a:t>Act </a:t>
                      </a:r>
                      <a:r>
                        <a:rPr lang="en-GB" sz="2400" dirty="0">
                          <a:solidFill>
                            <a:schemeClr val="bg1"/>
                          </a:solidFill>
                          <a:effectLst/>
                        </a:rPr>
                        <a:t>2, Scene 1</a:t>
                      </a:r>
                      <a:endParaRPr lang="en-US" sz="2400" dirty="0">
                        <a:solidFill>
                          <a:schemeClr val="bg1"/>
                        </a:solidFill>
                        <a:effectLst/>
                        <a:latin typeface="Calibri" charset="0"/>
                        <a:ea typeface="Times New Roman" charset="0"/>
                      </a:endParaRPr>
                    </a:p>
                  </a:txBody>
                  <a:tcPr marL="68580" marR="68580" marT="0" marB="0"/>
                </a:tc>
              </a:tr>
              <a:tr h="0">
                <a:tc>
                  <a:txBody>
                    <a:bodyPr/>
                    <a:lstStyle/>
                    <a:p>
                      <a:pPr algn="just">
                        <a:lnSpc>
                          <a:spcPct val="107000"/>
                        </a:lnSpc>
                        <a:spcAft>
                          <a:spcPts val="0"/>
                        </a:spcAft>
                      </a:pPr>
                      <a:r>
                        <a:rPr lang="en-GB" sz="2400" b="1" dirty="0" smtClean="0">
                          <a:solidFill>
                            <a:schemeClr val="bg1"/>
                          </a:solidFill>
                          <a:effectLst/>
                        </a:rPr>
                        <a:t>Macbeth</a:t>
                      </a:r>
                      <a:r>
                        <a:rPr lang="en-GB" sz="2400" b="1" baseline="0" dirty="0" smtClean="0">
                          <a:solidFill>
                            <a:schemeClr val="bg1"/>
                          </a:solidFill>
                          <a:effectLst/>
                        </a:rPr>
                        <a:t> </a:t>
                      </a:r>
                      <a:r>
                        <a:rPr lang="en-GB" sz="2400" b="1" dirty="0" smtClean="0">
                          <a:solidFill>
                            <a:schemeClr val="bg1"/>
                          </a:solidFill>
                          <a:effectLst/>
                        </a:rPr>
                        <a:t>and </a:t>
                      </a:r>
                      <a:r>
                        <a:rPr lang="en-GB" sz="2400" b="1" dirty="0">
                          <a:solidFill>
                            <a:schemeClr val="bg1"/>
                          </a:solidFill>
                          <a:effectLst/>
                        </a:rPr>
                        <a:t>Banquo agree to discuss the witches’ prophecies at a later time.</a:t>
                      </a:r>
                      <a:endParaRPr lang="en-US" sz="2400" b="1" dirty="0">
                        <a:solidFill>
                          <a:schemeClr val="bg1"/>
                        </a:solidFill>
                        <a:effectLst/>
                      </a:endParaRPr>
                    </a:p>
                    <a:p>
                      <a:pPr algn="just">
                        <a:lnSpc>
                          <a:spcPct val="107000"/>
                        </a:lnSpc>
                        <a:spcAft>
                          <a:spcPts val="0"/>
                        </a:spcAft>
                      </a:pPr>
                      <a:r>
                        <a:rPr lang="en-GB" sz="2400" b="1" dirty="0" smtClean="0">
                          <a:solidFill>
                            <a:schemeClr val="bg1"/>
                          </a:solidFill>
                          <a:effectLst/>
                        </a:rPr>
                        <a:t>In </a:t>
                      </a:r>
                      <a:r>
                        <a:rPr lang="en-GB" sz="2400" b="1" dirty="0">
                          <a:solidFill>
                            <a:schemeClr val="bg1"/>
                          </a:solidFill>
                          <a:effectLst/>
                        </a:rPr>
                        <a:t>the darkened hall, Macbeth has a vision of a dagger floating in the </a:t>
                      </a:r>
                      <a:r>
                        <a:rPr lang="en-GB" sz="2400" b="1" dirty="0" smtClean="0">
                          <a:solidFill>
                            <a:schemeClr val="bg1"/>
                          </a:solidFill>
                          <a:effectLst/>
                        </a:rPr>
                        <a:t>air.</a:t>
                      </a:r>
                      <a:r>
                        <a:rPr lang="en-GB" sz="2400" b="1" baseline="0" dirty="0" smtClean="0">
                          <a:solidFill>
                            <a:schemeClr val="bg1"/>
                          </a:solidFill>
                          <a:effectLst/>
                        </a:rPr>
                        <a:t> </a:t>
                      </a:r>
                      <a:r>
                        <a:rPr lang="en-GB" sz="2400" b="1" dirty="0" smtClean="0">
                          <a:solidFill>
                            <a:schemeClr val="bg1"/>
                          </a:solidFill>
                          <a:effectLst/>
                        </a:rPr>
                        <a:t>The </a:t>
                      </a:r>
                      <a:r>
                        <a:rPr lang="en-GB" sz="2400" b="1" dirty="0">
                          <a:solidFill>
                            <a:schemeClr val="bg1"/>
                          </a:solidFill>
                          <a:effectLst/>
                        </a:rPr>
                        <a:t>night around him seems thick with horror and witchcraft, but Macbeth stiffens and </a:t>
                      </a:r>
                      <a:r>
                        <a:rPr lang="en-GB" sz="2400" b="1" dirty="0" smtClean="0">
                          <a:solidFill>
                            <a:schemeClr val="bg1"/>
                          </a:solidFill>
                          <a:effectLst/>
                        </a:rPr>
                        <a:t>decides to </a:t>
                      </a:r>
                      <a:r>
                        <a:rPr lang="en-GB" sz="2400" b="1" dirty="0">
                          <a:solidFill>
                            <a:schemeClr val="bg1"/>
                          </a:solidFill>
                          <a:effectLst/>
                        </a:rPr>
                        <a:t>do his bloody work. A bell tolls—Lady Macbeth’s signal that the chamberlains are asleep—and Macbeth strides toward Duncan’s chamber.</a:t>
                      </a:r>
                      <a:endParaRPr lang="en-US" sz="2400" b="1" dirty="0">
                        <a:solidFill>
                          <a:schemeClr val="bg1"/>
                        </a:solidFill>
                        <a:effectLst/>
                        <a:latin typeface="Calibri" charset="0"/>
                        <a:ea typeface="Calibri" charset="0"/>
                        <a:cs typeface="Times New Roman" charset="0"/>
                      </a:endParaRPr>
                    </a:p>
                  </a:txBody>
                  <a:tcPr marL="68580" marR="68580" marT="0" marB="0"/>
                </a:tc>
              </a:tr>
            </a:tbl>
          </a:graphicData>
        </a:graphic>
      </p:graphicFrame>
      <p:pic>
        <p:nvPicPr>
          <p:cNvPr id="8" name="Picture 7"/>
          <p:cNvPicPr>
            <a:picLocks noChangeAspect="1"/>
          </p:cNvPicPr>
          <p:nvPr/>
        </p:nvPicPr>
        <p:blipFill rotWithShape="1">
          <a:blip r:embed="rId3">
            <a:clrChange>
              <a:clrFrom>
                <a:srgbClr val="FFFFFF"/>
              </a:clrFrom>
              <a:clrTo>
                <a:srgbClr val="FFFFFF">
                  <a:alpha val="0"/>
                </a:srgbClr>
              </a:clrTo>
            </a:clrChange>
          </a:blip>
          <a:srcRect r="22797"/>
          <a:stretch/>
        </p:blipFill>
        <p:spPr>
          <a:xfrm>
            <a:off x="-143437" y="871961"/>
            <a:ext cx="2609636" cy="1498540"/>
          </a:xfrm>
          <a:prstGeom prst="rect">
            <a:avLst/>
          </a:prstGeom>
        </p:spPr>
      </p:pic>
      <p:sp>
        <p:nvSpPr>
          <p:cNvPr id="10" name="TextBox 9"/>
          <p:cNvSpPr txBox="1"/>
          <p:nvPr/>
        </p:nvSpPr>
        <p:spPr>
          <a:xfrm>
            <a:off x="2466199" y="739285"/>
            <a:ext cx="5548045" cy="1631216"/>
          </a:xfrm>
          <a:prstGeom prst="rect">
            <a:avLst/>
          </a:prstGeom>
          <a:noFill/>
        </p:spPr>
        <p:txBody>
          <a:bodyPr wrap="square" rtlCol="0">
            <a:spAutoFit/>
          </a:bodyPr>
          <a:lstStyle/>
          <a:p>
            <a:pPr marL="285750" indent="-285750">
              <a:buFont typeface="Arial" charset="0"/>
              <a:buChar char="•"/>
            </a:pPr>
            <a:r>
              <a:rPr lang="en-US" sz="2000" b="1" dirty="0" smtClean="0">
                <a:solidFill>
                  <a:schemeClr val="bg1"/>
                </a:solidFill>
              </a:rPr>
              <a:t>Motif: ‘Done’</a:t>
            </a:r>
          </a:p>
          <a:p>
            <a:pPr marL="285750" indent="-285750">
              <a:buFont typeface="Arial" charset="0"/>
              <a:buChar char="•"/>
            </a:pPr>
            <a:r>
              <a:rPr lang="en-US" sz="2000" b="1" dirty="0" smtClean="0">
                <a:solidFill>
                  <a:schemeClr val="bg1"/>
                </a:solidFill>
              </a:rPr>
              <a:t>Motif: ’Blood’</a:t>
            </a:r>
          </a:p>
          <a:p>
            <a:pPr marL="285750" indent="-285750">
              <a:buFont typeface="Arial" charset="0"/>
              <a:buChar char="•"/>
            </a:pPr>
            <a:r>
              <a:rPr lang="en-US" sz="2000" b="1" dirty="0" smtClean="0">
                <a:solidFill>
                  <a:schemeClr val="bg1"/>
                </a:solidFill>
              </a:rPr>
              <a:t>Theme: Supernatural</a:t>
            </a:r>
          </a:p>
          <a:p>
            <a:pPr marL="285750" indent="-285750">
              <a:buFont typeface="Arial" charset="0"/>
              <a:buChar char="•"/>
            </a:pPr>
            <a:r>
              <a:rPr lang="en-US" sz="2000" b="1" dirty="0" smtClean="0">
                <a:solidFill>
                  <a:schemeClr val="bg1"/>
                </a:solidFill>
              </a:rPr>
              <a:t>Device: Imagery, allusion, personification</a:t>
            </a:r>
          </a:p>
          <a:p>
            <a:pPr marL="285750" indent="-285750">
              <a:buFont typeface="Arial" charset="0"/>
              <a:buChar char="•"/>
            </a:pPr>
            <a:r>
              <a:rPr lang="en-US" sz="2000" b="1" dirty="0" smtClean="0">
                <a:solidFill>
                  <a:schemeClr val="bg1"/>
                </a:solidFill>
              </a:rPr>
              <a:t>Device: Foreshadowing</a:t>
            </a:r>
          </a:p>
        </p:txBody>
      </p:sp>
    </p:spTree>
    <p:extLst>
      <p:ext uri="{BB962C8B-B14F-4D97-AF65-F5344CB8AC3E}">
        <p14:creationId xmlns:p14="http://schemas.microsoft.com/office/powerpoint/2010/main" val="2593376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creen Shot 2016-03-09 at 12.00.20.png"/>
          <p:cNvPicPr>
            <a:picLocks noChangeAspect="1"/>
          </p:cNvPicPr>
          <p:nvPr/>
        </p:nvPicPr>
        <p:blipFill rotWithShape="1">
          <a:blip r:embed="rId2">
            <a:extLst>
              <a:ext uri="{28A0092B-C50C-407E-A947-70E740481C1C}">
                <a14:useLocalDpi xmlns:a14="http://schemas.microsoft.com/office/drawing/2010/main" val="0"/>
              </a:ext>
            </a:extLst>
          </a:blip>
          <a:srcRect l="14070" t="24271" r="22704" b="19023"/>
          <a:stretch/>
        </p:blipFill>
        <p:spPr bwMode="auto">
          <a:xfrm>
            <a:off x="0" y="184666"/>
            <a:ext cx="9163764" cy="5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
        <p:nvSpPr>
          <p:cNvPr id="6" name="TextBox 5"/>
          <p:cNvSpPr txBox="1"/>
          <p:nvPr/>
        </p:nvSpPr>
        <p:spPr>
          <a:xfrm>
            <a:off x="865121" y="5868182"/>
            <a:ext cx="7802515" cy="461665"/>
          </a:xfrm>
          <a:prstGeom prst="rect">
            <a:avLst/>
          </a:prstGeom>
          <a:noFill/>
        </p:spPr>
        <p:txBody>
          <a:bodyPr wrap="square" rtlCol="0">
            <a:spAutoFit/>
          </a:bodyPr>
          <a:lstStyle/>
          <a:p>
            <a:r>
              <a:rPr lang="en-GB" sz="2400" b="1" dirty="0" smtClean="0">
                <a:solidFill>
                  <a:srgbClr val="FF0000"/>
                </a:solidFill>
              </a:rPr>
              <a:t>How do these lines set the scene for what is to come?</a:t>
            </a:r>
            <a:endParaRPr lang="en-GB" sz="2400" b="1" dirty="0">
              <a:solidFill>
                <a:srgbClr val="FF0000"/>
              </a:solidFill>
            </a:endParaRPr>
          </a:p>
        </p:txBody>
      </p:sp>
      <p:sp>
        <p:nvSpPr>
          <p:cNvPr id="7" name="TextBox 6"/>
          <p:cNvSpPr txBox="1"/>
          <p:nvPr/>
        </p:nvSpPr>
        <p:spPr>
          <a:xfrm>
            <a:off x="4055633" y="1376979"/>
            <a:ext cx="3071308" cy="923330"/>
          </a:xfrm>
          <a:prstGeom prst="rect">
            <a:avLst/>
          </a:prstGeom>
          <a:solidFill>
            <a:schemeClr val="bg1"/>
          </a:solidFill>
          <a:ln>
            <a:solidFill>
              <a:schemeClr val="tx1"/>
            </a:solidFill>
          </a:ln>
        </p:spPr>
        <p:txBody>
          <a:bodyPr wrap="square" rtlCol="0">
            <a:spAutoFit/>
          </a:bodyPr>
          <a:lstStyle/>
          <a:p>
            <a:r>
              <a:rPr lang="en-GB" b="1" dirty="0" smtClean="0">
                <a:solidFill>
                  <a:srgbClr val="FF0000"/>
                </a:solidFill>
                <a:latin typeface="Arial" panose="020B0604020202020204" pitchFamily="34" charset="0"/>
                <a:cs typeface="Arial" panose="020B0604020202020204" pitchFamily="34" charset="0"/>
              </a:rPr>
              <a:t>References to darkness: </a:t>
            </a:r>
          </a:p>
          <a:p>
            <a:r>
              <a:rPr lang="en-GB" dirty="0" smtClean="0">
                <a:latin typeface="Arial" panose="020B0604020202020204" pitchFamily="34" charset="0"/>
                <a:cs typeface="Arial" panose="020B0604020202020204" pitchFamily="34" charset="0"/>
              </a:rPr>
              <a:t>‘The moon is down’ </a:t>
            </a:r>
          </a:p>
          <a:p>
            <a:r>
              <a:rPr lang="en-GB" dirty="0" smtClean="0">
                <a:latin typeface="Arial" panose="020B0604020202020204" pitchFamily="34" charset="0"/>
                <a:cs typeface="Arial" panose="020B0604020202020204" pitchFamily="34" charset="0"/>
              </a:rPr>
              <a:t>‘Their candles are all out’</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4766378" y="2384626"/>
            <a:ext cx="3071308" cy="1200329"/>
          </a:xfrm>
          <a:prstGeom prst="rect">
            <a:avLst/>
          </a:prstGeom>
          <a:solidFill>
            <a:schemeClr val="bg1"/>
          </a:solid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‘A </a:t>
            </a:r>
            <a:r>
              <a:rPr lang="en-GB" b="1" dirty="0" smtClean="0">
                <a:latin typeface="Arial" panose="020B0604020202020204" pitchFamily="34" charset="0"/>
                <a:cs typeface="Arial" panose="020B0604020202020204" pitchFamily="34" charset="0"/>
              </a:rPr>
              <a:t>heavy</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summons</a:t>
            </a:r>
            <a:r>
              <a:rPr lang="en-GB" dirty="0" smtClean="0">
                <a:latin typeface="Arial" panose="020B0604020202020204" pitchFamily="34" charset="0"/>
                <a:cs typeface="Arial" panose="020B0604020202020204" pitchFamily="34" charset="0"/>
              </a:rPr>
              <a:t> lies </a:t>
            </a:r>
            <a:r>
              <a:rPr lang="en-GB" i="1" dirty="0" smtClean="0">
                <a:latin typeface="Arial" panose="020B0604020202020204" pitchFamily="34" charset="0"/>
                <a:cs typeface="Arial" panose="020B0604020202020204" pitchFamily="34" charset="0"/>
              </a:rPr>
              <a:t>like lead</a:t>
            </a:r>
            <a:r>
              <a:rPr lang="en-GB" dirty="0" smtClean="0">
                <a:latin typeface="Arial" panose="020B0604020202020204" pitchFamily="34" charset="0"/>
                <a:cs typeface="Arial" panose="020B0604020202020204" pitchFamily="34" charset="0"/>
              </a:rPr>
              <a:t> upon me’ </a:t>
            </a:r>
            <a:r>
              <a:rPr lang="en-GB" dirty="0" smtClean="0">
                <a:solidFill>
                  <a:srgbClr val="FF0000"/>
                </a:solidFill>
                <a:latin typeface="Arial" panose="020B0604020202020204" pitchFamily="34" charset="0"/>
                <a:cs typeface="Arial" panose="020B0604020202020204" pitchFamily="34" charset="0"/>
              </a:rPr>
              <a:t>– what connotations do these words have?</a:t>
            </a:r>
            <a:endParaRPr lang="en-GB"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101197" y="3795581"/>
            <a:ext cx="3071308" cy="923330"/>
          </a:xfrm>
          <a:prstGeom prst="rect">
            <a:avLst/>
          </a:prstGeom>
          <a:solidFill>
            <a:schemeClr val="bg1"/>
          </a:solid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‘I would not sleep’ </a:t>
            </a:r>
            <a:r>
              <a:rPr lang="en-GB" dirty="0" smtClean="0">
                <a:solidFill>
                  <a:srgbClr val="FF0000"/>
                </a:solidFill>
                <a:latin typeface="Arial" panose="020B0604020202020204" pitchFamily="34" charset="0"/>
                <a:cs typeface="Arial" panose="020B0604020202020204" pitchFamily="34" charset="0"/>
              </a:rPr>
              <a:t>– what atmosphere does this create?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2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61505"/>
            <a:ext cx="8208912" cy="369332"/>
          </a:xfrm>
          <a:prstGeom prst="rect">
            <a:avLst/>
          </a:prstGeom>
          <a:noFill/>
        </p:spPr>
        <p:txBody>
          <a:bodyPr wrap="square" rtlCol="0">
            <a:spAutoFit/>
          </a:bodyPr>
          <a:lstStyle/>
          <a:p>
            <a:r>
              <a:rPr lang="en-GB" b="1" dirty="0" smtClean="0"/>
              <a:t>What connotations (meanings or suggestions) do the following images have?</a:t>
            </a:r>
            <a:endParaRPr lang="en-GB"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34" y="1288218"/>
            <a:ext cx="35548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511" y="3408625"/>
            <a:ext cx="3053656" cy="282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1753" y="1582659"/>
            <a:ext cx="2128318" cy="21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1753" y="4092608"/>
            <a:ext cx="3456653" cy="259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textualities.net/wp-content/uploads/2009/03/bell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515" y="930837"/>
            <a:ext cx="2535485" cy="28435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a:t>
            </a:r>
            <a:r>
              <a:rPr lang="en-GB" dirty="0" smtClean="0"/>
              <a:t>explore Macbeth’s thoughts and feelings</a:t>
            </a:r>
            <a:endParaRPr lang="en-GB" dirty="0"/>
          </a:p>
        </p:txBody>
      </p:sp>
    </p:spTree>
    <p:extLst>
      <p:ext uri="{BB962C8B-B14F-4D97-AF65-F5344CB8AC3E}">
        <p14:creationId xmlns:p14="http://schemas.microsoft.com/office/powerpoint/2010/main" val="359715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sc.org.uk/shop_images/22001-macbeth-dagger-quote-card-ext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2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94351" y="858741"/>
            <a:ext cx="3252084" cy="2554545"/>
          </a:xfrm>
          <a:prstGeom prst="rect">
            <a:avLst/>
          </a:prstGeom>
          <a:noFill/>
        </p:spPr>
        <p:txBody>
          <a:bodyPr wrap="square" rtlCol="0">
            <a:spAutoFit/>
          </a:bodyPr>
          <a:lstStyle/>
          <a:p>
            <a:r>
              <a:rPr lang="en-GB" sz="3200" dirty="0" smtClean="0"/>
              <a:t>Watch the video of this scene. What does Macbeth think he sees? </a:t>
            </a:r>
            <a:endParaRPr lang="en-GB" sz="3200" dirty="0"/>
          </a:p>
        </p:txBody>
      </p:sp>
      <p:sp>
        <p:nvSpPr>
          <p:cNvPr id="4" name="Action Button: Movie 3">
            <a:hlinkClick r:id="rId3" action="ppaction://hlinkfile" highlightClick="1"/>
          </p:cNvPr>
          <p:cNvSpPr/>
          <p:nvPr/>
        </p:nvSpPr>
        <p:spPr>
          <a:xfrm>
            <a:off x="5295569" y="4206240"/>
            <a:ext cx="3379304" cy="2353586"/>
          </a:xfrm>
          <a:prstGeom prst="actionButtonMovi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345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explore Macbeth’s thoughts and feelings</a:t>
            </a:r>
            <a:endParaRPr lang="en-GB" dirty="0"/>
          </a:p>
        </p:txBody>
      </p:sp>
      <p:sp>
        <p:nvSpPr>
          <p:cNvPr id="3" name="Rectangle 2"/>
          <p:cNvSpPr/>
          <p:nvPr/>
        </p:nvSpPr>
        <p:spPr>
          <a:xfrm>
            <a:off x="118334" y="554376"/>
            <a:ext cx="6524513" cy="6008376"/>
          </a:xfrm>
          <a:prstGeom prst="rect">
            <a:avLst/>
          </a:prstGeom>
        </p:spPr>
        <p:txBody>
          <a:bodyPr wrap="square">
            <a:spAutoFit/>
          </a:bodyPr>
          <a:lstStyle/>
          <a:p>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this a dagger which I see before me,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handle toward my hand? Come, let me clutch thee.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have thee not, and yet I see thee still.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 thou not, fatal vision, sensible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feeling as to sight? or art thou but</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dagger of the mind, a false creation,</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Proceeding from the heat-oppressed brain?</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see thee yet, in form as palpable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this which now I draw.</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Thou </a:t>
            </a:r>
            <a:r>
              <a:rPr lang="en-GB"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marshall'st</a:t>
            </a: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 the way that I was going;</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such an instrument I was to use.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Mine eyes are made the fools o' the other senses,</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 else worth all the rest; I see thee still,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on thy blade and dudgeon gouts of blood,</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was not so before. There's no such thing:</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the bloody business which informs</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Thus to mine eyes. </a:t>
            </a:r>
            <a:r>
              <a:rPr lang="en-US" sz="1100" dirty="0" smtClean="0"/>
              <a:t>- Now o'er the half-world</a:t>
            </a:r>
            <a:endParaRPr lang="en-GB" sz="1100" dirty="0" smtClean="0"/>
          </a:p>
          <a:p>
            <a:r>
              <a:rPr lang="en-US" sz="1100" dirty="0" smtClean="0"/>
              <a:t>Nature seems dead, and wicked dreams abuse</a:t>
            </a:r>
            <a:endParaRPr lang="en-GB" sz="1100" dirty="0" smtClean="0"/>
          </a:p>
          <a:p>
            <a:r>
              <a:rPr lang="en-US" sz="1100" dirty="0" smtClean="0"/>
              <a:t>The </a:t>
            </a:r>
            <a:r>
              <a:rPr lang="en-US" sz="1100" dirty="0" err="1" smtClean="0"/>
              <a:t>curtain'd</a:t>
            </a:r>
            <a:r>
              <a:rPr lang="en-US" sz="1100" dirty="0" smtClean="0"/>
              <a:t> sleep; </a:t>
            </a:r>
            <a:r>
              <a:rPr lang="en-GB" sz="1100" dirty="0"/>
              <a:t>witchcraft celebrates</a:t>
            </a:r>
            <a:r>
              <a:rPr lang="en-GB" sz="1100" dirty="0" smtClean="0"/>
              <a:t/>
            </a:r>
            <a:br>
              <a:rPr lang="en-GB" sz="1100" dirty="0" smtClean="0"/>
            </a:br>
            <a:r>
              <a:rPr lang="en-GB" sz="1100" dirty="0"/>
              <a:t>Pale Hecate's offerings, and </a:t>
            </a:r>
            <a:r>
              <a:rPr lang="en-GB" sz="1100" dirty="0" err="1"/>
              <a:t>wither'd</a:t>
            </a:r>
            <a:r>
              <a:rPr lang="en-GB" sz="1100" dirty="0"/>
              <a:t> murder,</a:t>
            </a:r>
            <a:r>
              <a:rPr lang="en-GB" sz="1100" dirty="0" smtClean="0"/>
              <a:t/>
            </a:r>
            <a:br>
              <a:rPr lang="en-GB" sz="1100" dirty="0" smtClean="0"/>
            </a:br>
            <a:r>
              <a:rPr lang="en-GB" sz="1100" dirty="0" err="1"/>
              <a:t>Alarum'd</a:t>
            </a:r>
            <a:r>
              <a:rPr lang="en-GB" sz="1100" dirty="0"/>
              <a:t> by his sentinel, the wolf,</a:t>
            </a:r>
            <a:r>
              <a:rPr lang="en-GB" sz="1100" dirty="0" smtClean="0"/>
              <a:t/>
            </a:r>
            <a:br>
              <a:rPr lang="en-GB" sz="1100" dirty="0" smtClean="0"/>
            </a:br>
            <a:r>
              <a:rPr lang="en-GB" sz="1100" dirty="0"/>
              <a:t>Whose howl's his watch, thus with his stealthy pace.</a:t>
            </a:r>
            <a:r>
              <a:rPr lang="en-GB" sz="1100" dirty="0" smtClean="0"/>
              <a:t/>
            </a:r>
            <a:br>
              <a:rPr lang="en-GB" sz="1100" dirty="0" smtClean="0"/>
            </a:br>
            <a:r>
              <a:rPr lang="en-GB" sz="1100" dirty="0"/>
              <a:t>With Tarquin's ravishing strides, towards his design</a:t>
            </a:r>
            <a:r>
              <a:rPr lang="en-GB" sz="1100" dirty="0" smtClean="0"/>
              <a:t/>
            </a:r>
            <a:br>
              <a:rPr lang="en-GB" sz="1100" dirty="0" smtClean="0"/>
            </a:br>
            <a:r>
              <a:rPr lang="en-GB" sz="1100" dirty="0"/>
              <a:t>Moves like a ghost. Thou sure and firm-set earth,</a:t>
            </a:r>
            <a:r>
              <a:rPr lang="en-GB" sz="1100" dirty="0" smtClean="0"/>
              <a:t/>
            </a:r>
            <a:br>
              <a:rPr lang="en-GB" sz="1100" dirty="0" smtClean="0"/>
            </a:br>
            <a:r>
              <a:rPr lang="en-GB" sz="1100" dirty="0"/>
              <a:t>Hear not my steps, which way they walk, for fear</a:t>
            </a:r>
            <a:r>
              <a:rPr lang="en-GB" sz="1100" dirty="0" smtClean="0"/>
              <a:t/>
            </a:r>
            <a:br>
              <a:rPr lang="en-GB" sz="1100" dirty="0" smtClean="0"/>
            </a:br>
            <a:r>
              <a:rPr lang="en-GB" sz="1100" dirty="0"/>
              <a:t>Thy very stones prate of my </a:t>
            </a:r>
            <a:r>
              <a:rPr lang="en-GB" sz="1100" dirty="0" err="1"/>
              <a:t>whereabout</a:t>
            </a:r>
            <a:r>
              <a:rPr lang="en-GB" sz="1100" dirty="0"/>
              <a:t>,</a:t>
            </a:r>
            <a:r>
              <a:rPr lang="en-GB" sz="1100" dirty="0" smtClean="0"/>
              <a:t/>
            </a:r>
            <a:br>
              <a:rPr lang="en-GB" sz="1100" dirty="0" smtClean="0"/>
            </a:br>
            <a:r>
              <a:rPr lang="en-GB" sz="1100" dirty="0"/>
              <a:t>And take the present horror from the time,</a:t>
            </a:r>
            <a:r>
              <a:rPr lang="en-GB" sz="1100" dirty="0" smtClean="0"/>
              <a:t/>
            </a:r>
            <a:br>
              <a:rPr lang="en-GB" sz="1100" dirty="0" smtClean="0"/>
            </a:br>
            <a:r>
              <a:rPr lang="en-GB" sz="1100" dirty="0"/>
              <a:t>Which now suits with it. Whiles I threat, he lives:</a:t>
            </a:r>
            <a:r>
              <a:rPr lang="en-GB" sz="1100" dirty="0" smtClean="0"/>
              <a:t/>
            </a:r>
            <a:br>
              <a:rPr lang="en-GB" sz="1100" dirty="0" smtClean="0"/>
            </a:br>
            <a:r>
              <a:rPr lang="en-GB" sz="1100" dirty="0"/>
              <a:t>Words to the heat of deeds too cold breath gives.</a:t>
            </a:r>
            <a:endParaRPr lang="en-US" sz="1100" dirty="0" smtClean="0"/>
          </a:p>
          <a:p>
            <a:endParaRPr lang="en-GB" sz="1100" dirty="0" smtClean="0"/>
          </a:p>
          <a:p>
            <a:pPr>
              <a:lnSpc>
                <a:spcPct val="107000"/>
              </a:lnSpc>
              <a:spcAft>
                <a:spcPts val="800"/>
              </a:spcAft>
            </a:pPr>
            <a:r>
              <a:rPr lang="en-GB" sz="11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bell rings</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go, and it is done; the bell invites me.</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Hear it not, Duncan; for it is a knell</a:t>
            </a:r>
            <a:b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summons thee to heaven or to hell.</a:t>
            </a:r>
            <a:endParaRPr lang="en-GB" sz="1100" dirty="0"/>
          </a:p>
        </p:txBody>
      </p:sp>
      <p:sp>
        <p:nvSpPr>
          <p:cNvPr id="4" name="TextBox 3"/>
          <p:cNvSpPr txBox="1"/>
          <p:nvPr/>
        </p:nvSpPr>
        <p:spPr>
          <a:xfrm>
            <a:off x="4109421" y="973567"/>
            <a:ext cx="4717228" cy="3970318"/>
          </a:xfrm>
          <a:prstGeom prst="rect">
            <a:avLst/>
          </a:prstGeom>
          <a:noFill/>
          <a:ln>
            <a:solidFill>
              <a:schemeClr val="tx1"/>
            </a:solidFill>
          </a:ln>
        </p:spPr>
        <p:txBody>
          <a:bodyPr wrap="square" rtlCol="0">
            <a:spAutoFit/>
          </a:bodyPr>
          <a:lstStyle/>
          <a:p>
            <a:r>
              <a:rPr lang="en-GB" sz="2800" b="1" dirty="0" smtClean="0">
                <a:solidFill>
                  <a:srgbClr val="FF0000"/>
                </a:solidFill>
              </a:rPr>
              <a:t>Work with your partner on your section of this speech. </a:t>
            </a:r>
          </a:p>
          <a:p>
            <a:endParaRPr lang="en-GB" sz="2800" b="1" dirty="0">
              <a:solidFill>
                <a:srgbClr val="FF0000"/>
              </a:solidFill>
            </a:endParaRPr>
          </a:p>
          <a:p>
            <a:pPr marL="457200" indent="-457200">
              <a:buFont typeface="Arial" panose="020B0604020202020204" pitchFamily="34" charset="0"/>
              <a:buChar char="•"/>
            </a:pPr>
            <a:r>
              <a:rPr lang="en-GB" sz="2800" dirty="0" smtClean="0">
                <a:solidFill>
                  <a:srgbClr val="FF0000"/>
                </a:solidFill>
              </a:rPr>
              <a:t>What does Macbeth see? </a:t>
            </a:r>
          </a:p>
          <a:p>
            <a:pPr marL="457200" indent="-457200">
              <a:buFont typeface="Arial" panose="020B0604020202020204" pitchFamily="34" charset="0"/>
              <a:buChar char="•"/>
            </a:pPr>
            <a:r>
              <a:rPr lang="en-GB" sz="2800" dirty="0" smtClean="0">
                <a:solidFill>
                  <a:srgbClr val="FF0000"/>
                </a:solidFill>
              </a:rPr>
              <a:t>How does he explain it? </a:t>
            </a:r>
          </a:p>
          <a:p>
            <a:pPr marL="457200" indent="-457200">
              <a:buFont typeface="Arial" panose="020B0604020202020204" pitchFamily="34" charset="0"/>
              <a:buChar char="•"/>
            </a:pPr>
            <a:r>
              <a:rPr lang="en-GB" sz="2800" dirty="0" smtClean="0">
                <a:solidFill>
                  <a:srgbClr val="FF0000"/>
                </a:solidFill>
              </a:rPr>
              <a:t>What images of evil are present? </a:t>
            </a:r>
          </a:p>
          <a:p>
            <a:pPr marL="457200" indent="-457200">
              <a:buFont typeface="Arial" panose="020B0604020202020204" pitchFamily="34" charset="0"/>
              <a:buChar char="•"/>
            </a:pPr>
            <a:r>
              <a:rPr lang="en-GB" sz="2800" dirty="0" smtClean="0">
                <a:solidFill>
                  <a:srgbClr val="FF0000"/>
                </a:solidFill>
              </a:rPr>
              <a:t>What are Macbeth’s thoughts and feelings? </a:t>
            </a:r>
            <a:endParaRPr lang="en-GB" sz="2800" dirty="0">
              <a:solidFill>
                <a:srgbClr val="FF0000"/>
              </a:solidFill>
            </a:endParaRPr>
          </a:p>
        </p:txBody>
      </p:sp>
    </p:spTree>
    <p:extLst>
      <p:ext uri="{BB962C8B-B14F-4D97-AF65-F5344CB8AC3E}">
        <p14:creationId xmlns:p14="http://schemas.microsoft.com/office/powerpoint/2010/main" val="286382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1828</Words>
  <Application>Microsoft Office PowerPoint</Application>
  <PresentationFormat>On-screen Show (4:3)</PresentationFormat>
  <Paragraphs>224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Comic Sans MS</vt:lpstr>
      <vt:lpstr>Impact</vt:lpstr>
      <vt:lpstr>Times New Roman</vt:lpstr>
      <vt:lpstr>Verdana</vt:lpstr>
      <vt:lpstr>Office Theme</vt:lpstr>
      <vt:lpstr> Macbeth   Act 2</vt:lpstr>
      <vt:lpstr> Learning Objective   Act 2 Scene 1  To explore Macbeth’s thoughts and feelings </vt:lpstr>
      <vt:lpstr>The Tragic Hero?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Objective   Act 2 Scene 2  Who is more powerful in this scene?</vt:lpstr>
      <vt:lpstr>PowerPoint Presentation</vt:lpstr>
      <vt:lpstr>PowerPoint Presentation</vt:lpstr>
      <vt:lpstr>PowerPoint Presentation</vt:lpstr>
      <vt:lpstr>PowerPoint Presentation</vt:lpstr>
      <vt:lpstr> Learning Objective   Act 2 Scene 3  Why introduce Macduff here?  </vt:lpstr>
      <vt:lpstr>PowerPoint Presentation</vt:lpstr>
      <vt:lpstr>PowerPoint Presentation</vt:lpstr>
      <vt:lpstr>PowerPoint Presentation</vt:lpstr>
      <vt:lpstr> Learning Objective   Act 2 Scene 4  To explore Shakespeare’s use of pathetic fallacy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Macbeth   Act 2</dc:title>
  <dc:creator>Victoria Archer</dc:creator>
  <cp:lastModifiedBy>Victoria Archer</cp:lastModifiedBy>
  <cp:revision>25</cp:revision>
  <dcterms:created xsi:type="dcterms:W3CDTF">2016-12-23T08:47:33Z</dcterms:created>
  <dcterms:modified xsi:type="dcterms:W3CDTF">2016-12-23T13:17:01Z</dcterms:modified>
</cp:coreProperties>
</file>