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5" r:id="rId4"/>
    <p:sldId id="266" r:id="rId5"/>
    <p:sldId id="264" r:id="rId6"/>
    <p:sldId id="267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983" y="3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44C3E-88C3-4F88-A81B-34364EFDFDD9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56A99-E644-452C-B8BD-918FC2217F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8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acronym that we will use on each poem to look at all the different aspects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F92-7D2E-40F0-999B-67C40D3174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4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C6E0-35F9-4DB0-98DB-B8FE8BFFB33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E3FE-6669-4832-8C98-3CC1D57FD7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4rnlYoCndy4/TcbjvWpFOhI/AAAAAAAAADo/vBrbJk4kTQ0/s1600/full-moon-over-the-s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9036496" cy="1752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Literature Paper 2 Section B: Poetry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8576" y="5919329"/>
            <a:ext cx="347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Power and Conflict </a:t>
            </a:r>
            <a:endParaRPr lang="en-GB" sz="32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2899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This year we will be looking at a selection of poems from the </a:t>
            </a:r>
            <a:r>
              <a:rPr lang="en-GB" sz="2400" dirty="0" smtClean="0"/>
              <a:t>AQA Poetry </a:t>
            </a:r>
            <a:r>
              <a:rPr lang="en-GB" sz="2400" dirty="0"/>
              <a:t>A</a:t>
            </a:r>
            <a:r>
              <a:rPr lang="en-GB" sz="2400" dirty="0" smtClean="0"/>
              <a:t>nthology</a:t>
            </a:r>
            <a:r>
              <a:rPr lang="en-GB" sz="2400" dirty="0" smtClean="0"/>
              <a:t>. The selection of poems that we will be looking at is titled </a:t>
            </a:r>
            <a:r>
              <a:rPr lang="en-GB" b="1" dirty="0" smtClean="0">
                <a:solidFill>
                  <a:srgbClr val="FF0000"/>
                </a:solidFill>
              </a:rPr>
              <a:t>POWER AND CONFLICT</a:t>
            </a:r>
            <a:r>
              <a:rPr lang="en-GB" sz="2400" dirty="0" smtClean="0"/>
              <a:t>.</a:t>
            </a:r>
            <a:endParaRPr lang="en-GB" sz="2400" dirty="0" smtClean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Some </a:t>
            </a:r>
            <a:r>
              <a:rPr lang="en-GB" sz="2400" b="1" dirty="0" smtClean="0"/>
              <a:t>of the main themes include…</a:t>
            </a:r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 err="1" smtClean="0"/>
              <a:t>ower</a:t>
            </a:r>
            <a:r>
              <a:rPr lang="en-GB" sz="2400" dirty="0" smtClean="0"/>
              <a:t> of humans, the power of nature, the effects of conflict, the reality of conflict, loss and absence, memory, anger, guilt, fear, pride, identity, and individual experiences.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8" descr="http://www.charbase.com/images/glyph/100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357374"/>
            <a:ext cx="1070592" cy="1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2094" y="5480651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Arial" pitchFamily="34" charset="0"/>
                <a:cs typeface="Arial" pitchFamily="34" charset="0"/>
              </a:rPr>
              <a:t>REMEMBER!!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In the exam you will be expected to compare/contrast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GB" dirty="0">
                <a:latin typeface="Arial" pitchFamily="34" charset="0"/>
                <a:cs typeface="Arial" pitchFamily="34" charset="0"/>
              </a:rPr>
              <a:t>poems from this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cluster; </a:t>
            </a:r>
            <a:r>
              <a:rPr lang="en-GB" dirty="0">
                <a:latin typeface="Arial" pitchFamily="34" charset="0"/>
                <a:cs typeface="Arial" pitchFamily="34" charset="0"/>
              </a:rPr>
              <a:t>this is why we will be looking at the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similarities/differences</a:t>
            </a:r>
            <a:r>
              <a:rPr lang="en-GB" dirty="0">
                <a:latin typeface="Arial" pitchFamily="34" charset="0"/>
                <a:cs typeface="Arial" pitchFamily="34" charset="0"/>
              </a:rPr>
              <a:t> between them.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Literature Paper 2 Section B: Poetry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   This unit will be </a:t>
            </a:r>
            <a:r>
              <a:rPr lang="en-US" sz="2400" b="1" dirty="0" smtClean="0"/>
              <a:t>externally examined</a:t>
            </a:r>
            <a:r>
              <a:rPr lang="en-US" sz="2400" dirty="0" smtClean="0"/>
              <a:t>.</a:t>
            </a:r>
          </a:p>
          <a:p>
            <a:pPr lvl="0"/>
            <a:endParaRPr lang="en-GB" sz="2400" dirty="0" smtClean="0"/>
          </a:p>
          <a:p>
            <a:pPr lvl="0"/>
            <a:r>
              <a:rPr lang="en-US" sz="2400" dirty="0" smtClean="0"/>
              <a:t>   In </a:t>
            </a:r>
            <a:r>
              <a:rPr lang="en-US" sz="2400" b="1" dirty="0" smtClean="0"/>
              <a:t>Section </a:t>
            </a:r>
            <a:r>
              <a:rPr lang="en-US" sz="2400" b="1" dirty="0" smtClean="0"/>
              <a:t>B,</a:t>
            </a:r>
            <a:r>
              <a:rPr lang="en-US" sz="2400" dirty="0" smtClean="0"/>
              <a:t> </a:t>
            </a:r>
            <a:r>
              <a:rPr lang="en-US" sz="2400" dirty="0" smtClean="0"/>
              <a:t>you have to answer </a:t>
            </a:r>
            <a:r>
              <a:rPr lang="en-US" sz="2400" b="1" dirty="0" smtClean="0"/>
              <a:t>one question</a:t>
            </a:r>
            <a:r>
              <a:rPr lang="en-US" sz="2400" dirty="0" smtClean="0"/>
              <a:t>.</a:t>
            </a:r>
          </a:p>
          <a:p>
            <a:pPr lvl="0"/>
            <a:endParaRPr lang="en-GB" sz="2400" dirty="0" smtClean="0"/>
          </a:p>
          <a:p>
            <a:pPr lvl="0"/>
            <a:r>
              <a:rPr lang="en-US" sz="2400" dirty="0" smtClean="0"/>
              <a:t>   You will have to write an </a:t>
            </a:r>
            <a:r>
              <a:rPr lang="en-US" sz="2400" b="1" dirty="0" smtClean="0"/>
              <a:t>essay</a:t>
            </a:r>
            <a:r>
              <a:rPr lang="en-US" sz="2400" dirty="0" smtClean="0"/>
              <a:t> in which you </a:t>
            </a:r>
            <a:r>
              <a:rPr lang="en-US" sz="2400" b="1" dirty="0" smtClean="0"/>
              <a:t>compare</a:t>
            </a:r>
            <a:r>
              <a:rPr lang="en-US" sz="2400" dirty="0" smtClean="0"/>
              <a:t> </a:t>
            </a:r>
            <a:r>
              <a:rPr lang="en-US" sz="2400" b="1" u="sng" dirty="0" smtClean="0"/>
              <a:t>a named    </a:t>
            </a:r>
          </a:p>
          <a:p>
            <a:pPr lvl="0"/>
            <a:r>
              <a:rPr lang="en-US" sz="2400" b="1" dirty="0" smtClean="0"/>
              <a:t>   </a:t>
            </a:r>
            <a:r>
              <a:rPr lang="en-US" sz="2400" b="1" u="sng" dirty="0" smtClean="0"/>
              <a:t>poem</a:t>
            </a:r>
            <a:r>
              <a:rPr lang="en-US" sz="2400" dirty="0" smtClean="0"/>
              <a:t> with a</a:t>
            </a:r>
            <a:r>
              <a:rPr lang="en-US" sz="2400" b="1" u="sng" dirty="0" smtClean="0"/>
              <a:t> poem of your choice.</a:t>
            </a:r>
          </a:p>
          <a:p>
            <a:pPr lvl="0"/>
            <a:endParaRPr lang="en-GB" sz="2400" dirty="0" smtClean="0"/>
          </a:p>
          <a:p>
            <a:pPr lvl="0"/>
            <a:r>
              <a:rPr lang="en-US" sz="2400" dirty="0" smtClean="0"/>
              <a:t>   This section</a:t>
            </a:r>
            <a:r>
              <a:rPr lang="en-US" sz="2400" b="1" dirty="0" smtClean="0"/>
              <a:t> </a:t>
            </a:r>
            <a:r>
              <a:rPr lang="en-US" sz="2400" dirty="0" smtClean="0"/>
              <a:t>will be </a:t>
            </a:r>
            <a:r>
              <a:rPr lang="en-US" sz="2400" u="sng" dirty="0" smtClean="0"/>
              <a:t>marked out of </a:t>
            </a:r>
            <a:r>
              <a:rPr lang="en-US" sz="2400" u="sng" dirty="0" smtClean="0"/>
              <a:t>thirty</a:t>
            </a:r>
            <a:r>
              <a:rPr lang="en-US" sz="2400" dirty="0" smtClean="0"/>
              <a:t> </a:t>
            </a:r>
            <a:r>
              <a:rPr lang="en-US" sz="2400" dirty="0" smtClean="0"/>
              <a:t>using </a:t>
            </a:r>
            <a:r>
              <a:rPr lang="en-US" sz="2400" b="1" dirty="0" smtClean="0"/>
              <a:t>AO1, AO2 and     </a:t>
            </a:r>
          </a:p>
          <a:p>
            <a:pPr lvl="0"/>
            <a:r>
              <a:rPr lang="en-US" sz="2400" b="1" dirty="0" smtClean="0"/>
              <a:t>   AO3</a:t>
            </a:r>
            <a:r>
              <a:rPr lang="en-US" sz="2400" b="1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This is worth about 20% of your final Literature mark.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GB" sz="2400" dirty="0" smtClean="0"/>
          </a:p>
          <a:p>
            <a:pPr lvl="0"/>
            <a:r>
              <a:rPr lang="en-US" sz="2400" dirty="0" smtClean="0"/>
              <a:t>   You will have </a:t>
            </a:r>
            <a:r>
              <a:rPr lang="en-US" sz="2400" b="1" dirty="0" smtClean="0"/>
              <a:t>45 minutes </a:t>
            </a:r>
            <a:r>
              <a:rPr lang="en-US" sz="2400" dirty="0" smtClean="0"/>
              <a:t>to complete your essay comparing the </a:t>
            </a:r>
          </a:p>
          <a:p>
            <a:pPr lvl="0"/>
            <a:r>
              <a:rPr lang="en-US" sz="2400" dirty="0" smtClean="0"/>
              <a:t>   poems.  </a:t>
            </a:r>
            <a:r>
              <a:rPr lang="en-GB" sz="2400" dirty="0" smtClean="0"/>
              <a:t>You are not allowed to take your anthology </a:t>
            </a:r>
            <a:r>
              <a:rPr lang="en-GB" sz="2400" dirty="0" smtClean="0"/>
              <a:t>or any notes </a:t>
            </a:r>
          </a:p>
          <a:p>
            <a:pPr lvl="0"/>
            <a:r>
              <a:rPr lang="en-GB" sz="2400" dirty="0" smtClean="0"/>
              <a:t>   about the poems into the exam, so you should try to get to know </a:t>
            </a:r>
          </a:p>
          <a:p>
            <a:pPr lvl="0"/>
            <a:r>
              <a:rPr lang="en-GB" sz="2400" dirty="0"/>
              <a:t> </a:t>
            </a:r>
            <a:r>
              <a:rPr lang="en-GB" sz="2400" dirty="0" smtClean="0"/>
              <a:t>  them well! </a:t>
            </a:r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85" t="14300" r="26139" b="15141"/>
          <a:stretch/>
        </p:blipFill>
        <p:spPr>
          <a:xfrm>
            <a:off x="323528" y="0"/>
            <a:ext cx="8424936" cy="67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Section </a:t>
            </a:r>
            <a:r>
              <a:rPr lang="en-GB" sz="3600" b="1" dirty="0" smtClean="0">
                <a:solidFill>
                  <a:srgbClr val="FF0000"/>
                </a:solidFill>
              </a:rPr>
              <a:t>B </a:t>
            </a:r>
            <a:r>
              <a:rPr lang="en-GB" sz="3600" b="1" dirty="0" smtClean="0">
                <a:solidFill>
                  <a:srgbClr val="FF0000"/>
                </a:solidFill>
              </a:rPr>
              <a:t>Mark Scheme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98" t="20601" r="25667" b="16820"/>
          <a:stretch/>
        </p:blipFill>
        <p:spPr>
          <a:xfrm>
            <a:off x="20252" y="1217176"/>
            <a:ext cx="9123748" cy="564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62" t="19341" r="25903" b="23961"/>
          <a:stretch/>
        </p:blipFill>
        <p:spPr>
          <a:xfrm>
            <a:off x="-4900" y="1774449"/>
            <a:ext cx="9098826" cy="5096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Section </a:t>
            </a:r>
            <a:r>
              <a:rPr lang="en-GB" sz="3600" b="1" dirty="0" smtClean="0">
                <a:solidFill>
                  <a:srgbClr val="FF0000"/>
                </a:solidFill>
              </a:rPr>
              <a:t>B </a:t>
            </a:r>
            <a:r>
              <a:rPr lang="en-GB" sz="3600" b="1" dirty="0" smtClean="0">
                <a:solidFill>
                  <a:srgbClr val="FF0000"/>
                </a:solidFill>
              </a:rPr>
              <a:t>Mark Scheme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2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Things to think about...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46085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Character: </a:t>
            </a:r>
            <a:r>
              <a:rPr lang="en-GB" sz="2400" dirty="0" smtClean="0"/>
              <a:t>someone specific or a representation of something more general?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636912"/>
            <a:ext cx="48965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Voice: </a:t>
            </a:r>
            <a:r>
              <a:rPr lang="en-GB" sz="2400" dirty="0" smtClean="0"/>
              <a:t>whose it is? Who is it speaking to? How is it created?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3789040"/>
            <a:ext cx="43924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Perspective: </a:t>
            </a:r>
            <a:r>
              <a:rPr lang="en-GB" sz="2400" dirty="0" smtClean="0"/>
              <a:t>whose point of view is being explored? Is it the poet’s?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149080"/>
            <a:ext cx="316835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Ideas and attitudes: </a:t>
            </a:r>
            <a:r>
              <a:rPr lang="en-GB" sz="2400" dirty="0" smtClean="0"/>
              <a:t>why has the poet written this poem? What ideas does it express? 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5229200"/>
            <a:ext cx="48245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Techniques: </a:t>
            </a:r>
            <a:r>
              <a:rPr lang="en-GB" sz="2400" dirty="0" smtClean="0"/>
              <a:t>how does the poet use language, structure and form to communicate or create effects? </a:t>
            </a:r>
            <a:endParaRPr lang="en-GB" sz="2400" dirty="0"/>
          </a:p>
        </p:txBody>
      </p:sp>
      <p:pic>
        <p:nvPicPr>
          <p:cNvPr id="5122" name="Picture 2" descr="http://ruthcatchen.files.wordpress.com/2012/03/thinking-c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459" y="0"/>
            <a:ext cx="3271541" cy="37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2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22672" cy="88978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Poetry VITALS…</a:t>
            </a:r>
            <a:endParaRPr lang="en-GB" sz="36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352928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V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oice: </a:t>
            </a:r>
            <a:r>
              <a:rPr lang="en-GB" sz="2400" dirty="0" smtClean="0">
                <a:cs typeface="Arial" pitchFamily="34" charset="0"/>
              </a:rPr>
              <a:t>Who is speaking in the poem?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I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magery: </a:t>
            </a:r>
            <a:r>
              <a:rPr lang="en-GB" sz="2400" dirty="0" smtClean="0">
                <a:cs typeface="Arial" pitchFamily="34" charset="0"/>
              </a:rPr>
              <a:t>What imagery is being created?    		        	      	    How is it effective?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heme: </a:t>
            </a:r>
            <a:r>
              <a:rPr lang="en-GB" sz="2400" dirty="0" smtClean="0">
                <a:cs typeface="Arial" pitchFamily="34" charset="0"/>
              </a:rPr>
              <a:t>What are the main themes featured  in the poem?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ddress: </a:t>
            </a:r>
            <a:r>
              <a:rPr lang="en-GB" sz="2400" dirty="0" smtClean="0">
                <a:cs typeface="Arial" pitchFamily="34" charset="0"/>
              </a:rPr>
              <a:t>Who is the poem addressed to? Why? 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anguage (Features): </a:t>
            </a:r>
            <a:r>
              <a:rPr lang="en-GB" sz="2400" dirty="0" smtClean="0">
                <a:cs typeface="Arial" pitchFamily="34" charset="0"/>
              </a:rPr>
              <a:t>What type of language/ devices are used? </a:t>
            </a:r>
          </a:p>
          <a:p>
            <a:pPr marL="0" indent="0">
              <a:buNone/>
            </a:pPr>
            <a:r>
              <a:rPr lang="en-GB" sz="2400" dirty="0" smtClean="0">
                <a:cs typeface="Arial" pitchFamily="34" charset="0"/>
              </a:rPr>
              <a:t>			What is their effect? 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tructure: </a:t>
            </a:r>
            <a:r>
              <a:rPr lang="en-GB" sz="2400" dirty="0" smtClean="0">
                <a:cs typeface="Arial" pitchFamily="34" charset="0"/>
              </a:rPr>
              <a:t> How is the poem laid out? What is the effect of this?</a:t>
            </a:r>
          </a:p>
          <a:p>
            <a:pPr marL="0" indent="0">
              <a:buNone/>
            </a:pPr>
            <a:endParaRPr lang="en-GB" sz="24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	 </a:t>
            </a:r>
            <a:r>
              <a:rPr lang="en-GB" sz="2400" dirty="0">
                <a:latin typeface="Comic Sans MS" pitchFamily="66" charset="0"/>
              </a:rPr>
              <a:t>	</a:t>
            </a:r>
            <a:r>
              <a:rPr lang="en-GB" sz="2400" dirty="0" smtClean="0">
                <a:latin typeface="Comic Sans MS" pitchFamily="66" charset="0"/>
              </a:rPr>
              <a:t>                          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3076" name="Picture 4" descr="http://us.cdn4.123rf.com/168nwm/skovoroda/skovoroda1105/skovoroda110500016/9545402-first-aid-kit-with-medical-cross-illustration-isolated-over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117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377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Poetry VITALS…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and Voice</dc:title>
  <dc:creator>Vicki</dc:creator>
  <cp:lastModifiedBy>Victoria Archer</cp:lastModifiedBy>
  <cp:revision>31</cp:revision>
  <dcterms:created xsi:type="dcterms:W3CDTF">2014-08-16T14:50:37Z</dcterms:created>
  <dcterms:modified xsi:type="dcterms:W3CDTF">2015-08-28T19:50:10Z</dcterms:modified>
</cp:coreProperties>
</file>