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00" r:id="rId2"/>
    <p:sldId id="398" r:id="rId3"/>
    <p:sldId id="399" r:id="rId4"/>
    <p:sldId id="401" r:id="rId5"/>
    <p:sldId id="449" r:id="rId6"/>
    <p:sldId id="459" r:id="rId7"/>
    <p:sldId id="402" r:id="rId8"/>
    <p:sldId id="450" r:id="rId9"/>
    <p:sldId id="451" r:id="rId10"/>
    <p:sldId id="460" r:id="rId11"/>
    <p:sldId id="454" r:id="rId12"/>
    <p:sldId id="426" r:id="rId13"/>
    <p:sldId id="452" r:id="rId14"/>
    <p:sldId id="453" r:id="rId15"/>
    <p:sldId id="455" r:id="rId16"/>
    <p:sldId id="456" r:id="rId17"/>
    <p:sldId id="458" r:id="rId18"/>
    <p:sldId id="457" r:id="rId1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70" d="100"/>
          <a:sy n="70" d="100"/>
        </p:scale>
        <p:origin x="-5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D5081-26C7-43FA-BD8C-C58C9239DC8C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65B29-F482-455C-AFAC-2E1259090C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362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B4BB4-17C8-488B-820D-8E26267C3116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B3F75-234A-4523-83F2-22CA49113A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698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D412-492B-477F-8918-DBE41B93EAEB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A6A2-FCD3-4AD7-8AA5-51A83B539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94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D412-492B-477F-8918-DBE41B93EAEB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A6A2-FCD3-4AD7-8AA5-51A83B539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98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D412-492B-477F-8918-DBE41B93EAEB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A6A2-FCD3-4AD7-8AA5-51A83B539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34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D412-492B-477F-8918-DBE41B93EAEB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A6A2-FCD3-4AD7-8AA5-51A83B539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29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D412-492B-477F-8918-DBE41B93EAEB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A6A2-FCD3-4AD7-8AA5-51A83B539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653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D412-492B-477F-8918-DBE41B93EAEB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A6A2-FCD3-4AD7-8AA5-51A83B539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783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D412-492B-477F-8918-DBE41B93EAEB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A6A2-FCD3-4AD7-8AA5-51A83B539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5173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D412-492B-477F-8918-DBE41B93EAEB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A6A2-FCD3-4AD7-8AA5-51A83B539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75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D412-492B-477F-8918-DBE41B93EAEB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A6A2-FCD3-4AD7-8AA5-51A83B539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691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D412-492B-477F-8918-DBE41B93EAEB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A6A2-FCD3-4AD7-8AA5-51A83B539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48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ED412-492B-477F-8918-DBE41B93EAEB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DA6A2-FCD3-4AD7-8AA5-51A83B539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005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6000"/>
            <a:duotone>
              <a:prstClr val="black"/>
              <a:schemeClr val="accent3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ED412-492B-477F-8918-DBE41B93EAEB}" type="datetimeFigureOut">
              <a:rPr lang="en-GB" smtClean="0"/>
              <a:t>10/05/2017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DA6A2-FCD3-4AD7-8AA5-51A83B539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47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251520" y="908720"/>
            <a:ext cx="3096344" cy="3744416"/>
          </a:xfrm>
          <a:prstGeom prst="wedgeEllipseCallout">
            <a:avLst>
              <a:gd name="adj1" fmla="val 60181"/>
              <a:gd name="adj2" fmla="val 38246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Unseen Poetry –</a:t>
            </a:r>
          </a:p>
          <a:p>
            <a:pPr algn="ctr"/>
            <a:endParaRPr lang="en-GB" sz="2800" b="1" dirty="0">
              <a:solidFill>
                <a:schemeClr val="tx1"/>
              </a:solidFill>
            </a:endParaRPr>
          </a:p>
          <a:p>
            <a:pPr algn="ctr"/>
            <a:r>
              <a:rPr lang="en-GB" sz="2800" dirty="0" smtClean="0">
                <a:solidFill>
                  <a:schemeClr val="tx1"/>
                </a:solidFill>
              </a:rPr>
              <a:t>Walking Talking Mock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99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994" y="260648"/>
            <a:ext cx="8208912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Introduction: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Title, subject and voice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Address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question.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Include key word from the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ere: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speaker’s feelings about her daughter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].</a:t>
            </a:r>
            <a:endParaRPr lang="en-GB" sz="2000" dirty="0"/>
          </a:p>
        </p:txBody>
      </p:sp>
      <p:sp>
        <p:nvSpPr>
          <p:cNvPr id="3" name="Rectangle 2"/>
          <p:cNvSpPr/>
          <p:nvPr/>
        </p:nvSpPr>
        <p:spPr>
          <a:xfrm>
            <a:off x="413994" y="1412776"/>
            <a:ext cx="8208912" cy="37856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At the start of the poem, the speaker…</a:t>
            </a:r>
          </a:p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writer uses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[T]… to convey… </a:t>
            </a:r>
          </a:p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example of this is "........"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‘To a </a:t>
            </a:r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Daughter Leaving Home’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poet shows… </a:t>
            </a:r>
          </a:p>
          <a:p>
            <a:pPr lvl="0" fontAlgn="base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As the poem progresses, the speaker portrays…</a:t>
            </a:r>
          </a:p>
          <a:p>
            <a:pPr lvl="0" fontAlgn="base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poet could be suggesting…</a:t>
            </a:r>
          </a:p>
          <a:p>
            <a:pPr lvl="0" fontAlgn="base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This implies… </a:t>
            </a:r>
          </a:p>
          <a:p>
            <a:pPr lvl="0" fontAlgn="base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Literally... metaphorically... symbolically... </a:t>
            </a:r>
          </a:p>
          <a:p>
            <a:pPr lvl="0" fontAlgn="base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This makes the reader feel…</a:t>
            </a:r>
          </a:p>
          <a:p>
            <a:pPr lvl="0" fontAlgn="base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reader is told…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9867" y="4494599"/>
            <a:ext cx="3600400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Consider: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Title, subject and voice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Feelings/mood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Message/theme</a:t>
            </a:r>
          </a:p>
          <a:p>
            <a:pPr algn="ctr"/>
            <a:endParaRPr lang="en-GB" sz="2000" b="1" dirty="0"/>
          </a:p>
          <a:p>
            <a:pPr algn="ctr"/>
            <a:r>
              <a:rPr lang="en-GB" sz="2000" b="1" dirty="0" smtClean="0"/>
              <a:t>How are these created by language; structure; imagery?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417540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88640"/>
            <a:ext cx="8928992" cy="645715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sz="1890" dirty="0"/>
              <a:t>In this poem, the speaker is </a:t>
            </a:r>
            <a:r>
              <a:rPr lang="en-GB" sz="1890" b="1" dirty="0"/>
              <a:t>the voice of a parent</a:t>
            </a:r>
            <a:r>
              <a:rPr lang="en-GB" sz="1890" dirty="0"/>
              <a:t>, describing a memory of watching her daughter learn to ride a bike. The mother describes her fear of her daughter coming to harm with the use of </a:t>
            </a:r>
            <a:r>
              <a:rPr lang="en-GB" sz="1890" dirty="0">
                <a:solidFill>
                  <a:srgbClr val="FF0000"/>
                </a:solidFill>
              </a:rPr>
              <a:t>‘loping along beside you’, </a:t>
            </a:r>
            <a:r>
              <a:rPr lang="en-GB" sz="1890" b="1" dirty="0"/>
              <a:t>as if she is terrified </a:t>
            </a:r>
            <a:r>
              <a:rPr lang="en-GB" sz="1890" dirty="0"/>
              <a:t>of letting go and letting her daughter move away from her. This is then </a:t>
            </a:r>
            <a:r>
              <a:rPr lang="en-GB" sz="1890" b="1" dirty="0"/>
              <a:t>reinforced</a:t>
            </a:r>
            <a:r>
              <a:rPr lang="en-GB" sz="1890" dirty="0"/>
              <a:t> with the use of </a:t>
            </a:r>
            <a:r>
              <a:rPr lang="en-GB" sz="1890" dirty="0">
                <a:solidFill>
                  <a:srgbClr val="FF0000"/>
                </a:solidFill>
              </a:rPr>
              <a:t>‘wobbled’ </a:t>
            </a:r>
            <a:r>
              <a:rPr lang="en-GB" sz="1890" b="1" dirty="0"/>
              <a:t>to suggest </a:t>
            </a:r>
            <a:r>
              <a:rPr lang="en-GB" sz="1890" dirty="0"/>
              <a:t>the daughter’s vulnerability and fear that she may come to harm. However, the daughter is confident and shows this through </a:t>
            </a:r>
            <a:r>
              <a:rPr lang="en-GB" sz="1890" dirty="0">
                <a:solidFill>
                  <a:srgbClr val="FF0000"/>
                </a:solidFill>
              </a:rPr>
              <a:t>‘pulled away’ </a:t>
            </a:r>
            <a:r>
              <a:rPr lang="en-GB" sz="1890" dirty="0"/>
              <a:t>and </a:t>
            </a:r>
            <a:r>
              <a:rPr lang="en-GB" sz="1890" dirty="0">
                <a:solidFill>
                  <a:srgbClr val="FF0000"/>
                </a:solidFill>
              </a:rPr>
              <a:t>‘screaming with laughter’ </a:t>
            </a:r>
            <a:r>
              <a:rPr lang="en-GB" sz="1890" dirty="0"/>
              <a:t>– </a:t>
            </a:r>
            <a:r>
              <a:rPr lang="en-GB" sz="1890" b="1" dirty="0"/>
              <a:t>she doesn’t appear to </a:t>
            </a:r>
            <a:r>
              <a:rPr lang="en-GB" sz="1890" dirty="0"/>
              <a:t>have any fear of her new skill and is excited by the ability to ‘pull ahead</a:t>
            </a:r>
            <a:r>
              <a:rPr lang="en-GB" sz="1890" dirty="0" smtClean="0"/>
              <a:t>’. </a:t>
            </a:r>
          </a:p>
          <a:p>
            <a:endParaRPr lang="en-GB" sz="1890" dirty="0"/>
          </a:p>
          <a:p>
            <a:r>
              <a:rPr lang="en-GB" sz="1890" dirty="0" smtClean="0"/>
              <a:t>The </a:t>
            </a:r>
            <a:r>
              <a:rPr lang="en-GB" sz="1890" dirty="0">
                <a:solidFill>
                  <a:srgbClr val="00B0F0"/>
                </a:solidFill>
              </a:rPr>
              <a:t>contrast</a:t>
            </a:r>
            <a:r>
              <a:rPr lang="en-GB" sz="1890" b="1" dirty="0"/>
              <a:t> </a:t>
            </a:r>
            <a:r>
              <a:rPr lang="en-GB" sz="1890" dirty="0"/>
              <a:t>between the parent and the child is </a:t>
            </a:r>
            <a:r>
              <a:rPr lang="en-GB" sz="1890" b="1" dirty="0"/>
              <a:t>shown through the language </a:t>
            </a:r>
            <a:r>
              <a:rPr lang="en-GB" sz="1890" dirty="0"/>
              <a:t>used to describe them; the mother’s mouth </a:t>
            </a:r>
            <a:r>
              <a:rPr lang="en-GB" sz="1890" dirty="0">
                <a:solidFill>
                  <a:srgbClr val="FF0000"/>
                </a:solidFill>
              </a:rPr>
              <a:t>‘rounds in surprise’ </a:t>
            </a:r>
            <a:r>
              <a:rPr lang="en-GB" sz="1890" dirty="0"/>
              <a:t>whereas the daughter is </a:t>
            </a:r>
            <a:r>
              <a:rPr lang="en-GB" sz="1890" dirty="0">
                <a:solidFill>
                  <a:srgbClr val="FF0000"/>
                </a:solidFill>
              </a:rPr>
              <a:t>‘pumping, pumping for your life’</a:t>
            </a:r>
            <a:r>
              <a:rPr lang="en-GB" sz="1890" dirty="0"/>
              <a:t> </a:t>
            </a:r>
            <a:r>
              <a:rPr lang="en-GB" sz="1890" dirty="0" smtClean="0"/>
              <a:t> </a:t>
            </a:r>
            <a:r>
              <a:rPr lang="en-GB" sz="1890" dirty="0"/>
              <a:t>There is a tension between the mother’s reaction to the event and the daughter’s. The use of </a:t>
            </a:r>
            <a:r>
              <a:rPr lang="en-GB" sz="1890" dirty="0">
                <a:solidFill>
                  <a:srgbClr val="00B0F0"/>
                </a:solidFill>
              </a:rPr>
              <a:t>repetition</a:t>
            </a:r>
            <a:r>
              <a:rPr lang="en-GB" sz="1890" dirty="0"/>
              <a:t> in </a:t>
            </a:r>
            <a:r>
              <a:rPr lang="en-GB" sz="1890" dirty="0">
                <a:solidFill>
                  <a:srgbClr val="FF0000"/>
                </a:solidFill>
              </a:rPr>
              <a:t>‘pumping, pumping’ </a:t>
            </a:r>
            <a:r>
              <a:rPr lang="en-GB" sz="1890" b="1" dirty="0"/>
              <a:t>suggests</a:t>
            </a:r>
            <a:r>
              <a:rPr lang="en-GB" sz="1890" dirty="0"/>
              <a:t> the daughter’s desire for independence and freedom, with </a:t>
            </a:r>
            <a:r>
              <a:rPr lang="en-GB" sz="1890" dirty="0">
                <a:solidFill>
                  <a:srgbClr val="FF0000"/>
                </a:solidFill>
              </a:rPr>
              <a:t>‘for your life’ </a:t>
            </a:r>
            <a:r>
              <a:rPr lang="en-GB" sz="1890" dirty="0"/>
              <a:t>used ambiguously </a:t>
            </a:r>
            <a:r>
              <a:rPr lang="en-GB" sz="1890" b="1" dirty="0"/>
              <a:t>to suggest </a:t>
            </a:r>
            <a:r>
              <a:rPr lang="en-GB" sz="1890" dirty="0"/>
              <a:t>that the daughter is not only desperate to learn to ride a bike, but also to be an independent person in the world, leading her own </a:t>
            </a:r>
            <a:r>
              <a:rPr lang="en-GB" sz="1890" dirty="0">
                <a:solidFill>
                  <a:srgbClr val="FF0000"/>
                </a:solidFill>
              </a:rPr>
              <a:t>‘life</a:t>
            </a:r>
            <a:r>
              <a:rPr lang="en-GB" sz="1890" dirty="0" smtClean="0">
                <a:solidFill>
                  <a:srgbClr val="FF0000"/>
                </a:solidFill>
              </a:rPr>
              <a:t>’. </a:t>
            </a:r>
            <a:r>
              <a:rPr lang="en-GB" sz="1890" dirty="0"/>
              <a:t>While the mother is </a:t>
            </a:r>
            <a:r>
              <a:rPr lang="en-GB" sz="1890" dirty="0">
                <a:solidFill>
                  <a:srgbClr val="FF0000"/>
                </a:solidFill>
              </a:rPr>
              <a:t>‘waiting for the thud’, </a:t>
            </a:r>
            <a:r>
              <a:rPr lang="en-GB" sz="1890" dirty="0"/>
              <a:t>which is clearly a </a:t>
            </a:r>
            <a:r>
              <a:rPr lang="en-GB" sz="1890" dirty="0">
                <a:solidFill>
                  <a:srgbClr val="00B0F0"/>
                </a:solidFill>
              </a:rPr>
              <a:t>metaphor </a:t>
            </a:r>
            <a:r>
              <a:rPr lang="en-GB" sz="1890" dirty="0"/>
              <a:t>for the daughter coming up against a hurdle in her life, the daughter is </a:t>
            </a:r>
            <a:r>
              <a:rPr lang="en-GB" sz="1890" dirty="0">
                <a:solidFill>
                  <a:srgbClr val="FF0000"/>
                </a:solidFill>
              </a:rPr>
              <a:t>‘screaming with laughter’ </a:t>
            </a:r>
            <a:r>
              <a:rPr lang="en-GB" sz="1890" b="1" dirty="0"/>
              <a:t>which suggests </a:t>
            </a:r>
            <a:r>
              <a:rPr lang="en-GB" sz="1890" dirty="0"/>
              <a:t>that she has a very different attitude towards becoming independent. This phrase almost works as an </a:t>
            </a:r>
            <a:r>
              <a:rPr lang="en-GB" sz="1890" dirty="0">
                <a:solidFill>
                  <a:srgbClr val="00B0F0"/>
                </a:solidFill>
              </a:rPr>
              <a:t>oxymoron</a:t>
            </a:r>
            <a:r>
              <a:rPr lang="en-GB" sz="1890" dirty="0"/>
              <a:t>, </a:t>
            </a:r>
            <a:r>
              <a:rPr lang="en-GB" sz="1890" dirty="0">
                <a:solidFill>
                  <a:srgbClr val="00B0F0"/>
                </a:solidFill>
              </a:rPr>
              <a:t>contrasting</a:t>
            </a:r>
            <a:r>
              <a:rPr lang="en-GB" sz="1890" dirty="0"/>
              <a:t> </a:t>
            </a:r>
            <a:r>
              <a:rPr lang="en-GB" sz="1890" dirty="0">
                <a:solidFill>
                  <a:srgbClr val="FF0000"/>
                </a:solidFill>
              </a:rPr>
              <a:t>‘screaming’ </a:t>
            </a:r>
            <a:r>
              <a:rPr lang="en-GB" sz="1890" dirty="0"/>
              <a:t>(</a:t>
            </a:r>
            <a:r>
              <a:rPr lang="en-GB" sz="1890" b="1" dirty="0"/>
              <a:t>which hints at </a:t>
            </a:r>
            <a:r>
              <a:rPr lang="en-GB" sz="1890" dirty="0"/>
              <a:t>the mother’s internal fear and anxiety) with the daughter’s </a:t>
            </a:r>
            <a:r>
              <a:rPr lang="en-GB" sz="1890" dirty="0">
                <a:solidFill>
                  <a:srgbClr val="FF0000"/>
                </a:solidFill>
              </a:rPr>
              <a:t>‘laughter’. </a:t>
            </a:r>
            <a:r>
              <a:rPr lang="en-GB" sz="1890" dirty="0" smtClean="0"/>
              <a:t>The clash between these two words intensifies the difference between the mother and the daughter’s attitude towards becoming independent.</a:t>
            </a:r>
            <a:endParaRPr lang="en-GB" sz="189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9069">
            <a:off x="120486" y="1627834"/>
            <a:ext cx="8903026" cy="357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3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5835327" cy="66967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2080" y="1196752"/>
            <a:ext cx="3816424" cy="31700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Note: </a:t>
            </a:r>
          </a:p>
          <a:p>
            <a:endParaRPr lang="en-GB" sz="2000" dirty="0"/>
          </a:p>
          <a:p>
            <a:r>
              <a:rPr lang="en-GB" sz="2000" dirty="0" smtClean="0"/>
              <a:t>This seems like a more difficult question, but you’ve done all of the hard work already! </a:t>
            </a:r>
          </a:p>
          <a:p>
            <a:endParaRPr lang="en-GB" sz="2000" dirty="0"/>
          </a:p>
          <a:p>
            <a:r>
              <a:rPr lang="en-GB" sz="2000" dirty="0" smtClean="0"/>
              <a:t>All you need to do is </a:t>
            </a:r>
            <a:r>
              <a:rPr lang="en-GB" sz="2000" b="1" dirty="0" smtClean="0"/>
              <a:t>compare</a:t>
            </a:r>
            <a:r>
              <a:rPr lang="en-GB" sz="2000" dirty="0" smtClean="0"/>
              <a:t>. Make three or four clear points and back them up with reference to the poems.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6284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8769461" cy="48318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116632"/>
            <a:ext cx="7992888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 2 Mark Scheme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3212976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/>
              <a:t>(5+)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736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7" y="621844"/>
            <a:ext cx="8712968" cy="61635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7864" y="6112213"/>
            <a:ext cx="237626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Spend 5 minutes reading and planning</a:t>
            </a:r>
            <a:endParaRPr lang="en-GB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72207"/>
            <a:ext cx="7992888" cy="95410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 3 – have some ideas about the way poem 2 compares to poem 1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8" t="2151" r="12386" b="21505"/>
          <a:stretch/>
        </p:blipFill>
        <p:spPr>
          <a:xfrm>
            <a:off x="2771797" y="1758521"/>
            <a:ext cx="3672409" cy="43469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19870" y="982469"/>
            <a:ext cx="2376264" cy="677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You’re </a:t>
            </a:r>
            <a:r>
              <a:rPr lang="en-GB" sz="2000" b="1" dirty="0" smtClean="0">
                <a:solidFill>
                  <a:srgbClr val="FF0000"/>
                </a:solidFill>
              </a:rPr>
              <a:t>only</a:t>
            </a:r>
            <a:r>
              <a:rPr lang="en-GB" dirty="0" smtClean="0"/>
              <a:t> </a:t>
            </a:r>
            <a:r>
              <a:rPr lang="en-GB" b="1" dirty="0" smtClean="0"/>
              <a:t>looking for links, nothing else.</a:t>
            </a:r>
            <a:endParaRPr lang="en-GB" b="1" dirty="0"/>
          </a:p>
        </p:txBody>
      </p:sp>
      <p:sp>
        <p:nvSpPr>
          <p:cNvPr id="9" name="Explosion 2 8"/>
          <p:cNvSpPr/>
          <p:nvPr/>
        </p:nvSpPr>
        <p:spPr>
          <a:xfrm>
            <a:off x="338599" y="2528066"/>
            <a:ext cx="4260316" cy="3829068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b="1" dirty="0" smtClean="0">
                <a:solidFill>
                  <a:schemeClr val="tx1"/>
                </a:solidFill>
              </a:rPr>
              <a:t>Hint: </a:t>
            </a:r>
            <a:r>
              <a:rPr lang="en-GB" dirty="0">
                <a:solidFill>
                  <a:prstClr val="black"/>
                </a:solidFill>
              </a:rPr>
              <a:t>Use your points from section (a) to help you focus.</a:t>
            </a:r>
          </a:p>
        </p:txBody>
      </p:sp>
    </p:spTree>
    <p:extLst>
      <p:ext uri="{BB962C8B-B14F-4D97-AF65-F5344CB8AC3E}">
        <p14:creationId xmlns:p14="http://schemas.microsoft.com/office/powerpoint/2010/main" val="23106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5835327" cy="669674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484784"/>
            <a:ext cx="5815055" cy="36719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59848" y="548680"/>
            <a:ext cx="237626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Spend 5 minutes reading and planning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1082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60648"/>
            <a:ext cx="5835327" cy="669674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16216" y="1340768"/>
            <a:ext cx="237626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Spend 10 minutes writing up your answer</a:t>
            </a:r>
            <a:endParaRPr lang="en-GB" b="1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00" t="74735" r="3307" b="1899"/>
          <a:stretch/>
        </p:blipFill>
        <p:spPr>
          <a:xfrm>
            <a:off x="6156176" y="4581128"/>
            <a:ext cx="2842729" cy="18951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92080" y="2060848"/>
            <a:ext cx="3600400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Compare: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Title, subject and voice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Feelings/mood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Message/theme</a:t>
            </a:r>
          </a:p>
          <a:p>
            <a:pPr algn="ctr"/>
            <a:endParaRPr lang="en-GB" sz="2000" b="1" dirty="0"/>
          </a:p>
          <a:p>
            <a:pPr algn="ctr"/>
            <a:r>
              <a:rPr lang="en-GB" sz="2000" b="1" dirty="0" smtClean="0"/>
              <a:t>How are these created by language; structure; imagery?</a:t>
            </a:r>
            <a:endParaRPr lang="en-GB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97468"/>
            <a:ext cx="7992888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 2 – write up your comparison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33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994" y="260648"/>
            <a:ext cx="8208912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Introduction: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Title, subject and voice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Address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question and link both poems together. Include key word from the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ere: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feelings about watching loved ones grow up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].</a:t>
            </a:r>
            <a:endParaRPr lang="en-GB" sz="2000" dirty="0"/>
          </a:p>
        </p:txBody>
      </p:sp>
      <p:sp>
        <p:nvSpPr>
          <p:cNvPr id="3" name="Rectangle 2"/>
          <p:cNvSpPr/>
          <p:nvPr/>
        </p:nvSpPr>
        <p:spPr>
          <a:xfrm>
            <a:off x="413994" y="1412776"/>
            <a:ext cx="8208912" cy="48936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both poems the writers feel…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although…</a:t>
            </a:r>
          </a:p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poem 1, the writer uses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[T]… to convey… </a:t>
            </a:r>
          </a:p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Similarly, in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poem 2, the writer uses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[T]…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example of this is "........"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‘Poem for My Sister’ the poet shows… whereas in ‘To a Daughter Leaving Home’ the speaker suggests…</a:t>
            </a:r>
          </a:p>
          <a:p>
            <a:pPr lvl="0" fontAlgn="base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Both poems include… </a:t>
            </a:r>
          </a:p>
          <a:p>
            <a:pPr lvl="0" fontAlgn="base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Likewise… </a:t>
            </a:r>
          </a:p>
          <a:p>
            <a:pPr lvl="0" fontAlgn="base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contrast…</a:t>
            </a:r>
          </a:p>
          <a:p>
            <a:pPr lvl="0" fontAlgn="base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This implies… </a:t>
            </a:r>
          </a:p>
          <a:p>
            <a:pPr lvl="0" fontAlgn="base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Literally... metaphorically... symbolically... </a:t>
            </a:r>
          </a:p>
          <a:p>
            <a:pPr lvl="0" fontAlgn="base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This makes the reader feel…</a:t>
            </a:r>
          </a:p>
          <a:p>
            <a:pPr lvl="0" fontAlgn="base"/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reader is told…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261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88640"/>
            <a:ext cx="8928992" cy="655564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sz="2100" u="sng" dirty="0"/>
              <a:t>Both of these poems</a:t>
            </a:r>
            <a:r>
              <a:rPr lang="en-GB" sz="2100" dirty="0"/>
              <a:t> are about the relationship with a young child. However, </a:t>
            </a:r>
            <a:r>
              <a:rPr lang="en-GB" sz="2100" u="sng" dirty="0"/>
              <a:t>one of the differences</a:t>
            </a:r>
            <a:r>
              <a:rPr lang="en-GB" sz="2100" dirty="0"/>
              <a:t> is that in To a Daughter the speaker is her mother, </a:t>
            </a:r>
            <a:r>
              <a:rPr lang="en-GB" sz="2100" u="sng" dirty="0"/>
              <a:t>whereas</a:t>
            </a:r>
            <a:r>
              <a:rPr lang="en-GB" sz="2100" dirty="0"/>
              <a:t> in For my Sister the speaker is the older sister. What the poems have in common is that </a:t>
            </a:r>
            <a:r>
              <a:rPr lang="en-GB" sz="2100" u="sng" dirty="0"/>
              <a:t>both of them </a:t>
            </a:r>
            <a:r>
              <a:rPr lang="en-GB" sz="2100" b="1" u="sng" dirty="0"/>
              <a:t>show</a:t>
            </a:r>
            <a:r>
              <a:rPr lang="en-GB" sz="2100" u="sng" dirty="0"/>
              <a:t> that they are worried</a:t>
            </a:r>
            <a:r>
              <a:rPr lang="en-GB" sz="2100" dirty="0"/>
              <a:t> about the young person and don’t want them to grow up. This is the main similarity between </a:t>
            </a:r>
            <a:r>
              <a:rPr lang="en-GB" sz="2100" dirty="0" smtClean="0"/>
              <a:t>them. </a:t>
            </a:r>
          </a:p>
          <a:p>
            <a:endParaRPr lang="en-GB" sz="2100" dirty="0"/>
          </a:p>
          <a:p>
            <a:r>
              <a:rPr lang="en-GB" sz="2100" u="sng" dirty="0" smtClean="0"/>
              <a:t>Both </a:t>
            </a:r>
            <a:r>
              <a:rPr lang="en-GB" sz="2100" u="sng" dirty="0"/>
              <a:t>of the poems</a:t>
            </a:r>
            <a:r>
              <a:rPr lang="en-GB" sz="2100" dirty="0"/>
              <a:t> show that the adult world is </a:t>
            </a:r>
            <a:r>
              <a:rPr lang="en-GB" sz="2100" b="1" dirty="0"/>
              <a:t>possibly dangerous</a:t>
            </a:r>
            <a:r>
              <a:rPr lang="en-GB" sz="2100" dirty="0"/>
              <a:t>. They </a:t>
            </a:r>
            <a:r>
              <a:rPr lang="en-GB" sz="2100" u="sng" dirty="0"/>
              <a:t>both</a:t>
            </a:r>
            <a:r>
              <a:rPr lang="en-GB" sz="2100" dirty="0"/>
              <a:t> use </a:t>
            </a:r>
            <a:r>
              <a:rPr lang="en-GB" sz="2100" dirty="0">
                <a:solidFill>
                  <a:srgbClr val="00B0F0"/>
                </a:solidFill>
              </a:rPr>
              <a:t>metaphors</a:t>
            </a:r>
            <a:r>
              <a:rPr lang="en-GB" sz="2100" dirty="0"/>
              <a:t> to show this, with riding a bicycle in the first one and wearing high-heeled shoes in the second one. Both of these </a:t>
            </a:r>
            <a:r>
              <a:rPr lang="en-GB" sz="2100" dirty="0">
                <a:solidFill>
                  <a:srgbClr val="00B0F0"/>
                </a:solidFill>
              </a:rPr>
              <a:t>metaphors</a:t>
            </a:r>
            <a:r>
              <a:rPr lang="en-GB" sz="2100" dirty="0"/>
              <a:t> are for ordinary things, but both show that there is danger: </a:t>
            </a:r>
            <a:r>
              <a:rPr lang="en-GB" sz="2100" dirty="0">
                <a:solidFill>
                  <a:srgbClr val="FF0000"/>
                </a:solidFill>
              </a:rPr>
              <a:t>‘wobbled’ </a:t>
            </a:r>
            <a:r>
              <a:rPr lang="en-GB" sz="2100" dirty="0"/>
              <a:t>is an idea used in </a:t>
            </a:r>
            <a:r>
              <a:rPr lang="en-GB" sz="2100" u="sng" dirty="0"/>
              <a:t>both poems</a:t>
            </a:r>
            <a:r>
              <a:rPr lang="en-GB" sz="2100" dirty="0"/>
              <a:t> </a:t>
            </a:r>
            <a:r>
              <a:rPr lang="en-GB" sz="2100" b="1" dirty="0"/>
              <a:t>to show </a:t>
            </a:r>
            <a:r>
              <a:rPr lang="en-GB" sz="2100" dirty="0"/>
              <a:t>how innocent and vulnerable the young girls </a:t>
            </a:r>
            <a:r>
              <a:rPr lang="en-GB" sz="2100" dirty="0" smtClean="0"/>
              <a:t>are.</a:t>
            </a:r>
          </a:p>
          <a:p>
            <a:endParaRPr lang="en-GB" sz="2100" dirty="0"/>
          </a:p>
          <a:p>
            <a:r>
              <a:rPr lang="en-GB" sz="2100" dirty="0"/>
              <a:t>Also, </a:t>
            </a:r>
            <a:r>
              <a:rPr lang="en-GB" sz="2100" u="sng" dirty="0"/>
              <a:t>both poems</a:t>
            </a:r>
            <a:r>
              <a:rPr lang="en-GB" sz="2100" dirty="0"/>
              <a:t> describe the young people as being full of life and enjoying playing. In the first one she is </a:t>
            </a:r>
            <a:r>
              <a:rPr lang="en-GB" sz="2100" dirty="0">
                <a:solidFill>
                  <a:srgbClr val="FF0000"/>
                </a:solidFill>
              </a:rPr>
              <a:t>‘screaming with laughter’ </a:t>
            </a:r>
            <a:r>
              <a:rPr lang="en-GB" sz="2100" dirty="0"/>
              <a:t>whereas in the second one she is </a:t>
            </a:r>
            <a:r>
              <a:rPr lang="en-GB" sz="2100" dirty="0">
                <a:solidFill>
                  <a:srgbClr val="FF0000"/>
                </a:solidFill>
              </a:rPr>
              <a:t>‘playing </a:t>
            </a:r>
            <a:r>
              <a:rPr lang="en-GB" sz="2100" dirty="0" smtClean="0">
                <a:solidFill>
                  <a:srgbClr val="FF0000"/>
                </a:solidFill>
              </a:rPr>
              <a:t>hopscotch’</a:t>
            </a:r>
            <a:r>
              <a:rPr lang="en-GB" sz="2100" dirty="0" smtClean="0"/>
              <a:t>. </a:t>
            </a:r>
            <a:r>
              <a:rPr lang="en-GB" sz="2100" u="sng" dirty="0"/>
              <a:t>Both</a:t>
            </a:r>
            <a:r>
              <a:rPr lang="en-GB" sz="2100" dirty="0"/>
              <a:t> of the girls are also </a:t>
            </a:r>
            <a:r>
              <a:rPr lang="en-GB" sz="2100" b="1" dirty="0"/>
              <a:t>shown by the poet </a:t>
            </a:r>
            <a:r>
              <a:rPr lang="en-GB" sz="2100" dirty="0"/>
              <a:t>to be independent and looking after themselves. The </a:t>
            </a:r>
            <a:r>
              <a:rPr lang="en-GB" sz="2100" u="sng" dirty="0"/>
              <a:t>main difference</a:t>
            </a:r>
            <a:r>
              <a:rPr lang="en-GB" sz="2100" dirty="0"/>
              <a:t> is that one is a mother and one is a sister. However, </a:t>
            </a:r>
            <a:r>
              <a:rPr lang="en-GB" sz="2100" u="sng" dirty="0"/>
              <a:t>both of the poems</a:t>
            </a:r>
            <a:r>
              <a:rPr lang="en-GB" sz="2100" dirty="0"/>
              <a:t> have the same theme and use a </a:t>
            </a:r>
            <a:r>
              <a:rPr lang="en-GB" sz="2100" dirty="0">
                <a:solidFill>
                  <a:srgbClr val="00B0F0"/>
                </a:solidFill>
              </a:rPr>
              <a:t>metaphor </a:t>
            </a:r>
            <a:r>
              <a:rPr lang="en-GB" sz="2100" dirty="0"/>
              <a:t>to </a:t>
            </a:r>
            <a:r>
              <a:rPr lang="en-GB" sz="2100" b="1" dirty="0"/>
              <a:t>express this idea </a:t>
            </a:r>
            <a:r>
              <a:rPr lang="en-GB" sz="2100" dirty="0"/>
              <a:t>of being afraid for the young person as they grow </a:t>
            </a:r>
            <a:r>
              <a:rPr lang="en-GB" sz="2100" dirty="0" smtClean="0"/>
              <a:t>up’.</a:t>
            </a:r>
            <a:endParaRPr lang="en-GB" sz="21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3664">
            <a:off x="226786" y="2551136"/>
            <a:ext cx="8547380" cy="340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989" t="21860" r="28737" b="21020"/>
          <a:stretch/>
        </p:blipFill>
        <p:spPr>
          <a:xfrm>
            <a:off x="24544" y="-27384"/>
            <a:ext cx="454087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2598" y="879103"/>
            <a:ext cx="221184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Conflict poetry</a:t>
            </a:r>
            <a:endParaRPr lang="en-GB" sz="24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455256" y="1340768"/>
            <a:ext cx="432048" cy="22971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1706574" y="1858516"/>
            <a:ext cx="561170" cy="5831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55" y="1656841"/>
            <a:ext cx="221184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Unseen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1340768"/>
            <a:ext cx="3672408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Your Literature Paper 2 exam will contain a question on Conflict poetry and a question on unseen poetry.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76056" y="5157192"/>
            <a:ext cx="367240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Both questions ask you to </a:t>
            </a:r>
            <a:r>
              <a:rPr lang="en-GB" sz="2400" b="1" dirty="0" smtClean="0">
                <a:solidFill>
                  <a:srgbClr val="FF0000"/>
                </a:solidFill>
              </a:rPr>
              <a:t>compare</a:t>
            </a:r>
            <a:r>
              <a:rPr lang="en-GB" sz="2400" b="1" dirty="0" smtClean="0"/>
              <a:t>.</a:t>
            </a:r>
            <a:endParaRPr lang="en-GB" sz="2400" dirty="0"/>
          </a:p>
        </p:txBody>
      </p:sp>
      <p:sp>
        <p:nvSpPr>
          <p:cNvPr id="10" name="Right Brace 9"/>
          <p:cNvSpPr/>
          <p:nvPr/>
        </p:nvSpPr>
        <p:spPr>
          <a:xfrm>
            <a:off x="4283968" y="4437112"/>
            <a:ext cx="720080" cy="2160240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644008" y="56528"/>
            <a:ext cx="4393908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Timings:</a:t>
            </a:r>
          </a:p>
          <a:p>
            <a:pPr algn="ctr"/>
            <a:r>
              <a:rPr lang="en-GB" b="1" dirty="0" smtClean="0"/>
              <a:t>AIC – 45 mins</a:t>
            </a:r>
          </a:p>
          <a:p>
            <a:pPr algn="ctr"/>
            <a:r>
              <a:rPr lang="en-GB" b="1" dirty="0" smtClean="0"/>
              <a:t>Conflict Poetry – 45 mins</a:t>
            </a:r>
          </a:p>
          <a:p>
            <a:pPr algn="ctr"/>
            <a:r>
              <a:rPr lang="en-GB" b="1" dirty="0" smtClean="0"/>
              <a:t>Unseen Poetry – 30 mins, then 15 mins </a:t>
            </a:r>
          </a:p>
        </p:txBody>
      </p:sp>
    </p:spTree>
    <p:extLst>
      <p:ext uri="{BB962C8B-B14F-4D97-AF65-F5344CB8AC3E}">
        <p14:creationId xmlns:p14="http://schemas.microsoft.com/office/powerpoint/2010/main" val="381352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989" t="21860" r="28737" b="21020"/>
          <a:stretch/>
        </p:blipFill>
        <p:spPr>
          <a:xfrm>
            <a:off x="24544" y="-27384"/>
            <a:ext cx="454087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2598" y="879103"/>
            <a:ext cx="221184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Conflict poetry</a:t>
            </a:r>
            <a:endParaRPr lang="en-GB" sz="24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455256" y="1340768"/>
            <a:ext cx="432048" cy="22971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1706574" y="1858516"/>
            <a:ext cx="561170" cy="5831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55" y="1656841"/>
            <a:ext cx="221184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Unseen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1340768"/>
            <a:ext cx="3672408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Your Literature Paper 2 exam will contain a question on Conflict poetry and a question on unseen poetry.</a:t>
            </a:r>
            <a:endParaRPr lang="en-GB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217318" y="5661248"/>
            <a:ext cx="786730" cy="21602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04048" y="4293096"/>
            <a:ext cx="4033868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The unseen poetry question is in two parts:</a:t>
            </a:r>
          </a:p>
          <a:p>
            <a:r>
              <a:rPr lang="en-GB" sz="2400" b="1" dirty="0" smtClean="0"/>
              <a:t>1. You analyse one unseen poem (24 marks) </a:t>
            </a:r>
          </a:p>
          <a:p>
            <a:r>
              <a:rPr lang="en-GB" sz="2400" b="1" dirty="0" smtClean="0"/>
              <a:t>2. You compare it to a second unseen poem (8 marks)</a:t>
            </a:r>
            <a:endParaRPr lang="en-GB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44008" y="56528"/>
            <a:ext cx="4393908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Timings:</a:t>
            </a:r>
          </a:p>
          <a:p>
            <a:pPr algn="ctr"/>
            <a:r>
              <a:rPr lang="en-GB" b="1" dirty="0" smtClean="0"/>
              <a:t>AIC – 45 mins</a:t>
            </a:r>
          </a:p>
          <a:p>
            <a:pPr algn="ctr"/>
            <a:r>
              <a:rPr lang="en-GB" b="1" dirty="0" smtClean="0"/>
              <a:t>Conflict Poetry – 45 mins</a:t>
            </a:r>
          </a:p>
          <a:p>
            <a:pPr algn="ctr"/>
            <a:r>
              <a:rPr lang="en-GB" b="1" dirty="0" smtClean="0"/>
              <a:t>Unseen Poetry – 30 mins, then 15 mins </a:t>
            </a:r>
          </a:p>
        </p:txBody>
      </p:sp>
    </p:spTree>
    <p:extLst>
      <p:ext uri="{BB962C8B-B14F-4D97-AF65-F5344CB8AC3E}">
        <p14:creationId xmlns:p14="http://schemas.microsoft.com/office/powerpoint/2010/main" val="140587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912" y="-121920"/>
            <a:ext cx="5972175" cy="71018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588224" y="2060848"/>
            <a:ext cx="2376264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Spend 30 mins on this section – 10 mins reading and planning; 20 mins writing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5293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157189"/>
              </p:ext>
            </p:extLst>
          </p:nvPr>
        </p:nvGraphicFramePr>
        <p:xfrm>
          <a:off x="179512" y="764704"/>
          <a:ext cx="8743578" cy="5901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420"/>
                <a:gridCol w="6943158"/>
              </a:tblGrid>
              <a:tr h="1512168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Level 6</a:t>
                      </a:r>
                    </a:p>
                    <a:p>
                      <a:r>
                        <a:rPr lang="en-GB" sz="1600" b="1" dirty="0" smtClean="0">
                          <a:solidFill>
                            <a:schemeClr val="tx1"/>
                          </a:solidFill>
                        </a:rPr>
                        <a:t>Convincing, critical analysis and exploration</a:t>
                      </a:r>
                    </a:p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21-24</a:t>
                      </a:r>
                      <a:r>
                        <a:rPr lang="en-GB" b="1" baseline="0" dirty="0" smtClean="0">
                          <a:solidFill>
                            <a:schemeClr val="tx1"/>
                          </a:solidFill>
                        </a:rPr>
                        <a:t> marks (8+)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Critical, exploratory conceptualised response to task and text</a:t>
                      </a:r>
                    </a:p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Judicious use of precise references to support interpretation(s)</a:t>
                      </a:r>
                    </a:p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Analysis of writer’s methods with subject terminology used judiciously</a:t>
                      </a:r>
                    </a:p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Exploration of effects of writer’s methods on reader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Level 5</a:t>
                      </a:r>
                    </a:p>
                    <a:p>
                      <a:r>
                        <a:rPr lang="en-GB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Thoughtful, developed consideration</a:t>
                      </a:r>
                    </a:p>
                    <a:p>
                      <a:r>
                        <a:rPr lang="en-GB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17-20 marks (6+)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GB" dirty="0" smtClean="0"/>
                        <a:t>Thoughtful, developed response to task and text </a:t>
                      </a:r>
                    </a:p>
                    <a:p>
                      <a:r>
                        <a:rPr lang="en-GB" dirty="0" smtClean="0"/>
                        <a:t>• Apt references integrated into interpretation(s)</a:t>
                      </a:r>
                    </a:p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GB" dirty="0" smtClean="0"/>
                        <a:t>Examination of writer’s methods with subject terminology used effectively to support consideration of methods </a:t>
                      </a:r>
                    </a:p>
                    <a:p>
                      <a:r>
                        <a:rPr lang="en-GB" dirty="0" smtClean="0"/>
                        <a:t>• Examination of effects of writer’s methods on reader</a:t>
                      </a: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Level 4 </a:t>
                      </a:r>
                    </a:p>
                    <a:p>
                      <a:r>
                        <a:rPr lang="en-GB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Clear understanding</a:t>
                      </a:r>
                    </a:p>
                    <a:p>
                      <a:r>
                        <a:rPr lang="en-GB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13-16 marks (4+)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GB" dirty="0" smtClean="0"/>
                        <a:t>Clear, explained response to task and text </a:t>
                      </a:r>
                    </a:p>
                    <a:p>
                      <a:r>
                        <a:rPr lang="en-GB" dirty="0" smtClean="0"/>
                        <a:t>• Effective use of references to support explanation</a:t>
                      </a:r>
                    </a:p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GB" dirty="0" smtClean="0"/>
                        <a:t>Clear explanation of writer’s methods with appropriate use of relevant subject terminology </a:t>
                      </a:r>
                    </a:p>
                    <a:p>
                      <a:r>
                        <a:rPr lang="en-GB" dirty="0" smtClean="0"/>
                        <a:t>• Understanding of effects of writer’s methods on reader</a:t>
                      </a: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Level 3 </a:t>
                      </a:r>
                    </a:p>
                    <a:p>
                      <a:r>
                        <a:rPr lang="en-GB" sz="16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Explained, structured comments</a:t>
                      </a:r>
                    </a:p>
                    <a:p>
                      <a:r>
                        <a:rPr lang="en-GB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9-12 marks (3+)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GB" dirty="0" smtClean="0"/>
                        <a:t>Some explained response to task and text </a:t>
                      </a:r>
                    </a:p>
                    <a:p>
                      <a:r>
                        <a:rPr lang="en-GB" dirty="0" smtClean="0"/>
                        <a:t>• References used to support a range of relevant comments</a:t>
                      </a:r>
                    </a:p>
                    <a:p>
                      <a:r>
                        <a:rPr lang="en-GB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en-GB" dirty="0" smtClean="0"/>
                        <a:t>Explained/relevant comments on writer’s methods with some relevant use of subject terminology </a:t>
                      </a:r>
                    </a:p>
                    <a:p>
                      <a:r>
                        <a:rPr lang="en-GB" dirty="0" smtClean="0"/>
                        <a:t>• Identification of effects of writer’s methods on reader</a:t>
                      </a:r>
                      <a:endParaRPr lang="en-GB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116632"/>
            <a:ext cx="7992888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 1 Mark Scheme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83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88640"/>
            <a:ext cx="8612998" cy="15841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291" y="2564904"/>
            <a:ext cx="7971440" cy="3416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s-IS" sz="2400" b="1" dirty="0" smtClean="0"/>
              <a:t>In other words:</a:t>
            </a:r>
            <a:endParaRPr lang="is-IS" sz="2400" b="1" dirty="0"/>
          </a:p>
          <a:p>
            <a:endParaRPr lang="is-IS" sz="2400" b="1" dirty="0"/>
          </a:p>
          <a:p>
            <a:pPr marL="214313" indent="-214313">
              <a:buFont typeface="Arial" charset="0"/>
              <a:buChar char="•"/>
            </a:pPr>
            <a:r>
              <a:rPr lang="is-IS" sz="2400" b="1" dirty="0"/>
              <a:t>Write </a:t>
            </a:r>
            <a:r>
              <a:rPr lang="is-IS" sz="2400" b="1" dirty="0" smtClean="0"/>
              <a:t>about language </a:t>
            </a:r>
            <a:endParaRPr lang="is-IS" sz="2400" b="1" dirty="0"/>
          </a:p>
          <a:p>
            <a:pPr marL="214313" indent="-214313">
              <a:buFont typeface="Arial" charset="0"/>
              <a:buChar char="•"/>
            </a:pPr>
            <a:r>
              <a:rPr lang="is-IS" sz="2400" b="1" dirty="0"/>
              <a:t>Write </a:t>
            </a:r>
            <a:r>
              <a:rPr lang="is-IS" sz="2400" b="1" dirty="0" smtClean="0"/>
              <a:t>about structure </a:t>
            </a:r>
            <a:endParaRPr lang="is-IS" sz="2400" b="1" dirty="0"/>
          </a:p>
          <a:p>
            <a:pPr marL="214313" indent="-214313">
              <a:buFont typeface="Arial" charset="0"/>
              <a:buChar char="•"/>
            </a:pPr>
            <a:r>
              <a:rPr lang="is-IS" sz="2400" b="1" dirty="0"/>
              <a:t>Write about form </a:t>
            </a:r>
          </a:p>
          <a:p>
            <a:pPr marL="214313" indent="-214313">
              <a:buFont typeface="Arial" charset="0"/>
              <a:buChar char="•"/>
            </a:pPr>
            <a:r>
              <a:rPr lang="is-IS" sz="2400" b="1" dirty="0"/>
              <a:t>Use subject terminology </a:t>
            </a:r>
          </a:p>
          <a:p>
            <a:pPr marL="214313" indent="-214313">
              <a:buFont typeface="Arial" charset="0"/>
              <a:buChar char="•"/>
            </a:pPr>
            <a:r>
              <a:rPr lang="is-IS" sz="2400" b="1" dirty="0"/>
              <a:t>Write about the poem as a whole – write in order, from the title to the end. </a:t>
            </a:r>
          </a:p>
          <a:p>
            <a:pPr marL="214313" indent="-214313">
              <a:buFont typeface="Arial" charset="0"/>
              <a:buChar char="•"/>
            </a:pPr>
            <a:r>
              <a:rPr lang="is-IS" sz="2400" b="1" dirty="0"/>
              <a:t>Structure your response – PLANNING IS CRUCIAL.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7462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16632"/>
            <a:ext cx="7992888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 1 – have some ideas about poem 1!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9852"/>
            <a:ext cx="8712968" cy="6163514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8" t="20597" r="24680" b="10456"/>
          <a:stretch/>
        </p:blipFill>
        <p:spPr>
          <a:xfrm>
            <a:off x="2771800" y="1412776"/>
            <a:ext cx="3672407" cy="4896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7864" y="6076836"/>
            <a:ext cx="237626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Spend 10 minutes reading and planning</a:t>
            </a:r>
            <a:endParaRPr lang="en-GB" b="1" dirty="0"/>
          </a:p>
        </p:txBody>
      </p:sp>
      <p:sp>
        <p:nvSpPr>
          <p:cNvPr id="6" name="Explosion 2 5"/>
          <p:cNvSpPr/>
          <p:nvPr/>
        </p:nvSpPr>
        <p:spPr>
          <a:xfrm>
            <a:off x="338599" y="2528066"/>
            <a:ext cx="4260316" cy="3829068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Hint: </a:t>
            </a:r>
            <a:r>
              <a:rPr lang="en-GB" dirty="0" smtClean="0">
                <a:solidFill>
                  <a:schemeClr val="tx1"/>
                </a:solidFill>
              </a:rPr>
              <a:t>use the focus of section (b) to help you figure out what to look for!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71" b="6451"/>
          <a:stretch/>
        </p:blipFill>
        <p:spPr>
          <a:xfrm>
            <a:off x="3188033" y="3978415"/>
            <a:ext cx="5835327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" y="-171400"/>
            <a:ext cx="5972175" cy="710184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484784"/>
            <a:ext cx="5572166" cy="42196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24128" y="5805264"/>
            <a:ext cx="237626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Spend 10 minutes reading and planning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1053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257032"/>
            <a:ext cx="5972175" cy="71018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16216" y="1340768"/>
            <a:ext cx="237626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Spend 20 minutes writing up your answer</a:t>
            </a:r>
            <a:endParaRPr lang="en-GB" b="1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00" t="74735" r="3307" b="1899"/>
          <a:stretch/>
        </p:blipFill>
        <p:spPr>
          <a:xfrm>
            <a:off x="6156176" y="4581128"/>
            <a:ext cx="2842729" cy="18951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2080" y="2060848"/>
            <a:ext cx="3600400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Consider: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Title, subject and voice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Feelings/mood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Message/theme</a:t>
            </a:r>
          </a:p>
          <a:p>
            <a:pPr algn="ctr"/>
            <a:endParaRPr lang="en-GB" sz="2000" b="1" dirty="0"/>
          </a:p>
          <a:p>
            <a:pPr algn="ctr"/>
            <a:r>
              <a:rPr lang="en-GB" sz="2000" b="1" dirty="0" smtClean="0"/>
              <a:t>How are these created by language; structure; imagery?</a:t>
            </a:r>
            <a:endParaRPr lang="en-GB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116632"/>
            <a:ext cx="7992888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 2 – write up your ideas about poem 1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28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36518</TotalTime>
  <Words>1457</Words>
  <Application>Microsoft Office PowerPoint</Application>
  <PresentationFormat>On-screen Show (4:3)</PresentationFormat>
  <Paragraphs>131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Guilsborough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Poetry Comparison</dc:title>
  <dc:creator>Miss Howard</dc:creator>
  <cp:lastModifiedBy>User</cp:lastModifiedBy>
  <cp:revision>177</cp:revision>
  <cp:lastPrinted>2014-03-10T16:51:52Z</cp:lastPrinted>
  <dcterms:created xsi:type="dcterms:W3CDTF">2014-02-18T15:09:17Z</dcterms:created>
  <dcterms:modified xsi:type="dcterms:W3CDTF">2017-05-10T14:54:23Z</dcterms:modified>
</cp:coreProperties>
</file>