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400" r:id="rId2"/>
    <p:sldId id="462" r:id="rId3"/>
    <p:sldId id="475" r:id="rId4"/>
    <p:sldId id="474" r:id="rId5"/>
    <p:sldId id="476" r:id="rId6"/>
    <p:sldId id="477" r:id="rId7"/>
    <p:sldId id="478" r:id="rId8"/>
    <p:sldId id="479" r:id="rId9"/>
    <p:sldId id="480" r:id="rId10"/>
    <p:sldId id="491" r:id="rId11"/>
    <p:sldId id="492" r:id="rId12"/>
    <p:sldId id="493" r:id="rId13"/>
    <p:sldId id="494" r:id="rId14"/>
    <p:sldId id="495" r:id="rId15"/>
    <p:sldId id="496" r:id="rId16"/>
    <p:sldId id="497" r:id="rId17"/>
    <p:sldId id="399" r:id="rId18"/>
    <p:sldId id="461" r:id="rId19"/>
    <p:sldId id="398" r:id="rId20"/>
    <p:sldId id="466" r:id="rId21"/>
    <p:sldId id="470" r:id="rId22"/>
    <p:sldId id="463" r:id="rId23"/>
    <p:sldId id="401" r:id="rId24"/>
    <p:sldId id="467" r:id="rId25"/>
    <p:sldId id="459" r:id="rId26"/>
    <p:sldId id="402" r:id="rId27"/>
    <p:sldId id="453" r:id="rId28"/>
    <p:sldId id="472" r:id="rId29"/>
    <p:sldId id="473" r:id="rId30"/>
    <p:sldId id="471" r:id="rId31"/>
    <p:sldId id="458" r:id="rId3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D5081-26C7-43FA-BD8C-C58C9239DC8C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65B29-F482-455C-AFAC-2E1259090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62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B4BB4-17C8-488B-820D-8E26267C3116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B3F75-234A-4523-83F2-22CA49113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9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6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7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3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80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63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8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19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28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66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15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0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ED412-492B-477F-8918-DBE41B93EAE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95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0"/>
            <a:ext cx="7629525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8648616">
            <a:off x="7497040" y="1413775"/>
            <a:ext cx="1109323" cy="946484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857761" y="4105267"/>
            <a:ext cx="625643" cy="2887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030578" y="4079724"/>
            <a:ext cx="625643" cy="2887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516216" y="4077072"/>
            <a:ext cx="625643" cy="2887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656221" y="5801904"/>
            <a:ext cx="2206801" cy="276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657106" y="5301208"/>
            <a:ext cx="1070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0000"/>
                </a:solidFill>
              </a:rPr>
              <a:t>SPaG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765760" y="5609402"/>
            <a:ext cx="843221" cy="2646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9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1"/>
          <a:stretch/>
        </p:blipFill>
        <p:spPr>
          <a:xfrm rot="21355515">
            <a:off x="27001" y="257756"/>
            <a:ext cx="6467576" cy="66011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4633"/>
          <a:stretch/>
        </p:blipFill>
        <p:spPr>
          <a:xfrm>
            <a:off x="1115616" y="620688"/>
            <a:ext cx="7724634" cy="2307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4005064"/>
            <a:ext cx="5213730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Plan your answer to this question: key points and micro quotations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Hint</a:t>
            </a:r>
            <a:r>
              <a:rPr lang="en-GB" dirty="0" smtClean="0">
                <a:solidFill>
                  <a:srgbClr val="FF0000"/>
                </a:solidFill>
              </a:rPr>
              <a:t>: the importance of the ending is created through the play’s beginning and key events. You can discuss these as part of your analysis of the play’s ending.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80" y="2755936"/>
            <a:ext cx="8887968" cy="43464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dirty="0" smtClean="0"/>
              <a:t>The play is about male lust and sexual exploitation of the weak by the powerful.</a:t>
            </a:r>
          </a:p>
          <a:p>
            <a:pPr marL="0" indent="0" algn="ctr">
              <a:buNone/>
            </a:pP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730752" y="109728"/>
            <a:ext cx="179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AGREE?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45408" y="6394704"/>
            <a:ext cx="179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DISAGREE?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51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38" y="2756855"/>
            <a:ext cx="9157644" cy="49596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dirty="0" smtClean="0"/>
              <a:t>Priestley’s main aim is to present a symbolic confrontation </a:t>
            </a:r>
            <a:r>
              <a:rPr lang="en-GB" sz="3600" dirty="0"/>
              <a:t>between socialism and capitalism.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0752" y="109728"/>
            <a:ext cx="179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AGREE?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45408" y="6394704"/>
            <a:ext cx="179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DISAGREE?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327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2" y="2483900"/>
            <a:ext cx="9157644" cy="49596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dirty="0"/>
              <a:t>There is no hope </a:t>
            </a:r>
            <a:r>
              <a:rPr lang="en-GB" sz="3600" dirty="0" smtClean="0"/>
              <a:t>for change at </a:t>
            </a:r>
            <a:r>
              <a:rPr lang="en-GB" sz="3600" dirty="0"/>
              <a:t>the end of </a:t>
            </a:r>
            <a:r>
              <a:rPr lang="en-GB" sz="3600" i="1" dirty="0"/>
              <a:t>An Inspector Calls </a:t>
            </a:r>
            <a:r>
              <a:rPr lang="en-GB" sz="3600" dirty="0"/>
              <a:t>because the hubristic nature of man is not fully destroyed.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0752" y="109728"/>
            <a:ext cx="179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AGREE?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45408" y="6394704"/>
            <a:ext cx="179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DISAGREE?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297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2" y="2674972"/>
            <a:ext cx="9157644" cy="49596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dirty="0"/>
              <a:t>The weakest character in the play is Mr Birling, not Eva Smith.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0752" y="109728"/>
            <a:ext cx="179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AGREE?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45408" y="6394704"/>
            <a:ext cx="179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DISAGREE?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511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2" y="1898315"/>
            <a:ext cx="9157644" cy="495968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In what way is the play one about male lust and sexual exploitation of the weak by the powerful?</a:t>
            </a:r>
          </a:p>
          <a:p>
            <a:pPr marL="514350" indent="-514350">
              <a:buFont typeface="+mj-lt"/>
              <a:buAutoNum type="arabicPeriod"/>
            </a:pPr>
            <a:endParaRPr lang="en-GB" sz="2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In what way does Priestley’s main aim appear to be writing about the symbolic confrontation between socialism and capitalism?</a:t>
            </a:r>
          </a:p>
          <a:p>
            <a:pPr marL="514350" indent="-514350">
              <a:buFont typeface="+mj-lt"/>
              <a:buAutoNum type="arabicPeriod"/>
            </a:pPr>
            <a:endParaRPr lang="en-GB" sz="2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The hubristic nature of man is not fully destroyed by the end of the play; do you think there is any hope for change?</a:t>
            </a:r>
          </a:p>
          <a:p>
            <a:pPr marL="514350" indent="-514350">
              <a:buFont typeface="+mj-lt"/>
              <a:buAutoNum type="arabicPeriod"/>
            </a:pPr>
            <a:endParaRPr lang="en-GB" sz="2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In what way does Priestley present Mr Birling as the weakest </a:t>
            </a:r>
            <a:r>
              <a:rPr lang="en-GB" sz="2400" dirty="0"/>
              <a:t>character in the </a:t>
            </a:r>
            <a:r>
              <a:rPr lang="en-GB" sz="2400" dirty="0" smtClean="0"/>
              <a:t>play, and not </a:t>
            </a:r>
            <a:r>
              <a:rPr lang="en-GB" sz="2400" dirty="0"/>
              <a:t>Eva </a:t>
            </a:r>
            <a:r>
              <a:rPr lang="en-GB" sz="2400" dirty="0" smtClean="0"/>
              <a:t>Smith?</a:t>
            </a:r>
            <a:endParaRPr lang="en-GB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422" y="252834"/>
            <a:ext cx="7886700" cy="1325563"/>
          </a:xfrm>
        </p:spPr>
        <p:txBody>
          <a:bodyPr/>
          <a:lstStyle/>
          <a:p>
            <a:r>
              <a:rPr lang="en-GB" b="1" dirty="0" smtClean="0"/>
              <a:t>Complete the planning table for </a:t>
            </a:r>
            <a:r>
              <a:rPr lang="en-GB" b="1" u="sng" dirty="0" smtClean="0"/>
              <a:t>one</a:t>
            </a:r>
            <a:r>
              <a:rPr lang="en-GB" b="1" dirty="0" smtClean="0"/>
              <a:t> of the following questions:</a:t>
            </a:r>
            <a:endParaRPr lang="en-GB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54971" y="559568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F75929"/>
                </a:solidFill>
              </a:rPr>
              <a:t>Use ideas from the debate to inform your planning.</a:t>
            </a:r>
            <a:endParaRPr lang="en-GB" sz="2400" b="1" dirty="0">
              <a:solidFill>
                <a:srgbClr val="F75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657002"/>
              </p:ext>
            </p:extLst>
          </p:nvPr>
        </p:nvGraphicFramePr>
        <p:xfrm>
          <a:off x="77586" y="96253"/>
          <a:ext cx="8970162" cy="6657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6316"/>
                <a:gridCol w="4097825"/>
                <a:gridCol w="3946021"/>
              </a:tblGrid>
              <a:tr h="5994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Paragraph: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What I will write about: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Quotation I could use and/or</a:t>
                      </a:r>
                      <a:r>
                        <a:rPr lang="en-US" sz="1200" b="1" baseline="0" dirty="0" smtClean="0"/>
                        <a:t> link to context (Edwardian era)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</a:tr>
              <a:tr h="1188386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Intro (brief summary of</a:t>
                      </a:r>
                      <a:r>
                        <a:rPr lang="en-US" sz="1200" b="1" baseline="0" dirty="0" smtClean="0"/>
                        <a:t> my view/ argument).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pattFill prst="wdUpDiag">
                      <a:fgClr>
                        <a:schemeClr val="bg1">
                          <a:lumMod val="6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67047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  <a:tr h="167702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  <a:tr h="1522107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185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89" t="21860" r="28737" b="21020"/>
          <a:stretch/>
        </p:blipFill>
        <p:spPr>
          <a:xfrm>
            <a:off x="24544" y="-27384"/>
            <a:ext cx="45408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2598" y="879103"/>
            <a:ext cx="22118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Conflict poetry</a:t>
            </a:r>
            <a:endParaRPr lang="en-GB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455256" y="1340768"/>
            <a:ext cx="432048" cy="2297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706574" y="1858516"/>
            <a:ext cx="561170" cy="583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55" y="1656841"/>
            <a:ext cx="22118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Unseen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1700808"/>
            <a:ext cx="367240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Your Literature Paper 2 exam will contain a question on Conflict poetry and a question on unseen poetry.</a:t>
            </a:r>
            <a:endParaRPr lang="en-GB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134446" y="4797152"/>
            <a:ext cx="869602" cy="3600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04048" y="4293096"/>
            <a:ext cx="403386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 poetry question asks you to compare the poem on the paper in front of you to one other poem from the anthology.             (30 marks)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56528"/>
            <a:ext cx="439390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Timings:</a:t>
            </a:r>
          </a:p>
          <a:p>
            <a:pPr algn="ctr"/>
            <a:r>
              <a:rPr lang="en-GB" b="1" dirty="0" smtClean="0"/>
              <a:t>AIC – 45 mins</a:t>
            </a:r>
          </a:p>
          <a:p>
            <a:pPr algn="ctr"/>
            <a:r>
              <a:rPr lang="en-GB" b="1" dirty="0" smtClean="0"/>
              <a:t>Conflict Poetry – 45 mins</a:t>
            </a:r>
          </a:p>
          <a:p>
            <a:pPr algn="ctr"/>
            <a:r>
              <a:rPr lang="en-GB" b="1" dirty="0" smtClean="0"/>
              <a:t>Unseen Poetry – 30 mins, then 15 mins </a:t>
            </a:r>
          </a:p>
        </p:txBody>
      </p:sp>
    </p:spTree>
    <p:extLst>
      <p:ext uri="{BB962C8B-B14F-4D97-AF65-F5344CB8AC3E}">
        <p14:creationId xmlns:p14="http://schemas.microsoft.com/office/powerpoint/2010/main" val="14058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89" t="21860" r="28737" b="21020"/>
          <a:stretch/>
        </p:blipFill>
        <p:spPr>
          <a:xfrm>
            <a:off x="24544" y="-27384"/>
            <a:ext cx="45408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2598" y="879103"/>
            <a:ext cx="22118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Conflict poetry</a:t>
            </a:r>
            <a:endParaRPr lang="en-GB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455256" y="1340768"/>
            <a:ext cx="432048" cy="2297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706574" y="1858516"/>
            <a:ext cx="561170" cy="583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55" y="1656841"/>
            <a:ext cx="22118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Unseen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1700808"/>
            <a:ext cx="367240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Your Literature Paper 2 exam will contain a question on Conflict poetry and a question on unseen poetry.</a:t>
            </a:r>
            <a:endParaRPr lang="en-GB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217318" y="5661248"/>
            <a:ext cx="786730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04048" y="4293096"/>
            <a:ext cx="403386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 unseen poetry question is in two parts:</a:t>
            </a:r>
          </a:p>
          <a:p>
            <a:r>
              <a:rPr lang="en-GB" sz="2400" b="1" dirty="0" smtClean="0"/>
              <a:t>1. You analyse one unseen poem (24 marks) </a:t>
            </a:r>
          </a:p>
          <a:p>
            <a:r>
              <a:rPr lang="en-GB" sz="2400" b="1" dirty="0" smtClean="0"/>
              <a:t>2. You compare it to a second unseen poem (8 marks)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56528"/>
            <a:ext cx="439390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Timings:</a:t>
            </a:r>
          </a:p>
          <a:p>
            <a:pPr algn="ctr"/>
            <a:r>
              <a:rPr lang="en-GB" b="1" dirty="0" smtClean="0"/>
              <a:t>AIC – 45 mins</a:t>
            </a:r>
          </a:p>
          <a:p>
            <a:pPr algn="ctr"/>
            <a:r>
              <a:rPr lang="en-GB" b="1" dirty="0" smtClean="0"/>
              <a:t>Conflict Poetry – 45 mins</a:t>
            </a:r>
          </a:p>
          <a:p>
            <a:pPr algn="ctr"/>
            <a:r>
              <a:rPr lang="en-GB" b="1" dirty="0" smtClean="0"/>
              <a:t>Unseen Poetry – 30 mins, then 15 mins </a:t>
            </a:r>
          </a:p>
        </p:txBody>
      </p:sp>
    </p:spTree>
    <p:extLst>
      <p:ext uri="{BB962C8B-B14F-4D97-AF65-F5344CB8AC3E}">
        <p14:creationId xmlns:p14="http://schemas.microsoft.com/office/powerpoint/2010/main" val="41362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89" t="21860" r="28737" b="21020"/>
          <a:stretch/>
        </p:blipFill>
        <p:spPr>
          <a:xfrm>
            <a:off x="24544" y="-27384"/>
            <a:ext cx="45408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2598" y="879103"/>
            <a:ext cx="22118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Conflict poetry</a:t>
            </a:r>
            <a:endParaRPr lang="en-GB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455256" y="1340768"/>
            <a:ext cx="432048" cy="2297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706574" y="1858516"/>
            <a:ext cx="561170" cy="583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55" y="1656841"/>
            <a:ext cx="22118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Unseen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1858516"/>
            <a:ext cx="367240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Your Literature Paper 2 exam will contain a question on Conflict poetry and a question on unseen poetry.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157192"/>
            <a:ext cx="367240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Both questions ask you to </a:t>
            </a:r>
            <a:r>
              <a:rPr lang="en-GB" sz="2400" b="1" dirty="0" smtClean="0">
                <a:solidFill>
                  <a:srgbClr val="FF0000"/>
                </a:solidFill>
              </a:rPr>
              <a:t>compare</a:t>
            </a:r>
            <a:r>
              <a:rPr lang="en-GB" sz="2400" b="1" dirty="0" smtClean="0"/>
              <a:t>.</a:t>
            </a:r>
            <a:endParaRPr lang="en-GB" sz="2400" dirty="0"/>
          </a:p>
        </p:txBody>
      </p:sp>
      <p:sp>
        <p:nvSpPr>
          <p:cNvPr id="10" name="Right Brace 9"/>
          <p:cNvSpPr/>
          <p:nvPr/>
        </p:nvSpPr>
        <p:spPr>
          <a:xfrm>
            <a:off x="4283968" y="4437112"/>
            <a:ext cx="720080" cy="216024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644008" y="56528"/>
            <a:ext cx="439390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Timings:</a:t>
            </a:r>
          </a:p>
          <a:p>
            <a:pPr algn="ctr"/>
            <a:r>
              <a:rPr lang="en-GB" b="1" dirty="0" smtClean="0"/>
              <a:t>AIC – 45 mins</a:t>
            </a:r>
          </a:p>
          <a:p>
            <a:pPr algn="ctr"/>
            <a:r>
              <a:rPr lang="en-GB" b="1" dirty="0" smtClean="0"/>
              <a:t>Conflict Poetry – 45 mins</a:t>
            </a:r>
          </a:p>
          <a:p>
            <a:pPr algn="ctr"/>
            <a:r>
              <a:rPr lang="en-GB" b="1" dirty="0" smtClean="0"/>
              <a:t>Unseen Poetry – 30 mins, then 15 mins </a:t>
            </a:r>
          </a:p>
        </p:txBody>
      </p:sp>
    </p:spTree>
    <p:extLst>
      <p:ext uri="{BB962C8B-B14F-4D97-AF65-F5344CB8AC3E}">
        <p14:creationId xmlns:p14="http://schemas.microsoft.com/office/powerpoint/2010/main" val="38135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9" y="280964"/>
            <a:ext cx="7253341" cy="629607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21456" y="836712"/>
            <a:ext cx="516367" cy="64008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>
            <a:off x="2555776" y="4725144"/>
            <a:ext cx="516367" cy="64008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432815" y="5445224"/>
            <a:ext cx="516367" cy="64008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44" y="3917197"/>
            <a:ext cx="3060340" cy="2579965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9"/>
          <a:stretch/>
        </p:blipFill>
        <p:spPr>
          <a:xfrm>
            <a:off x="1579906" y="3645023"/>
            <a:ext cx="2788159" cy="2903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1967" t="29000" r="27085" b="26480"/>
          <a:stretch/>
        </p:blipFill>
        <p:spPr>
          <a:xfrm>
            <a:off x="2691285" y="188640"/>
            <a:ext cx="3600400" cy="2913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9064" y="4257481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+</a:t>
            </a:r>
            <a:endParaRPr lang="en-GB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87584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Section B: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524" y="263865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Section C: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1685" y="1052736"/>
            <a:ext cx="2168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‘Compare the ways…’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3917197"/>
            <a:ext cx="2168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‘What are the similarities and/or differences…?’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457" y="3789040"/>
            <a:ext cx="1792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‘How does the poet present…?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132856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</a:rPr>
              <a:t>Comparing Poems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393305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(Or, ‘How to plan your poetry answers’)</a:t>
            </a:r>
          </a:p>
        </p:txBody>
      </p:sp>
    </p:spTree>
    <p:extLst>
      <p:ext uri="{BB962C8B-B14F-4D97-AF65-F5344CB8AC3E}">
        <p14:creationId xmlns:p14="http://schemas.microsoft.com/office/powerpoint/2010/main" val="6151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95736" y="18571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Compare the ways poets present ideas about power in 'Ozymandias' and </a:t>
            </a:r>
            <a:b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 </a:t>
            </a: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other poem from 'Power and conflict'.</a:t>
            </a:r>
            <a:endParaRPr kumimoji="0" lang="en-GB" altLang="en-US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35" descr="http://content.doublestruck.eu/getPicture.asp?sub=AG_LIT&amp;CT=Q&amp;org=&amp;folder=QSP226_files&amp;file=img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37" y="2293004"/>
            <a:ext cx="4486275" cy="33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95736" y="58052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GB" altLang="en-US" sz="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[30 marks]</a:t>
            </a:r>
            <a:endParaRPr kumimoji="0" lang="en-GB" altLang="en-US" sz="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7937410">
            <a:off x="5228348" y="1211044"/>
            <a:ext cx="516367" cy="64008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24128" y="488465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What am I looking for?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9"/>
          <a:stretch/>
        </p:blipFill>
        <p:spPr>
          <a:xfrm>
            <a:off x="602566" y="260648"/>
            <a:ext cx="6037513" cy="628654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7937410">
            <a:off x="6380476" y="5159691"/>
            <a:ext cx="516367" cy="64008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876256" y="4609964"/>
            <a:ext cx="2159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What am I looking for?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90" y="1268760"/>
            <a:ext cx="6219870" cy="524355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7937410">
            <a:off x="6740516" y="5231699"/>
            <a:ext cx="516367" cy="64008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236296" y="450912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What am I looking for?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8612998" cy="1584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2132856"/>
            <a:ext cx="7971440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s-IS" sz="2400" b="1" dirty="0" smtClean="0"/>
              <a:t>In other words:</a:t>
            </a:r>
            <a:endParaRPr lang="is-IS" sz="2400" b="1" dirty="0"/>
          </a:p>
          <a:p>
            <a:endParaRPr lang="is-IS" sz="2400" b="1" dirty="0"/>
          </a:p>
          <a:p>
            <a:pPr marL="214313" indent="-214313">
              <a:buFont typeface="Arial" charset="0"/>
              <a:buChar char="•"/>
            </a:pPr>
            <a:r>
              <a:rPr lang="is-IS" sz="2400" b="1" dirty="0"/>
              <a:t>Write </a:t>
            </a:r>
            <a:r>
              <a:rPr lang="is-IS" sz="2400" b="1" dirty="0" smtClean="0"/>
              <a:t>about language </a:t>
            </a:r>
            <a:endParaRPr lang="is-IS" sz="2400" b="1" dirty="0"/>
          </a:p>
          <a:p>
            <a:pPr marL="214313" indent="-214313">
              <a:buFont typeface="Arial" charset="0"/>
              <a:buChar char="•"/>
            </a:pPr>
            <a:r>
              <a:rPr lang="is-IS" sz="2400" b="1" dirty="0"/>
              <a:t>Write </a:t>
            </a:r>
            <a:r>
              <a:rPr lang="is-IS" sz="2400" b="1" dirty="0" smtClean="0"/>
              <a:t>about structure </a:t>
            </a:r>
            <a:endParaRPr lang="is-IS" sz="2400" b="1" dirty="0"/>
          </a:p>
          <a:p>
            <a:pPr marL="214313" indent="-214313">
              <a:buFont typeface="Arial" charset="0"/>
              <a:buChar char="•"/>
            </a:pPr>
            <a:r>
              <a:rPr lang="is-IS" sz="2400" b="1" dirty="0"/>
              <a:t>Write about form </a:t>
            </a:r>
          </a:p>
          <a:p>
            <a:pPr marL="214313" indent="-214313">
              <a:buFont typeface="Arial" charset="0"/>
              <a:buChar char="•"/>
            </a:pPr>
            <a:r>
              <a:rPr lang="is-IS" sz="2400" b="1" dirty="0"/>
              <a:t>Use subject terminology </a:t>
            </a:r>
          </a:p>
          <a:p>
            <a:pPr marL="214313" indent="-214313">
              <a:buFont typeface="Arial" charset="0"/>
              <a:buChar char="•"/>
            </a:pPr>
            <a:r>
              <a:rPr lang="is-IS" sz="2400" b="1" dirty="0"/>
              <a:t>Write about the poem as a whole – write in order, from the title to the end. </a:t>
            </a:r>
          </a:p>
          <a:p>
            <a:pPr marL="214313" indent="-214313">
              <a:buFont typeface="Arial" charset="0"/>
              <a:buChar char="•"/>
            </a:pPr>
            <a:r>
              <a:rPr lang="is-IS" sz="2400" b="1" dirty="0"/>
              <a:t>Structure your response – PLANNING IS CRUCIAL. 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5805264"/>
            <a:ext cx="828092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Note: </a:t>
            </a:r>
            <a:r>
              <a:rPr lang="en-GB" sz="2400" dirty="0" smtClean="0"/>
              <a:t>for </a:t>
            </a:r>
            <a:r>
              <a:rPr lang="en-GB" sz="2400" b="1" dirty="0" smtClean="0"/>
              <a:t>Section B</a:t>
            </a:r>
            <a:r>
              <a:rPr lang="en-GB" sz="2400" dirty="0" smtClean="0"/>
              <a:t> you need to support your ideas with </a:t>
            </a:r>
            <a:r>
              <a:rPr lang="en-GB" sz="2400" b="1" dirty="0" smtClean="0"/>
              <a:t>context</a:t>
            </a:r>
            <a:r>
              <a:rPr lang="en-GB" sz="2400" dirty="0" smtClean="0"/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746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6632"/>
            <a:ext cx="799288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for Poem 1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9852"/>
            <a:ext cx="8712968" cy="6163514"/>
          </a:xfrm>
          <a:prstGeom prst="rect">
            <a:avLst/>
          </a:prstGeom>
        </p:spPr>
      </p:pic>
      <p:sp>
        <p:nvSpPr>
          <p:cNvPr id="6" name="Explosion 2 5"/>
          <p:cNvSpPr/>
          <p:nvPr/>
        </p:nvSpPr>
        <p:spPr>
          <a:xfrm>
            <a:off x="-828600" y="2636912"/>
            <a:ext cx="4449425" cy="382906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Hint for Section C: </a:t>
            </a:r>
            <a:r>
              <a:rPr lang="en-GB" dirty="0" smtClean="0">
                <a:solidFill>
                  <a:schemeClr val="tx1"/>
                </a:solidFill>
              </a:rPr>
              <a:t>use the focus of part (b) to help you figure out what to look for!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1494453"/>
            <a:ext cx="3240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Come up with three points you can make about the poem in response to the question: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1. </a:t>
            </a:r>
          </a:p>
          <a:p>
            <a:r>
              <a:rPr lang="en-GB" sz="2400" dirty="0" smtClean="0"/>
              <a:t>2.</a:t>
            </a:r>
          </a:p>
          <a:p>
            <a:r>
              <a:rPr lang="en-GB" sz="2400" dirty="0" smtClean="0"/>
              <a:t>3.</a:t>
            </a:r>
          </a:p>
        </p:txBody>
      </p:sp>
      <p:sp>
        <p:nvSpPr>
          <p:cNvPr id="10" name="TextBox 9"/>
          <p:cNvSpPr txBox="1"/>
          <p:nvPr/>
        </p:nvSpPr>
        <p:spPr>
          <a:xfrm rot="20918907">
            <a:off x="4050703" y="4471137"/>
            <a:ext cx="2711390" cy="193899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Feelings and attitudes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Language, structure and imagery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Volta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Message/theme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19869" y="880262"/>
            <a:ext cx="23762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07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7" y="621844"/>
            <a:ext cx="8712968" cy="61635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72207"/>
            <a:ext cx="799288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for the way poem 2 compares to poem 1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69" y="880262"/>
            <a:ext cx="237626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You’re </a:t>
            </a:r>
            <a:r>
              <a:rPr lang="en-GB" sz="2000" b="1" dirty="0" smtClean="0">
                <a:solidFill>
                  <a:srgbClr val="FF0000"/>
                </a:solidFill>
              </a:rPr>
              <a:t>only</a:t>
            </a:r>
            <a:r>
              <a:rPr lang="en-GB" dirty="0" smtClean="0"/>
              <a:t> </a:t>
            </a:r>
            <a:r>
              <a:rPr lang="en-GB" b="1" dirty="0" smtClean="0"/>
              <a:t>looking for links, nothing else.</a:t>
            </a:r>
            <a:endParaRPr lang="en-GB" b="1" dirty="0"/>
          </a:p>
        </p:txBody>
      </p:sp>
      <p:sp>
        <p:nvSpPr>
          <p:cNvPr id="9" name="Explosion 2 8"/>
          <p:cNvSpPr/>
          <p:nvPr/>
        </p:nvSpPr>
        <p:spPr>
          <a:xfrm>
            <a:off x="-828600" y="2564904"/>
            <a:ext cx="4419403" cy="382906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 smtClean="0">
                <a:solidFill>
                  <a:schemeClr val="tx1"/>
                </a:solidFill>
              </a:rPr>
              <a:t>Hint for Section C: </a:t>
            </a:r>
            <a:r>
              <a:rPr lang="en-GB" dirty="0">
                <a:solidFill>
                  <a:prstClr val="black"/>
                </a:solidFill>
              </a:rPr>
              <a:t>Use your points from </a:t>
            </a:r>
            <a:r>
              <a:rPr lang="en-GB" dirty="0" smtClean="0">
                <a:solidFill>
                  <a:prstClr val="black"/>
                </a:solidFill>
              </a:rPr>
              <a:t>part </a:t>
            </a:r>
            <a:r>
              <a:rPr lang="en-GB" dirty="0">
                <a:solidFill>
                  <a:prstClr val="black"/>
                </a:solidFill>
              </a:rPr>
              <a:t>(a) to help you focus.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1494453"/>
            <a:ext cx="3240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Come up with three links you can make to the first poem in response to the question: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1. </a:t>
            </a:r>
          </a:p>
          <a:p>
            <a:r>
              <a:rPr lang="en-GB" sz="2400" dirty="0" smtClean="0"/>
              <a:t>2.</a:t>
            </a:r>
          </a:p>
          <a:p>
            <a:r>
              <a:rPr lang="en-GB" sz="2400" dirty="0" smtClean="0"/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 rot="20918907">
            <a:off x="4050703" y="4471137"/>
            <a:ext cx="2711390" cy="193899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Feelings and attitudes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Language, structure and imagery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Volta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Message/theme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10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4560" y="2250642"/>
            <a:ext cx="78745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Candidates </a:t>
            </a:r>
            <a:r>
              <a:rPr lang="en-GB" sz="3200" dirty="0"/>
              <a:t>are expected to use textual references, </a:t>
            </a:r>
            <a:r>
              <a:rPr lang="en-GB" sz="3200" b="1" dirty="0">
                <a:solidFill>
                  <a:srgbClr val="FF0000"/>
                </a:solidFill>
              </a:rPr>
              <a:t>including quotations</a:t>
            </a:r>
            <a:r>
              <a:rPr lang="en-GB" sz="3200" dirty="0"/>
              <a:t>, to support and illustrate interpretations. </a:t>
            </a:r>
            <a:r>
              <a:rPr lang="en-GB" sz="3200" dirty="0" smtClean="0"/>
              <a:t>Textual </a:t>
            </a:r>
            <a:r>
              <a:rPr lang="en-GB" sz="3200" dirty="0"/>
              <a:t>references can </a:t>
            </a:r>
            <a:r>
              <a:rPr lang="en-GB" sz="3200" dirty="0" smtClean="0"/>
              <a:t>be: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/>
              <a:t>q</a:t>
            </a:r>
            <a:r>
              <a:rPr lang="en-GB" sz="3200" b="1" dirty="0" smtClean="0"/>
              <a:t>uoting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/>
              <a:t>summarising </a:t>
            </a:r>
            <a:r>
              <a:rPr lang="en-GB" sz="3200" b="1" dirty="0"/>
              <a:t>the </a:t>
            </a:r>
            <a:r>
              <a:rPr lang="en-GB" sz="3200" b="1" dirty="0" smtClean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/>
              <a:t>paraphrasing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/>
              <a:t>referencing </a:t>
            </a:r>
            <a:r>
              <a:rPr lang="en-GB" sz="3200" b="1" dirty="0"/>
              <a:t>single </a:t>
            </a:r>
            <a:r>
              <a:rPr lang="en-GB" sz="3200" b="1" dirty="0" smtClean="0"/>
              <a:t>words</a:t>
            </a:r>
            <a:endParaRPr lang="en-GB" sz="3200" b="1" dirty="0"/>
          </a:p>
        </p:txBody>
      </p:sp>
      <p:pic>
        <p:nvPicPr>
          <p:cNvPr id="7" name="Picture 2" descr="http://congility.com/wp-content/uploads/2017/03/aqa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08" y="-8507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692696"/>
            <a:ext cx="2808312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 reminder for Section B.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442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5774" y="2635624"/>
            <a:ext cx="3905026" cy="120032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Context for Conflict poetry?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53035" y="833718"/>
            <a:ext cx="254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Which war?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26828" y="1421803"/>
            <a:ext cx="254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Which time?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49383" y="5312485"/>
            <a:ext cx="254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Real-life events?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0380" y="4495776"/>
            <a:ext cx="254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Male or female voice?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389990" y="5681817"/>
            <a:ext cx="254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Cultural beliefs?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-53789" y="2328581"/>
            <a:ext cx="254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Autobiographical?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97100" y="498871"/>
            <a:ext cx="254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Which place?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1844047"/>
            <a:ext cx="254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Modern or old?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0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694" t="10980" r="16432" b="19091"/>
          <a:stretch>
            <a:fillRect/>
          </a:stretch>
        </p:blipFill>
        <p:spPr bwMode="auto">
          <a:xfrm>
            <a:off x="1115616" y="1196752"/>
            <a:ext cx="6885302" cy="424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77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2207"/>
            <a:ext cx="799288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Writing up your answer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856895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Section B: </a:t>
            </a:r>
            <a:r>
              <a:rPr lang="en-GB" sz="2800" dirty="0" smtClean="0"/>
              <a:t>Write about both poems at once. Start with an introduction that explains what the two poems are about and makes links between them, explaining </a:t>
            </a:r>
            <a:r>
              <a:rPr lang="en-GB" sz="2800" b="1" dirty="0" smtClean="0"/>
              <a:t>why you have chosen the second poem</a:t>
            </a:r>
            <a:r>
              <a:rPr lang="en-GB" sz="2800" dirty="0" smtClean="0"/>
              <a:t>. Your first sentence should start with the word </a:t>
            </a:r>
            <a:r>
              <a:rPr lang="en-GB" sz="3600" dirty="0" smtClean="0">
                <a:solidFill>
                  <a:srgbClr val="FF0000"/>
                </a:solidFill>
              </a:rPr>
              <a:t>‘</a:t>
            </a:r>
            <a:r>
              <a:rPr lang="en-GB" sz="3600" b="1" dirty="0" smtClean="0">
                <a:solidFill>
                  <a:srgbClr val="FF0000"/>
                </a:solidFill>
              </a:rPr>
              <a:t>both</a:t>
            </a:r>
            <a:r>
              <a:rPr lang="en-GB" sz="3600" dirty="0" smtClean="0">
                <a:solidFill>
                  <a:srgbClr val="FF0000"/>
                </a:solidFill>
              </a:rPr>
              <a:t>’</a:t>
            </a:r>
            <a:r>
              <a:rPr lang="en-GB" sz="2800" dirty="0" smtClean="0"/>
              <a:t>.</a:t>
            </a:r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b="1" dirty="0" smtClean="0">
                <a:solidFill>
                  <a:srgbClr val="FF0000"/>
                </a:solidFill>
              </a:rPr>
              <a:t>Section C: </a:t>
            </a:r>
            <a:r>
              <a:rPr lang="en-GB" sz="2800" dirty="0" smtClean="0"/>
              <a:t>Deal with each part of the question separately. Part (a) is worth a lot more marks than part (b) (24 as opposed to 8) – bear this in mind when writing up your answer. </a:t>
            </a:r>
            <a:r>
              <a:rPr lang="en-GB" sz="2800" b="1" dirty="0" smtClean="0"/>
              <a:t>Only make links in part (b)</a:t>
            </a:r>
            <a:r>
              <a:rPr lang="en-GB" sz="2800" dirty="0" smtClean="0"/>
              <a:t>.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79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994" y="260648"/>
            <a:ext cx="820891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Introduction: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Title, subject and voice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question. Link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poems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together (</a:t>
            </a:r>
            <a:r>
              <a:rPr lang="en-US" sz="2000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B and Section C Part (b) only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 key word from the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question. 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413994" y="1412776"/>
            <a:ext cx="8208912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both poems the writers feel…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although…</a:t>
            </a: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[name of poem],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writer uses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[T]… to convey… </a:t>
            </a: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Similarly, in [name of poem],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writer uses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[T]…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example of this is "........"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‘[name of poem]’ the poet shows… whereas in ‘[name of poem]’ the speaker suggests…</a:t>
            </a: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Both poems include… </a:t>
            </a: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Likewise… </a:t>
            </a: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contrast…</a:t>
            </a: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This implies… </a:t>
            </a: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Literally... metaphorically... symbolically... </a:t>
            </a: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This makes the reader feel…</a:t>
            </a: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reader is told…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0" t="74735" r="3307" b="1899"/>
          <a:stretch/>
        </p:blipFill>
        <p:spPr>
          <a:xfrm rot="21173927">
            <a:off x="6046391" y="3957484"/>
            <a:ext cx="2842729" cy="1895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152" y="5805264"/>
            <a:ext cx="2808312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AND </a:t>
            </a:r>
            <a:r>
              <a:rPr lang="en-GB" dirty="0" smtClean="0"/>
              <a:t>for </a:t>
            </a:r>
            <a:r>
              <a:rPr lang="en-GB" b="1" dirty="0" smtClean="0"/>
              <a:t>Section B</a:t>
            </a:r>
            <a:r>
              <a:rPr lang="en-GB" dirty="0" smtClean="0"/>
              <a:t> you need to support your ideas with </a:t>
            </a:r>
            <a:r>
              <a:rPr lang="en-GB" b="1" dirty="0" smtClean="0"/>
              <a:t>context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2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6672"/>
            <a:ext cx="7502028" cy="6336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08304" y="2204864"/>
            <a:ext cx="1740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Character based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296" y="4581128"/>
            <a:ext cx="1740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Theme based question</a:t>
            </a:r>
          </a:p>
        </p:txBody>
      </p:sp>
      <p:sp>
        <p:nvSpPr>
          <p:cNvPr id="9" name="Right Arrow 8"/>
          <p:cNvSpPr/>
          <p:nvPr/>
        </p:nvSpPr>
        <p:spPr>
          <a:xfrm rot="5400000">
            <a:off x="251520" y="1196752"/>
            <a:ext cx="516367" cy="64008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5400000">
            <a:off x="238334" y="3563087"/>
            <a:ext cx="516367" cy="64008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0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2694" t="10980" r="16432" b="19091"/>
          <a:stretch>
            <a:fillRect/>
          </a:stretch>
        </p:blipFill>
        <p:spPr bwMode="auto">
          <a:xfrm>
            <a:off x="6467475" y="4342575"/>
            <a:ext cx="2533568" cy="156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960" t="12673" r="29014" b="18403"/>
          <a:stretch/>
        </p:blipFill>
        <p:spPr>
          <a:xfrm>
            <a:off x="1543050" y="1489894"/>
            <a:ext cx="5076826" cy="3781425"/>
          </a:xfrm>
          <a:prstGeom prst="rect">
            <a:avLst/>
          </a:prstGeom>
        </p:spPr>
      </p:pic>
      <p:sp>
        <p:nvSpPr>
          <p:cNvPr id="7" name="Bevel 6"/>
          <p:cNvSpPr/>
          <p:nvPr/>
        </p:nvSpPr>
        <p:spPr>
          <a:xfrm>
            <a:off x="222640" y="1088055"/>
            <a:ext cx="910835" cy="803678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Q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Bevel 7"/>
          <p:cNvSpPr/>
          <p:nvPr/>
        </p:nvSpPr>
        <p:spPr>
          <a:xfrm>
            <a:off x="222640" y="1891732"/>
            <a:ext cx="910835" cy="803678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W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Bevel 8"/>
          <p:cNvSpPr/>
          <p:nvPr/>
        </p:nvSpPr>
        <p:spPr>
          <a:xfrm>
            <a:off x="222640" y="2690232"/>
            <a:ext cx="910835" cy="803678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Bevel 9"/>
          <p:cNvSpPr/>
          <p:nvPr/>
        </p:nvSpPr>
        <p:spPr>
          <a:xfrm>
            <a:off x="222640" y="3493909"/>
            <a:ext cx="910835" cy="803678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Bevel 10"/>
          <p:cNvSpPr/>
          <p:nvPr/>
        </p:nvSpPr>
        <p:spPr>
          <a:xfrm>
            <a:off x="222640" y="4297587"/>
            <a:ext cx="910835" cy="803678"/>
          </a:xfrm>
          <a:prstGeom prst="bevel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Bevel 11"/>
          <p:cNvSpPr/>
          <p:nvPr/>
        </p:nvSpPr>
        <p:spPr>
          <a:xfrm>
            <a:off x="222640" y="5101264"/>
            <a:ext cx="910835" cy="803678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Y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stCxn id="9" idx="0"/>
          </p:cNvCxnSpPr>
          <p:nvPr/>
        </p:nvCxnSpPr>
        <p:spPr>
          <a:xfrm flipV="1">
            <a:off x="1133475" y="2619375"/>
            <a:ext cx="1047750" cy="47269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0"/>
          </p:cNvCxnSpPr>
          <p:nvPr/>
        </p:nvCxnSpPr>
        <p:spPr>
          <a:xfrm>
            <a:off x="1133475" y="2293572"/>
            <a:ext cx="790575" cy="325804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28712" y="1505131"/>
            <a:ext cx="909638" cy="95134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073944" y="3706024"/>
            <a:ext cx="964406" cy="942064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133475" y="3816738"/>
            <a:ext cx="735765" cy="582267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128713" y="4463077"/>
            <a:ext cx="671471" cy="1059827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76967" y="4818513"/>
            <a:ext cx="13905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 err="1">
                <a:solidFill>
                  <a:srgbClr val="FF0000"/>
                </a:solidFill>
              </a:rPr>
              <a:t>SPaG</a:t>
            </a:r>
            <a:r>
              <a:rPr lang="en-GB" sz="1350" b="1" dirty="0">
                <a:solidFill>
                  <a:srgbClr val="FF0000"/>
                </a:solidFill>
              </a:rPr>
              <a:t>=4 marks</a:t>
            </a:r>
          </a:p>
        </p:txBody>
      </p:sp>
    </p:spTree>
    <p:extLst>
      <p:ext uri="{BB962C8B-B14F-4D97-AF65-F5344CB8AC3E}">
        <p14:creationId xmlns:p14="http://schemas.microsoft.com/office/powerpoint/2010/main" val="32790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2017"/>
          <a:stretch/>
        </p:blipFill>
        <p:spPr>
          <a:xfrm>
            <a:off x="323528" y="1268760"/>
            <a:ext cx="7919695" cy="387878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477003" y="3063771"/>
            <a:ext cx="1169152" cy="295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6253486" y="3063771"/>
            <a:ext cx="1753732" cy="295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772100" y="1965125"/>
            <a:ext cx="204717" cy="11054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584148" y="3359684"/>
            <a:ext cx="659075" cy="723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57951" y="954137"/>
            <a:ext cx="1637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Birling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Mrs Birling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The Inspector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9254" y="3482850"/>
            <a:ext cx="1637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Sheila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Eric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Gerald (?)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Eva/Daisy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1"/>
          <a:stretch/>
        </p:blipFill>
        <p:spPr>
          <a:xfrm rot="21355515">
            <a:off x="27001" y="257756"/>
            <a:ext cx="6467576" cy="66011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 rot="21371527">
            <a:off x="817089" y="675548"/>
            <a:ext cx="49349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Intro</a:t>
            </a:r>
            <a:r>
              <a:rPr lang="en-GB" sz="1600" b="1" dirty="0" smtClean="0">
                <a:latin typeface="Bradley Hand ITC" panose="03070402050302030203" pitchFamily="66" charset="0"/>
              </a:rPr>
              <a:t> to difference: older generation doesn’t learn from actions; younger one does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Bradley Hand ITC" panose="03070402050302030203" pitchFamily="66" charset="0"/>
              </a:rPr>
              <a:t>Mr Birling’s arrogance and attitude to society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Bradley Hand ITC" panose="03070402050302030203" pitchFamily="66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Bradley Hand ITC" panose="03070402050302030203" pitchFamily="66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Bradley Hand ITC" panose="03070402050302030203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(1) </a:t>
            </a:r>
            <a:r>
              <a:rPr lang="en-GB" sz="1600" b="1" dirty="0" smtClean="0">
                <a:latin typeface="Bradley Hand ITC" panose="03070402050302030203" pitchFamily="66" charset="0"/>
              </a:rPr>
              <a:t>Younger </a:t>
            </a:r>
            <a:r>
              <a:rPr lang="en-GB" sz="1600" b="1" dirty="0" smtClean="0">
                <a:latin typeface="Bradley Hand ITC" panose="03070402050302030203" pitchFamily="66" charset="0"/>
              </a:rPr>
              <a:t>generation presented negatively initially- materialistic and extravagant (Eric &amp; Sheila)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Bradley Hand ITC" panose="03070402050302030203" pitchFamily="66" charset="0"/>
              </a:rPr>
              <a:t> </a:t>
            </a:r>
            <a:endParaRPr lang="en-GB" sz="1600" b="1" dirty="0" smtClean="0">
              <a:latin typeface="Bradley Hand ITC" panose="03070402050302030203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Bradley Hand ITC" panose="03070402050302030203" pitchFamily="66" charset="0"/>
              </a:rPr>
              <a:t> </a:t>
            </a:r>
            <a:endParaRPr lang="en-GB" sz="1600" b="1" dirty="0" smtClean="0">
              <a:latin typeface="Bradley Hand ITC" panose="03070402050302030203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Bradley Hand ITC" panose="03070402050302030203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(2) </a:t>
            </a:r>
            <a:r>
              <a:rPr lang="en-GB" sz="1600" b="1" dirty="0" smtClean="0">
                <a:latin typeface="Bradley Hand ITC" panose="03070402050302030203" pitchFamily="66" charset="0"/>
              </a:rPr>
              <a:t>Sheila’s </a:t>
            </a:r>
            <a:r>
              <a:rPr lang="en-GB" sz="1600" b="1" dirty="0" smtClean="0">
                <a:latin typeface="Bradley Hand ITC" panose="03070402050302030203" pitchFamily="66" charset="0"/>
              </a:rPr>
              <a:t>learns: changes her relationship with Gerald, sense of responsibility; Eric &amp; Sheila’s attitude towards parents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Bradley Hand ITC" panose="03070402050302030203" pitchFamily="66" charset="0"/>
              </a:rPr>
              <a:t> </a:t>
            </a:r>
            <a:endParaRPr lang="en-GB" sz="1600" b="1" dirty="0" smtClean="0">
              <a:latin typeface="Bradley Hand ITC" panose="03070402050302030203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Bradley Hand ITC" panose="03070402050302030203" pitchFamily="66" charset="0"/>
              </a:rPr>
              <a:t> </a:t>
            </a:r>
            <a:endParaRPr lang="en-GB" sz="1600" b="1" dirty="0" smtClean="0">
              <a:latin typeface="Bradley Hand ITC" panose="03070402050302030203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Bradley Hand ITC" panose="03070402050302030203" pitchFamily="66" charset="0"/>
              </a:rPr>
              <a:t> </a:t>
            </a:r>
            <a:endParaRPr lang="en-GB" sz="1600" b="1" dirty="0" smtClean="0"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(3) </a:t>
            </a:r>
            <a:r>
              <a:rPr lang="en-GB" sz="1600" b="1" dirty="0" smtClean="0">
                <a:latin typeface="Bradley Hand ITC" panose="03070402050302030203" pitchFamily="66" charset="0"/>
              </a:rPr>
              <a:t>Mr </a:t>
            </a:r>
            <a:r>
              <a:rPr lang="en-GB" sz="1600" b="1" dirty="0" smtClean="0">
                <a:latin typeface="Bradley Hand ITC" panose="03070402050302030203" pitchFamily="66" charset="0"/>
              </a:rPr>
              <a:t>&amp; Mrs Birling unchanged by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Bradley Hand ITC" panose="03070402050302030203" pitchFamily="66" charset="0"/>
              </a:rPr>
              <a:t> </a:t>
            </a:r>
            <a:endParaRPr lang="en-GB" sz="1600" b="1" dirty="0" smtClean="0">
              <a:latin typeface="Bradley Hand ITC" panose="03070402050302030203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Bradley Hand ITC" panose="03070402050302030203" pitchFamily="66" charset="0"/>
              </a:rPr>
              <a:t> </a:t>
            </a:r>
            <a:endParaRPr lang="en-GB" sz="1600" b="1" dirty="0" smtClean="0"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Conclusion: </a:t>
            </a:r>
            <a:r>
              <a:rPr lang="en-GB" sz="1600" b="1" dirty="0" smtClean="0">
                <a:latin typeface="Bradley Hand ITC" panose="03070402050302030203" pitchFamily="66" charset="0"/>
              </a:rPr>
              <a:t>Inspector </a:t>
            </a:r>
            <a:r>
              <a:rPr lang="en-GB" sz="1600" b="1" dirty="0" smtClean="0">
                <a:latin typeface="Bradley Hand ITC" panose="03070402050302030203" pitchFamily="66" charset="0"/>
              </a:rPr>
              <a:t>used to convey JBP’s message- Socialism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Bradley Hand ITC" panose="03070402050302030203" pitchFamily="66" charset="0"/>
              </a:rPr>
              <a:t> </a:t>
            </a:r>
            <a:endParaRPr lang="en-GB" sz="1600" b="1" dirty="0" smtClean="0">
              <a:latin typeface="Bradley Hand ITC" panose="03070402050302030203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Bradley Hand ITC" panose="03070402050302030203" pitchFamily="66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0756" y="1412776"/>
            <a:ext cx="2736304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For each bullet point on the plan, add micro-quotations and textual references that you could use to support and illustrate interpretations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8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1914" y="2152650"/>
            <a:ext cx="5288816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</a:rPr>
              <a:t>Relationship between the text and its context: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How can you incorporate these ideas into your answer?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290" y="2120803"/>
            <a:ext cx="287095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Socialism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1" y="4457318"/>
            <a:ext cx="3662962" cy="2060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8858"/>
          <a:stretch/>
        </p:blipFill>
        <p:spPr>
          <a:xfrm>
            <a:off x="6078532" y="253571"/>
            <a:ext cx="3065468" cy="1808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9119" r="11457" b="27228"/>
          <a:stretch/>
        </p:blipFill>
        <p:spPr>
          <a:xfrm>
            <a:off x="231291" y="2933700"/>
            <a:ext cx="2870951" cy="1631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91" y="302007"/>
            <a:ext cx="2876550" cy="1590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18372" y="1510543"/>
            <a:ext cx="2667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Capitalism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102242" y="253571"/>
            <a:ext cx="288480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When was the play written? When was the play set?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933056"/>
            <a:ext cx="2067005" cy="2739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b="34528"/>
          <a:stretch/>
        </p:blipFill>
        <p:spPr>
          <a:xfrm>
            <a:off x="3782786" y="4246717"/>
            <a:ext cx="3309493" cy="21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7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80728"/>
            <a:ext cx="8480714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lded Corner 2"/>
          <p:cNvSpPr/>
          <p:nvPr/>
        </p:nvSpPr>
        <p:spPr>
          <a:xfrm rot="336358">
            <a:off x="6319206" y="4185731"/>
            <a:ext cx="2248724" cy="2090762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Example of a student’s plan…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677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39604</TotalTime>
  <Words>1212</Words>
  <Application>Microsoft Office PowerPoint</Application>
  <PresentationFormat>On-screen Show (4:3)</PresentationFormat>
  <Paragraphs>183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Complete the planning table for one of the following questions: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Guilsborough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Comparison</dc:title>
  <dc:creator>Miss Howard</dc:creator>
  <cp:lastModifiedBy>User</cp:lastModifiedBy>
  <cp:revision>192</cp:revision>
  <cp:lastPrinted>2014-03-10T16:51:52Z</cp:lastPrinted>
  <dcterms:created xsi:type="dcterms:W3CDTF">2014-02-18T15:09:17Z</dcterms:created>
  <dcterms:modified xsi:type="dcterms:W3CDTF">2017-05-10T09:11:52Z</dcterms:modified>
</cp:coreProperties>
</file>