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73" r:id="rId6"/>
    <p:sldId id="259" r:id="rId7"/>
    <p:sldId id="260" r:id="rId8"/>
    <p:sldId id="261" r:id="rId9"/>
    <p:sldId id="265" r:id="rId10"/>
    <p:sldId id="266" r:id="rId11"/>
    <p:sldId id="267" r:id="rId12"/>
    <p:sldId id="272" r:id="rId13"/>
    <p:sldId id="282" r:id="rId14"/>
    <p:sldId id="283" r:id="rId15"/>
    <p:sldId id="263" r:id="rId16"/>
    <p:sldId id="281" r:id="rId17"/>
    <p:sldId id="284" r:id="rId18"/>
    <p:sldId id="277" r:id="rId19"/>
    <p:sldId id="285" r:id="rId20"/>
    <p:sldId id="278" r:id="rId21"/>
    <p:sldId id="286" r:id="rId22"/>
    <p:sldId id="279" r:id="rId23"/>
    <p:sldId id="287" r:id="rId24"/>
    <p:sldId id="280" r:id="rId25"/>
    <p:sldId id="264" r:id="rId26"/>
    <p:sldId id="276" r:id="rId27"/>
    <p:sldId id="288" r:id="rId28"/>
    <p:sldId id="289" r:id="rId29"/>
    <p:sldId id="290" r:id="rId30"/>
    <p:sldId id="291" r:id="rId31"/>
    <p:sldId id="292" r:id="rId32"/>
    <p:sldId id="29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32" autoAdjust="0"/>
    <p:restoredTop sz="94660"/>
  </p:normalViewPr>
  <p:slideViewPr>
    <p:cSldViewPr snapToGrid="0">
      <p:cViewPr>
        <p:scale>
          <a:sx n="70" d="100"/>
          <a:sy n="70" d="100"/>
        </p:scale>
        <p:origin x="759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EF77-22B6-4561-BCE9-17D204E4224B}" type="datetimeFigureOut">
              <a:rPr lang="en-GB" smtClean="0"/>
              <a:t>15/08/2016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277D-1EBD-4813-B0A1-8CE2786F6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14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EF77-22B6-4561-BCE9-17D204E4224B}" type="datetimeFigureOut">
              <a:rPr lang="en-GB" smtClean="0"/>
              <a:t>15/08/2016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277D-1EBD-4813-B0A1-8CE2786F6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88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EF77-22B6-4561-BCE9-17D204E4224B}" type="datetimeFigureOut">
              <a:rPr lang="en-GB" smtClean="0"/>
              <a:t>15/08/2016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277D-1EBD-4813-B0A1-8CE2786F6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47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EF77-22B6-4561-BCE9-17D204E4224B}" type="datetimeFigureOut">
              <a:rPr lang="en-GB" smtClean="0"/>
              <a:t>15/08/2016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277D-1EBD-4813-B0A1-8CE2786F6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27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EF77-22B6-4561-BCE9-17D204E4224B}" type="datetimeFigureOut">
              <a:rPr lang="en-GB" smtClean="0"/>
              <a:t>15/08/2016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277D-1EBD-4813-B0A1-8CE2786F6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17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EF77-22B6-4561-BCE9-17D204E4224B}" type="datetimeFigureOut">
              <a:rPr lang="en-GB" smtClean="0"/>
              <a:t>15/08/2016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277D-1EBD-4813-B0A1-8CE2786F6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435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EF77-22B6-4561-BCE9-17D204E4224B}" type="datetimeFigureOut">
              <a:rPr lang="en-GB" smtClean="0"/>
              <a:t>15/08/2016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277D-1EBD-4813-B0A1-8CE2786F6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97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EF77-22B6-4561-BCE9-17D204E4224B}" type="datetimeFigureOut">
              <a:rPr lang="en-GB" smtClean="0"/>
              <a:t>15/08/2016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277D-1EBD-4813-B0A1-8CE2786F6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05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EF77-22B6-4561-BCE9-17D204E4224B}" type="datetimeFigureOut">
              <a:rPr lang="en-GB" smtClean="0"/>
              <a:t>15/08/2016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277D-1EBD-4813-B0A1-8CE2786F6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35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EF77-22B6-4561-BCE9-17D204E4224B}" type="datetimeFigureOut">
              <a:rPr lang="en-GB" smtClean="0"/>
              <a:t>15/08/2016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277D-1EBD-4813-B0A1-8CE2786F6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61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EF77-22B6-4561-BCE9-17D204E4224B}" type="datetimeFigureOut">
              <a:rPr lang="en-GB" smtClean="0"/>
              <a:t>15/08/2016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277D-1EBD-4813-B0A1-8CE2786F6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80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AEF77-22B6-4561-BCE9-17D204E4224B}" type="datetimeFigureOut">
              <a:rPr lang="en-GB" smtClean="0"/>
              <a:t>15/08/2016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D277D-1EBD-4813-B0A1-8CE2786F6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42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Victoria\Desktop\usb%20back%20up\Caldew\KS4\New%20GCSE\GCSE%20Spec%202015\Lit%20P2SB-%20Poetry\12.%20The%20Prelude\Wordsworth&#8217;s%20Prelude%20&#8211;%20Boat-stealing%20_%20English%20Literature%20&#8211;%20Poetry%20Between%20the%20Lines%20The%20Romantics.mp4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225" y="3302001"/>
            <a:ext cx="77724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www.wordsworthcentre.co.uk/Cornell/images/Ulls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71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6775" y="4191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Prelude: Stealing a Boat</a:t>
            </a:r>
          </a:p>
          <a:p>
            <a:r>
              <a:rPr lang="en-GB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William Wordsworth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05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71438"/>
            <a:ext cx="895350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399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8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Learning Objective: </a:t>
            </a:r>
            <a:r>
              <a:rPr lang="en-GB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understand the context and subject matter of the poem</a:t>
            </a:r>
            <a:endParaRPr lang="en-GB" sz="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0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914400"/>
            <a:ext cx="9372600" cy="527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399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8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Learning Objective: </a:t>
            </a:r>
            <a:r>
              <a:rPr lang="en-GB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understand the context and subject matter of the poem</a:t>
            </a:r>
            <a:endParaRPr lang="en-GB" sz="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75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3000"/>
                    </a14:imgEffect>
                    <a14:imgEffect>
                      <a14:brightnessContrast bright="54000" contrast="-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156"/>
            <a:ext cx="9169409" cy="681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 smtClean="0"/>
              <a:t>First reading: Slowly read the poem and answer the following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2197100"/>
            <a:ext cx="7886700" cy="4351338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What is happening in the poem?</a:t>
            </a:r>
          </a:p>
          <a:p>
            <a:r>
              <a:rPr lang="en-GB" sz="3600" b="1" dirty="0" smtClean="0">
                <a:solidFill>
                  <a:schemeClr val="bg1"/>
                </a:solidFill>
              </a:rPr>
              <a:t>What are the feelings of the poet at the beginning, middle and end? Pick out a line/word to illustrate your answer</a:t>
            </a:r>
            <a:r>
              <a:rPr lang="en-GB" sz="3600" b="1" dirty="0" smtClean="0">
                <a:solidFill>
                  <a:schemeClr val="bg1"/>
                </a:solidFill>
              </a:rPr>
              <a:t>.</a:t>
            </a:r>
            <a:endParaRPr lang="en-GB" sz="3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1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" y="505143"/>
            <a:ext cx="8147248" cy="13716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Re-read the poem. Then read the following summary, choosing what you think are the most appropriate words where there is a choice.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171700"/>
            <a:ext cx="8496944" cy="43735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 smtClean="0"/>
              <a:t>The boy </a:t>
            </a:r>
            <a:r>
              <a:rPr lang="en-US" sz="3200" i="1" u="sng" dirty="0" smtClean="0"/>
              <a:t>steals/borrows/takes </a:t>
            </a:r>
            <a:r>
              <a:rPr lang="en-US" sz="3200" dirty="0" smtClean="0"/>
              <a:t>the boat and rows out into the lake. He rows </a:t>
            </a:r>
            <a:r>
              <a:rPr lang="en-US" sz="3200" i="1" u="sng" dirty="0" smtClean="0"/>
              <a:t>slowly/skillfully/lustily</a:t>
            </a:r>
            <a:r>
              <a:rPr lang="en-US" sz="3200" dirty="0" smtClean="0"/>
              <a:t>, keeping a straight course by aiming for a ridge’s </a:t>
            </a:r>
            <a:r>
              <a:rPr lang="en-US" sz="3200" i="1" u="sng" dirty="0" smtClean="0"/>
              <a:t>summit/huge peak/grim shape</a:t>
            </a:r>
            <a:r>
              <a:rPr lang="en-US" sz="3200" dirty="0" smtClean="0"/>
              <a:t>. The growing size of one of the peaks </a:t>
            </a:r>
            <a:r>
              <a:rPr lang="en-US" sz="3200" i="1" u="sng" dirty="0" smtClean="0"/>
              <a:t>terrifies/unnerves/disturbs </a:t>
            </a:r>
            <a:r>
              <a:rPr lang="en-US" sz="3200" dirty="0" smtClean="0"/>
              <a:t>him and he turns around. He leaved the boat where he found it and returns home, but for days afterwards is disturbed by </a:t>
            </a:r>
            <a:r>
              <a:rPr lang="en-US" sz="3200" i="1" u="sng" dirty="0" smtClean="0"/>
              <a:t>nightmares/ghostly images/dark thoughts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399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8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Learning Objective: </a:t>
            </a:r>
            <a:r>
              <a:rPr lang="en-GB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understand the context and subject matter of the poem</a:t>
            </a:r>
            <a:endParaRPr lang="en-GB" sz="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78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082675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Compare your choices with a partner and </a:t>
            </a:r>
            <a:r>
              <a:rPr lang="en-US" sz="3200" u="sng" dirty="0" smtClean="0"/>
              <a:t>agree on a version of the text</a:t>
            </a:r>
            <a:r>
              <a:rPr lang="en-US" sz="3200" dirty="0" smtClean="0"/>
              <a:t>. Some of the choices are quite similar in meaning, so you are not trying to find the </a:t>
            </a:r>
            <a:r>
              <a:rPr lang="en-US" sz="3200" u="sng" dirty="0" smtClean="0"/>
              <a:t>right</a:t>
            </a:r>
            <a:r>
              <a:rPr lang="en-US" sz="3200" dirty="0" smtClean="0"/>
              <a:t> answer but the </a:t>
            </a:r>
            <a:r>
              <a:rPr lang="en-US" sz="3200" u="sng" dirty="0" smtClean="0"/>
              <a:t>best</a:t>
            </a:r>
            <a:r>
              <a:rPr lang="en-US" sz="3200" dirty="0" smtClean="0"/>
              <a:t> answer. </a:t>
            </a:r>
            <a:endParaRPr lang="en-US" sz="32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b="1" dirty="0" smtClean="0"/>
              <a:t>Top </a:t>
            </a:r>
            <a:r>
              <a:rPr lang="en-US" sz="3600" b="1" dirty="0" smtClean="0"/>
              <a:t>grade booster extension:</a:t>
            </a:r>
          </a:p>
          <a:p>
            <a:pPr marL="0" indent="0">
              <a:buNone/>
            </a:pPr>
            <a:r>
              <a:rPr lang="en-US" sz="3600" dirty="0" smtClean="0"/>
              <a:t>Is there anything missing from the summary? Expand it.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399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8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Learning Objective: </a:t>
            </a:r>
            <a:r>
              <a:rPr lang="en-GB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understand the context and subject matter of the poem</a:t>
            </a:r>
            <a:endParaRPr lang="en-GB" sz="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9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7536"/>
            <a:ext cx="7772400" cy="3600450"/>
          </a:xfrm>
        </p:spPr>
        <p:txBody>
          <a:bodyPr>
            <a:normAutofit fontScale="90000"/>
          </a:bodyPr>
          <a:lstStyle/>
          <a:p>
            <a:r>
              <a:rPr lang="en-GB" sz="4800" b="1" u="sng" dirty="0">
                <a:solidFill>
                  <a:schemeClr val="bg1"/>
                </a:solidFill>
                <a:latin typeface="Comic Sans MS" pitchFamily="66" charset="0"/>
              </a:rPr>
              <a:t>Learning </a:t>
            </a:r>
            <a:r>
              <a:rPr lang="en-GB" sz="4800" b="1" u="sng" dirty="0" smtClean="0">
                <a:solidFill>
                  <a:schemeClr val="bg1"/>
                </a:solidFill>
                <a:latin typeface="Comic Sans MS" pitchFamily="66" charset="0"/>
              </a:rPr>
              <a:t>Objective</a:t>
            </a:r>
            <a:r>
              <a:rPr lang="en-GB" b="1" u="sng" dirty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GB" b="1" u="sng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GB" sz="4000" dirty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GB" sz="40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To explore how the poet uses theme, language and structure</a:t>
            </a:r>
            <a:b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</a:b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07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685" y="115050"/>
            <a:ext cx="4121291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Extract from </a:t>
            </a:r>
            <a:r>
              <a:rPr lang="en-GB" sz="12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Prelude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by William Wordsworth</a:t>
            </a: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One summer evening (led by her) I found </a:t>
            </a: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 little boat tied to a willow tree </a:t>
            </a: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Within a rocky cove, its usual home. </a:t>
            </a:r>
          </a:p>
          <a:p>
            <a:pPr>
              <a:spcAft>
                <a:spcPts val="0"/>
              </a:spcAft>
            </a:pPr>
            <a:r>
              <a:rPr lang="en-GB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Straight I unloosed her chain, and stepping in	360</a:t>
            </a:r>
          </a:p>
          <a:p>
            <a:pPr>
              <a:spcAft>
                <a:spcPts val="0"/>
              </a:spcAft>
            </a:pPr>
            <a:r>
              <a:rPr lang="en-GB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Pushed from the shore. It was an act of stealth	</a:t>
            </a:r>
          </a:p>
          <a:p>
            <a:pPr>
              <a:spcAft>
                <a:spcPts val="0"/>
              </a:spcAft>
            </a:pPr>
            <a:r>
              <a:rPr lang="en-GB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 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troubled pleasure, nor without the voice </a:t>
            </a: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Of mountain-echoes did my boat move on; </a:t>
            </a: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Leaving behind her still, on either side, </a:t>
            </a: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Small circles glittering idly in the moon, 		365</a:t>
            </a: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Until they melted all into one track </a:t>
            </a: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Of sparkling light. But now, like one who rows, </a:t>
            </a: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Proud of his skill, to reach a chosen point </a:t>
            </a: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With an unswerving line, I fixed my view </a:t>
            </a: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Upon the summit of a craggy ridge, 		</a:t>
            </a:r>
            <a:r>
              <a:rPr lang="en-GB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370</a:t>
            </a: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horizon’s utmost boundary; far above 	</a:t>
            </a: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Was nothing but the stars and the grey sky. </a:t>
            </a: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She was an elfin pinnace; lustily </a:t>
            </a: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 dipped my oars into the silent lake, </a:t>
            </a: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And, as I rose upon the stroke, my boat 		375</a:t>
            </a: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Went heaving through the water like a swan; 	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0" y="620688"/>
            <a:ext cx="4545158" cy="47478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When, from behind that craggy steep till then </a:t>
            </a:r>
          </a:p>
          <a:p>
            <a:pPr lvl="0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horizon’s bound, a huge peak, black and huge, </a:t>
            </a:r>
          </a:p>
          <a:p>
            <a:pPr lvl="0">
              <a:lnSpc>
                <a:spcPct val="107000"/>
              </a:lnSpc>
            </a:pP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if with voluntary power instinct,</a:t>
            </a:r>
            <a:endParaRPr lang="en-GB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Upreared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its head. I struck and struck again, 	</a:t>
            </a:r>
            <a:r>
              <a:rPr lang="en-GB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380</a:t>
            </a: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 growing still in stature the grim shape 	</a:t>
            </a:r>
          </a:p>
          <a:p>
            <a:pPr lvl="0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Towered up between me and the stars, and still, </a:t>
            </a:r>
          </a:p>
          <a:p>
            <a:pPr lvl="0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For so it seemed, with purpose of its own </a:t>
            </a:r>
          </a:p>
          <a:p>
            <a:pPr lvl="0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 measured motion like a living thing, </a:t>
            </a:r>
          </a:p>
          <a:p>
            <a:pPr lvl="0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Strode after me. With trembling oars I turned, 	</a:t>
            </a:r>
            <a:r>
              <a:rPr lang="en-GB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385</a:t>
            </a: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 through the silent water stole my way 	</a:t>
            </a:r>
          </a:p>
          <a:p>
            <a:pPr lvl="0"/>
            <a:r>
              <a:rPr lang="en-GB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Back 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 the covert of the willow tree; </a:t>
            </a:r>
          </a:p>
          <a:p>
            <a:pPr lvl="0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There in her mooring-place I left my bark, – </a:t>
            </a:r>
          </a:p>
          <a:p>
            <a:pPr lvl="0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 through the meadows homeward went, in grave </a:t>
            </a:r>
          </a:p>
          <a:p>
            <a:pPr lvl="0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 serious mood; but after I had seen 		390</a:t>
            </a:r>
          </a:p>
          <a:p>
            <a:pPr lvl="0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That spectacle, for many days, my brain 		</a:t>
            </a:r>
          </a:p>
          <a:p>
            <a:pPr lvl="0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Worked with a dim and undetermined sense </a:t>
            </a:r>
          </a:p>
          <a:p>
            <a:pPr lvl="0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Of unknown modes of being; o’er my thoughts </a:t>
            </a:r>
          </a:p>
          <a:p>
            <a:pPr lvl="0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There hung a darkness, call it solitude </a:t>
            </a:r>
          </a:p>
          <a:p>
            <a:pPr lvl="0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Or blank desertion. No familiar shapes 	</a:t>
            </a:r>
            <a:r>
              <a:rPr lang="en-GB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395</a:t>
            </a: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/>
            <a:r>
              <a:rPr lang="en-GB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Remained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no pleasant images of trees, 		</a:t>
            </a:r>
          </a:p>
          <a:p>
            <a:pPr lvl="0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Of sea or sky, no colours of green fields; </a:t>
            </a:r>
          </a:p>
          <a:p>
            <a:pPr lvl="0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But huge and mighty forms, that do not live </a:t>
            </a:r>
          </a:p>
          <a:p>
            <a:pPr lvl="0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Like living men, moved slowly through the mind 	400</a:t>
            </a:r>
          </a:p>
          <a:p>
            <a:pPr lvl="0">
              <a:lnSpc>
                <a:spcPct val="107000"/>
              </a:lnSpc>
            </a:pP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day, and were a trouble to my dreams.		</a:t>
            </a:r>
            <a:endParaRPr lang="en-GB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ction Button: Movie 3">
            <a:hlinkClick r:id="rId2" action="ppaction://hlinkfile" highlightClick="1"/>
          </p:cNvPr>
          <p:cNvSpPr/>
          <p:nvPr/>
        </p:nvSpPr>
        <p:spPr>
          <a:xfrm>
            <a:off x="1714500" y="4867275"/>
            <a:ext cx="1752600" cy="1200150"/>
          </a:xfrm>
          <a:prstGeom prst="actionButtonMovie">
            <a:avLst/>
          </a:prstGeom>
          <a:solidFill>
            <a:schemeClr val="accent1"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91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399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8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Learning Objective: </a:t>
            </a:r>
            <a:r>
              <a:rPr lang="en-GB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To explore how the poet uses theme, language and structure</a:t>
            </a:r>
            <a:endParaRPr lang="en-GB" sz="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" y="483374"/>
            <a:ext cx="6702514" cy="62793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7999" y="483374"/>
            <a:ext cx="2162175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Here is a list of phrases from the poem.</a:t>
            </a:r>
            <a:endParaRPr lang="en-GB" sz="2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2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Make notes beside each one: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GB" sz="2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feelings and emotions that these images suggest;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GB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ny other c</a:t>
            </a:r>
            <a:r>
              <a:rPr lang="en-GB" sz="2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onnotations of the words.  </a:t>
            </a:r>
            <a:endParaRPr lang="en-GB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19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305342"/>
            <a:ext cx="51663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GB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n-GB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One summer evening (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led by her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 I found 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 little boat tied to a willow tree 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Within a rocky cove, its usual home. 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Straight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 unloosed her chain, and stepping in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Pushed from the shore. It was an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act of stealth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troubled pleasure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nor without the voice 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Of mountain-echoes did my boat move on; 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Leaving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behind her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still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on either side, 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Small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circles glittering idly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 the moon, 	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Until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they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melted all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into one track 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Of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sparkling light.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8104" y="260648"/>
            <a:ext cx="288032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Perhaps nature itself being personified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869160" y="764704"/>
            <a:ext cx="782960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03648" y="404664"/>
            <a:ext cx="302433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Serene, bucolic, pastoral image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86000" y="1050995"/>
            <a:ext cx="845840" cy="14419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1520" y="1771945"/>
            <a:ext cx="18002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Confident tone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151620" y="2348880"/>
            <a:ext cx="113438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48264" y="1771945"/>
            <a:ext cx="20162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Hint of something amiss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092280" y="2492896"/>
            <a:ext cx="1008112" cy="7976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1520" y="3290501"/>
            <a:ext cx="1584176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Oxymoron hints at his guilt 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835696" y="3752166"/>
            <a:ext cx="1080120" cy="108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56176" y="5085184"/>
            <a:ext cx="2592288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Repeated ‘L’ sound , makes it seem like the boat is moving gently. This imagery creates a feeling of confidence and peace</a:t>
            </a:r>
            <a:endParaRPr lang="en-GB" dirty="0"/>
          </a:p>
        </p:txBody>
      </p:sp>
      <p:cxnSp>
        <p:nvCxnSpPr>
          <p:cNvPr id="24" name="Elbow Connector 23"/>
          <p:cNvCxnSpPr/>
          <p:nvPr/>
        </p:nvCxnSpPr>
        <p:spPr>
          <a:xfrm rot="10800000">
            <a:off x="4315408" y="5345058"/>
            <a:ext cx="1840768" cy="93610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10800000">
            <a:off x="6516216" y="4502601"/>
            <a:ext cx="1080120" cy="307082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16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00099" y="2160905"/>
            <a:ext cx="7934325" cy="14754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Explain how, at lines 365-367, Wordsworth uses </a:t>
            </a:r>
            <a:r>
              <a:rPr lang="en-GB" sz="28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verbs</a:t>
            </a:r>
            <a:r>
              <a:rPr lang="en-GB" sz="2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GB" sz="28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adjectives</a:t>
            </a:r>
            <a:r>
              <a:rPr lang="en-GB" sz="2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portray the beauty of the lake.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399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8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Learning Objective: </a:t>
            </a:r>
            <a:r>
              <a:rPr lang="en-GB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To explore how the poet uses theme, language and structure</a:t>
            </a:r>
            <a:endParaRPr lang="en-GB" sz="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63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412875"/>
            <a:ext cx="7772400" cy="3600450"/>
          </a:xfrm>
        </p:spPr>
        <p:txBody>
          <a:bodyPr>
            <a:normAutofit fontScale="90000"/>
          </a:bodyPr>
          <a:lstStyle/>
          <a:p>
            <a:r>
              <a:rPr lang="en-GB" sz="4800" b="1" u="sng" dirty="0">
                <a:solidFill>
                  <a:schemeClr val="bg1"/>
                </a:solidFill>
                <a:latin typeface="Comic Sans MS" pitchFamily="66" charset="0"/>
              </a:rPr>
              <a:t>Learning </a:t>
            </a:r>
            <a:r>
              <a:rPr lang="en-GB" sz="4800" b="1" u="sng" dirty="0" smtClean="0">
                <a:solidFill>
                  <a:schemeClr val="bg1"/>
                </a:solidFill>
                <a:latin typeface="Comic Sans MS" pitchFamily="66" charset="0"/>
              </a:rPr>
              <a:t>Objective</a:t>
            </a:r>
            <a:r>
              <a:rPr lang="en-GB" b="1" u="sng" dirty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GB" b="1" u="sng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GB" sz="4000" dirty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GB" sz="40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To understand the context and subject matter of the poem.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1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443841"/>
            <a:ext cx="4806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            But now, like one who rows, 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Proud of his skill,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 reach a chosen point 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With an unswerving line,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 fixed my view 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Upon the summit of a craggy ridge,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horizon’s utmost boundary; far above 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Was nothing but the stars and the grey sky. 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She was an elfin pinnace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; lustily 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 dipped my oars into the silent lake, 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And, as I rose upon the stroke, my boat 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Went heaving through the water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like a swan;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764704"/>
            <a:ext cx="201622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The narrator seems arrogant. This contrasts with his later mood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051720" y="1196752"/>
            <a:ext cx="93610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051720" y="1965033"/>
            <a:ext cx="234280" cy="1199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ket 9"/>
          <p:cNvSpPr/>
          <p:nvPr/>
        </p:nvSpPr>
        <p:spPr>
          <a:xfrm>
            <a:off x="6804248" y="2564904"/>
            <a:ext cx="288032" cy="57606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 Bracket 10"/>
          <p:cNvSpPr/>
          <p:nvPr/>
        </p:nvSpPr>
        <p:spPr>
          <a:xfrm>
            <a:off x="2051719" y="2564904"/>
            <a:ext cx="412956" cy="576064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948264" y="-99392"/>
            <a:ext cx="1944216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These two lines are used to emphasise the scale of the mountain through contrasting with the later description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092280" y="2348880"/>
            <a:ext cx="1152128" cy="5261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5536" y="3717032"/>
            <a:ext cx="1512168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Metaphor of ‘ a fairy boat’ used to make the scene seem otherworldly, but not threatening 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907704" y="3356992"/>
            <a:ext cx="37829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40152" y="4871194"/>
            <a:ext cx="2520280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This simile emphasises that he is confident and in control. It contrasts sharply with the following line 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300192" y="4306163"/>
            <a:ext cx="72008" cy="4909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27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399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8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Learning Objective: </a:t>
            </a:r>
            <a:r>
              <a:rPr lang="en-GB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To explore how the poet uses theme, language and structure</a:t>
            </a:r>
            <a:endParaRPr lang="en-GB" sz="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85774" y="723900"/>
            <a:ext cx="8429625" cy="4819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Select </a:t>
            </a: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</a:t>
            </a: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adjective</a:t>
            </a: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that shows how Wordsworth initially felt as he rowed out in the stolen </a:t>
            </a:r>
            <a:r>
              <a:rPr lang="en-GB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boat.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GB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3.Explain </a:t>
            </a: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</a:t>
            </a: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words</a:t>
            </a: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show Wordsworth’s determination</a:t>
            </a:r>
            <a:r>
              <a:rPr lang="en-GB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GB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Select an </a:t>
            </a:r>
            <a:r>
              <a:rPr lang="en-GB" sz="2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adverb</a:t>
            </a:r>
            <a:r>
              <a:rPr lang="en-GB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that conveys Wordsworth’s passion for rowing out and a </a:t>
            </a:r>
            <a:r>
              <a:rPr lang="en-GB" sz="2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verb</a:t>
            </a:r>
            <a:r>
              <a:rPr lang="en-GB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that conveys his strength. Explain what might be giving him the strength.</a:t>
            </a:r>
            <a:endParaRPr lang="en-GB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9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880160"/>
            <a:ext cx="5472608" cy="4266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/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/>
            <a:endParaRPr lang="en-GB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/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/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When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from behind that craggy steep till then </a:t>
            </a:r>
          </a:p>
          <a:p>
            <a:pPr lvl="0"/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horizon’s bound, a huge peak, black and huge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</a:p>
          <a:p>
            <a:pPr lvl="0">
              <a:lnSpc>
                <a:spcPct val="107000"/>
              </a:lnSpc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if with voluntary power instinct,</a:t>
            </a:r>
            <a:endParaRPr lang="en-GB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Upreared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its head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I struck and struck again, 	 </a:t>
            </a:r>
          </a:p>
          <a:p>
            <a:pPr lvl="0"/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growing still in stature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grim shape 	</a:t>
            </a:r>
          </a:p>
          <a:p>
            <a:pPr lvl="0"/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Towered up between me and the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stars, and still, </a:t>
            </a:r>
          </a:p>
          <a:p>
            <a:pPr lvl="0"/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For so it seemed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with purpose of its own </a:t>
            </a:r>
          </a:p>
          <a:p>
            <a:pPr lvl="0"/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 measured motion like a living thing, </a:t>
            </a:r>
          </a:p>
          <a:p>
            <a:pPr lvl="0"/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Strode after me.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With trembling oars I turned, 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/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 through the silent water stole my way 	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/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Back to the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covert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of the willow tree; 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835696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Turing point (Volta) indicates change in tone. Simple word is emphasised by the caesura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331640" y="1880828"/>
            <a:ext cx="72008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07904" y="476672"/>
            <a:ext cx="3600400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Dark and threatening language. Contrasts with earlier description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948264" y="1340768"/>
            <a:ext cx="7200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108520" y="2564904"/>
            <a:ext cx="180020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Personification: Contrasts with beautiful imagery of the boat ‘swan’ ‘elfin’ 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835696" y="3212976"/>
            <a:ext cx="144016" cy="2290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64288" y="2564904"/>
            <a:ext cx="187220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Sibilance creates sinister mood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020272" y="3327521"/>
            <a:ext cx="720080" cy="2454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20272" y="4330311"/>
            <a:ext cx="187220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Description seems like a </a:t>
            </a:r>
            <a:r>
              <a:rPr lang="en-GB" dirty="0" smtClean="0"/>
              <a:t>person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716016" y="3442067"/>
            <a:ext cx="2304256" cy="12110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1560" y="5517232"/>
            <a:ext cx="295232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The calm mountain contrasts with his fear </a:t>
            </a:r>
            <a:endParaRPr lang="en-GB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547664" y="4437112"/>
            <a:ext cx="540060" cy="7097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32040" y="5840397"/>
            <a:ext cx="288032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He is afraid and guilty . He wants to hide</a:t>
            </a:r>
            <a:endParaRPr lang="en-GB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491880" y="4965950"/>
            <a:ext cx="1224136" cy="8744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81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399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8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Learning Objective: </a:t>
            </a:r>
            <a:r>
              <a:rPr lang="en-GB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To explore how the poet uses theme, language and structure</a:t>
            </a:r>
            <a:endParaRPr lang="en-GB" sz="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625" y="1305342"/>
            <a:ext cx="850582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339966"/>
              </a:buClr>
              <a:tabLst>
                <a:tab pos="226695" algn="l"/>
              </a:tabLst>
            </a:pPr>
            <a:r>
              <a:rPr lang="en-GB" sz="2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Consider Wordsworth’s use of </a:t>
            </a:r>
            <a:r>
              <a:rPr lang="en-GB" sz="28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personification</a:t>
            </a:r>
            <a:r>
              <a:rPr lang="en-GB" sz="2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you read through this section:</a:t>
            </a:r>
            <a:endParaRPr lang="en-GB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GB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growing still in stature the grim shape</a:t>
            </a:r>
            <a:endParaRPr lang="en-GB" sz="16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GB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Towered up between me and the stars, and still,</a:t>
            </a:r>
            <a:endParaRPr lang="en-GB" sz="16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GB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so it seemed, with purpose of its own</a:t>
            </a:r>
            <a:endParaRPr lang="en-GB" sz="16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GB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measured motion like a living thing,</a:t>
            </a:r>
            <a:endParaRPr lang="en-GB" sz="16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GB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Strode after me.</a:t>
            </a:r>
            <a:endParaRPr lang="en-GB" sz="16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Clr>
                <a:srgbClr val="339966"/>
              </a:buClr>
              <a:tabLst>
                <a:tab pos="226695" algn="l"/>
              </a:tabLst>
            </a:pPr>
            <a:r>
              <a:rPr lang="en-GB" sz="28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Highlight the words that make the mountain seem as though it is a living thing.</a:t>
            </a:r>
            <a:endParaRPr lang="en-GB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8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316482"/>
            <a:ext cx="6048672" cy="4820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/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/>
            <a:endParaRPr lang="en-GB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/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/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There in her mooring-place I left my bark, – </a:t>
            </a:r>
          </a:p>
          <a:p>
            <a:pPr lvl="0"/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 through the meadows homeward went, in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grave </a:t>
            </a:r>
          </a:p>
          <a:p>
            <a:pPr lvl="0"/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 serious mood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; but after I had seen 	</a:t>
            </a:r>
          </a:p>
          <a:p>
            <a:pPr lvl="0"/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That spectacle,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for many days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my brain 		</a:t>
            </a:r>
          </a:p>
          <a:p>
            <a:pPr lvl="0"/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Worked with a dim and undetermined sense </a:t>
            </a:r>
          </a:p>
          <a:p>
            <a:pPr lvl="0"/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Of unknown modes of being; o’er my thoughts </a:t>
            </a:r>
          </a:p>
          <a:p>
            <a:pPr lvl="0"/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There hung a darkness, call it solitude </a:t>
            </a:r>
          </a:p>
          <a:p>
            <a:pPr lvl="0"/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Or blank desertion. No familiar shapes 		</a:t>
            </a:r>
          </a:p>
          <a:p>
            <a:pPr lvl="0"/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Remained,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no pleasant images of trees, 		</a:t>
            </a:r>
          </a:p>
          <a:p>
            <a:pPr lvl="0"/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Of sea or sky, no colours of green fields; </a:t>
            </a:r>
          </a:p>
          <a:p>
            <a:pPr lvl="0"/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But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huge and mighty forms, that do not live </a:t>
            </a:r>
          </a:p>
          <a:p>
            <a:pPr lvl="0"/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Like living men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moved slowly through the mind 	</a:t>
            </a:r>
          </a:p>
          <a:p>
            <a:pPr lvl="0">
              <a:lnSpc>
                <a:spcPct val="107000"/>
              </a:lnSpc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day, and were a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trouble to my dreams.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012160" y="-243408"/>
            <a:ext cx="3024336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‘Grave’ means serious- suggesting the event has had a big impact. It also suggests his own mortality 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380312" y="1124744"/>
            <a:ext cx="108012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1520" y="1124744"/>
            <a:ext cx="136815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The event had a long lasting impact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31640" y="2132856"/>
            <a:ext cx="237626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64288" y="2726821"/>
            <a:ext cx="187220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</a:t>
            </a:r>
            <a:r>
              <a:rPr lang="en-GB" dirty="0" smtClean="0"/>
              <a:t>he narrator is left feeling  alone and unsettled </a:t>
            </a:r>
            <a:endParaRPr lang="en-GB" dirty="0"/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>
            <a:off x="6156176" y="3188486"/>
            <a:ext cx="1008112" cy="964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36296" y="4437112"/>
            <a:ext cx="190770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The narrator no longer sees nature in terms of pretty images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156176" y="4077072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1520" y="4077072"/>
            <a:ext cx="1656184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Nature is described as powerful. It can affect the lives of men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1619672" y="4581128"/>
            <a:ext cx="36004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47864" y="5554400"/>
            <a:ext cx="334837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Unsettling image helps us empathise with him. Huge contrast to the start of the poem </a:t>
            </a:r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364088" y="5037276"/>
            <a:ext cx="72008" cy="335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04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399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8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Learning Objective: </a:t>
            </a:r>
            <a:r>
              <a:rPr lang="en-GB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To explore how the poet uses theme, language and structure</a:t>
            </a:r>
            <a:endParaRPr lang="en-GB" sz="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47675" y="595313"/>
            <a:ext cx="8477250" cy="49768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GB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.From line 385 select an adjective that portrays what effect this image had on Wordsworth.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GB" sz="28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GB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Select two more adjectives (from lines 389-9) that reinforce the effect on Wordsworth.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GB" sz="28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GB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Select a phrase that shows the prolonged effect the image of this peak had on Wordsworth. </a:t>
            </a:r>
          </a:p>
        </p:txBody>
      </p:sp>
    </p:spTree>
    <p:extLst>
      <p:ext uri="{BB962C8B-B14F-4D97-AF65-F5344CB8AC3E}">
        <p14:creationId xmlns:p14="http://schemas.microsoft.com/office/powerpoint/2010/main" val="82603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843" y="44245"/>
            <a:ext cx="8229600" cy="16610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dirty="0" smtClean="0"/>
              <a:t>Structure: There are three main sections in the extract . </a:t>
            </a:r>
            <a:endParaRPr lang="en-GB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3"/>
            <a:ext cx="237152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67944" y="1916832"/>
            <a:ext cx="4248472" cy="12241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 the first section the </a:t>
            </a:r>
            <a:r>
              <a:rPr lang="en-GB" u="sng" dirty="0" smtClean="0">
                <a:solidFill>
                  <a:schemeClr val="tx1"/>
                </a:solidFill>
              </a:rPr>
              <a:t>tone </a:t>
            </a:r>
            <a:r>
              <a:rPr lang="en-GB" dirty="0" smtClean="0">
                <a:solidFill>
                  <a:schemeClr val="tx1"/>
                </a:solidFill>
              </a:rPr>
              <a:t> is light and carefree. The scene is bucolic and the poet employs pretty, pastoral imagery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915816" y="2276872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43" y="3284984"/>
            <a:ext cx="2188941" cy="133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50956"/>
            <a:ext cx="10429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069738" y="3323816"/>
            <a:ext cx="4248472" cy="12919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 the second section , there is a </a:t>
            </a:r>
            <a:r>
              <a:rPr lang="en-GB" u="sng" dirty="0" err="1" smtClean="0">
                <a:solidFill>
                  <a:schemeClr val="tx1"/>
                </a:solidFill>
              </a:rPr>
              <a:t>volta</a:t>
            </a:r>
            <a:r>
              <a:rPr lang="en-GB" dirty="0" smtClean="0">
                <a:solidFill>
                  <a:schemeClr val="tx1"/>
                </a:solidFill>
              </a:rPr>
              <a:t>, or distinct change in mood. The </a:t>
            </a:r>
            <a:r>
              <a:rPr lang="en-GB" u="sng" dirty="0" smtClean="0">
                <a:solidFill>
                  <a:schemeClr val="tx1"/>
                </a:solidFill>
              </a:rPr>
              <a:t>tone </a:t>
            </a:r>
            <a:r>
              <a:rPr lang="en-GB" dirty="0" smtClean="0">
                <a:solidFill>
                  <a:schemeClr val="tx1"/>
                </a:solidFill>
              </a:rPr>
              <a:t>becomes darker and more fearful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57" y="4869160"/>
            <a:ext cx="2644159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619898"/>
            <a:ext cx="10429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69738" y="5251511"/>
            <a:ext cx="4462702" cy="12241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 the final section, the narrator reflects on how the experience has  changed him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9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399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8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Learning Objective: </a:t>
            </a:r>
            <a:r>
              <a:rPr lang="en-GB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To explore how the poet uses theme, language and structure</a:t>
            </a:r>
            <a:endParaRPr lang="en-GB" sz="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33374" y="881063"/>
            <a:ext cx="8477250" cy="5857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endParaRPr lang="en-GB" sz="28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50" y="1666875"/>
            <a:ext cx="84105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Like some other poems in the cluster, this extract is written using lines of ten syllables with a regular pattern of strong and weak beats in each line. What is this called? </a:t>
            </a:r>
          </a:p>
          <a:p>
            <a:pPr marL="342900" indent="-342900">
              <a:buAutoNum type="arabicPeriod"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Unlike, for example, Ozymandias, this poem is unrhymed. The name of this form is…? </a:t>
            </a:r>
          </a:p>
          <a:p>
            <a:pPr marL="342900" indent="-342900">
              <a:buAutoNum type="arabicPeriod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73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7536"/>
            <a:ext cx="7772400" cy="3600450"/>
          </a:xfrm>
        </p:spPr>
        <p:txBody>
          <a:bodyPr>
            <a:normAutofit fontScale="90000"/>
          </a:bodyPr>
          <a:lstStyle/>
          <a:p>
            <a:r>
              <a:rPr lang="en-GB" sz="4800" b="1" u="sng" dirty="0">
                <a:solidFill>
                  <a:schemeClr val="bg1"/>
                </a:solidFill>
                <a:latin typeface="Comic Sans MS" pitchFamily="66" charset="0"/>
              </a:rPr>
              <a:t>Learning </a:t>
            </a:r>
            <a:r>
              <a:rPr lang="en-GB" sz="4800" b="1" u="sng" dirty="0" smtClean="0">
                <a:solidFill>
                  <a:schemeClr val="bg1"/>
                </a:solidFill>
                <a:latin typeface="Comic Sans MS" pitchFamily="66" charset="0"/>
              </a:rPr>
              <a:t>Objective</a:t>
            </a:r>
            <a:r>
              <a:rPr lang="en-GB" b="1" u="sng" dirty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GB" b="1" u="sng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GB" sz="4000" dirty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GB" sz="40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To 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compare ‘The Prelude’ to ‘Storm on the Island’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</a:b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ell.portland.or.us/~orc/octm.org/files/2313/3056/4340/P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5" y="1063625"/>
            <a:ext cx="60293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399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8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Learning Objective: </a:t>
            </a:r>
            <a:r>
              <a:rPr lang="en-GB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compare ‘The Prelude’ to ‘Storm on the Island’</a:t>
            </a:r>
            <a:endParaRPr lang="en-GB" sz="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66712" y="652463"/>
            <a:ext cx="8477250" cy="10144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Compare how poets present the power of nature in ‘The Prelude’ and ‘Storm on the Island’.</a:t>
            </a:r>
            <a:endParaRPr lang="en-GB" sz="2800" b="1" dirty="0" smtClean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451" y="4650514"/>
            <a:ext cx="84105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You have been given an answer to this question. Working in pairs, your task is to deconstruct the answer and produce a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plan.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backlination.files.wordpress.com/2008/04/puzzle-ho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45" y="1729352"/>
            <a:ext cx="3453551" cy="259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97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85179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Starter: Wordsworth also wrote this poem. What does he like to write about 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6491064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2" name="Picture 2" descr="C:\Users\brian.sweeney\AppData\Local\Microsoft\Windows\Temporary Internet Files\Content.IE5\E08D0N8L\www.BancodeImagenesGratuitas.com - Sunny Daffodils - Flores amarilla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68422"/>
            <a:ext cx="7416824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75656" y="1997460"/>
            <a:ext cx="5904656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b="1" i="0" dirty="0" smtClean="0">
                <a:solidFill>
                  <a:srgbClr val="333333"/>
                </a:solidFill>
                <a:effectLst/>
                <a:latin typeface="Georgia"/>
              </a:rPr>
              <a:t>I wandered lonely as a Cloud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i="0" dirty="0" smtClean="0">
                <a:solidFill>
                  <a:srgbClr val="333333"/>
                </a:solidFill>
                <a:effectLst/>
                <a:latin typeface="Georgia"/>
              </a:rPr>
              <a:t>That floats on high o'er Vales and Hills,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i="0" dirty="0" smtClean="0">
                <a:solidFill>
                  <a:srgbClr val="333333"/>
                </a:solidFill>
                <a:effectLst/>
                <a:latin typeface="Georgia"/>
              </a:rPr>
              <a:t>When all at once I saw a crowd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i="0" dirty="0" smtClean="0">
                <a:solidFill>
                  <a:srgbClr val="333333"/>
                </a:solidFill>
                <a:effectLst/>
                <a:latin typeface="Georgia"/>
              </a:rPr>
              <a:t>A host of dancing Daffodils;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i="0" dirty="0" smtClean="0">
                <a:solidFill>
                  <a:srgbClr val="333333"/>
                </a:solidFill>
                <a:effectLst/>
                <a:latin typeface="Georgia"/>
              </a:rPr>
              <a:t>Along the Lake, beneath the trees,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i="0" dirty="0" smtClean="0">
                <a:solidFill>
                  <a:srgbClr val="333333"/>
                </a:solidFill>
                <a:effectLst/>
                <a:latin typeface="Georgia"/>
              </a:rPr>
              <a:t>Ten thousand dancing in the breeze.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039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760788" y="508000"/>
            <a:ext cx="1943100" cy="3476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GB" altLang="en-US" sz="1400" dirty="0">
                <a:cs typeface="Arial" panose="020B0604020202020204" pitchFamily="34" charset="0"/>
              </a:rPr>
              <a:t>Select question.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132138" y="1084263"/>
            <a:ext cx="3200400" cy="330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GB" altLang="en-US" sz="1400" dirty="0">
                <a:cs typeface="Arial" panose="020B0604020202020204" pitchFamily="34" charset="0"/>
              </a:rPr>
              <a:t>Highlight </a:t>
            </a:r>
            <a:r>
              <a:rPr lang="en-GB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key words </a:t>
            </a:r>
            <a:r>
              <a:rPr lang="en-GB" altLang="en-US" sz="1400" dirty="0">
                <a:cs typeface="Arial" panose="020B0604020202020204" pitchFamily="34" charset="0"/>
              </a:rPr>
              <a:t>in the question.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879180" y="1644650"/>
            <a:ext cx="3744416" cy="3317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GB" altLang="en-US" sz="1400" dirty="0" smtClean="0">
                <a:cs typeface="Arial" panose="020B0604020202020204" pitchFamily="34" charset="0"/>
              </a:rPr>
              <a:t>Mind map ideas </a:t>
            </a:r>
            <a:r>
              <a:rPr lang="en-GB" altLang="en-US" sz="1400" dirty="0">
                <a:cs typeface="Arial" panose="020B0604020202020204" pitchFamily="34" charset="0"/>
              </a:rPr>
              <a:t>and </a:t>
            </a:r>
            <a:r>
              <a:rPr lang="en-GB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plan</a:t>
            </a:r>
            <a:r>
              <a:rPr lang="en-GB" altLang="en-US" sz="1400" dirty="0">
                <a:cs typeface="Arial" panose="020B0604020202020204" pitchFamily="34" charset="0"/>
              </a:rPr>
              <a:t> your response.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399820" y="2212224"/>
            <a:ext cx="4620452" cy="919163"/>
          </a:xfrm>
          <a:prstGeom prst="rect">
            <a:avLst/>
          </a:prstGeom>
          <a:solidFill>
            <a:srgbClr val="F5800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Write your opening paragraph explaining what the two poems are about and making </a:t>
            </a:r>
            <a:r>
              <a:rPr lang="en-GB" altLang="en-US" sz="1600" b="1" dirty="0">
                <a:cs typeface="Arial" panose="020B0604020202020204" pitchFamily="34" charset="0"/>
              </a:rPr>
              <a:t>links</a:t>
            </a: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 between them. Start your 1st sentence with </a:t>
            </a:r>
            <a:r>
              <a:rPr lang="en-GB" altLang="en-US" b="1" u="sng" dirty="0">
                <a:cs typeface="Arial" panose="020B0604020202020204" pitchFamily="34" charset="0"/>
              </a:rPr>
              <a:t>‘both’.</a:t>
            </a:r>
            <a:endParaRPr lang="en-US" altLang="en-US" sz="3200" dirty="0">
              <a:cs typeface="Arial" panose="020B0604020202020204" pitchFamily="34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835696" y="3306763"/>
            <a:ext cx="5739712" cy="549275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Explore </a:t>
            </a:r>
            <a:r>
              <a:rPr lang="en-GB" altLang="en-US" sz="1400" b="1" dirty="0">
                <a:solidFill>
                  <a:srgbClr val="FFC000"/>
                </a:solidFill>
                <a:cs typeface="Arial" panose="020B0604020202020204" pitchFamily="34" charset="0"/>
              </a:rPr>
              <a:t>key point 1 </a:t>
            </a: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in </a:t>
            </a:r>
            <a:r>
              <a:rPr lang="en-GB" altLang="en-US" sz="1400" b="1" u="sng" dirty="0">
                <a:solidFill>
                  <a:srgbClr val="FFFFFF"/>
                </a:solidFill>
                <a:cs typeface="Arial" panose="020B0604020202020204" pitchFamily="34" charset="0"/>
              </a:rPr>
              <a:t>both</a:t>
            </a: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 poems using </a:t>
            </a:r>
            <a:r>
              <a:rPr lang="en-GB" altLang="en-US" sz="1400" dirty="0" smtClean="0">
                <a:solidFill>
                  <a:srgbClr val="FFFFFF"/>
                </a:solidFill>
                <a:cs typeface="Arial" panose="020B0604020202020204" pitchFamily="34" charset="0"/>
              </a:rPr>
              <a:t>QWERTY: </a:t>
            </a: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write about </a:t>
            </a:r>
            <a:r>
              <a:rPr lang="en-GB" altLang="en-US" sz="1600" b="1" dirty="0" smtClean="0">
                <a:cs typeface="Arial" panose="020B0604020202020204" pitchFamily="34" charset="0"/>
              </a:rPr>
              <a:t>feelings and attitudes</a:t>
            </a:r>
            <a:r>
              <a:rPr lang="en-GB" altLang="en-US" sz="1400" dirty="0" smtClean="0">
                <a:solidFill>
                  <a:srgbClr val="FFFFFF"/>
                </a:solidFill>
                <a:cs typeface="Arial" panose="020B0604020202020204" pitchFamily="34" charset="0"/>
              </a:rPr>
              <a:t>.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835696" y="4122738"/>
            <a:ext cx="5739712" cy="55245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Explore </a:t>
            </a:r>
            <a:r>
              <a:rPr lang="en-GB" altLang="en-US" sz="1400" b="1" dirty="0">
                <a:solidFill>
                  <a:srgbClr val="FFC000"/>
                </a:solidFill>
                <a:cs typeface="Arial" panose="020B0604020202020204" pitchFamily="34" charset="0"/>
              </a:rPr>
              <a:t>key point 2 </a:t>
            </a: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in </a:t>
            </a:r>
            <a:r>
              <a:rPr lang="en-GB" altLang="en-US" sz="1400" b="1" u="sng" dirty="0">
                <a:solidFill>
                  <a:srgbClr val="FFFFFF"/>
                </a:solidFill>
                <a:cs typeface="Arial" panose="020B0604020202020204" pitchFamily="34" charset="0"/>
              </a:rPr>
              <a:t>both</a:t>
            </a: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 poems using </a:t>
            </a:r>
            <a:r>
              <a:rPr lang="en-GB" altLang="en-US" sz="1400" dirty="0" smtClean="0">
                <a:solidFill>
                  <a:srgbClr val="FFFFFF"/>
                </a:solidFill>
                <a:cs typeface="Arial" panose="020B0604020202020204" pitchFamily="34" charset="0"/>
              </a:rPr>
              <a:t>QWERTY: </a:t>
            </a: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write about the </a:t>
            </a:r>
            <a:r>
              <a:rPr lang="en-GB" altLang="en-US" sz="1600" b="1" dirty="0">
                <a:cs typeface="Arial" panose="020B0604020202020204" pitchFamily="34" charset="0"/>
              </a:rPr>
              <a:t>effect of language techniques</a:t>
            </a: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.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464782" y="5712514"/>
            <a:ext cx="5151785" cy="997248"/>
          </a:xfrm>
          <a:prstGeom prst="rect">
            <a:avLst/>
          </a:prstGeom>
          <a:solidFill>
            <a:srgbClr val="F5800B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Concluding paragraph – refer back to the question and </a:t>
            </a:r>
            <a:r>
              <a:rPr lang="en-GB" altLang="en-US" sz="1400" b="1" dirty="0">
                <a:cs typeface="Arial" panose="020B0604020202020204" pitchFamily="34" charset="0"/>
              </a:rPr>
              <a:t>summarise the similarities and differences </a:t>
            </a: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between the two poems, making sure you </a:t>
            </a:r>
            <a:r>
              <a:rPr lang="en-GB" altLang="en-US" sz="1400" b="1" dirty="0">
                <a:cs typeface="Arial" panose="020B0604020202020204" pitchFamily="34" charset="0"/>
              </a:rPr>
              <a:t>answer the overall question</a:t>
            </a: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. Add in </a:t>
            </a:r>
            <a:r>
              <a:rPr lang="en-GB" altLang="en-US" sz="1400" b="1" dirty="0">
                <a:cs typeface="Arial" panose="020B0604020202020204" pitchFamily="34" charset="0"/>
              </a:rPr>
              <a:t>your own opinion </a:t>
            </a: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of the poems.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4722813" y="855663"/>
            <a:ext cx="0" cy="2286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722813" y="1974850"/>
            <a:ext cx="0" cy="2286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4722813" y="1414463"/>
            <a:ext cx="0" cy="2286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4722813" y="3122613"/>
            <a:ext cx="0" cy="196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4722813" y="3856038"/>
            <a:ext cx="0" cy="339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4722813" y="4675188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H="1">
            <a:off x="4722813" y="5383213"/>
            <a:ext cx="0" cy="320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835696" y="4903788"/>
            <a:ext cx="5760640" cy="479425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Explore </a:t>
            </a:r>
            <a:r>
              <a:rPr lang="en-GB" altLang="en-US" sz="1400" b="1" dirty="0">
                <a:solidFill>
                  <a:srgbClr val="FFC000"/>
                </a:solidFill>
                <a:cs typeface="Arial" panose="020B0604020202020204" pitchFamily="34" charset="0"/>
              </a:rPr>
              <a:t>key point 3 </a:t>
            </a: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in </a:t>
            </a:r>
            <a:r>
              <a:rPr lang="en-GB" altLang="en-US" sz="1400" b="1" u="sng" dirty="0">
                <a:solidFill>
                  <a:srgbClr val="FFFFFF"/>
                </a:solidFill>
                <a:cs typeface="Arial" panose="020B0604020202020204" pitchFamily="34" charset="0"/>
              </a:rPr>
              <a:t>both</a:t>
            </a: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 poems using </a:t>
            </a:r>
            <a:r>
              <a:rPr lang="en-GB" altLang="en-US" sz="1400" dirty="0" smtClean="0">
                <a:solidFill>
                  <a:srgbClr val="FFFFFF"/>
                </a:solidFill>
                <a:cs typeface="Arial" panose="020B0604020202020204" pitchFamily="34" charset="0"/>
              </a:rPr>
              <a:t>QWERTY: </a:t>
            </a: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write about </a:t>
            </a:r>
            <a:r>
              <a:rPr lang="en-GB" altLang="en-US" sz="1600" b="1" dirty="0">
                <a:cs typeface="Arial" panose="020B0604020202020204" pitchFamily="34" charset="0"/>
              </a:rPr>
              <a:t>effect of structure/form</a:t>
            </a: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.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10258" name="Rectangle 19"/>
          <p:cNvSpPr>
            <a:spLocks noChangeArrowheads="1"/>
          </p:cNvSpPr>
          <p:nvPr/>
        </p:nvSpPr>
        <p:spPr bwMode="auto">
          <a:xfrm>
            <a:off x="292839" y="0"/>
            <a:ext cx="85535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How do I structure a response for Section </a:t>
            </a:r>
            <a:r>
              <a:rPr lang="en-GB" alt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B </a:t>
            </a:r>
            <a:r>
              <a:rPr lang="en-GB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of the exam?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19568" y="899597"/>
            <a:ext cx="1544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Planning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740350" y="2311533"/>
            <a:ext cx="1544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7740351" y="3826431"/>
            <a:ext cx="1544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Main body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7740352" y="6093296"/>
            <a:ext cx="1544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Conclusion </a:t>
            </a:r>
            <a:endParaRPr lang="en-GB" dirty="0"/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35495" y="5517232"/>
            <a:ext cx="2305501" cy="1264538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GB" altLang="en-US" sz="1400" dirty="0" smtClean="0">
                <a:solidFill>
                  <a:srgbClr val="FFFFFF"/>
                </a:solidFill>
                <a:cs typeface="Arial" panose="020B0604020202020204" pitchFamily="34" charset="0"/>
              </a:rPr>
              <a:t>Possible </a:t>
            </a:r>
            <a:r>
              <a:rPr lang="en-GB" altLang="en-US" sz="1400" b="1" dirty="0">
                <a:solidFill>
                  <a:srgbClr val="FFC000"/>
                </a:solidFill>
                <a:cs typeface="Arial" panose="020B0604020202020204" pitchFamily="34" charset="0"/>
              </a:rPr>
              <a:t>key point </a:t>
            </a:r>
            <a:r>
              <a:rPr lang="en-GB" altLang="en-US" sz="14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4 </a:t>
            </a: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in </a:t>
            </a:r>
            <a:r>
              <a:rPr lang="en-GB" altLang="en-US" sz="1400" b="1" u="sng" dirty="0">
                <a:solidFill>
                  <a:srgbClr val="FFFFFF"/>
                </a:solidFill>
                <a:cs typeface="Arial" panose="020B0604020202020204" pitchFamily="34" charset="0"/>
              </a:rPr>
              <a:t>both</a:t>
            </a: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 poems using </a:t>
            </a:r>
            <a:r>
              <a:rPr lang="en-GB" altLang="en-US" sz="1400" dirty="0" smtClean="0">
                <a:solidFill>
                  <a:srgbClr val="FFFFFF"/>
                </a:solidFill>
                <a:cs typeface="Arial" panose="020B0604020202020204" pitchFamily="34" charset="0"/>
              </a:rPr>
              <a:t>QWERTY: </a:t>
            </a:r>
            <a:r>
              <a:rPr lang="en-GB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write about </a:t>
            </a:r>
            <a:r>
              <a:rPr lang="en-GB" altLang="en-US" sz="1600" b="1" dirty="0" smtClean="0">
                <a:cs typeface="Arial" panose="020B0604020202020204" pitchFamily="34" charset="0"/>
              </a:rPr>
              <a:t>shift/change in poem (look at the end)</a:t>
            </a:r>
            <a:r>
              <a:rPr lang="en-GB" altLang="en-US" sz="1400" dirty="0" smtClean="0">
                <a:solidFill>
                  <a:srgbClr val="FFFFFF"/>
                </a:solidFill>
                <a:cs typeface="Arial" panose="020B0604020202020204" pitchFamily="34" charset="0"/>
              </a:rPr>
              <a:t>.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340996" y="5517232"/>
            <a:ext cx="2381817" cy="72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03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1289" y="90806"/>
            <a:ext cx="8853544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/>
              <a:t>A reminder of what a good plan looks like:</a:t>
            </a:r>
            <a:endParaRPr lang="en-GB" sz="3200" dirty="0"/>
          </a:p>
        </p:txBody>
      </p:sp>
      <p:sp>
        <p:nvSpPr>
          <p:cNvPr id="3" name="Oval 2"/>
          <p:cNvSpPr/>
          <p:nvPr/>
        </p:nvSpPr>
        <p:spPr>
          <a:xfrm>
            <a:off x="3496235" y="3184264"/>
            <a:ext cx="2404334" cy="11187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700630" y="3482051"/>
            <a:ext cx="1995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Poem 1: Bayonet Charge</a:t>
            </a:r>
          </a:p>
          <a:p>
            <a:r>
              <a:rPr lang="en-GB" sz="1400" dirty="0" smtClean="0"/>
              <a:t>Poem 2: Exposure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684033" y="4392217"/>
            <a:ext cx="225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Structure/form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42647" y="4470533"/>
            <a:ext cx="225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Language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23822" y="2647458"/>
            <a:ext cx="225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Feelings and attitudes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18099" y="2592542"/>
            <a:ext cx="225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Introduction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92794" y="3625894"/>
            <a:ext cx="225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Conclusion </a:t>
            </a:r>
            <a:endParaRPr lang="en-GB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405897" y="2915870"/>
            <a:ext cx="475820" cy="427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4168" y="1137329"/>
            <a:ext cx="249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BC: action, terror</a:t>
            </a:r>
          </a:p>
          <a:p>
            <a:r>
              <a:rPr lang="en-GB" sz="1600" dirty="0" smtClean="0"/>
              <a:t>E: inactivity, boredom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72931" y="1977991"/>
            <a:ext cx="3435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Same WWI context; writers from different times; different situations and emotions</a:t>
            </a:r>
            <a:endParaRPr lang="en-GB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852659" y="1672350"/>
            <a:ext cx="475820" cy="427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850776" y="2477948"/>
            <a:ext cx="343143" cy="277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00569" y="1000870"/>
            <a:ext cx="3184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BC: patriotic ideals dropped</a:t>
            </a:r>
          </a:p>
          <a:p>
            <a:r>
              <a:rPr lang="en-GB" sz="1600" dirty="0" smtClean="0"/>
              <a:t>E: soldiers ambivalent – question purpose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51438" y="2070385"/>
            <a:ext cx="2495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Reality vs. ideal</a:t>
            </a:r>
            <a:endParaRPr lang="en-GB" sz="16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378824" y="2996407"/>
            <a:ext cx="365760" cy="267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970495" y="2393057"/>
            <a:ext cx="403411" cy="352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509273" y="1672350"/>
            <a:ext cx="364863" cy="461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79863" y="5789816"/>
            <a:ext cx="3184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BC: nature as victim of conflict</a:t>
            </a:r>
          </a:p>
          <a:p>
            <a:r>
              <a:rPr lang="en-GB" sz="1600" dirty="0" smtClean="0"/>
              <a:t>E: nature personified as the enemy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84258" y="4912962"/>
            <a:ext cx="3184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BC: movement, violent imagery</a:t>
            </a:r>
          </a:p>
          <a:p>
            <a:r>
              <a:rPr lang="en-GB" sz="1600" dirty="0" smtClean="0"/>
              <a:t>E: bleak, hopeless language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244353" y="4247879"/>
            <a:ext cx="317351" cy="302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900569" y="4784685"/>
            <a:ext cx="548640" cy="169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7" idx="1"/>
          </p:cNvCxnSpPr>
          <p:nvPr/>
        </p:nvCxnSpPr>
        <p:spPr>
          <a:xfrm>
            <a:off x="5610113" y="4806964"/>
            <a:ext cx="469750" cy="127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247887" y="5673636"/>
            <a:ext cx="40784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BC: enjambment, irregular line length, punctuation, show soldier’s confusion</a:t>
            </a:r>
          </a:p>
          <a:p>
            <a:r>
              <a:rPr lang="en-GB" sz="1600" dirty="0" smtClean="0"/>
              <a:t>E: regular rhyme scheme shows monotony; half-rhymes and short lines show hopelessness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2023" y="4902274"/>
            <a:ext cx="2603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BC: third person singular</a:t>
            </a:r>
          </a:p>
          <a:p>
            <a:r>
              <a:rPr lang="en-GB" sz="1600" dirty="0" smtClean="0"/>
              <a:t>E: first person plural</a:t>
            </a:r>
          </a:p>
        </p:txBody>
      </p:sp>
      <p:cxnSp>
        <p:nvCxnSpPr>
          <p:cNvPr id="38" name="Straight Arrow Connector 37"/>
          <p:cNvCxnSpPr>
            <a:stCxn id="3" idx="3"/>
          </p:cNvCxnSpPr>
          <p:nvPr/>
        </p:nvCxnSpPr>
        <p:spPr>
          <a:xfrm flipH="1">
            <a:off x="3593054" y="4139215"/>
            <a:ext cx="255288" cy="331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5" idx="0"/>
          </p:cNvCxnSpPr>
          <p:nvPr/>
        </p:nvCxnSpPr>
        <p:spPr>
          <a:xfrm flipH="1">
            <a:off x="3287134" y="4713694"/>
            <a:ext cx="217170" cy="959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2023334" y="4713694"/>
            <a:ext cx="1193203" cy="612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3065929" y="3780976"/>
            <a:ext cx="438375" cy="23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90947" y="3242367"/>
            <a:ext cx="16615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Negative views of conflict; suggest war can’t be justified</a:t>
            </a:r>
            <a:endParaRPr lang="en-GB" sz="1600" dirty="0"/>
          </a:p>
        </p:txBody>
      </p:sp>
      <p:cxnSp>
        <p:nvCxnSpPr>
          <p:cNvPr id="48" name="Straight Arrow Connector 47"/>
          <p:cNvCxnSpPr>
            <a:stCxn id="9" idx="1"/>
          </p:cNvCxnSpPr>
          <p:nvPr/>
        </p:nvCxnSpPr>
        <p:spPr>
          <a:xfrm flipH="1">
            <a:off x="1423922" y="3810560"/>
            <a:ext cx="468872" cy="51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25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1289" y="90806"/>
            <a:ext cx="8853544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/>
              <a:t>And don’t forget the quotations…</a:t>
            </a:r>
            <a:endParaRPr lang="en-GB" sz="3200" dirty="0"/>
          </a:p>
        </p:txBody>
      </p:sp>
      <p:sp>
        <p:nvSpPr>
          <p:cNvPr id="3" name="Oval 2"/>
          <p:cNvSpPr/>
          <p:nvPr/>
        </p:nvSpPr>
        <p:spPr>
          <a:xfrm>
            <a:off x="3496235" y="3184264"/>
            <a:ext cx="2404334" cy="11187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700630" y="3482051"/>
            <a:ext cx="1995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Poem 1: Bayonet Charge</a:t>
            </a:r>
          </a:p>
          <a:p>
            <a:r>
              <a:rPr lang="en-GB" sz="1400" dirty="0" smtClean="0"/>
              <a:t>Poem 2: Exposure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042647" y="4470533"/>
            <a:ext cx="225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Language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23822" y="2647458"/>
            <a:ext cx="225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Feelings and attitudes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900569" y="1000870"/>
            <a:ext cx="3184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BC: patriotic ideals dropped</a:t>
            </a:r>
          </a:p>
          <a:p>
            <a:r>
              <a:rPr lang="en-GB" sz="1600" dirty="0" smtClean="0"/>
              <a:t>E: soldiers ambivalent – question purpose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51438" y="2070385"/>
            <a:ext cx="2495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Reality vs. ideal</a:t>
            </a:r>
            <a:endParaRPr lang="en-GB" sz="16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378824" y="2996407"/>
            <a:ext cx="365760" cy="267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970495" y="2393057"/>
            <a:ext cx="403411" cy="352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509273" y="1672350"/>
            <a:ext cx="364863" cy="461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79863" y="5789816"/>
            <a:ext cx="3184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BC: nature as victim of conflict</a:t>
            </a:r>
          </a:p>
          <a:p>
            <a:r>
              <a:rPr lang="en-GB" sz="1600" dirty="0" smtClean="0"/>
              <a:t>E: nature personified as the enemy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244353" y="4247879"/>
            <a:ext cx="317351" cy="302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610114" y="4806964"/>
            <a:ext cx="477818" cy="1088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35130" y="6041487"/>
            <a:ext cx="3275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“merciless iced east winds” “</a:t>
            </a:r>
            <a:r>
              <a:rPr lang="en-GB" dirty="0" err="1" smtClean="0">
                <a:solidFill>
                  <a:srgbClr val="FF0000"/>
                </a:solidFill>
              </a:rPr>
              <a:t>knive</a:t>
            </a:r>
            <a:r>
              <a:rPr lang="en-GB" dirty="0" smtClean="0">
                <a:solidFill>
                  <a:srgbClr val="FF0000"/>
                </a:solidFill>
              </a:rPr>
              <a:t>”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73906" y="4929863"/>
            <a:ext cx="3275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“a threshing circle”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”shot-slashed furrows”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175733" y="846327"/>
            <a:ext cx="3275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“etcetera”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“dropped like luxuries”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021539" y="2196188"/>
            <a:ext cx="3275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“on us the doors are closed”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542416" y="1176941"/>
            <a:ext cx="1428079" cy="16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699325" y="5459014"/>
            <a:ext cx="271630" cy="398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5439785" y="6217920"/>
            <a:ext cx="640078" cy="21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4491318" y="1520566"/>
            <a:ext cx="1357705" cy="713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0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653" r="2476"/>
          <a:stretch/>
        </p:blipFill>
        <p:spPr>
          <a:xfrm>
            <a:off x="2555776" y="406400"/>
            <a:ext cx="6416264" cy="645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3" y="404664"/>
            <a:ext cx="2441906" cy="15841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12" y="2132856"/>
            <a:ext cx="2195736" cy="44644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Summarise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context information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the sub-heading ‘context’ and write down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 points.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399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8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Learning Objective: </a:t>
            </a:r>
            <a:r>
              <a:rPr lang="en-GB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understand the context and subject matter of the poem</a:t>
            </a:r>
            <a:endParaRPr lang="en-GB" sz="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4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smtClean="0"/>
              <a:t>Romanticism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2119452"/>
            <a:ext cx="8858250" cy="4178513"/>
          </a:xfrm>
        </p:spPr>
        <p:txBody>
          <a:bodyPr>
            <a:noAutofit/>
          </a:bodyPr>
          <a:lstStyle/>
          <a:p>
            <a:r>
              <a:rPr lang="en-GB" dirty="0" smtClean="0"/>
              <a:t>Romanticism was a school of thinking which believed in restoring the balance between man and nature. They believed that emotion was a key element to poetry.</a:t>
            </a:r>
          </a:p>
          <a:p>
            <a:r>
              <a:rPr lang="en-GB" dirty="0" smtClean="0"/>
              <a:t>Romantic poets were influenced by the French Revolution. They detested the absolute power of monarchies (kings) . They instead focused on the </a:t>
            </a:r>
            <a:r>
              <a:rPr lang="en-GB" b="1" i="1" u="sng" dirty="0" err="1" smtClean="0"/>
              <a:t>the</a:t>
            </a:r>
            <a:r>
              <a:rPr lang="en-GB" b="1" i="1" u="sng" dirty="0" smtClean="0"/>
              <a:t> power of nature. </a:t>
            </a:r>
            <a:r>
              <a:rPr lang="en-GB" dirty="0" smtClean="0"/>
              <a:t> </a:t>
            </a:r>
          </a:p>
          <a:p>
            <a:r>
              <a:rPr lang="en-GB" dirty="0"/>
              <a:t>A key idea in Romantic poetry is the concept of the </a:t>
            </a:r>
            <a:r>
              <a:rPr lang="en-GB" b="1" u="sng" dirty="0"/>
              <a:t>sublime. </a:t>
            </a:r>
            <a:r>
              <a:rPr lang="en-GB" dirty="0"/>
              <a:t>This term conveys the feelings people experience when they see awesome landscapes, or find themselves in extreme situations which elicit both fear and admiration</a:t>
            </a:r>
          </a:p>
          <a:p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758523" y="136941"/>
            <a:ext cx="2385477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/>
              <a:t>AO3 Text-Context Link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4227637" y="169901"/>
            <a:ext cx="2195736" cy="17351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Summarise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context information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341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1" y="2090326"/>
            <a:ext cx="6896100" cy="476767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5511" y="586011"/>
            <a:ext cx="8538914" cy="4373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Here are some images of the poem’s setting (The Lake District). </a:t>
            </a:r>
            <a:endParaRPr lang="en-US" sz="2400" dirty="0"/>
          </a:p>
          <a:p>
            <a:r>
              <a:rPr lang="en-US" sz="2400" dirty="0" smtClean="0"/>
              <a:t>Write down some key words to describe the setting. </a:t>
            </a:r>
          </a:p>
          <a:p>
            <a:r>
              <a:rPr lang="en-US" b="0" dirty="0" smtClean="0"/>
              <a:t>Write them under the heading ‘setting ideas’</a:t>
            </a:r>
            <a:endParaRPr lang="en-US" b="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399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8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Learning Objective: </a:t>
            </a:r>
            <a:r>
              <a:rPr lang="en-GB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understand the context and subject matter of the poem</a:t>
            </a:r>
            <a:endParaRPr lang="en-GB" sz="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8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540"/>
            <a:ext cx="9144000" cy="609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399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8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Learning Objective: </a:t>
            </a:r>
            <a:r>
              <a:rPr lang="en-GB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understand the context and subject matter of the poem</a:t>
            </a:r>
            <a:endParaRPr lang="en-GB" sz="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82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904"/>
            <a:ext cx="9144000" cy="610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399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8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Learning Objective: </a:t>
            </a:r>
            <a:r>
              <a:rPr lang="en-GB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understand the context and subject matter of the poem</a:t>
            </a:r>
            <a:endParaRPr lang="en-GB" sz="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99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650"/>
            <a:ext cx="95250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399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8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Learning Objective: </a:t>
            </a:r>
            <a:r>
              <a:rPr lang="en-GB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understand the context and subject matter of the poem</a:t>
            </a:r>
            <a:endParaRPr lang="en-GB" sz="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09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1632</Words>
  <Application>Microsoft Office PowerPoint</Application>
  <PresentationFormat>On-screen Show (4:3)</PresentationFormat>
  <Paragraphs>274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Comic Sans MS</vt:lpstr>
      <vt:lpstr>Georgia</vt:lpstr>
      <vt:lpstr>Times New Roman</vt:lpstr>
      <vt:lpstr>Office Theme</vt:lpstr>
      <vt:lpstr>PowerPoint Presentation</vt:lpstr>
      <vt:lpstr>Learning Objective   To understand the context and subject matter of the poem.</vt:lpstr>
      <vt:lpstr>Starter: Wordsworth also wrote this poem. What does he like to write about ? </vt:lpstr>
      <vt:lpstr>PowerPoint Presentation</vt:lpstr>
      <vt:lpstr>Romanticism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First reading: Slowly read the poem and answer the following</vt:lpstr>
      <vt:lpstr>Re-read the poem. Then read the following summary, choosing what you think are the most appropriate words where there is a choice. </vt:lpstr>
      <vt:lpstr>PowerPoint Presentation</vt:lpstr>
      <vt:lpstr>Learning Objective  To explore how the poet uses theme, language and structure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Structure: There are three main sections in the extract . </vt:lpstr>
      <vt:lpstr>PowerPoint Presentation</vt:lpstr>
      <vt:lpstr>Learning Objective  To compare ‘The Prelude’ to ‘Storm on the Island’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Archer</dc:creator>
  <cp:lastModifiedBy>Victoria Archer</cp:lastModifiedBy>
  <cp:revision>7</cp:revision>
  <dcterms:created xsi:type="dcterms:W3CDTF">2016-08-15T14:23:29Z</dcterms:created>
  <dcterms:modified xsi:type="dcterms:W3CDTF">2016-08-15T15:20:22Z</dcterms:modified>
</cp:coreProperties>
</file>