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9" r:id="rId2"/>
    <p:sldId id="318" r:id="rId3"/>
    <p:sldId id="261" r:id="rId4"/>
    <p:sldId id="262" r:id="rId5"/>
    <p:sldId id="263" r:id="rId6"/>
    <p:sldId id="264" r:id="rId7"/>
    <p:sldId id="265" r:id="rId8"/>
    <p:sldId id="266" r:id="rId9"/>
    <p:sldId id="267" r:id="rId10"/>
    <p:sldId id="268" r:id="rId11"/>
    <p:sldId id="269" r:id="rId12"/>
    <p:sldId id="270" r:id="rId13"/>
    <p:sldId id="271" r:id="rId14"/>
    <p:sldId id="308" r:id="rId15"/>
    <p:sldId id="272" r:id="rId16"/>
    <p:sldId id="309" r:id="rId17"/>
    <p:sldId id="310" r:id="rId18"/>
    <p:sldId id="274" r:id="rId19"/>
    <p:sldId id="275" r:id="rId20"/>
    <p:sldId id="311" r:id="rId21"/>
    <p:sldId id="276" r:id="rId22"/>
    <p:sldId id="277" r:id="rId23"/>
    <p:sldId id="312" r:id="rId24"/>
    <p:sldId id="313" r:id="rId25"/>
    <p:sldId id="314" r:id="rId26"/>
    <p:sldId id="278" r:id="rId27"/>
    <p:sldId id="316" r:id="rId28"/>
    <p:sldId id="315"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17" r:id="rId42"/>
    <p:sldId id="294" r:id="rId43"/>
    <p:sldId id="319" r:id="rId44"/>
    <p:sldId id="320" r:id="rId45"/>
    <p:sldId id="321" r:id="rId46"/>
    <p:sldId id="322" r:id="rId47"/>
    <p:sldId id="323" r:id="rId48"/>
    <p:sldId id="325" r:id="rId49"/>
    <p:sldId id="324" r:id="rId50"/>
    <p:sldId id="326" r:id="rId51"/>
    <p:sldId id="327" r:id="rId52"/>
    <p:sldId id="328" r:id="rId53"/>
    <p:sldId id="330" r:id="rId54"/>
    <p:sldId id="331" r:id="rId55"/>
    <p:sldId id="329" r:id="rId56"/>
    <p:sldId id="332" r:id="rId57"/>
    <p:sldId id="333" r:id="rId58"/>
    <p:sldId id="257" r:id="rId59"/>
    <p:sldId id="258" r:id="rId60"/>
    <p:sldId id="334" r:id="rId61"/>
    <p:sldId id="347" r:id="rId62"/>
    <p:sldId id="335" r:id="rId63"/>
    <p:sldId id="337" r:id="rId64"/>
    <p:sldId id="336" r:id="rId65"/>
    <p:sldId id="338" r:id="rId66"/>
    <p:sldId id="339" r:id="rId67"/>
    <p:sldId id="343" r:id="rId68"/>
    <p:sldId id="342" r:id="rId69"/>
    <p:sldId id="340" r:id="rId70"/>
    <p:sldId id="344" r:id="rId71"/>
    <p:sldId id="345" r:id="rId72"/>
    <p:sldId id="346" r:id="rId73"/>
    <p:sldId id="341"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5" d="100"/>
          <a:sy n="75" d="100"/>
        </p:scale>
        <p:origin x="-12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45538-43C9-481F-A934-7413594927B9}" type="datetimeFigureOut">
              <a:rPr lang="en-GB" smtClean="0"/>
              <a:t>29/08/2015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1F432-9EBF-45FF-8DA6-A2DACC2FAD5F}" type="slidenum">
              <a:rPr lang="en-GB" smtClean="0"/>
              <a:t>‹#›</a:t>
            </a:fld>
            <a:endParaRPr lang="en-GB"/>
          </a:p>
        </p:txBody>
      </p:sp>
    </p:spTree>
    <p:extLst>
      <p:ext uri="{BB962C8B-B14F-4D97-AF65-F5344CB8AC3E}">
        <p14:creationId xmlns:p14="http://schemas.microsoft.com/office/powerpoint/2010/main" val="341853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59</a:t>
            </a:fld>
            <a:endParaRPr lang="en-GB"/>
          </a:p>
        </p:txBody>
      </p:sp>
    </p:spTree>
    <p:extLst>
      <p:ext uri="{BB962C8B-B14F-4D97-AF65-F5344CB8AC3E}">
        <p14:creationId xmlns:p14="http://schemas.microsoft.com/office/powerpoint/2010/main" val="271544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213C37-23D4-4464-B802-E0C24DE758C6}" type="datetimeFigureOut">
              <a:rPr lang="en-GB" smtClean="0"/>
              <a:t>29/08/2015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277785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213C37-23D4-4464-B802-E0C24DE758C6}" type="datetimeFigureOut">
              <a:rPr lang="en-GB" smtClean="0"/>
              <a:t>29/08/2015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235921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213C37-23D4-4464-B802-E0C24DE758C6}" type="datetimeFigureOut">
              <a:rPr lang="en-GB" smtClean="0"/>
              <a:t>29/08/2015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223623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213C37-23D4-4464-B802-E0C24DE758C6}" type="datetimeFigureOut">
              <a:rPr lang="en-GB" smtClean="0"/>
              <a:t>29/08/2015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117087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213C37-23D4-4464-B802-E0C24DE758C6}" type="datetimeFigureOut">
              <a:rPr lang="en-GB" smtClean="0"/>
              <a:t>29/08/2015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85651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213C37-23D4-4464-B802-E0C24DE758C6}" type="datetimeFigureOut">
              <a:rPr lang="en-GB" smtClean="0"/>
              <a:t>29/08/2015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364382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213C37-23D4-4464-B802-E0C24DE758C6}" type="datetimeFigureOut">
              <a:rPr lang="en-GB" smtClean="0"/>
              <a:t>29/08/2015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276615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213C37-23D4-4464-B802-E0C24DE758C6}" type="datetimeFigureOut">
              <a:rPr lang="en-GB" smtClean="0"/>
              <a:t>29/08/2015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403977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13C37-23D4-4464-B802-E0C24DE758C6}" type="datetimeFigureOut">
              <a:rPr lang="en-GB" smtClean="0"/>
              <a:t>29/08/2015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386468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13C37-23D4-4464-B802-E0C24DE758C6}" type="datetimeFigureOut">
              <a:rPr lang="en-GB" smtClean="0"/>
              <a:t>29/08/2015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318737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13C37-23D4-4464-B802-E0C24DE758C6}" type="datetimeFigureOut">
              <a:rPr lang="en-GB" smtClean="0"/>
              <a:t>29/08/2015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BCDFF7-34AC-4587-94B0-E653FE0DADB6}" type="slidenum">
              <a:rPr lang="en-GB" smtClean="0"/>
              <a:t>‹#›</a:t>
            </a:fld>
            <a:endParaRPr lang="en-GB"/>
          </a:p>
        </p:txBody>
      </p:sp>
    </p:spTree>
    <p:extLst>
      <p:ext uri="{BB962C8B-B14F-4D97-AF65-F5344CB8AC3E}">
        <p14:creationId xmlns:p14="http://schemas.microsoft.com/office/powerpoint/2010/main" val="423324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13C37-23D4-4464-B802-E0C24DE758C6}" type="datetimeFigureOut">
              <a:rPr lang="en-GB" smtClean="0"/>
              <a:t>29/08/2015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CDFF7-34AC-4587-94B0-E653FE0DADB6}" type="slidenum">
              <a:rPr lang="en-GB" smtClean="0"/>
              <a:t>‹#›</a:t>
            </a:fld>
            <a:endParaRPr lang="en-GB"/>
          </a:p>
        </p:txBody>
      </p:sp>
    </p:spTree>
    <p:extLst>
      <p:ext uri="{BB962C8B-B14F-4D97-AF65-F5344CB8AC3E}">
        <p14:creationId xmlns:p14="http://schemas.microsoft.com/office/powerpoint/2010/main" val="492229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file:///D:\KS4\New%20GCSE\GCSE%20Spec%202015\Lit%20P2SB-%20Poetry\1.%20Charge%20of%20the%20Light%20Brigade\Charge%20Of%20The%20Light%20Brigade%20-%20Battle%20of%20Balaclava%202-2.mp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bbc.co.uk/learningzone/clips/reporting-the-charge-of-the-light-brigade-pt-1-3/1280.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bbc.co.uk/learningzone/clips/the-charge-of-the-light-brigade-pt-2-3/1284.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bbc.co.uk/schools/gcsebitesize/english_literature/poetry_slideshow/charge/photoplayer.s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memory.loc.gov/service/pnp/cph/3a00000/3a06000/3a06000/3a06028r.jp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772400" cy="1470025"/>
          </a:xfrm>
        </p:spPr>
        <p:txBody>
          <a:bodyPr>
            <a:normAutofit fontScale="90000"/>
          </a:bodyPr>
          <a:lstStyle/>
          <a:p>
            <a:r>
              <a:rPr lang="en-GB" dirty="0" smtClean="0"/>
              <a:t>The Charge of the Light Brigade</a:t>
            </a:r>
            <a:endParaRPr lang="en-GB" dirty="0"/>
          </a:p>
        </p:txBody>
      </p:sp>
      <p:sp>
        <p:nvSpPr>
          <p:cNvPr id="3" name="Subtitle 2"/>
          <p:cNvSpPr>
            <a:spLocks noGrp="1"/>
          </p:cNvSpPr>
          <p:nvPr>
            <p:ph type="subTitle" idx="1"/>
          </p:nvPr>
        </p:nvSpPr>
        <p:spPr>
          <a:xfrm>
            <a:off x="1331640" y="1556792"/>
            <a:ext cx="6400800" cy="1752600"/>
          </a:xfrm>
        </p:spPr>
        <p:txBody>
          <a:bodyPr/>
          <a:lstStyle/>
          <a:p>
            <a:r>
              <a:rPr lang="en-GB" dirty="0" smtClean="0"/>
              <a:t>By Alfred Lord Tennyson</a:t>
            </a:r>
            <a:endParaRPr lang="en-GB" dirty="0"/>
          </a:p>
        </p:txBody>
      </p:sp>
      <p:pic>
        <p:nvPicPr>
          <p:cNvPr id="2050" name="Picture 2" descr="http://imageweb-cdn.magnoliasoft.net/leedsartgallery/supersize/lmg10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82801"/>
            <a:ext cx="9161055"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1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0/04/Cornet_Wilkin_11th_Huss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61365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69145" y="-1545611"/>
            <a:ext cx="2399306" cy="4453620"/>
          </a:xfrm>
        </p:spPr>
        <p:txBody>
          <a:bodyPr>
            <a:normAutofit/>
          </a:bodyPr>
          <a:lstStyle/>
          <a:p>
            <a:r>
              <a:rPr lang="en-GB" dirty="0" smtClean="0">
                <a:solidFill>
                  <a:schemeClr val="tx1"/>
                </a:solidFill>
              </a:rPr>
              <a:t>Cavalry Man</a:t>
            </a:r>
            <a:br>
              <a:rPr lang="en-GB" dirty="0" smtClean="0">
                <a:solidFill>
                  <a:schemeClr val="tx1"/>
                </a:solidFill>
              </a:rPr>
            </a:br>
            <a:r>
              <a:rPr lang="en-GB" dirty="0" smtClean="0"/>
              <a:t>=</a:t>
            </a:r>
            <a:endParaRPr lang="en-GB" dirty="0">
              <a:solidFill>
                <a:schemeClr val="tx1"/>
              </a:solidFill>
            </a:endParaRPr>
          </a:p>
        </p:txBody>
      </p:sp>
      <p:sp>
        <p:nvSpPr>
          <p:cNvPr id="3" name="Subtitle 2"/>
          <p:cNvSpPr>
            <a:spLocks noGrp="1"/>
          </p:cNvSpPr>
          <p:nvPr>
            <p:ph type="subTitle" idx="1"/>
          </p:nvPr>
        </p:nvSpPr>
        <p:spPr>
          <a:xfrm flipV="1">
            <a:off x="1371600" y="7215214"/>
            <a:ext cx="6400800" cy="285752"/>
          </a:xfrm>
        </p:spPr>
        <p:txBody>
          <a:bodyPr>
            <a:normAutofit fontScale="70000" lnSpcReduction="20000"/>
          </a:bodyPr>
          <a:lstStyle/>
          <a:p>
            <a:endParaRPr lang="en-GB" dirty="0"/>
          </a:p>
        </p:txBody>
      </p:sp>
      <p:sp>
        <p:nvSpPr>
          <p:cNvPr id="5" name="TextBox 4"/>
          <p:cNvSpPr txBox="1"/>
          <p:nvPr/>
        </p:nvSpPr>
        <p:spPr>
          <a:xfrm>
            <a:off x="6597339" y="2975262"/>
            <a:ext cx="2350121" cy="3785652"/>
          </a:xfrm>
          <a:prstGeom prst="rect">
            <a:avLst/>
          </a:prstGeom>
          <a:noFill/>
        </p:spPr>
        <p:txBody>
          <a:bodyPr wrap="square" rtlCol="0">
            <a:spAutoFit/>
          </a:bodyPr>
          <a:lstStyle/>
          <a:p>
            <a:pPr algn="ctr"/>
            <a:r>
              <a:rPr lang="en-GB" sz="4000" dirty="0" smtClean="0"/>
              <a:t>A soldier on a horse, armed only with a sword.</a:t>
            </a:r>
          </a:p>
        </p:txBody>
      </p:sp>
    </p:spTree>
    <p:extLst>
      <p:ext uri="{BB962C8B-B14F-4D97-AF65-F5344CB8AC3E}">
        <p14:creationId xmlns:p14="http://schemas.microsoft.com/office/powerpoint/2010/main" val="272896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39883"/>
            <a:ext cx="9046597" cy="2718117"/>
          </a:xfrm>
        </p:spPr>
        <p:txBody>
          <a:bodyPr>
            <a:normAutofit/>
          </a:bodyPr>
          <a:lstStyle/>
          <a:p>
            <a:pPr algn="l"/>
            <a:r>
              <a:rPr lang="en-GB" sz="4800" dirty="0" smtClean="0">
                <a:solidFill>
                  <a:schemeClr val="tx1"/>
                </a:solidFill>
              </a:rPr>
              <a:t>The British cavalry ended up at one end of the valley.</a:t>
            </a:r>
            <a:endParaRPr lang="en-GB" sz="4800" dirty="0">
              <a:solidFill>
                <a:schemeClr val="tx1"/>
              </a:solidFill>
            </a:endParaRPr>
          </a:p>
        </p:txBody>
      </p:sp>
      <p:sp>
        <p:nvSpPr>
          <p:cNvPr id="3" name="Subtitle 2"/>
          <p:cNvSpPr>
            <a:spLocks noGrp="1"/>
          </p:cNvSpPr>
          <p:nvPr>
            <p:ph type="subTitle" idx="1"/>
          </p:nvPr>
        </p:nvSpPr>
        <p:spPr>
          <a:xfrm>
            <a:off x="3401170" y="6305482"/>
            <a:ext cx="6858000" cy="1655762"/>
          </a:xfrm>
        </p:spPr>
        <p:txBody>
          <a:bodyPr/>
          <a:lstStyle/>
          <a:p>
            <a:r>
              <a:rPr lang="en-GB" b="1" dirty="0" smtClean="0">
                <a:solidFill>
                  <a:srgbClr val="FF0000"/>
                </a:solidFill>
              </a:rPr>
              <a:t>What’s the problem?</a:t>
            </a:r>
            <a:endParaRPr lang="en-GB" b="1" dirty="0">
              <a:solidFill>
                <a:srgbClr val="FF0000"/>
              </a:solidFill>
            </a:endParaRPr>
          </a:p>
        </p:txBody>
      </p:sp>
      <p:pic>
        <p:nvPicPr>
          <p:cNvPr id="6146" name="Picture 2" descr="http://cdn-2.britishbattles.com/crimean-war/balaclava/map.gif"/>
          <p:cNvPicPr>
            <a:picLocks noChangeAspect="1" noChangeArrowheads="1"/>
          </p:cNvPicPr>
          <p:nvPr/>
        </p:nvPicPr>
        <p:blipFill rotWithShape="1">
          <a:blip r:embed="rId2">
            <a:extLst>
              <a:ext uri="{28A0092B-C50C-407E-A947-70E740481C1C}">
                <a14:useLocalDpi xmlns:a14="http://schemas.microsoft.com/office/drawing/2010/main" val="0"/>
              </a:ext>
            </a:extLst>
          </a:blip>
          <a:srcRect b="30133"/>
          <a:stretch/>
        </p:blipFill>
        <p:spPr bwMode="auto">
          <a:xfrm>
            <a:off x="0" y="-57785"/>
            <a:ext cx="9144000" cy="538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22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2443" y="3642580"/>
            <a:ext cx="3609894" cy="2387600"/>
          </a:xfrm>
        </p:spPr>
        <p:txBody>
          <a:bodyPr>
            <a:normAutofit fontScale="90000"/>
          </a:bodyPr>
          <a:lstStyle/>
          <a:p>
            <a:r>
              <a:rPr lang="en-GB" dirty="0" smtClean="0">
                <a:solidFill>
                  <a:schemeClr val="tx1"/>
                </a:solidFill>
              </a:rPr>
              <a:t>A British commander called Lord Raglan decided to attack the Russians.</a:t>
            </a:r>
            <a:endParaRPr lang="en-GB" dirty="0">
              <a:solidFill>
                <a:schemeClr val="tx1"/>
              </a:solidFill>
            </a:endParaRPr>
          </a:p>
        </p:txBody>
      </p:sp>
      <p:pic>
        <p:nvPicPr>
          <p:cNvPr id="7170" name="Picture 2" descr="http://knitty.com/ISSUEsummer05/images/KMrag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52443" cy="701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77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4627"/>
            <a:ext cx="7772400" cy="2387600"/>
          </a:xfrm>
        </p:spPr>
        <p:txBody>
          <a:bodyPr>
            <a:normAutofit fontScale="90000"/>
          </a:bodyPr>
          <a:lstStyle/>
          <a:p>
            <a:r>
              <a:rPr lang="en-GB" dirty="0" smtClean="0">
                <a:solidFill>
                  <a:schemeClr val="tx1"/>
                </a:solidFill>
              </a:rPr>
              <a:t>His order wasn’t very clear at all. It said:</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‘…advance rapidly to the front…’</a:t>
            </a:r>
            <a:endParaRPr lang="en-GB" dirty="0">
              <a:solidFill>
                <a:schemeClr val="tx1"/>
              </a:solidFill>
            </a:endParaRPr>
          </a:p>
        </p:txBody>
      </p:sp>
      <p:sp>
        <p:nvSpPr>
          <p:cNvPr id="3" name="Subtitle 2"/>
          <p:cNvSpPr>
            <a:spLocks noGrp="1"/>
          </p:cNvSpPr>
          <p:nvPr>
            <p:ph type="subTitle" idx="1"/>
          </p:nvPr>
        </p:nvSpPr>
        <p:spPr>
          <a:xfrm>
            <a:off x="1371600" y="5286388"/>
            <a:ext cx="6400800" cy="1285884"/>
          </a:xfrm>
        </p:spPr>
        <p:txBody>
          <a:bodyPr/>
          <a:lstStyle/>
          <a:p>
            <a:r>
              <a:rPr lang="en-GB" dirty="0" smtClean="0">
                <a:solidFill>
                  <a:srgbClr val="FF0000"/>
                </a:solidFill>
              </a:rPr>
              <a:t>Why is this unclear?</a:t>
            </a:r>
            <a:endParaRPr lang="en-GB" dirty="0">
              <a:solidFill>
                <a:srgbClr val="FF0000"/>
              </a:solidFill>
            </a:endParaRPr>
          </a:p>
        </p:txBody>
      </p:sp>
      <p:pic>
        <p:nvPicPr>
          <p:cNvPr id="8194" name="Picture 2" descr="http://www.historyhome.co.uk/forpol/crimea/pictures/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2078"/>
            <a:ext cx="9144000" cy="519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12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25522"/>
            <a:ext cx="7772400" cy="2387600"/>
          </a:xfrm>
        </p:spPr>
        <p:txBody>
          <a:bodyPr>
            <a:normAutofit fontScale="90000"/>
          </a:bodyPr>
          <a:lstStyle/>
          <a:p>
            <a:r>
              <a:rPr lang="en-GB" dirty="0" smtClean="0">
                <a:solidFill>
                  <a:schemeClr val="tx1"/>
                </a:solidFill>
              </a:rPr>
              <a:t/>
            </a:r>
            <a:br>
              <a:rPr lang="en-GB" dirty="0" smtClean="0">
                <a:solidFill>
                  <a:schemeClr val="tx1"/>
                </a:solidFill>
              </a:rPr>
            </a:br>
            <a:r>
              <a:rPr lang="en-GB" dirty="0" smtClean="0">
                <a:solidFill>
                  <a:schemeClr val="tx1"/>
                </a:solidFill>
              </a:rPr>
              <a:t>‘…advance rapidly to the front…’</a:t>
            </a:r>
            <a:endParaRPr lang="en-GB" dirty="0">
              <a:solidFill>
                <a:schemeClr val="tx1"/>
              </a:solidFill>
            </a:endParaRPr>
          </a:p>
        </p:txBody>
      </p:sp>
      <p:sp>
        <p:nvSpPr>
          <p:cNvPr id="3" name="Subtitle 2"/>
          <p:cNvSpPr>
            <a:spLocks noGrp="1"/>
          </p:cNvSpPr>
          <p:nvPr>
            <p:ph type="subTitle" idx="1"/>
          </p:nvPr>
        </p:nvSpPr>
        <p:spPr>
          <a:xfrm>
            <a:off x="1371600" y="5286388"/>
            <a:ext cx="6400800" cy="1285884"/>
          </a:xfrm>
        </p:spPr>
        <p:txBody>
          <a:bodyPr/>
          <a:lstStyle/>
          <a:p>
            <a:r>
              <a:rPr lang="en-GB" dirty="0" smtClean="0">
                <a:solidFill>
                  <a:srgbClr val="FF0000"/>
                </a:solidFill>
              </a:rPr>
              <a:t>Why is this unclear?</a:t>
            </a:r>
            <a:endParaRPr lang="en-GB" dirty="0">
              <a:solidFill>
                <a:srgbClr val="FF0000"/>
              </a:solidFill>
            </a:endParaRPr>
          </a:p>
        </p:txBody>
      </p:sp>
      <p:pic>
        <p:nvPicPr>
          <p:cNvPr id="8194" name="Picture 2" descr="http://www.historyhome.co.uk/forpol/crimea/pictures/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2078"/>
            <a:ext cx="9144000" cy="519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494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l="30469" t="11250" r="45383" b="50312"/>
          <a:stretch/>
        </p:blipFill>
        <p:spPr bwMode="auto">
          <a:xfrm>
            <a:off x="60265" y="248077"/>
            <a:ext cx="5601063" cy="5572277"/>
          </a:xfrm>
          <a:prstGeom prst="rect">
            <a:avLst/>
          </a:prstGeom>
          <a:noFill/>
          <a:ln w="9525">
            <a:noFill/>
            <a:miter lim="800000"/>
            <a:headEnd/>
            <a:tailEnd/>
          </a:ln>
          <a:effectLst/>
        </p:spPr>
      </p:pic>
      <p:sp>
        <p:nvSpPr>
          <p:cNvPr id="3" name="Rectangle 2"/>
          <p:cNvSpPr/>
          <p:nvPr/>
        </p:nvSpPr>
        <p:spPr>
          <a:xfrm>
            <a:off x="5848184" y="248077"/>
            <a:ext cx="3089082" cy="6186309"/>
          </a:xfrm>
          <a:prstGeom prst="rect">
            <a:avLst/>
          </a:prstGeom>
        </p:spPr>
        <p:txBody>
          <a:bodyPr wrap="square">
            <a:spAutoFit/>
          </a:bodyPr>
          <a:lstStyle/>
          <a:p>
            <a:r>
              <a:rPr lang="en-GB" sz="3600" dirty="0" smtClean="0">
                <a:solidFill>
                  <a:schemeClr val="tx1"/>
                </a:solidFill>
              </a:rPr>
              <a:t>The order was misinterpreted and over 600 soldiers were sent charging down the valley. They were surrounded by Russian guns on three sides.</a:t>
            </a:r>
            <a:endParaRPr lang="en-GB" sz="3600" dirty="0"/>
          </a:p>
        </p:txBody>
      </p:sp>
    </p:spTree>
    <p:extLst>
      <p:ext uri="{BB962C8B-B14F-4D97-AF65-F5344CB8AC3E}">
        <p14:creationId xmlns:p14="http://schemas.microsoft.com/office/powerpoint/2010/main" val="3572200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rte.ie/centuryireland/images/uploads/article-images/Ed7-LightBriga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8442"/>
            <a:ext cx="9144000" cy="544788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498821" y="5828438"/>
            <a:ext cx="6400800" cy="1138230"/>
          </a:xfrm>
        </p:spPr>
        <p:txBody>
          <a:bodyPr>
            <a:normAutofit/>
          </a:bodyPr>
          <a:lstStyle/>
          <a:p>
            <a:r>
              <a:rPr lang="en-GB" sz="2800" b="1" dirty="0" smtClean="0">
                <a:solidFill>
                  <a:srgbClr val="FF0000"/>
                </a:solidFill>
              </a:rPr>
              <a:t>What do you think happened to the men?</a:t>
            </a:r>
            <a:endParaRPr lang="en-GB" sz="2800" b="1" dirty="0">
              <a:solidFill>
                <a:srgbClr val="FF0000"/>
              </a:solidFill>
            </a:endParaRPr>
          </a:p>
        </p:txBody>
      </p:sp>
    </p:spTree>
    <p:extLst>
      <p:ext uri="{BB962C8B-B14F-4D97-AF65-F5344CB8AC3E}">
        <p14:creationId xmlns:p14="http://schemas.microsoft.com/office/powerpoint/2010/main" val="2953770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710" y="83853"/>
            <a:ext cx="5158853" cy="6690293"/>
          </a:xfrm>
          <a:prstGeom prst="rect">
            <a:avLst/>
          </a:prstGeom>
          <a:ln>
            <a:solidFill>
              <a:schemeClr val="tx1"/>
            </a:solidFill>
          </a:ln>
        </p:spPr>
        <p:txBody>
          <a:bodyPr wrap="square">
            <a:spAutoFit/>
          </a:bodyPr>
          <a:lstStyle/>
          <a:p>
            <a:pPr>
              <a:lnSpc>
                <a:spcPct val="125000"/>
              </a:lnSpc>
              <a:spcAft>
                <a:spcPts val="0"/>
              </a:spcAft>
            </a:pP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We entered the battery – we went through the battery – the two leading regiments cutting down a great number of the Russian gunners in their onset. In the two regiments which I had the honour to lead, every officer, with one exception, was either killed or wounded, or had his horse shot under him or injured. Those regiments proceeded, followed by the second line, consisting of two more regiments of cavalry, which continued to perform the duty of cutting down the Russian gunners. Then came the third line, formed of another regiment, which endeavoured to complete the duty assigned to our brigade. …’ </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spcAft>
                <a:spcPts val="0"/>
              </a:spcAft>
            </a:pPr>
            <a:r>
              <a:rPr lang="en-GB" sz="7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25000"/>
              </a:lnSpc>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(Lord Cardigan’s address to the </a:t>
            </a:r>
            <a:r>
              <a:rPr lang="en-US" b="1" dirty="0" smtClean="0">
                <a:effectLst/>
                <a:latin typeface="Arial" panose="020B0604020202020204" pitchFamily="34" charset="0"/>
                <a:ea typeface="Times New Roman" panose="02020603050405020304" pitchFamily="18" charset="0"/>
                <a:cs typeface="Times New Roman" panose="02020603050405020304" pitchFamily="18" charset="0"/>
              </a:rPr>
              <a:t>House of Commons, 29 March 1855)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314" name="Picture 2" descr="https://upload.wikimedia.org/wikipedia/commons/thumb/a/ac/Cardigan.jpg/220px-Cardigan.jpg"/>
          <p:cNvPicPr>
            <a:picLocks noChangeAspect="1" noChangeArrowheads="1"/>
          </p:cNvPicPr>
          <p:nvPr/>
        </p:nvPicPr>
        <p:blipFill rotWithShape="1">
          <a:blip r:embed="rId2">
            <a:extLst>
              <a:ext uri="{28A0092B-C50C-407E-A947-70E740481C1C}">
                <a14:useLocalDpi xmlns:a14="http://schemas.microsoft.com/office/drawing/2010/main" val="0"/>
              </a:ext>
            </a:extLst>
          </a:blip>
          <a:srcRect l="14942" r="12243"/>
          <a:stretch/>
        </p:blipFill>
        <p:spPr bwMode="auto">
          <a:xfrm>
            <a:off x="5329451" y="0"/>
            <a:ext cx="38145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144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915" y="3349787"/>
            <a:ext cx="2963849" cy="3100408"/>
          </a:xfrm>
        </p:spPr>
        <p:txBody>
          <a:bodyPr>
            <a:noAutofit/>
          </a:bodyPr>
          <a:lstStyle/>
          <a:p>
            <a:r>
              <a:rPr lang="en-GB" sz="4400" dirty="0" smtClean="0">
                <a:solidFill>
                  <a:schemeClr val="tx1"/>
                </a:solidFill>
              </a:rPr>
              <a:t>Lots of people think Raglan is to blame for the deaths of so many men because his order was unclear.</a:t>
            </a:r>
            <a:endParaRPr lang="en-GB" sz="4400" dirty="0">
              <a:solidFill>
                <a:schemeClr val="tx1"/>
              </a:solidFill>
            </a:endParaRPr>
          </a:p>
        </p:txBody>
      </p:sp>
      <p:pic>
        <p:nvPicPr>
          <p:cNvPr id="50178" name="Picture 2" descr="http://upload.wikimedia.org/wikipedia/commons/e/e3/Lord_Raglan._George_Dodd._Pictorial_history_of_the_Russian_war_1854-5-6.jpg"/>
          <p:cNvPicPr>
            <a:picLocks noChangeAspect="1" noChangeArrowheads="1"/>
          </p:cNvPicPr>
          <p:nvPr/>
        </p:nvPicPr>
        <p:blipFill>
          <a:blip r:embed="rId2" cstate="print"/>
          <a:srcRect/>
          <a:stretch>
            <a:fillRect/>
          </a:stretch>
        </p:blipFill>
        <p:spPr bwMode="auto">
          <a:xfrm>
            <a:off x="0" y="0"/>
            <a:ext cx="5764498" cy="6858000"/>
          </a:xfrm>
          <a:prstGeom prst="rect">
            <a:avLst/>
          </a:prstGeom>
          <a:noFill/>
        </p:spPr>
      </p:pic>
    </p:spTree>
    <p:extLst>
      <p:ext uri="{BB962C8B-B14F-4D97-AF65-F5344CB8AC3E}">
        <p14:creationId xmlns:p14="http://schemas.microsoft.com/office/powerpoint/2010/main" val="4131227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6020" y="2867169"/>
            <a:ext cx="4363278" cy="3171846"/>
          </a:xfrm>
        </p:spPr>
        <p:txBody>
          <a:bodyPr>
            <a:noAutofit/>
          </a:bodyPr>
          <a:lstStyle/>
          <a:p>
            <a:r>
              <a:rPr lang="en-GB" sz="4400" dirty="0" smtClean="0">
                <a:solidFill>
                  <a:schemeClr val="tx1"/>
                </a:solidFill>
              </a:rPr>
              <a:t>Other people say that the officer (Lord Lucan) who received the unclear order should’ve checked before ordering the 600 men to charge. </a:t>
            </a:r>
            <a:endParaRPr lang="en-GB" sz="4400" dirty="0">
              <a:solidFill>
                <a:schemeClr val="tx1"/>
              </a:solidFill>
            </a:endParaRPr>
          </a:p>
        </p:txBody>
      </p:sp>
      <p:pic>
        <p:nvPicPr>
          <p:cNvPr id="11266" name="Picture 2" descr="http://www.travellinghistorian.com/charge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460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57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and subject matter of the poem.</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467246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l="30469" t="11250" r="30859" b="50312"/>
          <a:stretch>
            <a:fillRect/>
          </a:stretch>
        </p:blipFill>
        <p:spPr bwMode="auto">
          <a:xfrm>
            <a:off x="70910" y="94154"/>
            <a:ext cx="9076989" cy="5638736"/>
          </a:xfrm>
          <a:prstGeom prst="rect">
            <a:avLst/>
          </a:prstGeom>
          <a:noFill/>
          <a:ln w="9525">
            <a:noFill/>
            <a:miter lim="800000"/>
            <a:headEnd/>
            <a:tailEnd/>
          </a:ln>
          <a:effectLst/>
        </p:spPr>
      </p:pic>
    </p:spTree>
    <p:extLst>
      <p:ext uri="{BB962C8B-B14F-4D97-AF65-F5344CB8AC3E}">
        <p14:creationId xmlns:p14="http://schemas.microsoft.com/office/powerpoint/2010/main" val="4007981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496944" cy="1384995"/>
          </a:xfrm>
          <a:prstGeom prst="rect">
            <a:avLst/>
          </a:prstGeom>
          <a:noFill/>
        </p:spPr>
        <p:txBody>
          <a:bodyPr wrap="square" rtlCol="0">
            <a:spAutoFit/>
          </a:bodyPr>
          <a:lstStyle/>
          <a:p>
            <a:r>
              <a:rPr lang="en-GB" sz="2800" dirty="0" smtClean="0"/>
              <a:t>Write a brief summary of the battle, using these word banks to help you…</a:t>
            </a:r>
          </a:p>
          <a:p>
            <a:pPr algn="ctr"/>
            <a:r>
              <a:rPr lang="en-GB" sz="2800" u="sng" dirty="0" smtClean="0"/>
              <a:t>The Charge of the Light Brigade</a:t>
            </a:r>
            <a:endParaRPr lang="en-GB" sz="2800" u="sng" dirty="0"/>
          </a:p>
        </p:txBody>
      </p:sp>
      <p:sp>
        <p:nvSpPr>
          <p:cNvPr id="3" name="TextBox 2"/>
          <p:cNvSpPr txBox="1"/>
          <p:nvPr/>
        </p:nvSpPr>
        <p:spPr>
          <a:xfrm rot="21220345">
            <a:off x="976977" y="1806257"/>
            <a:ext cx="2575074" cy="3539430"/>
          </a:xfrm>
          <a:prstGeom prst="rect">
            <a:avLst/>
          </a:prstGeom>
          <a:solidFill>
            <a:srgbClr val="00B050">
              <a:alpha val="77000"/>
            </a:srgbClr>
          </a:solidFill>
        </p:spPr>
        <p:txBody>
          <a:bodyPr wrap="square" rtlCol="0">
            <a:spAutoFit/>
          </a:bodyPr>
          <a:lstStyle/>
          <a:p>
            <a:pPr algn="ctr"/>
            <a:r>
              <a:rPr lang="en-GB" sz="3200" dirty="0" smtClean="0"/>
              <a:t>War</a:t>
            </a:r>
          </a:p>
          <a:p>
            <a:pPr algn="ctr"/>
            <a:r>
              <a:rPr lang="en-GB" sz="3200" dirty="0" smtClean="0"/>
              <a:t>150 years ago</a:t>
            </a:r>
          </a:p>
          <a:p>
            <a:pPr algn="ctr"/>
            <a:r>
              <a:rPr lang="en-GB" sz="3200" dirty="0" smtClean="0"/>
              <a:t>Crimean</a:t>
            </a:r>
          </a:p>
          <a:p>
            <a:pPr algn="ctr"/>
            <a:r>
              <a:rPr lang="en-GB" sz="3200" dirty="0" smtClean="0"/>
              <a:t>Russia</a:t>
            </a:r>
          </a:p>
          <a:p>
            <a:pPr algn="ctr"/>
            <a:r>
              <a:rPr lang="en-GB" sz="3200" dirty="0" smtClean="0"/>
              <a:t>Turkey</a:t>
            </a:r>
          </a:p>
          <a:p>
            <a:pPr algn="ctr"/>
            <a:r>
              <a:rPr lang="en-GB" sz="3200" dirty="0" smtClean="0"/>
              <a:t>Britain</a:t>
            </a:r>
          </a:p>
          <a:p>
            <a:pPr algn="ctr"/>
            <a:r>
              <a:rPr lang="en-GB" sz="3200" dirty="0" smtClean="0"/>
              <a:t>France</a:t>
            </a:r>
            <a:endParaRPr lang="en-GB" sz="3200" dirty="0"/>
          </a:p>
        </p:txBody>
      </p:sp>
      <p:sp>
        <p:nvSpPr>
          <p:cNvPr id="5" name="TextBox 4"/>
          <p:cNvSpPr txBox="1"/>
          <p:nvPr/>
        </p:nvSpPr>
        <p:spPr>
          <a:xfrm rot="561941">
            <a:off x="5869331" y="2373972"/>
            <a:ext cx="2752613" cy="3046988"/>
          </a:xfrm>
          <a:prstGeom prst="rect">
            <a:avLst/>
          </a:prstGeom>
          <a:solidFill>
            <a:srgbClr val="FF0000"/>
          </a:solidFill>
        </p:spPr>
        <p:txBody>
          <a:bodyPr wrap="square" rtlCol="0">
            <a:spAutoFit/>
          </a:bodyPr>
          <a:lstStyle/>
          <a:p>
            <a:pPr algn="ctr"/>
            <a:r>
              <a:rPr lang="en-GB" sz="3200" dirty="0" smtClean="0"/>
              <a:t>Lord Raglan</a:t>
            </a:r>
          </a:p>
          <a:p>
            <a:pPr algn="ctr"/>
            <a:r>
              <a:rPr lang="en-GB" sz="3200" dirty="0" smtClean="0"/>
              <a:t>Lord Lucan</a:t>
            </a:r>
          </a:p>
          <a:p>
            <a:pPr algn="ctr"/>
            <a:r>
              <a:rPr lang="en-GB" sz="3200" dirty="0" smtClean="0"/>
              <a:t>Misinterpreted</a:t>
            </a:r>
          </a:p>
          <a:p>
            <a:pPr algn="ctr"/>
            <a:r>
              <a:rPr lang="en-GB" sz="3200" dirty="0" smtClean="0"/>
              <a:t>Surrounded</a:t>
            </a:r>
          </a:p>
          <a:p>
            <a:pPr algn="ctr"/>
            <a:r>
              <a:rPr lang="en-GB" sz="3200" dirty="0" smtClean="0"/>
              <a:t>‘advance rapidly’</a:t>
            </a:r>
            <a:endParaRPr lang="en-GB" sz="3200" dirty="0"/>
          </a:p>
        </p:txBody>
      </p:sp>
      <p:sp>
        <p:nvSpPr>
          <p:cNvPr id="4" name="TextBox 3"/>
          <p:cNvSpPr txBox="1"/>
          <p:nvPr/>
        </p:nvSpPr>
        <p:spPr>
          <a:xfrm rot="21330831">
            <a:off x="3504467" y="2469859"/>
            <a:ext cx="2276408" cy="2062103"/>
          </a:xfrm>
          <a:prstGeom prst="rect">
            <a:avLst/>
          </a:prstGeom>
          <a:solidFill>
            <a:srgbClr val="FFC000"/>
          </a:solidFill>
        </p:spPr>
        <p:txBody>
          <a:bodyPr wrap="square" rtlCol="0">
            <a:spAutoFit/>
          </a:bodyPr>
          <a:lstStyle/>
          <a:p>
            <a:pPr algn="ctr"/>
            <a:r>
              <a:rPr lang="en-GB" sz="3200" dirty="0" smtClean="0"/>
              <a:t>Valley</a:t>
            </a:r>
          </a:p>
          <a:p>
            <a:pPr algn="ctr"/>
            <a:r>
              <a:rPr lang="en-GB" sz="3200" dirty="0" smtClean="0"/>
              <a:t>Command</a:t>
            </a:r>
          </a:p>
          <a:p>
            <a:pPr algn="ctr"/>
            <a:r>
              <a:rPr lang="en-GB" sz="3200" dirty="0" smtClean="0"/>
              <a:t>Cavalry Men</a:t>
            </a:r>
          </a:p>
          <a:p>
            <a:pPr algn="ctr"/>
            <a:r>
              <a:rPr lang="en-GB" sz="3200" dirty="0" smtClean="0"/>
              <a:t>600</a:t>
            </a:r>
            <a:endParaRPr lang="en-GB" sz="3200" dirty="0"/>
          </a:p>
        </p:txBody>
      </p:sp>
      <p:sp>
        <p:nvSpPr>
          <p:cNvPr id="6" name="Right Arrow 5"/>
          <p:cNvSpPr/>
          <p:nvPr/>
        </p:nvSpPr>
        <p:spPr>
          <a:xfrm>
            <a:off x="1979712" y="5301207"/>
            <a:ext cx="4896544" cy="1061764"/>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…More challenging…</a:t>
            </a:r>
            <a:endParaRPr lang="en-GB" sz="2800" dirty="0">
              <a:solidFill>
                <a:schemeClr val="tx1"/>
              </a:solidFill>
            </a:endParaRPr>
          </a:p>
        </p:txBody>
      </p:sp>
    </p:spTree>
    <p:extLst>
      <p:ext uri="{BB962C8B-B14F-4D97-AF65-F5344CB8AC3E}">
        <p14:creationId xmlns:p14="http://schemas.microsoft.com/office/powerpoint/2010/main" val="1183538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928670"/>
            <a:ext cx="7772400" cy="1470025"/>
          </a:xfrm>
        </p:spPr>
        <p:txBody>
          <a:bodyPr>
            <a:normAutofit fontScale="90000"/>
          </a:bodyPr>
          <a:lstStyle/>
          <a:p>
            <a:r>
              <a:rPr lang="en-GB" sz="4000" dirty="0" smtClean="0">
                <a:solidFill>
                  <a:schemeClr val="tx1"/>
                </a:solidFill>
              </a:rPr>
              <a:t>Watch this extract from a film re-enacting the battle to help you understand the events...</a:t>
            </a:r>
            <a:endParaRPr lang="en-US" sz="4000" dirty="0">
              <a:solidFill>
                <a:schemeClr val="tx1"/>
              </a:solidFill>
            </a:endParaRPr>
          </a:p>
        </p:txBody>
      </p:sp>
      <p:sp>
        <p:nvSpPr>
          <p:cNvPr id="6" name="Action Button: Movie 5">
            <a:hlinkClick r:id="rId2" action="ppaction://hlinkfile" highlightClick="1"/>
          </p:cNvPr>
          <p:cNvSpPr/>
          <p:nvPr/>
        </p:nvSpPr>
        <p:spPr>
          <a:xfrm>
            <a:off x="6086988" y="3639724"/>
            <a:ext cx="2055148" cy="1862577"/>
          </a:xfrm>
          <a:prstGeom prst="actionButtonMov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multiglom.files.wordpress.com/2011/08/light_brig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81" y="2800170"/>
            <a:ext cx="44196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49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403" y="1597578"/>
            <a:ext cx="3104984" cy="1344404"/>
          </a:xfrm>
        </p:spPr>
        <p:txBody>
          <a:bodyPr>
            <a:normAutofit fontScale="90000"/>
          </a:bodyPr>
          <a:lstStyle/>
          <a:p>
            <a:pPr algn="ctr"/>
            <a:r>
              <a:rPr lang="en-GB" b="1" dirty="0" smtClean="0"/>
              <a:t>Why was this event remembered?</a:t>
            </a:r>
            <a:endParaRPr lang="en-GB" b="1" dirty="0"/>
          </a:p>
        </p:txBody>
      </p:sp>
      <p:pic>
        <p:nvPicPr>
          <p:cNvPr id="46082" name="Picture 2"/>
          <p:cNvPicPr>
            <a:picLocks noGrp="1" noChangeAspect="1" noChangeArrowheads="1"/>
          </p:cNvPicPr>
          <p:nvPr>
            <p:ph idx="1"/>
          </p:nvPr>
        </p:nvPicPr>
        <p:blipFill>
          <a:blip r:embed="rId2" cstate="print"/>
          <a:srcRect l="6579" t="21315" r="82218" b="58002"/>
          <a:stretch>
            <a:fillRect/>
          </a:stretch>
        </p:blipFill>
        <p:spPr bwMode="auto">
          <a:xfrm>
            <a:off x="266182" y="589410"/>
            <a:ext cx="5391505" cy="5598871"/>
          </a:xfrm>
          <a:prstGeom prst="rect">
            <a:avLst/>
          </a:prstGeom>
          <a:noFill/>
          <a:ln w="9525">
            <a:noFill/>
            <a:miter lim="800000"/>
            <a:headEnd/>
            <a:tailEnd/>
          </a:ln>
        </p:spPr>
      </p:pic>
      <p:sp>
        <p:nvSpPr>
          <p:cNvPr id="6" name="Rectangle 5"/>
          <p:cNvSpPr/>
          <p:nvPr/>
        </p:nvSpPr>
        <p:spPr>
          <a:xfrm>
            <a:off x="5111552" y="5806618"/>
            <a:ext cx="4032448" cy="1477328"/>
          </a:xfrm>
          <a:prstGeom prst="rect">
            <a:avLst/>
          </a:prstGeom>
        </p:spPr>
        <p:txBody>
          <a:bodyPr wrap="square">
            <a:spAutoFit/>
          </a:bodyPr>
          <a:lstStyle/>
          <a:p>
            <a:r>
              <a:rPr lang="en-GB" dirty="0" smtClean="0">
                <a:hlinkClick r:id="rId3"/>
              </a:rPr>
              <a:t>http://www.bbc.co.uk/learningzone/clips/reporting-the-charge-of-the-light-brigade-pt-1-3/1280.html</a:t>
            </a:r>
            <a:endParaRPr lang="en-GB" dirty="0" smtClean="0"/>
          </a:p>
          <a:p>
            <a:endParaRPr lang="en-GB" dirty="0" smtClean="0"/>
          </a:p>
          <a:p>
            <a:endParaRPr lang="en-GB" dirty="0"/>
          </a:p>
        </p:txBody>
      </p:sp>
    </p:spTree>
    <p:extLst>
      <p:ext uri="{BB962C8B-B14F-4D97-AF65-F5344CB8AC3E}">
        <p14:creationId xmlns:p14="http://schemas.microsoft.com/office/powerpoint/2010/main" val="484547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rotWithShape="1">
          <a:blip r:embed="rId2" cstate="print"/>
          <a:srcRect l="6197" t="30576" r="70178" b="29001"/>
          <a:stretch/>
        </p:blipFill>
        <p:spPr bwMode="auto">
          <a:xfrm>
            <a:off x="155657" y="222635"/>
            <a:ext cx="6643185" cy="6393895"/>
          </a:xfrm>
          <a:prstGeom prst="rect">
            <a:avLst/>
          </a:prstGeom>
          <a:noFill/>
          <a:ln w="9525">
            <a:noFill/>
            <a:miter lim="800000"/>
            <a:headEnd/>
            <a:tailEnd/>
          </a:ln>
        </p:spPr>
      </p:pic>
      <p:pic>
        <p:nvPicPr>
          <p:cNvPr id="47110" name="Picture 6"/>
          <p:cNvPicPr>
            <a:picLocks noChangeAspect="1" noChangeArrowheads="1"/>
          </p:cNvPicPr>
          <p:nvPr/>
        </p:nvPicPr>
        <p:blipFill>
          <a:blip r:embed="rId3" cstate="print"/>
          <a:srcRect l="30413" t="14300" r="28835" b="21651"/>
          <a:stretch>
            <a:fillRect/>
          </a:stretch>
        </p:blipFill>
        <p:spPr bwMode="auto">
          <a:xfrm rot="21188068">
            <a:off x="6930857" y="604926"/>
            <a:ext cx="2680243" cy="2369490"/>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30413" t="14300" r="28835" b="21651"/>
          <a:stretch>
            <a:fillRect/>
          </a:stretch>
        </p:blipFill>
        <p:spPr bwMode="auto">
          <a:xfrm rot="1041949">
            <a:off x="6797010" y="3007545"/>
            <a:ext cx="2680243" cy="2369490"/>
          </a:xfrm>
          <a:prstGeom prst="rect">
            <a:avLst/>
          </a:prstGeom>
          <a:noFill/>
          <a:ln w="9525">
            <a:noFill/>
            <a:miter lim="800000"/>
            <a:headEnd/>
            <a:tailEnd/>
          </a:ln>
        </p:spPr>
      </p:pic>
    </p:spTree>
    <p:extLst>
      <p:ext uri="{BB962C8B-B14F-4D97-AF65-F5344CB8AC3E}">
        <p14:creationId xmlns:p14="http://schemas.microsoft.com/office/powerpoint/2010/main" val="1261574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f/f5/Alfred_Tenny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4383" y="0"/>
            <a:ext cx="490961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1033" y="-180975"/>
            <a:ext cx="7886700" cy="1325563"/>
          </a:xfrm>
        </p:spPr>
        <p:txBody>
          <a:bodyPr/>
          <a:lstStyle/>
          <a:p>
            <a:r>
              <a:rPr lang="en-GB" b="1" dirty="0" smtClean="0"/>
              <a:t>Who wrote the poem?</a:t>
            </a:r>
            <a:endParaRPr lang="en-GB" b="1" dirty="0"/>
          </a:p>
        </p:txBody>
      </p:sp>
      <p:sp>
        <p:nvSpPr>
          <p:cNvPr id="3" name="Content Placeholder 2"/>
          <p:cNvSpPr>
            <a:spLocks noGrp="1"/>
          </p:cNvSpPr>
          <p:nvPr>
            <p:ph idx="1"/>
          </p:nvPr>
        </p:nvSpPr>
        <p:spPr>
          <a:xfrm>
            <a:off x="87465" y="911223"/>
            <a:ext cx="4031312" cy="5946777"/>
          </a:xfrm>
        </p:spPr>
        <p:txBody>
          <a:bodyPr>
            <a:normAutofit fontScale="92500" lnSpcReduction="20000"/>
          </a:bodyPr>
          <a:lstStyle/>
          <a:p>
            <a:pPr>
              <a:buNone/>
            </a:pPr>
            <a:r>
              <a:rPr lang="en-GB" dirty="0" smtClean="0">
                <a:solidFill>
                  <a:schemeClr val="bg1"/>
                </a:solidFill>
              </a:rPr>
              <a:t>	</a:t>
            </a:r>
            <a:r>
              <a:rPr lang="en-GB" sz="2400" dirty="0" smtClean="0"/>
              <a:t>Alfred, Lord Tennyson was one of the most important poets of the Victorian period. He became Poet Laureate of the United Kingdom in 1850 following the death of William Wordsworth and in 1884 wrote 'The Charge of the Light Brigade' as a dramatic tribute to the 673 British cavalrymen at the Battle of Balaclava in the Crimean War. </a:t>
            </a:r>
          </a:p>
          <a:p>
            <a:pPr>
              <a:buNone/>
            </a:pPr>
            <a:r>
              <a:rPr lang="en-GB" sz="2400" dirty="0"/>
              <a:t>	</a:t>
            </a:r>
            <a:r>
              <a:rPr lang="en-GB" sz="2400" dirty="0" smtClean="0"/>
              <a:t>For a long time, he was concerned about his mental state, fearing the 'black blood' of the </a:t>
            </a:r>
            <a:r>
              <a:rPr lang="en-GB" sz="2400" dirty="0" err="1" smtClean="0"/>
              <a:t>Tennysons</a:t>
            </a:r>
            <a:r>
              <a:rPr lang="en-GB" sz="2400" dirty="0" smtClean="0"/>
              <a:t>. This darkness informed much of his poetry, leading him to focus on loss and mortality. </a:t>
            </a:r>
          </a:p>
          <a:p>
            <a:pPr>
              <a:buNone/>
            </a:pPr>
            <a:endParaRPr lang="en-GB" sz="1600" dirty="0" smtClean="0"/>
          </a:p>
          <a:p>
            <a:pPr>
              <a:buNone/>
            </a:pPr>
            <a:r>
              <a:rPr lang="en-GB" sz="1600" dirty="0" smtClean="0">
                <a:hlinkClick r:id="rId3"/>
              </a:rPr>
              <a:t>http://www.bbc.co.uk/learningzone/clips/the-charge-of-the-light-brigade-pt-2-3/1284.html</a:t>
            </a:r>
            <a:endParaRPr lang="en-GB" sz="1600" dirty="0" smtClean="0"/>
          </a:p>
          <a:p>
            <a:pPr>
              <a:buNone/>
            </a:pPr>
            <a:endParaRPr lang="en-GB" dirty="0" smtClean="0"/>
          </a:p>
          <a:p>
            <a:endParaRPr lang="en-GB" dirty="0"/>
          </a:p>
        </p:txBody>
      </p:sp>
    </p:spTree>
    <p:extLst>
      <p:ext uri="{BB962C8B-B14F-4D97-AF65-F5344CB8AC3E}">
        <p14:creationId xmlns:p14="http://schemas.microsoft.com/office/powerpoint/2010/main" val="318779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Let’s read the poem...</a:t>
            </a:r>
            <a:endParaRPr lang="en-US" dirty="0">
              <a:solidFill>
                <a:schemeClr val="tx1"/>
              </a:solidFill>
            </a:endParaRPr>
          </a:p>
        </p:txBody>
      </p:sp>
      <p:sp>
        <p:nvSpPr>
          <p:cNvPr id="3" name="Subtitle 2"/>
          <p:cNvSpPr>
            <a:spLocks noGrp="1"/>
          </p:cNvSpPr>
          <p:nvPr>
            <p:ph type="subTitle" idx="1"/>
          </p:nvPr>
        </p:nvSpPr>
        <p:spPr/>
        <p:txBody>
          <a:bodyPr/>
          <a:lstStyle/>
          <a:p>
            <a:endParaRPr lang="en-US"/>
          </a:p>
        </p:txBody>
      </p:sp>
      <p:sp>
        <p:nvSpPr>
          <p:cNvPr id="4" name="Action Button: Movie 3">
            <a:hlinkClick r:id="rId2" highlightClick="1"/>
          </p:cNvPr>
          <p:cNvSpPr/>
          <p:nvPr/>
        </p:nvSpPr>
        <p:spPr>
          <a:xfrm>
            <a:off x="6587672" y="4156560"/>
            <a:ext cx="2166714" cy="1950041"/>
          </a:xfrm>
          <a:prstGeom prst="actionButtonMov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638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98292" y="212820"/>
            <a:ext cx="1039277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Half a league, half a league,</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Half a league onward,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in the valley of Death</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‘Forward, the Light Brigade!</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Charge for the guns!’ he said: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valley of Death</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‘Forward, the Light Brigade!’</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Was there a man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dismay’d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Not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tho</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soldier knew</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Some one had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blunder’d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Theirs not to make reply,</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Theirs not to reason why,</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Theirs but to do and die:</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valley of Death</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to right of them,</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to left of them,</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in front of them</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Volley’d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thunder’d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Storm’d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with shot and shell,</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Boldly they rode and well,</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jaws of Death,</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mouth of Hell</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2165684" y="121341"/>
            <a:ext cx="4572000" cy="4293483"/>
          </a:xfrm>
          <a:prstGeom prst="rect">
            <a:avLst/>
          </a:prstGeom>
        </p:spPr>
        <p:txBody>
          <a:bodyPr>
            <a:spAutoFit/>
          </a:bodyPr>
          <a:lstStyle/>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4.</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Flash’d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all</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their</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sabres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bare,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Flash’d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turn’d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in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air</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Sabring</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gunners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there,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Charging</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arm</a:t>
            </a:r>
            <a:r>
              <a:rPr lang="en-GB" sz="1400" spc="-80" dirty="0" smtClean="0">
                <a:effectLst/>
                <a:latin typeface="Arial" panose="020B0604020202020204" pitchFamily="34" charset="0"/>
                <a:ea typeface="Times New Roman" panose="02020603050405020304" pitchFamily="18" charset="0"/>
              </a:rPr>
              <a:t>y</a:t>
            </a:r>
            <a:r>
              <a:rPr lang="en-GB" sz="1400" dirty="0" smtClean="0">
                <a:effectLst/>
                <a:latin typeface="Arial" panose="020B0604020202020204" pitchFamily="34" charset="0"/>
                <a:ea typeface="Times New Roman" panose="02020603050405020304" pitchFamily="18" charset="0"/>
              </a:rPr>
              <a: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while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All</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world</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wonde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dirty="0" smtClean="0">
                <a:effectLst/>
                <a:latin typeface="Arial" panose="020B0604020202020204" pitchFamily="34" charset="0"/>
                <a:ea typeface="Times New Roman" panose="02020603050405020304" pitchFamily="18" charset="0"/>
              </a:rPr>
              <a:t>:</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Plunged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in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battery-smoke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Right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thro’</a:t>
            </a:r>
            <a:r>
              <a:rPr lang="en-GB" sz="1400" spc="-3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line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broke;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Cossack</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Russian</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Reel’d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from</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sabre-stroke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Shatte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sunde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dirty="0" smtClean="0">
                <a:effectLst/>
                <a:latin typeface="Arial" panose="020B0604020202020204" pitchFamily="34" charset="0"/>
                <a:ea typeface="Times New Roman" panose="02020603050405020304" pitchFamily="18" charset="0"/>
              </a:rPr>
              <a:t>.</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Then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rode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back,</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but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not</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Not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six</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hundred.</a:t>
            </a:r>
            <a:endParaRPr lang="en-GB" dirty="0" smtClean="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993104" y="397486"/>
            <a:ext cx="4572000" cy="6186309"/>
          </a:xfrm>
          <a:prstGeom prst="rect">
            <a:avLst/>
          </a:prstGeom>
        </p:spPr>
        <p:txBody>
          <a:bodyPr>
            <a:spAutoFit/>
          </a:bodyPr>
          <a:lstStyle/>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5.</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Cannon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right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them,</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Cannon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left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them,</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Cannon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behind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them</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spc="-60" dirty="0" err="1" smtClean="0">
                <a:effectLst/>
                <a:latin typeface="Arial" panose="020B0604020202020204" pitchFamily="34" charset="0"/>
                <a:ea typeface="Times New Roman" panose="02020603050405020304" pitchFamily="18" charset="0"/>
              </a:rPr>
              <a:t>V</a:t>
            </a:r>
            <a:r>
              <a:rPr lang="en-GB" sz="1400" dirty="0" err="1" smtClean="0">
                <a:effectLst/>
                <a:latin typeface="Arial" panose="020B0604020202020204" pitchFamily="34" charset="0"/>
                <a:ea typeface="Times New Roman" panose="02020603050405020304" pitchFamily="18" charset="0"/>
              </a:rPr>
              <a:t>olley’d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thunde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dirty="0" smtClean="0">
                <a:effectLst/>
                <a:latin typeface="Arial" panose="020B0604020202020204" pitchFamily="34" charset="0"/>
                <a:ea typeface="Times New Roman" panose="02020603050405020304" pitchFamily="18" charset="0"/>
              </a:rPr>
              <a:t>;</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Storm’d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with</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shot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shell,</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While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horse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hero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fell,</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that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had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fought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well</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Came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thro’</a:t>
            </a:r>
            <a:r>
              <a:rPr lang="en-GB" sz="1400" spc="-3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jaws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Death</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Back</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from</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mouth</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Hell,</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All</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that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was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left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them</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Left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six</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hundred.</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 6.</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When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can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their</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glory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fade?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wild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charge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made!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All</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world</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wonde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dirty="0" smtClean="0">
                <a:effectLst/>
                <a:latin typeface="Arial" panose="020B0604020202020204" pitchFamily="34" charset="0"/>
                <a:ea typeface="Times New Roman" panose="02020603050405020304" pitchFamily="18" charset="0"/>
              </a:rPr>
              <a:t>.</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Honour</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charge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made!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Honour</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Light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Brigade,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Noble six hundred!</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2856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4816" t="21298" r="24421" b="8526"/>
          <a:stretch/>
        </p:blipFill>
        <p:spPr>
          <a:xfrm>
            <a:off x="240630" y="168442"/>
            <a:ext cx="8602773" cy="6689559"/>
          </a:xfrm>
          <a:prstGeom prst="rect">
            <a:avLst/>
          </a:prstGeom>
        </p:spPr>
      </p:pic>
      <p:sp>
        <p:nvSpPr>
          <p:cNvPr id="4" name="TextBox 3"/>
          <p:cNvSpPr txBox="1"/>
          <p:nvPr/>
        </p:nvSpPr>
        <p:spPr>
          <a:xfrm>
            <a:off x="1323832" y="5424985"/>
            <a:ext cx="6885295" cy="1323439"/>
          </a:xfrm>
          <a:prstGeom prst="rect">
            <a:avLst/>
          </a:prstGeom>
          <a:solidFill>
            <a:schemeClr val="bg1"/>
          </a:solidFill>
          <a:ln>
            <a:solidFill>
              <a:schemeClr val="tx1"/>
            </a:solidFill>
          </a:ln>
        </p:spPr>
        <p:txBody>
          <a:bodyPr wrap="square" rtlCol="0">
            <a:spAutoFit/>
          </a:bodyPr>
          <a:lstStyle/>
          <a:p>
            <a:r>
              <a:rPr lang="en-GB" sz="2000" b="1" dirty="0" smtClean="0"/>
              <a:t>Try to match each word with its definition. </a:t>
            </a:r>
            <a:r>
              <a:rPr lang="en-GB" sz="2000" b="1" dirty="0"/>
              <a:t>Add any other words from the poem you don’t know, along with a definition, to the bottom of </a:t>
            </a:r>
            <a:r>
              <a:rPr lang="en-GB" sz="2000" b="1" dirty="0" smtClean="0"/>
              <a:t>your </a:t>
            </a:r>
            <a:r>
              <a:rPr lang="en-GB" sz="2000" b="1" dirty="0"/>
              <a:t>table. You will probably want to use a dictionary to help you. </a:t>
            </a:r>
          </a:p>
        </p:txBody>
      </p:sp>
    </p:spTree>
    <p:extLst>
      <p:ext uri="{BB962C8B-B14F-4D97-AF65-F5344CB8AC3E}">
        <p14:creationId xmlns:p14="http://schemas.microsoft.com/office/powerpoint/2010/main" val="419926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920" y="1217898"/>
            <a:ext cx="7772400" cy="2387600"/>
          </a:xfrm>
        </p:spPr>
        <p:txBody>
          <a:bodyPr>
            <a:normAutofit fontScale="90000"/>
          </a:bodyPr>
          <a:lstStyle/>
          <a:p>
            <a:r>
              <a:rPr lang="en-GB" dirty="0" smtClean="0">
                <a:solidFill>
                  <a:schemeClr val="tx1"/>
                </a:solidFill>
              </a:rPr>
              <a:t>For each of the images representing the battle, choose a line of the poem to accompany it...</a:t>
            </a:r>
            <a:endParaRPr lang="en-US" dirty="0">
              <a:solidFill>
                <a:schemeClr val="tx1"/>
              </a:solidFill>
            </a:endParaRPr>
          </a:p>
        </p:txBody>
      </p:sp>
    </p:spTree>
    <p:extLst>
      <p:ext uri="{BB962C8B-B14F-4D97-AF65-F5344CB8AC3E}">
        <p14:creationId xmlns:p14="http://schemas.microsoft.com/office/powerpoint/2010/main" val="2684461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dentalspa.co.uk/wp-content/uploads/2014/02/EGG-TIM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8079" y="3387214"/>
            <a:ext cx="2639467" cy="3228271"/>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4"/>
          <p:cNvSpPr>
            <a:spLocks noGrp="1" noChangeArrowheads="1"/>
          </p:cNvSpPr>
          <p:nvPr>
            <p:ph type="ctrTitle"/>
          </p:nvPr>
        </p:nvSpPr>
        <p:spPr>
          <a:xfrm>
            <a:off x="693751" y="748652"/>
            <a:ext cx="7772400" cy="2387600"/>
          </a:xfrm>
        </p:spPr>
        <p:txBody>
          <a:bodyPr>
            <a:normAutofit/>
          </a:bodyPr>
          <a:lstStyle/>
          <a:p>
            <a:pPr eaLnBrk="1" hangingPunct="1"/>
            <a:r>
              <a:rPr lang="en-GB" sz="8000" b="1" dirty="0" smtClean="0">
                <a:solidFill>
                  <a:schemeClr val="tx1"/>
                </a:solidFill>
              </a:rPr>
              <a:t>This poem is about a battle in a war. </a:t>
            </a:r>
          </a:p>
        </p:txBody>
      </p:sp>
      <p:sp>
        <p:nvSpPr>
          <p:cNvPr id="2" name="Rectangle 1"/>
          <p:cNvSpPr/>
          <p:nvPr/>
        </p:nvSpPr>
        <p:spPr>
          <a:xfrm>
            <a:off x="381663" y="3962603"/>
            <a:ext cx="6202017" cy="2077492"/>
          </a:xfrm>
          <a:prstGeom prst="rect">
            <a:avLst/>
          </a:prstGeom>
          <a:ln>
            <a:solidFill>
              <a:schemeClr val="tx1"/>
            </a:solidFill>
          </a:ln>
        </p:spPr>
        <p:txBody>
          <a:bodyPr wrap="square">
            <a:spAutoFit/>
          </a:bodyPr>
          <a:lstStyle/>
          <a:p>
            <a:pPr lvl="0">
              <a:spcAft>
                <a:spcPts val="0"/>
              </a:spcAft>
              <a:buClr>
                <a:srgbClr val="0000CC"/>
              </a:buClr>
              <a:buSzPts val="1200"/>
              <a:tabLst>
                <a:tab pos="226695" algn="l"/>
              </a:tabLst>
            </a:pPr>
            <a:r>
              <a:rPr lang="en-GB" sz="2000" dirty="0" smtClean="0">
                <a:effectLst/>
                <a:uFill>
                  <a:solidFill>
                    <a:srgbClr val="FFFFFF"/>
                  </a:solidFill>
                </a:uFill>
                <a:latin typeface="Arial" panose="020B0604020202020204" pitchFamily="34" charset="0"/>
                <a:ea typeface="Times New Roman" panose="02020603050405020304" pitchFamily="18" charset="0"/>
                <a:cs typeface="Times New Roman" panose="02020603050405020304" pitchFamily="18" charset="0"/>
              </a:rPr>
              <a:t>In pairs, make a list of all the wars that you can think of. Mark those that involved British soldiers.</a:t>
            </a:r>
            <a:endParaRPr lang="en-GB" sz="1400" dirty="0" smtClean="0">
              <a:effectLst/>
              <a:uFill>
                <a:solidFill>
                  <a:srgbClr val="FFFFFF"/>
                </a:solidFill>
              </a:u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9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Make list of five things that would be positive about being a member of the armed forces and five things that would be negative. In your view, would it be a good job?</a:t>
            </a:r>
          </a:p>
        </p:txBody>
      </p:sp>
    </p:spTree>
    <p:extLst>
      <p:ext uri="{BB962C8B-B14F-4D97-AF65-F5344CB8AC3E}">
        <p14:creationId xmlns:p14="http://schemas.microsoft.com/office/powerpoint/2010/main" val="123387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122" name="Picture 2" descr="http://t3.gstatic.com/images?q=tbn:ANd9GcSG5k0N1OBGlPQqatzqD34z8uaV9dx4RczyLFWbl5b3V-u1jZo&amp;t=1&amp;usg=__q-7zFQGJTgSPCBgqYCS2rt19ri0="/>
          <p:cNvPicPr>
            <a:picLocks noChangeAspect="1" noChangeArrowheads="1"/>
          </p:cNvPicPr>
          <p:nvPr/>
        </p:nvPicPr>
        <p:blipFill>
          <a:blip r:embed="rId2" cstate="print"/>
          <a:srcRect/>
          <a:stretch>
            <a:fillRect/>
          </a:stretch>
        </p:blipFill>
        <p:spPr bwMode="auto">
          <a:xfrm>
            <a:off x="-15632" y="285728"/>
            <a:ext cx="9136258" cy="5500726"/>
          </a:xfrm>
          <a:prstGeom prst="rect">
            <a:avLst/>
          </a:prstGeom>
          <a:noFill/>
        </p:spPr>
      </p:pic>
    </p:spTree>
    <p:extLst>
      <p:ext uri="{BB962C8B-B14F-4D97-AF65-F5344CB8AC3E}">
        <p14:creationId xmlns:p14="http://schemas.microsoft.com/office/powerpoint/2010/main" val="3124217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t3.gstatic.com/images?q=tbn:ANd9GcTrLwq9EIKO236RPeZPZJB1menHzbaHJTi8oP1CEbkq4kDQitc&amp;t=1&amp;h=160&amp;w=232&amp;usg=__LgnkQ97VljSI1zkzK86Q7KbMmAU="/>
          <p:cNvPicPr>
            <a:picLocks noChangeAspect="1" noChangeArrowheads="1"/>
          </p:cNvPicPr>
          <p:nvPr/>
        </p:nvPicPr>
        <p:blipFill>
          <a:blip r:embed="rId2" cstate="print"/>
          <a:srcRect/>
          <a:stretch>
            <a:fillRect/>
          </a:stretch>
        </p:blipFill>
        <p:spPr bwMode="auto">
          <a:xfrm>
            <a:off x="27066" y="188775"/>
            <a:ext cx="9116933" cy="6295031"/>
          </a:xfrm>
          <a:prstGeom prst="rect">
            <a:avLst/>
          </a:prstGeom>
          <a:noFill/>
        </p:spPr>
      </p:pic>
    </p:spTree>
    <p:extLst>
      <p:ext uri="{BB962C8B-B14F-4D97-AF65-F5344CB8AC3E}">
        <p14:creationId xmlns:p14="http://schemas.microsoft.com/office/powerpoint/2010/main" val="2230864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7410" name="Picture 2" descr="http://t0.gstatic.com/images?q=tbn:ANd9GcS7gT5ldoGCJaNREI5BcZbNVHxfe9TlBoKaneRC2EX8Rtj5zhY&amp;t=1&amp;usg=__Ebpjlwy8gA-W6rN3-fys-_Webak="/>
          <p:cNvPicPr>
            <a:picLocks noChangeAspect="1" noChangeArrowheads="1"/>
          </p:cNvPicPr>
          <p:nvPr/>
        </p:nvPicPr>
        <p:blipFill>
          <a:blip r:embed="rId2" cstate="print"/>
          <a:srcRect/>
          <a:stretch>
            <a:fillRect/>
          </a:stretch>
        </p:blipFill>
        <p:spPr bwMode="auto">
          <a:xfrm>
            <a:off x="163065" y="0"/>
            <a:ext cx="8940603" cy="5572140"/>
          </a:xfrm>
          <a:prstGeom prst="rect">
            <a:avLst/>
          </a:prstGeom>
          <a:noFill/>
        </p:spPr>
      </p:pic>
    </p:spTree>
    <p:extLst>
      <p:ext uri="{BB962C8B-B14F-4D97-AF65-F5344CB8AC3E}">
        <p14:creationId xmlns:p14="http://schemas.microsoft.com/office/powerpoint/2010/main" val="1045570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p:txBody>
          <a:bodyPr/>
          <a:lstStyle/>
          <a:p>
            <a:endParaRPr lang="en-GB"/>
          </a:p>
        </p:txBody>
      </p:sp>
      <p:pic>
        <p:nvPicPr>
          <p:cNvPr id="18434" name="Picture 2" descr="http://t3.gstatic.com/images?q=tbn:ANd9GcS-09G5vyfjAIoBLpuPdPgXk1tXjAlznAJBdaA5ZkLLVe--Dmw&amp;t=1&amp;h=194&amp;w=143&amp;usg=__R5CHO1SLq1o9xdVwiPl6JwsqJkI="/>
          <p:cNvPicPr>
            <a:picLocks noChangeAspect="1" noChangeArrowheads="1"/>
          </p:cNvPicPr>
          <p:nvPr/>
        </p:nvPicPr>
        <p:blipFill>
          <a:blip r:embed="rId2" cstate="print"/>
          <a:srcRect/>
          <a:stretch>
            <a:fillRect/>
          </a:stretch>
        </p:blipFill>
        <p:spPr bwMode="auto">
          <a:xfrm>
            <a:off x="2428860" y="82910"/>
            <a:ext cx="4995194" cy="6775090"/>
          </a:xfrm>
          <a:prstGeom prst="rect">
            <a:avLst/>
          </a:prstGeom>
          <a:noFill/>
        </p:spPr>
      </p:pic>
    </p:spTree>
    <p:extLst>
      <p:ext uri="{BB962C8B-B14F-4D97-AF65-F5344CB8AC3E}">
        <p14:creationId xmlns:p14="http://schemas.microsoft.com/office/powerpoint/2010/main" val="1757006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9458" name="Picture 2" descr="http://t2.gstatic.com/images?q=tbn:ANd9GcRr9IHwzJ64GBz5OQf3qzcu918-4XfcbZeSFJmdabqgr1ENO2w&amp;t=1&amp;usg=__cmKhMtuJKlDvWfqQ1-K5pXxRp_g="/>
          <p:cNvPicPr>
            <a:picLocks noChangeAspect="1" noChangeArrowheads="1"/>
          </p:cNvPicPr>
          <p:nvPr/>
        </p:nvPicPr>
        <p:blipFill>
          <a:blip r:embed="rId2" cstate="print"/>
          <a:srcRect/>
          <a:stretch>
            <a:fillRect/>
          </a:stretch>
        </p:blipFill>
        <p:spPr bwMode="auto">
          <a:xfrm>
            <a:off x="1214414" y="0"/>
            <a:ext cx="7289752" cy="6764895"/>
          </a:xfrm>
          <a:prstGeom prst="rect">
            <a:avLst/>
          </a:prstGeom>
          <a:noFill/>
        </p:spPr>
      </p:pic>
    </p:spTree>
    <p:extLst>
      <p:ext uri="{BB962C8B-B14F-4D97-AF65-F5344CB8AC3E}">
        <p14:creationId xmlns:p14="http://schemas.microsoft.com/office/powerpoint/2010/main" val="517899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p:txBody>
          <a:bodyPr/>
          <a:lstStyle/>
          <a:p>
            <a:endParaRPr lang="en-GB"/>
          </a:p>
        </p:txBody>
      </p:sp>
      <p:pic>
        <p:nvPicPr>
          <p:cNvPr id="20482" name="Picture 2" descr="Still: Charge of the Light Brigade"/>
          <p:cNvPicPr>
            <a:picLocks noChangeAspect="1" noChangeArrowheads="1"/>
          </p:cNvPicPr>
          <p:nvPr/>
        </p:nvPicPr>
        <p:blipFill>
          <a:blip r:embed="rId2" cstate="print"/>
          <a:srcRect/>
          <a:stretch>
            <a:fillRect/>
          </a:stretch>
        </p:blipFill>
        <p:spPr bwMode="auto">
          <a:xfrm>
            <a:off x="507456" y="0"/>
            <a:ext cx="8476452" cy="6643710"/>
          </a:xfrm>
          <a:prstGeom prst="rect">
            <a:avLst/>
          </a:prstGeom>
          <a:noFill/>
        </p:spPr>
      </p:pic>
    </p:spTree>
    <p:extLst>
      <p:ext uri="{BB962C8B-B14F-4D97-AF65-F5344CB8AC3E}">
        <p14:creationId xmlns:p14="http://schemas.microsoft.com/office/powerpoint/2010/main" val="359172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p:txBody>
          <a:bodyPr/>
          <a:lstStyle/>
          <a:p>
            <a:endParaRPr lang="en-GB"/>
          </a:p>
        </p:txBody>
      </p:sp>
      <p:pic>
        <p:nvPicPr>
          <p:cNvPr id="21506" name="Picture 2" descr="http://t3.gstatic.com/images?q=tbn:ANd9GcR9gPQ6kWwS2AfewmgN91DNMGZ-lP161b3tYqfbK-mttDG9rtk&amp;t=1&amp;h=160&amp;w=233&amp;usg=__vDq3KSyBEw70Ey38OO5xUMO0vy8="/>
          <p:cNvPicPr>
            <a:picLocks noChangeAspect="1" noChangeArrowheads="1"/>
          </p:cNvPicPr>
          <p:nvPr/>
        </p:nvPicPr>
        <p:blipFill>
          <a:blip r:embed="rId2" cstate="print"/>
          <a:srcRect/>
          <a:stretch>
            <a:fillRect/>
          </a:stretch>
        </p:blipFill>
        <p:spPr bwMode="auto">
          <a:xfrm>
            <a:off x="22563" y="0"/>
            <a:ext cx="9154056" cy="6286520"/>
          </a:xfrm>
          <a:prstGeom prst="rect">
            <a:avLst/>
          </a:prstGeom>
          <a:noFill/>
        </p:spPr>
      </p:pic>
    </p:spTree>
    <p:extLst>
      <p:ext uri="{BB962C8B-B14F-4D97-AF65-F5344CB8AC3E}">
        <p14:creationId xmlns:p14="http://schemas.microsoft.com/office/powerpoint/2010/main" val="1350519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22530" name="Picture 2" descr="http://t1.gstatic.com/images?q=tbn:ANd9GcRHbdA_VKz_az8VDeQKXsNm7JmC-dx72khx4xc2YWtAm6wd_CI&amp;t=1&amp;h=167&amp;w=167&amp;usg=__CexKIUzMbAVVhaSXTLTCqk6hNt4="/>
          <p:cNvPicPr>
            <a:picLocks noChangeAspect="1" noChangeArrowheads="1"/>
          </p:cNvPicPr>
          <p:nvPr/>
        </p:nvPicPr>
        <p:blipFill>
          <a:blip r:embed="rId2" cstate="print"/>
          <a:srcRect/>
          <a:stretch>
            <a:fillRect/>
          </a:stretch>
        </p:blipFill>
        <p:spPr bwMode="auto">
          <a:xfrm>
            <a:off x="1357290" y="-24"/>
            <a:ext cx="7572404" cy="6858024"/>
          </a:xfrm>
          <a:prstGeom prst="rect">
            <a:avLst/>
          </a:prstGeom>
          <a:noFill/>
        </p:spPr>
      </p:pic>
    </p:spTree>
    <p:extLst>
      <p:ext uri="{BB962C8B-B14F-4D97-AF65-F5344CB8AC3E}">
        <p14:creationId xmlns:p14="http://schemas.microsoft.com/office/powerpoint/2010/main" val="3217531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23554" name="Picture 2" descr="http://t3.gstatic.com/images?q=tbn:ANd9GcRoI_P1Tx-gcfcem5cHsrYCrIKbIupWQ5Q1-AVIqxaA3VPniuo&amp;t=1&amp;h=135&amp;w=274&amp;usg=__e33r6WyVrpSPHLWgCppOtBKsiz0="/>
          <p:cNvPicPr>
            <a:picLocks noChangeAspect="1" noChangeArrowheads="1"/>
          </p:cNvPicPr>
          <p:nvPr/>
        </p:nvPicPr>
        <p:blipFill>
          <a:blip r:embed="rId2" cstate="print"/>
          <a:srcRect/>
          <a:stretch>
            <a:fillRect/>
          </a:stretch>
        </p:blipFill>
        <p:spPr bwMode="auto">
          <a:xfrm>
            <a:off x="46992" y="857232"/>
            <a:ext cx="9086637" cy="4500594"/>
          </a:xfrm>
          <a:prstGeom prst="rect">
            <a:avLst/>
          </a:prstGeom>
          <a:noFill/>
        </p:spPr>
      </p:pic>
    </p:spTree>
    <p:extLst>
      <p:ext uri="{BB962C8B-B14F-4D97-AF65-F5344CB8AC3E}">
        <p14:creationId xmlns:p14="http://schemas.microsoft.com/office/powerpoint/2010/main" val="1978935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24578" name="Picture 2" descr="http://t1.gstatic.com/images?q=tbn:ANd9GcSF-BeVjFIkkrCl6hrNoBFK5Mf5piUjAFmVQQPZpv6wpLi1JqU&amp;t=1&amp;h=165&amp;w=225&amp;usg=__LfOcelKOUekKXPAAVkIObVkERIs="/>
          <p:cNvPicPr>
            <a:picLocks noChangeAspect="1" noChangeArrowheads="1"/>
          </p:cNvPicPr>
          <p:nvPr/>
        </p:nvPicPr>
        <p:blipFill>
          <a:blip r:embed="rId2" cstate="print"/>
          <a:srcRect/>
          <a:stretch>
            <a:fillRect/>
          </a:stretch>
        </p:blipFill>
        <p:spPr bwMode="auto">
          <a:xfrm>
            <a:off x="285720" y="3520"/>
            <a:ext cx="8796577" cy="6425876"/>
          </a:xfrm>
          <a:prstGeom prst="rect">
            <a:avLst/>
          </a:prstGeom>
          <a:noFill/>
        </p:spPr>
      </p:pic>
    </p:spTree>
    <p:extLst>
      <p:ext uri="{BB962C8B-B14F-4D97-AF65-F5344CB8AC3E}">
        <p14:creationId xmlns:p14="http://schemas.microsoft.com/office/powerpoint/2010/main" val="3670823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883" y="3960978"/>
            <a:ext cx="3703320" cy="2387600"/>
          </a:xfrm>
        </p:spPr>
        <p:txBody>
          <a:bodyPr>
            <a:normAutofit fontScale="90000"/>
          </a:bodyPr>
          <a:lstStyle/>
          <a:p>
            <a:r>
              <a:rPr lang="en-GB" dirty="0" smtClean="0">
                <a:solidFill>
                  <a:schemeClr val="tx1"/>
                </a:solidFill>
              </a:rPr>
              <a:t>The war in this poem was over 150 years ago. It was called the </a:t>
            </a:r>
            <a:r>
              <a:rPr lang="en-GB" b="1" dirty="0" smtClean="0">
                <a:solidFill>
                  <a:schemeClr val="tx1"/>
                </a:solidFill>
              </a:rPr>
              <a:t>Crimean War</a:t>
            </a:r>
            <a:r>
              <a:rPr lang="en-GB" dirty="0" smtClean="0">
                <a:solidFill>
                  <a:schemeClr val="tx1"/>
                </a:solidFill>
              </a:rPr>
              <a:t>.</a:t>
            </a:r>
            <a:endParaRPr lang="en-GB" dirty="0">
              <a:solidFill>
                <a:schemeClr val="tx1"/>
              </a:solidFill>
            </a:endParaRPr>
          </a:p>
        </p:txBody>
      </p:sp>
      <p:pic>
        <p:nvPicPr>
          <p:cNvPr id="3074" name="Picture 2" descr="https://upload.wikimedia.org/wikipedia/commons/c/c6/Russo-French_skirmish_during_Crimean_W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46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184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p:txBody>
          <a:bodyPr/>
          <a:lstStyle/>
          <a:p>
            <a:endParaRPr lang="en-GB"/>
          </a:p>
        </p:txBody>
      </p:sp>
      <p:pic>
        <p:nvPicPr>
          <p:cNvPr id="25602" name="Picture 2" descr="Roger Fenton, Valley of the Shadow of Deat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206148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2463752"/>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To explore how the writer uses theme, language and structure to present the battle.</a:t>
            </a:r>
            <a:br>
              <a:rPr lang="en-GB" dirty="0" smtClean="0">
                <a:solidFill>
                  <a:schemeClr val="bg1"/>
                </a:solidFill>
                <a:latin typeface="Comic Sans MS" pitchFamily="66" charset="0"/>
              </a:rPr>
            </a:br>
            <a:endParaRPr lang="en-US" dirty="0">
              <a:solidFill>
                <a:schemeClr val="bg1"/>
              </a:solidFill>
              <a:latin typeface="Comic Sans MS" pitchFamily="66" charset="0"/>
            </a:endParaRPr>
          </a:p>
        </p:txBody>
      </p:sp>
    </p:spTree>
    <p:extLst>
      <p:ext uri="{BB962C8B-B14F-4D97-AF65-F5344CB8AC3E}">
        <p14:creationId xmlns:p14="http://schemas.microsoft.com/office/powerpoint/2010/main" val="591512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l="17578" t="34687" r="17382" b="17500"/>
          <a:stretch>
            <a:fillRect/>
          </a:stretch>
        </p:blipFill>
        <p:spPr bwMode="auto">
          <a:xfrm>
            <a:off x="214282" y="642918"/>
            <a:ext cx="8707032" cy="4000528"/>
          </a:xfrm>
          <a:prstGeom prst="rect">
            <a:avLst/>
          </a:prstGeom>
          <a:noFill/>
          <a:ln w="9525">
            <a:noFill/>
            <a:miter lim="800000"/>
            <a:headEnd/>
            <a:tailEnd/>
          </a:ln>
          <a:effectLst/>
        </p:spPr>
      </p:pic>
      <p:sp>
        <p:nvSpPr>
          <p:cNvPr id="3" name="Rectangle 2"/>
          <p:cNvSpPr/>
          <p:nvPr/>
        </p:nvSpPr>
        <p:spPr>
          <a:xfrm>
            <a:off x="251520" y="4797152"/>
            <a:ext cx="8568952" cy="1692771"/>
          </a:xfrm>
          <a:prstGeom prst="rect">
            <a:avLst/>
          </a:prstGeom>
          <a:ln>
            <a:solidFill>
              <a:schemeClr val="tx1"/>
            </a:solidFill>
          </a:ln>
        </p:spPr>
        <p:txBody>
          <a:bodyPr wrap="square">
            <a:spAutoFit/>
          </a:bodyPr>
          <a:lstStyle/>
          <a:p>
            <a:r>
              <a:rPr lang="en-GB" sz="2600" dirty="0" smtClean="0"/>
              <a:t>Look at your word cloud. </a:t>
            </a:r>
          </a:p>
          <a:p>
            <a:r>
              <a:rPr lang="en-GB" sz="2600" dirty="0" smtClean="0"/>
              <a:t>What do you notice about the patterns in word choice? </a:t>
            </a:r>
          </a:p>
          <a:p>
            <a:r>
              <a:rPr lang="en-GB" sz="2600" dirty="0" smtClean="0"/>
              <a:t>Which words are biggest? Which are smallest? </a:t>
            </a:r>
          </a:p>
          <a:p>
            <a:r>
              <a:rPr lang="en-GB" sz="2600" dirty="0" smtClean="0"/>
              <a:t>Why? </a:t>
            </a:r>
            <a:endParaRPr lang="en-GB" sz="2600" dirty="0"/>
          </a:p>
        </p:txBody>
      </p:sp>
    </p:spTree>
    <p:extLst>
      <p:ext uri="{BB962C8B-B14F-4D97-AF65-F5344CB8AC3E}">
        <p14:creationId xmlns:p14="http://schemas.microsoft.com/office/powerpoint/2010/main" val="2558440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98292" y="212820"/>
            <a:ext cx="1039277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Half a league, half a league,</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Half a league onward,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in the valley of Death</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‘Forward, the Light Brigade!</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Charge for the guns!’ he said: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valley of Death</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‘Forward, the Light Brigade!’</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Was there a man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dismay’d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Not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tho</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soldier knew</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Some one had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blunder’d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Theirs not to make reply,</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Theirs not to reason why,</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Theirs but to do and die:</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valley of Death</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to right of them,</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to left of them,</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in front of them</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Volley’d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thunder’d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Storm’d</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with shot and shell,</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Boldly they rode and well,</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jaws of Death,</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mouth of Hell</a:t>
            </a:r>
            <a:endParaRPr kumimoji="0" lang="en-GB" altLang="en-US"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2165684" y="121341"/>
            <a:ext cx="4572000" cy="4293483"/>
          </a:xfrm>
          <a:prstGeom prst="rect">
            <a:avLst/>
          </a:prstGeom>
        </p:spPr>
        <p:txBody>
          <a:bodyPr>
            <a:spAutoFit/>
          </a:bodyPr>
          <a:lstStyle/>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4.</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Flash’d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all</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their</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sabres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bare,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Flash’d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turn’d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in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air</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Sabring</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gunners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there,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Charging</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arm</a:t>
            </a:r>
            <a:r>
              <a:rPr lang="en-GB" sz="1400" spc="-80" dirty="0" smtClean="0">
                <a:effectLst/>
                <a:latin typeface="Arial" panose="020B0604020202020204" pitchFamily="34" charset="0"/>
                <a:ea typeface="Times New Roman" panose="02020603050405020304" pitchFamily="18" charset="0"/>
              </a:rPr>
              <a:t>y</a:t>
            </a:r>
            <a:r>
              <a:rPr lang="en-GB" sz="1400" dirty="0" smtClean="0">
                <a:effectLst/>
                <a:latin typeface="Arial" panose="020B0604020202020204" pitchFamily="34" charset="0"/>
                <a:ea typeface="Times New Roman" panose="02020603050405020304" pitchFamily="18" charset="0"/>
              </a:rPr>
              <a: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while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All</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world</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wonde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dirty="0" smtClean="0">
                <a:effectLst/>
                <a:latin typeface="Arial" panose="020B0604020202020204" pitchFamily="34" charset="0"/>
                <a:ea typeface="Times New Roman" panose="02020603050405020304" pitchFamily="18" charset="0"/>
              </a:rPr>
              <a:t>:</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Plunged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in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battery-smoke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Right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thro’</a:t>
            </a:r>
            <a:r>
              <a:rPr lang="en-GB" sz="1400" spc="-3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line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broke;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Cossack</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Russian</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Reel’d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from</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sabre-stroke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Shatte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sunde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dirty="0" smtClean="0">
                <a:effectLst/>
                <a:latin typeface="Arial" panose="020B0604020202020204" pitchFamily="34" charset="0"/>
                <a:ea typeface="Times New Roman" panose="02020603050405020304" pitchFamily="18" charset="0"/>
              </a:rPr>
              <a:t>.</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Then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rode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back,</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but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not</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Not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six</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hundred.</a:t>
            </a:r>
            <a:endParaRPr lang="en-GB" dirty="0" smtClean="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993104" y="397486"/>
            <a:ext cx="4572000" cy="6186309"/>
          </a:xfrm>
          <a:prstGeom prst="rect">
            <a:avLst/>
          </a:prstGeom>
        </p:spPr>
        <p:txBody>
          <a:bodyPr>
            <a:spAutoFit/>
          </a:bodyPr>
          <a:lstStyle/>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5.</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Cannon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right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them,</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Cannon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left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them,</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Cannon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behind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them</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spc="-60" dirty="0" err="1" smtClean="0">
                <a:effectLst/>
                <a:latin typeface="Arial" panose="020B0604020202020204" pitchFamily="34" charset="0"/>
                <a:ea typeface="Times New Roman" panose="02020603050405020304" pitchFamily="18" charset="0"/>
              </a:rPr>
              <a:t>V</a:t>
            </a:r>
            <a:r>
              <a:rPr lang="en-GB" sz="1400" dirty="0" err="1" smtClean="0">
                <a:effectLst/>
                <a:latin typeface="Arial" panose="020B0604020202020204" pitchFamily="34" charset="0"/>
                <a:ea typeface="Times New Roman" panose="02020603050405020304" pitchFamily="18" charset="0"/>
              </a:rPr>
              <a:t>olley’d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thunde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dirty="0" smtClean="0">
                <a:effectLst/>
                <a:latin typeface="Arial" panose="020B0604020202020204" pitchFamily="34" charset="0"/>
                <a:ea typeface="Times New Roman" panose="02020603050405020304" pitchFamily="18" charset="0"/>
              </a:rPr>
              <a:t>;</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err="1" smtClean="0">
                <a:effectLst/>
                <a:latin typeface="Arial" panose="020B0604020202020204" pitchFamily="34" charset="0"/>
                <a:ea typeface="Times New Roman" panose="02020603050405020304" pitchFamily="18" charset="0"/>
              </a:rPr>
              <a:t>Storm’d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with</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shot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shell,</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While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horse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and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hero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fell,</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that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had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fought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well</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Came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thro’</a:t>
            </a:r>
            <a:r>
              <a:rPr lang="en-GB" sz="1400" spc="-3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jaws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Death</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Back</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from</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mouth</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Hell,</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All</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that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was</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left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them</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Left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of</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six</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hundred.</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 6.</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When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can</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their</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glory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fade?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O</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wild</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charge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made!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All</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world</a:t>
            </a:r>
            <a:r>
              <a:rPr lang="en-GB" sz="1400" spc="5" dirty="0" smtClean="0">
                <a:effectLst/>
                <a:latin typeface="Arial" panose="020B0604020202020204" pitchFamily="34" charset="0"/>
                <a:ea typeface="Times New Roman" panose="02020603050405020304" pitchFamily="18" charset="0"/>
              </a:rPr>
              <a:t> </a:t>
            </a:r>
            <a:r>
              <a:rPr lang="en-GB" sz="1400" dirty="0" err="1" smtClean="0">
                <a:effectLst/>
                <a:latin typeface="Arial" panose="020B0604020202020204" pitchFamily="34" charset="0"/>
                <a:ea typeface="Times New Roman" panose="02020603050405020304" pitchFamily="18" charset="0"/>
              </a:rPr>
              <a:t>wonde</a:t>
            </a:r>
            <a:r>
              <a:rPr lang="en-GB" sz="1400" spc="40" dirty="0" err="1" smtClean="0">
                <a:effectLst/>
                <a:latin typeface="Arial" panose="020B0604020202020204" pitchFamily="34" charset="0"/>
                <a:ea typeface="Times New Roman" panose="02020603050405020304" pitchFamily="18" charset="0"/>
              </a:rPr>
              <a:t>r</a:t>
            </a:r>
            <a:r>
              <a:rPr lang="en-GB" sz="1400" dirty="0" err="1" smtClean="0">
                <a:effectLst/>
                <a:latin typeface="Arial" panose="020B0604020202020204" pitchFamily="34" charset="0"/>
                <a:ea typeface="Times New Roman" panose="02020603050405020304" pitchFamily="18" charset="0"/>
              </a:rPr>
              <a:t>’d</a:t>
            </a:r>
            <a:r>
              <a:rPr lang="en-GB" sz="1400" dirty="0" smtClean="0">
                <a:effectLst/>
                <a:latin typeface="Arial" panose="020B0604020202020204" pitchFamily="34" charset="0"/>
                <a:ea typeface="Times New Roman" panose="02020603050405020304" pitchFamily="18" charset="0"/>
              </a:rPr>
              <a:t>.</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Honour</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charge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they</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made!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Honour</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the</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Light</a:t>
            </a:r>
            <a:r>
              <a:rPr lang="en-GB" sz="1400" spc="5" dirty="0" smtClean="0">
                <a:effectLst/>
                <a:latin typeface="Arial" panose="020B0604020202020204" pitchFamily="34" charset="0"/>
                <a:ea typeface="Times New Roman" panose="02020603050405020304" pitchFamily="18" charset="0"/>
              </a:rPr>
              <a:t> </a:t>
            </a:r>
            <a:r>
              <a:rPr lang="en-GB" sz="1400" dirty="0" smtClean="0">
                <a:effectLst/>
                <a:latin typeface="Arial" panose="020B0604020202020204" pitchFamily="34" charset="0"/>
                <a:ea typeface="Times New Roman" panose="02020603050405020304" pitchFamily="18" charset="0"/>
              </a:rPr>
              <a:t>Brigade,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400" dirty="0" smtClean="0">
                <a:effectLst/>
                <a:latin typeface="Arial" panose="020B0604020202020204" pitchFamily="34" charset="0"/>
                <a:ea typeface="Times New Roman" panose="02020603050405020304" pitchFamily="18" charset="0"/>
              </a:rPr>
              <a:t>Noble six hundred!</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2123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025" y="483548"/>
            <a:ext cx="8577618" cy="1754326"/>
          </a:xfrm>
          <a:prstGeom prst="rect">
            <a:avLst/>
          </a:prstGeom>
        </p:spPr>
        <p:txBody>
          <a:bodyPr wrap="square">
            <a:spAutoFit/>
          </a:bodyPr>
          <a:lstStyle/>
          <a:p>
            <a:pPr>
              <a:buNone/>
            </a:pPr>
            <a:r>
              <a:rPr lang="en-GB" sz="3600" dirty="0" smtClean="0"/>
              <a:t>Do you think Tennyson is critical of the charge or is he paying tribute to the men? (Remember: he was Poet Laureate)</a:t>
            </a:r>
          </a:p>
        </p:txBody>
      </p:sp>
      <p:pic>
        <p:nvPicPr>
          <p:cNvPr id="17412" name="Picture 4" descr="http://www.susanneblomberg.com/en/wp-content/uploads/sites/2/2013/05/magnifying-gla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0205" y="2237874"/>
            <a:ext cx="5743073" cy="430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74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2212" y="1478927"/>
            <a:ext cx="4572000" cy="2708434"/>
          </a:xfrm>
          <a:prstGeom prst="rect">
            <a:avLst/>
          </a:prstGeom>
        </p:spPr>
        <p:txBody>
          <a:bodyPr>
            <a:spAutoFit/>
          </a:bodyPr>
          <a:lstStyle/>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p>
            <a:pPr lvl="0" algn="ctr" eaLnBrk="0" fontAlgn="base" hangingPunct="0">
              <a:spcBef>
                <a:spcPct val="0"/>
              </a:spcBef>
              <a:spcAft>
                <a:spcPct val="0"/>
              </a:spcAft>
            </a:pP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Half a league, half a league,</a:t>
            </a:r>
            <a:endParaRPr kumimoji="0" lang="en-GB" altLang="en-US" sz="800" b="0" i="0" u="none" strike="noStrike" cap="none" normalizeH="0" baseline="0" dirty="0" smtClean="0">
              <a:ln>
                <a:noFill/>
              </a:ln>
              <a:solidFill>
                <a:srgbClr val="FF0000"/>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Half a league onward</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in the </a:t>
            </a:r>
            <a:r>
              <a:rPr kumimoji="0" lang="en-GB"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valley of Death</a:t>
            </a:r>
            <a:endParaRPr kumimoji="0" lang="en-GB" altLang="en-US" sz="800" b="1"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‘Forward, the Light Brigade!</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Charge for the guns!’ he said:</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a:t>
            </a:r>
            <a:r>
              <a:rPr kumimoji="0" lang="en-GB"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valley of Death</a:t>
            </a:r>
            <a:endParaRPr kumimoji="0" lang="en-GB" altLang="en-US" sz="800" b="1"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800" b="0" i="0" u="none" strike="noStrike" cap="none" normalizeH="0" baseline="0" dirty="0" smtClean="0">
              <a:ln>
                <a:noFill/>
              </a:ln>
              <a:solidFill>
                <a:schemeClr val="tx1"/>
              </a:solidFill>
              <a:effectLst/>
            </a:endParaRPr>
          </a:p>
        </p:txBody>
      </p:sp>
      <p:sp>
        <p:nvSpPr>
          <p:cNvPr id="4" name="Rectangle 3"/>
          <p:cNvSpPr/>
          <p:nvPr/>
        </p:nvSpPr>
        <p:spPr>
          <a:xfrm>
            <a:off x="4427788" y="297934"/>
            <a:ext cx="4606710" cy="923330"/>
          </a:xfrm>
          <a:prstGeom prst="rect">
            <a:avLst/>
          </a:prstGeom>
        </p:spPr>
        <p:txBody>
          <a:bodyPr wrap="none">
            <a:spAutoFit/>
          </a:bodyPr>
          <a:lstStyle/>
          <a:p>
            <a:r>
              <a:rPr lang="en-GB" b="1" dirty="0" smtClean="0"/>
              <a:t>How many syllables does ‘Half a league’ have?</a:t>
            </a:r>
          </a:p>
          <a:p>
            <a:r>
              <a:rPr lang="en-GB" b="1" dirty="0" smtClean="0"/>
              <a:t>What does this suggest the rhythm of?</a:t>
            </a:r>
          </a:p>
          <a:p>
            <a:endParaRPr lang="en-GB" b="1" dirty="0"/>
          </a:p>
        </p:txBody>
      </p:sp>
      <p:cxnSp>
        <p:nvCxnSpPr>
          <p:cNvPr id="6" name="Straight Arrow Connector 5"/>
          <p:cNvCxnSpPr/>
          <p:nvPr/>
        </p:nvCxnSpPr>
        <p:spPr>
          <a:xfrm flipV="1">
            <a:off x="5277224" y="944282"/>
            <a:ext cx="938305" cy="920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12753" y="2073835"/>
            <a:ext cx="2522071" cy="2308324"/>
          </a:xfrm>
          <a:prstGeom prst="rect">
            <a:avLst/>
          </a:prstGeom>
          <a:noFill/>
        </p:spPr>
        <p:txBody>
          <a:bodyPr wrap="square" rtlCol="0">
            <a:spAutoFit/>
          </a:bodyPr>
          <a:lstStyle/>
          <a:p>
            <a:r>
              <a:rPr lang="en-GB" b="1" dirty="0" smtClean="0"/>
              <a:t>What impression does ‘valley of Death’ give?</a:t>
            </a:r>
          </a:p>
          <a:p>
            <a:r>
              <a:rPr lang="en-GB" b="1" dirty="0" smtClean="0"/>
              <a:t>Why does the poet repeat ‘Valley of Death’? What does this suggest about the brigade’s fate?</a:t>
            </a:r>
          </a:p>
          <a:p>
            <a:r>
              <a:rPr lang="en-GB" dirty="0" smtClean="0"/>
              <a:t> </a:t>
            </a:r>
            <a:endParaRPr lang="en-GB" dirty="0"/>
          </a:p>
        </p:txBody>
      </p:sp>
      <p:sp>
        <p:nvSpPr>
          <p:cNvPr id="8" name="Right Brace 7"/>
          <p:cNvSpPr/>
          <p:nvPr/>
        </p:nvSpPr>
        <p:spPr>
          <a:xfrm>
            <a:off x="5910729" y="2426447"/>
            <a:ext cx="454212" cy="16734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ectangle 9"/>
          <p:cNvSpPr/>
          <p:nvPr/>
        </p:nvSpPr>
        <p:spPr>
          <a:xfrm>
            <a:off x="5551782" y="5329679"/>
            <a:ext cx="3383042" cy="369332"/>
          </a:xfrm>
          <a:prstGeom prst="rect">
            <a:avLst/>
          </a:prstGeom>
        </p:spPr>
        <p:txBody>
          <a:bodyPr wrap="none">
            <a:spAutoFit/>
          </a:bodyPr>
          <a:lstStyle/>
          <a:p>
            <a:r>
              <a:rPr lang="en-GB" b="1" dirty="0" smtClean="0"/>
              <a:t>Who is the ‘he’ issuing the order?</a:t>
            </a:r>
            <a:endParaRPr lang="en-GB" b="1" dirty="0"/>
          </a:p>
        </p:txBody>
      </p:sp>
      <p:cxnSp>
        <p:nvCxnSpPr>
          <p:cNvPr id="12" name="Straight Arrow Connector 11"/>
          <p:cNvCxnSpPr>
            <a:endCxn id="10" idx="0"/>
          </p:cNvCxnSpPr>
          <p:nvPr/>
        </p:nvCxnSpPr>
        <p:spPr>
          <a:xfrm>
            <a:off x="5746376" y="3561976"/>
            <a:ext cx="1496927" cy="1767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66299" y="3537560"/>
            <a:ext cx="77096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0071" y="4631765"/>
            <a:ext cx="3358776" cy="646331"/>
          </a:xfrm>
          <a:prstGeom prst="rect">
            <a:avLst/>
          </a:prstGeom>
          <a:noFill/>
        </p:spPr>
        <p:txBody>
          <a:bodyPr wrap="square" rtlCol="0">
            <a:spAutoFit/>
          </a:bodyPr>
          <a:lstStyle/>
          <a:p>
            <a:r>
              <a:rPr lang="en-GB" b="1" dirty="0" smtClean="0"/>
              <a:t>What impression does ‘the six hundred’ give of the men? </a:t>
            </a:r>
            <a:endParaRPr lang="en-GB" b="1" dirty="0"/>
          </a:p>
        </p:txBody>
      </p:sp>
      <p:cxnSp>
        <p:nvCxnSpPr>
          <p:cNvPr id="17" name="Straight Arrow Connector 16"/>
          <p:cNvCxnSpPr/>
          <p:nvPr/>
        </p:nvCxnSpPr>
        <p:spPr>
          <a:xfrm flipH="1">
            <a:off x="3484282" y="4141694"/>
            <a:ext cx="764989" cy="573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314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55580"/>
            <a:ext cx="4572000" cy="2862322"/>
          </a:xfrm>
          <a:prstGeom prst="rect">
            <a:avLst/>
          </a:prstGeom>
        </p:spPr>
        <p:txBody>
          <a:bodyPr>
            <a:spAutoFit/>
          </a:bodyPr>
          <a:lstStyle/>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‘Forward, the Light Brigade!’</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Was there a man </a:t>
            </a:r>
            <a:r>
              <a:rPr kumimoji="0" lang="en-GB" alt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dismay’d</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Not </a:t>
            </a:r>
            <a:r>
              <a:rPr kumimoji="0" lang="en-GB" alt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tho</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soldier knew</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Some one </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had </a:t>
            </a:r>
            <a:r>
              <a:rPr kumimoji="0" lang="en-GB" alt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blunder’d</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Theirs not to make reply,</a:t>
            </a:r>
            <a:endParaRPr kumimoji="0" lang="en-GB" altLang="en-US" sz="800" b="0" i="1"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Theirs not to reason why,</a:t>
            </a:r>
            <a:endParaRPr kumimoji="0" lang="en-GB" altLang="en-US" sz="800" b="0" i="1"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Theirs but to do and die:</a:t>
            </a:r>
            <a:endParaRPr kumimoji="0" lang="en-GB" altLang="en-US" sz="800" b="0" i="1"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valley of Death</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800" b="0" i="0" u="none" strike="noStrike" cap="none" normalizeH="0" baseline="0" dirty="0" smtClean="0">
              <a:ln>
                <a:noFill/>
              </a:ln>
              <a:solidFill>
                <a:schemeClr val="tx1"/>
              </a:solidFill>
              <a:effectLst/>
            </a:endParaRPr>
          </a:p>
        </p:txBody>
      </p:sp>
      <p:sp>
        <p:nvSpPr>
          <p:cNvPr id="4" name="Rectangle 3"/>
          <p:cNvSpPr/>
          <p:nvPr/>
        </p:nvSpPr>
        <p:spPr>
          <a:xfrm>
            <a:off x="337670" y="215614"/>
            <a:ext cx="8531412" cy="1200329"/>
          </a:xfrm>
          <a:prstGeom prst="rect">
            <a:avLst/>
          </a:prstGeom>
          <a:ln>
            <a:solidFill>
              <a:srgbClr val="FF0000"/>
            </a:solidFill>
          </a:ln>
        </p:spPr>
        <p:txBody>
          <a:bodyPr wrap="square">
            <a:spAutoFit/>
          </a:bodyPr>
          <a:lstStyle/>
          <a:p>
            <a:r>
              <a:rPr lang="en-GB" dirty="0" smtClean="0"/>
              <a:t>Tennyson is trying to show the dedication and bravery of the soldiers, following orders without question. He makes it seem as though less brave men would have questioned the order and not been as noble. </a:t>
            </a:r>
            <a:r>
              <a:rPr lang="en-GB" b="1" dirty="0" smtClean="0"/>
              <a:t>What technique does Tennyson use to do this? [Hint: look at the first two lines of the stanza.]</a:t>
            </a:r>
            <a:endParaRPr lang="en-GB" b="1" dirty="0"/>
          </a:p>
        </p:txBody>
      </p:sp>
      <p:sp>
        <p:nvSpPr>
          <p:cNvPr id="5" name="Rectangle 4"/>
          <p:cNvSpPr/>
          <p:nvPr/>
        </p:nvSpPr>
        <p:spPr>
          <a:xfrm>
            <a:off x="6708588" y="1736181"/>
            <a:ext cx="2208306" cy="1200329"/>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Who is ‘some one’?</a:t>
            </a:r>
            <a:endParaRPr lang="en-GB" b="1" dirty="0" smtClean="0">
              <a:effectLst/>
              <a:latin typeface="Times New Roman" panose="02020603050405020304" pitchFamily="18" charset="0"/>
              <a:ea typeface="Times New Roman" panose="02020603050405020304" pitchFamily="18" charset="0"/>
            </a:endParaRPr>
          </a:p>
          <a:p>
            <a:pPr>
              <a:spcAft>
                <a:spcPts val="0"/>
              </a:spcAft>
            </a:pPr>
            <a:r>
              <a:rPr lang="en-GB" b="1" dirty="0" smtClean="0">
                <a:effectLst/>
                <a:latin typeface="Calibri" panose="020F0502020204030204" pitchFamily="34" charset="0"/>
                <a:ea typeface="Times New Roman" panose="02020603050405020304" pitchFamily="18" charset="0"/>
              </a:rPr>
              <a:t>Why does Tennyson not mention the person by name?</a:t>
            </a:r>
            <a:endParaRPr lang="en-GB" b="1" dirty="0">
              <a:effectLst/>
              <a:latin typeface="Times New Roman" panose="02020603050405020304" pitchFamily="18" charset="0"/>
              <a:ea typeface="Times New Roman" panose="02020603050405020304" pitchFamily="18" charset="0"/>
            </a:endParaRPr>
          </a:p>
        </p:txBody>
      </p:sp>
      <p:cxnSp>
        <p:nvCxnSpPr>
          <p:cNvPr id="7" name="Straight Arrow Connector 6"/>
          <p:cNvCxnSpPr/>
          <p:nvPr/>
        </p:nvCxnSpPr>
        <p:spPr>
          <a:xfrm flipV="1">
            <a:off x="5922682" y="2294965"/>
            <a:ext cx="866589" cy="484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3006165" y="3050063"/>
            <a:ext cx="298823" cy="7031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p:cNvSpPr/>
          <p:nvPr/>
        </p:nvSpPr>
        <p:spPr>
          <a:xfrm>
            <a:off x="227106" y="2558739"/>
            <a:ext cx="2665506" cy="1754326"/>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Which other technique does Tennyson use to show the men’s bravery and the fact that they didn’t question the order?</a:t>
            </a:r>
            <a:endParaRPr lang="en-GB" b="1"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4162612" y="4808531"/>
            <a:ext cx="4814047" cy="1754326"/>
          </a:xfrm>
          <a:prstGeom prst="rect">
            <a:avLst/>
          </a:prstGeom>
          <a:ln>
            <a:solidFill>
              <a:srgbClr val="FF0000"/>
            </a:solidFill>
          </a:ln>
        </p:spPr>
        <p:txBody>
          <a:bodyPr wrap="square">
            <a:spAutoFit/>
          </a:bodyPr>
          <a:lstStyle/>
          <a:p>
            <a:r>
              <a:rPr lang="en-GB" dirty="0" smtClean="0"/>
              <a:t>There is a line in the Bible that says, “Yea, though I walk through the valley of the shadow of death, I will fear no evil.” (Psalm 23)</a:t>
            </a:r>
            <a:endParaRPr lang="en-GB" b="1" dirty="0" smtClean="0"/>
          </a:p>
          <a:p>
            <a:r>
              <a:rPr lang="en-GB" b="1" dirty="0" smtClean="0"/>
              <a:t>What effect does this link to the Bible have on our impression of the soldiers and of the poem itself? </a:t>
            </a:r>
            <a:endParaRPr lang="en-GB" dirty="0" smtClean="0"/>
          </a:p>
        </p:txBody>
      </p:sp>
      <p:cxnSp>
        <p:nvCxnSpPr>
          <p:cNvPr id="12" name="Straight Arrow Connector 11"/>
          <p:cNvCxnSpPr>
            <a:endCxn id="10" idx="0"/>
          </p:cNvCxnSpPr>
          <p:nvPr/>
        </p:nvCxnSpPr>
        <p:spPr>
          <a:xfrm>
            <a:off x="5725459" y="3992282"/>
            <a:ext cx="844177" cy="816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6400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8188" y="1609368"/>
            <a:ext cx="4572000" cy="2862322"/>
          </a:xfrm>
          <a:prstGeom prst="rect">
            <a:avLst/>
          </a:prstGeom>
        </p:spPr>
        <p:txBody>
          <a:bodyPr>
            <a:spAutoFit/>
          </a:bodyPr>
          <a:lstStyle/>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to right of them,</a:t>
            </a:r>
            <a:endParaRPr kumimoji="0" lang="en-GB" altLang="en-US" sz="800" b="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to left of them,</a:t>
            </a:r>
            <a:endParaRPr kumimoji="0" lang="en-GB" altLang="en-US" sz="800" b="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in front of them</a:t>
            </a:r>
            <a:endParaRPr kumimoji="0" lang="en-GB" altLang="en-US" sz="800" b="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Volley’d</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n-GB" alt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thunder’d</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Storm’d</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with </a:t>
            </a:r>
            <a:r>
              <a:rPr kumimoji="0" lang="en-GB" altLang="en-US"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shot and shell,</a:t>
            </a:r>
            <a:endParaRPr kumimoji="0" lang="en-GB" altLang="en-US" sz="80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Boldly they rode and well,</a:t>
            </a:r>
            <a:endParaRPr kumimoji="0" lang="en-GB" altLang="en-US" sz="80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jaws of Death,</a:t>
            </a:r>
            <a:endParaRPr kumimoji="0" lang="en-GB" altLang="en-US" sz="80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mouth of Hell</a:t>
            </a:r>
            <a:endParaRPr kumimoji="0" lang="en-GB" altLang="en-US" sz="80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150905" y="288929"/>
            <a:ext cx="8831730" cy="923330"/>
          </a:xfrm>
          <a:prstGeom prst="rect">
            <a:avLst/>
          </a:prstGeom>
          <a:ln>
            <a:solidFill>
              <a:srgbClr val="FF0000"/>
            </a:solidFill>
          </a:ln>
        </p:spPr>
        <p:txBody>
          <a:bodyPr wrap="square">
            <a:spAutoFit/>
          </a:bodyPr>
          <a:lstStyle/>
          <a:p>
            <a:pPr>
              <a:spcAft>
                <a:spcPts val="0"/>
              </a:spcAft>
            </a:pPr>
            <a:r>
              <a:rPr lang="en-GB" dirty="0" smtClean="0">
                <a:effectLst/>
                <a:latin typeface="Calibri" panose="020F0502020204030204" pitchFamily="34" charset="0"/>
                <a:ea typeface="Times New Roman" panose="02020603050405020304" pitchFamily="18" charset="0"/>
              </a:rPr>
              <a:t>Colour any dramatic and violent words in this stanza.</a:t>
            </a:r>
          </a:p>
          <a:p>
            <a:pPr>
              <a:spcAft>
                <a:spcPts val="0"/>
              </a:spcAft>
            </a:pPr>
            <a:endParaRPr lang="en-GB" dirty="0" smtClean="0">
              <a:effectLst/>
              <a:latin typeface="Times New Roman" panose="02020603050405020304" pitchFamily="18" charset="0"/>
              <a:ea typeface="Times New Roman" panose="02020603050405020304" pitchFamily="18" charset="0"/>
            </a:endParaRPr>
          </a:p>
          <a:p>
            <a:pPr>
              <a:spcAft>
                <a:spcPts val="0"/>
              </a:spcAft>
            </a:pPr>
            <a:r>
              <a:rPr lang="en-GB" b="1" dirty="0" smtClean="0">
                <a:effectLst/>
                <a:latin typeface="Calibri" panose="020F0502020204030204" pitchFamily="34" charset="0"/>
                <a:ea typeface="Times New Roman" panose="02020603050405020304" pitchFamily="18" charset="0"/>
              </a:rPr>
              <a:t>Why has Tennyson used this vocabulary? What does it make us think about the soldiers?</a:t>
            </a:r>
            <a:endParaRPr lang="en-GB"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2033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8188" y="1609368"/>
            <a:ext cx="4572000" cy="2862322"/>
          </a:xfrm>
          <a:prstGeom prst="rect">
            <a:avLst/>
          </a:prstGeom>
        </p:spPr>
        <p:txBody>
          <a:bodyPr>
            <a:spAutoFit/>
          </a:bodyPr>
          <a:lstStyle/>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to right of them,</a:t>
            </a:r>
            <a:endParaRPr kumimoji="0" lang="en-GB" altLang="en-US" sz="800" b="0" i="1"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to left of them,</a:t>
            </a:r>
            <a:endParaRPr kumimoji="0" lang="en-GB" altLang="en-US" sz="800" b="0" i="1"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Cannon in front of them</a:t>
            </a:r>
            <a:endParaRPr kumimoji="0" lang="en-GB" altLang="en-US" sz="800" b="0" i="1"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Volley’d</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n-GB" alt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thunder’d</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Storm’d</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with </a:t>
            </a:r>
            <a:r>
              <a:rPr kumimoji="0" lang="en-GB"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shot and shell</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Boldly they rode and well,</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a:t>
            </a:r>
            <a:r>
              <a:rPr kumimoji="0" lang="en-GB"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jaws of Death</a:t>
            </a: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8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 the </a:t>
            </a:r>
            <a:r>
              <a:rPr kumimoji="0" lang="en-GB"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mouth of Hell</a:t>
            </a:r>
            <a:endParaRPr kumimoji="0" lang="en-GB" altLang="en-US" sz="800" b="1"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en-GB"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Rode the six hundred.</a:t>
            </a:r>
            <a:endParaRPr kumimoji="0" lang="en-GB"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3" name="Right Brace 2"/>
          <p:cNvSpPr/>
          <p:nvPr/>
        </p:nvSpPr>
        <p:spPr>
          <a:xfrm>
            <a:off x="5856941" y="1918447"/>
            <a:ext cx="262965" cy="7829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ectangle 3"/>
          <p:cNvSpPr/>
          <p:nvPr/>
        </p:nvSpPr>
        <p:spPr>
          <a:xfrm>
            <a:off x="6200588" y="1743200"/>
            <a:ext cx="2339788" cy="923330"/>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Why does Tennyson use </a:t>
            </a:r>
            <a:r>
              <a:rPr lang="en-GB" b="1" dirty="0" smtClean="0">
                <a:solidFill>
                  <a:srgbClr val="FF0000"/>
                </a:solidFill>
                <a:effectLst/>
                <a:latin typeface="Calibri" panose="020F0502020204030204" pitchFamily="34" charset="0"/>
                <a:ea typeface="Times New Roman" panose="02020603050405020304" pitchFamily="18" charset="0"/>
              </a:rPr>
              <a:t>repetition</a:t>
            </a:r>
            <a:r>
              <a:rPr lang="en-GB" b="1" dirty="0" smtClean="0">
                <a:effectLst/>
                <a:latin typeface="Calibri" panose="020F0502020204030204" pitchFamily="34" charset="0"/>
                <a:ea typeface="Times New Roman" panose="02020603050405020304" pitchFamily="18" charset="0"/>
              </a:rPr>
              <a:t> to describe the cannons?</a:t>
            </a:r>
            <a:endParaRPr lang="en-GB" b="1" dirty="0">
              <a:effectLst/>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a:off x="6119906" y="3155576"/>
            <a:ext cx="1243106" cy="77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74965" y="3010444"/>
            <a:ext cx="1685364" cy="1754326"/>
          </a:xfrm>
          <a:prstGeom prst="rect">
            <a:avLst/>
          </a:prstGeom>
          <a:noFill/>
        </p:spPr>
        <p:txBody>
          <a:bodyPr wrap="square" rtlCol="0">
            <a:spAutoFit/>
          </a:bodyPr>
          <a:lstStyle/>
          <a:p>
            <a:r>
              <a:rPr lang="en-GB" b="1" dirty="0" smtClean="0">
                <a:solidFill>
                  <a:srgbClr val="FF0000"/>
                </a:solidFill>
              </a:rPr>
              <a:t>Alliteration </a:t>
            </a:r>
            <a:r>
              <a:rPr lang="en-GB" dirty="0" smtClean="0">
                <a:solidFill>
                  <a:srgbClr val="FF0000"/>
                </a:solidFill>
              </a:rPr>
              <a:t>emphasises the idea of ammunition flying towards them</a:t>
            </a:r>
            <a:endParaRPr lang="en-GB" dirty="0">
              <a:solidFill>
                <a:srgbClr val="FF0000"/>
              </a:solidFill>
            </a:endParaRPr>
          </a:p>
        </p:txBody>
      </p:sp>
      <p:cxnSp>
        <p:nvCxnSpPr>
          <p:cNvPr id="10" name="Straight Arrow Connector 9"/>
          <p:cNvCxnSpPr/>
          <p:nvPr/>
        </p:nvCxnSpPr>
        <p:spPr>
          <a:xfrm>
            <a:off x="5755341" y="4064000"/>
            <a:ext cx="1153459" cy="1129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98447" y="4925901"/>
            <a:ext cx="2073835" cy="1754326"/>
          </a:xfrm>
          <a:prstGeom prst="rect">
            <a:avLst/>
          </a:prstGeom>
          <a:noFill/>
        </p:spPr>
        <p:txBody>
          <a:bodyPr wrap="square" rtlCol="0">
            <a:spAutoFit/>
          </a:bodyPr>
          <a:lstStyle/>
          <a:p>
            <a:r>
              <a:rPr lang="en-GB" dirty="0" smtClean="0">
                <a:solidFill>
                  <a:srgbClr val="FF0000"/>
                </a:solidFill>
              </a:rPr>
              <a:t>These images </a:t>
            </a:r>
            <a:r>
              <a:rPr lang="en-GB" b="1" dirty="0" smtClean="0">
                <a:solidFill>
                  <a:srgbClr val="FF0000"/>
                </a:solidFill>
              </a:rPr>
              <a:t>personify </a:t>
            </a:r>
            <a:r>
              <a:rPr lang="en-GB" dirty="0" smtClean="0">
                <a:solidFill>
                  <a:srgbClr val="FF0000"/>
                </a:solidFill>
              </a:rPr>
              <a:t>death and hell, making them seem like monsters the soldiers cannot escape</a:t>
            </a:r>
            <a:endParaRPr lang="en-GB" dirty="0">
              <a:solidFill>
                <a:srgbClr val="FF0000"/>
              </a:solidFill>
            </a:endParaRPr>
          </a:p>
        </p:txBody>
      </p:sp>
      <p:sp>
        <p:nvSpPr>
          <p:cNvPr id="12" name="Rectangle 11"/>
          <p:cNvSpPr/>
          <p:nvPr/>
        </p:nvSpPr>
        <p:spPr>
          <a:xfrm>
            <a:off x="283883" y="4925901"/>
            <a:ext cx="4572000" cy="923330"/>
          </a:xfrm>
          <a:prstGeom prst="rect">
            <a:avLst/>
          </a:prstGeom>
        </p:spPr>
        <p:txBody>
          <a:bodyPr>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Why does Tennyson end every stanza with this line? What does it show about the soldiers? (Does he mention individuals?)</a:t>
            </a:r>
            <a:endParaRPr lang="en-GB" b="1" dirty="0">
              <a:effectLst/>
              <a:latin typeface="Times New Roman" panose="02020603050405020304" pitchFamily="18" charset="0"/>
              <a:ea typeface="Times New Roman" panose="02020603050405020304" pitchFamily="18" charset="0"/>
            </a:endParaRPr>
          </a:p>
        </p:txBody>
      </p:sp>
      <p:cxnSp>
        <p:nvCxnSpPr>
          <p:cNvPr id="14" name="Straight Arrow Connector 13"/>
          <p:cNvCxnSpPr/>
          <p:nvPr/>
        </p:nvCxnSpPr>
        <p:spPr>
          <a:xfrm flipH="1">
            <a:off x="3711388" y="4471690"/>
            <a:ext cx="531906" cy="454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70729" y="4421324"/>
            <a:ext cx="22949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919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5684" y="121341"/>
            <a:ext cx="4572000" cy="5032147"/>
          </a:xfrm>
          <a:prstGeom prst="rect">
            <a:avLst/>
          </a:prstGeom>
        </p:spPr>
        <p:txBody>
          <a:bodyPr>
            <a:spAutoFit/>
          </a:bodyPr>
          <a:lstStyle/>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Flash’d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all</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their</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sabres</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bare,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Flash’d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as</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they</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turn’d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in</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air</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Sabring</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gunners</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there,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Charging</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an</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arm</a:t>
            </a:r>
            <a:r>
              <a:rPr lang="en-GB" sz="1600" spc="-80" dirty="0" smtClean="0">
                <a:effectLst/>
                <a:latin typeface="Arial" panose="020B0604020202020204" pitchFamily="34" charset="0"/>
                <a:ea typeface="Times New Roman" panose="02020603050405020304" pitchFamily="18" charset="0"/>
                <a:cs typeface="Arial" panose="020B0604020202020204" pitchFamily="34" charset="0"/>
              </a:rPr>
              <a:t>y</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while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marL="180340"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All</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world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wonde</a:t>
            </a:r>
            <a:r>
              <a:rPr lang="en-GB" sz="1600" spc="40" dirty="0" err="1" smtClean="0">
                <a:effectLst/>
                <a:latin typeface="Arial" panose="020B0604020202020204" pitchFamily="34" charset="0"/>
                <a:ea typeface="Times New Roman" panose="02020603050405020304" pitchFamily="18" charset="0"/>
                <a:cs typeface="Arial" panose="020B0604020202020204" pitchFamily="34" charset="0"/>
              </a:rPr>
              <a:t>r</a:t>
            </a: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’d</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Plunged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in</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battery-smoke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Right</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thro’</a:t>
            </a:r>
            <a:r>
              <a:rPr lang="en-GB" sz="1600" spc="-3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line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they</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broke;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Cossack</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and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Russian</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Reel’d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from</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sabre-stroke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marL="180340" algn="ctr">
              <a:lnSpc>
                <a:spcPct val="150000"/>
              </a:lnSpc>
              <a:spcAft>
                <a:spcPts val="0"/>
              </a:spcAft>
            </a:pP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Shatte</a:t>
            </a:r>
            <a:r>
              <a:rPr lang="en-GB" sz="1600" spc="40" dirty="0" err="1" smtClean="0">
                <a:effectLst/>
                <a:latin typeface="Arial" panose="020B0604020202020204" pitchFamily="34" charset="0"/>
                <a:ea typeface="Times New Roman" panose="02020603050405020304" pitchFamily="18" charset="0"/>
                <a:cs typeface="Arial" panose="020B0604020202020204" pitchFamily="34" charset="0"/>
              </a:rPr>
              <a:t>r</a:t>
            </a: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and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sunde</a:t>
            </a:r>
            <a:r>
              <a:rPr lang="en-GB" sz="1600" spc="40" dirty="0" err="1" smtClean="0">
                <a:effectLst/>
                <a:latin typeface="Arial" panose="020B0604020202020204" pitchFamily="34" charset="0"/>
                <a:ea typeface="Times New Roman" panose="02020603050405020304" pitchFamily="18" charset="0"/>
                <a:cs typeface="Arial" panose="020B0604020202020204" pitchFamily="34" charset="0"/>
              </a:rPr>
              <a:t>r</a:t>
            </a: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’d</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Then</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they</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rode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back,</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but</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not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marL="180340"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Not</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six</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hundred.</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86765" y="5153488"/>
            <a:ext cx="8831730" cy="1200329"/>
          </a:xfrm>
          <a:prstGeom prst="rect">
            <a:avLst/>
          </a:prstGeom>
          <a:ln>
            <a:solidFill>
              <a:srgbClr val="FF0000"/>
            </a:solidFill>
          </a:ln>
        </p:spPr>
        <p:txBody>
          <a:bodyPr wrap="square">
            <a:spAutoFit/>
          </a:bodyPr>
          <a:lstStyle/>
          <a:p>
            <a:pPr>
              <a:spcAft>
                <a:spcPts val="0"/>
              </a:spcAft>
            </a:pPr>
            <a:r>
              <a:rPr lang="en-GB" dirty="0" smtClean="0">
                <a:effectLst/>
                <a:latin typeface="Calibri" panose="020F0502020204030204" pitchFamily="34" charset="0"/>
                <a:ea typeface="Times New Roman" panose="02020603050405020304" pitchFamily="18" charset="0"/>
              </a:rPr>
              <a:t>Colour any dramatic and violent words in this stanza.</a:t>
            </a:r>
          </a:p>
          <a:p>
            <a:pPr>
              <a:spcAft>
                <a:spcPts val="0"/>
              </a:spcAft>
            </a:pPr>
            <a:endParaRPr lang="en-GB" dirty="0" smtClean="0">
              <a:effectLst/>
              <a:latin typeface="Times New Roman" panose="02020603050405020304" pitchFamily="18" charset="0"/>
              <a:ea typeface="Times New Roman" panose="02020603050405020304" pitchFamily="18" charset="0"/>
            </a:endParaRPr>
          </a:p>
          <a:p>
            <a:pPr>
              <a:spcAft>
                <a:spcPts val="0"/>
              </a:spcAft>
            </a:pPr>
            <a:r>
              <a:rPr lang="en-GB" b="1" dirty="0" smtClean="0">
                <a:effectLst/>
                <a:latin typeface="Calibri" panose="020F0502020204030204" pitchFamily="34" charset="0"/>
                <a:ea typeface="Times New Roman" panose="02020603050405020304" pitchFamily="18" charset="0"/>
              </a:rPr>
              <a:t>Why has Tennyson used this vocabulary? What does it make us think about the soldiers and what they experienced?</a:t>
            </a:r>
            <a:endParaRPr lang="en-GB"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8995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cstate="print"/>
          <a:srcRect l="30469" t="11250" r="30859" b="50312"/>
          <a:stretch>
            <a:fillRect/>
          </a:stretch>
        </p:blipFill>
        <p:spPr bwMode="auto">
          <a:xfrm>
            <a:off x="59991" y="285727"/>
            <a:ext cx="9011796" cy="5598237"/>
          </a:xfrm>
          <a:prstGeom prst="rect">
            <a:avLst/>
          </a:prstGeom>
          <a:noFill/>
          <a:ln w="9525">
            <a:noFill/>
            <a:miter lim="800000"/>
            <a:headEnd/>
            <a:tailEnd/>
          </a:ln>
          <a:effectLst/>
        </p:spPr>
      </p:pic>
    </p:spTree>
    <p:extLst>
      <p:ext uri="{BB962C8B-B14F-4D97-AF65-F5344CB8AC3E}">
        <p14:creationId xmlns:p14="http://schemas.microsoft.com/office/powerpoint/2010/main" val="2184336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5684" y="121341"/>
            <a:ext cx="4572000" cy="5032147"/>
          </a:xfrm>
          <a:prstGeom prst="rect">
            <a:avLst/>
          </a:prstGeom>
        </p:spPr>
        <p:txBody>
          <a:bodyPr>
            <a:spAutoFit/>
          </a:bodyPr>
          <a:lstStyle/>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i="1" dirty="0" err="1" smtClean="0">
                <a:effectLst/>
                <a:latin typeface="Arial" panose="020B0604020202020204" pitchFamily="34" charset="0"/>
                <a:ea typeface="Times New Roman" panose="02020603050405020304" pitchFamily="18" charset="0"/>
                <a:cs typeface="Arial" panose="020B0604020202020204" pitchFamily="34" charset="0"/>
              </a:rPr>
              <a:t>Flash’d</a:t>
            </a:r>
            <a:r>
              <a:rPr lang="en-GB" sz="1600" i="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i="1" dirty="0" smtClean="0">
                <a:effectLst/>
                <a:latin typeface="Arial" panose="020B0604020202020204" pitchFamily="34" charset="0"/>
                <a:ea typeface="Times New Roman" panose="02020603050405020304" pitchFamily="18" charset="0"/>
                <a:cs typeface="Arial" panose="020B0604020202020204" pitchFamily="34" charset="0"/>
              </a:rPr>
              <a:t>all</a:t>
            </a:r>
            <a:r>
              <a:rPr lang="en-GB" sz="1600" i="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i="1" dirty="0" smtClean="0">
                <a:effectLst/>
                <a:latin typeface="Arial" panose="020B0604020202020204" pitchFamily="34" charset="0"/>
                <a:ea typeface="Times New Roman" panose="02020603050405020304" pitchFamily="18" charset="0"/>
                <a:cs typeface="Arial" panose="020B0604020202020204" pitchFamily="34" charset="0"/>
              </a:rPr>
              <a:t>their</a:t>
            </a:r>
            <a:r>
              <a:rPr lang="en-GB" sz="1600" i="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i="1" dirty="0" smtClean="0">
                <a:effectLst/>
                <a:latin typeface="Arial" panose="020B0604020202020204" pitchFamily="34" charset="0"/>
                <a:ea typeface="Times New Roman" panose="02020603050405020304" pitchFamily="18" charset="0"/>
                <a:cs typeface="Arial" panose="020B0604020202020204" pitchFamily="34" charset="0"/>
              </a:rPr>
              <a:t>sabres</a:t>
            </a:r>
            <a:r>
              <a:rPr lang="en-GB" sz="1600" i="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i="1" dirty="0" smtClean="0">
                <a:effectLst/>
                <a:latin typeface="Arial" panose="020B0604020202020204" pitchFamily="34" charset="0"/>
                <a:ea typeface="Times New Roman" panose="02020603050405020304" pitchFamily="18" charset="0"/>
                <a:cs typeface="Arial" panose="020B0604020202020204" pitchFamily="34" charset="0"/>
              </a:rPr>
              <a:t>bare,</a:t>
            </a:r>
            <a:endParaRPr lang="en-GB" sz="2000" i="1"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i="1" dirty="0" err="1" smtClean="0">
                <a:effectLst/>
                <a:latin typeface="Arial" panose="020B0604020202020204" pitchFamily="34" charset="0"/>
                <a:ea typeface="Times New Roman" panose="02020603050405020304" pitchFamily="18" charset="0"/>
                <a:cs typeface="Arial" panose="020B0604020202020204" pitchFamily="34" charset="0"/>
              </a:rPr>
              <a:t>Flash’d</a:t>
            </a:r>
            <a:r>
              <a:rPr lang="en-GB" sz="1600" i="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i="1" dirty="0" smtClean="0">
                <a:effectLst/>
                <a:latin typeface="Arial" panose="020B0604020202020204" pitchFamily="34" charset="0"/>
                <a:ea typeface="Times New Roman" panose="02020603050405020304" pitchFamily="18" charset="0"/>
                <a:cs typeface="Arial" panose="020B0604020202020204" pitchFamily="34" charset="0"/>
              </a:rPr>
              <a:t>as</a:t>
            </a:r>
            <a:r>
              <a:rPr lang="en-GB" sz="1600" i="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i="1" dirty="0" smtClean="0">
                <a:effectLst/>
                <a:latin typeface="Arial" panose="020B0604020202020204" pitchFamily="34" charset="0"/>
                <a:ea typeface="Times New Roman" panose="02020603050405020304" pitchFamily="18" charset="0"/>
                <a:cs typeface="Arial" panose="020B0604020202020204" pitchFamily="34" charset="0"/>
              </a:rPr>
              <a:t>they</a:t>
            </a:r>
            <a:r>
              <a:rPr lang="en-GB" sz="1600" i="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i="1" dirty="0" err="1" smtClean="0">
                <a:effectLst/>
                <a:latin typeface="Arial" panose="020B0604020202020204" pitchFamily="34" charset="0"/>
                <a:ea typeface="Times New Roman" panose="02020603050405020304" pitchFamily="18" charset="0"/>
                <a:cs typeface="Arial" panose="020B0604020202020204" pitchFamily="34" charset="0"/>
              </a:rPr>
              <a:t>turn’d</a:t>
            </a:r>
            <a:r>
              <a:rPr lang="en-GB" sz="1600" i="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i="1" dirty="0" smtClean="0">
                <a:effectLst/>
                <a:latin typeface="Arial" panose="020B0604020202020204" pitchFamily="34" charset="0"/>
                <a:ea typeface="Times New Roman" panose="02020603050405020304" pitchFamily="18" charset="0"/>
                <a:cs typeface="Arial" panose="020B0604020202020204" pitchFamily="34" charset="0"/>
              </a:rPr>
              <a:t>in</a:t>
            </a:r>
            <a:r>
              <a:rPr lang="en-GB" sz="1600" i="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i="1" dirty="0" smtClean="0">
                <a:effectLst/>
                <a:latin typeface="Arial" panose="020B0604020202020204" pitchFamily="34" charset="0"/>
                <a:ea typeface="Times New Roman" panose="02020603050405020304" pitchFamily="18" charset="0"/>
                <a:cs typeface="Arial" panose="020B0604020202020204" pitchFamily="34" charset="0"/>
              </a:rPr>
              <a:t>air</a:t>
            </a:r>
            <a:endParaRPr lang="en-GB" sz="2000" i="1"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err="1" smtClean="0">
                <a:effectLst/>
                <a:latin typeface="Arial" panose="020B0604020202020204" pitchFamily="34" charset="0"/>
                <a:ea typeface="Times New Roman" panose="02020603050405020304" pitchFamily="18" charset="0"/>
                <a:cs typeface="Arial" panose="020B0604020202020204" pitchFamily="34" charset="0"/>
              </a:rPr>
              <a:t>Sabring</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gunners</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there,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Charging</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an</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arm</a:t>
            </a:r>
            <a:r>
              <a:rPr lang="en-GB" sz="1600" spc="-80" dirty="0" smtClean="0">
                <a:effectLst/>
                <a:latin typeface="Arial" panose="020B0604020202020204" pitchFamily="34" charset="0"/>
                <a:ea typeface="Times New Roman" panose="02020603050405020304" pitchFamily="18" charset="0"/>
                <a:cs typeface="Arial" panose="020B0604020202020204" pitchFamily="34" charset="0"/>
              </a:rPr>
              <a:t>y</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while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marL="180340"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All</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world</a:t>
            </a:r>
            <a:r>
              <a:rPr lang="en-GB" sz="1600" b="1"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b="1" dirty="0" err="1" smtClean="0">
                <a:effectLst/>
                <a:latin typeface="Arial" panose="020B0604020202020204" pitchFamily="34" charset="0"/>
                <a:ea typeface="Times New Roman" panose="02020603050405020304" pitchFamily="18" charset="0"/>
                <a:cs typeface="Arial" panose="020B0604020202020204" pitchFamily="34" charset="0"/>
              </a:rPr>
              <a:t>wonde</a:t>
            </a:r>
            <a:r>
              <a:rPr lang="en-GB" sz="1600" b="1" spc="40" dirty="0" err="1" smtClean="0">
                <a:effectLst/>
                <a:latin typeface="Arial" panose="020B0604020202020204" pitchFamily="34" charset="0"/>
                <a:ea typeface="Times New Roman" panose="02020603050405020304" pitchFamily="18" charset="0"/>
                <a:cs typeface="Arial" panose="020B0604020202020204" pitchFamily="34" charset="0"/>
              </a:rPr>
              <a:t>r</a:t>
            </a:r>
            <a:r>
              <a:rPr lang="en-GB" sz="1600" b="1" dirty="0" err="1" smtClean="0">
                <a:effectLst/>
                <a:latin typeface="Arial" panose="020B0604020202020204" pitchFamily="34" charset="0"/>
                <a:ea typeface="Times New Roman" panose="02020603050405020304" pitchFamily="18" charset="0"/>
                <a:cs typeface="Arial" panose="020B0604020202020204" pitchFamily="34" charset="0"/>
              </a:rPr>
              <a:t>’d</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a:t>
            </a:r>
            <a:endParaRPr lang="en-GB" sz="20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Plunged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in</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battery-smoke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Right</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thro’</a:t>
            </a:r>
            <a:r>
              <a:rPr lang="en-GB" sz="1600" spc="-3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line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they</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broke;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Cossack</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and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Russian</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Reel’d</a:t>
            </a:r>
            <a:r>
              <a:rPr lang="en-GB" sz="1600" spc="5"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from</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sabre-stroke</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marL="180340" algn="ctr">
              <a:lnSpc>
                <a:spcPct val="150000"/>
              </a:lnSpc>
              <a:spcAft>
                <a:spcPts val="0"/>
              </a:spcAft>
            </a:pPr>
            <a:r>
              <a:rPr lang="en-GB" sz="160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Shatte</a:t>
            </a:r>
            <a:r>
              <a:rPr lang="en-GB" sz="1600" spc="4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r</a:t>
            </a:r>
            <a:r>
              <a:rPr lang="en-GB" sz="160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and</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sunde</a:t>
            </a:r>
            <a:r>
              <a:rPr lang="en-GB" sz="1600" spc="4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r</a:t>
            </a:r>
            <a:r>
              <a:rPr lang="en-GB" sz="1600" dirty="0" err="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’d</a:t>
            </a:r>
            <a:r>
              <a:rPr lang="en-GB" sz="16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GB" sz="20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Then</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they</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rode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back,</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but</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not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marL="180340" algn="ctr">
              <a:lnSpc>
                <a:spcPct val="150000"/>
              </a:lnSpc>
              <a:spcAft>
                <a:spcPts val="0"/>
              </a:spcAft>
            </a:pPr>
            <a:r>
              <a:rPr lang="en-GB" sz="1600" dirty="0" smtClean="0">
                <a:effectLst/>
                <a:latin typeface="Arial" panose="020B0604020202020204" pitchFamily="34" charset="0"/>
                <a:ea typeface="Times New Roman" panose="02020603050405020304" pitchFamily="18" charset="0"/>
                <a:cs typeface="Arial" panose="020B0604020202020204" pitchFamily="34" charset="0"/>
              </a:rPr>
              <a:t>Not</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the</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six</a:t>
            </a:r>
            <a:r>
              <a:rPr lang="en-GB" sz="1600" spc="5"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600" dirty="0" smtClean="0">
                <a:effectLst/>
                <a:latin typeface="Arial" panose="020B0604020202020204" pitchFamily="34" charset="0"/>
                <a:ea typeface="Times New Roman" panose="02020603050405020304" pitchFamily="18" charset="0"/>
                <a:cs typeface="Arial" panose="020B0604020202020204" pitchFamily="34" charset="0"/>
              </a:rPr>
              <a:t>hundred.</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p:cNvSpPr txBox="1"/>
          <p:nvPr/>
        </p:nvSpPr>
        <p:spPr>
          <a:xfrm>
            <a:off x="6436658" y="1691341"/>
            <a:ext cx="2635624" cy="2585323"/>
          </a:xfrm>
          <a:prstGeom prst="rect">
            <a:avLst/>
          </a:prstGeom>
          <a:noFill/>
        </p:spPr>
        <p:txBody>
          <a:bodyPr wrap="square" rtlCol="0">
            <a:spAutoFit/>
          </a:bodyPr>
          <a:lstStyle/>
          <a:p>
            <a:r>
              <a:rPr lang="en-GB" b="1" dirty="0"/>
              <a:t>What does the </a:t>
            </a:r>
            <a:r>
              <a:rPr lang="en-GB" b="1" dirty="0">
                <a:solidFill>
                  <a:srgbClr val="FF0000"/>
                </a:solidFill>
              </a:rPr>
              <a:t>alliteration</a:t>
            </a:r>
            <a:r>
              <a:rPr lang="en-GB" b="1" dirty="0"/>
              <a:t> of ‘world </a:t>
            </a:r>
            <a:r>
              <a:rPr lang="en-GB" b="1" dirty="0" err="1"/>
              <a:t>wonder’d</a:t>
            </a:r>
            <a:r>
              <a:rPr lang="en-GB" b="1" dirty="0"/>
              <a:t>’ do to the pace of the poem? </a:t>
            </a:r>
          </a:p>
          <a:p>
            <a:r>
              <a:rPr lang="en-GB" b="1" dirty="0"/>
              <a:t>How does this show the difference between the war and the rest of the world?</a:t>
            </a:r>
          </a:p>
          <a:p>
            <a:endParaRPr lang="en-GB" dirty="0"/>
          </a:p>
        </p:txBody>
      </p:sp>
      <p:cxnSp>
        <p:nvCxnSpPr>
          <p:cNvPr id="6" name="Straight Arrow Connector 5"/>
          <p:cNvCxnSpPr/>
          <p:nvPr/>
        </p:nvCxnSpPr>
        <p:spPr>
          <a:xfrm>
            <a:off x="5773271" y="2175435"/>
            <a:ext cx="663387"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898348" y="5477332"/>
            <a:ext cx="4173934" cy="1200329"/>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How and why has the last line changed?</a:t>
            </a:r>
          </a:p>
          <a:p>
            <a:pPr>
              <a:spcAft>
                <a:spcPts val="0"/>
              </a:spcAft>
            </a:pPr>
            <a:r>
              <a:rPr lang="en-GB" b="1" dirty="0" smtClean="0">
                <a:latin typeface="Calibri" panose="020F0502020204030204" pitchFamily="34" charset="0"/>
                <a:ea typeface="Times New Roman" panose="02020603050405020304" pitchFamily="18" charset="0"/>
              </a:rPr>
              <a:t>Think about the effect of the </a:t>
            </a:r>
            <a:r>
              <a:rPr lang="en-GB" b="1" dirty="0" smtClean="0">
                <a:solidFill>
                  <a:srgbClr val="FF0000"/>
                </a:solidFill>
                <a:latin typeface="Calibri" panose="020F0502020204030204" pitchFamily="34" charset="0"/>
                <a:ea typeface="Times New Roman" panose="02020603050405020304" pitchFamily="18" charset="0"/>
              </a:rPr>
              <a:t>enjambment</a:t>
            </a:r>
            <a:r>
              <a:rPr lang="en-GB" b="1" dirty="0" smtClean="0">
                <a:latin typeface="Calibri" panose="020F0502020204030204" pitchFamily="34" charset="0"/>
                <a:ea typeface="Times New Roman" panose="02020603050405020304" pitchFamily="18" charset="0"/>
              </a:rPr>
              <a:t> of ‘not/Not’ – how does this make the speaker sound? </a:t>
            </a:r>
            <a:endParaRPr lang="en-GB" b="1" dirty="0">
              <a:effectLst/>
              <a:latin typeface="Times New Roman" panose="02020603050405020304" pitchFamily="18" charset="0"/>
              <a:ea typeface="Times New Roman" panose="02020603050405020304" pitchFamily="18" charset="0"/>
            </a:endParaRPr>
          </a:p>
        </p:txBody>
      </p:sp>
      <p:cxnSp>
        <p:nvCxnSpPr>
          <p:cNvPr id="9" name="Straight Arrow Connector 8"/>
          <p:cNvCxnSpPr/>
          <p:nvPr/>
        </p:nvCxnSpPr>
        <p:spPr>
          <a:xfrm>
            <a:off x="5528235" y="4760758"/>
            <a:ext cx="854636" cy="667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04964" y="75853"/>
            <a:ext cx="2967318" cy="1200329"/>
          </a:xfrm>
          <a:prstGeom prst="rect">
            <a:avLst/>
          </a:prstGeom>
          <a:noFill/>
        </p:spPr>
        <p:txBody>
          <a:bodyPr wrap="square" rtlCol="0">
            <a:spAutoFit/>
          </a:bodyPr>
          <a:lstStyle/>
          <a:p>
            <a:r>
              <a:rPr lang="en-GB" dirty="0" smtClean="0">
                <a:solidFill>
                  <a:srgbClr val="FF0000"/>
                </a:solidFill>
              </a:rPr>
              <a:t>The </a:t>
            </a:r>
            <a:r>
              <a:rPr lang="en-GB" b="1" dirty="0" smtClean="0">
                <a:solidFill>
                  <a:srgbClr val="FF0000"/>
                </a:solidFill>
              </a:rPr>
              <a:t>repetition</a:t>
            </a:r>
            <a:r>
              <a:rPr lang="en-GB" dirty="0" smtClean="0">
                <a:solidFill>
                  <a:srgbClr val="FF0000"/>
                </a:solidFill>
              </a:rPr>
              <a:t> of </a:t>
            </a:r>
            <a:r>
              <a:rPr lang="en-GB" i="1" dirty="0" err="1" smtClean="0">
                <a:solidFill>
                  <a:srgbClr val="FF0000"/>
                </a:solidFill>
              </a:rPr>
              <a:t>flash’d</a:t>
            </a:r>
            <a:r>
              <a:rPr lang="en-GB" i="1" dirty="0" smtClean="0">
                <a:solidFill>
                  <a:srgbClr val="FF0000"/>
                </a:solidFill>
              </a:rPr>
              <a:t> </a:t>
            </a:r>
            <a:r>
              <a:rPr lang="en-GB" dirty="0" smtClean="0">
                <a:solidFill>
                  <a:srgbClr val="FF0000"/>
                </a:solidFill>
              </a:rPr>
              <a:t>and the </a:t>
            </a:r>
            <a:r>
              <a:rPr lang="en-GB" b="1" dirty="0" smtClean="0">
                <a:solidFill>
                  <a:srgbClr val="FF0000"/>
                </a:solidFill>
              </a:rPr>
              <a:t>rhyme </a:t>
            </a:r>
            <a:r>
              <a:rPr lang="en-GB" dirty="0" smtClean="0">
                <a:solidFill>
                  <a:srgbClr val="FF0000"/>
                </a:solidFill>
              </a:rPr>
              <a:t>of </a:t>
            </a:r>
            <a:r>
              <a:rPr lang="en-GB" i="1" dirty="0" smtClean="0">
                <a:solidFill>
                  <a:srgbClr val="FF0000"/>
                </a:solidFill>
              </a:rPr>
              <a:t>bare/air</a:t>
            </a:r>
            <a:r>
              <a:rPr lang="en-GB" dirty="0" smtClean="0">
                <a:solidFill>
                  <a:srgbClr val="FF0000"/>
                </a:solidFill>
              </a:rPr>
              <a:t> create a powerful image of the cavalry using their swords</a:t>
            </a:r>
            <a:endParaRPr lang="en-GB" dirty="0">
              <a:solidFill>
                <a:srgbClr val="FF0000"/>
              </a:solidFill>
            </a:endParaRPr>
          </a:p>
        </p:txBody>
      </p:sp>
      <p:sp>
        <p:nvSpPr>
          <p:cNvPr id="13" name="Right Brace 12"/>
          <p:cNvSpPr/>
          <p:nvPr/>
        </p:nvSpPr>
        <p:spPr>
          <a:xfrm>
            <a:off x="5773271" y="531906"/>
            <a:ext cx="239058" cy="7442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5" name="Straight Connector 14"/>
          <p:cNvCxnSpPr/>
          <p:nvPr/>
        </p:nvCxnSpPr>
        <p:spPr>
          <a:xfrm flipV="1">
            <a:off x="3239247" y="1577788"/>
            <a:ext cx="2414494"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109694" y="1470212"/>
            <a:ext cx="1075765" cy="125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5153" y="1452282"/>
            <a:ext cx="1950531" cy="1477328"/>
          </a:xfrm>
          <a:prstGeom prst="rect">
            <a:avLst/>
          </a:prstGeom>
          <a:noFill/>
        </p:spPr>
        <p:txBody>
          <a:bodyPr wrap="square" rtlCol="0">
            <a:spAutoFit/>
          </a:bodyPr>
          <a:lstStyle/>
          <a:p>
            <a:r>
              <a:rPr lang="en-GB" dirty="0" smtClean="0">
                <a:solidFill>
                  <a:srgbClr val="FF0000"/>
                </a:solidFill>
              </a:rPr>
              <a:t>Reminds us that the cavalry only had swords against the Russian guns</a:t>
            </a:r>
            <a:endParaRPr lang="en-GB" dirty="0">
              <a:solidFill>
                <a:srgbClr val="FF0000"/>
              </a:solidFill>
            </a:endParaRPr>
          </a:p>
        </p:txBody>
      </p:sp>
      <p:cxnSp>
        <p:nvCxnSpPr>
          <p:cNvPr id="20" name="Straight Arrow Connector 19"/>
          <p:cNvCxnSpPr/>
          <p:nvPr/>
        </p:nvCxnSpPr>
        <p:spPr>
          <a:xfrm flipH="1">
            <a:off x="1284941" y="3107765"/>
            <a:ext cx="1577788" cy="1099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5153" y="4374776"/>
            <a:ext cx="2647576" cy="1200329"/>
          </a:xfrm>
          <a:prstGeom prst="rect">
            <a:avLst/>
          </a:prstGeom>
          <a:noFill/>
        </p:spPr>
        <p:txBody>
          <a:bodyPr wrap="square" rtlCol="0">
            <a:spAutoFit/>
          </a:bodyPr>
          <a:lstStyle/>
          <a:p>
            <a:r>
              <a:rPr lang="en-GB" dirty="0" smtClean="0">
                <a:solidFill>
                  <a:srgbClr val="FF0000"/>
                </a:solidFill>
              </a:rPr>
              <a:t>Several lines begin with </a:t>
            </a:r>
            <a:r>
              <a:rPr lang="en-GB" b="1" dirty="0" smtClean="0">
                <a:solidFill>
                  <a:srgbClr val="FF0000"/>
                </a:solidFill>
              </a:rPr>
              <a:t>verbs</a:t>
            </a:r>
            <a:r>
              <a:rPr lang="en-GB" dirty="0" smtClean="0">
                <a:solidFill>
                  <a:srgbClr val="FF0000"/>
                </a:solidFill>
              </a:rPr>
              <a:t>, emphasising the action and increasing the pace of the poem</a:t>
            </a:r>
            <a:endParaRPr lang="en-GB" dirty="0">
              <a:solidFill>
                <a:srgbClr val="FF0000"/>
              </a:solidFill>
            </a:endParaRPr>
          </a:p>
        </p:txBody>
      </p:sp>
      <p:cxnSp>
        <p:nvCxnSpPr>
          <p:cNvPr id="23" name="Straight Arrow Connector 22"/>
          <p:cNvCxnSpPr/>
          <p:nvPr/>
        </p:nvCxnSpPr>
        <p:spPr>
          <a:xfrm>
            <a:off x="5599953" y="4040094"/>
            <a:ext cx="1320800" cy="334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14776" y="4207435"/>
            <a:ext cx="2043953" cy="646331"/>
          </a:xfrm>
          <a:prstGeom prst="rect">
            <a:avLst/>
          </a:prstGeom>
          <a:noFill/>
        </p:spPr>
        <p:txBody>
          <a:bodyPr wrap="square" rtlCol="0">
            <a:spAutoFit/>
          </a:bodyPr>
          <a:lstStyle/>
          <a:p>
            <a:r>
              <a:rPr lang="en-GB" dirty="0" smtClean="0">
                <a:solidFill>
                  <a:srgbClr val="FF0000"/>
                </a:solidFill>
              </a:rPr>
              <a:t>The </a:t>
            </a:r>
            <a:r>
              <a:rPr lang="en-GB" b="1" dirty="0" smtClean="0">
                <a:solidFill>
                  <a:srgbClr val="FF0000"/>
                </a:solidFill>
              </a:rPr>
              <a:t>sibilance</a:t>
            </a:r>
            <a:r>
              <a:rPr lang="en-GB" dirty="0" smtClean="0">
                <a:solidFill>
                  <a:srgbClr val="FF0000"/>
                </a:solidFill>
              </a:rPr>
              <a:t> here sounds vicious</a:t>
            </a:r>
            <a:endParaRPr lang="en-GB" dirty="0">
              <a:solidFill>
                <a:srgbClr val="FF0000"/>
              </a:solidFill>
            </a:endParaRPr>
          </a:p>
        </p:txBody>
      </p:sp>
    </p:spTree>
    <p:extLst>
      <p:ext uri="{BB962C8B-B14F-4D97-AF65-F5344CB8AC3E}">
        <p14:creationId xmlns:p14="http://schemas.microsoft.com/office/powerpoint/2010/main" val="3471934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1977" y="632856"/>
            <a:ext cx="4572000" cy="4616648"/>
          </a:xfrm>
          <a:prstGeom prst="rect">
            <a:avLst/>
          </a:prstGeom>
        </p:spPr>
        <p:txBody>
          <a:bodyPr>
            <a:spAutoFit/>
          </a:bodyPr>
          <a:lstStyle/>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rPr>
              <a:t>5.</a:t>
            </a:r>
            <a:endParaRPr lang="en-GB" sz="1600"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600" i="1" dirty="0" smtClean="0">
                <a:effectLst/>
                <a:latin typeface="Arial" panose="020B0604020202020204" pitchFamily="34" charset="0"/>
                <a:ea typeface="Times New Roman" panose="02020603050405020304" pitchFamily="18" charset="0"/>
              </a:rPr>
              <a:t>Cannon</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to</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right</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of</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them,</a:t>
            </a:r>
            <a:endParaRPr lang="en-GB" sz="1600" i="1"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600" i="1" dirty="0" smtClean="0">
                <a:effectLst/>
                <a:latin typeface="Arial" panose="020B0604020202020204" pitchFamily="34" charset="0"/>
                <a:ea typeface="Times New Roman" panose="02020603050405020304" pitchFamily="18" charset="0"/>
              </a:rPr>
              <a:t>Cannon</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to</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left</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of</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them,</a:t>
            </a:r>
            <a:endParaRPr lang="en-GB" sz="1600" i="1"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600" i="1" dirty="0" smtClean="0">
                <a:effectLst/>
                <a:latin typeface="Arial" panose="020B0604020202020204" pitchFamily="34" charset="0"/>
                <a:ea typeface="Times New Roman" panose="02020603050405020304" pitchFamily="18" charset="0"/>
              </a:rPr>
              <a:t>Cannon</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behind</a:t>
            </a:r>
            <a:r>
              <a:rPr lang="en-GB" sz="1600" i="1" spc="5" dirty="0" smtClean="0">
                <a:effectLst/>
                <a:latin typeface="Arial" panose="020B0604020202020204" pitchFamily="34" charset="0"/>
                <a:ea typeface="Times New Roman" panose="02020603050405020304" pitchFamily="18" charset="0"/>
              </a:rPr>
              <a:t> </a:t>
            </a:r>
            <a:r>
              <a:rPr lang="en-GB" sz="1600" i="1" dirty="0" smtClean="0">
                <a:effectLst/>
                <a:latin typeface="Arial" panose="020B0604020202020204" pitchFamily="34" charset="0"/>
                <a:ea typeface="Times New Roman" panose="02020603050405020304" pitchFamily="18" charset="0"/>
              </a:rPr>
              <a:t>them</a:t>
            </a:r>
            <a:endParaRPr lang="en-GB" sz="1600" i="1"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600" spc="-60" dirty="0" err="1" smtClean="0">
                <a:effectLst/>
                <a:latin typeface="Arial" panose="020B0604020202020204" pitchFamily="34" charset="0"/>
                <a:ea typeface="Times New Roman" panose="02020603050405020304" pitchFamily="18" charset="0"/>
              </a:rPr>
              <a:t>V</a:t>
            </a:r>
            <a:r>
              <a:rPr lang="en-GB" sz="1600" dirty="0" err="1" smtClean="0">
                <a:effectLst/>
                <a:latin typeface="Arial" panose="020B0604020202020204" pitchFamily="34" charset="0"/>
                <a:ea typeface="Times New Roman" panose="02020603050405020304" pitchFamily="18" charset="0"/>
              </a:rPr>
              <a:t>olley’d</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and</a:t>
            </a:r>
            <a:r>
              <a:rPr lang="en-GB" sz="1600" spc="5" dirty="0" smtClean="0">
                <a:effectLst/>
                <a:latin typeface="Arial" panose="020B0604020202020204" pitchFamily="34" charset="0"/>
                <a:ea typeface="Times New Roman" panose="02020603050405020304" pitchFamily="18" charset="0"/>
              </a:rPr>
              <a:t> </a:t>
            </a:r>
            <a:r>
              <a:rPr lang="en-GB" sz="1600" dirty="0" err="1" smtClean="0">
                <a:effectLst/>
                <a:latin typeface="Arial" panose="020B0604020202020204" pitchFamily="34" charset="0"/>
                <a:ea typeface="Times New Roman" panose="02020603050405020304" pitchFamily="18" charset="0"/>
              </a:rPr>
              <a:t>thunde</a:t>
            </a:r>
            <a:r>
              <a:rPr lang="en-GB" sz="1600" spc="40" dirty="0" err="1" smtClean="0">
                <a:effectLst/>
                <a:latin typeface="Arial" panose="020B0604020202020204" pitchFamily="34" charset="0"/>
                <a:ea typeface="Times New Roman" panose="02020603050405020304" pitchFamily="18" charset="0"/>
              </a:rPr>
              <a:t>r</a:t>
            </a:r>
            <a:r>
              <a:rPr lang="en-GB" sz="1600" dirty="0" err="1" smtClean="0">
                <a:effectLst/>
                <a:latin typeface="Arial" panose="020B0604020202020204" pitchFamily="34" charset="0"/>
                <a:ea typeface="Times New Roman" panose="02020603050405020304" pitchFamily="18" charset="0"/>
              </a:rPr>
              <a:t>’d</a:t>
            </a:r>
            <a:r>
              <a:rPr lang="en-GB" sz="1600" dirty="0" smtClean="0">
                <a:effectLst/>
                <a:latin typeface="Arial" panose="020B0604020202020204" pitchFamily="34" charset="0"/>
                <a:ea typeface="Times New Roman" panose="02020603050405020304" pitchFamily="18" charset="0"/>
              </a:rPr>
              <a:t>;</a:t>
            </a:r>
            <a:endParaRPr lang="en-GB" sz="1600"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600" dirty="0" err="1" smtClean="0">
                <a:effectLst/>
                <a:latin typeface="Arial" panose="020B0604020202020204" pitchFamily="34" charset="0"/>
                <a:ea typeface="Times New Roman" panose="02020603050405020304" pitchFamily="18" charset="0"/>
              </a:rPr>
              <a:t>Storm’d</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at</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with</a:t>
            </a:r>
            <a:r>
              <a:rPr lang="en-GB" sz="1600" spc="5" dirty="0" smtClean="0">
                <a:effectLst/>
                <a:latin typeface="Arial" panose="020B0604020202020204" pitchFamily="34" charset="0"/>
                <a:ea typeface="Times New Roman" panose="02020603050405020304" pitchFamily="18" charset="0"/>
              </a:rPr>
              <a:t> </a:t>
            </a:r>
            <a:r>
              <a:rPr lang="en-GB" sz="1600" b="1" dirty="0" smtClean="0">
                <a:effectLst/>
                <a:latin typeface="Arial" panose="020B0604020202020204" pitchFamily="34" charset="0"/>
                <a:ea typeface="Times New Roman" panose="02020603050405020304" pitchFamily="18" charset="0"/>
              </a:rPr>
              <a:t>shot</a:t>
            </a:r>
            <a:r>
              <a:rPr lang="en-GB" sz="1600" b="1" spc="5" dirty="0" smtClean="0">
                <a:effectLst/>
                <a:latin typeface="Arial" panose="020B0604020202020204" pitchFamily="34" charset="0"/>
                <a:ea typeface="Times New Roman" panose="02020603050405020304" pitchFamily="18" charset="0"/>
              </a:rPr>
              <a:t> </a:t>
            </a:r>
            <a:r>
              <a:rPr lang="en-GB" sz="1600" b="1" dirty="0" smtClean="0">
                <a:effectLst/>
                <a:latin typeface="Arial" panose="020B0604020202020204" pitchFamily="34" charset="0"/>
                <a:ea typeface="Times New Roman" panose="02020603050405020304" pitchFamily="18" charset="0"/>
              </a:rPr>
              <a:t>and</a:t>
            </a:r>
            <a:r>
              <a:rPr lang="en-GB" sz="1600" b="1" spc="5" dirty="0" smtClean="0">
                <a:effectLst/>
                <a:latin typeface="Arial" panose="020B0604020202020204" pitchFamily="34" charset="0"/>
                <a:ea typeface="Times New Roman" panose="02020603050405020304" pitchFamily="18" charset="0"/>
              </a:rPr>
              <a:t> </a:t>
            </a:r>
            <a:r>
              <a:rPr lang="en-GB" sz="1600" b="1" dirty="0" smtClean="0">
                <a:effectLst/>
                <a:latin typeface="Arial" panose="020B0604020202020204" pitchFamily="34" charset="0"/>
                <a:ea typeface="Times New Roman" panose="02020603050405020304" pitchFamily="18" charset="0"/>
              </a:rPr>
              <a:t>shell</a:t>
            </a:r>
            <a:r>
              <a:rPr lang="en-GB" sz="1600" dirty="0" smtClean="0">
                <a:effectLst/>
                <a:latin typeface="Arial" panose="020B0604020202020204" pitchFamily="34" charset="0"/>
                <a:ea typeface="Times New Roman" panose="02020603050405020304" pitchFamily="18" charset="0"/>
              </a:rPr>
              <a:t>,</a:t>
            </a:r>
            <a:endParaRPr lang="en-GB" sz="1600"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rPr>
              <a:t>While</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horse</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and</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hero</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fell,</a:t>
            </a:r>
            <a:endParaRPr lang="en-GB" sz="1600"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rPr>
              <a:t>They</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that</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had</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fought</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so</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well</a:t>
            </a:r>
            <a:endParaRPr lang="en-GB" sz="1600"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rPr>
              <a:t>Came</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thro’</a:t>
            </a:r>
            <a:r>
              <a:rPr lang="en-GB" sz="1600" spc="-3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the</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jaws</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of</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Death</a:t>
            </a:r>
            <a:endParaRPr lang="en-GB" sz="1600"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rPr>
              <a:t>Back</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from</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the</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mouth</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of</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Hell,</a:t>
            </a:r>
            <a:endParaRPr lang="en-GB" sz="1600"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sz="1600" dirty="0" smtClean="0">
                <a:effectLst/>
                <a:latin typeface="Arial" panose="020B0604020202020204" pitchFamily="34" charset="0"/>
                <a:ea typeface="Times New Roman" panose="02020603050405020304" pitchFamily="18" charset="0"/>
              </a:rPr>
              <a:t>All</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that</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was</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left</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of</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them</a:t>
            </a:r>
            <a:endParaRPr lang="en-GB" sz="1600"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sz="1600" dirty="0" smtClean="0">
                <a:effectLst/>
                <a:latin typeface="Arial" panose="020B0604020202020204" pitchFamily="34" charset="0"/>
                <a:ea typeface="Times New Roman" panose="02020603050405020304" pitchFamily="18" charset="0"/>
              </a:rPr>
              <a:t>Left</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of</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six</a:t>
            </a:r>
            <a:r>
              <a:rPr lang="en-GB" sz="1600" spc="5" dirty="0" smtClean="0">
                <a:effectLst/>
                <a:latin typeface="Arial" panose="020B0604020202020204" pitchFamily="34" charset="0"/>
                <a:ea typeface="Times New Roman" panose="02020603050405020304" pitchFamily="18" charset="0"/>
              </a:rPr>
              <a:t> </a:t>
            </a:r>
            <a:r>
              <a:rPr lang="en-GB" sz="1600" dirty="0" smtClean="0">
                <a:effectLst/>
                <a:latin typeface="Arial" panose="020B0604020202020204" pitchFamily="34" charset="0"/>
                <a:ea typeface="Times New Roman" panose="02020603050405020304" pitchFamily="18" charset="0"/>
              </a:rPr>
              <a:t>hundred.</a:t>
            </a:r>
            <a:endParaRPr lang="en-GB" sz="1600" dirty="0" smtClean="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063130" y="355617"/>
            <a:ext cx="2925482" cy="1477328"/>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These lines have been used earlier in the poem. Which word has been changed to show that the soldiers are coming back?</a:t>
            </a:r>
            <a:endParaRPr lang="en-GB" b="1" dirty="0">
              <a:effectLst/>
              <a:latin typeface="Times New Roman" panose="02020603050405020304" pitchFamily="18" charset="0"/>
              <a:ea typeface="Times New Roman" panose="02020603050405020304" pitchFamily="18" charset="0"/>
            </a:endParaRPr>
          </a:p>
        </p:txBody>
      </p:sp>
      <p:cxnSp>
        <p:nvCxnSpPr>
          <p:cNvPr id="5" name="Straight Arrow Connector 4"/>
          <p:cNvCxnSpPr>
            <a:endCxn id="3" idx="1"/>
          </p:cNvCxnSpPr>
          <p:nvPr/>
        </p:nvCxnSpPr>
        <p:spPr>
          <a:xfrm flipV="1">
            <a:off x="5707529" y="1094281"/>
            <a:ext cx="355601" cy="489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63130" y="2755153"/>
            <a:ext cx="1132541" cy="185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532282" y="3032996"/>
            <a:ext cx="2396565" cy="646331"/>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What is the effect of the </a:t>
            </a:r>
            <a:r>
              <a:rPr lang="en-GB" b="1" dirty="0" smtClean="0">
                <a:solidFill>
                  <a:srgbClr val="FF0000"/>
                </a:solidFill>
                <a:effectLst/>
                <a:latin typeface="Calibri" panose="020F0502020204030204" pitchFamily="34" charset="0"/>
                <a:ea typeface="Times New Roman" panose="02020603050405020304" pitchFamily="18" charset="0"/>
              </a:rPr>
              <a:t>alliteration</a:t>
            </a:r>
            <a:r>
              <a:rPr lang="en-GB" b="1" dirty="0" smtClean="0">
                <a:effectLst/>
                <a:latin typeface="Calibri" panose="020F0502020204030204" pitchFamily="34" charset="0"/>
                <a:ea typeface="Times New Roman" panose="02020603050405020304" pitchFamily="18" charset="0"/>
              </a:rPr>
              <a:t> of ‘</a:t>
            </a:r>
            <a:r>
              <a:rPr lang="en-GB" b="1" dirty="0" err="1" smtClean="0">
                <a:effectLst/>
                <a:latin typeface="Calibri" panose="020F0502020204030204" pitchFamily="34" charset="0"/>
                <a:ea typeface="Times New Roman" panose="02020603050405020304" pitchFamily="18" charset="0"/>
              </a:rPr>
              <a:t>sh</a:t>
            </a:r>
            <a:r>
              <a:rPr lang="en-GB" b="1" dirty="0" smtClean="0">
                <a:effectLst/>
                <a:latin typeface="Calibri" panose="020F0502020204030204" pitchFamily="34" charset="0"/>
                <a:ea typeface="Times New Roman" panose="02020603050405020304" pitchFamily="18" charset="0"/>
              </a:rPr>
              <a:t>’?</a:t>
            </a:r>
            <a:endParaRPr lang="en-GB" b="1" dirty="0">
              <a:effectLst/>
              <a:latin typeface="Times New Roman" panose="02020603050405020304" pitchFamily="18" charset="0"/>
              <a:ea typeface="Times New Roman" panose="02020603050405020304" pitchFamily="18" charset="0"/>
            </a:endParaRPr>
          </a:p>
        </p:txBody>
      </p:sp>
      <p:cxnSp>
        <p:nvCxnSpPr>
          <p:cNvPr id="10" name="Straight Connector 9"/>
          <p:cNvCxnSpPr/>
          <p:nvPr/>
        </p:nvCxnSpPr>
        <p:spPr>
          <a:xfrm>
            <a:off x="3651624" y="2462306"/>
            <a:ext cx="20559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426447" y="1529976"/>
            <a:ext cx="1105647" cy="806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7107" y="741082"/>
            <a:ext cx="2593787" cy="923330"/>
          </a:xfrm>
          <a:prstGeom prst="rect">
            <a:avLst/>
          </a:prstGeom>
          <a:noFill/>
        </p:spPr>
        <p:txBody>
          <a:bodyPr wrap="square" rtlCol="0">
            <a:spAutoFit/>
          </a:bodyPr>
          <a:lstStyle/>
          <a:p>
            <a:r>
              <a:rPr lang="en-GB" dirty="0" smtClean="0">
                <a:solidFill>
                  <a:srgbClr val="FF0000"/>
                </a:solidFill>
              </a:rPr>
              <a:t>Powerful, </a:t>
            </a:r>
            <a:r>
              <a:rPr lang="en-GB" b="1" dirty="0" smtClean="0">
                <a:solidFill>
                  <a:srgbClr val="FF0000"/>
                </a:solidFill>
              </a:rPr>
              <a:t>onomatopoeic verbs</a:t>
            </a:r>
            <a:r>
              <a:rPr lang="en-GB" dirty="0" smtClean="0">
                <a:solidFill>
                  <a:srgbClr val="FF0000"/>
                </a:solidFill>
              </a:rPr>
              <a:t> suggest the noise from the cannons </a:t>
            </a:r>
            <a:endParaRPr lang="en-GB" dirty="0">
              <a:solidFill>
                <a:srgbClr val="FF0000"/>
              </a:solidFill>
            </a:endParaRPr>
          </a:p>
        </p:txBody>
      </p:sp>
      <p:sp>
        <p:nvSpPr>
          <p:cNvPr id="14" name="Rectangle 13"/>
          <p:cNvSpPr/>
          <p:nvPr/>
        </p:nvSpPr>
        <p:spPr>
          <a:xfrm>
            <a:off x="6151508" y="4404659"/>
            <a:ext cx="2920774" cy="646331"/>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What is the effect of the </a:t>
            </a:r>
            <a:r>
              <a:rPr lang="en-GB" b="1" dirty="0" smtClean="0">
                <a:solidFill>
                  <a:srgbClr val="FF0000"/>
                </a:solidFill>
                <a:effectLst/>
                <a:latin typeface="Calibri" panose="020F0502020204030204" pitchFamily="34" charset="0"/>
                <a:ea typeface="Times New Roman" panose="02020603050405020304" pitchFamily="18" charset="0"/>
              </a:rPr>
              <a:t>repetition</a:t>
            </a:r>
            <a:r>
              <a:rPr lang="en-GB" b="1" dirty="0" smtClean="0">
                <a:effectLst/>
                <a:latin typeface="Calibri" panose="020F0502020204030204" pitchFamily="34" charset="0"/>
                <a:ea typeface="Times New Roman" panose="02020603050405020304" pitchFamily="18" charset="0"/>
              </a:rPr>
              <a:t> of ‘left of’?</a:t>
            </a:r>
            <a:endParaRPr lang="en-GB" b="1" dirty="0">
              <a:effectLst/>
              <a:latin typeface="Times New Roman" panose="02020603050405020304" pitchFamily="18" charset="0"/>
              <a:ea typeface="Times New Roman" panose="02020603050405020304" pitchFamily="18" charset="0"/>
            </a:endParaRPr>
          </a:p>
        </p:txBody>
      </p:sp>
      <p:sp>
        <p:nvSpPr>
          <p:cNvPr id="15" name="Right Brace 14"/>
          <p:cNvSpPr/>
          <p:nvPr/>
        </p:nvSpPr>
        <p:spPr>
          <a:xfrm>
            <a:off x="5767294" y="4404659"/>
            <a:ext cx="295836" cy="6514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Left Brace 15"/>
          <p:cNvSpPr/>
          <p:nvPr/>
        </p:nvSpPr>
        <p:spPr>
          <a:xfrm>
            <a:off x="3083859" y="2940424"/>
            <a:ext cx="179294" cy="5976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286871" y="2940424"/>
            <a:ext cx="2647576" cy="646331"/>
          </a:xfrm>
          <a:prstGeom prst="rect">
            <a:avLst/>
          </a:prstGeom>
          <a:noFill/>
        </p:spPr>
        <p:txBody>
          <a:bodyPr wrap="square" rtlCol="0">
            <a:spAutoFit/>
          </a:bodyPr>
          <a:lstStyle/>
          <a:p>
            <a:r>
              <a:rPr lang="en-GB" dirty="0" smtClean="0">
                <a:solidFill>
                  <a:srgbClr val="FF0000"/>
                </a:solidFill>
              </a:rPr>
              <a:t>The sense of admiration is touched with sadness</a:t>
            </a:r>
            <a:endParaRPr lang="en-GB" dirty="0">
              <a:solidFill>
                <a:srgbClr val="FF0000"/>
              </a:solidFill>
            </a:endParaRPr>
          </a:p>
        </p:txBody>
      </p:sp>
    </p:spTree>
    <p:extLst>
      <p:ext uri="{BB962C8B-B14F-4D97-AF65-F5344CB8AC3E}">
        <p14:creationId xmlns:p14="http://schemas.microsoft.com/office/powerpoint/2010/main" val="37504081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141" y="972354"/>
            <a:ext cx="4572000" cy="3000821"/>
          </a:xfrm>
          <a:prstGeom prst="rect">
            <a:avLst/>
          </a:prstGeom>
        </p:spPr>
        <p:txBody>
          <a:bodyPr>
            <a:spAutoFit/>
          </a:bodyPr>
          <a:lstStyle/>
          <a:p>
            <a:pPr algn="ctr">
              <a:lnSpc>
                <a:spcPct val="150000"/>
              </a:lnSpc>
              <a:spcAft>
                <a:spcPts val="0"/>
              </a:spcAft>
            </a:pPr>
            <a:r>
              <a:rPr lang="en-GB" dirty="0" smtClean="0">
                <a:effectLst/>
                <a:latin typeface="Arial" panose="020B0604020202020204" pitchFamily="34" charset="0"/>
                <a:ea typeface="Times New Roman" panose="02020603050405020304" pitchFamily="18" charset="0"/>
              </a:rPr>
              <a:t>6.</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dirty="0" smtClean="0">
                <a:effectLst/>
                <a:latin typeface="Arial" panose="020B0604020202020204" pitchFamily="34" charset="0"/>
                <a:ea typeface="Times New Roman" panose="02020603050405020304" pitchFamily="18" charset="0"/>
              </a:rPr>
              <a:t>When</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can</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their</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glory</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fade?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dirty="0" smtClean="0">
                <a:effectLst/>
                <a:latin typeface="Arial" panose="020B0604020202020204" pitchFamily="34" charset="0"/>
                <a:ea typeface="Times New Roman" panose="02020603050405020304" pitchFamily="18" charset="0"/>
              </a:rPr>
              <a:t>O</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the</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wild</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charge</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they</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made!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dirty="0" smtClean="0">
                <a:effectLst/>
                <a:latin typeface="Arial" panose="020B0604020202020204" pitchFamily="34" charset="0"/>
                <a:ea typeface="Times New Roman" panose="02020603050405020304" pitchFamily="18" charset="0"/>
              </a:rPr>
              <a:t>All</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the</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world</a:t>
            </a:r>
            <a:r>
              <a:rPr lang="en-GB" spc="5" dirty="0" smtClean="0">
                <a:effectLst/>
                <a:latin typeface="Arial" panose="020B0604020202020204" pitchFamily="34" charset="0"/>
                <a:ea typeface="Times New Roman" panose="02020603050405020304" pitchFamily="18" charset="0"/>
              </a:rPr>
              <a:t> </a:t>
            </a:r>
            <a:r>
              <a:rPr lang="en-GB" dirty="0" err="1" smtClean="0">
                <a:effectLst/>
                <a:latin typeface="Arial" panose="020B0604020202020204" pitchFamily="34" charset="0"/>
                <a:ea typeface="Times New Roman" panose="02020603050405020304" pitchFamily="18" charset="0"/>
              </a:rPr>
              <a:t>wonde</a:t>
            </a:r>
            <a:r>
              <a:rPr lang="en-GB" spc="40" dirty="0" err="1" smtClean="0">
                <a:effectLst/>
                <a:latin typeface="Arial" panose="020B0604020202020204" pitchFamily="34" charset="0"/>
                <a:ea typeface="Times New Roman" panose="02020603050405020304" pitchFamily="18" charset="0"/>
              </a:rPr>
              <a:t>r</a:t>
            </a:r>
            <a:r>
              <a:rPr lang="en-GB" dirty="0" err="1" smtClean="0">
                <a:effectLst/>
                <a:latin typeface="Arial" panose="020B0604020202020204" pitchFamily="34" charset="0"/>
                <a:ea typeface="Times New Roman" panose="02020603050405020304" pitchFamily="18" charset="0"/>
              </a:rPr>
              <a:t>’d</a:t>
            </a:r>
            <a:r>
              <a:rPr lang="en-GB" dirty="0" smtClean="0">
                <a:effectLst/>
                <a:latin typeface="Arial" panose="020B0604020202020204" pitchFamily="34" charset="0"/>
                <a:ea typeface="Times New Roman" panose="02020603050405020304" pitchFamily="18" charset="0"/>
              </a:rPr>
              <a:t>.</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dirty="0" smtClean="0">
                <a:effectLst/>
                <a:latin typeface="Arial" panose="020B0604020202020204" pitchFamily="34" charset="0"/>
                <a:ea typeface="Times New Roman" panose="02020603050405020304" pitchFamily="18" charset="0"/>
              </a:rPr>
              <a:t>Honour</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the</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charge</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they</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made!</a:t>
            </a:r>
            <a:endParaRPr lang="en-GB"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GB" dirty="0" smtClean="0">
                <a:effectLst/>
                <a:latin typeface="Arial" panose="020B0604020202020204" pitchFamily="34" charset="0"/>
                <a:ea typeface="Times New Roman" panose="02020603050405020304" pitchFamily="18" charset="0"/>
              </a:rPr>
              <a:t>Honour</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the</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Light</a:t>
            </a:r>
            <a:r>
              <a:rPr lang="en-GB" spc="5" dirty="0" smtClean="0">
                <a:effectLst/>
                <a:latin typeface="Arial" panose="020B0604020202020204" pitchFamily="34" charset="0"/>
                <a:ea typeface="Times New Roman" panose="02020603050405020304" pitchFamily="18" charset="0"/>
              </a:rPr>
              <a:t> </a:t>
            </a:r>
            <a:r>
              <a:rPr lang="en-GB" dirty="0" smtClean="0">
                <a:effectLst/>
                <a:latin typeface="Arial" panose="020B0604020202020204" pitchFamily="34" charset="0"/>
                <a:ea typeface="Times New Roman" panose="02020603050405020304" pitchFamily="18" charset="0"/>
              </a:rPr>
              <a:t>Brigade,</a:t>
            </a:r>
            <a:endParaRPr lang="en-GB" dirty="0" smtClean="0">
              <a:effectLst/>
              <a:latin typeface="Times New Roman" panose="02020603050405020304" pitchFamily="18" charset="0"/>
              <a:ea typeface="Times New Roman" panose="02020603050405020304" pitchFamily="18" charset="0"/>
            </a:endParaRPr>
          </a:p>
          <a:p>
            <a:pPr marL="180340" algn="ctr">
              <a:lnSpc>
                <a:spcPct val="150000"/>
              </a:lnSpc>
              <a:spcAft>
                <a:spcPts val="0"/>
              </a:spcAft>
            </a:pPr>
            <a:r>
              <a:rPr lang="en-GB" dirty="0" smtClean="0">
                <a:effectLst/>
                <a:latin typeface="Arial" panose="020B0604020202020204" pitchFamily="34" charset="0"/>
                <a:ea typeface="Times New Roman" panose="02020603050405020304" pitchFamily="18" charset="0"/>
              </a:rPr>
              <a:t>Noble six hundred!</a:t>
            </a:r>
            <a:endParaRPr lang="en-GB"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81105" y="326023"/>
            <a:ext cx="4736353" cy="369332"/>
          </a:xfrm>
          <a:prstGeom prst="rect">
            <a:avLst/>
          </a:prstGeom>
          <a:ln>
            <a:solidFill>
              <a:srgbClr val="FF0000"/>
            </a:solidFill>
          </a:ln>
        </p:spPr>
        <p:txBody>
          <a:bodyPr wrap="square">
            <a:spAutoFit/>
          </a:bodyPr>
          <a:lstStyle/>
          <a:p>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Colour any words linked to bravery in this stanza.</a:t>
            </a:r>
            <a:endParaRPr lang="en-GB" dirty="0"/>
          </a:p>
        </p:txBody>
      </p:sp>
      <p:sp>
        <p:nvSpPr>
          <p:cNvPr id="4" name="TextBox 3"/>
          <p:cNvSpPr txBox="1"/>
          <p:nvPr/>
        </p:nvSpPr>
        <p:spPr>
          <a:xfrm>
            <a:off x="6347011" y="404923"/>
            <a:ext cx="2229224" cy="923330"/>
          </a:xfrm>
          <a:prstGeom prst="rect">
            <a:avLst/>
          </a:prstGeom>
          <a:noFill/>
        </p:spPr>
        <p:txBody>
          <a:bodyPr wrap="square" rtlCol="0">
            <a:spAutoFit/>
          </a:bodyPr>
          <a:lstStyle/>
          <a:p>
            <a:r>
              <a:rPr lang="en-GB" dirty="0" smtClean="0">
                <a:solidFill>
                  <a:srgbClr val="FF0000"/>
                </a:solidFill>
              </a:rPr>
              <a:t>This </a:t>
            </a:r>
            <a:r>
              <a:rPr lang="en-GB" b="1" dirty="0" smtClean="0">
                <a:solidFill>
                  <a:srgbClr val="FF0000"/>
                </a:solidFill>
              </a:rPr>
              <a:t>rhetorical question </a:t>
            </a:r>
            <a:r>
              <a:rPr lang="en-GB" dirty="0" smtClean="0">
                <a:solidFill>
                  <a:srgbClr val="FF0000"/>
                </a:solidFill>
              </a:rPr>
              <a:t>challenges the reader</a:t>
            </a:r>
            <a:endParaRPr lang="en-GB" dirty="0">
              <a:solidFill>
                <a:srgbClr val="FF0000"/>
              </a:solidFill>
            </a:endParaRPr>
          </a:p>
        </p:txBody>
      </p:sp>
      <p:cxnSp>
        <p:nvCxnSpPr>
          <p:cNvPr id="6" name="Straight Arrow Connector 5"/>
          <p:cNvCxnSpPr/>
          <p:nvPr/>
        </p:nvCxnSpPr>
        <p:spPr>
          <a:xfrm flipV="1">
            <a:off x="5342965" y="866588"/>
            <a:ext cx="854635" cy="621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6626" y="3429604"/>
            <a:ext cx="2337516" cy="1200329"/>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Which </a:t>
            </a:r>
            <a:r>
              <a:rPr lang="en-GB" b="1" dirty="0" smtClean="0">
                <a:solidFill>
                  <a:srgbClr val="FF0000"/>
                </a:solidFill>
                <a:effectLst/>
                <a:latin typeface="Calibri" panose="020F0502020204030204" pitchFamily="34" charset="0"/>
                <a:ea typeface="Times New Roman" panose="02020603050405020304" pitchFamily="18" charset="0"/>
              </a:rPr>
              <a:t>imperative</a:t>
            </a:r>
            <a:r>
              <a:rPr lang="en-GB" b="1" dirty="0" smtClean="0">
                <a:effectLst/>
                <a:latin typeface="Calibri" panose="020F0502020204030204" pitchFamily="34" charset="0"/>
                <a:ea typeface="Times New Roman" panose="02020603050405020304" pitchFamily="18" charset="0"/>
              </a:rPr>
              <a:t> does Tennyson use?</a:t>
            </a:r>
          </a:p>
          <a:p>
            <a:pPr>
              <a:spcAft>
                <a:spcPts val="0"/>
              </a:spcAft>
            </a:pPr>
            <a:r>
              <a:rPr lang="en-GB" b="1" dirty="0" smtClean="0">
                <a:latin typeface="Calibri" panose="020F0502020204030204" pitchFamily="34" charset="0"/>
                <a:ea typeface="Times New Roman" panose="02020603050405020304" pitchFamily="18" charset="0"/>
              </a:rPr>
              <a:t>What is the effect of this? </a:t>
            </a:r>
            <a:endParaRPr lang="en-GB" b="1" dirty="0">
              <a:effectLst/>
              <a:latin typeface="Times New Roman" panose="02020603050405020304" pitchFamily="18" charset="0"/>
              <a:ea typeface="Times New Roman" panose="02020603050405020304" pitchFamily="18" charset="0"/>
            </a:endParaRPr>
          </a:p>
        </p:txBody>
      </p:sp>
      <p:cxnSp>
        <p:nvCxnSpPr>
          <p:cNvPr id="11" name="Straight Arrow Connector 10"/>
          <p:cNvCxnSpPr/>
          <p:nvPr/>
        </p:nvCxnSpPr>
        <p:spPr>
          <a:xfrm flipH="1">
            <a:off x="2073835" y="3167529"/>
            <a:ext cx="950259" cy="41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90259" y="4629933"/>
            <a:ext cx="5142752" cy="369332"/>
          </a:xfrm>
          <a:prstGeom prst="rect">
            <a:avLst/>
          </a:prstGeom>
        </p:spPr>
        <p:txBody>
          <a:bodyPr wrap="square">
            <a:spAutoFit/>
          </a:bodyPr>
          <a:lstStyle/>
          <a:p>
            <a:pPr>
              <a:spcAft>
                <a:spcPts val="0"/>
              </a:spcAft>
            </a:pPr>
            <a:r>
              <a:rPr lang="en-GB" b="1" dirty="0" smtClean="0">
                <a:effectLst/>
                <a:latin typeface="Calibri" panose="020F0502020204030204" pitchFamily="34" charset="0"/>
                <a:ea typeface="Times New Roman" panose="02020603050405020304" pitchFamily="18" charset="0"/>
              </a:rPr>
              <a:t>What is the message and purpose of the poem?</a:t>
            </a:r>
            <a:endParaRPr lang="en-GB"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3204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69387"/>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a:t>‘The Charge of the Light Brigade’</a:t>
            </a:r>
          </a:p>
        </p:txBody>
      </p:sp>
      <p:sp>
        <p:nvSpPr>
          <p:cNvPr id="3" name="Rectangle 2"/>
          <p:cNvSpPr/>
          <p:nvPr/>
        </p:nvSpPr>
        <p:spPr>
          <a:xfrm>
            <a:off x="355598" y="708697"/>
            <a:ext cx="8537389" cy="1384995"/>
          </a:xfrm>
          <a:prstGeom prst="rect">
            <a:avLst/>
          </a:prstGeom>
        </p:spPr>
        <p:txBody>
          <a:bodyPr wrap="square">
            <a:spAutoFit/>
          </a:bodyPr>
          <a:lstStyle/>
          <a:p>
            <a:r>
              <a:rPr lang="en-GB" sz="2800" dirty="0" smtClean="0"/>
              <a:t>Which is the longest stanza? What is this stanza about?</a:t>
            </a:r>
          </a:p>
          <a:p>
            <a:endParaRPr lang="en-GB" sz="2800" dirty="0" smtClean="0"/>
          </a:p>
          <a:p>
            <a:r>
              <a:rPr lang="en-GB" sz="2800" dirty="0" smtClean="0"/>
              <a:t>Which is the shortest stanza? What is this stanza about?</a:t>
            </a:r>
            <a:endParaRPr lang="en-GB" sz="2800" dirty="0"/>
          </a:p>
        </p:txBody>
      </p:sp>
      <p:sp>
        <p:nvSpPr>
          <p:cNvPr id="5" name="Rectangle 4"/>
          <p:cNvSpPr/>
          <p:nvPr/>
        </p:nvSpPr>
        <p:spPr>
          <a:xfrm>
            <a:off x="194233" y="2233002"/>
            <a:ext cx="8776447" cy="4524315"/>
          </a:xfrm>
          <a:prstGeom prst="rect">
            <a:avLst/>
          </a:prstGeom>
          <a:ln>
            <a:solidFill>
              <a:srgbClr val="FF0000"/>
            </a:solidFill>
          </a:ln>
        </p:spPr>
        <p:txBody>
          <a:bodyPr wrap="square">
            <a:spAutoFit/>
          </a:bodyPr>
          <a:lstStyle/>
          <a:p>
            <a:r>
              <a:rPr lang="en-GB" sz="3600" dirty="0" smtClean="0"/>
              <a:t>The majority of the lines in the poem are </a:t>
            </a:r>
            <a:r>
              <a:rPr lang="en-GB" sz="3600" u="sng" dirty="0" smtClean="0"/>
              <a:t>long</a:t>
            </a:r>
            <a:r>
              <a:rPr lang="en-GB" sz="3600" dirty="0" smtClean="0"/>
              <a:t>/ </a:t>
            </a:r>
            <a:r>
              <a:rPr lang="en-GB" sz="3600" u="sng" dirty="0" smtClean="0"/>
              <a:t>short</a:t>
            </a:r>
            <a:r>
              <a:rPr lang="en-GB" sz="3600" dirty="0" smtClean="0"/>
              <a:t>. These make the action of the poem seem </a:t>
            </a:r>
            <a:r>
              <a:rPr lang="en-GB" sz="3600" u="sng" dirty="0" smtClean="0"/>
              <a:t>fast</a:t>
            </a:r>
            <a:r>
              <a:rPr lang="en-GB" sz="3600" dirty="0" smtClean="0"/>
              <a:t>/ </a:t>
            </a:r>
            <a:r>
              <a:rPr lang="en-GB" sz="3600" u="sng" dirty="0" smtClean="0"/>
              <a:t>slow</a:t>
            </a:r>
            <a:r>
              <a:rPr lang="en-GB" sz="3600" dirty="0" smtClean="0"/>
              <a:t> and </a:t>
            </a:r>
            <a:r>
              <a:rPr lang="en-GB" sz="3600" u="sng" dirty="0" smtClean="0"/>
              <a:t>dramatic</a:t>
            </a:r>
            <a:r>
              <a:rPr lang="en-GB" sz="3600" dirty="0" smtClean="0"/>
              <a:t>/ </a:t>
            </a:r>
            <a:r>
              <a:rPr lang="en-GB" sz="3600" u="sng" dirty="0" smtClean="0"/>
              <a:t>boring</a:t>
            </a:r>
            <a:r>
              <a:rPr lang="en-GB" sz="3600" dirty="0" smtClean="0"/>
              <a:t>. This shows the brigade’s </a:t>
            </a:r>
            <a:r>
              <a:rPr lang="en-GB" sz="3600" u="sng" dirty="0" smtClean="0"/>
              <a:t>relentless</a:t>
            </a:r>
            <a:r>
              <a:rPr lang="en-GB" sz="3600" dirty="0" smtClean="0"/>
              <a:t>/ </a:t>
            </a:r>
            <a:r>
              <a:rPr lang="en-GB" sz="3600" u="sng" dirty="0" smtClean="0"/>
              <a:t>relaxed</a:t>
            </a:r>
            <a:r>
              <a:rPr lang="en-GB" sz="3600" dirty="0" smtClean="0"/>
              <a:t> charge forwards. Even though the pace never </a:t>
            </a:r>
            <a:r>
              <a:rPr lang="en-GB" sz="3600" u="sng" dirty="0" smtClean="0"/>
              <a:t>lessened</a:t>
            </a:r>
            <a:r>
              <a:rPr lang="en-GB" sz="3600" dirty="0" smtClean="0"/>
              <a:t>/ </a:t>
            </a:r>
            <a:r>
              <a:rPr lang="en-GB" sz="3600" u="sng" dirty="0" smtClean="0"/>
              <a:t>increased</a:t>
            </a:r>
            <a:r>
              <a:rPr lang="en-GB" sz="3600" dirty="0" smtClean="0"/>
              <a:t>, the soldiers </a:t>
            </a:r>
            <a:r>
              <a:rPr lang="en-GB" sz="3600" u="sng" dirty="0" smtClean="0"/>
              <a:t>never</a:t>
            </a:r>
            <a:r>
              <a:rPr lang="en-GB" sz="3600" dirty="0" smtClean="0"/>
              <a:t>/ </a:t>
            </a:r>
            <a:r>
              <a:rPr lang="en-GB" sz="3600" u="sng" dirty="0" smtClean="0"/>
              <a:t>always</a:t>
            </a:r>
            <a:r>
              <a:rPr lang="en-GB" sz="3600" dirty="0" smtClean="0"/>
              <a:t> hesitated. Tennyson is trying to show their </a:t>
            </a:r>
            <a:r>
              <a:rPr lang="en-GB" sz="3600" u="sng" dirty="0" smtClean="0"/>
              <a:t>bravery</a:t>
            </a:r>
            <a:r>
              <a:rPr lang="en-GB" sz="3600" dirty="0" smtClean="0"/>
              <a:t>/ </a:t>
            </a:r>
            <a:r>
              <a:rPr lang="en-GB" sz="3600" u="sng" dirty="0" smtClean="0"/>
              <a:t>cowardice</a:t>
            </a:r>
            <a:r>
              <a:rPr lang="en-GB" sz="3600" dirty="0" smtClean="0"/>
              <a:t>. </a:t>
            </a:r>
          </a:p>
        </p:txBody>
      </p:sp>
    </p:spTree>
    <p:extLst>
      <p:ext uri="{BB962C8B-B14F-4D97-AF65-F5344CB8AC3E}">
        <p14:creationId xmlns:p14="http://schemas.microsoft.com/office/powerpoint/2010/main" val="2371799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7"/>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a:t>‘The Charge of the Light Brigade’</a:t>
            </a:r>
          </a:p>
        </p:txBody>
      </p:sp>
      <p:sp>
        <p:nvSpPr>
          <p:cNvPr id="3" name="TextBox 2"/>
          <p:cNvSpPr txBox="1"/>
          <p:nvPr/>
        </p:nvSpPr>
        <p:spPr>
          <a:xfrm>
            <a:off x="221128" y="932329"/>
            <a:ext cx="8791389" cy="5401479"/>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The poem is narrated in </a:t>
            </a:r>
            <a:r>
              <a:rPr lang="en-GB" sz="2000" b="1" dirty="0" smtClean="0">
                <a:latin typeface="Arial" panose="020B0604020202020204" pitchFamily="34" charset="0"/>
                <a:cs typeface="Arial" panose="020B0604020202020204" pitchFamily="34" charset="0"/>
              </a:rPr>
              <a:t>third person</a:t>
            </a:r>
            <a:r>
              <a:rPr lang="en-GB" sz="2000" dirty="0" smtClean="0">
                <a:latin typeface="Arial" panose="020B0604020202020204" pitchFamily="34" charset="0"/>
                <a:cs typeface="Arial" panose="020B0604020202020204" pitchFamily="34" charset="0"/>
              </a:rPr>
              <a:t>, making it seem more like a story.</a:t>
            </a:r>
          </a:p>
          <a:p>
            <a:endParaRPr lang="en-GB" sz="2000" dirty="0" smtClean="0">
              <a:latin typeface="Arial" panose="020B0604020202020204" pitchFamily="34" charset="0"/>
              <a:cs typeface="Arial" panose="020B0604020202020204" pitchFamily="34" charset="0"/>
            </a:endParaRPr>
          </a:p>
          <a:p>
            <a:pPr lvl="0">
              <a:spcAft>
                <a:spcPts val="0"/>
              </a:spcAft>
              <a:buClr>
                <a:srgbClr val="800080"/>
              </a:buClr>
              <a:tabLst>
                <a:tab pos="226695" algn="l"/>
              </a:tabLst>
            </a:pPr>
            <a:r>
              <a:rPr lang="en-GB" sz="2000" dirty="0" smtClean="0">
                <a:latin typeface="Arial" panose="020B0604020202020204" pitchFamily="34" charset="0"/>
                <a:cs typeface="Arial" panose="020B0604020202020204" pitchFamily="34" charset="0"/>
              </a:rPr>
              <a:t>The regular, relentless </a:t>
            </a:r>
            <a:r>
              <a:rPr lang="en-GB" sz="2000" b="1" dirty="0" smtClean="0">
                <a:latin typeface="Arial" panose="020B0604020202020204" pitchFamily="34" charset="0"/>
                <a:cs typeface="Arial" panose="020B0604020202020204" pitchFamily="34" charset="0"/>
              </a:rPr>
              <a:t>rhythm</a:t>
            </a:r>
            <a:r>
              <a:rPr lang="en-GB" sz="2000" dirty="0" smtClean="0">
                <a:latin typeface="Arial" panose="020B0604020202020204" pitchFamily="34" charset="0"/>
                <a:cs typeface="Arial" panose="020B0604020202020204" pitchFamily="34" charset="0"/>
              </a:rPr>
              <a:t> creates a </a:t>
            </a:r>
            <a:r>
              <a:rPr lang="en-GB" sz="2000" b="1" dirty="0" smtClean="0">
                <a:latin typeface="Arial" panose="020B0604020202020204" pitchFamily="34" charset="0"/>
                <a:cs typeface="Arial" panose="020B0604020202020204" pitchFamily="34" charset="0"/>
              </a:rPr>
              <a:t>fast pace</a:t>
            </a:r>
            <a:r>
              <a:rPr lang="en-GB" sz="2000" dirty="0" smtClean="0">
                <a:latin typeface="Arial" panose="020B0604020202020204" pitchFamily="34" charset="0"/>
                <a:cs typeface="Arial" panose="020B0604020202020204" pitchFamily="34" charset="0"/>
              </a:rPr>
              <a:t>, imitating the cavalry’s advance and the energy of the battle. </a:t>
            </a:r>
            <a:r>
              <a:rPr lang="en-GB" sz="2000" b="1" dirty="0" smtClean="0">
                <a:latin typeface="Arial" panose="020B0604020202020204" pitchFamily="34" charset="0"/>
                <a:cs typeface="Arial" panose="020B0604020202020204" pitchFamily="34" charset="0"/>
              </a:rPr>
              <a:t>Rhyming couplets </a:t>
            </a:r>
            <a:r>
              <a:rPr lang="en-GB" sz="2000" dirty="0" smtClean="0">
                <a:latin typeface="Arial" panose="020B0604020202020204" pitchFamily="34" charset="0"/>
                <a:cs typeface="Arial" panose="020B0604020202020204" pitchFamily="34" charset="0"/>
              </a:rPr>
              <a:t>and </a:t>
            </a:r>
            <a:r>
              <a:rPr lang="en-GB" sz="2000" b="1" dirty="0" smtClean="0">
                <a:latin typeface="Arial" panose="020B0604020202020204" pitchFamily="34" charset="0"/>
                <a:cs typeface="Arial" panose="020B0604020202020204" pitchFamily="34" charset="0"/>
              </a:rPr>
              <a:t>triplets</a:t>
            </a:r>
            <a:r>
              <a:rPr lang="en-GB" sz="2000" dirty="0" smtClean="0">
                <a:latin typeface="Arial" panose="020B0604020202020204" pitchFamily="34" charset="0"/>
                <a:cs typeface="Arial" panose="020B0604020202020204" pitchFamily="34" charset="0"/>
              </a:rPr>
              <a:t> drive the poem forwards. In places, </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Tennyson has used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dactylic metre </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 the pattern of one stressed syllable followed by two unstressed syllables. E.g.</a:t>
            </a:r>
            <a:endParaRPr lang="en-GB" sz="14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100"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400300">
              <a:spcAft>
                <a:spcPts val="0"/>
              </a:spcAft>
            </a:pPr>
            <a:r>
              <a:rPr lang="en-GB" sz="20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ar-SA" sz="2000" dirty="0" smtClean="0">
                <a:latin typeface="Arial" panose="020B0604020202020204" pitchFamily="34" charset="0"/>
                <a:ea typeface="Times New Roman" panose="02020603050405020304" pitchFamily="18" charset="0"/>
              </a:rPr>
              <a:t>ں</a:t>
            </a: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ar-SA" sz="2000" dirty="0" smtClean="0">
                <a:latin typeface="Arial" panose="020B0604020202020204" pitchFamily="34" charset="0"/>
                <a:ea typeface="Times New Roman" panose="02020603050405020304" pitchFamily="18" charset="0"/>
              </a:rPr>
              <a:t>ں</a:t>
            </a: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          /    </a:t>
            </a:r>
            <a:r>
              <a:rPr lang="ar-SA" sz="2000" dirty="0" smtClean="0">
                <a:latin typeface="Arial" panose="020B0604020202020204" pitchFamily="34" charset="0"/>
                <a:ea typeface="Times New Roman" panose="02020603050405020304" pitchFamily="18" charset="0"/>
              </a:rPr>
              <a:t>ں</a:t>
            </a:r>
            <a:r>
              <a:rPr lang="ar-SA" sz="2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ar-SA" sz="2000" dirty="0" smtClean="0">
                <a:latin typeface="Arial" panose="020B0604020202020204" pitchFamily="34" charset="0"/>
                <a:ea typeface="Times New Roman" panose="02020603050405020304" pitchFamily="18" charset="0"/>
              </a:rPr>
              <a:t>ں</a:t>
            </a: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400300">
              <a:spcAft>
                <a:spcPts val="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Half</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 a league,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half</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 a league,</a:t>
            </a:r>
            <a:br>
              <a:rPr lang="en-GB" sz="2000" dirty="0" smtClean="0">
                <a:effectLst/>
                <a:latin typeface="Arial" panose="020B0604020202020204" pitchFamily="34" charset="0"/>
                <a:ea typeface="Times New Roman" panose="02020603050405020304" pitchFamily="18" charset="0"/>
                <a:cs typeface="Arial" panose="020B0604020202020204" pitchFamily="34" charset="0"/>
              </a:rPr>
            </a:br>
            <a:endParaRPr lang="en-GB"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400300">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    /     </a:t>
            </a:r>
            <a:r>
              <a:rPr lang="ar-SA" sz="2000" dirty="0" smtClean="0">
                <a:latin typeface="Arial" panose="020B0604020202020204" pitchFamily="34" charset="0"/>
                <a:ea typeface="Times New Roman" panose="02020603050405020304" pitchFamily="18" charset="0"/>
              </a:rPr>
              <a:t>ں   ں</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    /       </a:t>
            </a:r>
            <a:r>
              <a:rPr lang="ar-SA" sz="2000" dirty="0" smtClean="0">
                <a:latin typeface="Arial" panose="020B0604020202020204" pitchFamily="34" charset="0"/>
                <a:ea typeface="Times New Roman" panose="02020603050405020304" pitchFamily="18" charset="0"/>
              </a:rPr>
              <a:t>ں</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    </a:t>
            </a:r>
            <a:r>
              <a:rPr lang="ar-SA" sz="2000" dirty="0" smtClean="0">
                <a:latin typeface="Arial" panose="020B0604020202020204" pitchFamily="34" charset="0"/>
                <a:ea typeface="Times New Roman" panose="02020603050405020304" pitchFamily="18" charset="0"/>
              </a:rPr>
              <a:t>ں</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
            </a:r>
            <a:br>
              <a:rPr lang="en-GB" sz="2000" dirty="0" smtClean="0">
                <a:effectLst/>
                <a:latin typeface="Arial" panose="020B0604020202020204" pitchFamily="34" charset="0"/>
                <a:ea typeface="Times New Roman" panose="02020603050405020304" pitchFamily="18" charset="0"/>
                <a:cs typeface="Arial" panose="020B0604020202020204" pitchFamily="34" charset="0"/>
              </a:rPr>
            </a:b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Cann</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on to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right</a:t>
            </a:r>
            <a:r>
              <a:rPr lang="en-GB" sz="2000" dirty="0" smtClean="0">
                <a:effectLst/>
                <a:latin typeface="Arial" panose="020B0604020202020204" pitchFamily="34" charset="0"/>
                <a:ea typeface="Times New Roman" panose="02020603050405020304" pitchFamily="18" charset="0"/>
                <a:cs typeface="Arial" panose="020B0604020202020204" pitchFamily="34" charset="0"/>
              </a:rPr>
              <a:t> of them,</a:t>
            </a:r>
            <a:endParaRPr lang="en-GB" sz="2000" dirty="0" smtClean="0"/>
          </a:p>
          <a:p>
            <a:endParaRPr lang="en-GB" sz="2000" dirty="0"/>
          </a:p>
          <a:p>
            <a:endParaRPr lang="en-GB" sz="2000" dirty="0" smtClean="0"/>
          </a:p>
          <a:p>
            <a:r>
              <a:rPr lang="en-GB" sz="2000" dirty="0" smtClean="0">
                <a:effectLst/>
                <a:latin typeface="Arial" panose="020B0604020202020204" pitchFamily="34" charset="0"/>
                <a:ea typeface="Times New Roman" panose="02020603050405020304" pitchFamily="18" charset="0"/>
                <a:cs typeface="Arial" panose="020B0604020202020204" pitchFamily="34" charset="0"/>
              </a:rPr>
              <a:t>This metre helps to convey the sound of charging horses </a:t>
            </a:r>
            <a:r>
              <a:rPr lang="en-GB" sz="2000" dirty="0" smtClean="0">
                <a:latin typeface="Arial" panose="020B0604020202020204" pitchFamily="34" charset="0"/>
                <a:cs typeface="Arial" panose="020B0604020202020204" pitchFamily="34" charset="0"/>
              </a:rPr>
              <a:t>but the momentum is broken by </a:t>
            </a:r>
            <a:r>
              <a:rPr lang="en-GB" sz="2000" b="1" dirty="0" smtClean="0">
                <a:latin typeface="Arial" panose="020B0604020202020204" pitchFamily="34" charset="0"/>
                <a:cs typeface="Arial" panose="020B0604020202020204" pitchFamily="34" charset="0"/>
              </a:rPr>
              <a:t>unrhymed lines</a:t>
            </a:r>
            <a:r>
              <a:rPr lang="en-GB" sz="2000" dirty="0" smtClean="0">
                <a:latin typeface="Arial" panose="020B0604020202020204" pitchFamily="34" charset="0"/>
                <a:cs typeface="Arial" panose="020B0604020202020204" pitchFamily="34" charset="0"/>
              </a:rPr>
              <a:t>, which could mirror the horses stumbling and the soldiers falling. The overall lack of </a:t>
            </a:r>
            <a:r>
              <a:rPr lang="en-GB" sz="2000" b="1" dirty="0" smtClean="0">
                <a:latin typeface="Arial" panose="020B0604020202020204" pitchFamily="34" charset="0"/>
                <a:cs typeface="Arial" panose="020B0604020202020204" pitchFamily="34" charset="0"/>
              </a:rPr>
              <a:t>rhyme scheme</a:t>
            </a:r>
            <a:r>
              <a:rPr lang="en-GB" sz="2000" dirty="0" smtClean="0">
                <a:latin typeface="Arial" panose="020B0604020202020204" pitchFamily="34" charset="0"/>
                <a:cs typeface="Arial" panose="020B0604020202020204" pitchFamily="34" charset="0"/>
              </a:rPr>
              <a:t> hints at the chaos of war.</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658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353" y="1942353"/>
            <a:ext cx="7464612" cy="1862048"/>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2800" b="1" dirty="0" smtClean="0">
                <a:effectLst/>
                <a:latin typeface="Arial" panose="020B0604020202020204" pitchFamily="34" charset="0"/>
                <a:ea typeface="Times New Roman" panose="02020603050405020304" pitchFamily="18" charset="0"/>
                <a:cs typeface="Times New Roman" panose="02020603050405020304" pitchFamily="18" charset="0"/>
              </a:rPr>
              <a:t>The poem could be said to show a balance between the bravery and nobleness of the soldiers and the horror of war. Find words that indicate this balance. </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939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he-dentalspa.co.uk/wp-content/uploads/2014/02/EGG-TIM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9129" y="2813652"/>
            <a:ext cx="3108417" cy="38018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871" y="442258"/>
            <a:ext cx="7464612" cy="1985159"/>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GB" sz="4000" i="1" dirty="0"/>
              <a:t>Theirs not to make reply,</a:t>
            </a:r>
          </a:p>
          <a:p>
            <a:pPr algn="ctr"/>
            <a:r>
              <a:rPr lang="en-GB" sz="4000" i="1" dirty="0" smtClean="0"/>
              <a:t>Theirs </a:t>
            </a:r>
            <a:r>
              <a:rPr lang="en-GB" sz="4000" i="1" dirty="0"/>
              <a:t>not to reason why</a:t>
            </a:r>
            <a:r>
              <a:rPr lang="en-GB" sz="4000" i="1" dirty="0" smtClean="0"/>
              <a:t>,</a:t>
            </a:r>
          </a:p>
          <a:p>
            <a:pPr algn="ctr"/>
            <a:r>
              <a:rPr lang="en-GB" sz="4000" i="1" dirty="0" smtClean="0"/>
              <a:t>Theirs </a:t>
            </a:r>
            <a:r>
              <a:rPr lang="en-GB" sz="4000" i="1" dirty="0"/>
              <a:t>but to do and die.</a:t>
            </a:r>
          </a:p>
        </p:txBody>
      </p:sp>
      <p:sp>
        <p:nvSpPr>
          <p:cNvPr id="2" name="Rectangle 1"/>
          <p:cNvSpPr/>
          <p:nvPr/>
        </p:nvSpPr>
        <p:spPr>
          <a:xfrm>
            <a:off x="430306" y="3499240"/>
            <a:ext cx="5725459" cy="2062103"/>
          </a:xfrm>
          <a:prstGeom prst="rect">
            <a:avLst/>
          </a:prstGeom>
        </p:spPr>
        <p:txBody>
          <a:bodyPr wrap="square">
            <a:spAutoFit/>
          </a:bodyPr>
          <a:lstStyle/>
          <a:p>
            <a:pPr algn="ctr"/>
            <a:r>
              <a:rPr lang="en-GB" sz="3200" dirty="0">
                <a:latin typeface="Arial" panose="020B0604020202020204" pitchFamily="34" charset="0"/>
                <a:ea typeface="Times New Roman" panose="02020603050405020304" pitchFamily="18" charset="0"/>
                <a:cs typeface="Times New Roman" panose="02020603050405020304" pitchFamily="18" charset="0"/>
              </a:rPr>
              <a:t>H</a:t>
            </a:r>
            <a:r>
              <a:rPr lang="en-GB" sz="3200" dirty="0" smtClean="0">
                <a:effectLst/>
                <a:latin typeface="Arial" panose="020B0604020202020204" pitchFamily="34" charset="0"/>
                <a:ea typeface="Times New Roman" panose="02020603050405020304" pitchFamily="18" charset="0"/>
                <a:cs typeface="Times New Roman" panose="02020603050405020304" pitchFamily="18" charset="0"/>
              </a:rPr>
              <a:t>ow could these three lines be used to justify a </a:t>
            </a:r>
            <a:r>
              <a:rPr lang="en-GB" sz="3200" b="1" dirty="0" smtClean="0">
                <a:effectLst/>
                <a:latin typeface="Arial" panose="020B0604020202020204" pitchFamily="34" charset="0"/>
                <a:ea typeface="Times New Roman" panose="02020603050405020304" pitchFamily="18" charset="0"/>
                <a:cs typeface="Times New Roman" panose="02020603050405020304" pitchFamily="18" charset="0"/>
              </a:rPr>
              <a:t>positive</a:t>
            </a:r>
            <a:r>
              <a:rPr lang="en-GB" sz="3200" dirty="0" smtClean="0">
                <a:effectLst/>
                <a:latin typeface="Arial" panose="020B0604020202020204" pitchFamily="34" charset="0"/>
                <a:ea typeface="Times New Roman" panose="02020603050405020304" pitchFamily="18" charset="0"/>
                <a:cs typeface="Times New Roman" panose="02020603050405020304" pitchFamily="18" charset="0"/>
              </a:rPr>
              <a:t> view of soldiers and war, or a </a:t>
            </a:r>
            <a:r>
              <a:rPr lang="en-GB" sz="3200" b="1" dirty="0" smtClean="0">
                <a:effectLst/>
                <a:latin typeface="Arial" panose="020B0604020202020204" pitchFamily="34" charset="0"/>
                <a:ea typeface="Times New Roman" panose="02020603050405020304" pitchFamily="18" charset="0"/>
                <a:cs typeface="Times New Roman" panose="02020603050405020304" pitchFamily="18" charset="0"/>
              </a:rPr>
              <a:t>negative</a:t>
            </a:r>
            <a:r>
              <a:rPr lang="en-GB" sz="3200" dirty="0" smtClean="0">
                <a:effectLst/>
                <a:latin typeface="Arial" panose="020B0604020202020204" pitchFamily="34" charset="0"/>
                <a:ea typeface="Times New Roman" panose="02020603050405020304" pitchFamily="18" charset="0"/>
                <a:cs typeface="Times New Roman" panose="02020603050405020304" pitchFamily="18" charset="0"/>
              </a:rPr>
              <a:t> view?</a:t>
            </a:r>
            <a:endParaRPr lang="en-GB" sz="3200" dirty="0"/>
          </a:p>
        </p:txBody>
      </p:sp>
    </p:spTree>
    <p:extLst>
      <p:ext uri="{BB962C8B-B14F-4D97-AF65-F5344CB8AC3E}">
        <p14:creationId xmlns:p14="http://schemas.microsoft.com/office/powerpoint/2010/main" val="40541431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353" y="1942353"/>
            <a:ext cx="7464612" cy="1862048"/>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2800" b="1" dirty="0" smtClean="0">
                <a:effectLst/>
                <a:latin typeface="Arial" panose="020B0604020202020204" pitchFamily="34" charset="0"/>
                <a:ea typeface="Times New Roman" panose="02020603050405020304" pitchFamily="18" charset="0"/>
                <a:cs typeface="Times New Roman" panose="02020603050405020304" pitchFamily="18" charset="0"/>
              </a:rPr>
              <a:t>The Charg</a:t>
            </a:r>
            <a:r>
              <a:rPr lang="en-GB" sz="2800" b="1" dirty="0" smtClean="0">
                <a:latin typeface="Arial" panose="020B0604020202020204" pitchFamily="34" charset="0"/>
                <a:ea typeface="Times New Roman" panose="02020603050405020304" pitchFamily="18" charset="0"/>
                <a:cs typeface="Times New Roman" panose="02020603050405020304" pitchFamily="18" charset="0"/>
              </a:rPr>
              <a:t>e of the Light Brigade has been criticised for glorifying war and the duty to die for one’s country. Do you think that criticism is justified?</a:t>
            </a:r>
            <a:r>
              <a:rPr lang="en-GB" sz="2800"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9843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extLst>
      <p:ext uri="{BB962C8B-B14F-4D97-AF65-F5344CB8AC3E}">
        <p14:creationId xmlns:p14="http://schemas.microsoft.com/office/powerpoint/2010/main" val="2015785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2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295" y="331928"/>
            <a:ext cx="3912043" cy="5715039"/>
          </a:xfrm>
          <a:noFill/>
        </p:spPr>
        <p:txBody>
          <a:bodyPr>
            <a:normAutofit/>
          </a:bodyPr>
          <a:lstStyle/>
          <a:p>
            <a:r>
              <a:rPr lang="en-GB" sz="4400" dirty="0" smtClean="0">
                <a:solidFill>
                  <a:schemeClr val="tx1"/>
                </a:solidFill>
              </a:rPr>
              <a:t>On one side there was Russia.</a:t>
            </a:r>
            <a:br>
              <a:rPr lang="en-GB" sz="4400" dirty="0" smtClean="0">
                <a:solidFill>
                  <a:schemeClr val="tx1"/>
                </a:solidFill>
              </a:rPr>
            </a:br>
            <a:r>
              <a:rPr lang="en-GB" sz="4400" dirty="0" smtClean="0">
                <a:solidFill>
                  <a:schemeClr val="tx1"/>
                </a:solidFill>
              </a:rPr>
              <a:t/>
            </a:r>
            <a:br>
              <a:rPr lang="en-GB" sz="4400" dirty="0" smtClean="0">
                <a:solidFill>
                  <a:schemeClr val="tx1"/>
                </a:solidFill>
              </a:rPr>
            </a:br>
            <a:r>
              <a:rPr lang="en-GB" sz="4400" dirty="0" smtClean="0">
                <a:solidFill>
                  <a:schemeClr val="tx1"/>
                </a:solidFill>
              </a:rPr>
              <a:t>On the other side there was Turkey, Britain and France.</a:t>
            </a:r>
            <a:endParaRPr lang="en-GB" sz="4400" dirty="0">
              <a:solidFill>
                <a:schemeClr val="tx1"/>
              </a:solidFill>
            </a:endParaRPr>
          </a:p>
        </p:txBody>
      </p:sp>
      <p:pic>
        <p:nvPicPr>
          <p:cNvPr id="4100" name="Picture 4" descr="http://www.slidego.com/res/palooza/europe/Mid-19cEuropeanNationalism/43282B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029" y="0"/>
            <a:ext cx="57439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6538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421" t="28971" r="51421" b="17415"/>
          <a:stretch/>
        </p:blipFill>
        <p:spPr>
          <a:xfrm rot="21355332">
            <a:off x="299759" y="614557"/>
            <a:ext cx="3969692" cy="3722805"/>
          </a:xfrm>
          <a:prstGeom prst="rect">
            <a:avLst/>
          </a:prstGeom>
        </p:spPr>
      </p:pic>
      <p:sp>
        <p:nvSpPr>
          <p:cNvPr id="3" name="TextBox 2"/>
          <p:cNvSpPr txBox="1"/>
          <p:nvPr/>
        </p:nvSpPr>
        <p:spPr>
          <a:xfrm>
            <a:off x="4470400" y="478124"/>
            <a:ext cx="4320988" cy="2554545"/>
          </a:xfrm>
          <a:prstGeom prst="rect">
            <a:avLst/>
          </a:prstGeom>
          <a:noFill/>
        </p:spPr>
        <p:txBody>
          <a:bodyPr wrap="square" rtlCol="0">
            <a:spAutoFit/>
          </a:bodyPr>
          <a:lstStyle/>
          <a:p>
            <a:pPr lvl="0"/>
            <a:r>
              <a:rPr lang="en-GB" sz="2000" dirty="0" smtClean="0"/>
              <a:t>You have been given some extracts from William Howard Russell’s reports in The Times, </a:t>
            </a:r>
            <a:r>
              <a:rPr lang="en-GB" sz="2000" dirty="0"/>
              <a:t>published on 13 and 14 November 1854 respectively. He was the war correspondent for the newspaper and it was these accounts that inspired Tennyson to write his poem. </a:t>
            </a:r>
            <a:endParaRPr lang="en-GB" dirty="0"/>
          </a:p>
        </p:txBody>
      </p:sp>
      <p:sp>
        <p:nvSpPr>
          <p:cNvPr id="4" name="TextBox 3"/>
          <p:cNvSpPr txBox="1"/>
          <p:nvPr/>
        </p:nvSpPr>
        <p:spPr>
          <a:xfrm>
            <a:off x="597648" y="5181600"/>
            <a:ext cx="8074212" cy="707886"/>
          </a:xfrm>
          <a:prstGeom prst="rect">
            <a:avLst/>
          </a:prstGeom>
          <a:noFill/>
        </p:spPr>
        <p:txBody>
          <a:bodyPr wrap="square" rtlCol="0">
            <a:spAutoFit/>
          </a:bodyPr>
          <a:lstStyle/>
          <a:p>
            <a:r>
              <a:rPr lang="en-GB" sz="2000" dirty="0" smtClean="0"/>
              <a:t>We are going to use these extracts to practise some exam-style questions. </a:t>
            </a:r>
          </a:p>
          <a:p>
            <a:r>
              <a:rPr lang="en-GB" sz="2000" dirty="0" smtClean="0"/>
              <a:t>Don’t worry! It’s just a first go…</a:t>
            </a:r>
            <a:endParaRPr lang="en-GB" sz="2000" dirty="0"/>
          </a:p>
        </p:txBody>
      </p:sp>
      <p:sp>
        <p:nvSpPr>
          <p:cNvPr id="5" name="TextBox 4"/>
          <p:cNvSpPr txBox="1"/>
          <p:nvPr/>
        </p:nvSpPr>
        <p:spPr>
          <a:xfrm>
            <a:off x="6030552" y="6440069"/>
            <a:ext cx="2928324" cy="369332"/>
          </a:xfrm>
          <a:prstGeom prst="rect">
            <a:avLst/>
          </a:prstGeom>
          <a:noFill/>
        </p:spPr>
        <p:txBody>
          <a:bodyPr wrap="square" rtlCol="0">
            <a:spAutoFit/>
          </a:bodyPr>
          <a:lstStyle/>
          <a:p>
            <a:r>
              <a:rPr lang="en-GB" dirty="0" smtClean="0"/>
              <a:t>Language </a:t>
            </a:r>
            <a:r>
              <a:rPr lang="en-GB" smtClean="0"/>
              <a:t>Paper 2 </a:t>
            </a:r>
            <a:r>
              <a:rPr lang="en-GB" dirty="0" smtClean="0"/>
              <a:t>Section A</a:t>
            </a:r>
            <a:endParaRPr lang="en-GB" dirty="0"/>
          </a:p>
        </p:txBody>
      </p:sp>
    </p:spTree>
    <p:extLst>
      <p:ext uri="{BB962C8B-B14F-4D97-AF65-F5344CB8AC3E}">
        <p14:creationId xmlns:p14="http://schemas.microsoft.com/office/powerpoint/2010/main" val="20681492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247" y="367662"/>
            <a:ext cx="8851153" cy="6324808"/>
          </a:xfrm>
          <a:prstGeom prst="rect">
            <a:avLst/>
          </a:prstGeom>
        </p:spPr>
        <p:txBody>
          <a:bodyPr wrap="square">
            <a:spAutoFit/>
          </a:bodyPr>
          <a:lstStyle/>
          <a:p>
            <a:pPr marL="226695">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Initial Discussion Questions: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26695">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26695">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In groups, compare Russell’s eye-witness account of the charge with the way that the charge is portrayed in Tennyson’s poem.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26695">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You will need to consider:</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What is the </a:t>
            </a: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purpose</a:t>
            </a: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of each account?</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Who is the </a:t>
            </a: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audience </a:t>
            </a: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for each account?</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How would you describe the writer’s </a:t>
            </a: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attitude </a:t>
            </a: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towards the event that took place?</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Which details do both accounts have in common?</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Which details are different?</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How has each writer used language for effect?</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Which account do you find the most dramatic and powerful?</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What impact do you think the newspaper report would have had on its audience?</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What impact do you think Tennyson’s poem would have had on its audience?</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Clr>
                <a:srgbClr val="800080"/>
              </a:buClr>
              <a:buFont typeface="Symbol" panose="05050102010706020507" pitchFamily="18" charset="2"/>
              <a:buChar char=""/>
              <a:tabLst>
                <a:tab pos="453390" algn="l"/>
              </a:tabLs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Why do you think that Tennyson’s poem is the best known account of the event?</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226695">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Summarise the main points of your discussion and prepare to share your ideas with the rest of the class.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5900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552" y="352496"/>
            <a:ext cx="8376023" cy="1200329"/>
          </a:xfrm>
          <a:prstGeom prst="rect">
            <a:avLst/>
          </a:prstGeom>
          <a:ln>
            <a:solidFill>
              <a:srgbClr val="FF0000"/>
            </a:solidFill>
          </a:ln>
        </p:spPr>
        <p:txBody>
          <a:bodyPr wrap="square">
            <a:spAutoFit/>
          </a:bodyPr>
          <a:lstStyle/>
          <a:p>
            <a:r>
              <a:rPr lang="en-GB" b="1" i="0" u="none" strike="noStrike" baseline="0" dirty="0" smtClean="0">
                <a:solidFill>
                  <a:srgbClr val="000000"/>
                </a:solidFill>
                <a:latin typeface="Arial" panose="020B0604020202020204" pitchFamily="34" charset="0"/>
              </a:rPr>
              <a:t>AO1 </a:t>
            </a:r>
            <a:r>
              <a:rPr lang="en-GB" b="0" i="0" u="none" strike="noStrike" baseline="0" dirty="0" smtClean="0">
                <a:solidFill>
                  <a:srgbClr val="000000"/>
                </a:solidFill>
                <a:latin typeface="Arial" panose="020B0604020202020204" pitchFamily="34" charset="0"/>
              </a:rPr>
              <a:t>	</a:t>
            </a:r>
          </a:p>
          <a:p>
            <a:r>
              <a:rPr lang="en-GB" b="0" i="0" u="none" strike="noStrike" baseline="0" dirty="0" smtClean="0">
                <a:solidFill>
                  <a:srgbClr val="000000"/>
                </a:solidFill>
                <a:latin typeface="Arial" panose="020B0604020202020204" pitchFamily="34" charset="0"/>
              </a:rPr>
              <a:t>• Identify and interpret explicit and implicit information and ideas. </a:t>
            </a:r>
          </a:p>
          <a:p>
            <a:r>
              <a:rPr lang="en-GB" b="0" i="0" u="none" strike="noStrike" baseline="0" dirty="0" smtClean="0">
                <a:solidFill>
                  <a:srgbClr val="000000"/>
                </a:solidFill>
                <a:latin typeface="Arial" panose="020B0604020202020204" pitchFamily="34" charset="0"/>
              </a:rPr>
              <a:t>• Select and synthesise evidence from different texts. </a:t>
            </a:r>
          </a:p>
          <a:p>
            <a:r>
              <a:rPr lang="en-GB" b="0" i="0" u="none" strike="noStrike" baseline="0" dirty="0" smtClean="0">
                <a:solidFill>
                  <a:srgbClr val="000000"/>
                </a:solidFill>
                <a:latin typeface="Arial" panose="020B0604020202020204" pitchFamily="34" charset="0"/>
              </a:rPr>
              <a:t>	</a:t>
            </a:r>
          </a:p>
        </p:txBody>
      </p:sp>
      <p:sp>
        <p:nvSpPr>
          <p:cNvPr id="3" name="Rectangle 2"/>
          <p:cNvSpPr/>
          <p:nvPr/>
        </p:nvSpPr>
        <p:spPr>
          <a:xfrm>
            <a:off x="367552" y="1717957"/>
            <a:ext cx="8504517" cy="5078313"/>
          </a:xfrm>
          <a:prstGeom prst="rect">
            <a:avLst/>
          </a:prstGeom>
        </p:spPr>
        <p:txBody>
          <a:bodyPr wrap="square">
            <a:spAutoFit/>
          </a:bodyPr>
          <a:lstStyle/>
          <a:p>
            <a:pPr>
              <a:spcAft>
                <a:spcPts val="0"/>
              </a:spcAft>
            </a:pPr>
            <a:r>
              <a:rPr lang="en-GB" b="1" dirty="0" smtClean="0">
                <a:solidFill>
                  <a:srgbClr val="000000"/>
                </a:solidFill>
                <a:effectLst/>
                <a:latin typeface="Arial" panose="020B0604020202020204" pitchFamily="34" charset="0"/>
                <a:ea typeface="Calibri" panose="020F0502020204030204" pitchFamily="34" charset="0"/>
              </a:rPr>
              <a:t>Sample Question 1: </a:t>
            </a:r>
            <a:endParaRPr lang="en-GB" dirty="0" smtClean="0">
              <a:solidFill>
                <a:srgbClr val="000000"/>
              </a:solidFill>
              <a:effectLst/>
              <a:latin typeface="Arial" panose="020B0604020202020204" pitchFamily="34" charset="0"/>
              <a:ea typeface="Calibri" panose="020F0502020204030204" pitchFamily="34" charset="0"/>
            </a:endParaRP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Re-read the first three paragraphs of the text.</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Choose </a:t>
            </a:r>
            <a:r>
              <a:rPr lang="en-GB" b="1" dirty="0" smtClean="0">
                <a:solidFill>
                  <a:srgbClr val="000000"/>
                </a:solidFill>
                <a:effectLst/>
                <a:latin typeface="Arial" panose="020B0604020202020204" pitchFamily="34" charset="0"/>
                <a:ea typeface="Calibri" panose="020F0502020204030204" pitchFamily="34" charset="0"/>
              </a:rPr>
              <a:t>four </a:t>
            </a:r>
            <a:r>
              <a:rPr lang="en-GB" dirty="0" smtClean="0">
                <a:solidFill>
                  <a:srgbClr val="000000"/>
                </a:solidFill>
                <a:effectLst/>
                <a:latin typeface="Arial" panose="020B0604020202020204" pitchFamily="34" charset="0"/>
                <a:ea typeface="Calibri" panose="020F0502020204030204" pitchFamily="34" charset="0"/>
              </a:rPr>
              <a:t>statements below which are TRUE.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Shade the statements that you think are true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Choose a maximum of four statements.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A The order was given verbally.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B Captain Nolan was a coward.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C Three hundred guns were drawn up along the Russian line.</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D The order was given to Captain Nolan.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E The order was to be given to Lord Cardigan.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F  Captain Nolan died in the battle.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G Brigadier Airey did not think that the Light Cavalry had gone far enough in front.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H The Russians placed some guns on the heights over their position, on the left of the gorge</a:t>
            </a:r>
            <a:r>
              <a:rPr lang="en-GB" dirty="0" smtClean="0">
                <a:solidFill>
                  <a:srgbClr val="000000"/>
                </a:solidFill>
                <a:effectLst/>
                <a:latin typeface="Times New Roman" panose="02020603050405020304" pitchFamily="18" charset="0"/>
                <a:ea typeface="Calibri" panose="020F0502020204030204" pitchFamily="34" charset="0"/>
              </a:rPr>
              <a:t>. </a:t>
            </a:r>
            <a:endParaRPr lang="en-GB" dirty="0" smtClean="0">
              <a:solidFill>
                <a:srgbClr val="000000"/>
              </a:solidFill>
              <a:effectLst/>
              <a:latin typeface="Arial" panose="020B0604020202020204" pitchFamily="34" charset="0"/>
              <a:ea typeface="Calibri" panose="020F0502020204030204" pitchFamily="34" charset="0"/>
            </a:endParaRPr>
          </a:p>
          <a:p>
            <a:pPr marL="4798695" indent="230505">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[4 marks]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543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552" y="352496"/>
            <a:ext cx="8376023" cy="1200329"/>
          </a:xfrm>
          <a:prstGeom prst="rect">
            <a:avLst/>
          </a:prstGeom>
          <a:ln>
            <a:solidFill>
              <a:srgbClr val="FF0000"/>
            </a:solidFill>
          </a:ln>
        </p:spPr>
        <p:txBody>
          <a:bodyPr wrap="square">
            <a:spAutoFit/>
          </a:bodyPr>
          <a:lstStyle/>
          <a:p>
            <a:r>
              <a:rPr lang="en-GB" b="1" i="0" u="none" strike="noStrike" baseline="0" dirty="0" smtClean="0">
                <a:solidFill>
                  <a:srgbClr val="000000"/>
                </a:solidFill>
                <a:latin typeface="Arial" panose="020B0604020202020204" pitchFamily="34" charset="0"/>
              </a:rPr>
              <a:t>AO1 </a:t>
            </a:r>
            <a:r>
              <a:rPr lang="en-GB" b="0" i="0" u="none" strike="noStrike" baseline="0" dirty="0" smtClean="0">
                <a:solidFill>
                  <a:srgbClr val="000000"/>
                </a:solidFill>
                <a:latin typeface="Arial" panose="020B0604020202020204" pitchFamily="34" charset="0"/>
              </a:rPr>
              <a:t>	</a:t>
            </a:r>
          </a:p>
          <a:p>
            <a:r>
              <a:rPr lang="en-GB" b="0" i="0" u="none" strike="noStrike" baseline="0" dirty="0" smtClean="0">
                <a:solidFill>
                  <a:srgbClr val="000000"/>
                </a:solidFill>
                <a:latin typeface="Arial" panose="020B0604020202020204" pitchFamily="34" charset="0"/>
              </a:rPr>
              <a:t>• Identify and interpret explicit and implicit information and ideas. </a:t>
            </a:r>
          </a:p>
          <a:p>
            <a:r>
              <a:rPr lang="en-GB" b="0" i="0" u="none" strike="noStrike" baseline="0" dirty="0" smtClean="0">
                <a:solidFill>
                  <a:srgbClr val="000000"/>
                </a:solidFill>
                <a:latin typeface="Arial" panose="020B0604020202020204" pitchFamily="34" charset="0"/>
              </a:rPr>
              <a:t>• Select and synthesise evidence from different texts. </a:t>
            </a:r>
          </a:p>
          <a:p>
            <a:r>
              <a:rPr lang="en-GB" b="0" i="0" u="none" strike="noStrike" baseline="0" dirty="0" smtClean="0">
                <a:solidFill>
                  <a:srgbClr val="000000"/>
                </a:solidFill>
                <a:latin typeface="Arial" panose="020B0604020202020204" pitchFamily="34" charset="0"/>
              </a:rPr>
              <a:t>	</a:t>
            </a:r>
          </a:p>
        </p:txBody>
      </p:sp>
      <p:sp>
        <p:nvSpPr>
          <p:cNvPr id="3" name="Rectangle 2"/>
          <p:cNvSpPr/>
          <p:nvPr/>
        </p:nvSpPr>
        <p:spPr>
          <a:xfrm>
            <a:off x="83672" y="1717957"/>
            <a:ext cx="8994588" cy="5078313"/>
          </a:xfrm>
          <a:prstGeom prst="rect">
            <a:avLst/>
          </a:prstGeom>
        </p:spPr>
        <p:txBody>
          <a:bodyPr wrap="square">
            <a:spAutoFit/>
          </a:bodyPr>
          <a:lstStyle/>
          <a:p>
            <a:pPr>
              <a:spcAft>
                <a:spcPts val="0"/>
              </a:spcAft>
            </a:pPr>
            <a:r>
              <a:rPr lang="en-GB" b="1" dirty="0" smtClean="0">
                <a:solidFill>
                  <a:srgbClr val="000000"/>
                </a:solidFill>
                <a:effectLst/>
                <a:latin typeface="Arial" panose="020B0604020202020204" pitchFamily="34" charset="0"/>
                <a:ea typeface="Calibri" panose="020F0502020204030204" pitchFamily="34" charset="0"/>
              </a:rPr>
              <a:t>Sample Question 1: </a:t>
            </a:r>
            <a:endParaRPr lang="en-GB" dirty="0" smtClean="0">
              <a:solidFill>
                <a:srgbClr val="000000"/>
              </a:solidFill>
              <a:effectLst/>
              <a:latin typeface="Arial" panose="020B0604020202020204" pitchFamily="34" charset="0"/>
              <a:ea typeface="Calibri" panose="020F0502020204030204" pitchFamily="34" charset="0"/>
            </a:endParaRP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Re-read the first three paragraphs of the text.</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Choose </a:t>
            </a:r>
            <a:r>
              <a:rPr lang="en-GB" b="1" dirty="0" smtClean="0">
                <a:solidFill>
                  <a:srgbClr val="000000"/>
                </a:solidFill>
                <a:effectLst/>
                <a:latin typeface="Arial" panose="020B0604020202020204" pitchFamily="34" charset="0"/>
                <a:ea typeface="Calibri" panose="020F0502020204030204" pitchFamily="34" charset="0"/>
              </a:rPr>
              <a:t>four </a:t>
            </a:r>
            <a:r>
              <a:rPr lang="en-GB" dirty="0" smtClean="0">
                <a:solidFill>
                  <a:srgbClr val="000000"/>
                </a:solidFill>
                <a:effectLst/>
                <a:latin typeface="Arial" panose="020B0604020202020204" pitchFamily="34" charset="0"/>
                <a:ea typeface="Calibri" panose="020F0502020204030204" pitchFamily="34" charset="0"/>
              </a:rPr>
              <a:t>statements below which are TRUE.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Shade the statements that you think are true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Choose a maximum of four statements.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A The order was given verbally.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B Captain Nolan was a coward.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C Three hundred guns were drawn up along the Russian line.</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D </a:t>
            </a:r>
            <a:r>
              <a:rPr lang="en-GB" b="1" dirty="0" smtClean="0">
                <a:solidFill>
                  <a:srgbClr val="000000"/>
                </a:solidFill>
                <a:effectLst/>
                <a:latin typeface="Arial" panose="020B0604020202020204" pitchFamily="34" charset="0"/>
                <a:ea typeface="Calibri" panose="020F0502020204030204" pitchFamily="34" charset="0"/>
              </a:rPr>
              <a:t>The order was given to Captain Nolan.</a:t>
            </a:r>
            <a:r>
              <a:rPr lang="en-GB" dirty="0" smtClean="0">
                <a:solidFill>
                  <a:srgbClr val="000000"/>
                </a:solidFill>
                <a:effectLst/>
                <a:latin typeface="Arial" panose="020B0604020202020204" pitchFamily="34" charset="0"/>
                <a:ea typeface="Calibri" panose="020F0502020204030204" pitchFamily="34" charset="0"/>
              </a:rPr>
              <a:t>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E The order was to be given to Lord Cardigan.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F  </a:t>
            </a:r>
            <a:r>
              <a:rPr lang="en-GB" b="1" dirty="0" smtClean="0">
                <a:solidFill>
                  <a:srgbClr val="000000"/>
                </a:solidFill>
                <a:effectLst/>
                <a:latin typeface="Arial" panose="020B0604020202020204" pitchFamily="34" charset="0"/>
                <a:ea typeface="Calibri" panose="020F0502020204030204" pitchFamily="34" charset="0"/>
              </a:rPr>
              <a:t>Captain Nolan died in the battle.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G </a:t>
            </a:r>
            <a:r>
              <a:rPr lang="en-GB" sz="1750" b="1" dirty="0" smtClean="0">
                <a:solidFill>
                  <a:srgbClr val="000000"/>
                </a:solidFill>
                <a:effectLst/>
                <a:latin typeface="Arial" panose="020B0604020202020204" pitchFamily="34" charset="0"/>
                <a:ea typeface="Calibri" panose="020F0502020204030204" pitchFamily="34" charset="0"/>
              </a:rPr>
              <a:t>Brigadier Airey did not think that the Light Cavalry had gone far enough in front. </a:t>
            </a:r>
          </a:p>
          <a:p>
            <a:pPr>
              <a:spcAft>
                <a:spcPts val="0"/>
              </a:spcAft>
            </a:pPr>
            <a:r>
              <a:rPr lang="en-GB" dirty="0" smtClean="0">
                <a:solidFill>
                  <a:srgbClr val="000000"/>
                </a:solidFill>
                <a:effectLst/>
                <a:latin typeface="Arial" panose="020B0604020202020204" pitchFamily="34" charset="0"/>
                <a:ea typeface="Calibri" panose="020F0502020204030204" pitchFamily="34" charset="0"/>
              </a:rPr>
              <a:t>H </a:t>
            </a:r>
            <a:r>
              <a:rPr lang="en-GB" b="1" dirty="0" smtClean="0">
                <a:solidFill>
                  <a:srgbClr val="000000"/>
                </a:solidFill>
                <a:effectLst/>
                <a:latin typeface="Arial" panose="020B0604020202020204" pitchFamily="34" charset="0"/>
                <a:ea typeface="Calibri" panose="020F0502020204030204" pitchFamily="34" charset="0"/>
              </a:rPr>
              <a:t>The Russians placed some guns on the heights over their position, on the left of the gorge</a:t>
            </a:r>
            <a:r>
              <a:rPr lang="en-GB" b="1" dirty="0" smtClean="0">
                <a:solidFill>
                  <a:srgbClr val="000000"/>
                </a:solidFill>
                <a:effectLst/>
                <a:latin typeface="Times New Roman" panose="02020603050405020304" pitchFamily="18" charset="0"/>
                <a:ea typeface="Calibri" panose="020F0502020204030204" pitchFamily="34" charset="0"/>
              </a:rPr>
              <a:t>. </a:t>
            </a:r>
            <a:endParaRPr lang="en-GB" b="1" dirty="0" smtClean="0">
              <a:solidFill>
                <a:srgbClr val="000000"/>
              </a:solidFill>
              <a:effectLst/>
              <a:latin typeface="Arial" panose="020B0604020202020204" pitchFamily="34" charset="0"/>
              <a:ea typeface="Calibri" panose="020F0502020204030204" pitchFamily="34" charset="0"/>
            </a:endParaRPr>
          </a:p>
          <a:p>
            <a:pPr marL="4798695" indent="230505">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[4 marks]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787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011" y="191131"/>
            <a:ext cx="8671859" cy="1200329"/>
          </a:xfrm>
          <a:prstGeom prst="rect">
            <a:avLst/>
          </a:prstGeom>
          <a:ln>
            <a:solidFill>
              <a:srgbClr val="FF0000"/>
            </a:solidFill>
          </a:ln>
        </p:spPr>
        <p:txBody>
          <a:bodyPr wrap="square">
            <a:spAutoFit/>
          </a:bodyPr>
          <a:lstStyle/>
          <a:p>
            <a:r>
              <a:rPr lang="en-GB" b="1" i="0" u="none" strike="noStrike" baseline="0" dirty="0" smtClean="0">
                <a:solidFill>
                  <a:srgbClr val="000000"/>
                </a:solidFill>
                <a:latin typeface="Arial" panose="020B0604020202020204" pitchFamily="34" charset="0"/>
              </a:rPr>
              <a:t>AO2 </a:t>
            </a:r>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Explain, comment on and analyse how writers use language and structure to achieve effects and influence readers, using relevant subjects terminology to support their views. 	</a:t>
            </a:r>
          </a:p>
        </p:txBody>
      </p:sp>
      <p:sp>
        <p:nvSpPr>
          <p:cNvPr id="3" name="Rectangle 2"/>
          <p:cNvSpPr/>
          <p:nvPr/>
        </p:nvSpPr>
        <p:spPr>
          <a:xfrm>
            <a:off x="310776" y="1767007"/>
            <a:ext cx="8612094" cy="2739211"/>
          </a:xfrm>
          <a:prstGeom prst="rect">
            <a:avLst/>
          </a:prstGeom>
        </p:spPr>
        <p:txBody>
          <a:bodyPr wrap="square">
            <a:spAutoFit/>
          </a:bodyPr>
          <a:lstStyle/>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Sample Question 3: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Re-read the rest of the text.</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This question assesses Language</a:t>
            </a: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i.e. Words / Phrases / Language Features / Language Techniques / Sentence Forms</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2000" b="1" dirty="0" smtClean="0">
                <a:effectLst/>
                <a:latin typeface="Arial" panose="020B0604020202020204" pitchFamily="34" charset="0"/>
                <a:ea typeface="Times New Roman" panose="02020603050405020304" pitchFamily="18" charset="0"/>
                <a:cs typeface="Times New Roman" panose="02020603050405020304" pitchFamily="18" charset="0"/>
              </a:rPr>
              <a:t>How does William Howard Russell use language to make you, the reader, feel proud of the soldiers?</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7082069" y="4260334"/>
            <a:ext cx="1338828" cy="369332"/>
          </a:xfrm>
          <a:prstGeom prst="rect">
            <a:avLst/>
          </a:prstGeom>
        </p:spPr>
        <p:txBody>
          <a:bodyPr wrap="none">
            <a:spAutoFit/>
          </a:bodyPr>
          <a:lstStyle/>
          <a:p>
            <a:pPr algn="ct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[12 marks]</a:t>
            </a:r>
            <a:endParaRPr lang="en-GB" sz="1100" dirty="0" smtClean="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639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011" y="191131"/>
            <a:ext cx="8671859" cy="1200329"/>
          </a:xfrm>
          <a:prstGeom prst="rect">
            <a:avLst/>
          </a:prstGeom>
          <a:ln>
            <a:solidFill>
              <a:srgbClr val="FF0000"/>
            </a:solidFill>
          </a:ln>
        </p:spPr>
        <p:txBody>
          <a:bodyPr wrap="square">
            <a:spAutoFit/>
          </a:bodyPr>
          <a:lstStyle/>
          <a:p>
            <a:r>
              <a:rPr lang="en-GB" b="1" i="0" u="none" strike="noStrike" baseline="0" dirty="0" smtClean="0">
                <a:solidFill>
                  <a:srgbClr val="000000"/>
                </a:solidFill>
                <a:latin typeface="Arial" panose="020B0604020202020204" pitchFamily="34" charset="0"/>
              </a:rPr>
              <a:t>AO2 </a:t>
            </a:r>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Explain, comment on and analyse how writers use language and structure to achieve effects and influence readers, using relevant subjects terminology to support their views. 	</a:t>
            </a:r>
          </a:p>
        </p:txBody>
      </p:sp>
      <p:sp>
        <p:nvSpPr>
          <p:cNvPr id="3" name="Rectangle 2"/>
          <p:cNvSpPr/>
          <p:nvPr/>
        </p:nvSpPr>
        <p:spPr>
          <a:xfrm>
            <a:off x="251011" y="1391460"/>
            <a:ext cx="8612094" cy="769441"/>
          </a:xfrm>
          <a:prstGeom prst="rect">
            <a:avLst/>
          </a:prstGeom>
        </p:spPr>
        <p:txBody>
          <a:bodyPr wrap="square">
            <a:spAutoFit/>
          </a:bodyPr>
          <a:lstStyle/>
          <a:p>
            <a:pPr algn="ctr">
              <a:spcAft>
                <a:spcPts val="0"/>
              </a:spcAft>
            </a:pPr>
            <a:r>
              <a:rPr lang="en-GB" sz="1600" b="1" dirty="0" smtClean="0">
                <a:effectLst/>
                <a:latin typeface="Arial" panose="020B0604020202020204" pitchFamily="34" charset="0"/>
                <a:ea typeface="Times New Roman" panose="02020603050405020304" pitchFamily="18" charset="0"/>
                <a:cs typeface="Times New Roman" panose="02020603050405020304" pitchFamily="18" charset="0"/>
              </a:rPr>
              <a:t>How does William Howard Russell use language to make you, the reader, feel proud of the soldiers? </a:t>
            </a:r>
            <a:r>
              <a:rPr lang="en-GB" sz="105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15958709"/>
              </p:ext>
            </p:extLst>
          </p:nvPr>
        </p:nvGraphicFramePr>
        <p:xfrm>
          <a:off x="251011" y="2022402"/>
          <a:ext cx="8743578" cy="4754880"/>
        </p:xfrm>
        <a:graphic>
          <a:graphicData uri="http://schemas.openxmlformats.org/drawingml/2006/table">
            <a:tbl>
              <a:tblPr firstRow="1" bandRow="1">
                <a:tableStyleId>{5C22544A-7EE6-4342-B048-85BDC9FD1C3A}</a:tableStyleId>
              </a:tblPr>
              <a:tblGrid>
                <a:gridCol w="1721226"/>
                <a:gridCol w="7022352"/>
              </a:tblGrid>
              <a:tr h="370840">
                <a:tc>
                  <a:txBody>
                    <a:bodyPr/>
                    <a:lstStyle/>
                    <a:p>
                      <a:r>
                        <a:rPr lang="en-GB" b="1" dirty="0" smtClean="0">
                          <a:solidFill>
                            <a:schemeClr val="tx1"/>
                          </a:solidFill>
                        </a:rPr>
                        <a:t>Level 4</a:t>
                      </a:r>
                    </a:p>
                    <a:p>
                      <a:r>
                        <a:rPr lang="en-GB" b="1" dirty="0" smtClean="0">
                          <a:solidFill>
                            <a:schemeClr val="tx1"/>
                          </a:solidFill>
                        </a:rPr>
                        <a:t>Perceptive, Detailed</a:t>
                      </a:r>
                    </a:p>
                    <a:p>
                      <a:r>
                        <a:rPr lang="en-GB" b="1" dirty="0" smtClean="0">
                          <a:solidFill>
                            <a:schemeClr val="tx1"/>
                          </a:solidFill>
                        </a:rPr>
                        <a:t>10-12</a:t>
                      </a:r>
                      <a:r>
                        <a:rPr lang="en-GB" b="1" baseline="0" dirty="0" smtClean="0">
                          <a:solidFill>
                            <a:schemeClr val="tx1"/>
                          </a:solidFill>
                        </a:rPr>
                        <a:t> marks</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detailed and perceptive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Analyses the effects of the writer’s choices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Selects a range of judicious examples </a:t>
                      </a:r>
                    </a:p>
                    <a:p>
                      <a:r>
                        <a:rPr lang="en-GB" sz="1800" b="0" i="0" u="none" strike="noStrike" kern="1200" baseline="0" dirty="0" smtClean="0">
                          <a:solidFill>
                            <a:schemeClr val="tx1"/>
                          </a:solidFill>
                          <a:latin typeface="+mn-lt"/>
                          <a:ea typeface="+mn-ea"/>
                          <a:cs typeface="+mn-cs"/>
                        </a:rPr>
                        <a:t>• Uses sophisticated subject terminology accurately </a:t>
                      </a:r>
                    </a:p>
                  </a:txBody>
                  <a:tcPr>
                    <a:solidFill>
                      <a:schemeClr val="bg1">
                        <a:lumMod val="85000"/>
                      </a:schemeClr>
                    </a:solidFill>
                  </a:tcPr>
                </a:tc>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7-9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clear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Clearly explains the effects of the writer’s choices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Selects a range of relevant examples </a:t>
                      </a:r>
                    </a:p>
                    <a:p>
                      <a:r>
                        <a:rPr lang="en-GB" sz="1800" b="0" i="0" u="none" strike="noStrike" kern="1200" baseline="0" dirty="0" smtClean="0">
                          <a:solidFill>
                            <a:schemeClr val="tx1"/>
                          </a:solidFill>
                          <a:latin typeface="+mn-lt"/>
                          <a:ea typeface="+mn-ea"/>
                          <a:cs typeface="+mn-cs"/>
                        </a:rPr>
                        <a:t>• Uses subject terminology accurately </a:t>
                      </a:r>
                      <a:endParaRPr lang="en-GB" b="0" dirty="0">
                        <a:solidFill>
                          <a:schemeClr val="tx1"/>
                        </a:solidFill>
                      </a:endParaRP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4-6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some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Attempts to comment on the effect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Selects some relevant examples </a:t>
                      </a:r>
                    </a:p>
                    <a:p>
                      <a:r>
                        <a:rPr lang="en-GB" sz="1800" b="0" i="0" u="none" strike="noStrike" kern="1200" baseline="0" dirty="0" smtClean="0">
                          <a:solidFill>
                            <a:schemeClr val="tx1"/>
                          </a:solidFill>
                          <a:latin typeface="+mn-lt"/>
                          <a:ea typeface="+mn-ea"/>
                          <a:cs typeface="+mn-cs"/>
                        </a:rPr>
                        <a:t>• Uses some subject terminology, not always appropriately </a:t>
                      </a:r>
                      <a:endParaRPr lang="en-GB" b="0" dirty="0">
                        <a:solidFill>
                          <a:schemeClr val="tx1"/>
                        </a:solidFill>
                      </a:endParaRP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1-3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some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Offers simple comment on effect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Simple references or examples </a:t>
                      </a:r>
                    </a:p>
                    <a:p>
                      <a:r>
                        <a:rPr lang="en-GB" sz="1800" b="0" i="0" u="none" strike="noStrike" kern="1200" baseline="0" dirty="0" smtClean="0">
                          <a:solidFill>
                            <a:schemeClr val="tx1"/>
                          </a:solidFill>
                          <a:latin typeface="+mn-lt"/>
                          <a:ea typeface="+mn-ea"/>
                          <a:cs typeface="+mn-cs"/>
                        </a:rPr>
                        <a:t>• Simple mention of subject terminology </a:t>
                      </a:r>
                      <a:endParaRPr lang="en-GB" b="0" dirty="0">
                        <a:solidFill>
                          <a:schemeClr val="tx1"/>
                        </a:solidFill>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2040609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rPr>
              <a:t>Q</a:t>
            </a:r>
            <a:endParaRPr lang="en-US" sz="4800" dirty="0">
              <a:solidFill>
                <a:schemeClr val="accent2"/>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rPr>
              <a:t>W</a:t>
            </a:r>
            <a:endParaRPr lang="en-US" sz="4800" dirty="0">
              <a:solidFill>
                <a:schemeClr val="accent2"/>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rPr>
              <a:t>E</a:t>
            </a:r>
            <a:endParaRPr lang="en-US" sz="4800" dirty="0">
              <a:solidFill>
                <a:schemeClr val="accent2"/>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rPr>
              <a:t>R</a:t>
            </a:r>
            <a:endParaRPr lang="en-US" sz="4800" dirty="0">
              <a:solidFill>
                <a:schemeClr val="accent2"/>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rPr>
              <a:t>T</a:t>
            </a:r>
            <a:endParaRPr lang="en-US" sz="4800" dirty="0">
              <a:solidFill>
                <a:schemeClr val="accent2"/>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rPr>
              <a:t>Y</a:t>
            </a:r>
            <a:endParaRPr lang="en-US" sz="4800" dirty="0">
              <a:solidFill>
                <a:schemeClr val="accent2"/>
              </a:solidFill>
            </a:endParaRPr>
          </a:p>
        </p:txBody>
      </p:sp>
      <p:sp>
        <p:nvSpPr>
          <p:cNvPr id="8" name="TextBox 7"/>
          <p:cNvSpPr txBox="1"/>
          <p:nvPr/>
        </p:nvSpPr>
        <p:spPr>
          <a:xfrm>
            <a:off x="1285852" y="1240681"/>
            <a:ext cx="6715172" cy="461665"/>
          </a:xfrm>
          <a:prstGeom prst="rect">
            <a:avLst/>
          </a:prstGeom>
          <a:noFill/>
        </p:spPr>
        <p:txBody>
          <a:bodyPr wrap="square" rtlCol="0">
            <a:spAutoFit/>
          </a:bodyPr>
          <a:lstStyle/>
          <a:p>
            <a:pPr algn="ctr"/>
            <a:endParaRPr lang="en-US" sz="2400" b="1" dirty="0" smtClean="0">
              <a:solidFill>
                <a:srgbClr val="00B0F0"/>
              </a:solidFill>
            </a:endParaRPr>
          </a:p>
        </p:txBody>
      </p:sp>
      <p:sp>
        <p:nvSpPr>
          <p:cNvPr id="9" name="TextBox 8"/>
          <p:cNvSpPr txBox="1"/>
          <p:nvPr/>
        </p:nvSpPr>
        <p:spPr>
          <a:xfrm>
            <a:off x="214282" y="2071678"/>
            <a:ext cx="8715436" cy="461665"/>
          </a:xfrm>
          <a:prstGeom prst="rect">
            <a:avLst/>
          </a:prstGeom>
          <a:noFill/>
        </p:spPr>
        <p:txBody>
          <a:bodyPr wrap="square" rtlCol="0">
            <a:spAutoFit/>
          </a:bodyPr>
          <a:lstStyle/>
          <a:p>
            <a:pPr algn="just"/>
            <a:endParaRPr lang="en-US" sz="2400" dirty="0">
              <a:solidFill>
                <a:schemeClr val="bg1"/>
              </a:solidFill>
            </a:endParaRPr>
          </a:p>
        </p:txBody>
      </p:sp>
      <p:sp>
        <p:nvSpPr>
          <p:cNvPr id="10" name="TextBox 9"/>
          <p:cNvSpPr txBox="1"/>
          <p:nvPr/>
        </p:nvSpPr>
        <p:spPr>
          <a:xfrm>
            <a:off x="179512" y="1379577"/>
            <a:ext cx="8856984" cy="5047536"/>
          </a:xfrm>
          <a:prstGeom prst="rect">
            <a:avLst/>
          </a:prstGeom>
          <a:solidFill>
            <a:schemeClr val="bg2">
              <a:lumMod val="75000"/>
              <a:alpha val="58000"/>
            </a:schemeClr>
          </a:solidFill>
        </p:spPr>
        <p:txBody>
          <a:bodyPr wrap="square" rtlCol="0">
            <a:spAutoFit/>
          </a:bodyPr>
          <a:lstStyle/>
          <a:p>
            <a:pPr>
              <a:buFont typeface="Arial" pitchFamily="34" charset="0"/>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effectLst>
                  <a:outerShdw blurRad="38100" dist="38100" dir="2700000" algn="tl">
                    <a:srgbClr val="000000">
                      <a:alpha val="43137"/>
                    </a:srgbClr>
                  </a:outerShdw>
                </a:effectLst>
              </a:rPr>
              <a:t>QUESTION - link your answer to the focus of the task</a:t>
            </a:r>
          </a:p>
          <a:p>
            <a:pPr>
              <a:spcBef>
                <a:spcPct val="50000"/>
              </a:spcBef>
              <a:buFontTx/>
              <a:buChar char="•"/>
            </a:pPr>
            <a:r>
              <a:rPr lang="en-GB" sz="2800" b="1" dirty="0" smtClean="0">
                <a:effectLst>
                  <a:outerShdw blurRad="38100" dist="38100" dir="2700000" algn="tl">
                    <a:srgbClr val="000000">
                      <a:alpha val="43137"/>
                    </a:srgbClr>
                  </a:outerShdw>
                </a:effectLst>
              </a:rPr>
              <a:t> WRITER - remember that the characters only do what the writer makes them do!</a:t>
            </a:r>
          </a:p>
          <a:p>
            <a:pPr>
              <a:spcBef>
                <a:spcPct val="50000"/>
              </a:spcBef>
              <a:buFontTx/>
              <a:buChar char="•"/>
            </a:pPr>
            <a:r>
              <a:rPr lang="en-GB" sz="2800" b="1" dirty="0" smtClean="0">
                <a:effectLst>
                  <a:outerShdw blurRad="38100" dist="38100" dir="2700000" algn="tl">
                    <a:srgbClr val="000000">
                      <a:alpha val="43137"/>
                    </a:srgbClr>
                  </a:outerShdw>
                </a:effectLst>
              </a:rPr>
              <a:t> EVIDENCE - Use quotations from the text</a:t>
            </a:r>
          </a:p>
          <a:p>
            <a:pPr>
              <a:spcBef>
                <a:spcPct val="50000"/>
              </a:spcBef>
              <a:buFontTx/>
              <a:buChar char="•"/>
            </a:pPr>
            <a:r>
              <a:rPr lang="en-GB" sz="2800" b="1" dirty="0" smtClean="0">
                <a:effectLst>
                  <a:outerShdw blurRad="38100" dist="38100" dir="2700000" algn="tl">
                    <a:srgbClr val="000000">
                      <a:alpha val="43137"/>
                    </a:srgbClr>
                  </a:outerShdw>
                </a:effectLst>
              </a:rPr>
              <a:t> READER - what effect do the events/ issues have on the reader?</a:t>
            </a:r>
          </a:p>
          <a:p>
            <a:pPr>
              <a:spcBef>
                <a:spcPct val="50000"/>
              </a:spcBef>
              <a:buFontTx/>
              <a:buChar char="•"/>
            </a:pPr>
            <a:r>
              <a:rPr lang="en-GB" sz="2800" b="1" dirty="0" smtClean="0">
                <a:effectLst>
                  <a:outerShdw blurRad="38100" dist="38100" dir="2700000" algn="tl">
                    <a:srgbClr val="000000">
                      <a:alpha val="43137"/>
                    </a:srgbClr>
                  </a:outerShdw>
                </a:effectLst>
              </a:rPr>
              <a:t> TECHNIQUES - language/ structure</a:t>
            </a:r>
          </a:p>
          <a:p>
            <a:pPr>
              <a:spcBef>
                <a:spcPct val="50000"/>
              </a:spcBef>
              <a:buFontTx/>
              <a:buChar char="•"/>
            </a:pPr>
            <a:r>
              <a:rPr lang="en-GB" sz="2800" b="1" dirty="0" smtClean="0">
                <a:effectLst>
                  <a:outerShdw blurRad="38100" dist="38100" dir="2700000" algn="tl">
                    <a:srgbClr val="000000">
                      <a:alpha val="43137"/>
                    </a:srgbClr>
                  </a:outerShdw>
                </a:effectLst>
              </a:rPr>
              <a:t> YOUR RESPONSE - explore your own ideas/ your reaction to the text </a:t>
            </a:r>
            <a:endParaRPr lang="en-US" sz="1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323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effectLst>
                  <a:outerShdw blurRad="38100" dist="38100" dir="2700000" algn="tl">
                    <a:srgbClr val="000000">
                      <a:alpha val="43137"/>
                    </a:srgbClr>
                  </a:outerShdw>
                </a:effectLst>
              </a:rPr>
              <a:t>Q</a:t>
            </a:r>
            <a:endParaRPr lang="en-US" sz="4800" dirty="0">
              <a:solidFill>
                <a:schemeClr val="accent2"/>
              </a:solidFill>
              <a:effectLst>
                <a:outerShdw blurRad="38100" dist="38100" dir="2700000" algn="tl">
                  <a:srgbClr val="000000">
                    <a:alpha val="43137"/>
                  </a:srgbClr>
                </a:outerShdw>
              </a:effectLst>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B050"/>
                </a:solidFill>
                <a:effectLst>
                  <a:outerShdw blurRad="38100" dist="38100" dir="2700000" algn="tl">
                    <a:srgbClr val="000000">
                      <a:alpha val="43137"/>
                    </a:srgbClr>
                  </a:outerShdw>
                </a:effectLst>
              </a:rPr>
              <a:t>W</a:t>
            </a:r>
            <a:endParaRPr lang="en-US" sz="4800" dirty="0">
              <a:solidFill>
                <a:srgbClr val="00B050"/>
              </a:solidFill>
              <a:effectLst>
                <a:outerShdw blurRad="38100" dist="38100" dir="2700000" algn="tl">
                  <a:srgbClr val="000000">
                    <a:alpha val="43137"/>
                  </a:srgbClr>
                </a:outerShdw>
              </a:effectLst>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C000"/>
                </a:solidFill>
                <a:effectLst>
                  <a:outerShdw blurRad="38100" dist="38100" dir="2700000" algn="tl">
                    <a:srgbClr val="000000">
                      <a:alpha val="43137"/>
                    </a:srgbClr>
                  </a:outerShdw>
                </a:effectLst>
              </a:rPr>
              <a:t>E</a:t>
            </a:r>
            <a:endParaRPr lang="en-US" sz="4800" dirty="0">
              <a:solidFill>
                <a:srgbClr val="FFC000"/>
              </a:solidFill>
              <a:effectLst>
                <a:outerShdw blurRad="38100" dist="38100" dir="2700000" algn="tl">
                  <a:srgbClr val="000000">
                    <a:alpha val="43137"/>
                  </a:srgbClr>
                </a:outerShdw>
              </a:effectLst>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7030A0"/>
                </a:solidFill>
                <a:effectLst>
                  <a:outerShdw blurRad="38100" dist="38100" dir="2700000" algn="tl">
                    <a:srgbClr val="000000">
                      <a:alpha val="43137"/>
                    </a:srgbClr>
                  </a:outerShdw>
                </a:effectLst>
              </a:rPr>
              <a:t>R</a:t>
            </a:r>
            <a:endParaRPr lang="en-US" sz="4800" dirty="0">
              <a:solidFill>
                <a:srgbClr val="7030A0"/>
              </a:solidFill>
              <a:effectLst>
                <a:outerShdw blurRad="38100" dist="38100" dir="2700000" algn="tl">
                  <a:srgbClr val="000000">
                    <a:alpha val="43137"/>
                  </a:srgbClr>
                </a:outerShdw>
              </a:effectLst>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FF00"/>
                </a:solidFill>
                <a:effectLst>
                  <a:outerShdw blurRad="38100" dist="38100" dir="2700000" algn="tl">
                    <a:srgbClr val="000000">
                      <a:alpha val="43137"/>
                    </a:srgbClr>
                  </a:outerShdw>
                </a:effectLst>
              </a:rPr>
              <a:t>T</a:t>
            </a:r>
            <a:endParaRPr lang="en-US" sz="4800" dirty="0">
              <a:solidFill>
                <a:srgbClr val="FFFF00"/>
              </a:solidFill>
              <a:effectLst>
                <a:outerShdw blurRad="38100" dist="38100" dir="2700000" algn="tl">
                  <a:srgbClr val="000000">
                    <a:alpha val="43137"/>
                  </a:srgbClr>
                </a:outerShdw>
              </a:effectLst>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70C0"/>
                </a:solidFill>
                <a:effectLst>
                  <a:outerShdw blurRad="38100" dist="38100" dir="2700000" algn="tl">
                    <a:srgbClr val="000000">
                      <a:alpha val="43137"/>
                    </a:srgbClr>
                  </a:outerShdw>
                </a:effectLst>
              </a:rPr>
              <a:t>Y</a:t>
            </a:r>
            <a:endParaRPr lang="en-US" sz="4800" dirty="0">
              <a:solidFill>
                <a:srgbClr val="0070C0"/>
              </a:solidFill>
              <a:effectLst>
                <a:outerShdw blurRad="38100" dist="38100" dir="2700000" algn="tl">
                  <a:srgbClr val="000000">
                    <a:alpha val="43137"/>
                  </a:srgbClr>
                </a:outerShdw>
              </a:effectLst>
            </a:endParaRPr>
          </a:p>
        </p:txBody>
      </p:sp>
      <p:sp>
        <p:nvSpPr>
          <p:cNvPr id="8" name="TextBox 7"/>
          <p:cNvSpPr txBox="1"/>
          <p:nvPr/>
        </p:nvSpPr>
        <p:spPr>
          <a:xfrm>
            <a:off x="149412" y="1240681"/>
            <a:ext cx="8780306" cy="646331"/>
          </a:xfrm>
          <a:prstGeom prst="rect">
            <a:avLst/>
          </a:prstGeom>
          <a:noFill/>
        </p:spPr>
        <p:txBody>
          <a:bodyPr wrap="square" rtlCol="0">
            <a:spAutoFit/>
          </a:bodyPr>
          <a:lstStyle/>
          <a:p>
            <a:pPr algn="ct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How does William Howard Russell use language to make you, the reader, feel proud of the soldiers?</a:t>
            </a:r>
            <a:endParaRPr lang="en-GB" sz="1100" dirty="0" smtClean="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p:cNvSpPr txBox="1"/>
          <p:nvPr/>
        </p:nvSpPr>
        <p:spPr>
          <a:xfrm>
            <a:off x="214282" y="2974125"/>
            <a:ext cx="8715436" cy="1569660"/>
          </a:xfrm>
          <a:prstGeom prst="rect">
            <a:avLst/>
          </a:prstGeom>
          <a:noFill/>
        </p:spPr>
        <p:txBody>
          <a:bodyPr wrap="square" rtlCol="0">
            <a:spAutoFit/>
          </a:bodyPr>
          <a:lstStyle/>
          <a:p>
            <a:pPr algn="just"/>
            <a:r>
              <a:rPr lang="en-GB" sz="3200" dirty="0"/>
              <a:t>They swept proudly past, glittering in the morning sun in all the pride and splendour of war. We could hardly believe the evidence of our senses! </a:t>
            </a:r>
            <a:endParaRPr lang="en-US" sz="3200" dirty="0">
              <a:solidFill>
                <a:srgbClr val="0070C0"/>
              </a:solidFill>
            </a:endParaRPr>
          </a:p>
        </p:txBody>
      </p:sp>
    </p:spTree>
    <p:extLst>
      <p:ext uri="{BB962C8B-B14F-4D97-AF65-F5344CB8AC3E}">
        <p14:creationId xmlns:p14="http://schemas.microsoft.com/office/powerpoint/2010/main" val="32084147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effectLst>
                  <a:outerShdw blurRad="38100" dist="38100" dir="2700000" algn="tl">
                    <a:srgbClr val="000000">
                      <a:alpha val="43137"/>
                    </a:srgbClr>
                  </a:outerShdw>
                </a:effectLst>
              </a:rPr>
              <a:t>Q</a:t>
            </a:r>
            <a:endParaRPr lang="en-US" sz="4800" dirty="0">
              <a:solidFill>
                <a:schemeClr val="accent2"/>
              </a:solidFill>
              <a:effectLst>
                <a:outerShdw blurRad="38100" dist="38100" dir="2700000" algn="tl">
                  <a:srgbClr val="000000">
                    <a:alpha val="43137"/>
                  </a:srgbClr>
                </a:outerShdw>
              </a:effectLst>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B050"/>
                </a:solidFill>
                <a:effectLst>
                  <a:outerShdw blurRad="38100" dist="38100" dir="2700000" algn="tl">
                    <a:srgbClr val="000000">
                      <a:alpha val="43137"/>
                    </a:srgbClr>
                  </a:outerShdw>
                </a:effectLst>
              </a:rPr>
              <a:t>W</a:t>
            </a:r>
            <a:endParaRPr lang="en-US" sz="4800" dirty="0">
              <a:solidFill>
                <a:srgbClr val="00B050"/>
              </a:solidFill>
              <a:effectLst>
                <a:outerShdw blurRad="38100" dist="38100" dir="2700000" algn="tl">
                  <a:srgbClr val="000000">
                    <a:alpha val="43137"/>
                  </a:srgbClr>
                </a:outerShdw>
              </a:effectLst>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C000"/>
                </a:solidFill>
                <a:effectLst>
                  <a:outerShdw blurRad="38100" dist="38100" dir="2700000" algn="tl">
                    <a:srgbClr val="000000">
                      <a:alpha val="43137"/>
                    </a:srgbClr>
                  </a:outerShdw>
                </a:effectLst>
              </a:rPr>
              <a:t>E</a:t>
            </a:r>
            <a:endParaRPr lang="en-US" sz="4800" dirty="0">
              <a:solidFill>
                <a:srgbClr val="FFC000"/>
              </a:solidFill>
              <a:effectLst>
                <a:outerShdw blurRad="38100" dist="38100" dir="2700000" algn="tl">
                  <a:srgbClr val="000000">
                    <a:alpha val="43137"/>
                  </a:srgbClr>
                </a:outerShdw>
              </a:effectLst>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7030A0"/>
                </a:solidFill>
                <a:effectLst>
                  <a:outerShdw blurRad="38100" dist="38100" dir="2700000" algn="tl">
                    <a:srgbClr val="000000">
                      <a:alpha val="43137"/>
                    </a:srgbClr>
                  </a:outerShdw>
                </a:effectLst>
              </a:rPr>
              <a:t>R</a:t>
            </a:r>
            <a:endParaRPr lang="en-US" sz="4800" dirty="0">
              <a:solidFill>
                <a:srgbClr val="7030A0"/>
              </a:solidFill>
              <a:effectLst>
                <a:outerShdw blurRad="38100" dist="38100" dir="2700000" algn="tl">
                  <a:srgbClr val="000000">
                    <a:alpha val="43137"/>
                  </a:srgbClr>
                </a:outerShdw>
              </a:effectLst>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FF00"/>
                </a:solidFill>
                <a:effectLst>
                  <a:outerShdw blurRad="38100" dist="38100" dir="2700000" algn="tl">
                    <a:srgbClr val="000000">
                      <a:alpha val="43137"/>
                    </a:srgbClr>
                  </a:outerShdw>
                </a:effectLst>
              </a:rPr>
              <a:t>T</a:t>
            </a:r>
            <a:endParaRPr lang="en-US" sz="4800" dirty="0">
              <a:solidFill>
                <a:srgbClr val="FFFF00"/>
              </a:solidFill>
              <a:effectLst>
                <a:outerShdw blurRad="38100" dist="38100" dir="2700000" algn="tl">
                  <a:srgbClr val="000000">
                    <a:alpha val="43137"/>
                  </a:srgbClr>
                </a:outerShdw>
              </a:effectLst>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70C0"/>
                </a:solidFill>
                <a:effectLst>
                  <a:outerShdw blurRad="38100" dist="38100" dir="2700000" algn="tl">
                    <a:srgbClr val="000000">
                      <a:alpha val="43137"/>
                    </a:srgbClr>
                  </a:outerShdw>
                </a:effectLst>
              </a:rPr>
              <a:t>Y</a:t>
            </a:r>
            <a:endParaRPr lang="en-US" sz="4800" dirty="0">
              <a:solidFill>
                <a:srgbClr val="0070C0"/>
              </a:solidFill>
              <a:effectLst>
                <a:outerShdw blurRad="38100" dist="38100" dir="2700000" algn="tl">
                  <a:srgbClr val="000000">
                    <a:alpha val="43137"/>
                  </a:srgbClr>
                </a:outerShdw>
              </a:effectLst>
            </a:endParaRPr>
          </a:p>
        </p:txBody>
      </p:sp>
      <p:sp>
        <p:nvSpPr>
          <p:cNvPr id="8" name="TextBox 7"/>
          <p:cNvSpPr txBox="1"/>
          <p:nvPr/>
        </p:nvSpPr>
        <p:spPr>
          <a:xfrm>
            <a:off x="149412" y="1240681"/>
            <a:ext cx="8780306" cy="646331"/>
          </a:xfrm>
          <a:prstGeom prst="rect">
            <a:avLst/>
          </a:prstGeom>
          <a:noFill/>
        </p:spPr>
        <p:txBody>
          <a:bodyPr wrap="square" rtlCol="0">
            <a:spAutoFit/>
          </a:bodyPr>
          <a:lstStyle/>
          <a:p>
            <a:pPr algn="ct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How does William Howard Russell use language to make you, the reader, feel proud of the soldiers?</a:t>
            </a:r>
            <a:endParaRPr lang="en-GB" sz="1100" dirty="0" smtClean="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p:cNvSpPr txBox="1"/>
          <p:nvPr/>
        </p:nvSpPr>
        <p:spPr>
          <a:xfrm>
            <a:off x="214282" y="2071678"/>
            <a:ext cx="8715436" cy="4524315"/>
          </a:xfrm>
          <a:prstGeom prst="rect">
            <a:avLst/>
          </a:prstGeom>
          <a:noFill/>
        </p:spPr>
        <p:txBody>
          <a:bodyPr wrap="square" rtlCol="0">
            <a:spAutoFit/>
          </a:bodyPr>
          <a:lstStyle/>
          <a:p>
            <a:pPr algn="just"/>
            <a:r>
              <a:rPr lang="en-US" sz="2400" dirty="0" smtClean="0">
                <a:solidFill>
                  <a:srgbClr val="00B050"/>
                </a:solidFill>
              </a:rPr>
              <a:t>Russell’s</a:t>
            </a:r>
            <a:r>
              <a:rPr lang="en-US" sz="2400" dirty="0" smtClean="0"/>
              <a:t> use of the </a:t>
            </a:r>
            <a:r>
              <a:rPr lang="en-US" sz="2400" dirty="0" smtClean="0">
                <a:solidFill>
                  <a:srgbClr val="FFFF00"/>
                </a:solidFill>
                <a:effectLst>
                  <a:outerShdw blurRad="38100" dist="38100" dir="2700000" algn="tl">
                    <a:srgbClr val="000000">
                      <a:alpha val="43137"/>
                    </a:srgbClr>
                  </a:outerShdw>
                </a:effectLst>
              </a:rPr>
              <a:t>adjective</a:t>
            </a:r>
            <a:r>
              <a:rPr lang="en-US" sz="2400" dirty="0" smtClean="0"/>
              <a:t> </a:t>
            </a:r>
            <a:r>
              <a:rPr lang="en-US" sz="2400" dirty="0" smtClean="0">
                <a:solidFill>
                  <a:srgbClr val="FFC000"/>
                </a:solidFill>
              </a:rPr>
              <a:t>‘glittering’ </a:t>
            </a:r>
            <a:r>
              <a:rPr lang="en-US" sz="2400" dirty="0" smtClean="0"/>
              <a:t>in </a:t>
            </a:r>
            <a:r>
              <a:rPr lang="en-US" sz="2400" dirty="0" smtClean="0">
                <a:solidFill>
                  <a:srgbClr val="FFC000"/>
                </a:solidFill>
              </a:rPr>
              <a:t>‘glittering in the morning sun’</a:t>
            </a:r>
            <a:r>
              <a:rPr lang="en-US" sz="2400" dirty="0" smtClean="0"/>
              <a:t> </a:t>
            </a:r>
            <a:r>
              <a:rPr lang="en-US" sz="2400" dirty="0" smtClean="0">
                <a:solidFill>
                  <a:srgbClr val="0070C0"/>
                </a:solidFill>
              </a:rPr>
              <a:t>creates an image of the soldiers heroically going into battle, like medieval knights with the sun bouncing off their </a:t>
            </a:r>
            <a:r>
              <a:rPr lang="en-US" sz="2400" dirty="0" err="1" smtClean="0">
                <a:solidFill>
                  <a:srgbClr val="0070C0"/>
                </a:solidFill>
              </a:rPr>
              <a:t>armour</a:t>
            </a:r>
            <a:r>
              <a:rPr lang="en-US" sz="2400" dirty="0" smtClean="0">
                <a:solidFill>
                  <a:srgbClr val="0070C0"/>
                </a:solidFill>
              </a:rPr>
              <a:t>. </a:t>
            </a:r>
            <a:r>
              <a:rPr lang="en-US" sz="2400" dirty="0" smtClean="0"/>
              <a:t>This romantic image is reinforced by the phrase </a:t>
            </a:r>
            <a:r>
              <a:rPr lang="en-US" sz="2400" dirty="0" smtClean="0">
                <a:solidFill>
                  <a:srgbClr val="FFC000"/>
                </a:solidFill>
              </a:rPr>
              <a:t>‘swept proudly past’. </a:t>
            </a:r>
            <a:r>
              <a:rPr lang="en-US" sz="2400" dirty="0" smtClean="0"/>
              <a:t>The </a:t>
            </a:r>
            <a:r>
              <a:rPr lang="en-US" sz="2400" dirty="0" smtClean="0">
                <a:solidFill>
                  <a:srgbClr val="FFFF00"/>
                </a:solidFill>
                <a:effectLst>
                  <a:outerShdw blurRad="38100" dist="38100" dir="2700000" algn="tl">
                    <a:srgbClr val="000000">
                      <a:alpha val="43137"/>
                    </a:srgbClr>
                  </a:outerShdw>
                </a:effectLst>
              </a:rPr>
              <a:t>adverb</a:t>
            </a:r>
            <a:r>
              <a:rPr lang="en-US" sz="2400" dirty="0" smtClean="0"/>
              <a:t> </a:t>
            </a:r>
            <a:r>
              <a:rPr lang="en-US" sz="2400" dirty="0" smtClean="0">
                <a:solidFill>
                  <a:srgbClr val="FFC000"/>
                </a:solidFill>
              </a:rPr>
              <a:t>‘swept’ </a:t>
            </a:r>
            <a:r>
              <a:rPr lang="en-US" sz="2400" dirty="0" smtClean="0">
                <a:solidFill>
                  <a:srgbClr val="0070C0"/>
                </a:solidFill>
              </a:rPr>
              <a:t>makes the soldiers seem like they are superior to the spectators and that they are proud of their status. It suggests</a:t>
            </a:r>
            <a:r>
              <a:rPr lang="en-US" sz="2400" dirty="0" smtClean="0"/>
              <a:t> to the </a:t>
            </a:r>
            <a:r>
              <a:rPr lang="en-US" sz="2400" dirty="0" smtClean="0">
                <a:solidFill>
                  <a:srgbClr val="7030A0"/>
                </a:solidFill>
              </a:rPr>
              <a:t>reader</a:t>
            </a:r>
            <a:r>
              <a:rPr lang="en-US" sz="2400" dirty="0" smtClean="0"/>
              <a:t> that </a:t>
            </a:r>
            <a:r>
              <a:rPr lang="en-US" sz="2400" dirty="0" smtClean="0">
                <a:solidFill>
                  <a:srgbClr val="7030A0"/>
                </a:solidFill>
              </a:rPr>
              <a:t>we too </a:t>
            </a:r>
            <a:r>
              <a:rPr lang="en-US" sz="2400" dirty="0" smtClean="0">
                <a:solidFill>
                  <a:srgbClr val="0070C0"/>
                </a:solidFill>
              </a:rPr>
              <a:t>should be proud and admiring of them</a:t>
            </a:r>
            <a:r>
              <a:rPr lang="en-US" sz="2400" dirty="0" smtClean="0"/>
              <a:t>. The </a:t>
            </a:r>
            <a:r>
              <a:rPr lang="en-US" sz="2400" dirty="0" smtClean="0">
                <a:solidFill>
                  <a:srgbClr val="FFFF00"/>
                </a:solidFill>
                <a:effectLst>
                  <a:outerShdw blurRad="38100" dist="38100" dir="2700000" algn="tl">
                    <a:srgbClr val="000000">
                      <a:alpha val="43137"/>
                    </a:srgbClr>
                  </a:outerShdw>
                </a:effectLst>
              </a:rPr>
              <a:t>repetition </a:t>
            </a:r>
            <a:r>
              <a:rPr lang="en-US" sz="2400" dirty="0" smtClean="0"/>
              <a:t>of </a:t>
            </a:r>
            <a:r>
              <a:rPr lang="en-US" sz="2400" dirty="0" smtClean="0">
                <a:solidFill>
                  <a:srgbClr val="FFC000"/>
                </a:solidFill>
              </a:rPr>
              <a:t>‘pride’ </a:t>
            </a:r>
            <a:r>
              <a:rPr lang="en-US" sz="2400" dirty="0" smtClean="0"/>
              <a:t>in </a:t>
            </a:r>
            <a:r>
              <a:rPr lang="en-US" sz="2400" dirty="0" smtClean="0">
                <a:solidFill>
                  <a:srgbClr val="FFC000"/>
                </a:solidFill>
              </a:rPr>
              <a:t>‘all the pride and </a:t>
            </a:r>
            <a:r>
              <a:rPr lang="en-US" sz="2400" dirty="0" err="1" smtClean="0">
                <a:solidFill>
                  <a:srgbClr val="FFC000"/>
                </a:solidFill>
              </a:rPr>
              <a:t>splendour</a:t>
            </a:r>
            <a:r>
              <a:rPr lang="en-US" sz="2400" dirty="0" smtClean="0">
                <a:solidFill>
                  <a:srgbClr val="FFC000"/>
                </a:solidFill>
              </a:rPr>
              <a:t> of war’ </a:t>
            </a:r>
            <a:r>
              <a:rPr lang="en-US" sz="2400" dirty="0" smtClean="0">
                <a:solidFill>
                  <a:srgbClr val="0070C0"/>
                </a:solidFill>
              </a:rPr>
              <a:t>reinforces the idea that they are doing something special</a:t>
            </a:r>
            <a:r>
              <a:rPr lang="en-US" sz="2400" dirty="0" smtClean="0"/>
              <a:t>, whilst </a:t>
            </a:r>
            <a:r>
              <a:rPr lang="en-US" sz="2400" dirty="0" smtClean="0">
                <a:solidFill>
                  <a:srgbClr val="00B050"/>
                </a:solidFill>
              </a:rPr>
              <a:t>Russell’s</a:t>
            </a:r>
            <a:r>
              <a:rPr lang="en-US" sz="2400" dirty="0" smtClean="0"/>
              <a:t> use of the </a:t>
            </a:r>
            <a:r>
              <a:rPr lang="en-US" sz="2400" dirty="0" smtClean="0">
                <a:solidFill>
                  <a:srgbClr val="FFFF00"/>
                </a:solidFill>
                <a:effectLst>
                  <a:outerShdw blurRad="38100" dist="38100" dir="2700000" algn="tl">
                    <a:srgbClr val="000000">
                      <a:alpha val="43137"/>
                    </a:srgbClr>
                  </a:outerShdw>
                </a:effectLst>
              </a:rPr>
              <a:t>first person plural</a:t>
            </a:r>
            <a:r>
              <a:rPr lang="en-US" sz="2400" dirty="0" smtClean="0"/>
              <a:t> </a:t>
            </a:r>
            <a:r>
              <a:rPr lang="en-US" sz="2400" dirty="0" smtClean="0">
                <a:solidFill>
                  <a:srgbClr val="FFC000"/>
                </a:solidFill>
              </a:rPr>
              <a:t>‘we’ </a:t>
            </a:r>
            <a:r>
              <a:rPr lang="en-US" sz="2400" dirty="0" smtClean="0"/>
              <a:t>in the next sentence reminds </a:t>
            </a:r>
            <a:r>
              <a:rPr lang="en-US" sz="2400" dirty="0" smtClean="0">
                <a:solidFill>
                  <a:srgbClr val="7030A0"/>
                </a:solidFill>
              </a:rPr>
              <a:t>us</a:t>
            </a:r>
            <a:r>
              <a:rPr lang="en-US" sz="2400" dirty="0" smtClean="0"/>
              <a:t> that </a:t>
            </a:r>
            <a:r>
              <a:rPr lang="en-US" sz="2400" dirty="0" smtClean="0">
                <a:solidFill>
                  <a:srgbClr val="7030A0"/>
                </a:solidFill>
              </a:rPr>
              <a:t>we</a:t>
            </a:r>
            <a:r>
              <a:rPr lang="en-US" sz="2400" dirty="0" smtClean="0"/>
              <a:t> </a:t>
            </a:r>
            <a:r>
              <a:rPr lang="en-US" sz="2400" dirty="0" smtClean="0">
                <a:solidFill>
                  <a:srgbClr val="0070C0"/>
                </a:solidFill>
              </a:rPr>
              <a:t>are not part of their ranks and should therefore be respectful and admiring of them. </a:t>
            </a:r>
            <a:endParaRPr lang="en-US" sz="2400" dirty="0">
              <a:solidFill>
                <a:srgbClr val="0070C0"/>
              </a:solidFill>
            </a:endParaRPr>
          </a:p>
        </p:txBody>
      </p:sp>
    </p:spTree>
    <p:extLst>
      <p:ext uri="{BB962C8B-B14F-4D97-AF65-F5344CB8AC3E}">
        <p14:creationId xmlns:p14="http://schemas.microsoft.com/office/powerpoint/2010/main" val="23345015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effectLst>
                  <a:outerShdw blurRad="38100" dist="38100" dir="2700000" algn="tl">
                    <a:srgbClr val="000000">
                      <a:alpha val="43137"/>
                    </a:srgbClr>
                  </a:outerShdw>
                </a:effectLst>
              </a:rPr>
              <a:t>Q</a:t>
            </a:r>
            <a:endParaRPr lang="en-US" sz="4800" dirty="0">
              <a:solidFill>
                <a:schemeClr val="accent2"/>
              </a:solidFill>
              <a:effectLst>
                <a:outerShdw blurRad="38100" dist="38100" dir="2700000" algn="tl">
                  <a:srgbClr val="000000">
                    <a:alpha val="43137"/>
                  </a:srgbClr>
                </a:outerShdw>
              </a:effectLst>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B050"/>
                </a:solidFill>
                <a:effectLst>
                  <a:outerShdw blurRad="38100" dist="38100" dir="2700000" algn="tl">
                    <a:srgbClr val="000000">
                      <a:alpha val="43137"/>
                    </a:srgbClr>
                  </a:outerShdw>
                </a:effectLst>
              </a:rPr>
              <a:t>W</a:t>
            </a:r>
            <a:endParaRPr lang="en-US" sz="4800" dirty="0">
              <a:solidFill>
                <a:srgbClr val="00B050"/>
              </a:solidFill>
              <a:effectLst>
                <a:outerShdw blurRad="38100" dist="38100" dir="2700000" algn="tl">
                  <a:srgbClr val="000000">
                    <a:alpha val="43137"/>
                  </a:srgbClr>
                </a:outerShdw>
              </a:effectLst>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C000"/>
                </a:solidFill>
                <a:effectLst>
                  <a:outerShdw blurRad="38100" dist="38100" dir="2700000" algn="tl">
                    <a:srgbClr val="000000">
                      <a:alpha val="43137"/>
                    </a:srgbClr>
                  </a:outerShdw>
                </a:effectLst>
              </a:rPr>
              <a:t>E</a:t>
            </a:r>
            <a:endParaRPr lang="en-US" sz="4800" dirty="0">
              <a:solidFill>
                <a:srgbClr val="FFC000"/>
              </a:solidFill>
              <a:effectLst>
                <a:outerShdw blurRad="38100" dist="38100" dir="2700000" algn="tl">
                  <a:srgbClr val="000000">
                    <a:alpha val="43137"/>
                  </a:srgbClr>
                </a:outerShdw>
              </a:effectLst>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7030A0"/>
                </a:solidFill>
                <a:effectLst>
                  <a:outerShdw blurRad="38100" dist="38100" dir="2700000" algn="tl">
                    <a:srgbClr val="000000">
                      <a:alpha val="43137"/>
                    </a:srgbClr>
                  </a:outerShdw>
                </a:effectLst>
              </a:rPr>
              <a:t>R</a:t>
            </a:r>
            <a:endParaRPr lang="en-US" sz="4800" dirty="0">
              <a:solidFill>
                <a:srgbClr val="7030A0"/>
              </a:solidFill>
              <a:effectLst>
                <a:outerShdw blurRad="38100" dist="38100" dir="2700000" algn="tl">
                  <a:srgbClr val="000000">
                    <a:alpha val="43137"/>
                  </a:srgbClr>
                </a:outerShdw>
              </a:effectLst>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FF00"/>
                </a:solidFill>
                <a:effectLst>
                  <a:outerShdw blurRad="38100" dist="38100" dir="2700000" algn="tl">
                    <a:srgbClr val="000000">
                      <a:alpha val="43137"/>
                    </a:srgbClr>
                  </a:outerShdw>
                </a:effectLst>
              </a:rPr>
              <a:t>T</a:t>
            </a:r>
            <a:endParaRPr lang="en-US" sz="4800" dirty="0">
              <a:solidFill>
                <a:srgbClr val="FFFF00"/>
              </a:solidFill>
              <a:effectLst>
                <a:outerShdw blurRad="38100" dist="38100" dir="2700000" algn="tl">
                  <a:srgbClr val="000000">
                    <a:alpha val="43137"/>
                  </a:srgbClr>
                </a:outerShdw>
              </a:effectLst>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70C0"/>
                </a:solidFill>
                <a:effectLst>
                  <a:outerShdw blurRad="38100" dist="38100" dir="2700000" algn="tl">
                    <a:srgbClr val="000000">
                      <a:alpha val="43137"/>
                    </a:srgbClr>
                  </a:outerShdw>
                </a:effectLst>
              </a:rPr>
              <a:t>Y</a:t>
            </a:r>
            <a:endParaRPr lang="en-US" sz="4800" dirty="0">
              <a:solidFill>
                <a:srgbClr val="0070C0"/>
              </a:solidFill>
              <a:effectLst>
                <a:outerShdw blurRad="38100" dist="38100" dir="2700000" algn="tl">
                  <a:srgbClr val="000000">
                    <a:alpha val="43137"/>
                  </a:srgbClr>
                </a:outerShdw>
              </a:effectLst>
            </a:endParaRPr>
          </a:p>
        </p:txBody>
      </p:sp>
      <p:sp>
        <p:nvSpPr>
          <p:cNvPr id="8" name="TextBox 7"/>
          <p:cNvSpPr txBox="1"/>
          <p:nvPr/>
        </p:nvSpPr>
        <p:spPr>
          <a:xfrm>
            <a:off x="149412" y="1240681"/>
            <a:ext cx="8780306" cy="646331"/>
          </a:xfrm>
          <a:prstGeom prst="rect">
            <a:avLst/>
          </a:prstGeom>
          <a:noFill/>
        </p:spPr>
        <p:txBody>
          <a:bodyPr wrap="square" rtlCol="0">
            <a:spAutoFit/>
          </a:bodyPr>
          <a:lstStyle/>
          <a:p>
            <a:pPr algn="ct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How does William Howard Russell use language to make you, the reader, feel proud of the soldiers?</a:t>
            </a:r>
            <a:endParaRPr lang="en-GB" sz="1100" dirty="0" smtClean="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p:cNvSpPr txBox="1"/>
          <p:nvPr/>
        </p:nvSpPr>
        <p:spPr>
          <a:xfrm>
            <a:off x="214282" y="2274878"/>
            <a:ext cx="8715436" cy="4031873"/>
          </a:xfrm>
          <a:prstGeom prst="rect">
            <a:avLst/>
          </a:prstGeom>
          <a:noFill/>
        </p:spPr>
        <p:txBody>
          <a:bodyPr wrap="square" rtlCol="0">
            <a:spAutoFit/>
          </a:bodyPr>
          <a:lstStyle/>
          <a:p>
            <a:pPr algn="just"/>
            <a:r>
              <a:rPr lang="en-GB" sz="3200" dirty="0"/>
              <a:t>With diminished ranks, thinned by those thirty guns, which the Russians had laid with the most deadly accuracy, with a halo of flashing steel above their heads, and with a cheer which was many a noble fellow’s death cry, they flew into the smoke of the batteries; but ere they were lost from view, the plain was strewed with their bodies and with the carcasses of horses. </a:t>
            </a:r>
            <a:endParaRPr lang="en-US" sz="3200" dirty="0">
              <a:solidFill>
                <a:srgbClr val="0070C0"/>
              </a:solidFill>
            </a:endParaRPr>
          </a:p>
        </p:txBody>
      </p:sp>
    </p:spTree>
    <p:extLst>
      <p:ext uri="{BB962C8B-B14F-4D97-AF65-F5344CB8AC3E}">
        <p14:creationId xmlns:p14="http://schemas.microsoft.com/office/powerpoint/2010/main" val="3218020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786082"/>
          </a:xfrm>
        </p:spPr>
        <p:txBody>
          <a:bodyPr/>
          <a:lstStyle/>
          <a:p>
            <a:r>
              <a:rPr lang="en-GB" dirty="0" smtClean="0">
                <a:solidFill>
                  <a:schemeClr val="tx1"/>
                </a:solidFill>
              </a:rPr>
              <a:t>The battle took place in a valley.</a:t>
            </a:r>
            <a:endParaRPr lang="en-GB" dirty="0">
              <a:solidFill>
                <a:schemeClr val="tx1"/>
              </a:solidFill>
            </a:endParaRPr>
          </a:p>
        </p:txBody>
      </p:sp>
      <p:sp>
        <p:nvSpPr>
          <p:cNvPr id="3" name="Subtitle 2"/>
          <p:cNvSpPr>
            <a:spLocks noGrp="1"/>
          </p:cNvSpPr>
          <p:nvPr>
            <p:ph type="subTitle" idx="1"/>
          </p:nvPr>
        </p:nvSpPr>
        <p:spPr>
          <a:xfrm flipV="1">
            <a:off x="1371600" y="6857999"/>
            <a:ext cx="6400800" cy="45719"/>
          </a:xfrm>
        </p:spPr>
        <p:txBody>
          <a:bodyPr>
            <a:normAutofit fontScale="25000" lnSpcReduction="20000"/>
          </a:bodyPr>
          <a:lstStyle/>
          <a:p>
            <a:endParaRPr lang="en-GB" dirty="0"/>
          </a:p>
        </p:txBody>
      </p:sp>
      <p:pic>
        <p:nvPicPr>
          <p:cNvPr id="1026" name="Picture 2" descr="http://t3.gstatic.com/images?q=tbn:ANd9GcQlMkrjCiXjT3Aat9Y_8sDlrldVHCiHZLQaDI4R-DfHj_zJnxRI"/>
          <p:cNvPicPr>
            <a:picLocks noChangeAspect="1" noChangeArrowheads="1"/>
          </p:cNvPicPr>
          <p:nvPr/>
        </p:nvPicPr>
        <p:blipFill>
          <a:blip r:embed="rId2"/>
          <a:srcRect/>
          <a:stretch>
            <a:fillRect/>
          </a:stretch>
        </p:blipFill>
        <p:spPr bwMode="auto">
          <a:xfrm>
            <a:off x="0" y="3495984"/>
            <a:ext cx="9144000" cy="3362015"/>
          </a:xfrm>
          <a:prstGeom prst="rect">
            <a:avLst/>
          </a:prstGeom>
          <a:noFill/>
        </p:spPr>
      </p:pic>
    </p:spTree>
    <p:extLst>
      <p:ext uri="{BB962C8B-B14F-4D97-AF65-F5344CB8AC3E}">
        <p14:creationId xmlns:p14="http://schemas.microsoft.com/office/powerpoint/2010/main" val="36382712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accent2"/>
                </a:solidFill>
                <a:effectLst>
                  <a:outerShdw blurRad="38100" dist="38100" dir="2700000" algn="tl">
                    <a:srgbClr val="000000">
                      <a:alpha val="43137"/>
                    </a:srgbClr>
                  </a:outerShdw>
                </a:effectLst>
              </a:rPr>
              <a:t>Q</a:t>
            </a:r>
            <a:endParaRPr lang="en-US" sz="4800" dirty="0">
              <a:solidFill>
                <a:schemeClr val="accent2"/>
              </a:solidFill>
              <a:effectLst>
                <a:outerShdw blurRad="38100" dist="38100" dir="2700000" algn="tl">
                  <a:srgbClr val="000000">
                    <a:alpha val="43137"/>
                  </a:srgbClr>
                </a:outerShdw>
              </a:effectLst>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B050"/>
                </a:solidFill>
                <a:effectLst>
                  <a:outerShdw blurRad="38100" dist="38100" dir="2700000" algn="tl">
                    <a:srgbClr val="000000">
                      <a:alpha val="43137"/>
                    </a:srgbClr>
                  </a:outerShdw>
                </a:effectLst>
              </a:rPr>
              <a:t>W</a:t>
            </a:r>
            <a:endParaRPr lang="en-US" sz="4800" dirty="0">
              <a:solidFill>
                <a:srgbClr val="00B050"/>
              </a:solidFill>
              <a:effectLst>
                <a:outerShdw blurRad="38100" dist="38100" dir="2700000" algn="tl">
                  <a:srgbClr val="000000">
                    <a:alpha val="43137"/>
                  </a:srgbClr>
                </a:outerShdw>
              </a:effectLst>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C000"/>
                </a:solidFill>
                <a:effectLst>
                  <a:outerShdw blurRad="38100" dist="38100" dir="2700000" algn="tl">
                    <a:srgbClr val="000000">
                      <a:alpha val="43137"/>
                    </a:srgbClr>
                  </a:outerShdw>
                </a:effectLst>
              </a:rPr>
              <a:t>E</a:t>
            </a:r>
            <a:endParaRPr lang="en-US" sz="4800" dirty="0">
              <a:solidFill>
                <a:srgbClr val="FFC000"/>
              </a:solidFill>
              <a:effectLst>
                <a:outerShdw blurRad="38100" dist="38100" dir="2700000" algn="tl">
                  <a:srgbClr val="000000">
                    <a:alpha val="43137"/>
                  </a:srgbClr>
                </a:outerShdw>
              </a:effectLst>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7030A0"/>
                </a:solidFill>
                <a:effectLst>
                  <a:outerShdw blurRad="38100" dist="38100" dir="2700000" algn="tl">
                    <a:srgbClr val="000000">
                      <a:alpha val="43137"/>
                    </a:srgbClr>
                  </a:outerShdw>
                </a:effectLst>
              </a:rPr>
              <a:t>R</a:t>
            </a:r>
            <a:endParaRPr lang="en-US" sz="4800" dirty="0">
              <a:solidFill>
                <a:srgbClr val="7030A0"/>
              </a:solidFill>
              <a:effectLst>
                <a:outerShdw blurRad="38100" dist="38100" dir="2700000" algn="tl">
                  <a:srgbClr val="000000">
                    <a:alpha val="43137"/>
                  </a:srgbClr>
                </a:outerShdw>
              </a:effectLst>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FFFF00"/>
                </a:solidFill>
                <a:effectLst>
                  <a:outerShdw blurRad="38100" dist="38100" dir="2700000" algn="tl">
                    <a:srgbClr val="000000">
                      <a:alpha val="43137"/>
                    </a:srgbClr>
                  </a:outerShdw>
                </a:effectLst>
              </a:rPr>
              <a:t>T</a:t>
            </a:r>
            <a:endParaRPr lang="en-US" sz="4800" dirty="0">
              <a:solidFill>
                <a:srgbClr val="FFFF00"/>
              </a:solidFill>
              <a:effectLst>
                <a:outerShdw blurRad="38100" dist="38100" dir="2700000" algn="tl">
                  <a:srgbClr val="000000">
                    <a:alpha val="43137"/>
                  </a:srgbClr>
                </a:outerShdw>
              </a:effectLst>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0070C0"/>
                </a:solidFill>
                <a:effectLst>
                  <a:outerShdw blurRad="38100" dist="38100" dir="2700000" algn="tl">
                    <a:srgbClr val="000000">
                      <a:alpha val="43137"/>
                    </a:srgbClr>
                  </a:outerShdw>
                </a:effectLst>
              </a:rPr>
              <a:t>Y</a:t>
            </a:r>
            <a:endParaRPr lang="en-US" sz="4800" dirty="0">
              <a:solidFill>
                <a:srgbClr val="0070C0"/>
              </a:solidFill>
              <a:effectLst>
                <a:outerShdw blurRad="38100" dist="38100" dir="2700000" algn="tl">
                  <a:srgbClr val="000000">
                    <a:alpha val="43137"/>
                  </a:srgbClr>
                </a:outerShdw>
              </a:effectLst>
            </a:endParaRPr>
          </a:p>
        </p:txBody>
      </p:sp>
      <p:sp>
        <p:nvSpPr>
          <p:cNvPr id="8" name="TextBox 7"/>
          <p:cNvSpPr txBox="1"/>
          <p:nvPr/>
        </p:nvSpPr>
        <p:spPr>
          <a:xfrm>
            <a:off x="149412" y="1240681"/>
            <a:ext cx="8780306" cy="646331"/>
          </a:xfrm>
          <a:prstGeom prst="rect">
            <a:avLst/>
          </a:prstGeom>
          <a:noFill/>
        </p:spPr>
        <p:txBody>
          <a:bodyPr wrap="square" rtlCol="0">
            <a:spAutoFit/>
          </a:bodyPr>
          <a:lstStyle/>
          <a:p>
            <a:pPr algn="ct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How does William Howard Russell use language to make you, the reader, feel proud of the soldiers?</a:t>
            </a:r>
            <a:endParaRPr lang="en-GB" sz="1100" dirty="0" smtClean="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p:cNvSpPr txBox="1"/>
          <p:nvPr/>
        </p:nvSpPr>
        <p:spPr>
          <a:xfrm>
            <a:off x="214282" y="2274878"/>
            <a:ext cx="8715436" cy="3046988"/>
          </a:xfrm>
          <a:prstGeom prst="rect">
            <a:avLst/>
          </a:prstGeom>
          <a:noFill/>
        </p:spPr>
        <p:txBody>
          <a:bodyPr wrap="square" rtlCol="0">
            <a:spAutoFit/>
          </a:bodyPr>
          <a:lstStyle/>
          <a:p>
            <a:r>
              <a:rPr lang="en-GB" sz="3200" dirty="0"/>
              <a:t>Through the clouds of smoke we could see their sabres flashing as they rode up to the guns and dashed between them, cutting down the gunners as they stood. The blaze of their steel, as an officer standing near me said, was ‘like the turn of a shoal of mackerel’. </a:t>
            </a:r>
          </a:p>
        </p:txBody>
      </p:sp>
    </p:spTree>
    <p:extLst>
      <p:ext uri="{BB962C8B-B14F-4D97-AF65-F5344CB8AC3E}">
        <p14:creationId xmlns:p14="http://schemas.microsoft.com/office/powerpoint/2010/main" val="14452969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011" y="191131"/>
            <a:ext cx="8671859" cy="1200329"/>
          </a:xfrm>
          <a:prstGeom prst="rect">
            <a:avLst/>
          </a:prstGeom>
          <a:ln>
            <a:solidFill>
              <a:srgbClr val="FF0000"/>
            </a:solidFill>
          </a:ln>
        </p:spPr>
        <p:txBody>
          <a:bodyPr wrap="square">
            <a:spAutoFit/>
          </a:bodyPr>
          <a:lstStyle/>
          <a:p>
            <a:r>
              <a:rPr lang="en-GB" b="1" i="0" u="none" strike="noStrike" baseline="0" dirty="0" smtClean="0">
                <a:solidFill>
                  <a:srgbClr val="000000"/>
                </a:solidFill>
                <a:latin typeface="Arial" panose="020B0604020202020204" pitchFamily="34" charset="0"/>
              </a:rPr>
              <a:t>AO2 </a:t>
            </a:r>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Explain, comment on and analyse how writers use language and structure to achieve effects and influence readers, using relevant subjects terminology to support their views. 	</a:t>
            </a:r>
          </a:p>
        </p:txBody>
      </p:sp>
      <p:sp>
        <p:nvSpPr>
          <p:cNvPr id="3" name="Rectangle 2"/>
          <p:cNvSpPr/>
          <p:nvPr/>
        </p:nvSpPr>
        <p:spPr>
          <a:xfrm>
            <a:off x="310776" y="1767007"/>
            <a:ext cx="8612094" cy="2739211"/>
          </a:xfrm>
          <a:prstGeom prst="rect">
            <a:avLst/>
          </a:prstGeom>
        </p:spPr>
        <p:txBody>
          <a:bodyPr wrap="square">
            <a:spAutoFit/>
          </a:bodyPr>
          <a:lstStyle/>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Sample Question 3: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Re-read the rest of the text.</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b="1" dirty="0" smtClean="0">
                <a:effectLst/>
                <a:latin typeface="Arial" panose="020B0604020202020204" pitchFamily="34" charset="0"/>
                <a:ea typeface="Times New Roman" panose="02020603050405020304" pitchFamily="18" charset="0"/>
                <a:cs typeface="Times New Roman" panose="02020603050405020304" pitchFamily="18" charset="0"/>
              </a:rPr>
              <a:t>This question assesses Language</a:t>
            </a: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i.e. Words / Phrases / Language Features / Language Techniques / Sentence Forms</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2000" b="1" dirty="0" smtClean="0">
                <a:effectLst/>
                <a:latin typeface="Arial" panose="020B0604020202020204" pitchFamily="34" charset="0"/>
                <a:ea typeface="Times New Roman" panose="02020603050405020304" pitchFamily="18" charset="0"/>
                <a:cs typeface="Times New Roman" panose="02020603050405020304" pitchFamily="18" charset="0"/>
              </a:rPr>
              <a:t>How does William Howard Russell use language to make you, the reader, feel proud of the soldiers?</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294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011" y="191131"/>
            <a:ext cx="8671859" cy="1200329"/>
          </a:xfrm>
          <a:prstGeom prst="rect">
            <a:avLst/>
          </a:prstGeom>
          <a:ln>
            <a:solidFill>
              <a:srgbClr val="FF0000"/>
            </a:solidFill>
          </a:ln>
        </p:spPr>
        <p:txBody>
          <a:bodyPr wrap="square">
            <a:spAutoFit/>
          </a:bodyPr>
          <a:lstStyle/>
          <a:p>
            <a:r>
              <a:rPr lang="en-GB" b="1" i="0" u="none" strike="noStrike" baseline="0" dirty="0" smtClean="0">
                <a:solidFill>
                  <a:srgbClr val="000000"/>
                </a:solidFill>
                <a:latin typeface="Arial" panose="020B0604020202020204" pitchFamily="34" charset="0"/>
              </a:rPr>
              <a:t>AO2 </a:t>
            </a:r>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Explain, comment on and analyse how writers use language and structure to achieve effects and influence readers, using relevant subjects terminology to support their views. 	</a:t>
            </a:r>
          </a:p>
        </p:txBody>
      </p:sp>
      <p:sp>
        <p:nvSpPr>
          <p:cNvPr id="3" name="Rectangle 2"/>
          <p:cNvSpPr/>
          <p:nvPr/>
        </p:nvSpPr>
        <p:spPr>
          <a:xfrm>
            <a:off x="251011" y="1391460"/>
            <a:ext cx="8612094" cy="931024"/>
          </a:xfrm>
          <a:prstGeom prst="rect">
            <a:avLst/>
          </a:prstGeom>
        </p:spPr>
        <p:txBody>
          <a:bodyPr wrap="square">
            <a:spAutoFit/>
          </a:bodyPr>
          <a:lstStyle/>
          <a:p>
            <a:pPr algn="ctr">
              <a:spcAft>
                <a:spcPts val="0"/>
              </a:spcAft>
            </a:pPr>
            <a:r>
              <a:rPr lang="en-GB" sz="1600" b="1" dirty="0" smtClean="0">
                <a:effectLst/>
                <a:latin typeface="Arial" panose="020B0604020202020204" pitchFamily="34" charset="0"/>
                <a:ea typeface="Times New Roman" panose="02020603050405020304" pitchFamily="18" charset="0"/>
                <a:cs typeface="Times New Roman" panose="02020603050405020304" pitchFamily="18" charset="0"/>
              </a:rPr>
              <a:t>How does William Howard Russell use language to make you, the reader, feel proud of the soldiers?</a:t>
            </a:r>
            <a:endParaRPr lang="en-GB"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050"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251011" y="2022402"/>
          <a:ext cx="8743578" cy="4754880"/>
        </p:xfrm>
        <a:graphic>
          <a:graphicData uri="http://schemas.openxmlformats.org/drawingml/2006/table">
            <a:tbl>
              <a:tblPr firstRow="1" bandRow="1">
                <a:tableStyleId>{5C22544A-7EE6-4342-B048-85BDC9FD1C3A}</a:tableStyleId>
              </a:tblPr>
              <a:tblGrid>
                <a:gridCol w="1721226"/>
                <a:gridCol w="7022352"/>
              </a:tblGrid>
              <a:tr h="370840">
                <a:tc>
                  <a:txBody>
                    <a:bodyPr/>
                    <a:lstStyle/>
                    <a:p>
                      <a:r>
                        <a:rPr lang="en-GB" b="1" dirty="0" smtClean="0">
                          <a:solidFill>
                            <a:schemeClr val="tx1"/>
                          </a:solidFill>
                        </a:rPr>
                        <a:t>Level 4</a:t>
                      </a:r>
                    </a:p>
                    <a:p>
                      <a:r>
                        <a:rPr lang="en-GB" b="1" dirty="0" smtClean="0">
                          <a:solidFill>
                            <a:schemeClr val="tx1"/>
                          </a:solidFill>
                        </a:rPr>
                        <a:t>Perceptive, Detailed</a:t>
                      </a:r>
                    </a:p>
                    <a:p>
                      <a:r>
                        <a:rPr lang="en-GB" b="1" dirty="0" smtClean="0">
                          <a:solidFill>
                            <a:schemeClr val="tx1"/>
                          </a:solidFill>
                        </a:rPr>
                        <a:t>10-12</a:t>
                      </a:r>
                      <a:r>
                        <a:rPr lang="en-GB" b="1" baseline="0" dirty="0" smtClean="0">
                          <a:solidFill>
                            <a:schemeClr val="tx1"/>
                          </a:solidFill>
                        </a:rPr>
                        <a:t> marks</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detailed and perceptive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Analyses the effects of the writer’s choices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Selects a range of judicious examples </a:t>
                      </a:r>
                    </a:p>
                    <a:p>
                      <a:r>
                        <a:rPr lang="en-GB" sz="1800" b="0" i="0" u="none" strike="noStrike" kern="1200" baseline="0" dirty="0" smtClean="0">
                          <a:solidFill>
                            <a:schemeClr val="tx1"/>
                          </a:solidFill>
                          <a:latin typeface="+mn-lt"/>
                          <a:ea typeface="+mn-ea"/>
                          <a:cs typeface="+mn-cs"/>
                        </a:rPr>
                        <a:t>• Uses sophisticated subject terminology accurately </a:t>
                      </a:r>
                    </a:p>
                  </a:txBody>
                  <a:tcPr>
                    <a:solidFill>
                      <a:schemeClr val="bg1">
                        <a:lumMod val="85000"/>
                      </a:schemeClr>
                    </a:solidFill>
                  </a:tcPr>
                </a:tc>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7-9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clear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Clearly explains the effects of the writer’s choices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Selects a range of relevant examples </a:t>
                      </a:r>
                    </a:p>
                    <a:p>
                      <a:r>
                        <a:rPr lang="en-GB" sz="1800" b="0" i="0" u="none" strike="noStrike" kern="1200" baseline="0" dirty="0" smtClean="0">
                          <a:solidFill>
                            <a:schemeClr val="tx1"/>
                          </a:solidFill>
                          <a:latin typeface="+mn-lt"/>
                          <a:ea typeface="+mn-ea"/>
                          <a:cs typeface="+mn-cs"/>
                        </a:rPr>
                        <a:t>• Uses subject terminology accurately </a:t>
                      </a:r>
                      <a:endParaRPr lang="en-GB" b="0" dirty="0">
                        <a:solidFill>
                          <a:schemeClr val="tx1"/>
                        </a:solidFill>
                      </a:endParaRP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4-6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some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Attempts to comment on the effect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Selects some relevant examples </a:t>
                      </a:r>
                    </a:p>
                    <a:p>
                      <a:r>
                        <a:rPr lang="en-GB" sz="1800" b="0" i="0" u="none" strike="noStrike" kern="1200" baseline="0" dirty="0" smtClean="0">
                          <a:solidFill>
                            <a:schemeClr val="tx1"/>
                          </a:solidFill>
                          <a:latin typeface="+mn-lt"/>
                          <a:ea typeface="+mn-ea"/>
                          <a:cs typeface="+mn-cs"/>
                        </a:rPr>
                        <a:t>• Uses some subject terminology, not always appropriately </a:t>
                      </a:r>
                      <a:endParaRPr lang="en-GB" b="0" dirty="0">
                        <a:solidFill>
                          <a:schemeClr val="tx1"/>
                        </a:solidFill>
                      </a:endParaRP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1-3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some understanding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Offers simple comment on effect of </a:t>
                      </a:r>
                      <a:r>
                        <a:rPr lang="en-GB" sz="1800" b="0" i="1" u="none" strike="noStrike" kern="1200" baseline="0" dirty="0" smtClean="0">
                          <a:solidFill>
                            <a:schemeClr val="tx1"/>
                          </a:solidFill>
                          <a:latin typeface="+mn-lt"/>
                          <a:ea typeface="+mn-ea"/>
                          <a:cs typeface="+mn-cs"/>
                        </a:rPr>
                        <a:t>language </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 Simple references or examples </a:t>
                      </a:r>
                    </a:p>
                    <a:p>
                      <a:r>
                        <a:rPr lang="en-GB" sz="1800" b="0" i="0" u="none" strike="noStrike" kern="1200" baseline="0" dirty="0" smtClean="0">
                          <a:solidFill>
                            <a:schemeClr val="tx1"/>
                          </a:solidFill>
                          <a:latin typeface="+mn-lt"/>
                          <a:ea typeface="+mn-ea"/>
                          <a:cs typeface="+mn-cs"/>
                        </a:rPr>
                        <a:t>• Simple mention of subject terminology </a:t>
                      </a:r>
                      <a:endParaRPr lang="en-GB" b="0" dirty="0">
                        <a:solidFill>
                          <a:schemeClr val="tx1"/>
                        </a:solidFill>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2346882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34" y="3352683"/>
            <a:ext cx="8671859" cy="1200329"/>
          </a:xfrm>
          <a:prstGeom prst="rect">
            <a:avLst/>
          </a:prstGeom>
          <a:ln>
            <a:solidFill>
              <a:srgbClr val="FF0000"/>
            </a:solidFill>
          </a:ln>
        </p:spPr>
        <p:txBody>
          <a:bodyPr wrap="square">
            <a:spAutoFit/>
          </a:bodyPr>
          <a:lstStyle/>
          <a:p>
            <a:r>
              <a:rPr lang="en-GB" b="1" i="0" u="none" strike="noStrike" baseline="0" dirty="0" smtClean="0">
                <a:solidFill>
                  <a:srgbClr val="000000"/>
                </a:solidFill>
                <a:latin typeface="Arial" panose="020B0604020202020204" pitchFamily="34" charset="0"/>
              </a:rPr>
              <a:t>AO2 </a:t>
            </a:r>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Explain, comment on and analyse how writers use language and structure to achieve effects and influence readers, using relevant subjects terminology to support their views. 	</a:t>
            </a:r>
          </a:p>
        </p:txBody>
      </p:sp>
      <p:sp>
        <p:nvSpPr>
          <p:cNvPr id="3" name="Rectangle 2"/>
          <p:cNvSpPr/>
          <p:nvPr/>
        </p:nvSpPr>
        <p:spPr>
          <a:xfrm>
            <a:off x="219634" y="352496"/>
            <a:ext cx="8671858" cy="1200329"/>
          </a:xfrm>
          <a:prstGeom prst="rect">
            <a:avLst/>
          </a:prstGeom>
          <a:ln>
            <a:solidFill>
              <a:srgbClr val="FF0000"/>
            </a:solidFill>
          </a:ln>
        </p:spPr>
        <p:txBody>
          <a:bodyPr wrap="square">
            <a:spAutoFit/>
          </a:bodyPr>
          <a:lstStyle/>
          <a:p>
            <a:r>
              <a:rPr lang="en-GB" b="1" i="0" u="none" strike="noStrike" baseline="0" dirty="0" smtClean="0">
                <a:solidFill>
                  <a:srgbClr val="000000"/>
                </a:solidFill>
                <a:latin typeface="Arial" panose="020B0604020202020204" pitchFamily="34" charset="0"/>
              </a:rPr>
              <a:t>AO1 </a:t>
            </a:r>
            <a:r>
              <a:rPr lang="en-GB" b="0" i="0" u="none" strike="noStrike" baseline="0" dirty="0" smtClean="0">
                <a:solidFill>
                  <a:srgbClr val="000000"/>
                </a:solidFill>
                <a:latin typeface="Arial" panose="020B0604020202020204" pitchFamily="34" charset="0"/>
              </a:rPr>
              <a:t>	</a:t>
            </a:r>
          </a:p>
          <a:p>
            <a:r>
              <a:rPr lang="en-GB" b="0" i="0" u="none" strike="noStrike" baseline="0" dirty="0" smtClean="0">
                <a:solidFill>
                  <a:srgbClr val="000000"/>
                </a:solidFill>
                <a:latin typeface="Arial" panose="020B0604020202020204" pitchFamily="34" charset="0"/>
              </a:rPr>
              <a:t>• Identify and interpret explicit and implicit information and ideas. </a:t>
            </a:r>
          </a:p>
          <a:p>
            <a:r>
              <a:rPr lang="en-GB" b="0" i="0" u="none" strike="noStrike" baseline="0" dirty="0" smtClean="0">
                <a:solidFill>
                  <a:srgbClr val="000000"/>
                </a:solidFill>
                <a:latin typeface="Arial" panose="020B0604020202020204" pitchFamily="34" charset="0"/>
              </a:rPr>
              <a:t>• Select and synthesise evidence from different texts. </a:t>
            </a:r>
          </a:p>
          <a:p>
            <a:r>
              <a:rPr lang="en-GB" b="0" i="0" u="none" strike="noStrike" baseline="0" dirty="0" smtClean="0">
                <a:solidFill>
                  <a:srgbClr val="000000"/>
                </a:solidFill>
                <a:latin typeface="Arial" panose="020B0604020202020204" pitchFamily="34" charset="0"/>
              </a:rPr>
              <a:t>	</a:t>
            </a:r>
          </a:p>
        </p:txBody>
      </p:sp>
      <p:sp>
        <p:nvSpPr>
          <p:cNvPr id="4" name="TextBox 3"/>
          <p:cNvSpPr txBox="1"/>
          <p:nvPr/>
        </p:nvSpPr>
        <p:spPr>
          <a:xfrm>
            <a:off x="310776" y="1954306"/>
            <a:ext cx="8456706" cy="1323439"/>
          </a:xfrm>
          <a:prstGeom prst="rect">
            <a:avLst/>
          </a:prstGeom>
          <a:noFill/>
        </p:spPr>
        <p:txBody>
          <a:bodyPr wrap="square" rtlCol="0">
            <a:spAutoFit/>
          </a:bodyPr>
          <a:lstStyle/>
          <a:p>
            <a:r>
              <a:rPr lang="en-GB" sz="4000" dirty="0" smtClean="0">
                <a:solidFill>
                  <a:srgbClr val="00B050"/>
                </a:solidFill>
                <a:latin typeface="Impact" panose="020B0806030902050204" pitchFamily="34" charset="0"/>
              </a:rPr>
              <a:t>WWW:</a:t>
            </a:r>
          </a:p>
          <a:p>
            <a:r>
              <a:rPr lang="en-GB" sz="4000" dirty="0" smtClean="0">
                <a:solidFill>
                  <a:srgbClr val="00B050"/>
                </a:solidFill>
                <a:latin typeface="Impact" panose="020B0806030902050204" pitchFamily="34" charset="0"/>
              </a:rPr>
              <a:t>EBI:</a:t>
            </a:r>
          </a:p>
        </p:txBody>
      </p:sp>
      <p:sp>
        <p:nvSpPr>
          <p:cNvPr id="5" name="TextBox 4"/>
          <p:cNvSpPr txBox="1"/>
          <p:nvPr/>
        </p:nvSpPr>
        <p:spPr>
          <a:xfrm>
            <a:off x="327210" y="4873812"/>
            <a:ext cx="8456706" cy="1323439"/>
          </a:xfrm>
          <a:prstGeom prst="rect">
            <a:avLst/>
          </a:prstGeom>
          <a:noFill/>
        </p:spPr>
        <p:txBody>
          <a:bodyPr wrap="square" rtlCol="0">
            <a:spAutoFit/>
          </a:bodyPr>
          <a:lstStyle/>
          <a:p>
            <a:r>
              <a:rPr lang="en-GB" sz="4000" dirty="0" smtClean="0">
                <a:solidFill>
                  <a:srgbClr val="00B050"/>
                </a:solidFill>
                <a:latin typeface="Impact" panose="020B0806030902050204" pitchFamily="34" charset="0"/>
              </a:rPr>
              <a:t>WWW:</a:t>
            </a:r>
          </a:p>
          <a:p>
            <a:r>
              <a:rPr lang="en-GB" sz="4000" dirty="0" smtClean="0">
                <a:solidFill>
                  <a:srgbClr val="00B050"/>
                </a:solidFill>
                <a:latin typeface="Impact" panose="020B0806030902050204" pitchFamily="34" charset="0"/>
              </a:rPr>
              <a:t>EBI:</a:t>
            </a:r>
          </a:p>
        </p:txBody>
      </p:sp>
    </p:spTree>
    <p:extLst>
      <p:ext uri="{BB962C8B-B14F-4D97-AF65-F5344CB8AC3E}">
        <p14:creationId xmlns:p14="http://schemas.microsoft.com/office/powerpoint/2010/main" val="151392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5772"/>
            <a:ext cx="7772400" cy="2387600"/>
          </a:xfrm>
        </p:spPr>
        <p:txBody>
          <a:bodyPr>
            <a:normAutofit fontScale="90000"/>
          </a:bodyPr>
          <a:lstStyle/>
          <a:p>
            <a:r>
              <a:rPr lang="en-GB" dirty="0" smtClean="0">
                <a:solidFill>
                  <a:schemeClr val="tx1"/>
                </a:solidFill>
              </a:rPr>
              <a:t>If you were having a battle in a valley where would you want to be positioned?</a:t>
            </a:r>
            <a:endParaRPr lang="en-GB" dirty="0">
              <a:solidFill>
                <a:schemeClr val="tx1"/>
              </a:solidFill>
            </a:endParaRPr>
          </a:p>
        </p:txBody>
      </p:sp>
      <p:pic>
        <p:nvPicPr>
          <p:cNvPr id="3" name="Picture 2" descr="http://t3.gstatic.com/images?q=tbn:ANd9GcQlMkrjCiXjT3Aat9Y_8sDlrldVHCiHZLQaDI4R-DfHj_zJnxRI"/>
          <p:cNvPicPr>
            <a:picLocks noChangeAspect="1" noChangeArrowheads="1"/>
          </p:cNvPicPr>
          <p:nvPr/>
        </p:nvPicPr>
        <p:blipFill>
          <a:blip r:embed="rId2"/>
          <a:srcRect/>
          <a:stretch>
            <a:fillRect/>
          </a:stretch>
        </p:blipFill>
        <p:spPr bwMode="auto">
          <a:xfrm>
            <a:off x="0" y="3495984"/>
            <a:ext cx="9144000" cy="3362015"/>
          </a:xfrm>
          <a:prstGeom prst="rect">
            <a:avLst/>
          </a:prstGeom>
          <a:noFill/>
        </p:spPr>
      </p:pic>
    </p:spTree>
    <p:extLst>
      <p:ext uri="{BB962C8B-B14F-4D97-AF65-F5344CB8AC3E}">
        <p14:creationId xmlns:p14="http://schemas.microsoft.com/office/powerpoint/2010/main" val="917706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What is a cavalry man?</a:t>
            </a:r>
            <a:endParaRPr lang="en-GB" dirty="0">
              <a:solidFill>
                <a:schemeClr val="tx1"/>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91824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3434</Words>
  <Application>Microsoft Office PowerPoint</Application>
  <PresentationFormat>On-screen Show (4:3)</PresentationFormat>
  <Paragraphs>561</Paragraphs>
  <Slides>73</Slides>
  <Notes>1</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The Charge of the Light Brigade</vt:lpstr>
      <vt:lpstr>Learning Objective   To understand the context and subject matter of the poem.</vt:lpstr>
      <vt:lpstr>This poem is about a battle in a war. </vt:lpstr>
      <vt:lpstr>The war in this poem was over 150 years ago. It was called the Crimean War.</vt:lpstr>
      <vt:lpstr>PowerPoint Presentation</vt:lpstr>
      <vt:lpstr>On one side there was Russia.  On the other side there was Turkey, Britain and France.</vt:lpstr>
      <vt:lpstr>The battle took place in a valley.</vt:lpstr>
      <vt:lpstr>If you were having a battle in a valley where would you want to be positioned?</vt:lpstr>
      <vt:lpstr>What is a cavalry man?</vt:lpstr>
      <vt:lpstr>Cavalry Man =</vt:lpstr>
      <vt:lpstr>The British cavalry ended up at one end of the valley.</vt:lpstr>
      <vt:lpstr>A British commander called Lord Raglan decided to attack the Russians.</vt:lpstr>
      <vt:lpstr>His order wasn’t very clear at all. It said:  ‘…advance rapidly to the front…’</vt:lpstr>
      <vt:lpstr> ‘…advance rapidly to the front…’</vt:lpstr>
      <vt:lpstr>PowerPoint Presentation</vt:lpstr>
      <vt:lpstr>PowerPoint Presentation</vt:lpstr>
      <vt:lpstr>PowerPoint Presentation</vt:lpstr>
      <vt:lpstr>Lots of people think Raglan is to blame for the deaths of so many men because his order was unclear.</vt:lpstr>
      <vt:lpstr>Other people say that the officer (Lord Lucan) who received the unclear order should’ve checked before ordering the 600 men to charge. </vt:lpstr>
      <vt:lpstr>PowerPoint Presentation</vt:lpstr>
      <vt:lpstr>PowerPoint Presentation</vt:lpstr>
      <vt:lpstr>Watch this extract from a film re-enacting the battle to help you understand the events...</vt:lpstr>
      <vt:lpstr>Why was this event remembered?</vt:lpstr>
      <vt:lpstr>PowerPoint Presentation</vt:lpstr>
      <vt:lpstr>Who wrote the poem?</vt:lpstr>
      <vt:lpstr>Let’s read the poem...</vt:lpstr>
      <vt:lpstr>PowerPoint Presentation</vt:lpstr>
      <vt:lpstr>PowerPoint Presentation</vt:lpstr>
      <vt:lpstr>For each of the images representing the battle, choose a line of the poem to accompany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  To explore how the writer uses theme, language and structure to present the battle.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Poetry VITALS…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Charge of the Light Brigade</dc:title>
  <dc:creator>Victoria Archer</dc:creator>
  <cp:lastModifiedBy>User</cp:lastModifiedBy>
  <cp:revision>32</cp:revision>
  <dcterms:created xsi:type="dcterms:W3CDTF">2015-08-27T13:19:16Z</dcterms:created>
  <dcterms:modified xsi:type="dcterms:W3CDTF">2015-08-29T20:25:02Z</dcterms:modified>
</cp:coreProperties>
</file>