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81" r:id="rId3"/>
    <p:sldId id="258" r:id="rId4"/>
    <p:sldId id="274" r:id="rId5"/>
    <p:sldId id="259" r:id="rId6"/>
    <p:sldId id="282" r:id="rId7"/>
    <p:sldId id="272" r:id="rId8"/>
    <p:sldId id="273" r:id="rId9"/>
    <p:sldId id="275" r:id="rId10"/>
    <p:sldId id="269" r:id="rId11"/>
    <p:sldId id="276" r:id="rId12"/>
    <p:sldId id="277" r:id="rId13"/>
    <p:sldId id="261" r:id="rId14"/>
    <p:sldId id="283" r:id="rId15"/>
    <p:sldId id="262" r:id="rId16"/>
    <p:sldId id="263" r:id="rId17"/>
    <p:sldId id="264" r:id="rId18"/>
    <p:sldId id="298" r:id="rId19"/>
    <p:sldId id="265" r:id="rId20"/>
    <p:sldId id="299" r:id="rId21"/>
    <p:sldId id="266" r:id="rId22"/>
    <p:sldId id="267" r:id="rId23"/>
    <p:sldId id="300" r:id="rId24"/>
    <p:sldId id="278" r:id="rId25"/>
    <p:sldId id="279" r:id="rId26"/>
    <p:sldId id="280" r:id="rId27"/>
    <p:sldId id="301" r:id="rId28"/>
    <p:sldId id="295" r:id="rId29"/>
    <p:sldId id="284" r:id="rId30"/>
    <p:sldId id="287" r:id="rId31"/>
    <p:sldId id="288" r:id="rId32"/>
    <p:sldId id="290" r:id="rId33"/>
    <p:sldId id="291" r:id="rId34"/>
    <p:sldId id="293" r:id="rId35"/>
    <p:sldId id="297"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80" d="100"/>
          <a:sy n="80" d="100"/>
        </p:scale>
        <p:origin x="43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53B87-3A10-4F6B-866F-8F3214E58385}" type="datetimeFigureOut">
              <a:rPr lang="en-GB" smtClean="0"/>
              <a:t>15/08/2016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C4E11-4729-4C2E-A2BC-8046202D41B3}" type="slidenum">
              <a:rPr lang="en-GB" smtClean="0"/>
              <a:t>‹#›</a:t>
            </a:fld>
            <a:endParaRPr lang="en-GB"/>
          </a:p>
        </p:txBody>
      </p:sp>
    </p:spTree>
    <p:extLst>
      <p:ext uri="{BB962C8B-B14F-4D97-AF65-F5344CB8AC3E}">
        <p14:creationId xmlns:p14="http://schemas.microsoft.com/office/powerpoint/2010/main" val="36335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a:t>
            </a:r>
            <a:r>
              <a:rPr lang="en-GB" baseline="0" dirty="0" smtClean="0"/>
              <a:t> should realise there isn’t much in the poem to help them do this – a lot of the poem is about what is not there. Students to then list examples of things which are absent or negative. </a:t>
            </a:r>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6</a:t>
            </a:fld>
            <a:endParaRPr lang="en-GB"/>
          </a:p>
        </p:txBody>
      </p:sp>
    </p:spTree>
    <p:extLst>
      <p:ext uri="{BB962C8B-B14F-4D97-AF65-F5344CB8AC3E}">
        <p14:creationId xmlns:p14="http://schemas.microsoft.com/office/powerpoint/2010/main" val="86640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i="1" dirty="0" smtClean="0">
                <a:latin typeface="Leelawadee" pitchFamily="34" charset="-34"/>
                <a:cs typeface="Leelawadee" pitchFamily="34" charset="-34"/>
              </a:rPr>
              <a:t>On another level </a:t>
            </a:r>
            <a:r>
              <a:rPr lang="en-GB" i="1" dirty="0" smtClean="0">
                <a:solidFill>
                  <a:srgbClr val="FF3300"/>
                </a:solidFill>
                <a:latin typeface="Leelawadee" pitchFamily="34" charset="-34"/>
                <a:cs typeface="Leelawadee" pitchFamily="34" charset="-34"/>
              </a:rPr>
              <a:t>Storm on the Island</a:t>
            </a:r>
            <a:r>
              <a:rPr lang="en-GB" i="1" dirty="0" smtClean="0">
                <a:latin typeface="Leelawadee" pitchFamily="34" charset="-34"/>
                <a:cs typeface="Leelawadee" pitchFamily="34" charset="-34"/>
              </a:rPr>
              <a:t> refers to the troubles in Northern Ireland that took place in the latter years of the twentieth century.  Images of terrorist violence can be found throughout the poem.  Words such as </a:t>
            </a:r>
            <a:r>
              <a:rPr lang="en-GB" i="1" dirty="0" smtClean="0">
                <a:solidFill>
                  <a:schemeClr val="accent2"/>
                </a:solidFill>
                <a:latin typeface="Leelawadee" pitchFamily="34" charset="-34"/>
                <a:cs typeface="Leelawadee" pitchFamily="34" charset="-34"/>
              </a:rPr>
              <a:t>blast, exploding, fear, bombarded</a:t>
            </a:r>
            <a:r>
              <a:rPr lang="en-GB" i="1" dirty="0" smtClean="0">
                <a:latin typeface="Leelawadee" pitchFamily="34" charset="-34"/>
                <a:cs typeface="Leelawadee" pitchFamily="34" charset="-34"/>
              </a:rPr>
              <a:t> don’t just describe the literal storm but also represent the storm of violence happening in Northern Ireland during the Troubles.  The first 8 letters of the poem spell out the word </a:t>
            </a:r>
            <a:r>
              <a:rPr lang="en-GB" i="1" dirty="0" smtClean="0">
                <a:solidFill>
                  <a:srgbClr val="FF3300"/>
                </a:solidFill>
                <a:latin typeface="Leelawadee" pitchFamily="34" charset="-34"/>
                <a:cs typeface="Leelawadee" pitchFamily="34" charset="-34"/>
              </a:rPr>
              <a:t>Stormont</a:t>
            </a:r>
            <a:r>
              <a:rPr lang="en-GB" i="1" dirty="0" smtClean="0">
                <a:latin typeface="Leelawadee" pitchFamily="34" charset="-34"/>
                <a:cs typeface="Leelawadee" pitchFamily="34" charset="-34"/>
              </a:rPr>
              <a:t> – the name of the Government buildings of Northern Ireland in Belfast.  The word </a:t>
            </a:r>
            <a:r>
              <a:rPr lang="en-GB" i="1" dirty="0" smtClean="0">
                <a:solidFill>
                  <a:srgbClr val="FF3300"/>
                </a:solidFill>
                <a:latin typeface="Leelawadee" pitchFamily="34" charset="-34"/>
                <a:cs typeface="Leelawadee" pitchFamily="34" charset="-34"/>
              </a:rPr>
              <a:t>island</a:t>
            </a:r>
            <a:r>
              <a:rPr lang="en-GB" i="1" dirty="0" smtClean="0">
                <a:latin typeface="Leelawadee" pitchFamily="34" charset="-34"/>
                <a:cs typeface="Leelawadee" pitchFamily="34" charset="-34"/>
              </a:rPr>
              <a:t> also has an obvious phonetic similarity to the word </a:t>
            </a:r>
            <a:r>
              <a:rPr lang="en-GB" i="1" dirty="0" smtClean="0">
                <a:solidFill>
                  <a:srgbClr val="FF3300"/>
                </a:solidFill>
                <a:latin typeface="Leelawadee" pitchFamily="34" charset="-34"/>
                <a:cs typeface="Leelawadee" pitchFamily="34" charset="-34"/>
              </a:rPr>
              <a:t>Ireland</a:t>
            </a:r>
            <a:r>
              <a:rPr lang="en-GB" i="1" dirty="0" smtClean="0">
                <a:latin typeface="Leelawadee" pitchFamily="34" charset="-34"/>
                <a:cs typeface="Leelawadee" pitchFamily="34" charset="-34"/>
              </a:rPr>
              <a:t>. Therefore the poem works on two levels: as a description of a storm and as an extended metaphor for the political situation in Northern Ireland.</a:t>
            </a:r>
          </a:p>
          <a:p>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29</a:t>
            </a:fld>
            <a:endParaRPr lang="en-GB"/>
          </a:p>
        </p:txBody>
      </p:sp>
    </p:spTree>
    <p:extLst>
      <p:ext uri="{BB962C8B-B14F-4D97-AF65-F5344CB8AC3E}">
        <p14:creationId xmlns:p14="http://schemas.microsoft.com/office/powerpoint/2010/main" val="346783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 the mark scheme, create a success</a:t>
            </a:r>
            <a:r>
              <a:rPr lang="en-GB" baseline="0" dirty="0" smtClean="0"/>
              <a:t> criteria for the question</a:t>
            </a:r>
            <a:endParaRPr lang="en-GB" dirty="0"/>
          </a:p>
        </p:txBody>
      </p:sp>
      <p:sp>
        <p:nvSpPr>
          <p:cNvPr id="4" name="Slide Number Placeholder 3"/>
          <p:cNvSpPr>
            <a:spLocks noGrp="1"/>
          </p:cNvSpPr>
          <p:nvPr>
            <p:ph type="sldNum" sz="quarter" idx="10"/>
          </p:nvPr>
        </p:nvSpPr>
        <p:spPr/>
        <p:txBody>
          <a:bodyPr/>
          <a:lstStyle/>
          <a:p>
            <a:fld id="{C385EEDD-1D1E-47B8-A35D-F549B4AFCE3C}" type="slidenum">
              <a:rPr lang="en-GB" smtClean="0"/>
              <a:pPr/>
              <a:t>36</a:t>
            </a:fld>
            <a:endParaRPr lang="en-GB"/>
          </a:p>
        </p:txBody>
      </p:sp>
    </p:spTree>
    <p:extLst>
      <p:ext uri="{BB962C8B-B14F-4D97-AF65-F5344CB8AC3E}">
        <p14:creationId xmlns:p14="http://schemas.microsoft.com/office/powerpoint/2010/main" val="414983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707E36-4888-4502-9402-5B26020399AF}"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107606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07E36-4888-4502-9402-5B26020399AF}"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213162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07E36-4888-4502-9402-5B26020399AF}"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406016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a:ln/>
        </p:spPr>
        <p:txBody>
          <a:bodyPr/>
          <a:lstStyle>
            <a:lvl1pPr>
              <a:defRPr/>
            </a:lvl1pPr>
          </a:lstStyle>
          <a:p>
            <a:pPr>
              <a:defRPr/>
            </a:pPr>
            <a:fld id="{75A880CC-3D72-46EA-8093-431FECD4CAC4}" type="slidenum">
              <a:rPr lang="en-GB" altLang="en-US"/>
              <a:pPr>
                <a:defRPr/>
              </a:pPr>
              <a:t>‹#›</a:t>
            </a:fld>
            <a:endParaRPr lang="en-GB" altLang="en-US"/>
          </a:p>
        </p:txBody>
      </p:sp>
    </p:spTree>
    <p:extLst>
      <p:ext uri="{BB962C8B-B14F-4D97-AF65-F5344CB8AC3E}">
        <p14:creationId xmlns:p14="http://schemas.microsoft.com/office/powerpoint/2010/main" val="369390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52AFDBE9-BB06-498C-92BF-796910C3586D}" type="slidenum">
              <a:rPr lang="en-GB" altLang="en-US"/>
              <a:pPr>
                <a:defRPr/>
              </a:pPr>
              <a:t>‹#›</a:t>
            </a:fld>
            <a:endParaRPr lang="en-GB" altLang="en-US"/>
          </a:p>
        </p:txBody>
      </p:sp>
    </p:spTree>
    <p:extLst>
      <p:ext uri="{BB962C8B-B14F-4D97-AF65-F5344CB8AC3E}">
        <p14:creationId xmlns:p14="http://schemas.microsoft.com/office/powerpoint/2010/main" val="268337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707E36-4888-4502-9402-5B26020399AF}"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121500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07E36-4888-4502-9402-5B26020399AF}" type="datetimeFigureOut">
              <a:rPr lang="en-GB" smtClean="0"/>
              <a:t>15/08/2016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140955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707E36-4888-4502-9402-5B26020399AF}"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3562685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707E36-4888-4502-9402-5B26020399AF}" type="datetimeFigureOut">
              <a:rPr lang="en-GB" smtClean="0"/>
              <a:t>15/08/2016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147627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707E36-4888-4502-9402-5B26020399AF}" type="datetimeFigureOut">
              <a:rPr lang="en-GB" smtClean="0"/>
              <a:t>15/08/2016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56592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07E36-4888-4502-9402-5B26020399AF}" type="datetimeFigureOut">
              <a:rPr lang="en-GB" smtClean="0"/>
              <a:t>15/08/2016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297577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07E36-4888-4502-9402-5B26020399AF}"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963050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07E36-4888-4502-9402-5B26020399AF}" type="datetimeFigureOut">
              <a:rPr lang="en-GB" smtClean="0"/>
              <a:t>15/08/2016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53DC4E-747B-42ED-8400-54771B9F26CD}" type="slidenum">
              <a:rPr lang="en-GB" smtClean="0"/>
              <a:t>‹#›</a:t>
            </a:fld>
            <a:endParaRPr lang="en-GB"/>
          </a:p>
        </p:txBody>
      </p:sp>
    </p:spTree>
    <p:extLst>
      <p:ext uri="{BB962C8B-B14F-4D97-AF65-F5344CB8AC3E}">
        <p14:creationId xmlns:p14="http://schemas.microsoft.com/office/powerpoint/2010/main" val="21348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07E36-4888-4502-9402-5B26020399AF}" type="datetimeFigureOut">
              <a:rPr lang="en-GB" smtClean="0"/>
              <a:t>15/08/2016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3DC4E-747B-42ED-8400-54771B9F26CD}" type="slidenum">
              <a:rPr lang="en-GB" smtClean="0"/>
              <a:t>‹#›</a:t>
            </a:fld>
            <a:endParaRPr lang="en-GB"/>
          </a:p>
        </p:txBody>
      </p:sp>
    </p:spTree>
    <p:extLst>
      <p:ext uri="{BB962C8B-B14F-4D97-AF65-F5344CB8AC3E}">
        <p14:creationId xmlns:p14="http://schemas.microsoft.com/office/powerpoint/2010/main" val="1949589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hyperlink" Target="http://upload.wikimedia.org/wikipedia/commons/0/0e/Mural_-_Battle_of_the_bogside_2004_SMC.jpg" TargetMode="External"/><Relationship Id="rId2" Type="http://schemas.openxmlformats.org/officeDocument/2006/relationships/hyperlink" Target="http://upload.wikimedia.org/wikipedia/commons/5/55/Molotov_cocktail_flam.jpg"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upload.wikimedia.org/wikipedia/commons/e/ee/CW._Derry%2C_IRSP-INLA_m%C3%B6te.JPG" TargetMode="External"/><Relationship Id="rId9"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bbc.co.uk/schools/gcsebitesize/english_literature/poetry_slideshow/storm/photoplayer.shtml" TargetMode="External"/><Relationship Id="rId2" Type="http://schemas.openxmlformats.org/officeDocument/2006/relationships/hyperlink" Target="http://www.bbc.co.uk/schools/gcsebitesize/english_literature/poetheaney/stormontheislandrev3.shtm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san-josef-bay-storm-watching_100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194"/>
            <a:ext cx="10359495" cy="6884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Footer Placeholder 3"/>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2051" name="Rectangle 2"/>
          <p:cNvSpPr>
            <a:spLocks noGrp="1" noChangeArrowheads="1"/>
          </p:cNvSpPr>
          <p:nvPr>
            <p:ph type="title"/>
          </p:nvPr>
        </p:nvSpPr>
        <p:spPr/>
        <p:txBody>
          <a:bodyPr>
            <a:normAutofit/>
          </a:bodyPr>
          <a:lstStyle/>
          <a:p>
            <a:pPr eaLnBrk="1" hangingPunct="1"/>
            <a:r>
              <a:rPr lang="en-GB" altLang="en-US" sz="6000" b="1" dirty="0" smtClean="0">
                <a:solidFill>
                  <a:schemeClr val="bg1"/>
                </a:solidFill>
                <a:latin typeface="Arial" panose="020B0604020202020204" pitchFamily="34" charset="0"/>
                <a:cs typeface="Arial" panose="020B0604020202020204" pitchFamily="34" charset="0"/>
              </a:rPr>
              <a:t>Storm on the Island </a:t>
            </a:r>
            <a:r>
              <a:rPr lang="en-GB" altLang="en-US" sz="2000" b="1" dirty="0" smtClean="0">
                <a:solidFill>
                  <a:schemeClr val="bg1"/>
                </a:solidFill>
                <a:latin typeface="Arial" panose="020B0604020202020204" pitchFamily="34" charset="0"/>
                <a:cs typeface="Arial" panose="020B0604020202020204" pitchFamily="34" charset="0"/>
              </a:rPr>
              <a:t/>
            </a:r>
            <a:br>
              <a:rPr lang="en-GB" altLang="en-US" sz="2000" b="1" dirty="0" smtClean="0">
                <a:solidFill>
                  <a:schemeClr val="bg1"/>
                </a:solidFill>
                <a:latin typeface="Arial" panose="020B0604020202020204" pitchFamily="34" charset="0"/>
                <a:cs typeface="Arial" panose="020B0604020202020204" pitchFamily="34" charset="0"/>
              </a:rPr>
            </a:br>
            <a:r>
              <a:rPr lang="en-GB" altLang="en-US" sz="2800" b="1" dirty="0" smtClean="0">
                <a:solidFill>
                  <a:schemeClr val="bg1"/>
                </a:solidFill>
                <a:latin typeface="Arial" panose="020B0604020202020204" pitchFamily="34" charset="0"/>
                <a:cs typeface="Arial" panose="020B0604020202020204" pitchFamily="34" charset="0"/>
              </a:rPr>
              <a:t>by Seamus Heaney</a:t>
            </a:r>
            <a:endParaRPr lang="en-GB" altLang="en-US" sz="7200" b="1" dirty="0" smtClean="0">
              <a:solidFill>
                <a:schemeClr val="bg1"/>
              </a:solidFill>
              <a:latin typeface="Arial" panose="020B0604020202020204" pitchFamily="34" charset="0"/>
              <a:cs typeface="Arial" panose="020B0604020202020204" pitchFamily="34" charset="0"/>
            </a:endParaRPr>
          </a:p>
        </p:txBody>
      </p:sp>
      <p:pic>
        <p:nvPicPr>
          <p:cNvPr id="2052" name="Picture 5" descr="san-josef-bay-storm-watching_100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060575"/>
            <a:ext cx="44577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descr="san-josef-bay-storm-watching_100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708275"/>
            <a:ext cx="24479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7" descr="san-josef-bay-storm-watching_100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4300" y="3068638"/>
            <a:ext cx="15128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08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5800" y="1807536"/>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To explore how the poet uses theme, language and </a:t>
            </a:r>
            <a:r>
              <a:rPr lang="en-GB" dirty="0" smtClean="0">
                <a:solidFill>
                  <a:schemeClr val="bg1"/>
                </a:solidFill>
                <a:latin typeface="Comic Sans MS" pitchFamily="66" charset="0"/>
              </a:rPr>
              <a:t>structure</a:t>
            </a:r>
            <a:r>
              <a:rPr lang="en-GB" dirty="0" smtClean="0">
                <a:solidFill>
                  <a:schemeClr val="bg1"/>
                </a:solidFill>
                <a:latin typeface="Comic Sans MS" pitchFamily="66" charset="0"/>
              </a:rPr>
              <a:t/>
            </a:r>
            <a:br>
              <a:rPr lang="en-GB" dirty="0" smtClean="0">
                <a:solidFill>
                  <a:schemeClr val="bg1"/>
                </a:solidFill>
                <a:latin typeface="Comic Sans MS" pitchFamily="66" charset="0"/>
              </a:rPr>
            </a:br>
            <a:endParaRPr lang="en-US" dirty="0">
              <a:solidFill>
                <a:schemeClr val="bg1"/>
              </a:solidFill>
              <a:latin typeface="Comic Sans MS" pitchFamily="66" charset="0"/>
            </a:endParaRPr>
          </a:p>
        </p:txBody>
      </p:sp>
    </p:spTree>
    <p:extLst>
      <p:ext uri="{BB962C8B-B14F-4D97-AF65-F5344CB8AC3E}">
        <p14:creationId xmlns:p14="http://schemas.microsoft.com/office/powerpoint/2010/main" val="646590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164838" y="573088"/>
            <a:ext cx="6192838" cy="936625"/>
          </a:xfrm>
        </p:spPr>
        <p:txBody>
          <a:bodyPr anchor="ctr">
            <a:normAutofit fontScale="90000"/>
          </a:bodyPr>
          <a:lstStyle/>
          <a:p>
            <a:pPr eaLnBrk="1" hangingPunct="1">
              <a:defRPr/>
            </a:pPr>
            <a:r>
              <a:rPr lang="en-GB" altLang="en-US" sz="6600" b="1" dirty="0" smtClean="0">
                <a:solidFill>
                  <a:srgbClr val="FF3300"/>
                </a:solidFill>
                <a:effectLst>
                  <a:outerShdw blurRad="38100" dist="38100" dir="2700000" algn="tl">
                    <a:srgbClr val="C0C0C0"/>
                  </a:outerShdw>
                </a:effectLst>
                <a:latin typeface="Trebuchet MS" panose="020B0603020202020204" pitchFamily="34" charset="0"/>
              </a:rPr>
              <a:t>Glossary</a:t>
            </a:r>
          </a:p>
        </p:txBody>
      </p:sp>
      <p:sp>
        <p:nvSpPr>
          <p:cNvPr id="13315" name="Rectangle 3"/>
          <p:cNvSpPr>
            <a:spLocks noGrp="1" noChangeArrowheads="1"/>
          </p:cNvSpPr>
          <p:nvPr>
            <p:ph type="subTitle" idx="1"/>
          </p:nvPr>
        </p:nvSpPr>
        <p:spPr>
          <a:xfrm>
            <a:off x="395288" y="1700213"/>
            <a:ext cx="8713787" cy="5157787"/>
          </a:xfrm>
        </p:spPr>
        <p:txBody>
          <a:bodyPr>
            <a:normAutofit lnSpcReduction="10000"/>
          </a:bodyPr>
          <a:lstStyle/>
          <a:p>
            <a:pPr algn="l" eaLnBrk="1" hangingPunct="1">
              <a:lnSpc>
                <a:spcPct val="80000"/>
              </a:lnSpc>
            </a:pPr>
            <a:r>
              <a:rPr lang="en-GB" altLang="en-US" b="1" smtClean="0">
                <a:solidFill>
                  <a:schemeClr val="accent2"/>
                </a:solidFill>
                <a:latin typeface="Trebuchet MS" panose="020B0603020202020204" pitchFamily="34" charset="0"/>
              </a:rPr>
              <a:t>Match the vocabulary from the poem</a:t>
            </a:r>
          </a:p>
          <a:p>
            <a:pPr algn="l" eaLnBrk="1" hangingPunct="1">
              <a:lnSpc>
                <a:spcPct val="80000"/>
              </a:lnSpc>
            </a:pPr>
            <a:r>
              <a:rPr lang="en-GB" altLang="en-US" b="1" smtClean="0">
                <a:solidFill>
                  <a:schemeClr val="accent2"/>
                </a:solidFill>
                <a:latin typeface="Trebuchet MS" panose="020B0603020202020204" pitchFamily="34" charset="0"/>
              </a:rPr>
              <a:t>with the correct definition</a:t>
            </a:r>
            <a:r>
              <a:rPr lang="en-GB" altLang="en-US" smtClean="0">
                <a:latin typeface="Trebuchet MS" panose="020B0603020202020204" pitchFamily="34" charset="0"/>
              </a:rPr>
              <a:t>:</a:t>
            </a:r>
          </a:p>
          <a:p>
            <a:pPr algn="l" eaLnBrk="1" hangingPunct="1">
              <a:lnSpc>
                <a:spcPct val="80000"/>
              </a:lnSpc>
            </a:pPr>
            <a:endParaRPr lang="en-GB" altLang="en-US" smtClean="0">
              <a:latin typeface="Trebuchet MS" panose="020B0603020202020204" pitchFamily="34" charset="0"/>
            </a:endParaRPr>
          </a:p>
          <a:p>
            <a:pPr algn="l" eaLnBrk="1" hangingPunct="1">
              <a:lnSpc>
                <a:spcPct val="80000"/>
              </a:lnSpc>
            </a:pPr>
            <a:r>
              <a:rPr lang="en-GB" altLang="en-US" b="1" smtClean="0">
                <a:latin typeface="Trebuchet MS" panose="020B0603020202020204" pitchFamily="34" charset="0"/>
              </a:rPr>
              <a:t>wizened (line 3)			bombard with 							artillery shells</a:t>
            </a:r>
          </a:p>
          <a:p>
            <a:pPr algn="l" eaLnBrk="1" hangingPunct="1">
              <a:lnSpc>
                <a:spcPct val="80000"/>
              </a:lnSpc>
            </a:pPr>
            <a:endParaRPr lang="en-GB" altLang="en-US" b="1" smtClean="0">
              <a:latin typeface="Trebuchet MS" panose="020B0603020202020204" pitchFamily="34" charset="0"/>
            </a:endParaRPr>
          </a:p>
          <a:p>
            <a:pPr algn="l" eaLnBrk="1" hangingPunct="1">
              <a:lnSpc>
                <a:spcPct val="80000"/>
              </a:lnSpc>
            </a:pPr>
            <a:r>
              <a:rPr lang="en-GB" altLang="en-US" b="1" smtClean="0">
                <a:latin typeface="Trebuchet MS" panose="020B0603020202020204" pitchFamily="34" charset="0"/>
              </a:rPr>
              <a:t>stacks / stooks (lines 4/5)  	continuous firing of 						artillery</a:t>
            </a:r>
          </a:p>
          <a:p>
            <a:pPr algn="l" eaLnBrk="1" hangingPunct="1">
              <a:lnSpc>
                <a:spcPct val="80000"/>
              </a:lnSpc>
            </a:pPr>
            <a:r>
              <a:rPr lang="en-GB" altLang="en-US" b="1" smtClean="0">
                <a:latin typeface="Trebuchet MS" panose="020B0603020202020204" pitchFamily="34" charset="0"/>
              </a:rPr>
              <a:t>					</a:t>
            </a:r>
          </a:p>
          <a:p>
            <a:pPr algn="l" eaLnBrk="1" hangingPunct="1">
              <a:lnSpc>
                <a:spcPct val="80000"/>
              </a:lnSpc>
            </a:pPr>
            <a:r>
              <a:rPr lang="en-GB" altLang="en-US" b="1" smtClean="0">
                <a:latin typeface="Trebuchet MS" panose="020B0603020202020204" pitchFamily="34" charset="0"/>
              </a:rPr>
              <a:t>strafes (line 17)  			dried up &amp; shrivelled</a:t>
            </a:r>
          </a:p>
          <a:p>
            <a:pPr algn="l" eaLnBrk="1" hangingPunct="1">
              <a:lnSpc>
                <a:spcPct val="80000"/>
              </a:lnSpc>
            </a:pPr>
            <a:endParaRPr lang="en-GB" altLang="en-US" b="1" smtClean="0">
              <a:latin typeface="Trebuchet MS" panose="020B0603020202020204" pitchFamily="34" charset="0"/>
            </a:endParaRPr>
          </a:p>
          <a:p>
            <a:pPr algn="l" eaLnBrk="1" hangingPunct="1">
              <a:lnSpc>
                <a:spcPct val="80000"/>
              </a:lnSpc>
            </a:pPr>
            <a:endParaRPr lang="en-GB" altLang="en-US" b="1" smtClean="0">
              <a:latin typeface="Trebuchet MS" panose="020B0603020202020204" pitchFamily="34" charset="0"/>
            </a:endParaRPr>
          </a:p>
          <a:p>
            <a:pPr algn="l" eaLnBrk="1" hangingPunct="1">
              <a:lnSpc>
                <a:spcPct val="80000"/>
              </a:lnSpc>
            </a:pPr>
            <a:r>
              <a:rPr lang="en-GB" altLang="en-US" b="1" smtClean="0">
                <a:latin typeface="Trebuchet MS" panose="020B0603020202020204" pitchFamily="34" charset="0"/>
              </a:rPr>
              <a:t>salvo (line 17) 			haystacks / bundles of corn 					</a:t>
            </a:r>
          </a:p>
        </p:txBody>
      </p:sp>
      <p:pic>
        <p:nvPicPr>
          <p:cNvPr id="13316" name="Picture 4" descr="MCj023101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7528" y="57308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7188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180975" y="549275"/>
            <a:ext cx="6192838" cy="936625"/>
          </a:xfrm>
        </p:spPr>
        <p:txBody>
          <a:bodyPr anchor="ctr">
            <a:normAutofit fontScale="90000"/>
          </a:bodyPr>
          <a:lstStyle/>
          <a:p>
            <a:pPr eaLnBrk="1" hangingPunct="1">
              <a:defRPr/>
            </a:pPr>
            <a:r>
              <a:rPr lang="en-GB" altLang="en-US" sz="6600" b="1" smtClean="0">
                <a:solidFill>
                  <a:srgbClr val="FF3300"/>
                </a:solidFill>
                <a:effectLst>
                  <a:outerShdw blurRad="38100" dist="38100" dir="2700000" algn="tl">
                    <a:srgbClr val="C0C0C0"/>
                  </a:outerShdw>
                </a:effectLst>
                <a:latin typeface="Trebuchet MS" panose="020B0603020202020204" pitchFamily="34" charset="0"/>
              </a:rPr>
              <a:t>Glossary</a:t>
            </a:r>
          </a:p>
        </p:txBody>
      </p:sp>
      <p:sp>
        <p:nvSpPr>
          <p:cNvPr id="14339" name="Rectangle 3"/>
          <p:cNvSpPr>
            <a:spLocks noGrp="1" noChangeArrowheads="1"/>
          </p:cNvSpPr>
          <p:nvPr>
            <p:ph type="subTitle" idx="1"/>
          </p:nvPr>
        </p:nvSpPr>
        <p:spPr>
          <a:xfrm>
            <a:off x="250825" y="2060575"/>
            <a:ext cx="8713788" cy="4608513"/>
          </a:xfrm>
        </p:spPr>
        <p:txBody>
          <a:bodyPr>
            <a:normAutofit lnSpcReduction="10000"/>
          </a:bodyPr>
          <a:lstStyle/>
          <a:p>
            <a:pPr algn="l" eaLnBrk="1" hangingPunct="1">
              <a:lnSpc>
                <a:spcPct val="80000"/>
              </a:lnSpc>
            </a:pPr>
            <a:r>
              <a:rPr lang="en-GB" altLang="en-US" b="1" smtClean="0">
                <a:solidFill>
                  <a:schemeClr val="accent2"/>
                </a:solidFill>
                <a:latin typeface="Trebuchet MS" panose="020B0603020202020204" pitchFamily="34" charset="0"/>
              </a:rPr>
              <a:t>How many did you work out correctly?</a:t>
            </a:r>
            <a:endParaRPr lang="en-GB" altLang="en-US" smtClean="0">
              <a:latin typeface="Trebuchet MS" panose="020B0603020202020204" pitchFamily="34" charset="0"/>
            </a:endParaRPr>
          </a:p>
          <a:p>
            <a:pPr algn="l" eaLnBrk="1" hangingPunct="1">
              <a:lnSpc>
                <a:spcPct val="80000"/>
              </a:lnSpc>
            </a:pPr>
            <a:endParaRPr lang="en-GB" altLang="en-US" smtClean="0">
              <a:latin typeface="Trebuchet MS" panose="020B0603020202020204" pitchFamily="34" charset="0"/>
            </a:endParaRPr>
          </a:p>
          <a:p>
            <a:pPr algn="l" eaLnBrk="1" hangingPunct="1">
              <a:lnSpc>
                <a:spcPct val="80000"/>
              </a:lnSpc>
            </a:pPr>
            <a:r>
              <a:rPr lang="en-GB" altLang="en-US" b="1" smtClean="0">
                <a:latin typeface="Trebuchet MS" panose="020B0603020202020204" pitchFamily="34" charset="0"/>
              </a:rPr>
              <a:t>wizened (line 3)			dried up &amp; shrivelled</a:t>
            </a:r>
          </a:p>
          <a:p>
            <a:pPr algn="l" eaLnBrk="1" hangingPunct="1">
              <a:lnSpc>
                <a:spcPct val="80000"/>
              </a:lnSpc>
            </a:pPr>
            <a:endParaRPr lang="en-GB" altLang="en-US" b="1" smtClean="0">
              <a:latin typeface="Trebuchet MS" panose="020B0603020202020204" pitchFamily="34" charset="0"/>
            </a:endParaRPr>
          </a:p>
          <a:p>
            <a:pPr algn="l" eaLnBrk="1" hangingPunct="1">
              <a:lnSpc>
                <a:spcPct val="80000"/>
              </a:lnSpc>
            </a:pPr>
            <a:r>
              <a:rPr lang="en-GB" altLang="en-US" b="1" smtClean="0">
                <a:latin typeface="Trebuchet MS" panose="020B0603020202020204" pitchFamily="34" charset="0"/>
              </a:rPr>
              <a:t>stacks / stooks (lines 4/5)  	haystacks / bundles of corn 					</a:t>
            </a:r>
          </a:p>
          <a:p>
            <a:pPr algn="l" eaLnBrk="1" hangingPunct="1">
              <a:lnSpc>
                <a:spcPct val="80000"/>
              </a:lnSpc>
            </a:pPr>
            <a:endParaRPr lang="en-GB" altLang="en-US" b="1" smtClean="0">
              <a:latin typeface="Trebuchet MS" panose="020B0603020202020204" pitchFamily="34" charset="0"/>
            </a:endParaRPr>
          </a:p>
          <a:p>
            <a:pPr algn="l" eaLnBrk="1" hangingPunct="1">
              <a:lnSpc>
                <a:spcPct val="80000"/>
              </a:lnSpc>
            </a:pPr>
            <a:r>
              <a:rPr lang="en-GB" altLang="en-US" b="1" smtClean="0">
                <a:latin typeface="Trebuchet MS" panose="020B0603020202020204" pitchFamily="34" charset="0"/>
              </a:rPr>
              <a:t>strafes (line 17)  			bombard with 							artillery shells</a:t>
            </a:r>
          </a:p>
          <a:p>
            <a:pPr algn="l" eaLnBrk="1" hangingPunct="1">
              <a:lnSpc>
                <a:spcPct val="80000"/>
              </a:lnSpc>
            </a:pPr>
            <a:endParaRPr lang="en-GB" altLang="en-US" b="1" smtClean="0">
              <a:latin typeface="Trebuchet MS" panose="020B0603020202020204" pitchFamily="34" charset="0"/>
            </a:endParaRPr>
          </a:p>
          <a:p>
            <a:pPr algn="l" eaLnBrk="1" hangingPunct="1">
              <a:lnSpc>
                <a:spcPct val="80000"/>
              </a:lnSpc>
            </a:pPr>
            <a:r>
              <a:rPr lang="en-GB" altLang="en-US" b="1" smtClean="0">
                <a:latin typeface="Trebuchet MS" panose="020B0603020202020204" pitchFamily="34" charset="0"/>
              </a:rPr>
              <a:t>salvo (line 17) 			Continuous  firing of 						artillery</a:t>
            </a:r>
          </a:p>
        </p:txBody>
      </p:sp>
      <p:pic>
        <p:nvPicPr>
          <p:cNvPr id="14340" name="Picture 5" descr="MCj023101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5255" y="487362"/>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920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7171" name="Rectangle 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Language</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7172" name="Rectangle 5"/>
          <p:cNvSpPr>
            <a:spLocks noChangeArrowheads="1"/>
          </p:cNvSpPr>
          <p:nvPr/>
        </p:nvSpPr>
        <p:spPr bwMode="auto">
          <a:xfrm>
            <a:off x="1763713" y="2349500"/>
            <a:ext cx="5480050" cy="1465263"/>
          </a:xfrm>
          <a:prstGeom prst="rect">
            <a:avLst/>
          </a:prstGeom>
          <a:solidFill>
            <a:srgbClr val="000000">
              <a:alpha val="74901"/>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a:solidFill>
                  <a:schemeClr val="bg1"/>
                </a:solidFill>
              </a:rPr>
              <a:t>We are prepared: we build our houses squat,</a:t>
            </a:r>
            <a:br>
              <a:rPr lang="en-GB" altLang="en-US" b="1">
                <a:solidFill>
                  <a:schemeClr val="bg1"/>
                </a:solidFill>
              </a:rPr>
            </a:br>
            <a:r>
              <a:rPr lang="en-GB" altLang="en-US" b="1">
                <a:solidFill>
                  <a:schemeClr val="bg1"/>
                </a:solidFill>
              </a:rPr>
              <a:t>Sink walls in rock and roof them with good slate.</a:t>
            </a:r>
            <a:br>
              <a:rPr lang="en-GB" altLang="en-US" b="1">
                <a:solidFill>
                  <a:schemeClr val="bg1"/>
                </a:solidFill>
              </a:rPr>
            </a:br>
            <a:r>
              <a:rPr lang="en-GB" altLang="en-US" b="1">
                <a:solidFill>
                  <a:schemeClr val="bg1"/>
                </a:solidFill>
              </a:rPr>
              <a:t>The wizened earth has never troubled us</a:t>
            </a:r>
            <a:br>
              <a:rPr lang="en-GB" altLang="en-US" b="1">
                <a:solidFill>
                  <a:schemeClr val="bg1"/>
                </a:solidFill>
              </a:rPr>
            </a:br>
            <a:r>
              <a:rPr lang="en-GB" altLang="en-US" b="1">
                <a:solidFill>
                  <a:schemeClr val="bg1"/>
                </a:solidFill>
              </a:rPr>
              <a:t>With hay, so as you can see, there are no stacks</a:t>
            </a:r>
            <a:br>
              <a:rPr lang="en-GB" altLang="en-US" b="1">
                <a:solidFill>
                  <a:schemeClr val="bg1"/>
                </a:solidFill>
              </a:rPr>
            </a:br>
            <a:r>
              <a:rPr lang="en-GB" altLang="en-US" b="1">
                <a:solidFill>
                  <a:schemeClr val="bg1"/>
                </a:solidFill>
              </a:rPr>
              <a:t>Or stooks that can be lost. Nor are there trees</a:t>
            </a:r>
          </a:p>
        </p:txBody>
      </p:sp>
      <p:sp>
        <p:nvSpPr>
          <p:cNvPr id="7173" name="Text Box 6"/>
          <p:cNvSpPr txBox="1">
            <a:spLocks noChangeArrowheads="1"/>
          </p:cNvSpPr>
          <p:nvPr/>
        </p:nvSpPr>
        <p:spPr bwMode="auto">
          <a:xfrm>
            <a:off x="1331913" y="3573463"/>
            <a:ext cx="28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bg1"/>
                </a:solidFill>
              </a:rPr>
              <a:t>5</a:t>
            </a:r>
          </a:p>
        </p:txBody>
      </p:sp>
      <p:sp>
        <p:nvSpPr>
          <p:cNvPr id="10247" name="Line 7"/>
          <p:cNvSpPr>
            <a:spLocks noChangeShapeType="1"/>
          </p:cNvSpPr>
          <p:nvPr/>
        </p:nvSpPr>
        <p:spPr bwMode="auto">
          <a:xfrm>
            <a:off x="1908175" y="2636838"/>
            <a:ext cx="17272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8" name="Text Box 8"/>
          <p:cNvSpPr txBox="1">
            <a:spLocks noChangeArrowheads="1"/>
          </p:cNvSpPr>
          <p:nvPr/>
        </p:nvSpPr>
        <p:spPr bwMode="auto">
          <a:xfrm>
            <a:off x="323850" y="908050"/>
            <a:ext cx="3600450" cy="1366838"/>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Simple, comforting statement of strength. Sets the tone as secure and safe.</a:t>
            </a:r>
          </a:p>
          <a:p>
            <a:pPr eaLnBrk="1" hangingPunct="1">
              <a:spcBef>
                <a:spcPct val="50000"/>
              </a:spcBef>
            </a:pPr>
            <a:r>
              <a:rPr lang="en-GB" altLang="en-US"/>
              <a:t>‘We’ </a:t>
            </a:r>
            <a:r>
              <a:rPr lang="en-GB" altLang="en-US">
                <a:sym typeface="Wingdings" panose="05000000000000000000" pitchFamily="2" charset="2"/>
              </a:rPr>
              <a:t> togetherness, community</a:t>
            </a:r>
            <a:endParaRPr lang="en-GB" altLang="en-US"/>
          </a:p>
        </p:txBody>
      </p:sp>
      <p:sp>
        <p:nvSpPr>
          <p:cNvPr id="10249" name="Line 9"/>
          <p:cNvSpPr>
            <a:spLocks noChangeShapeType="1"/>
          </p:cNvSpPr>
          <p:nvPr/>
        </p:nvSpPr>
        <p:spPr bwMode="auto">
          <a:xfrm>
            <a:off x="5148263" y="2636838"/>
            <a:ext cx="1511300"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0" name="Text Box 10"/>
          <p:cNvSpPr txBox="1">
            <a:spLocks noChangeArrowheads="1"/>
          </p:cNvSpPr>
          <p:nvPr/>
        </p:nvSpPr>
        <p:spPr bwMode="auto">
          <a:xfrm>
            <a:off x="4500563" y="908050"/>
            <a:ext cx="3600450" cy="954088"/>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‘squat’ low down, immediate suggestion of the strength of the wind</a:t>
            </a:r>
          </a:p>
        </p:txBody>
      </p:sp>
      <p:sp>
        <p:nvSpPr>
          <p:cNvPr id="10251" name="Text Box 11"/>
          <p:cNvSpPr txBox="1">
            <a:spLocks noChangeArrowheads="1"/>
          </p:cNvSpPr>
          <p:nvPr/>
        </p:nvSpPr>
        <p:spPr bwMode="auto">
          <a:xfrm>
            <a:off x="7308850" y="2349500"/>
            <a:ext cx="1835150" cy="2601913"/>
          </a:xfrm>
          <a:prstGeom prst="rect">
            <a:avLst/>
          </a:prstGeom>
          <a:solidFill>
            <a:schemeClr val="bg1"/>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‘roof’ ‘good’ these words have assonance. Emphasising the connection between the people and nature</a:t>
            </a:r>
          </a:p>
        </p:txBody>
      </p:sp>
      <p:sp>
        <p:nvSpPr>
          <p:cNvPr id="10252" name="Line 12"/>
          <p:cNvSpPr>
            <a:spLocks noChangeShapeType="1"/>
          </p:cNvSpPr>
          <p:nvPr/>
        </p:nvSpPr>
        <p:spPr bwMode="auto">
          <a:xfrm flipV="1">
            <a:off x="1116013" y="3213100"/>
            <a:ext cx="1295400" cy="172878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3"/>
          <p:cNvSpPr>
            <a:spLocks noChangeShapeType="1"/>
          </p:cNvSpPr>
          <p:nvPr/>
        </p:nvSpPr>
        <p:spPr bwMode="auto">
          <a:xfrm flipV="1">
            <a:off x="1116013" y="3213100"/>
            <a:ext cx="3960812" cy="1728788"/>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Text Box 14"/>
          <p:cNvSpPr txBox="1">
            <a:spLocks noChangeArrowheads="1"/>
          </p:cNvSpPr>
          <p:nvPr/>
        </p:nvSpPr>
        <p:spPr bwMode="auto">
          <a:xfrm>
            <a:off x="468313" y="4941888"/>
            <a:ext cx="3600450" cy="1228725"/>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The earth is like an old friend, saving them the bother of harvesting and the pain of lost crops</a:t>
            </a:r>
          </a:p>
        </p:txBody>
      </p:sp>
      <p:sp>
        <p:nvSpPr>
          <p:cNvPr id="10255" name="Line 15"/>
          <p:cNvSpPr>
            <a:spLocks noChangeShapeType="1"/>
          </p:cNvSpPr>
          <p:nvPr/>
        </p:nvSpPr>
        <p:spPr bwMode="auto">
          <a:xfrm flipV="1">
            <a:off x="5940425" y="3500438"/>
            <a:ext cx="936625" cy="16573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16"/>
          <p:cNvSpPr>
            <a:spLocks noChangeShapeType="1"/>
          </p:cNvSpPr>
          <p:nvPr/>
        </p:nvSpPr>
        <p:spPr bwMode="auto">
          <a:xfrm flipH="1" flipV="1">
            <a:off x="2627313" y="3860800"/>
            <a:ext cx="3313112" cy="12969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Text Box 17"/>
          <p:cNvSpPr txBox="1">
            <a:spLocks noChangeArrowheads="1"/>
          </p:cNvSpPr>
          <p:nvPr/>
        </p:nvSpPr>
        <p:spPr bwMode="auto">
          <a:xfrm>
            <a:off x="4427538" y="5157788"/>
            <a:ext cx="3600450" cy="954087"/>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Alliteration stresses the solidarity, strength of togetherness</a:t>
            </a:r>
          </a:p>
        </p:txBody>
      </p:sp>
      <p:sp>
        <p:nvSpPr>
          <p:cNvPr id="10258" name="Oval 18"/>
          <p:cNvSpPr>
            <a:spLocks noChangeArrowheads="1"/>
          </p:cNvSpPr>
          <p:nvPr/>
        </p:nvSpPr>
        <p:spPr bwMode="auto">
          <a:xfrm>
            <a:off x="4065588" y="2636838"/>
            <a:ext cx="936625" cy="360362"/>
          </a:xfrm>
          <a:prstGeom prst="ellipse">
            <a:avLst/>
          </a:prstGeom>
          <a:noFill/>
          <a:ln w="38100">
            <a:solidFill>
              <a:srgbClr val="00CCFF"/>
            </a:solidFill>
            <a:round/>
            <a:headEnd/>
            <a:tailEnd/>
          </a:ln>
          <a:effectLst/>
          <a:extLst>
            <a:ext uri="{909E8E84-426E-40DD-AFC4-6F175D3DCCD1}">
              <a14:hiddenFill xmlns:a14="http://schemas.microsoft.com/office/drawing/2010/main">
                <a:solidFill>
                  <a:srgbClr val="000000">
                    <a:alpha val="749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9" name="Oval 19"/>
          <p:cNvSpPr>
            <a:spLocks noChangeArrowheads="1"/>
          </p:cNvSpPr>
          <p:nvPr/>
        </p:nvSpPr>
        <p:spPr bwMode="auto">
          <a:xfrm>
            <a:off x="5795963" y="2636838"/>
            <a:ext cx="936625" cy="360362"/>
          </a:xfrm>
          <a:prstGeom prst="ellipse">
            <a:avLst/>
          </a:prstGeom>
          <a:noFill/>
          <a:ln w="38100">
            <a:solidFill>
              <a:srgbClr val="00CCFF"/>
            </a:solidFill>
            <a:round/>
            <a:headEnd/>
            <a:tailEnd/>
          </a:ln>
          <a:effectLst/>
          <a:extLst>
            <a:ext uri="{909E8E84-426E-40DD-AFC4-6F175D3DCCD1}">
              <a14:hiddenFill xmlns:a14="http://schemas.microsoft.com/office/drawing/2010/main">
                <a:solidFill>
                  <a:srgbClr val="000000">
                    <a:alpha val="74901"/>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Rectangle 19"/>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70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44333" y="1218392"/>
            <a:ext cx="7868938" cy="30654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342900" lvl="0" indent="-342900">
              <a:lnSpc>
                <a:spcPct val="115000"/>
              </a:lnSpc>
              <a:spcAft>
                <a:spcPts val="0"/>
              </a:spcAft>
              <a:buFont typeface="+mj-lt"/>
              <a:buAutoNum type="arabicPeriod"/>
            </a:pPr>
            <a:r>
              <a:rPr lang="en-GB" sz="2800" dirty="0">
                <a:effectLst/>
                <a:latin typeface="Arial" panose="020B0604020202020204" pitchFamily="34" charset="0"/>
                <a:ea typeface="Calibri" panose="020F0502020204030204" pitchFamily="34" charset="0"/>
                <a:cs typeface="Arial" panose="020B0604020202020204" pitchFamily="34" charset="0"/>
              </a:rPr>
              <a:t>How does the </a:t>
            </a:r>
            <a:r>
              <a:rPr lang="en-GB" sz="2800" b="1" dirty="0">
                <a:effectLst/>
                <a:latin typeface="Arial" panose="020B0604020202020204" pitchFamily="34" charset="0"/>
                <a:ea typeface="Calibri" panose="020F0502020204030204" pitchFamily="34" charset="0"/>
                <a:cs typeface="Arial" panose="020B0604020202020204" pitchFamily="34" charset="0"/>
              </a:rPr>
              <a:t>opening</a:t>
            </a:r>
            <a:r>
              <a:rPr lang="en-GB" sz="2800" dirty="0">
                <a:effectLst/>
                <a:latin typeface="Arial" panose="020B0604020202020204" pitchFamily="34" charset="0"/>
                <a:ea typeface="Calibri" panose="020F0502020204030204" pitchFamily="34" charset="0"/>
                <a:cs typeface="Arial" panose="020B0604020202020204" pitchFamily="34" charset="0"/>
              </a:rPr>
              <a:t> line suggest that the storm was no surprise?</a:t>
            </a:r>
          </a:p>
          <a:p>
            <a:pPr marL="342900" lvl="0" indent="-342900">
              <a:lnSpc>
                <a:spcPct val="115000"/>
              </a:lnSpc>
              <a:spcAft>
                <a:spcPts val="0"/>
              </a:spcAft>
              <a:buFont typeface="+mj-lt"/>
              <a:buAutoNum type="arabicPeriod"/>
            </a:pPr>
            <a:r>
              <a:rPr lang="en-GB" sz="2800" dirty="0">
                <a:effectLst/>
                <a:latin typeface="Arial" panose="020B0604020202020204" pitchFamily="34" charset="0"/>
                <a:ea typeface="Calibri" panose="020F0502020204030204" pitchFamily="34" charset="0"/>
                <a:cs typeface="Arial" panose="020B0604020202020204" pitchFamily="34" charset="0"/>
              </a:rPr>
              <a:t>In the first part of the poem is the idea that the narrator is not too concerned about the storm. Explain, with judiciously chosen quotations, why he feels initially safe.</a:t>
            </a:r>
          </a:p>
        </p:txBody>
      </p:sp>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9993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8195" name="Rectangle 4"/>
          <p:cNvSpPr>
            <a:spLocks noChangeArrowheads="1"/>
          </p:cNvSpPr>
          <p:nvPr/>
        </p:nvSpPr>
        <p:spPr bwMode="auto">
          <a:xfrm>
            <a:off x="457200" y="2746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Language</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8196" name="Rectangle 5"/>
          <p:cNvSpPr>
            <a:spLocks noChangeArrowheads="1"/>
          </p:cNvSpPr>
          <p:nvPr/>
        </p:nvSpPr>
        <p:spPr bwMode="auto">
          <a:xfrm>
            <a:off x="1690688" y="2170113"/>
            <a:ext cx="5141912" cy="2292350"/>
          </a:xfrm>
          <a:prstGeom prst="rect">
            <a:avLst/>
          </a:prstGeom>
          <a:solidFill>
            <a:srgbClr val="000000">
              <a:alpha val="74117"/>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solidFill>
                  <a:schemeClr val="bg1"/>
                </a:solidFill>
              </a:rPr>
              <a:t>We are prepared: we build our houses squat,</a:t>
            </a:r>
            <a:br>
              <a:rPr lang="en-GB" altLang="en-US" sz="1600" b="1">
                <a:solidFill>
                  <a:schemeClr val="bg1"/>
                </a:solidFill>
              </a:rPr>
            </a:br>
            <a:r>
              <a:rPr lang="en-GB" altLang="en-US" sz="1600" b="1">
                <a:solidFill>
                  <a:schemeClr val="bg1"/>
                </a:solidFill>
              </a:rPr>
              <a:t>Sink walls in rock and roof them with good slate.</a:t>
            </a:r>
            <a:br>
              <a:rPr lang="en-GB" altLang="en-US" sz="1600" b="1">
                <a:solidFill>
                  <a:schemeClr val="bg1"/>
                </a:solidFill>
              </a:rPr>
            </a:br>
            <a:r>
              <a:rPr lang="en-GB" altLang="en-US" sz="1600" b="1">
                <a:solidFill>
                  <a:schemeClr val="bg1"/>
                </a:solidFill>
              </a:rPr>
              <a:t>The wizened earth has never troubled us</a:t>
            </a:r>
            <a:br>
              <a:rPr lang="en-GB" altLang="en-US" sz="1600" b="1">
                <a:solidFill>
                  <a:schemeClr val="bg1"/>
                </a:solidFill>
              </a:rPr>
            </a:br>
            <a:r>
              <a:rPr lang="en-GB" altLang="en-US" sz="1600" b="1">
                <a:solidFill>
                  <a:schemeClr val="bg1"/>
                </a:solidFill>
              </a:rPr>
              <a:t>With hay, so as you can see, there are no stacks</a:t>
            </a:r>
            <a:br>
              <a:rPr lang="en-GB" altLang="en-US" sz="1600" b="1">
                <a:solidFill>
                  <a:schemeClr val="bg1"/>
                </a:solidFill>
              </a:rPr>
            </a:br>
            <a:r>
              <a:rPr lang="en-GB" altLang="en-US" sz="1600" b="1">
                <a:solidFill>
                  <a:schemeClr val="bg1"/>
                </a:solidFill>
              </a:rPr>
              <a:t>Or stooks that can be lost. Nor are there trees</a:t>
            </a:r>
            <a:br>
              <a:rPr lang="en-GB" altLang="en-US" sz="1600" b="1">
                <a:solidFill>
                  <a:schemeClr val="bg1"/>
                </a:solidFill>
              </a:rPr>
            </a:br>
            <a:r>
              <a:rPr lang="en-GB" altLang="en-US" sz="1600" b="1">
                <a:solidFill>
                  <a:schemeClr val="bg1"/>
                </a:solidFill>
              </a:rPr>
              <a:t>Which might prove company when it blows full</a:t>
            </a:r>
            <a:br>
              <a:rPr lang="en-GB" altLang="en-US" sz="1600" b="1">
                <a:solidFill>
                  <a:schemeClr val="bg1"/>
                </a:solidFill>
              </a:rPr>
            </a:br>
            <a:r>
              <a:rPr lang="en-GB" altLang="en-US" sz="1600" b="1">
                <a:solidFill>
                  <a:schemeClr val="bg1"/>
                </a:solidFill>
              </a:rPr>
              <a:t>Blast: you know what i mean - leaves and branches</a:t>
            </a:r>
            <a:br>
              <a:rPr lang="en-GB" altLang="en-US" sz="1600" b="1">
                <a:solidFill>
                  <a:schemeClr val="bg1"/>
                </a:solidFill>
              </a:rPr>
            </a:br>
            <a:r>
              <a:rPr lang="en-GB" altLang="en-US" sz="1600" b="1">
                <a:solidFill>
                  <a:schemeClr val="bg1"/>
                </a:solidFill>
              </a:rPr>
              <a:t/>
            </a:r>
            <a:br>
              <a:rPr lang="en-GB" altLang="en-US" sz="1600" b="1">
                <a:solidFill>
                  <a:schemeClr val="bg1"/>
                </a:solidFill>
              </a:rPr>
            </a:br>
            <a:endParaRPr lang="en-GB" altLang="en-US" sz="1600" b="1">
              <a:solidFill>
                <a:schemeClr val="bg1"/>
              </a:solidFill>
            </a:endParaRPr>
          </a:p>
        </p:txBody>
      </p:sp>
      <p:sp>
        <p:nvSpPr>
          <p:cNvPr id="8197" name="Oval 6"/>
          <p:cNvSpPr>
            <a:spLocks noChangeArrowheads="1"/>
          </p:cNvSpPr>
          <p:nvPr/>
        </p:nvSpPr>
        <p:spPr bwMode="auto">
          <a:xfrm>
            <a:off x="3276600" y="2205038"/>
            <a:ext cx="215900" cy="287337"/>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8" name="Text Box 8"/>
          <p:cNvSpPr txBox="1">
            <a:spLocks noChangeArrowheads="1"/>
          </p:cNvSpPr>
          <p:nvPr/>
        </p:nvSpPr>
        <p:spPr bwMode="auto">
          <a:xfrm>
            <a:off x="539750" y="981075"/>
            <a:ext cx="2879725" cy="954088"/>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Caesura forces the reader to pause in the comfort of this statement</a:t>
            </a:r>
          </a:p>
        </p:txBody>
      </p:sp>
      <p:sp>
        <p:nvSpPr>
          <p:cNvPr id="11273" name="Oval 9"/>
          <p:cNvSpPr>
            <a:spLocks noChangeArrowheads="1"/>
          </p:cNvSpPr>
          <p:nvPr/>
        </p:nvSpPr>
        <p:spPr bwMode="auto">
          <a:xfrm>
            <a:off x="6372225" y="2492375"/>
            <a:ext cx="215900" cy="28733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4" name="Text Box 10"/>
          <p:cNvSpPr txBox="1">
            <a:spLocks noChangeArrowheads="1"/>
          </p:cNvSpPr>
          <p:nvPr/>
        </p:nvSpPr>
        <p:spPr bwMode="auto">
          <a:xfrm>
            <a:off x="6084888" y="1196975"/>
            <a:ext cx="2879725" cy="954088"/>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End-stopping forces the reader to dwell on the feeling of safety/solidity</a:t>
            </a:r>
          </a:p>
        </p:txBody>
      </p:sp>
      <p:sp>
        <p:nvSpPr>
          <p:cNvPr id="11275" name="Line 11"/>
          <p:cNvSpPr>
            <a:spLocks noChangeShapeType="1"/>
          </p:cNvSpPr>
          <p:nvPr/>
        </p:nvSpPr>
        <p:spPr bwMode="auto">
          <a:xfrm>
            <a:off x="4356100" y="3213100"/>
            <a:ext cx="0" cy="215900"/>
          </a:xfrm>
          <a:prstGeom prst="line">
            <a:avLst/>
          </a:prstGeom>
          <a:noFill/>
          <a:ln w="38100">
            <a:solidFill>
              <a:srgbClr val="00FF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6" name="Line 12"/>
          <p:cNvSpPr>
            <a:spLocks noChangeShapeType="1"/>
          </p:cNvSpPr>
          <p:nvPr/>
        </p:nvSpPr>
        <p:spPr bwMode="auto">
          <a:xfrm>
            <a:off x="395288" y="4437063"/>
            <a:ext cx="0" cy="215900"/>
          </a:xfrm>
          <a:prstGeom prst="line">
            <a:avLst/>
          </a:prstGeom>
          <a:noFill/>
          <a:ln w="38100">
            <a:solidFill>
              <a:srgbClr val="00FF00"/>
            </a:solidFill>
            <a:round/>
            <a:headEnd type="diamond" w="med" len="med"/>
            <a:tailEnd type="diamond"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7" name="Text Box 13"/>
          <p:cNvSpPr txBox="1">
            <a:spLocks noChangeArrowheads="1"/>
          </p:cNvSpPr>
          <p:nvPr/>
        </p:nvSpPr>
        <p:spPr bwMode="auto">
          <a:xfrm>
            <a:off x="539750" y="4365625"/>
            <a:ext cx="2808288" cy="2052638"/>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Safe and comfortable tone is disrupted and the poem becomes more fearful. Caesura used to ‘break’ the rhythm throughout the rest of the poem.</a:t>
            </a:r>
          </a:p>
        </p:txBody>
      </p:sp>
      <p:sp>
        <p:nvSpPr>
          <p:cNvPr id="11278" name="Line 14"/>
          <p:cNvSpPr>
            <a:spLocks noChangeShapeType="1"/>
          </p:cNvSpPr>
          <p:nvPr/>
        </p:nvSpPr>
        <p:spPr bwMode="auto">
          <a:xfrm>
            <a:off x="1835150" y="3716338"/>
            <a:ext cx="446563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79" name="Line 15"/>
          <p:cNvSpPr>
            <a:spLocks noChangeShapeType="1"/>
          </p:cNvSpPr>
          <p:nvPr/>
        </p:nvSpPr>
        <p:spPr bwMode="auto">
          <a:xfrm>
            <a:off x="1763713" y="3933825"/>
            <a:ext cx="433387"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280" name="Text Box 16"/>
          <p:cNvSpPr txBox="1">
            <a:spLocks noChangeArrowheads="1"/>
          </p:cNvSpPr>
          <p:nvPr/>
        </p:nvSpPr>
        <p:spPr bwMode="auto">
          <a:xfrm>
            <a:off x="5724525" y="4149725"/>
            <a:ext cx="3024188" cy="1465263"/>
          </a:xfrm>
          <a:prstGeom prst="rect">
            <a:avLst/>
          </a:prstGeom>
          <a:solidFill>
            <a:schemeClr val="bg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Enjambment: the blast comes at the start of the line, possibly suggesting a sharp, unexpected gust of wind.</a:t>
            </a:r>
          </a:p>
        </p:txBody>
      </p:sp>
      <p:sp>
        <p:nvSpPr>
          <p:cNvPr id="8207" name="Text Box 17"/>
          <p:cNvSpPr txBox="1">
            <a:spLocks noChangeArrowheads="1"/>
          </p:cNvSpPr>
          <p:nvPr/>
        </p:nvSpPr>
        <p:spPr bwMode="auto">
          <a:xfrm>
            <a:off x="1187450" y="3141663"/>
            <a:ext cx="2873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5</a:t>
            </a:r>
          </a:p>
        </p:txBody>
      </p:sp>
      <p:sp>
        <p:nvSpPr>
          <p:cNvPr id="16" name="Rectangle 15"/>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84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9219" name="Rectangle 4"/>
          <p:cNvSpPr>
            <a:spLocks noChangeArrowheads="1"/>
          </p:cNvSpPr>
          <p:nvPr/>
        </p:nvSpPr>
        <p:spPr bwMode="auto">
          <a:xfrm>
            <a:off x="457200" y="2746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Language</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9220" name="Rectangle 6"/>
          <p:cNvSpPr>
            <a:spLocks noChangeArrowheads="1"/>
          </p:cNvSpPr>
          <p:nvPr/>
        </p:nvSpPr>
        <p:spPr bwMode="auto">
          <a:xfrm>
            <a:off x="1908175" y="2852738"/>
            <a:ext cx="5310188" cy="1344612"/>
          </a:xfrm>
          <a:prstGeom prst="rect">
            <a:avLst/>
          </a:prstGeom>
          <a:solidFill>
            <a:srgbClr val="000000">
              <a:alpha val="74901"/>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solidFill>
                  <a:schemeClr val="bg1"/>
                </a:solidFill>
              </a:rPr>
              <a:t>Blast: you know what i mean - leaves and branches</a:t>
            </a:r>
            <a:br>
              <a:rPr lang="en-GB" altLang="en-US" sz="1600" b="1">
                <a:solidFill>
                  <a:schemeClr val="bg1"/>
                </a:solidFill>
              </a:rPr>
            </a:br>
            <a:r>
              <a:rPr lang="en-GB" altLang="en-US" sz="1600" b="1">
                <a:solidFill>
                  <a:schemeClr val="bg1"/>
                </a:solidFill>
              </a:rPr>
              <a:t>Can raise a tragic chorus in a gale</a:t>
            </a:r>
            <a:br>
              <a:rPr lang="en-GB" altLang="en-US" sz="1600" b="1">
                <a:solidFill>
                  <a:schemeClr val="bg1"/>
                </a:solidFill>
              </a:rPr>
            </a:br>
            <a:r>
              <a:rPr lang="en-GB" altLang="en-US" sz="1600" b="1">
                <a:solidFill>
                  <a:schemeClr val="bg1"/>
                </a:solidFill>
              </a:rPr>
              <a:t>So that you can listen to the thing you fear</a:t>
            </a:r>
            <a:br>
              <a:rPr lang="en-GB" altLang="en-US" sz="1600" b="1">
                <a:solidFill>
                  <a:schemeClr val="bg1"/>
                </a:solidFill>
              </a:rPr>
            </a:br>
            <a:r>
              <a:rPr lang="en-GB" altLang="en-US" sz="1600" b="1">
                <a:solidFill>
                  <a:schemeClr val="bg1"/>
                </a:solidFill>
              </a:rPr>
              <a:t>Forgetting that it pummels your house too.</a:t>
            </a:r>
            <a:br>
              <a:rPr lang="en-GB" altLang="en-US" sz="1600" b="1">
                <a:solidFill>
                  <a:schemeClr val="bg1"/>
                </a:solidFill>
              </a:rPr>
            </a:br>
            <a:endParaRPr lang="en-GB" altLang="en-US">
              <a:solidFill>
                <a:schemeClr val="bg1"/>
              </a:solidFill>
            </a:endParaRPr>
          </a:p>
        </p:txBody>
      </p:sp>
      <p:sp>
        <p:nvSpPr>
          <p:cNvPr id="9221" name="Text Box 7"/>
          <p:cNvSpPr txBox="1">
            <a:spLocks noChangeArrowheads="1"/>
          </p:cNvSpPr>
          <p:nvPr/>
        </p:nvSpPr>
        <p:spPr bwMode="auto">
          <a:xfrm rot="10670335" flipV="1">
            <a:off x="1476375" y="35734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10</a:t>
            </a:r>
          </a:p>
        </p:txBody>
      </p:sp>
      <p:sp>
        <p:nvSpPr>
          <p:cNvPr id="9222" name="Line 8"/>
          <p:cNvSpPr>
            <a:spLocks noChangeShapeType="1"/>
          </p:cNvSpPr>
          <p:nvPr/>
        </p:nvSpPr>
        <p:spPr bwMode="auto">
          <a:xfrm>
            <a:off x="3276600" y="2205038"/>
            <a:ext cx="792163" cy="64611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3" name="Text Box 9"/>
          <p:cNvSpPr txBox="1">
            <a:spLocks noChangeArrowheads="1"/>
          </p:cNvSpPr>
          <p:nvPr/>
        </p:nvSpPr>
        <p:spPr bwMode="auto">
          <a:xfrm>
            <a:off x="250825" y="1268413"/>
            <a:ext cx="4248150" cy="954087"/>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Conversational style (there are other examples). Draws the reader in. Does it emphasise the poet’s isolation?</a:t>
            </a:r>
          </a:p>
        </p:txBody>
      </p:sp>
      <p:sp>
        <p:nvSpPr>
          <p:cNvPr id="12298" name="Line 10"/>
          <p:cNvSpPr>
            <a:spLocks noChangeShapeType="1"/>
          </p:cNvSpPr>
          <p:nvPr/>
        </p:nvSpPr>
        <p:spPr bwMode="auto">
          <a:xfrm flipH="1">
            <a:off x="5508625" y="2276475"/>
            <a:ext cx="1727200" cy="1008063"/>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99" name="Text Box 11"/>
          <p:cNvSpPr txBox="1">
            <a:spLocks noChangeArrowheads="1"/>
          </p:cNvSpPr>
          <p:nvPr/>
        </p:nvSpPr>
        <p:spPr bwMode="auto">
          <a:xfrm>
            <a:off x="7199313" y="1412875"/>
            <a:ext cx="1944687" cy="954088"/>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Chorus is sustained and incessant. </a:t>
            </a:r>
          </a:p>
        </p:txBody>
      </p:sp>
      <p:sp>
        <p:nvSpPr>
          <p:cNvPr id="12300" name="Text Box 12"/>
          <p:cNvSpPr txBox="1">
            <a:spLocks noChangeArrowheads="1"/>
          </p:cNvSpPr>
          <p:nvPr/>
        </p:nvSpPr>
        <p:spPr bwMode="auto">
          <a:xfrm>
            <a:off x="900113" y="4581525"/>
            <a:ext cx="3600450" cy="679450"/>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‘pummels’ violent, painful image and personifies the wind</a:t>
            </a:r>
          </a:p>
        </p:txBody>
      </p:sp>
      <p:sp>
        <p:nvSpPr>
          <p:cNvPr id="12301" name="Line 13"/>
          <p:cNvSpPr>
            <a:spLocks noChangeShapeType="1"/>
          </p:cNvSpPr>
          <p:nvPr/>
        </p:nvSpPr>
        <p:spPr bwMode="auto">
          <a:xfrm flipV="1">
            <a:off x="2916238" y="3933825"/>
            <a:ext cx="1008062" cy="6477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02" name="Line 14"/>
          <p:cNvSpPr>
            <a:spLocks noChangeShapeType="1"/>
          </p:cNvSpPr>
          <p:nvPr/>
        </p:nvSpPr>
        <p:spPr bwMode="auto">
          <a:xfrm flipH="1" flipV="1">
            <a:off x="6156325" y="3644900"/>
            <a:ext cx="792163" cy="15128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303" name="Text Box 15"/>
          <p:cNvSpPr txBox="1">
            <a:spLocks noChangeArrowheads="1"/>
          </p:cNvSpPr>
          <p:nvPr/>
        </p:nvSpPr>
        <p:spPr bwMode="auto">
          <a:xfrm>
            <a:off x="6156325" y="5157788"/>
            <a:ext cx="2087563" cy="122872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End of the line but not end-stopped, the fear hasn’t taken hold yet </a:t>
            </a:r>
          </a:p>
        </p:txBody>
      </p:sp>
      <p:sp>
        <p:nvSpPr>
          <p:cNvPr id="14" name="Rectangle 1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1841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10243" name="Rectangle 4"/>
          <p:cNvSpPr>
            <a:spLocks noChangeArrowheads="1"/>
          </p:cNvSpPr>
          <p:nvPr/>
        </p:nvSpPr>
        <p:spPr bwMode="auto">
          <a:xfrm>
            <a:off x="2149475" y="2720975"/>
            <a:ext cx="4332288" cy="1314450"/>
          </a:xfrm>
          <a:prstGeom prst="rect">
            <a:avLst/>
          </a:prstGeom>
          <a:solidFill>
            <a:srgbClr val="000000">
              <a:alpha val="74117"/>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solidFill>
                  <a:schemeClr val="bg1"/>
                </a:solidFill>
              </a:rPr>
              <a:t>Forgetting that it pummels your house too.</a:t>
            </a:r>
            <a:br>
              <a:rPr lang="en-GB" altLang="en-US" sz="1600" b="1">
                <a:solidFill>
                  <a:schemeClr val="bg1"/>
                </a:solidFill>
              </a:rPr>
            </a:br>
            <a:r>
              <a:rPr lang="en-GB" altLang="en-US" sz="1600" b="1">
                <a:solidFill>
                  <a:schemeClr val="bg1"/>
                </a:solidFill>
              </a:rPr>
              <a:t>But there are no trees, no natural shelter.</a:t>
            </a:r>
            <a:br>
              <a:rPr lang="en-GB" altLang="en-US" sz="1600" b="1">
                <a:solidFill>
                  <a:schemeClr val="bg1"/>
                </a:solidFill>
              </a:rPr>
            </a:br>
            <a:r>
              <a:rPr lang="en-GB" altLang="en-US" sz="1600" b="1">
                <a:solidFill>
                  <a:schemeClr val="bg1"/>
                </a:solidFill>
              </a:rPr>
              <a:t>You might think that the sea is company,</a:t>
            </a:r>
            <a:br>
              <a:rPr lang="en-GB" altLang="en-US" sz="1600" b="1">
                <a:solidFill>
                  <a:schemeClr val="bg1"/>
                </a:solidFill>
              </a:rPr>
            </a:br>
            <a:r>
              <a:rPr lang="en-GB" altLang="en-US" sz="1600" b="1">
                <a:solidFill>
                  <a:schemeClr val="bg1"/>
                </a:solidFill>
              </a:rPr>
              <a:t>Exploding comfortably down on the cliffs</a:t>
            </a:r>
            <a:br>
              <a:rPr lang="en-GB" altLang="en-US" sz="1600" b="1">
                <a:solidFill>
                  <a:schemeClr val="bg1"/>
                </a:solidFill>
              </a:rPr>
            </a:br>
            <a:r>
              <a:rPr lang="en-GB" altLang="en-US" sz="1600" b="1">
                <a:solidFill>
                  <a:schemeClr val="bg1"/>
                </a:solidFill>
              </a:rPr>
              <a:t>But no:</a:t>
            </a:r>
          </a:p>
        </p:txBody>
      </p:sp>
      <p:sp>
        <p:nvSpPr>
          <p:cNvPr id="10244" name="Text Box 5"/>
          <p:cNvSpPr txBox="1">
            <a:spLocks noChangeArrowheads="1"/>
          </p:cNvSpPr>
          <p:nvPr/>
        </p:nvSpPr>
        <p:spPr bwMode="auto">
          <a:xfrm>
            <a:off x="1547813" y="2708275"/>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10</a:t>
            </a:r>
          </a:p>
        </p:txBody>
      </p:sp>
      <p:sp>
        <p:nvSpPr>
          <p:cNvPr id="10245" name="Rectangle 6"/>
          <p:cNvSpPr>
            <a:spLocks noChangeArrowheads="1"/>
          </p:cNvSpPr>
          <p:nvPr/>
        </p:nvSpPr>
        <p:spPr bwMode="auto">
          <a:xfrm>
            <a:off x="457200" y="2746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Language</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10246" name="Oval 7"/>
          <p:cNvSpPr>
            <a:spLocks noChangeArrowheads="1"/>
          </p:cNvSpPr>
          <p:nvPr/>
        </p:nvSpPr>
        <p:spPr bwMode="auto">
          <a:xfrm>
            <a:off x="3492500" y="2997200"/>
            <a:ext cx="358775" cy="287338"/>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7" name="Oval 8"/>
          <p:cNvSpPr>
            <a:spLocks noChangeArrowheads="1"/>
          </p:cNvSpPr>
          <p:nvPr/>
        </p:nvSpPr>
        <p:spPr bwMode="auto">
          <a:xfrm>
            <a:off x="4356100" y="2997200"/>
            <a:ext cx="358775" cy="287338"/>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8" name="Line 9"/>
          <p:cNvSpPr>
            <a:spLocks noChangeShapeType="1"/>
          </p:cNvSpPr>
          <p:nvPr/>
        </p:nvSpPr>
        <p:spPr bwMode="auto">
          <a:xfrm flipH="1">
            <a:off x="4067175" y="1773238"/>
            <a:ext cx="1081088" cy="1223962"/>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49" name="Text Box 10"/>
          <p:cNvSpPr txBox="1">
            <a:spLocks noChangeArrowheads="1"/>
          </p:cNvSpPr>
          <p:nvPr/>
        </p:nvSpPr>
        <p:spPr bwMode="auto">
          <a:xfrm>
            <a:off x="2339975" y="1196975"/>
            <a:ext cx="6264275" cy="1092200"/>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Therefore, no ‘tragic chorus’. Nature has spared them that.</a:t>
            </a:r>
          </a:p>
          <a:p>
            <a:pPr eaLnBrk="1" hangingPunct="1">
              <a:spcBef>
                <a:spcPct val="50000"/>
              </a:spcBef>
            </a:pPr>
            <a:r>
              <a:rPr lang="en-GB" altLang="en-US"/>
              <a:t>No shelter, emphasises how barren this place is in contrast to the poet’s earlier, positive view.</a:t>
            </a:r>
          </a:p>
        </p:txBody>
      </p:sp>
      <p:sp>
        <p:nvSpPr>
          <p:cNvPr id="13323" name="Line 11"/>
          <p:cNvSpPr>
            <a:spLocks noChangeShapeType="1"/>
          </p:cNvSpPr>
          <p:nvPr/>
        </p:nvSpPr>
        <p:spPr bwMode="auto">
          <a:xfrm>
            <a:off x="2051050" y="3500438"/>
            <a:ext cx="1728788"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4" name="Text Box 12"/>
          <p:cNvSpPr txBox="1">
            <a:spLocks noChangeArrowheads="1"/>
          </p:cNvSpPr>
          <p:nvPr/>
        </p:nvSpPr>
        <p:spPr bwMode="auto">
          <a:xfrm>
            <a:off x="0" y="3141663"/>
            <a:ext cx="2016125" cy="679450"/>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‘might think’ i.e. you don’t know</a:t>
            </a:r>
          </a:p>
        </p:txBody>
      </p:sp>
      <p:sp>
        <p:nvSpPr>
          <p:cNvPr id="13325" name="Text Box 13"/>
          <p:cNvSpPr txBox="1">
            <a:spLocks noChangeArrowheads="1"/>
          </p:cNvSpPr>
          <p:nvPr/>
        </p:nvSpPr>
        <p:spPr bwMode="auto">
          <a:xfrm>
            <a:off x="6732588" y="2781300"/>
            <a:ext cx="2016125" cy="1228725"/>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How can the sea be company? What doesn’t he have if it is?</a:t>
            </a:r>
          </a:p>
        </p:txBody>
      </p:sp>
      <p:sp>
        <p:nvSpPr>
          <p:cNvPr id="13326" name="Line 14"/>
          <p:cNvSpPr>
            <a:spLocks noChangeShapeType="1"/>
          </p:cNvSpPr>
          <p:nvPr/>
        </p:nvSpPr>
        <p:spPr bwMode="auto">
          <a:xfrm flipV="1">
            <a:off x="2555875" y="3860800"/>
            <a:ext cx="503238" cy="1081088"/>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7" name="Text Box 15"/>
          <p:cNvSpPr txBox="1">
            <a:spLocks noChangeArrowheads="1"/>
          </p:cNvSpPr>
          <p:nvPr/>
        </p:nvSpPr>
        <p:spPr bwMode="auto">
          <a:xfrm>
            <a:off x="971550" y="4941888"/>
            <a:ext cx="4608513" cy="954087"/>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Oxymoron: The poet is used to these sounds because the storms are a part of life. It’s familiar therefore comfortable.</a:t>
            </a:r>
          </a:p>
        </p:txBody>
      </p:sp>
      <p:sp>
        <p:nvSpPr>
          <p:cNvPr id="15" name="Rectangle 14"/>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0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595716" y="2370400"/>
            <a:ext cx="6155765" cy="15788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lvl="0">
              <a:lnSpc>
                <a:spcPct val="115000"/>
              </a:lnSpc>
              <a:spcAft>
                <a:spcPts val="0"/>
              </a:spcAft>
            </a:pPr>
            <a:r>
              <a:rPr lang="en-GB" sz="2800" dirty="0" smtClean="0">
                <a:effectLst/>
                <a:latin typeface="Arial" panose="020B0604020202020204" pitchFamily="34" charset="0"/>
                <a:ea typeface="Calibri" panose="020F0502020204030204" pitchFamily="34" charset="0"/>
                <a:cs typeface="Arial" panose="020B0604020202020204" pitchFamily="34" charset="0"/>
              </a:rPr>
              <a:t>3. At </a:t>
            </a:r>
            <a:r>
              <a:rPr lang="en-GB" sz="2800" dirty="0">
                <a:effectLst/>
                <a:latin typeface="Arial" panose="020B0604020202020204" pitchFamily="34" charset="0"/>
                <a:ea typeface="Calibri" panose="020F0502020204030204" pitchFamily="34" charset="0"/>
                <a:cs typeface="Arial" panose="020B0604020202020204" pitchFamily="34" charset="0"/>
              </a:rPr>
              <a:t>line 13 identify the </a:t>
            </a:r>
            <a:r>
              <a:rPr lang="en-GB" sz="2800" b="1" dirty="0">
                <a:effectLst/>
                <a:latin typeface="Arial" panose="020B0604020202020204" pitchFamily="34" charset="0"/>
                <a:ea typeface="Calibri" panose="020F0502020204030204" pitchFamily="34" charset="0"/>
                <a:cs typeface="Arial" panose="020B0604020202020204" pitchFamily="34" charset="0"/>
              </a:rPr>
              <a:t>oxymoron</a:t>
            </a:r>
            <a:r>
              <a:rPr lang="en-GB" sz="2800" dirty="0">
                <a:effectLst/>
                <a:latin typeface="Arial" panose="020B0604020202020204" pitchFamily="34" charset="0"/>
                <a:ea typeface="Calibri" panose="020F0502020204030204" pitchFamily="34" charset="0"/>
                <a:cs typeface="Arial" panose="020B0604020202020204" pitchFamily="34" charset="0"/>
              </a:rPr>
              <a:t> used to describe the </a:t>
            </a:r>
            <a:r>
              <a:rPr lang="en-GB" sz="2800" b="1" dirty="0">
                <a:effectLst/>
                <a:latin typeface="Arial" panose="020B0604020202020204" pitchFamily="34" charset="0"/>
                <a:ea typeface="Calibri" panose="020F0502020204030204" pitchFamily="34" charset="0"/>
                <a:cs typeface="Arial" panose="020B0604020202020204" pitchFamily="34" charset="0"/>
              </a:rPr>
              <a:t>sea</a:t>
            </a:r>
            <a:r>
              <a:rPr lang="en-GB" sz="2800" dirty="0">
                <a:effectLst/>
                <a:latin typeface="Arial" panose="020B0604020202020204" pitchFamily="34" charset="0"/>
                <a:ea typeface="Calibri" panose="020F0502020204030204" pitchFamily="34" charset="0"/>
                <a:cs typeface="Arial" panose="020B0604020202020204" pitchFamily="34" charset="0"/>
              </a:rPr>
              <a:t> and explain why Heaney uses it</a:t>
            </a:r>
            <a:r>
              <a:rPr lang="en-GB" sz="2800" dirty="0" smtClean="0">
                <a:effectLst/>
                <a:latin typeface="Arial" panose="020B0604020202020204" pitchFamily="34" charset="0"/>
                <a:ea typeface="Calibri" panose="020F0502020204030204" pitchFamily="34" charset="0"/>
                <a:cs typeface="Arial" panose="020B0604020202020204" pitchFamily="34" charset="0"/>
              </a:rPr>
              <a:t>.</a:t>
            </a: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50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11267" name="Rectangle 4"/>
          <p:cNvSpPr>
            <a:spLocks noChangeArrowheads="1"/>
          </p:cNvSpPr>
          <p:nvPr/>
        </p:nvSpPr>
        <p:spPr bwMode="auto">
          <a:xfrm>
            <a:off x="457200" y="2746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Language</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11268" name="Rectangle 7"/>
          <p:cNvSpPr>
            <a:spLocks noChangeArrowheads="1"/>
          </p:cNvSpPr>
          <p:nvPr/>
        </p:nvSpPr>
        <p:spPr bwMode="auto">
          <a:xfrm>
            <a:off x="2124075" y="2060575"/>
            <a:ext cx="5184775" cy="2566988"/>
          </a:xfrm>
          <a:prstGeom prst="rect">
            <a:avLst/>
          </a:prstGeom>
          <a:solidFill>
            <a:srgbClr val="000000">
              <a:alpha val="74117"/>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dirty="0">
                <a:solidFill>
                  <a:schemeClr val="bg1"/>
                </a:solidFill>
              </a:rPr>
              <a:t>But there are no trees, no natural shelter.</a:t>
            </a:r>
            <a:br>
              <a:rPr lang="en-GB" altLang="en-US" sz="1600" b="1" dirty="0">
                <a:solidFill>
                  <a:schemeClr val="bg1"/>
                </a:solidFill>
              </a:rPr>
            </a:br>
            <a:r>
              <a:rPr lang="en-GB" altLang="en-US" sz="1600" b="1" dirty="0">
                <a:solidFill>
                  <a:schemeClr val="bg1"/>
                </a:solidFill>
              </a:rPr>
              <a:t>You might think that the sea is company,</a:t>
            </a:r>
            <a:br>
              <a:rPr lang="en-GB" altLang="en-US" sz="1600" b="1" dirty="0">
                <a:solidFill>
                  <a:schemeClr val="bg1"/>
                </a:solidFill>
              </a:rPr>
            </a:br>
            <a:r>
              <a:rPr lang="en-GB" altLang="en-US" sz="1600" b="1" dirty="0">
                <a:solidFill>
                  <a:schemeClr val="bg1"/>
                </a:solidFill>
              </a:rPr>
              <a:t>Exploding comfortably down on the cliffs</a:t>
            </a:r>
            <a:br>
              <a:rPr lang="en-GB" altLang="en-US" sz="1600" b="1" dirty="0">
                <a:solidFill>
                  <a:schemeClr val="bg1"/>
                </a:solidFill>
              </a:rPr>
            </a:br>
            <a:r>
              <a:rPr lang="en-GB" altLang="en-US" sz="1600" b="1" dirty="0">
                <a:solidFill>
                  <a:schemeClr val="bg1"/>
                </a:solidFill>
              </a:rPr>
              <a:t>But no: when it begins, the flung spray hits</a:t>
            </a:r>
            <a:br>
              <a:rPr lang="en-GB" altLang="en-US" sz="1600" b="1" dirty="0">
                <a:solidFill>
                  <a:schemeClr val="bg1"/>
                </a:solidFill>
              </a:rPr>
            </a:br>
            <a:r>
              <a:rPr lang="en-GB" altLang="en-US" sz="1600" b="1" dirty="0">
                <a:solidFill>
                  <a:schemeClr val="bg1"/>
                </a:solidFill>
              </a:rPr>
              <a:t>The very windows, spits like a tame cat</a:t>
            </a:r>
            <a:br>
              <a:rPr lang="en-GB" altLang="en-US" sz="1600" b="1" dirty="0">
                <a:solidFill>
                  <a:schemeClr val="bg1"/>
                </a:solidFill>
              </a:rPr>
            </a:br>
            <a:r>
              <a:rPr lang="en-GB" altLang="en-US" sz="1600" b="1" dirty="0">
                <a:solidFill>
                  <a:schemeClr val="bg1"/>
                </a:solidFill>
              </a:rPr>
              <a:t>Turned savage. We just sit tight while wind dives</a:t>
            </a:r>
            <a:br>
              <a:rPr lang="en-GB" altLang="en-US" sz="1600" b="1" dirty="0">
                <a:solidFill>
                  <a:schemeClr val="bg1"/>
                </a:solidFill>
              </a:rPr>
            </a:br>
            <a:r>
              <a:rPr lang="en-GB" altLang="en-US" sz="1600" b="1" dirty="0">
                <a:solidFill>
                  <a:schemeClr val="bg1"/>
                </a:solidFill>
              </a:rPr>
              <a:t>And strafes invisibly. Space is a salvo.</a:t>
            </a:r>
            <a:br>
              <a:rPr lang="en-GB" altLang="en-US" sz="1600" b="1" dirty="0">
                <a:solidFill>
                  <a:schemeClr val="bg1"/>
                </a:solidFill>
              </a:rPr>
            </a:br>
            <a:r>
              <a:rPr lang="en-GB" altLang="en-US" sz="1600" b="1" dirty="0">
                <a:solidFill>
                  <a:schemeClr val="bg1"/>
                </a:solidFill>
              </a:rPr>
              <a:t>We are bombarded by the empty air.</a:t>
            </a:r>
            <a:br>
              <a:rPr lang="en-GB" altLang="en-US" sz="1600" b="1" dirty="0">
                <a:solidFill>
                  <a:schemeClr val="bg1"/>
                </a:solidFill>
              </a:rPr>
            </a:br>
            <a:r>
              <a:rPr lang="en-GB" altLang="en-US" sz="1600" b="1" dirty="0">
                <a:solidFill>
                  <a:schemeClr val="bg1"/>
                </a:solidFill>
              </a:rPr>
              <a:t>Strange, it is a huge nothing that we fear.</a:t>
            </a:r>
            <a:endParaRPr lang="en-GB" altLang="en-US" sz="1600" dirty="0">
              <a:solidFill>
                <a:schemeClr val="bg1"/>
              </a:solidFill>
            </a:endParaRPr>
          </a:p>
          <a:p>
            <a:pPr eaLnBrk="1" hangingPunct="1"/>
            <a:r>
              <a:rPr lang="en-GB" altLang="en-US" dirty="0">
                <a:solidFill>
                  <a:schemeClr val="bg1"/>
                </a:solidFill>
              </a:rPr>
              <a:t> </a:t>
            </a:r>
          </a:p>
        </p:txBody>
      </p:sp>
      <p:sp>
        <p:nvSpPr>
          <p:cNvPr id="11269" name="Text Box 8"/>
          <p:cNvSpPr txBox="1">
            <a:spLocks noChangeArrowheads="1"/>
          </p:cNvSpPr>
          <p:nvPr/>
        </p:nvSpPr>
        <p:spPr bwMode="auto">
          <a:xfrm>
            <a:off x="1763713" y="3068638"/>
            <a:ext cx="503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15</a:t>
            </a:r>
          </a:p>
        </p:txBody>
      </p:sp>
      <p:sp>
        <p:nvSpPr>
          <p:cNvPr id="11270" name="Oval 9"/>
          <p:cNvSpPr>
            <a:spLocks noChangeArrowheads="1"/>
          </p:cNvSpPr>
          <p:nvPr/>
        </p:nvSpPr>
        <p:spPr bwMode="auto">
          <a:xfrm>
            <a:off x="2771775" y="2852738"/>
            <a:ext cx="215900" cy="287337"/>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71" name="Text Box 10"/>
          <p:cNvSpPr txBox="1">
            <a:spLocks noChangeArrowheads="1"/>
          </p:cNvSpPr>
          <p:nvPr/>
        </p:nvSpPr>
        <p:spPr bwMode="auto">
          <a:xfrm>
            <a:off x="250825" y="692150"/>
            <a:ext cx="1800225" cy="2052638"/>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Caesura: The pause makes the reader consider the absence of safety and comfort</a:t>
            </a:r>
          </a:p>
        </p:txBody>
      </p:sp>
      <p:sp>
        <p:nvSpPr>
          <p:cNvPr id="14347" name="Line 11"/>
          <p:cNvSpPr>
            <a:spLocks noChangeShapeType="1"/>
          </p:cNvSpPr>
          <p:nvPr/>
        </p:nvSpPr>
        <p:spPr bwMode="auto">
          <a:xfrm>
            <a:off x="6008688" y="3068638"/>
            <a:ext cx="431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8" name="Line 12"/>
          <p:cNvSpPr>
            <a:spLocks noChangeShapeType="1"/>
          </p:cNvSpPr>
          <p:nvPr/>
        </p:nvSpPr>
        <p:spPr bwMode="auto">
          <a:xfrm>
            <a:off x="4067175" y="3357563"/>
            <a:ext cx="433388"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49" name="Line 13"/>
          <p:cNvSpPr>
            <a:spLocks noChangeShapeType="1"/>
          </p:cNvSpPr>
          <p:nvPr/>
        </p:nvSpPr>
        <p:spPr bwMode="auto">
          <a:xfrm>
            <a:off x="2987675" y="3573463"/>
            <a:ext cx="504825"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0" name="Line 14"/>
          <p:cNvSpPr>
            <a:spLocks noChangeShapeType="1"/>
          </p:cNvSpPr>
          <p:nvPr/>
        </p:nvSpPr>
        <p:spPr bwMode="auto">
          <a:xfrm>
            <a:off x="2700338" y="3789363"/>
            <a:ext cx="576262"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1" name="Line 15"/>
          <p:cNvSpPr>
            <a:spLocks noChangeShapeType="1"/>
          </p:cNvSpPr>
          <p:nvPr/>
        </p:nvSpPr>
        <p:spPr bwMode="auto">
          <a:xfrm>
            <a:off x="5364163" y="3789363"/>
            <a:ext cx="4318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2" name="Line 16"/>
          <p:cNvSpPr>
            <a:spLocks noChangeShapeType="1"/>
          </p:cNvSpPr>
          <p:nvPr/>
        </p:nvSpPr>
        <p:spPr bwMode="auto">
          <a:xfrm>
            <a:off x="2987675" y="4076700"/>
            <a:ext cx="1008063"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354" name="Text Box 18"/>
          <p:cNvSpPr txBox="1">
            <a:spLocks noChangeArrowheads="1"/>
          </p:cNvSpPr>
          <p:nvPr/>
        </p:nvSpPr>
        <p:spPr bwMode="auto">
          <a:xfrm>
            <a:off x="971550" y="4581525"/>
            <a:ext cx="4968875" cy="1241425"/>
          </a:xfrm>
          <a:prstGeom prst="rect">
            <a:avLst/>
          </a:prstGeom>
          <a:solidFill>
            <a:schemeClr val="bg1"/>
          </a:solidFill>
          <a:ln w="508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Violent language runs throughout the final 6 lines emphasising the danger and fear. Military language (“salvo”, “strafe”, “bombardment”) personifies the weather as attacking them.</a:t>
            </a:r>
          </a:p>
        </p:txBody>
      </p:sp>
      <p:sp>
        <p:nvSpPr>
          <p:cNvPr id="15" name="Rectangle 14"/>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091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857256"/>
          </a:xfrm>
          <a:solidFill>
            <a:schemeClr val="accent5">
              <a:lumMod val="75000"/>
            </a:schemeClr>
          </a:solidFill>
        </p:spPr>
        <p:txBody>
          <a:bodyPr>
            <a:normAutofit/>
          </a:bodyPr>
          <a:lstStyle/>
          <a:p>
            <a:r>
              <a:rPr lang="en-GB" sz="2400" b="1" dirty="0" smtClean="0">
                <a:solidFill>
                  <a:schemeClr val="bg1"/>
                </a:solidFill>
                <a:latin typeface="Leelawadee" pitchFamily="34" charset="-34"/>
                <a:cs typeface="Leelawadee" pitchFamily="34" charset="-34"/>
              </a:rPr>
              <a:t>How many similes / metaphors / personification can you think of to describe a storm?</a:t>
            </a:r>
            <a:endParaRPr lang="en-GB" sz="2400" b="1" dirty="0">
              <a:solidFill>
                <a:schemeClr val="bg1"/>
              </a:solidFill>
              <a:latin typeface="Leelawadee" pitchFamily="34" charset="-34"/>
              <a:cs typeface="Leelawadee" pitchFamily="34" charset="-34"/>
            </a:endParaRPr>
          </a:p>
        </p:txBody>
      </p:sp>
      <p:sp>
        <p:nvSpPr>
          <p:cNvPr id="1026" name="AutoShape 2" descr="Image result for sto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8" name="Picture 4" descr="http://thebirkholzfamily.com/wp-content/uploads/2015/05/storm-01.jpg"/>
          <p:cNvPicPr>
            <a:picLocks noChangeAspect="1" noChangeArrowheads="1"/>
          </p:cNvPicPr>
          <p:nvPr/>
        </p:nvPicPr>
        <p:blipFill>
          <a:blip r:embed="rId2" cstate="print"/>
          <a:srcRect/>
          <a:stretch>
            <a:fillRect/>
          </a:stretch>
        </p:blipFill>
        <p:spPr bwMode="auto">
          <a:xfrm>
            <a:off x="-1" y="857232"/>
            <a:ext cx="4429125" cy="2786082"/>
          </a:xfrm>
          <a:prstGeom prst="rect">
            <a:avLst/>
          </a:prstGeom>
          <a:noFill/>
        </p:spPr>
      </p:pic>
      <p:pic>
        <p:nvPicPr>
          <p:cNvPr id="1030" name="Picture 6" descr="http://jessicakristie.com/wp-content/uploads/2014/12/storm-over-sea.jpg"/>
          <p:cNvPicPr>
            <a:picLocks noChangeAspect="1" noChangeArrowheads="1"/>
          </p:cNvPicPr>
          <p:nvPr/>
        </p:nvPicPr>
        <p:blipFill>
          <a:blip r:embed="rId3" cstate="print"/>
          <a:srcRect/>
          <a:stretch>
            <a:fillRect/>
          </a:stretch>
        </p:blipFill>
        <p:spPr bwMode="auto">
          <a:xfrm>
            <a:off x="4357686" y="857231"/>
            <a:ext cx="4786314" cy="2643207"/>
          </a:xfrm>
          <a:prstGeom prst="rect">
            <a:avLst/>
          </a:prstGeom>
          <a:noFill/>
        </p:spPr>
      </p:pic>
      <p:pic>
        <p:nvPicPr>
          <p:cNvPr id="1032" name="Picture 8" descr="http://www.catherinecouturier.com/assets/images/artists/Mitch_Dobrowner/Storms/Mitch%20Dobrowner_Storm%20over%20Field.jpg"/>
          <p:cNvPicPr>
            <a:picLocks noChangeAspect="1" noChangeArrowheads="1"/>
          </p:cNvPicPr>
          <p:nvPr/>
        </p:nvPicPr>
        <p:blipFill>
          <a:blip r:embed="rId4" cstate="print"/>
          <a:srcRect/>
          <a:stretch>
            <a:fillRect/>
          </a:stretch>
        </p:blipFill>
        <p:spPr bwMode="auto">
          <a:xfrm>
            <a:off x="0" y="3500438"/>
            <a:ext cx="4357686" cy="3000372"/>
          </a:xfrm>
          <a:prstGeom prst="rect">
            <a:avLst/>
          </a:prstGeom>
          <a:noFill/>
        </p:spPr>
      </p:pic>
      <p:pic>
        <p:nvPicPr>
          <p:cNvPr id="1034" name="Picture 10" descr="http://www.ongc.com.au/wp-content/uploads/2014/12/Electrical-Storm.jpg"/>
          <p:cNvPicPr>
            <a:picLocks noChangeAspect="1" noChangeArrowheads="1"/>
          </p:cNvPicPr>
          <p:nvPr/>
        </p:nvPicPr>
        <p:blipFill>
          <a:blip r:embed="rId5"/>
          <a:srcRect/>
          <a:stretch>
            <a:fillRect/>
          </a:stretch>
        </p:blipFill>
        <p:spPr bwMode="auto">
          <a:xfrm>
            <a:off x="4357686" y="3500438"/>
            <a:ext cx="4786314" cy="3357562"/>
          </a:xfrm>
          <a:prstGeom prst="rect">
            <a:avLst/>
          </a:prstGeom>
          <a:noFill/>
        </p:spPr>
      </p:pic>
      <p:sp>
        <p:nvSpPr>
          <p:cNvPr id="9" name="TextBox 8"/>
          <p:cNvSpPr txBox="1"/>
          <p:nvPr/>
        </p:nvSpPr>
        <p:spPr>
          <a:xfrm>
            <a:off x="0" y="6427113"/>
            <a:ext cx="9144000" cy="400110"/>
          </a:xfrm>
          <a:prstGeom prst="rect">
            <a:avLst/>
          </a:prstGeom>
          <a:solidFill>
            <a:srgbClr val="FFFF00"/>
          </a:solidFill>
        </p:spPr>
        <p:txBody>
          <a:bodyPr wrap="square" rtlCol="0">
            <a:spAutoFit/>
          </a:bodyPr>
          <a:lstStyle/>
          <a:p>
            <a:pPr algn="ctr"/>
            <a:r>
              <a:rPr lang="en-GB" sz="2000" dirty="0" smtClean="0">
                <a:sym typeface="Wingdings"/>
              </a:rPr>
              <a:t></a:t>
            </a:r>
            <a:r>
              <a:rPr lang="en-GB" sz="2000" b="1" dirty="0" smtClean="0">
                <a:sym typeface="Wingdings"/>
              </a:rPr>
              <a:t>Challenge – can you link your examples to the theme of power and conflict? </a:t>
            </a:r>
            <a:r>
              <a:rPr lang="en-GB" sz="2000" dirty="0" smtClean="0">
                <a:sym typeface="Wingdings"/>
              </a:rPr>
              <a:t></a:t>
            </a:r>
            <a:endParaRPr lang="en-GB" sz="2000" dirty="0"/>
          </a:p>
        </p:txBody>
      </p:sp>
    </p:spTree>
    <p:extLst>
      <p:ext uri="{BB962C8B-B14F-4D97-AF65-F5344CB8AC3E}">
        <p14:creationId xmlns:p14="http://schemas.microsoft.com/office/powerpoint/2010/main" val="3407589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647" y="1659358"/>
            <a:ext cx="7242829" cy="3065455"/>
          </a:xfrm>
          <a:prstGeom prst="rect">
            <a:avLst/>
          </a:prstGeom>
          <a:solidFill>
            <a:schemeClr val="bg1"/>
          </a:solidFill>
          <a:ln>
            <a:solidFill>
              <a:srgbClr val="000000"/>
            </a:solidFill>
          </a:ln>
        </p:spPr>
        <p:txBody>
          <a:bodyPr wrap="square">
            <a:spAutoFit/>
          </a:bodyPr>
          <a:lstStyle/>
          <a:p>
            <a:pPr lvl="0">
              <a:lnSpc>
                <a:spcPct val="115000"/>
              </a:lnSpc>
              <a:spcAft>
                <a:spcPts val="0"/>
              </a:spcAft>
            </a:pPr>
            <a:r>
              <a:rPr lang="en-GB" sz="2800" dirty="0" smtClean="0">
                <a:effectLst/>
                <a:latin typeface="Arial" panose="020B0604020202020204" pitchFamily="34" charset="0"/>
                <a:ea typeface="Calibri" panose="020F0502020204030204" pitchFamily="34" charset="0"/>
                <a:cs typeface="Arial" panose="020B0604020202020204" pitchFamily="34" charset="0"/>
              </a:rPr>
              <a:t>4. At lines 14 and 15 identify two examples of powerful </a:t>
            </a:r>
            <a:r>
              <a:rPr lang="en-GB" sz="2800" b="1" dirty="0" smtClean="0">
                <a:effectLst/>
                <a:latin typeface="Arial" panose="020B0604020202020204" pitchFamily="34" charset="0"/>
                <a:ea typeface="Calibri" panose="020F0502020204030204" pitchFamily="34" charset="0"/>
                <a:cs typeface="Arial" panose="020B0604020202020204" pitchFamily="34" charset="0"/>
              </a:rPr>
              <a:t>verbs</a:t>
            </a:r>
            <a:r>
              <a:rPr lang="en-GB" sz="2800" dirty="0" smtClean="0">
                <a:effectLst/>
                <a:latin typeface="Arial" panose="020B0604020202020204" pitchFamily="34" charset="0"/>
                <a:ea typeface="Calibri" panose="020F0502020204030204" pitchFamily="34" charset="0"/>
                <a:cs typeface="Arial" panose="020B0604020202020204" pitchFamily="34" charset="0"/>
              </a:rPr>
              <a:t> and explain what idea of the </a:t>
            </a:r>
            <a:r>
              <a:rPr lang="en-GB" sz="2800" b="1" dirty="0" smtClean="0">
                <a:effectLst/>
                <a:latin typeface="Arial" panose="020B0604020202020204" pitchFamily="34" charset="0"/>
                <a:ea typeface="Calibri" panose="020F0502020204030204" pitchFamily="34" charset="0"/>
                <a:cs typeface="Arial" panose="020B0604020202020204" pitchFamily="34" charset="0"/>
              </a:rPr>
              <a:t>sea</a:t>
            </a:r>
            <a:r>
              <a:rPr lang="en-GB" sz="2800" dirty="0" smtClean="0">
                <a:effectLst/>
                <a:latin typeface="Arial" panose="020B0604020202020204" pitchFamily="34" charset="0"/>
                <a:ea typeface="Calibri" panose="020F0502020204030204" pitchFamily="34" charset="0"/>
                <a:cs typeface="Arial" panose="020B0604020202020204" pitchFamily="34" charset="0"/>
              </a:rPr>
              <a:t> they convey.</a:t>
            </a:r>
          </a:p>
          <a:p>
            <a:pPr lvl="0">
              <a:lnSpc>
                <a:spcPct val="115000"/>
              </a:lnSpc>
              <a:spcAft>
                <a:spcPts val="0"/>
              </a:spcAft>
            </a:pPr>
            <a:r>
              <a:rPr lang="en-GB" sz="2800" dirty="0" smtClean="0">
                <a:effectLst/>
                <a:latin typeface="Arial" panose="020B0604020202020204" pitchFamily="34" charset="0"/>
                <a:ea typeface="Calibri" panose="020F0502020204030204" pitchFamily="34" charset="0"/>
                <a:cs typeface="Arial" panose="020B0604020202020204" pitchFamily="34" charset="0"/>
              </a:rPr>
              <a:t>5. Next, a </a:t>
            </a:r>
            <a:r>
              <a:rPr lang="en-GB" sz="2800" b="1" dirty="0" smtClean="0">
                <a:effectLst/>
                <a:latin typeface="Arial" panose="020B0604020202020204" pitchFamily="34" charset="0"/>
                <a:ea typeface="Calibri" panose="020F0502020204030204" pitchFamily="34" charset="0"/>
                <a:cs typeface="Arial" panose="020B0604020202020204" pitchFamily="34" charset="0"/>
              </a:rPr>
              <a:t>simile</a:t>
            </a:r>
            <a:r>
              <a:rPr lang="en-GB" sz="2800" dirty="0" smtClean="0">
                <a:effectLst/>
                <a:latin typeface="Arial" panose="020B0604020202020204" pitchFamily="34" charset="0"/>
                <a:ea typeface="Calibri" panose="020F0502020204030204" pitchFamily="34" charset="0"/>
                <a:cs typeface="Arial" panose="020B0604020202020204" pitchFamily="34" charset="0"/>
              </a:rPr>
              <a:t> is used to describe the changeability of the </a:t>
            </a:r>
            <a:r>
              <a:rPr lang="en-GB" sz="2800" b="1" dirty="0" smtClean="0">
                <a:effectLst/>
                <a:latin typeface="Arial" panose="020B0604020202020204" pitchFamily="34" charset="0"/>
                <a:ea typeface="Calibri" panose="020F0502020204030204" pitchFamily="34" charset="0"/>
                <a:cs typeface="Arial" panose="020B0604020202020204" pitchFamily="34" charset="0"/>
              </a:rPr>
              <a:t>sea</a:t>
            </a:r>
            <a:r>
              <a:rPr lang="en-GB" sz="2800" dirty="0" smtClean="0">
                <a:effectLst/>
                <a:latin typeface="Arial" panose="020B0604020202020204" pitchFamily="34" charset="0"/>
                <a:ea typeface="Calibri" panose="020F0502020204030204" pitchFamily="34" charset="0"/>
                <a:cs typeface="Arial" panose="020B0604020202020204" pitchFamily="34" charset="0"/>
              </a:rPr>
              <a:t>. Explain what </a:t>
            </a:r>
            <a:r>
              <a:rPr lang="en-GB" sz="2800" b="1" dirty="0" smtClean="0">
                <a:effectLst/>
                <a:latin typeface="Arial" panose="020B0604020202020204" pitchFamily="34" charset="0"/>
                <a:ea typeface="Calibri" panose="020F0502020204030204" pitchFamily="34" charset="0"/>
                <a:cs typeface="Arial" panose="020B0604020202020204" pitchFamily="34" charset="0"/>
              </a:rPr>
              <a:t>image</a:t>
            </a:r>
            <a:r>
              <a:rPr lang="en-GB" sz="2800" dirty="0" smtClean="0">
                <a:effectLst/>
                <a:latin typeface="Arial" panose="020B0604020202020204" pitchFamily="34" charset="0"/>
                <a:ea typeface="Calibri" panose="020F0502020204030204" pitchFamily="34" charset="0"/>
                <a:cs typeface="Arial" panose="020B0604020202020204" pitchFamily="34" charset="0"/>
              </a:rPr>
              <a:t> of the sea this conveys.</a:t>
            </a:r>
            <a:endParaRPr lang="en-GB"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1164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12291" name="Rectangle 2"/>
          <p:cNvSpPr>
            <a:spLocks noChangeArrowheads="1"/>
          </p:cNvSpPr>
          <p:nvPr/>
        </p:nvSpPr>
        <p:spPr bwMode="auto">
          <a:xfrm>
            <a:off x="457200" y="2746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Language</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12292" name="Rectangle 3"/>
          <p:cNvSpPr>
            <a:spLocks noChangeArrowheads="1"/>
          </p:cNvSpPr>
          <p:nvPr/>
        </p:nvSpPr>
        <p:spPr bwMode="auto">
          <a:xfrm>
            <a:off x="2124075" y="2060575"/>
            <a:ext cx="5184775" cy="2566988"/>
          </a:xfrm>
          <a:prstGeom prst="rect">
            <a:avLst/>
          </a:prstGeom>
          <a:solidFill>
            <a:srgbClr val="000000">
              <a:alpha val="74901"/>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solidFill>
                  <a:schemeClr val="bg1"/>
                </a:solidFill>
              </a:rPr>
              <a:t>But there are no trees, no natural shelter.</a:t>
            </a:r>
            <a:br>
              <a:rPr lang="en-GB" altLang="en-US" sz="1600" b="1">
                <a:solidFill>
                  <a:schemeClr val="bg1"/>
                </a:solidFill>
              </a:rPr>
            </a:br>
            <a:r>
              <a:rPr lang="en-GB" altLang="en-US" sz="1600" b="1">
                <a:solidFill>
                  <a:schemeClr val="bg1"/>
                </a:solidFill>
              </a:rPr>
              <a:t>You might think that the sea is company,</a:t>
            </a:r>
            <a:br>
              <a:rPr lang="en-GB" altLang="en-US" sz="1600" b="1">
                <a:solidFill>
                  <a:schemeClr val="bg1"/>
                </a:solidFill>
              </a:rPr>
            </a:br>
            <a:r>
              <a:rPr lang="en-GB" altLang="en-US" sz="1600" b="1">
                <a:solidFill>
                  <a:schemeClr val="bg1"/>
                </a:solidFill>
              </a:rPr>
              <a:t>Exploding comfortably down on the cliffs</a:t>
            </a:r>
            <a:br>
              <a:rPr lang="en-GB" altLang="en-US" sz="1600" b="1">
                <a:solidFill>
                  <a:schemeClr val="bg1"/>
                </a:solidFill>
              </a:rPr>
            </a:br>
            <a:r>
              <a:rPr lang="en-GB" altLang="en-US" sz="1600" b="1">
                <a:solidFill>
                  <a:schemeClr val="bg1"/>
                </a:solidFill>
              </a:rPr>
              <a:t>But no: when it begins, the flung spray hits</a:t>
            </a:r>
            <a:br>
              <a:rPr lang="en-GB" altLang="en-US" sz="1600" b="1">
                <a:solidFill>
                  <a:schemeClr val="bg1"/>
                </a:solidFill>
              </a:rPr>
            </a:br>
            <a:r>
              <a:rPr lang="en-GB" altLang="en-US" sz="1600" b="1">
                <a:solidFill>
                  <a:schemeClr val="bg1"/>
                </a:solidFill>
              </a:rPr>
              <a:t>The very windows, spits like a tame cat</a:t>
            </a:r>
            <a:br>
              <a:rPr lang="en-GB" altLang="en-US" sz="1600" b="1">
                <a:solidFill>
                  <a:schemeClr val="bg1"/>
                </a:solidFill>
              </a:rPr>
            </a:br>
            <a:r>
              <a:rPr lang="en-GB" altLang="en-US" sz="1600" b="1">
                <a:solidFill>
                  <a:schemeClr val="bg1"/>
                </a:solidFill>
              </a:rPr>
              <a:t>Turned savage. We just sit tight while wind dives</a:t>
            </a:r>
            <a:br>
              <a:rPr lang="en-GB" altLang="en-US" sz="1600" b="1">
                <a:solidFill>
                  <a:schemeClr val="bg1"/>
                </a:solidFill>
              </a:rPr>
            </a:br>
            <a:r>
              <a:rPr lang="en-GB" altLang="en-US" sz="1600" b="1">
                <a:solidFill>
                  <a:schemeClr val="bg1"/>
                </a:solidFill>
              </a:rPr>
              <a:t>And strafes invisibly. Space is a salvo.</a:t>
            </a:r>
            <a:br>
              <a:rPr lang="en-GB" altLang="en-US" sz="1600" b="1">
                <a:solidFill>
                  <a:schemeClr val="bg1"/>
                </a:solidFill>
              </a:rPr>
            </a:br>
            <a:r>
              <a:rPr lang="en-GB" altLang="en-US" sz="1600" b="1">
                <a:solidFill>
                  <a:schemeClr val="bg1"/>
                </a:solidFill>
              </a:rPr>
              <a:t>We are bombarded by the empty air.</a:t>
            </a:r>
            <a:br>
              <a:rPr lang="en-GB" altLang="en-US" sz="1600" b="1">
                <a:solidFill>
                  <a:schemeClr val="bg1"/>
                </a:solidFill>
              </a:rPr>
            </a:br>
            <a:r>
              <a:rPr lang="en-GB" altLang="en-US" sz="1600" b="1">
                <a:solidFill>
                  <a:schemeClr val="bg1"/>
                </a:solidFill>
              </a:rPr>
              <a:t>Strange, it is a huge nothing that we fear.</a:t>
            </a:r>
            <a:endParaRPr lang="en-GB" altLang="en-US" sz="1600">
              <a:solidFill>
                <a:schemeClr val="bg1"/>
              </a:solidFill>
            </a:endParaRPr>
          </a:p>
          <a:p>
            <a:pPr eaLnBrk="1" hangingPunct="1"/>
            <a:r>
              <a:rPr lang="en-GB" altLang="en-US">
                <a:solidFill>
                  <a:schemeClr val="bg1"/>
                </a:solidFill>
              </a:rPr>
              <a:t> </a:t>
            </a:r>
          </a:p>
        </p:txBody>
      </p:sp>
      <p:sp>
        <p:nvSpPr>
          <p:cNvPr id="12293" name="Text Box 4"/>
          <p:cNvSpPr txBox="1">
            <a:spLocks noChangeArrowheads="1"/>
          </p:cNvSpPr>
          <p:nvPr/>
        </p:nvSpPr>
        <p:spPr bwMode="auto">
          <a:xfrm>
            <a:off x="1763713" y="3068638"/>
            <a:ext cx="503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15</a:t>
            </a:r>
          </a:p>
        </p:txBody>
      </p:sp>
      <p:sp>
        <p:nvSpPr>
          <p:cNvPr id="15366" name="Text Box 6"/>
          <p:cNvSpPr txBox="1">
            <a:spLocks noChangeArrowheads="1"/>
          </p:cNvSpPr>
          <p:nvPr/>
        </p:nvSpPr>
        <p:spPr bwMode="auto">
          <a:xfrm>
            <a:off x="395288" y="4724400"/>
            <a:ext cx="2447925" cy="1228725"/>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Caesura: forces the reader to dwell on the savage nature of the weather</a:t>
            </a:r>
          </a:p>
        </p:txBody>
      </p:sp>
      <p:sp>
        <p:nvSpPr>
          <p:cNvPr id="15375" name="Oval 15"/>
          <p:cNvSpPr>
            <a:spLocks noChangeArrowheads="1"/>
          </p:cNvSpPr>
          <p:nvPr/>
        </p:nvSpPr>
        <p:spPr bwMode="auto">
          <a:xfrm>
            <a:off x="3563938" y="3357563"/>
            <a:ext cx="215900" cy="287337"/>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76" name="Line 16"/>
          <p:cNvSpPr>
            <a:spLocks noChangeShapeType="1"/>
          </p:cNvSpPr>
          <p:nvPr/>
        </p:nvSpPr>
        <p:spPr bwMode="auto">
          <a:xfrm flipH="1">
            <a:off x="6084888" y="2133600"/>
            <a:ext cx="1366837" cy="10795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7" name="Text Box 17"/>
          <p:cNvSpPr txBox="1">
            <a:spLocks noChangeArrowheads="1"/>
          </p:cNvSpPr>
          <p:nvPr/>
        </p:nvSpPr>
        <p:spPr bwMode="auto">
          <a:xfrm>
            <a:off x="6372225" y="908050"/>
            <a:ext cx="2447925" cy="122872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Simile: ‘like a tame cat’ a pet, friend, something the poet is comfortable with</a:t>
            </a:r>
          </a:p>
        </p:txBody>
      </p:sp>
      <p:sp>
        <p:nvSpPr>
          <p:cNvPr id="15379" name="Text Box 19"/>
          <p:cNvSpPr txBox="1">
            <a:spLocks noChangeArrowheads="1"/>
          </p:cNvSpPr>
          <p:nvPr/>
        </p:nvSpPr>
        <p:spPr bwMode="auto">
          <a:xfrm>
            <a:off x="395288" y="836613"/>
            <a:ext cx="2447925" cy="1228725"/>
          </a:xfrm>
          <a:prstGeom prst="rect">
            <a:avLst/>
          </a:prstGeom>
          <a:solidFill>
            <a:schemeClr val="bg1"/>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Enjambment: suggests surprise at the sudden change in the ‘cat’/sea</a:t>
            </a:r>
          </a:p>
        </p:txBody>
      </p:sp>
      <p:sp>
        <p:nvSpPr>
          <p:cNvPr id="15380" name="Text Box 20"/>
          <p:cNvSpPr txBox="1">
            <a:spLocks noChangeArrowheads="1"/>
          </p:cNvSpPr>
          <p:nvPr/>
        </p:nvSpPr>
        <p:spPr bwMode="auto">
          <a:xfrm>
            <a:off x="6227763" y="5013325"/>
            <a:ext cx="2592387" cy="954088"/>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There’s nothing they can do. Nature has all of the power</a:t>
            </a:r>
          </a:p>
        </p:txBody>
      </p:sp>
      <p:sp>
        <p:nvSpPr>
          <p:cNvPr id="15382" name="Line 22"/>
          <p:cNvSpPr>
            <a:spLocks noChangeShapeType="1"/>
          </p:cNvSpPr>
          <p:nvPr/>
        </p:nvSpPr>
        <p:spPr bwMode="auto">
          <a:xfrm>
            <a:off x="4641850" y="3357563"/>
            <a:ext cx="1296988" cy="0"/>
          </a:xfrm>
          <a:prstGeom prst="line">
            <a:avLst/>
          </a:prstGeom>
          <a:noFill/>
          <a:ln w="317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15383" name="Line 23"/>
          <p:cNvSpPr>
            <a:spLocks noChangeShapeType="1"/>
          </p:cNvSpPr>
          <p:nvPr/>
        </p:nvSpPr>
        <p:spPr bwMode="auto">
          <a:xfrm>
            <a:off x="2268538" y="3573463"/>
            <a:ext cx="1295400" cy="0"/>
          </a:xfrm>
          <a:prstGeom prst="line">
            <a:avLst/>
          </a:prstGeom>
          <a:noFill/>
          <a:ln w="3175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15384" name="Line 24"/>
          <p:cNvSpPr>
            <a:spLocks noChangeShapeType="1"/>
          </p:cNvSpPr>
          <p:nvPr/>
        </p:nvSpPr>
        <p:spPr bwMode="auto">
          <a:xfrm>
            <a:off x="3851275" y="3573463"/>
            <a:ext cx="3025775" cy="0"/>
          </a:xfrm>
          <a:prstGeom prst="line">
            <a:avLst/>
          </a:prstGeom>
          <a:noFill/>
          <a:ln w="3175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endParaRPr lang="en-GB"/>
          </a:p>
        </p:txBody>
      </p:sp>
      <p:sp>
        <p:nvSpPr>
          <p:cNvPr id="15" name="Rectangle 14"/>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1728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13315" name="Rectangle 2"/>
          <p:cNvSpPr>
            <a:spLocks noChangeArrowheads="1"/>
          </p:cNvSpPr>
          <p:nvPr/>
        </p:nvSpPr>
        <p:spPr bwMode="auto">
          <a:xfrm>
            <a:off x="457200" y="274638"/>
            <a:ext cx="82296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Language</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13316" name="Rectangle 3"/>
          <p:cNvSpPr>
            <a:spLocks noChangeArrowheads="1"/>
          </p:cNvSpPr>
          <p:nvPr/>
        </p:nvSpPr>
        <p:spPr bwMode="auto">
          <a:xfrm>
            <a:off x="2124075" y="2060575"/>
            <a:ext cx="5184775" cy="2566988"/>
          </a:xfrm>
          <a:prstGeom prst="rect">
            <a:avLst/>
          </a:prstGeom>
          <a:solidFill>
            <a:srgbClr val="000000">
              <a:alpha val="74901"/>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solidFill>
                  <a:schemeClr val="bg1"/>
                </a:solidFill>
              </a:rPr>
              <a:t>But there are no trees, no natural shelter.</a:t>
            </a:r>
            <a:br>
              <a:rPr lang="en-GB" altLang="en-US" sz="1600" b="1">
                <a:solidFill>
                  <a:schemeClr val="bg1"/>
                </a:solidFill>
              </a:rPr>
            </a:br>
            <a:r>
              <a:rPr lang="en-GB" altLang="en-US" sz="1600" b="1">
                <a:solidFill>
                  <a:schemeClr val="bg1"/>
                </a:solidFill>
              </a:rPr>
              <a:t>You might think that the sea is company,</a:t>
            </a:r>
            <a:br>
              <a:rPr lang="en-GB" altLang="en-US" sz="1600" b="1">
                <a:solidFill>
                  <a:schemeClr val="bg1"/>
                </a:solidFill>
              </a:rPr>
            </a:br>
            <a:r>
              <a:rPr lang="en-GB" altLang="en-US" sz="1600" b="1">
                <a:solidFill>
                  <a:schemeClr val="bg1"/>
                </a:solidFill>
              </a:rPr>
              <a:t>Exploding comfortably down on the cliffs</a:t>
            </a:r>
            <a:br>
              <a:rPr lang="en-GB" altLang="en-US" sz="1600" b="1">
                <a:solidFill>
                  <a:schemeClr val="bg1"/>
                </a:solidFill>
              </a:rPr>
            </a:br>
            <a:r>
              <a:rPr lang="en-GB" altLang="en-US" sz="1600" b="1">
                <a:solidFill>
                  <a:schemeClr val="bg1"/>
                </a:solidFill>
              </a:rPr>
              <a:t>But no: when it begins, the flung spray hits</a:t>
            </a:r>
            <a:br>
              <a:rPr lang="en-GB" altLang="en-US" sz="1600" b="1">
                <a:solidFill>
                  <a:schemeClr val="bg1"/>
                </a:solidFill>
              </a:rPr>
            </a:br>
            <a:r>
              <a:rPr lang="en-GB" altLang="en-US" sz="1600" b="1">
                <a:solidFill>
                  <a:schemeClr val="bg1"/>
                </a:solidFill>
              </a:rPr>
              <a:t>The very windows, spits like a tame cat</a:t>
            </a:r>
            <a:br>
              <a:rPr lang="en-GB" altLang="en-US" sz="1600" b="1">
                <a:solidFill>
                  <a:schemeClr val="bg1"/>
                </a:solidFill>
              </a:rPr>
            </a:br>
            <a:r>
              <a:rPr lang="en-GB" altLang="en-US" sz="1600" b="1">
                <a:solidFill>
                  <a:schemeClr val="bg1"/>
                </a:solidFill>
              </a:rPr>
              <a:t>Turned savage. We just sit tight while wind dives</a:t>
            </a:r>
            <a:br>
              <a:rPr lang="en-GB" altLang="en-US" sz="1600" b="1">
                <a:solidFill>
                  <a:schemeClr val="bg1"/>
                </a:solidFill>
              </a:rPr>
            </a:br>
            <a:r>
              <a:rPr lang="en-GB" altLang="en-US" sz="1600" b="1">
                <a:solidFill>
                  <a:schemeClr val="bg1"/>
                </a:solidFill>
              </a:rPr>
              <a:t>And strafes invisibly. Space is a salvo.</a:t>
            </a:r>
            <a:br>
              <a:rPr lang="en-GB" altLang="en-US" sz="1600" b="1">
                <a:solidFill>
                  <a:schemeClr val="bg1"/>
                </a:solidFill>
              </a:rPr>
            </a:br>
            <a:r>
              <a:rPr lang="en-GB" altLang="en-US" sz="1600" b="1">
                <a:solidFill>
                  <a:schemeClr val="bg1"/>
                </a:solidFill>
              </a:rPr>
              <a:t>We are bombarded by the empty air.</a:t>
            </a:r>
            <a:br>
              <a:rPr lang="en-GB" altLang="en-US" sz="1600" b="1">
                <a:solidFill>
                  <a:schemeClr val="bg1"/>
                </a:solidFill>
              </a:rPr>
            </a:br>
            <a:r>
              <a:rPr lang="en-GB" altLang="en-US" sz="1600" b="1">
                <a:solidFill>
                  <a:schemeClr val="bg1"/>
                </a:solidFill>
              </a:rPr>
              <a:t>Strange, it is a huge nothing that we fear.</a:t>
            </a:r>
            <a:endParaRPr lang="en-GB" altLang="en-US" sz="1600">
              <a:solidFill>
                <a:schemeClr val="bg1"/>
              </a:solidFill>
            </a:endParaRPr>
          </a:p>
          <a:p>
            <a:pPr eaLnBrk="1" hangingPunct="1"/>
            <a:r>
              <a:rPr lang="en-GB" altLang="en-US">
                <a:solidFill>
                  <a:schemeClr val="bg1"/>
                </a:solidFill>
              </a:rPr>
              <a:t> </a:t>
            </a:r>
          </a:p>
        </p:txBody>
      </p:sp>
      <p:sp>
        <p:nvSpPr>
          <p:cNvPr id="13317" name="Text Box 4"/>
          <p:cNvSpPr txBox="1">
            <a:spLocks noChangeArrowheads="1"/>
          </p:cNvSpPr>
          <p:nvPr/>
        </p:nvSpPr>
        <p:spPr bwMode="auto">
          <a:xfrm>
            <a:off x="1763713" y="3068638"/>
            <a:ext cx="503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15</a:t>
            </a:r>
          </a:p>
        </p:txBody>
      </p:sp>
      <p:sp>
        <p:nvSpPr>
          <p:cNvPr id="16390" name="Oval 6"/>
          <p:cNvSpPr>
            <a:spLocks noChangeArrowheads="1"/>
          </p:cNvSpPr>
          <p:nvPr/>
        </p:nvSpPr>
        <p:spPr bwMode="auto">
          <a:xfrm>
            <a:off x="3348038" y="3573463"/>
            <a:ext cx="863600" cy="287337"/>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2" name="Text Box 8"/>
          <p:cNvSpPr txBox="1">
            <a:spLocks noChangeArrowheads="1"/>
          </p:cNvSpPr>
          <p:nvPr/>
        </p:nvSpPr>
        <p:spPr bwMode="auto">
          <a:xfrm>
            <a:off x="6696075" y="908050"/>
            <a:ext cx="2447925" cy="2327275"/>
          </a:xfrm>
          <a:prstGeom prst="rect">
            <a:avLst/>
          </a:prstGeom>
          <a:solidFill>
            <a:schemeClr val="bg1"/>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“fear.” is a repetition of the end of line 9 only this time it is end-stopped. Fear has taken hold and the reader is left to consider this at the end</a:t>
            </a:r>
          </a:p>
        </p:txBody>
      </p:sp>
      <p:sp>
        <p:nvSpPr>
          <p:cNvPr id="16394" name="Text Box 10"/>
          <p:cNvSpPr txBox="1">
            <a:spLocks noChangeArrowheads="1"/>
          </p:cNvSpPr>
          <p:nvPr/>
        </p:nvSpPr>
        <p:spPr bwMode="auto">
          <a:xfrm>
            <a:off x="250825" y="908050"/>
            <a:ext cx="2447925" cy="1228725"/>
          </a:xfrm>
          <a:prstGeom prst="rect">
            <a:avLst/>
          </a:prstGeom>
          <a:solidFill>
            <a:schemeClr val="bg1"/>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Their fear is not of anything they can see or fight. Emphasises their powerlessness. </a:t>
            </a:r>
          </a:p>
        </p:txBody>
      </p:sp>
      <p:sp>
        <p:nvSpPr>
          <p:cNvPr id="16396" name="Oval 12"/>
          <p:cNvSpPr>
            <a:spLocks noChangeArrowheads="1"/>
          </p:cNvSpPr>
          <p:nvPr/>
        </p:nvSpPr>
        <p:spPr bwMode="auto">
          <a:xfrm>
            <a:off x="4211638" y="3573463"/>
            <a:ext cx="863600" cy="287337"/>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7" name="Oval 13"/>
          <p:cNvSpPr>
            <a:spLocks noChangeArrowheads="1"/>
          </p:cNvSpPr>
          <p:nvPr/>
        </p:nvSpPr>
        <p:spPr bwMode="auto">
          <a:xfrm>
            <a:off x="4716463" y="3789363"/>
            <a:ext cx="1008062" cy="287337"/>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8" name="Oval 14"/>
          <p:cNvSpPr>
            <a:spLocks noChangeArrowheads="1"/>
          </p:cNvSpPr>
          <p:nvPr/>
        </p:nvSpPr>
        <p:spPr bwMode="auto">
          <a:xfrm>
            <a:off x="4067175" y="4076700"/>
            <a:ext cx="936625" cy="287338"/>
          </a:xfrm>
          <a:prstGeom prst="ellipse">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399" name="Line 15"/>
          <p:cNvSpPr>
            <a:spLocks noChangeShapeType="1"/>
          </p:cNvSpPr>
          <p:nvPr/>
        </p:nvSpPr>
        <p:spPr bwMode="auto">
          <a:xfrm flipV="1">
            <a:off x="2411413" y="4365625"/>
            <a:ext cx="1800225" cy="5032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400" name="Text Box 16"/>
          <p:cNvSpPr txBox="1">
            <a:spLocks noChangeArrowheads="1"/>
          </p:cNvSpPr>
          <p:nvPr/>
        </p:nvSpPr>
        <p:spPr bwMode="auto">
          <a:xfrm>
            <a:off x="684213" y="4868863"/>
            <a:ext cx="4176712" cy="954087"/>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“nothing”, could also suggest a fear of losing everything; having it destroyed by the storm</a:t>
            </a:r>
          </a:p>
        </p:txBody>
      </p:sp>
      <p:sp>
        <p:nvSpPr>
          <p:cNvPr id="16401" name="Oval 17"/>
          <p:cNvSpPr>
            <a:spLocks noChangeArrowheads="1"/>
          </p:cNvSpPr>
          <p:nvPr/>
        </p:nvSpPr>
        <p:spPr bwMode="auto">
          <a:xfrm>
            <a:off x="5580063" y="4076700"/>
            <a:ext cx="720725" cy="288925"/>
          </a:xfrm>
          <a:prstGeom prst="ellipse">
            <a:avLst/>
          </a:prstGeom>
          <a:noFill/>
          <a:ln w="31750">
            <a:solidFill>
              <a:srgbClr val="FF6600"/>
            </a:solidFill>
            <a:round/>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Rectangle 14"/>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514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19230" y="964005"/>
            <a:ext cx="7833099" cy="20322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lvl="0">
              <a:lnSpc>
                <a:spcPct val="115000"/>
              </a:lnSpc>
              <a:spcAft>
                <a:spcPts val="0"/>
              </a:spcAft>
            </a:pPr>
            <a:r>
              <a:rPr lang="en-GB" sz="2800" dirty="0" smtClean="0">
                <a:effectLst/>
                <a:latin typeface="Arial" panose="020B0604020202020204" pitchFamily="34" charset="0"/>
                <a:ea typeface="Calibri" panose="020F0502020204030204" pitchFamily="34" charset="0"/>
                <a:cs typeface="Arial" panose="020B0604020202020204" pitchFamily="34" charset="0"/>
              </a:rPr>
              <a:t>6. At </a:t>
            </a:r>
            <a:r>
              <a:rPr lang="en-GB" sz="2800" dirty="0">
                <a:effectLst/>
                <a:latin typeface="Arial" panose="020B0604020202020204" pitchFamily="34" charset="0"/>
                <a:ea typeface="Calibri" panose="020F0502020204030204" pitchFamily="34" charset="0"/>
                <a:cs typeface="Arial" panose="020B0604020202020204" pitchFamily="34" charset="0"/>
              </a:rPr>
              <a:t>lines 16 and 17, identify two more examples of powerful </a:t>
            </a:r>
            <a:r>
              <a:rPr lang="en-GB" sz="2800" b="1" dirty="0">
                <a:effectLst/>
                <a:latin typeface="Arial" panose="020B0604020202020204" pitchFamily="34" charset="0"/>
                <a:ea typeface="Calibri" panose="020F0502020204030204" pitchFamily="34" charset="0"/>
                <a:cs typeface="Arial" panose="020B0604020202020204" pitchFamily="34" charset="0"/>
              </a:rPr>
              <a:t>verbs</a:t>
            </a:r>
            <a:r>
              <a:rPr lang="en-GB" sz="2800" dirty="0">
                <a:effectLst/>
                <a:latin typeface="Arial" panose="020B0604020202020204" pitchFamily="34" charset="0"/>
                <a:ea typeface="Calibri" panose="020F0502020204030204" pitchFamily="34" charset="0"/>
                <a:cs typeface="Arial" panose="020B0604020202020204" pitchFamily="34" charset="0"/>
              </a:rPr>
              <a:t> and explain how these are effective in conveying the destructive force of the </a:t>
            </a:r>
            <a:r>
              <a:rPr lang="en-GB" sz="2800" b="1" dirty="0">
                <a:effectLst/>
                <a:latin typeface="Arial" panose="020B0604020202020204" pitchFamily="34" charset="0"/>
                <a:ea typeface="Calibri" panose="020F0502020204030204" pitchFamily="34" charset="0"/>
                <a:cs typeface="Arial" panose="020B0604020202020204" pitchFamily="34" charset="0"/>
              </a:rPr>
              <a:t>wind</a:t>
            </a:r>
            <a:r>
              <a:rPr lang="en-GB" sz="2800" dirty="0">
                <a:effectLst/>
                <a:latin typeface="Arial" panose="020B0604020202020204" pitchFamily="34" charset="0"/>
                <a:ea typeface="Calibri" panose="020F0502020204030204" pitchFamily="34" charset="0"/>
                <a:cs typeface="Arial" panose="020B0604020202020204" pitchFamily="34" charset="0"/>
              </a:rPr>
              <a:t>.</a:t>
            </a:r>
          </a:p>
        </p:txBody>
      </p:sp>
      <p:sp>
        <p:nvSpPr>
          <p:cNvPr id="3" name="Text Box 2"/>
          <p:cNvSpPr txBox="1">
            <a:spLocks noChangeArrowheads="1"/>
          </p:cNvSpPr>
          <p:nvPr/>
        </p:nvSpPr>
        <p:spPr bwMode="auto">
          <a:xfrm>
            <a:off x="719229" y="3354593"/>
            <a:ext cx="7833099" cy="207441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lvl="0">
              <a:lnSpc>
                <a:spcPct val="115000"/>
              </a:lnSpc>
              <a:spcAft>
                <a:spcPts val="0"/>
              </a:spcAft>
            </a:pPr>
            <a:r>
              <a:rPr lang="en-GB" sz="2800" dirty="0" smtClean="0">
                <a:effectLst/>
                <a:latin typeface="Arial" panose="020B0604020202020204" pitchFamily="34" charset="0"/>
                <a:ea typeface="Calibri" panose="020F0502020204030204" pitchFamily="34" charset="0"/>
                <a:cs typeface="Arial" panose="020B0604020202020204" pitchFamily="34" charset="0"/>
              </a:rPr>
              <a:t>7. Between </a:t>
            </a:r>
            <a:r>
              <a:rPr lang="en-GB" sz="2800" dirty="0">
                <a:effectLst/>
                <a:latin typeface="Arial" panose="020B0604020202020204" pitchFamily="34" charset="0"/>
                <a:ea typeface="Calibri" panose="020F0502020204030204" pitchFamily="34" charset="0"/>
                <a:cs typeface="Arial" panose="020B0604020202020204" pitchFamily="34" charset="0"/>
              </a:rPr>
              <a:t>lines 12 and 18, identify four words in the </a:t>
            </a:r>
            <a:r>
              <a:rPr lang="en-GB" sz="2800" b="1" dirty="0">
                <a:effectLst/>
                <a:latin typeface="Arial" panose="020B0604020202020204" pitchFamily="34" charset="0"/>
                <a:ea typeface="Calibri" panose="020F0502020204030204" pitchFamily="34" charset="0"/>
                <a:cs typeface="Arial" panose="020B0604020202020204" pitchFamily="34" charset="0"/>
              </a:rPr>
              <a:t>semantic field</a:t>
            </a:r>
            <a:r>
              <a:rPr lang="en-GB" sz="2800" dirty="0">
                <a:effectLst/>
                <a:latin typeface="Arial" panose="020B0604020202020204" pitchFamily="34" charset="0"/>
                <a:ea typeface="Calibri" panose="020F0502020204030204" pitchFamily="34" charset="0"/>
                <a:cs typeface="Arial" panose="020B0604020202020204" pitchFamily="34" charset="0"/>
              </a:rPr>
              <a:t> of </a:t>
            </a:r>
            <a:r>
              <a:rPr lang="en-GB" sz="2800" b="1" dirty="0">
                <a:effectLst/>
                <a:latin typeface="Arial" panose="020B0604020202020204" pitchFamily="34" charset="0"/>
                <a:ea typeface="Calibri" panose="020F0502020204030204" pitchFamily="34" charset="0"/>
                <a:cs typeface="Arial" panose="020B0604020202020204" pitchFamily="34" charset="0"/>
              </a:rPr>
              <a:t>warfare</a:t>
            </a:r>
            <a:r>
              <a:rPr lang="en-GB" sz="2800" dirty="0">
                <a:effectLst/>
                <a:latin typeface="Arial" panose="020B0604020202020204" pitchFamily="34" charset="0"/>
                <a:ea typeface="Calibri" panose="020F0502020204030204" pitchFamily="34" charset="0"/>
                <a:cs typeface="Arial" panose="020B0604020202020204" pitchFamily="34" charset="0"/>
              </a:rPr>
              <a:t> and explain why Heaney has used these - the effect they create.</a:t>
            </a:r>
          </a:p>
        </p:txBody>
      </p:sp>
      <p:sp>
        <p:nvSpPr>
          <p:cNvPr id="4" name="Rectangle 3"/>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1654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26832" y="44450"/>
            <a:ext cx="6459967" cy="1368425"/>
          </a:xfrm>
        </p:spPr>
        <p:txBody>
          <a:bodyPr/>
          <a:lstStyle/>
          <a:p>
            <a:pPr eaLnBrk="1" hangingPunct="1">
              <a:defRPr/>
            </a:pPr>
            <a:r>
              <a:rPr lang="en-GB" altLang="en-US" sz="5400" b="1" dirty="0" smtClean="0">
                <a:solidFill>
                  <a:srgbClr val="FD2C27"/>
                </a:solidFill>
                <a:effectLst>
                  <a:outerShdw blurRad="38100" dist="38100" dir="2700000" algn="tl">
                    <a:srgbClr val="C0C0C0"/>
                  </a:outerShdw>
                </a:effectLst>
                <a:latin typeface="Trebuchet MS" panose="020B0603020202020204" pitchFamily="34" charset="0"/>
              </a:rPr>
              <a:t>Language</a:t>
            </a:r>
          </a:p>
        </p:txBody>
      </p:sp>
      <p:sp>
        <p:nvSpPr>
          <p:cNvPr id="15363" name="Rectangle 3"/>
          <p:cNvSpPr>
            <a:spLocks noGrp="1" noChangeArrowheads="1"/>
          </p:cNvSpPr>
          <p:nvPr>
            <p:ph type="body" idx="1"/>
          </p:nvPr>
        </p:nvSpPr>
        <p:spPr>
          <a:xfrm>
            <a:off x="0" y="1557338"/>
            <a:ext cx="8893175" cy="5113337"/>
          </a:xfrm>
        </p:spPr>
        <p:txBody>
          <a:bodyPr/>
          <a:lstStyle/>
          <a:p>
            <a:pPr eaLnBrk="1" hangingPunct="1">
              <a:lnSpc>
                <a:spcPct val="90000"/>
              </a:lnSpc>
              <a:buFontTx/>
              <a:buNone/>
            </a:pPr>
            <a:r>
              <a:rPr lang="en-GB" altLang="en-US" sz="2800" smtClean="0">
                <a:latin typeface="Trebuchet MS" panose="020B0603020202020204" pitchFamily="34" charset="0"/>
              </a:rPr>
              <a:t>	</a:t>
            </a:r>
            <a:r>
              <a:rPr lang="en-GB" altLang="en-US" sz="2800" b="1" smtClean="0">
                <a:solidFill>
                  <a:schemeClr val="accent2"/>
                </a:solidFill>
                <a:latin typeface="Trebuchet MS" panose="020B0603020202020204" pitchFamily="34" charset="0"/>
              </a:rPr>
              <a:t>Storm on the Island</a:t>
            </a:r>
            <a:r>
              <a:rPr lang="en-GB" altLang="en-US" sz="2800" smtClean="0">
                <a:latin typeface="Trebuchet MS" panose="020B0603020202020204" pitchFamily="34" charset="0"/>
              </a:rPr>
              <a:t> is full of images of fear and violence. Although the poem begins with images of safety and security (‘we are prepared’) the tone changes from line 6 and a sense of loneliness and fear takes over.  Nature becomes violent as the usually pleasant trees and the sea become frightening and dangerous forces.  To emphasise the violence of the storm Heaney uses descriptive words and phrases usually associated with war such as </a:t>
            </a:r>
            <a:r>
              <a:rPr lang="en-GB" altLang="en-US" sz="2800" b="1" smtClean="0">
                <a:solidFill>
                  <a:schemeClr val="accent2"/>
                </a:solidFill>
                <a:latin typeface="Trebuchet MS" panose="020B0603020202020204" pitchFamily="34" charset="0"/>
              </a:rPr>
              <a:t>blast, bombarded, salvo</a:t>
            </a:r>
            <a:r>
              <a:rPr lang="en-GB" altLang="en-US" sz="2800" smtClean="0">
                <a:latin typeface="Trebuchet MS" panose="020B0603020202020204" pitchFamily="34" charset="0"/>
              </a:rPr>
              <a:t>, etc.  To involve the reader in his fear of the storm the poet uses direct address (2</a:t>
            </a:r>
            <a:r>
              <a:rPr lang="en-GB" altLang="en-US" sz="2800" baseline="30000" smtClean="0">
                <a:latin typeface="Trebuchet MS" panose="020B0603020202020204" pitchFamily="34" charset="0"/>
              </a:rPr>
              <a:t>nd</a:t>
            </a:r>
            <a:r>
              <a:rPr lang="en-GB" altLang="en-US" sz="2800" smtClean="0">
                <a:latin typeface="Trebuchet MS" panose="020B0603020202020204" pitchFamily="34" charset="0"/>
              </a:rPr>
              <a:t> person) ‘you’ throughout to bring us closer to the experience.</a:t>
            </a:r>
          </a:p>
        </p:txBody>
      </p:sp>
      <p:pic>
        <p:nvPicPr>
          <p:cNvPr id="15364" name="Picture 4" descr="MCj020038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188913"/>
            <a:ext cx="14097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MCNA0148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63" y="188913"/>
            <a:ext cx="1512887"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80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490537"/>
          </a:xfrm>
        </p:spPr>
        <p:txBody>
          <a:bodyPr>
            <a:normAutofit fontScale="90000"/>
          </a:bodyPr>
          <a:lstStyle/>
          <a:p>
            <a:pPr eaLnBrk="1" hangingPunct="1"/>
            <a:r>
              <a:rPr lang="en-GB" altLang="en-US" sz="4000" smtClean="0">
                <a:solidFill>
                  <a:srgbClr val="FD2C27"/>
                </a:solidFill>
                <a:latin typeface="Trebuchet MS" panose="020B0603020202020204" pitchFamily="34" charset="0"/>
              </a:rPr>
              <a:t>Imagery</a:t>
            </a:r>
          </a:p>
        </p:txBody>
      </p:sp>
      <p:sp>
        <p:nvSpPr>
          <p:cNvPr id="16387" name="Rectangle 3"/>
          <p:cNvSpPr>
            <a:spLocks noGrp="1" noChangeArrowheads="1"/>
          </p:cNvSpPr>
          <p:nvPr>
            <p:ph type="body" sz="half" idx="1"/>
          </p:nvPr>
        </p:nvSpPr>
        <p:spPr>
          <a:xfrm>
            <a:off x="468313" y="908050"/>
            <a:ext cx="8229600" cy="865188"/>
          </a:xfrm>
          <a:ln>
            <a:solidFill>
              <a:schemeClr val="tx1"/>
            </a:solidFill>
            <a:miter lim="800000"/>
            <a:headEnd/>
            <a:tailEnd/>
          </a:ln>
        </p:spPr>
        <p:txBody>
          <a:bodyPr/>
          <a:lstStyle/>
          <a:p>
            <a:pPr algn="ctr" eaLnBrk="1" hangingPunct="1">
              <a:buFontTx/>
              <a:buNone/>
            </a:pPr>
            <a:r>
              <a:rPr lang="en-GB" altLang="en-US" sz="2000" dirty="0" smtClean="0">
                <a:solidFill>
                  <a:schemeClr val="accent2"/>
                </a:solidFill>
              </a:rPr>
              <a:t>	</a:t>
            </a:r>
            <a:r>
              <a:rPr lang="en-GB" altLang="en-US" sz="2400" b="1" dirty="0" smtClean="0">
                <a:latin typeface="Trebuchet MS" panose="020B0603020202020204" pitchFamily="34" charset="0"/>
              </a:rPr>
              <a:t>Find examples from the poem which suggest that the storm is like an enemy attack.</a:t>
            </a:r>
          </a:p>
        </p:txBody>
      </p:sp>
      <p:graphicFrame>
        <p:nvGraphicFramePr>
          <p:cNvPr id="58413" name="Group 45"/>
          <p:cNvGraphicFramePr>
            <a:graphicFrameLocks noGrp="1"/>
          </p:cNvGraphicFramePr>
          <p:nvPr>
            <p:ph sz="half" idx="2"/>
            <p:extLst>
              <p:ext uri="{D42A27DB-BD31-4B8C-83A1-F6EECF244321}">
                <p14:modId xmlns:p14="http://schemas.microsoft.com/office/powerpoint/2010/main" val="198888635"/>
              </p:ext>
            </p:extLst>
          </p:nvPr>
        </p:nvGraphicFramePr>
        <p:xfrm>
          <a:off x="179388" y="1989138"/>
          <a:ext cx="8785225" cy="4681538"/>
        </p:xfrm>
        <a:graphic>
          <a:graphicData uri="http://schemas.openxmlformats.org/drawingml/2006/table">
            <a:tbl>
              <a:tblPr/>
              <a:tblGrid>
                <a:gridCol w="2879725"/>
                <a:gridCol w="5905500"/>
              </a:tblGrid>
              <a:tr h="825612">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Quote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Explanation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310818">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It pummels your house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rPr>
                        <a:t>The word </a:t>
                      </a:r>
                      <a:r>
                        <a:rPr kumimoji="0" lang="en-GB" altLang="en-US" sz="2000" b="0" i="0" u="none" strike="noStrike" cap="none" normalizeH="0" baseline="0" dirty="0" smtClean="0">
                          <a:ln>
                            <a:noFill/>
                          </a:ln>
                          <a:solidFill>
                            <a:srgbClr val="FF0000"/>
                          </a:solidFill>
                          <a:effectLst/>
                          <a:latin typeface="Trebuchet MS" panose="020B0603020202020204" pitchFamily="34" charset="0"/>
                          <a:cs typeface="Arial" panose="020B0604020202020204" pitchFamily="34" charset="0"/>
                        </a:rPr>
                        <a:t>pummel</a:t>
                      </a:r>
                      <a:r>
                        <a:rPr kumimoji="0" lang="en-GB" altLang="en-US" sz="20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rPr>
                        <a:t> means </a:t>
                      </a:r>
                      <a:r>
                        <a:rPr kumimoji="0" lang="en-US" altLang="en-US" sz="20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rPr>
                        <a:t>to hit somebody or something with repeated blows, this conveys the image of the house being attacked by an aggressive force.</a:t>
                      </a:r>
                      <a:endParaRPr kumimoji="0" lang="en-GB" altLang="en-US" sz="20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65331">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accent2"/>
                        </a:solidFill>
                        <a:effectLst/>
                        <a:latin typeface="Comic Sans MS" panose="030F0702030302020204" pitchFamily="66"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rgbClr val="990099"/>
                        </a:solidFill>
                        <a:effectLst/>
                        <a:latin typeface="Comic Sans MS" panose="030F0702030302020204" pitchFamily="66"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5471">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accent2"/>
                        </a:solidFill>
                        <a:effectLst/>
                        <a:latin typeface="Comic Sans MS" panose="030F0702030302020204" pitchFamily="66"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rgbClr val="990099"/>
                        </a:solidFill>
                        <a:effectLst/>
                        <a:latin typeface="Comic Sans MS" panose="030F0702030302020204" pitchFamily="66"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4306">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chemeClr val="accent2"/>
                        </a:solidFill>
                        <a:effectLst/>
                        <a:latin typeface="Comic Sans MS" panose="030F0702030302020204" pitchFamily="66" charset="0"/>
                        <a:cs typeface="Arial" panose="020B0604020202020204" pitchFamily="34"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000" b="0" i="0" u="none" strike="noStrike" cap="none" normalizeH="0" baseline="0" smtClean="0">
                        <a:ln>
                          <a:noFill/>
                        </a:ln>
                        <a:solidFill>
                          <a:srgbClr val="990099"/>
                        </a:solidFill>
                        <a:effectLst/>
                        <a:latin typeface="Comic Sans MS" panose="030F0702030302020204" pitchFamily="66" charset="0"/>
                        <a:cs typeface="Arial" panose="020B0604020202020204" pitchFamily="34"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29560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ph type="title"/>
          </p:nvPr>
        </p:nvSpPr>
        <p:spPr>
          <a:xfrm>
            <a:off x="197318" y="314325"/>
            <a:ext cx="8335962" cy="1325563"/>
          </a:xfrm>
          <a:noFill/>
          <a:extLst>
            <a:ext uri="{909E8E84-426E-40DD-AFC4-6F175D3DCCD1}">
              <a14:hiddenFill xmlns:a14="http://schemas.microsoft.com/office/drawing/2010/main">
                <a:solidFill>
                  <a:schemeClr val="accent1">
                    <a:alpha val="74117"/>
                  </a:schemeClr>
                </a:solidFill>
              </a14:hiddenFill>
            </a:ext>
          </a:extLst>
        </p:spPr>
        <p:txBody>
          <a:bodyPr lIns="91440" tIns="45720" rIns="91440" bIns="45720">
            <a:noAutofit/>
          </a:bodyPr>
          <a:lstStyle/>
          <a:p>
            <a:pPr eaLnBrk="1" hangingPunct="1"/>
            <a:r>
              <a:rPr lang="en-GB" altLang="en-US" sz="4000" b="1" i="1" dirty="0" smtClean="0"/>
              <a:t>Storm on the Island:</a:t>
            </a:r>
            <a:r>
              <a:rPr lang="en-GB" altLang="en-US" sz="4000" b="1" dirty="0" smtClean="0"/>
              <a:t> Structure and Form</a:t>
            </a:r>
            <a:r>
              <a:rPr lang="en-GB" altLang="en-US" sz="3200" b="1" dirty="0" smtClean="0"/>
              <a:t> </a:t>
            </a:r>
            <a:br>
              <a:rPr lang="en-GB" altLang="en-US" sz="3200" b="1" dirty="0" smtClean="0"/>
            </a:br>
            <a:endParaRPr lang="en-GB" altLang="en-US" sz="3200" b="1" dirty="0" smtClean="0"/>
          </a:p>
        </p:txBody>
      </p:sp>
      <p:sp>
        <p:nvSpPr>
          <p:cNvPr id="6148" name="Rectangle 6"/>
          <p:cNvSpPr>
            <a:spLocks noChangeArrowheads="1"/>
          </p:cNvSpPr>
          <p:nvPr/>
        </p:nvSpPr>
        <p:spPr bwMode="auto">
          <a:xfrm>
            <a:off x="1690688" y="3789363"/>
            <a:ext cx="5476875" cy="1465262"/>
          </a:xfrm>
          <a:prstGeom prst="rect">
            <a:avLst/>
          </a:prstGeom>
          <a:solidFill>
            <a:srgbClr val="000000">
              <a:alpha val="74901"/>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a:solidFill>
                  <a:schemeClr val="bg1"/>
                </a:solidFill>
              </a:rPr>
              <a:t>We are prepared: we build our houses squat,</a:t>
            </a:r>
            <a:br>
              <a:rPr lang="en-GB" altLang="en-US" b="1">
                <a:solidFill>
                  <a:schemeClr val="bg1"/>
                </a:solidFill>
              </a:rPr>
            </a:br>
            <a:r>
              <a:rPr lang="en-GB" altLang="en-US" b="1">
                <a:solidFill>
                  <a:schemeClr val="bg1"/>
                </a:solidFill>
              </a:rPr>
              <a:t>Sink walls in rock and roof them with good slate.</a:t>
            </a:r>
            <a:br>
              <a:rPr lang="en-GB" altLang="en-US" b="1">
                <a:solidFill>
                  <a:schemeClr val="bg1"/>
                </a:solidFill>
              </a:rPr>
            </a:br>
            <a:r>
              <a:rPr lang="en-GB" altLang="en-US" b="1">
                <a:solidFill>
                  <a:schemeClr val="bg1"/>
                </a:solidFill>
              </a:rPr>
              <a:t>The wizened earth has never troubled us</a:t>
            </a:r>
            <a:br>
              <a:rPr lang="en-GB" altLang="en-US" b="1">
                <a:solidFill>
                  <a:schemeClr val="bg1"/>
                </a:solidFill>
              </a:rPr>
            </a:br>
            <a:r>
              <a:rPr lang="en-GB" altLang="en-US" b="1">
                <a:solidFill>
                  <a:schemeClr val="bg1"/>
                </a:solidFill>
              </a:rPr>
              <a:t>With hay, so as you can see, there are no stacks</a:t>
            </a:r>
            <a:br>
              <a:rPr lang="en-GB" altLang="en-US" b="1">
                <a:solidFill>
                  <a:schemeClr val="bg1"/>
                </a:solidFill>
              </a:rPr>
            </a:br>
            <a:r>
              <a:rPr lang="en-GB" altLang="en-US" b="1">
                <a:solidFill>
                  <a:schemeClr val="bg1"/>
                </a:solidFill>
              </a:rPr>
              <a:t>Or stooks that can be lost. Nor are there trees</a:t>
            </a:r>
          </a:p>
        </p:txBody>
      </p:sp>
      <p:sp>
        <p:nvSpPr>
          <p:cNvPr id="6149" name="Text Box 7"/>
          <p:cNvSpPr txBox="1">
            <a:spLocks noChangeArrowheads="1"/>
          </p:cNvSpPr>
          <p:nvPr/>
        </p:nvSpPr>
        <p:spPr bwMode="auto">
          <a:xfrm>
            <a:off x="1331913" y="4941888"/>
            <a:ext cx="2873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solidFill>
                  <a:schemeClr val="bg1"/>
                </a:solidFill>
              </a:rPr>
              <a:t>5</a:t>
            </a:r>
          </a:p>
        </p:txBody>
      </p:sp>
      <p:sp>
        <p:nvSpPr>
          <p:cNvPr id="8200" name="Text Box 8"/>
          <p:cNvSpPr txBox="1">
            <a:spLocks noChangeArrowheads="1"/>
          </p:cNvSpPr>
          <p:nvPr/>
        </p:nvSpPr>
        <p:spPr bwMode="auto">
          <a:xfrm>
            <a:off x="323850" y="2852738"/>
            <a:ext cx="5007162" cy="830997"/>
          </a:xfrm>
          <a:prstGeom prst="rect">
            <a:avLst/>
          </a:prstGeom>
          <a:solidFill>
            <a:schemeClr val="bg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a:t>No rhyming pattern, this is called ______ verse</a:t>
            </a:r>
          </a:p>
        </p:txBody>
      </p:sp>
      <p:sp>
        <p:nvSpPr>
          <p:cNvPr id="8201" name="Text Box 9"/>
          <p:cNvSpPr txBox="1">
            <a:spLocks noChangeArrowheads="1"/>
          </p:cNvSpPr>
          <p:nvPr/>
        </p:nvSpPr>
        <p:spPr bwMode="auto">
          <a:xfrm>
            <a:off x="2384612" y="5373688"/>
            <a:ext cx="6759387" cy="1200329"/>
          </a:xfrm>
          <a:prstGeom prst="rect">
            <a:avLst/>
          </a:prstGeom>
          <a:solidFill>
            <a:schemeClr val="bg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t>Iambic metre which mirrors the speech patterns of English and makes the poem feel like a conversation </a:t>
            </a:r>
          </a:p>
        </p:txBody>
      </p:sp>
      <p:sp>
        <p:nvSpPr>
          <p:cNvPr id="8202" name="Text Box 10"/>
          <p:cNvSpPr txBox="1">
            <a:spLocks noChangeArrowheads="1"/>
          </p:cNvSpPr>
          <p:nvPr/>
        </p:nvSpPr>
        <p:spPr bwMode="auto">
          <a:xfrm>
            <a:off x="468313" y="1125538"/>
            <a:ext cx="4176712" cy="1200329"/>
          </a:xfrm>
          <a:prstGeom prst="rect">
            <a:avLst/>
          </a:prstGeom>
          <a:solidFill>
            <a:schemeClr val="bg1"/>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dirty="0"/>
              <a:t>Why is there no article (‘the’ or ‘a’)? What does that suggest about the storm? </a:t>
            </a:r>
          </a:p>
        </p:txBody>
      </p:sp>
      <p:sp>
        <p:nvSpPr>
          <p:cNvPr id="11" name="Rectangle 10"/>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2708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713972" y="1827773"/>
            <a:ext cx="3381375" cy="30654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lvl="0">
              <a:lnSpc>
                <a:spcPct val="115000"/>
              </a:lnSpc>
              <a:spcAft>
                <a:spcPts val="0"/>
              </a:spcAft>
            </a:pPr>
            <a:r>
              <a:rPr lang="en-GB" sz="2800" dirty="0">
                <a:effectLst/>
                <a:latin typeface="Arial" panose="020B0604020202020204" pitchFamily="34" charset="0"/>
                <a:ea typeface="Calibri" panose="020F0502020204030204" pitchFamily="34" charset="0"/>
                <a:cs typeface="Arial" panose="020B0604020202020204" pitchFamily="34" charset="0"/>
              </a:rPr>
              <a:t>The </a:t>
            </a:r>
            <a:r>
              <a:rPr lang="en-GB" sz="2800" b="1" dirty="0">
                <a:effectLst/>
                <a:latin typeface="Arial" panose="020B0604020202020204" pitchFamily="34" charset="0"/>
                <a:ea typeface="Calibri" panose="020F0502020204030204" pitchFamily="34" charset="0"/>
                <a:cs typeface="Arial" panose="020B0604020202020204" pitchFamily="34" charset="0"/>
              </a:rPr>
              <a:t>final line</a:t>
            </a:r>
            <a:r>
              <a:rPr lang="en-GB" sz="2800" dirty="0">
                <a:effectLst/>
                <a:latin typeface="Arial" panose="020B0604020202020204" pitchFamily="34" charset="0"/>
                <a:ea typeface="Calibri" panose="020F0502020204030204" pitchFamily="34" charset="0"/>
                <a:cs typeface="Arial" panose="020B0604020202020204" pitchFamily="34" charset="0"/>
              </a:rPr>
              <a:t> of the poem is unusual and ambiguous. In what way could the ‘storm’ </a:t>
            </a:r>
            <a:r>
              <a:rPr lang="en-GB" sz="2800" dirty="0" smtClean="0">
                <a:effectLst/>
                <a:latin typeface="Arial" panose="020B0604020202020204" pitchFamily="34" charset="0"/>
                <a:ea typeface="Calibri" panose="020F0502020204030204" pitchFamily="34" charset="0"/>
                <a:cs typeface="Arial" panose="020B0604020202020204" pitchFamily="34" charset="0"/>
              </a:rPr>
              <a:t>be a </a:t>
            </a:r>
            <a:r>
              <a:rPr lang="en-GB" sz="2800" dirty="0">
                <a:effectLst/>
                <a:latin typeface="Arial" panose="020B0604020202020204" pitchFamily="34" charset="0"/>
                <a:ea typeface="Calibri" panose="020F0502020204030204" pitchFamily="34" charset="0"/>
                <a:cs typeface="Arial" panose="020B0604020202020204" pitchFamily="34" charset="0"/>
              </a:rPr>
              <a:t>‘huge nothing’?</a:t>
            </a:r>
          </a:p>
        </p:txBody>
      </p:sp>
      <p:sp>
        <p:nvSpPr>
          <p:cNvPr id="3" name="Rectangle 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0164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14339" name="Rectangle 4"/>
          <p:cNvSpPr>
            <a:spLocks noChangeArrowheads="1"/>
          </p:cNvSpPr>
          <p:nvPr/>
        </p:nvSpPr>
        <p:spPr bwMode="auto">
          <a:xfrm>
            <a:off x="457200" y="274638"/>
            <a:ext cx="82296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i="1">
                <a:solidFill>
                  <a:schemeClr val="bg1"/>
                </a:solidFill>
              </a:rPr>
              <a:t>Storm on the Island:</a:t>
            </a:r>
            <a:r>
              <a:rPr lang="en-GB" altLang="en-US" sz="2800">
                <a:solidFill>
                  <a:schemeClr val="bg1"/>
                </a:solidFill>
              </a:rPr>
              <a:t> Structure and Form</a:t>
            </a:r>
            <a:endParaRPr lang="en-GB" altLang="en-US" sz="2000">
              <a:solidFill>
                <a:schemeClr val="bg1"/>
              </a:solidFill>
            </a:endParaRPr>
          </a:p>
        </p:txBody>
      </p:sp>
      <p:sp>
        <p:nvSpPr>
          <p:cNvPr id="14340" name="Text Box 5"/>
          <p:cNvSpPr txBox="1">
            <a:spLocks noChangeArrowheads="1"/>
          </p:cNvSpPr>
          <p:nvPr/>
        </p:nvSpPr>
        <p:spPr bwMode="auto">
          <a:xfrm>
            <a:off x="395288" y="1052513"/>
            <a:ext cx="7705725" cy="1246495"/>
          </a:xfrm>
          <a:prstGeom prst="rect">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dirty="0"/>
              <a:t>“like a tame cat/ Turned savage</a:t>
            </a:r>
            <a:r>
              <a:rPr lang="en-GB" altLang="en-US" dirty="0" smtClean="0"/>
              <a:t>”:  </a:t>
            </a:r>
            <a:r>
              <a:rPr lang="en-GB" altLang="en-US" dirty="0"/>
              <a:t>this line mirrors the whole poem.</a:t>
            </a:r>
          </a:p>
          <a:p>
            <a:pPr eaLnBrk="1" hangingPunct="1">
              <a:spcBef>
                <a:spcPct val="50000"/>
              </a:spcBef>
            </a:pPr>
            <a:r>
              <a:rPr lang="en-GB" altLang="en-US" dirty="0"/>
              <a:t>Starts safe, comfortable, known </a:t>
            </a:r>
            <a:r>
              <a:rPr lang="en-GB" altLang="en-US" dirty="0">
                <a:sym typeface="Wingdings" panose="05000000000000000000" pitchFamily="2" charset="2"/>
              </a:rPr>
              <a:t> frightening, violent.</a:t>
            </a:r>
          </a:p>
          <a:p>
            <a:pPr eaLnBrk="1" hangingPunct="1">
              <a:spcBef>
                <a:spcPct val="50000"/>
              </a:spcBef>
            </a:pPr>
            <a:r>
              <a:rPr lang="en-GB" altLang="en-US" sz="2000" b="1" dirty="0">
                <a:sym typeface="Wingdings" panose="05000000000000000000" pitchFamily="2" charset="2"/>
              </a:rPr>
              <a:t>Use this to compare the first and last lines</a:t>
            </a:r>
            <a:endParaRPr lang="en-GB" altLang="en-US" sz="2000" b="1" dirty="0"/>
          </a:p>
        </p:txBody>
      </p:sp>
      <p:sp>
        <p:nvSpPr>
          <p:cNvPr id="17414" name="Rectangle 6"/>
          <p:cNvSpPr>
            <a:spLocks noChangeArrowheads="1"/>
          </p:cNvSpPr>
          <p:nvPr/>
        </p:nvSpPr>
        <p:spPr bwMode="auto">
          <a:xfrm>
            <a:off x="457200" y="4667142"/>
            <a:ext cx="8019826" cy="584775"/>
          </a:xfrm>
          <a:prstGeom prst="rect">
            <a:avLst/>
          </a:prstGeom>
          <a:solidFill>
            <a:srgbClr val="000000">
              <a:alpha val="74901"/>
            </a:srgb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a:solidFill>
                  <a:schemeClr val="bg1"/>
                </a:solidFill>
              </a:rPr>
              <a:t>Strange, it is a huge nothing that we fear</a:t>
            </a:r>
          </a:p>
        </p:txBody>
      </p:sp>
      <p:sp>
        <p:nvSpPr>
          <p:cNvPr id="17415" name="Rectangle 7"/>
          <p:cNvSpPr>
            <a:spLocks noChangeArrowheads="1"/>
          </p:cNvSpPr>
          <p:nvPr/>
        </p:nvSpPr>
        <p:spPr bwMode="auto">
          <a:xfrm>
            <a:off x="363449" y="3653346"/>
            <a:ext cx="7696378" cy="523220"/>
          </a:xfrm>
          <a:prstGeom prst="rect">
            <a:avLst/>
          </a:prstGeom>
          <a:solidFill>
            <a:schemeClr val="tx1">
              <a:alpha val="74901"/>
            </a:scheme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b="1" dirty="0">
                <a:solidFill>
                  <a:schemeClr val="bg1"/>
                </a:solidFill>
              </a:rPr>
              <a:t>We are prepared: we build our houses squat</a:t>
            </a:r>
          </a:p>
        </p:txBody>
      </p:sp>
      <p:sp>
        <p:nvSpPr>
          <p:cNvPr id="17417" name="Rectangle 9"/>
          <p:cNvSpPr>
            <a:spLocks noChangeArrowheads="1"/>
          </p:cNvSpPr>
          <p:nvPr/>
        </p:nvSpPr>
        <p:spPr bwMode="auto">
          <a:xfrm>
            <a:off x="1461562" y="2568757"/>
            <a:ext cx="6220875" cy="586957"/>
          </a:xfrm>
          <a:prstGeom prst="rect">
            <a:avLst/>
          </a:prstGeom>
          <a:solidFill>
            <a:schemeClr val="tx1">
              <a:alpha val="74901"/>
            </a:schemeClr>
          </a:solidFill>
          <a:ln>
            <a:noFill/>
          </a:ln>
          <a:effectLst/>
          <a:extLs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3200" b="1">
                <a:solidFill>
                  <a:schemeClr val="bg1"/>
                </a:solidFill>
              </a:rPr>
              <a:t>like a tame cat/ Turned savage</a:t>
            </a:r>
          </a:p>
        </p:txBody>
      </p:sp>
      <p:sp>
        <p:nvSpPr>
          <p:cNvPr id="17418" name="Line 10"/>
          <p:cNvSpPr>
            <a:spLocks noChangeShapeType="1"/>
          </p:cNvSpPr>
          <p:nvPr/>
        </p:nvSpPr>
        <p:spPr bwMode="auto">
          <a:xfrm flipV="1">
            <a:off x="457200" y="4117538"/>
            <a:ext cx="2822594" cy="2205"/>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9" name="Line 11"/>
          <p:cNvSpPr>
            <a:spLocks noChangeShapeType="1"/>
          </p:cNvSpPr>
          <p:nvPr/>
        </p:nvSpPr>
        <p:spPr bwMode="auto">
          <a:xfrm>
            <a:off x="1588152" y="3048826"/>
            <a:ext cx="2742937" cy="17415"/>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0" name="Line 12"/>
          <p:cNvSpPr>
            <a:spLocks noChangeShapeType="1"/>
          </p:cNvSpPr>
          <p:nvPr/>
        </p:nvSpPr>
        <p:spPr bwMode="auto">
          <a:xfrm>
            <a:off x="4621545" y="3048826"/>
            <a:ext cx="2841501"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1" name="Line 13"/>
          <p:cNvSpPr>
            <a:spLocks noChangeShapeType="1"/>
          </p:cNvSpPr>
          <p:nvPr/>
        </p:nvSpPr>
        <p:spPr bwMode="auto">
          <a:xfrm>
            <a:off x="516386" y="5166939"/>
            <a:ext cx="1532946"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22" name="Line 14"/>
          <p:cNvSpPr>
            <a:spLocks noChangeShapeType="1"/>
          </p:cNvSpPr>
          <p:nvPr/>
        </p:nvSpPr>
        <p:spPr bwMode="auto">
          <a:xfrm>
            <a:off x="7606161" y="5166939"/>
            <a:ext cx="719137"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Rectangle 12"/>
          <p:cNvSpPr/>
          <p:nvPr/>
        </p:nvSpPr>
        <p:spPr>
          <a:xfrm>
            <a:off x="0" y="0"/>
            <a:ext cx="9143999" cy="369332"/>
          </a:xfrm>
          <a:prstGeom prst="rect">
            <a:avLst/>
          </a:prstGeom>
          <a:solidFill>
            <a:schemeClr val="accent6">
              <a:lumMod val="20000"/>
              <a:lumOff val="80000"/>
            </a:schemeClr>
          </a:solidFill>
        </p:spPr>
        <p:txBody>
          <a:bodyPr wrap="square">
            <a:spAutoFit/>
          </a:bodyPr>
          <a:lstStyle/>
          <a:p>
            <a:pPr>
              <a:spcAft>
                <a:spcPts val="0"/>
              </a:spcAft>
            </a:pPr>
            <a:r>
              <a:rPr lang="en-GB" sz="200" dirty="0" smtClean="0">
                <a:effectLst/>
                <a:ea typeface="Times New Roman" panose="02020603050405020304" pitchFamily="18" charset="0"/>
                <a:cs typeface="Times New Roman" panose="02020603050405020304" pitchFamily="18" charset="0"/>
              </a:rPr>
              <a:t> </a:t>
            </a:r>
            <a:endParaRPr lang="en-GB" sz="800" dirty="0" smtClean="0">
              <a:effectLst/>
              <a:ea typeface="Times New Roman" panose="02020603050405020304" pitchFamily="18" charset="0"/>
              <a:cs typeface="Times New Roman" panose="02020603050405020304" pitchFamily="18" charset="0"/>
            </a:endParaRPr>
          </a:p>
          <a:p>
            <a:pPr>
              <a:spcAft>
                <a:spcPts val="0"/>
              </a:spcAft>
            </a:pPr>
            <a:r>
              <a:rPr lang="en-GB" sz="1600" b="1" dirty="0" smtClean="0">
                <a:effectLst/>
                <a:ea typeface="Times New Roman" panose="02020603050405020304" pitchFamily="18" charset="0"/>
                <a:cs typeface="Times New Roman" panose="02020603050405020304" pitchFamily="18" charset="0"/>
              </a:rPr>
              <a:t>Learning Objective: </a:t>
            </a:r>
            <a:r>
              <a:rPr lang="en-GB" sz="1600" dirty="0" smtClean="0">
                <a:ea typeface="Times New Roman" panose="02020603050405020304" pitchFamily="18" charset="0"/>
                <a:cs typeface="Times New Roman" panose="02020603050405020304" pitchFamily="18" charset="0"/>
              </a:rPr>
              <a:t>To explore how the poet uses theme, language and </a:t>
            </a:r>
            <a:r>
              <a:rPr lang="en-GB" sz="1600" dirty="0" smtClean="0">
                <a:ea typeface="Times New Roman" panose="02020603050405020304" pitchFamily="18" charset="0"/>
                <a:cs typeface="Times New Roman" panose="02020603050405020304" pitchFamily="18" charset="0"/>
              </a:rPr>
              <a:t>structure</a:t>
            </a:r>
            <a:endParaRPr lang="en-GB" sz="8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920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a:bodyPr>
          <a:lstStyle/>
          <a:p>
            <a:pPr>
              <a:buNone/>
            </a:pPr>
            <a:r>
              <a:rPr lang="en-GB" dirty="0" smtClean="0">
                <a:latin typeface="Leelawadee" pitchFamily="34" charset="-34"/>
                <a:cs typeface="Leelawadee" pitchFamily="34" charset="-34"/>
              </a:rPr>
              <a:t>The first 8 letters of the title spell ‘Stormont’. </a:t>
            </a:r>
          </a:p>
          <a:p>
            <a:pPr>
              <a:buNone/>
            </a:pPr>
            <a:endParaRPr lang="en-GB" dirty="0" smtClean="0">
              <a:latin typeface="Leelawadee" pitchFamily="34" charset="-34"/>
              <a:cs typeface="Leelawadee" pitchFamily="34" charset="-34"/>
            </a:endParaRPr>
          </a:p>
          <a:p>
            <a:pPr>
              <a:buNone/>
            </a:pPr>
            <a:r>
              <a:rPr lang="en-GB" dirty="0" smtClean="0">
                <a:latin typeface="Leelawadee" pitchFamily="34" charset="-34"/>
                <a:cs typeface="Leelawadee" pitchFamily="34" charset="-34"/>
              </a:rPr>
              <a:t>This is where the Northern Ireland Executive meet; a building which has long been associated with politics. </a:t>
            </a:r>
          </a:p>
          <a:p>
            <a:pPr>
              <a:buNone/>
            </a:pPr>
            <a:endParaRPr lang="en-GB" dirty="0" smtClean="0">
              <a:latin typeface="Leelawadee" pitchFamily="34" charset="-34"/>
              <a:cs typeface="Leelawadee" pitchFamily="34" charset="-34"/>
            </a:endParaRPr>
          </a:p>
          <a:p>
            <a:pPr>
              <a:buNone/>
            </a:pPr>
            <a:r>
              <a:rPr lang="en-GB" dirty="0" smtClean="0">
                <a:latin typeface="Leelawadee" pitchFamily="34" charset="-34"/>
                <a:cs typeface="Leelawadee" pitchFamily="34" charset="-34"/>
              </a:rPr>
              <a:t>Does this add a different dimension to the poem and its meaning? Can you link the idea of a storm and its effect to politics?</a:t>
            </a:r>
          </a:p>
          <a:p>
            <a:pPr>
              <a:buNone/>
            </a:pPr>
            <a:endParaRPr lang="en-GB" dirty="0" smtClean="0">
              <a:latin typeface="Leelawadee" pitchFamily="34" charset="-34"/>
              <a:cs typeface="Leelawadee" pitchFamily="34" charset="-34"/>
            </a:endParaRPr>
          </a:p>
          <a:p>
            <a:pPr>
              <a:buNone/>
            </a:pPr>
            <a:endParaRPr lang="en-GB" dirty="0">
              <a:latin typeface="Leelawadee" pitchFamily="34" charset="-34"/>
              <a:cs typeface="Leelawadee" pitchFamily="34" charset="-34"/>
            </a:endParaRPr>
          </a:p>
        </p:txBody>
      </p:sp>
      <p:sp>
        <p:nvSpPr>
          <p:cNvPr id="4" name="Title 1"/>
          <p:cNvSpPr txBox="1">
            <a:spLocks/>
          </p:cNvSpPr>
          <p:nvPr/>
        </p:nvSpPr>
        <p:spPr>
          <a:xfrm>
            <a:off x="0" y="0"/>
            <a:ext cx="9144000" cy="857256"/>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strike="noStrike" kern="1200" cap="none" spc="0" normalizeH="0" baseline="0" noProof="0" dirty="0" smtClean="0">
                <a:ln>
                  <a:noFill/>
                </a:ln>
                <a:solidFill>
                  <a:schemeClr val="bg1"/>
                </a:solidFill>
                <a:effectLst/>
                <a:uLnTx/>
                <a:uFillTx/>
                <a:latin typeface="Leelawadee" pitchFamily="34" charset="-34"/>
                <a:ea typeface="+mj-ea"/>
                <a:cs typeface="Leelawadee" pitchFamily="34" charset="-34"/>
              </a:rPr>
              <a:t>HIDDEN MEANING</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spTree>
    <p:extLst>
      <p:ext uri="{BB962C8B-B14F-4D97-AF65-F5344CB8AC3E}">
        <p14:creationId xmlns:p14="http://schemas.microsoft.com/office/powerpoint/2010/main" val="3796634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the context and subject matter of the poem.</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2048073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601788" y="188913"/>
            <a:ext cx="7291387"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defRPr sz="2400">
                <a:solidFill>
                  <a:schemeClr val="tx1"/>
                </a:solidFill>
                <a:latin typeface="Times New Roman" panose="02020603050405020304" pitchFamily="18" charset="0"/>
                <a:cs typeface="Arial" panose="020B0604020202020204" pitchFamily="34" charset="0"/>
              </a:defRPr>
            </a:lvl1pPr>
            <a:lvl2pPr marL="990600" indent="-533400">
              <a:defRPr sz="2400">
                <a:solidFill>
                  <a:schemeClr val="tx1"/>
                </a:solidFill>
                <a:latin typeface="Times New Roman" panose="02020603050405020304" pitchFamily="18" charset="0"/>
                <a:cs typeface="Arial" panose="020B0604020202020204" pitchFamily="34" charset="0"/>
              </a:defRPr>
            </a:lvl2pPr>
            <a:lvl3pPr marL="1371600" indent="-457200">
              <a:defRPr sz="2400">
                <a:solidFill>
                  <a:schemeClr val="tx1"/>
                </a:solidFill>
                <a:latin typeface="Times New Roman" panose="02020603050405020304" pitchFamily="18" charset="0"/>
                <a:cs typeface="Arial" panose="020B0604020202020204" pitchFamily="34" charset="0"/>
              </a:defRPr>
            </a:lvl3pPr>
            <a:lvl4pPr marL="1752600" indent="-381000">
              <a:defRPr sz="2400">
                <a:solidFill>
                  <a:schemeClr val="tx1"/>
                </a:solidFill>
                <a:latin typeface="Times New Roman" panose="02020603050405020304" pitchFamily="18" charset="0"/>
                <a:cs typeface="Arial" panose="020B0604020202020204" pitchFamily="34" charset="0"/>
              </a:defRPr>
            </a:lvl4pPr>
            <a:lvl5pPr marL="2209800" indent="-381000">
              <a:defRPr sz="2400">
                <a:solidFill>
                  <a:schemeClr val="tx1"/>
                </a:solidFill>
                <a:latin typeface="Times New Roman" panose="02020603050405020304" pitchFamily="18" charset="0"/>
                <a:cs typeface="Arial" panose="020B0604020202020204" pitchFamily="34" charset="0"/>
              </a:defRPr>
            </a:lvl5pPr>
            <a:lvl6pPr marL="2667000" indent="-3810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3124200" indent="-3810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581400" indent="-3810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4038600" indent="-3810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20000"/>
              </a:spcBef>
            </a:pPr>
            <a:r>
              <a:rPr lang="en-US" altLang="en-US" sz="2800" b="1">
                <a:solidFill>
                  <a:srgbClr val="660066"/>
                </a:solidFill>
                <a:latin typeface="Trebuchet MS" panose="020B0603020202020204" pitchFamily="34" charset="0"/>
              </a:rPr>
              <a:t>	</a:t>
            </a:r>
            <a:r>
              <a:rPr lang="en-US" altLang="en-US" sz="4400" b="1">
                <a:solidFill>
                  <a:srgbClr val="FF3300"/>
                </a:solidFill>
                <a:latin typeface="Trebuchet MS" panose="020B0603020202020204" pitchFamily="34" charset="0"/>
              </a:rPr>
              <a:t>Divided Loyalties</a:t>
            </a:r>
          </a:p>
          <a:p>
            <a:pPr eaLnBrk="1" hangingPunct="1">
              <a:lnSpc>
                <a:spcPct val="90000"/>
              </a:lnSpc>
              <a:spcBef>
                <a:spcPct val="20000"/>
              </a:spcBef>
            </a:pPr>
            <a:r>
              <a:rPr lang="en-US" altLang="en-US">
                <a:latin typeface="Trebuchet MS" panose="020B0603020202020204" pitchFamily="34" charset="0"/>
              </a:rPr>
              <a:t>	During the troubles Protestant and Catholics were intolerant of one another.  Each gave their allegiance to different countries. Protestants wanted to continue to be part of the United Kingdom whereas Catholics wanted  Northern Ireland reunited with the Republic of Ireland.  Protestants feared the idea of union with the Republic of Ireland and believed that</a:t>
            </a:r>
          </a:p>
        </p:txBody>
      </p:sp>
      <p:pic>
        <p:nvPicPr>
          <p:cNvPr id="26627" name="Picture 3" descr="shankillmural4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404813"/>
            <a:ext cx="2068512"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shankillmural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716338"/>
            <a:ext cx="4535488"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5"/>
          <p:cNvSpPr txBox="1">
            <a:spLocks noChangeArrowheads="1"/>
          </p:cNvSpPr>
          <p:nvPr/>
        </p:nvSpPr>
        <p:spPr bwMode="auto">
          <a:xfrm>
            <a:off x="4824413" y="3656013"/>
            <a:ext cx="442753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a:latin typeface="Trebuchet MS" panose="020B0603020202020204" pitchFamily="34" charset="0"/>
              </a:rPr>
              <a:t>Catholics would not be tolerant of Protestant beliefs. Catholics could not forget the persecution they suffered during England’s conquest of Ireland and deeply mistrust the Protestants.</a:t>
            </a:r>
            <a:endParaRPr lang="en-GB" altLang="en-US">
              <a:latin typeface="Trebuchet MS" panose="020B0603020202020204" pitchFamily="34" charset="0"/>
            </a:endParaRPr>
          </a:p>
        </p:txBody>
      </p:sp>
    </p:spTree>
    <p:extLst>
      <p:ext uri="{BB962C8B-B14F-4D97-AF65-F5344CB8AC3E}">
        <p14:creationId xmlns:p14="http://schemas.microsoft.com/office/powerpoint/2010/main" val="2859625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shankillmural12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6166">
            <a:off x="838200" y="457200"/>
            <a:ext cx="42672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shankillmural1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8894">
            <a:off x="3581400" y="6858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05051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shankillmural8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40786">
            <a:off x="533400" y="762000"/>
            <a:ext cx="381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shankillmural6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90110">
            <a:off x="3657600" y="685800"/>
            <a:ext cx="5715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84755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You%2520Are%2520Now%2520Entering%2520Loyalist%2520Sandy%2520Row%2520Mural%2520Across%2520From%2520Days%2520I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25463"/>
            <a:ext cx="8785225"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90091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File:Molotov cocktail flam.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228600"/>
            <a:ext cx="2826319" cy="232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File:CW. Derry, IRSP-INLA möt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1844" y="2639079"/>
            <a:ext cx="2628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omagh4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28600"/>
            <a:ext cx="563880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2" descr="File:Mural - Battle of the bogside 2004 SMC.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777" y="2998303"/>
            <a:ext cx="2840598" cy="343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Der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59842">
            <a:off x="3048797" y="3768967"/>
            <a:ext cx="3099563" cy="22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5829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981075"/>
          </a:xfrm>
        </p:spPr>
        <p:txBody>
          <a:bodyPr/>
          <a:lstStyle/>
          <a:p>
            <a:pPr eaLnBrk="1" hangingPunct="1"/>
            <a:r>
              <a:rPr lang="en-GB" altLang="en-US" b="1" smtClean="0">
                <a:solidFill>
                  <a:srgbClr val="FF3300"/>
                </a:solidFill>
                <a:latin typeface="Trebuchet MS" panose="020B0603020202020204" pitchFamily="34" charset="0"/>
              </a:rPr>
              <a:t>Storm on</a:t>
            </a:r>
            <a:r>
              <a:rPr lang="en-GB" altLang="en-US" b="1" smtClean="0">
                <a:solidFill>
                  <a:srgbClr val="FD2C27"/>
                </a:solidFill>
                <a:latin typeface="Trebuchet MS" panose="020B0603020202020204" pitchFamily="34" charset="0"/>
              </a:rPr>
              <a:t> </a:t>
            </a:r>
            <a:r>
              <a:rPr lang="en-GB" altLang="en-US" b="1" smtClean="0">
                <a:solidFill>
                  <a:srgbClr val="FF3300"/>
                </a:solidFill>
                <a:latin typeface="Trebuchet MS" panose="020B0603020202020204" pitchFamily="34" charset="0"/>
              </a:rPr>
              <a:t>t</a:t>
            </a:r>
            <a:r>
              <a:rPr lang="en-GB" altLang="en-US" b="1" smtClean="0">
                <a:solidFill>
                  <a:schemeClr val="tx1"/>
                </a:solidFill>
                <a:latin typeface="Trebuchet MS" panose="020B0603020202020204" pitchFamily="34" charset="0"/>
              </a:rPr>
              <a:t>he Island</a:t>
            </a:r>
          </a:p>
        </p:txBody>
      </p:sp>
      <p:sp>
        <p:nvSpPr>
          <p:cNvPr id="95235" name="Rectangle 3"/>
          <p:cNvSpPr>
            <a:spLocks noGrp="1" noChangeArrowheads="1"/>
          </p:cNvSpPr>
          <p:nvPr>
            <p:ph sz="quarter" idx="2"/>
          </p:nvPr>
        </p:nvSpPr>
        <p:spPr>
          <a:xfrm>
            <a:off x="163513" y="2133600"/>
            <a:ext cx="8713787" cy="4608513"/>
          </a:xfrm>
        </p:spPr>
        <p:txBody>
          <a:bodyPr/>
          <a:lstStyle/>
          <a:p>
            <a:pPr eaLnBrk="1" hangingPunct="1">
              <a:buFontTx/>
              <a:buNone/>
              <a:defRPr/>
            </a:pPr>
            <a:r>
              <a:rPr lang="en-GB" altLang="en-US" sz="2400" b="1" dirty="0" smtClean="0">
                <a:effectLst>
                  <a:outerShdw blurRad="38100" dist="38100" dir="2700000" algn="tl">
                    <a:srgbClr val="C0C0C0"/>
                  </a:outerShdw>
                </a:effectLst>
                <a:latin typeface="Trebuchet MS" panose="020B0603020202020204" pitchFamily="34" charset="0"/>
              </a:rPr>
              <a:t>	</a:t>
            </a:r>
            <a:r>
              <a:rPr lang="en-GB" altLang="en-US" sz="2400" dirty="0" smtClean="0">
                <a:effectLst>
                  <a:outerShdw blurRad="38100" dist="38100" dir="2700000" algn="tl">
                    <a:srgbClr val="C0C0C0"/>
                  </a:outerShdw>
                </a:effectLst>
                <a:latin typeface="Trebuchet MS" panose="020B0603020202020204" pitchFamily="34" charset="0"/>
              </a:rPr>
              <a:t>On another level </a:t>
            </a:r>
            <a:r>
              <a:rPr lang="en-GB" altLang="en-US" sz="2400" dirty="0" smtClean="0">
                <a:solidFill>
                  <a:srgbClr val="FF3300"/>
                </a:solidFill>
                <a:effectLst>
                  <a:outerShdw blurRad="38100" dist="38100" dir="2700000" algn="tl">
                    <a:srgbClr val="C0C0C0"/>
                  </a:outerShdw>
                </a:effectLst>
                <a:latin typeface="Trebuchet MS" panose="020B0603020202020204" pitchFamily="34" charset="0"/>
              </a:rPr>
              <a:t>Storm on the Island</a:t>
            </a:r>
            <a:r>
              <a:rPr lang="en-GB" altLang="en-US" sz="2400" dirty="0" smtClean="0">
                <a:effectLst>
                  <a:outerShdw blurRad="38100" dist="38100" dir="2700000" algn="tl">
                    <a:srgbClr val="C0C0C0"/>
                  </a:outerShdw>
                </a:effectLst>
                <a:latin typeface="Trebuchet MS" panose="020B0603020202020204" pitchFamily="34" charset="0"/>
              </a:rPr>
              <a:t> refers to the </a:t>
            </a:r>
            <a:r>
              <a:rPr lang="en-GB" altLang="en-US" sz="2400" b="1" dirty="0" smtClean="0">
                <a:effectLst>
                  <a:outerShdw blurRad="38100" dist="38100" dir="2700000" algn="tl">
                    <a:srgbClr val="C0C0C0"/>
                  </a:outerShdw>
                </a:effectLst>
                <a:latin typeface="Trebuchet MS" panose="020B0603020202020204" pitchFamily="34" charset="0"/>
              </a:rPr>
              <a:t>troubles in Northern Ireland</a:t>
            </a:r>
            <a:r>
              <a:rPr lang="en-GB" altLang="en-US" sz="2400" dirty="0" smtClean="0">
                <a:effectLst>
                  <a:outerShdw blurRad="38100" dist="38100" dir="2700000" algn="tl">
                    <a:srgbClr val="C0C0C0"/>
                  </a:outerShdw>
                </a:effectLst>
                <a:latin typeface="Trebuchet MS" panose="020B0603020202020204" pitchFamily="34" charset="0"/>
              </a:rPr>
              <a:t> that took place in the latter years of the twentieth century.  I</a:t>
            </a:r>
            <a:r>
              <a:rPr lang="en-GB" altLang="en-US" sz="2400" dirty="0" smtClean="0">
                <a:latin typeface="Trebuchet MS" panose="020B0603020202020204" pitchFamily="34" charset="0"/>
              </a:rPr>
              <a:t>mages of terrorist violence can be found throughout the poem.  Words such as </a:t>
            </a:r>
            <a:r>
              <a:rPr lang="en-GB" altLang="en-US" sz="2400" b="1" dirty="0" smtClean="0">
                <a:solidFill>
                  <a:schemeClr val="accent2"/>
                </a:solidFill>
                <a:latin typeface="Trebuchet MS" panose="020B0603020202020204" pitchFamily="34" charset="0"/>
              </a:rPr>
              <a:t>blast, exploding, fear, bombarded</a:t>
            </a:r>
            <a:r>
              <a:rPr lang="en-GB" altLang="en-US" sz="2400" dirty="0" smtClean="0">
                <a:latin typeface="Trebuchet MS" panose="020B0603020202020204" pitchFamily="34" charset="0"/>
              </a:rPr>
              <a:t> don’t just describe the literal storm but also represent the storm of violence happening in Northern Ireland during the Troubles.  The first 8 letters of the poem spell out the word </a:t>
            </a:r>
            <a:r>
              <a:rPr lang="en-GB" altLang="en-US" sz="2400" b="1" dirty="0" smtClean="0">
                <a:solidFill>
                  <a:srgbClr val="FF3300"/>
                </a:solidFill>
                <a:latin typeface="Trebuchet MS" panose="020B0603020202020204" pitchFamily="34" charset="0"/>
              </a:rPr>
              <a:t>Stormont</a:t>
            </a:r>
            <a:r>
              <a:rPr lang="en-GB" altLang="en-US" sz="2400" dirty="0" smtClean="0">
                <a:latin typeface="Trebuchet MS" panose="020B0603020202020204" pitchFamily="34" charset="0"/>
              </a:rPr>
              <a:t> – the name of the Government buildings of Northern Ireland in Belfast.  The word </a:t>
            </a:r>
            <a:r>
              <a:rPr lang="en-GB" altLang="en-US" sz="2400" b="1" dirty="0" smtClean="0">
                <a:solidFill>
                  <a:srgbClr val="FF3300"/>
                </a:solidFill>
                <a:latin typeface="Trebuchet MS" panose="020B0603020202020204" pitchFamily="34" charset="0"/>
              </a:rPr>
              <a:t>island</a:t>
            </a:r>
            <a:r>
              <a:rPr lang="en-GB" altLang="en-US" sz="2400" dirty="0" smtClean="0">
                <a:latin typeface="Trebuchet MS" panose="020B0603020202020204" pitchFamily="34" charset="0"/>
              </a:rPr>
              <a:t> also has an obvious phonetic similarity to the word </a:t>
            </a:r>
            <a:r>
              <a:rPr lang="en-GB" altLang="en-US" sz="2400" b="1" dirty="0" smtClean="0">
                <a:solidFill>
                  <a:srgbClr val="FF3300"/>
                </a:solidFill>
                <a:latin typeface="Trebuchet MS" panose="020B0603020202020204" pitchFamily="34" charset="0"/>
              </a:rPr>
              <a:t>Ireland</a:t>
            </a:r>
            <a:r>
              <a:rPr lang="en-GB" altLang="en-US" sz="2400" dirty="0" smtClean="0">
                <a:latin typeface="Trebuchet MS" panose="020B0603020202020204" pitchFamily="34" charset="0"/>
              </a:rPr>
              <a:t>. Therefore the poem works on two levels: as a description of a storm and as an extended metaphor for the political situation in Northern Ireland.</a:t>
            </a:r>
          </a:p>
        </p:txBody>
      </p:sp>
      <p:sp>
        <p:nvSpPr>
          <p:cNvPr id="24580" name="Rectangle 4"/>
          <p:cNvSpPr>
            <a:spLocks noGrp="1" noChangeArrowheads="1"/>
          </p:cNvSpPr>
          <p:nvPr>
            <p:ph type="body" sz="half" idx="3"/>
          </p:nvPr>
        </p:nvSpPr>
        <p:spPr>
          <a:xfrm>
            <a:off x="323850" y="908050"/>
            <a:ext cx="8553450" cy="1225550"/>
          </a:xfrm>
        </p:spPr>
        <p:txBody>
          <a:bodyPr/>
          <a:lstStyle/>
          <a:p>
            <a:pPr algn="ctr" eaLnBrk="1" hangingPunct="1">
              <a:buFontTx/>
              <a:buNone/>
            </a:pPr>
            <a:r>
              <a:rPr lang="en-GB" altLang="en-US" sz="2800" dirty="0" smtClean="0">
                <a:latin typeface="Trebuchet MS" panose="020B0603020202020204" pitchFamily="34" charset="0"/>
              </a:rPr>
              <a:t>	</a:t>
            </a:r>
            <a:r>
              <a:rPr lang="en-GB" altLang="en-US" sz="3600" b="1" dirty="0" smtClean="0">
                <a:latin typeface="Arial" panose="020B0604020202020204" pitchFamily="34" charset="0"/>
                <a:cs typeface="Arial" panose="020B0604020202020204" pitchFamily="34" charset="0"/>
              </a:rPr>
              <a:t>In what way could the poem be a metaphor?</a:t>
            </a:r>
            <a:endParaRPr lang="en-GB" altLang="en-US" sz="3600" b="1" dirty="0" smtClean="0">
              <a:latin typeface="Arial" panose="020B0604020202020204" pitchFamily="34" charset="0"/>
              <a:cs typeface="Arial" panose="020B0604020202020204" pitchFamily="34" charset="0"/>
            </a:endParaRPr>
          </a:p>
          <a:p>
            <a:pPr algn="ctr" eaLnBrk="1" hangingPunct="1">
              <a:buFontTx/>
              <a:buNone/>
            </a:pPr>
            <a:endParaRPr lang="en-GB" altLang="en-US" sz="2800" dirty="0" smtClean="0">
              <a:solidFill>
                <a:schemeClr val="accent2"/>
              </a:solidFill>
              <a:latin typeface="Trebuchet MS" panose="020B0603020202020204" pitchFamily="34" charset="0"/>
            </a:endParaRPr>
          </a:p>
        </p:txBody>
      </p:sp>
      <p:sp>
        <p:nvSpPr>
          <p:cNvPr id="24581" name="Text Box 5"/>
          <p:cNvSpPr txBox="1">
            <a:spLocks noChangeArrowheads="1"/>
          </p:cNvSpPr>
          <p:nvPr/>
        </p:nvSpPr>
        <p:spPr bwMode="auto">
          <a:xfrm>
            <a:off x="1979613" y="3573463"/>
            <a:ext cx="5616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GB" altLang="en-US" sz="1800">
              <a:latin typeface="Arial" panose="020B0604020202020204" pitchFamily="34" charset="0"/>
            </a:endParaRPr>
          </a:p>
        </p:txBody>
      </p:sp>
    </p:spTree>
    <p:extLst>
      <p:ext uri="{BB962C8B-B14F-4D97-AF65-F5344CB8AC3E}">
        <p14:creationId xmlns:p14="http://schemas.microsoft.com/office/powerpoint/2010/main" val="407572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8860" y="0"/>
            <a:ext cx="6715140" cy="1857364"/>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strike="noStrike" kern="1200" cap="none" spc="0" normalizeH="0" baseline="0" noProof="0" dirty="0" smtClean="0">
                <a:ln>
                  <a:noFill/>
                </a:ln>
                <a:solidFill>
                  <a:schemeClr val="bg1"/>
                </a:solidFill>
                <a:effectLst/>
                <a:uLnTx/>
                <a:uFillTx/>
                <a:latin typeface="Leelawadee" pitchFamily="34" charset="-34"/>
                <a:ea typeface="+mj-ea"/>
                <a:cs typeface="Leelawadee" pitchFamily="34" charset="-34"/>
              </a:rPr>
              <a:t>How does Heaney use language</a:t>
            </a:r>
            <a:r>
              <a:rPr kumimoji="0" lang="en-GB" sz="3200" b="1" i="0" strike="noStrike" kern="1200" cap="none" spc="0" normalizeH="0" noProof="0" dirty="0" smtClean="0">
                <a:ln>
                  <a:noFill/>
                </a:ln>
                <a:solidFill>
                  <a:schemeClr val="bg1"/>
                </a:solidFill>
                <a:effectLst/>
                <a:uLnTx/>
                <a:uFillTx/>
                <a:latin typeface="Leelawadee" pitchFamily="34" charset="-34"/>
                <a:ea typeface="+mj-ea"/>
                <a:cs typeface="Leelawadee" pitchFamily="34" charset="-34"/>
              </a:rPr>
              <a:t> and structure to convey ideas about power?</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pic>
        <p:nvPicPr>
          <p:cNvPr id="18434" name="Picture 2" descr="http://www.computing.co.uk/IMG/233/132233/tick-list-370x229.jpg?1436772310"/>
          <p:cNvPicPr>
            <a:picLocks noChangeAspect="1" noChangeArrowheads="1"/>
          </p:cNvPicPr>
          <p:nvPr/>
        </p:nvPicPr>
        <p:blipFill>
          <a:blip r:embed="rId3"/>
          <a:srcRect/>
          <a:stretch>
            <a:fillRect/>
          </a:stretch>
        </p:blipFill>
        <p:spPr bwMode="auto">
          <a:xfrm>
            <a:off x="0" y="0"/>
            <a:ext cx="2461660" cy="1785926"/>
          </a:xfrm>
          <a:prstGeom prst="rect">
            <a:avLst/>
          </a:prstGeom>
          <a:noFill/>
        </p:spPr>
      </p:pic>
      <p:pic>
        <p:nvPicPr>
          <p:cNvPr id="18435" name="Picture 3"/>
          <p:cNvPicPr>
            <a:picLocks noChangeAspect="1" noChangeArrowheads="1"/>
          </p:cNvPicPr>
          <p:nvPr/>
        </p:nvPicPr>
        <p:blipFill>
          <a:blip r:embed="rId4"/>
          <a:srcRect/>
          <a:stretch>
            <a:fillRect/>
          </a:stretch>
        </p:blipFill>
        <p:spPr bwMode="auto">
          <a:xfrm>
            <a:off x="0" y="2214554"/>
            <a:ext cx="9143999" cy="3929090"/>
          </a:xfrm>
          <a:prstGeom prst="rect">
            <a:avLst/>
          </a:prstGeom>
          <a:noFill/>
          <a:ln w="9525">
            <a:noFill/>
            <a:miter lim="800000"/>
            <a:headEnd/>
            <a:tailEnd/>
          </a:ln>
          <a:effectLst/>
        </p:spPr>
      </p:pic>
      <p:sp>
        <p:nvSpPr>
          <p:cNvPr id="2" name="TextBox 1"/>
          <p:cNvSpPr txBox="1"/>
          <p:nvPr/>
        </p:nvSpPr>
        <p:spPr>
          <a:xfrm>
            <a:off x="215152" y="6269318"/>
            <a:ext cx="8803341" cy="400110"/>
          </a:xfrm>
          <a:prstGeom prst="rect">
            <a:avLst/>
          </a:prstGeom>
          <a:noFill/>
        </p:spPr>
        <p:txBody>
          <a:bodyPr wrap="square" rtlCol="0">
            <a:spAutoFit/>
          </a:bodyPr>
          <a:lstStyle/>
          <a:p>
            <a:r>
              <a:rPr lang="en-GB" sz="2000" b="1" dirty="0" smtClean="0">
                <a:solidFill>
                  <a:srgbClr val="FF0000"/>
                </a:solidFill>
                <a:latin typeface="Arial" panose="020B0604020202020204" pitchFamily="34" charset="0"/>
                <a:cs typeface="Arial" panose="020B0604020202020204" pitchFamily="34" charset="0"/>
              </a:rPr>
              <a:t>Create a success criteria for this question: what needs to be included? </a:t>
            </a: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80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95288" y="549275"/>
            <a:ext cx="3956050" cy="936625"/>
          </a:xfrm>
        </p:spPr>
        <p:txBody>
          <a:bodyPr anchor="ctr">
            <a:normAutofit fontScale="90000"/>
          </a:bodyPr>
          <a:lstStyle/>
          <a:p>
            <a:pPr eaLnBrk="1" hangingPunct="1">
              <a:defRPr/>
            </a:pPr>
            <a:r>
              <a:rPr lang="en-GB" altLang="en-US" sz="6600" b="1" smtClean="0">
                <a:solidFill>
                  <a:srgbClr val="FF3300"/>
                </a:solidFill>
                <a:effectLst>
                  <a:outerShdw blurRad="38100" dist="38100" dir="2700000" algn="tl">
                    <a:srgbClr val="C0C0C0"/>
                  </a:outerShdw>
                </a:effectLst>
                <a:latin typeface="Trebuchet MS" panose="020B0603020202020204" pitchFamily="34" charset="0"/>
              </a:rPr>
              <a:t>Seamus Heaney</a:t>
            </a:r>
          </a:p>
        </p:txBody>
      </p:sp>
      <p:sp>
        <p:nvSpPr>
          <p:cNvPr id="6147" name="Rectangle 3"/>
          <p:cNvSpPr>
            <a:spLocks noGrp="1" noChangeArrowheads="1"/>
          </p:cNvSpPr>
          <p:nvPr>
            <p:ph type="subTitle" idx="1"/>
          </p:nvPr>
        </p:nvSpPr>
        <p:spPr>
          <a:xfrm>
            <a:off x="250825" y="2349500"/>
            <a:ext cx="8713788" cy="4319588"/>
          </a:xfrm>
        </p:spPr>
        <p:txBody>
          <a:bodyPr/>
          <a:lstStyle/>
          <a:p>
            <a:pPr algn="l" eaLnBrk="1" hangingPunct="1"/>
            <a:r>
              <a:rPr lang="en-GB" altLang="en-US" sz="3200" b="1" smtClean="0"/>
              <a:t>Seamus Heaney</a:t>
            </a:r>
            <a:r>
              <a:rPr lang="en-GB" altLang="en-US" sz="3200" smtClean="0"/>
              <a:t> was born in </a:t>
            </a:r>
            <a:r>
              <a:rPr lang="en-GB" altLang="en-US" sz="3200" b="1" smtClean="0"/>
              <a:t>Northern Ireland</a:t>
            </a:r>
            <a:r>
              <a:rPr lang="en-GB" altLang="en-US" sz="3200" smtClean="0"/>
              <a:t> in 1939, the eldest of nine children. </a:t>
            </a:r>
            <a:r>
              <a:rPr lang="en-GB" altLang="en-US" sz="3200" b="1" smtClean="0"/>
              <a:t>His father was a farmer </a:t>
            </a:r>
            <a:r>
              <a:rPr lang="en-GB" altLang="en-US" sz="3200" smtClean="0"/>
              <a:t>in rural County Derry and much of </a:t>
            </a:r>
            <a:r>
              <a:rPr lang="en-GB" altLang="en-US" sz="3200" b="1" smtClean="0"/>
              <a:t>Heaney's poetry is about the countryside and farm life of his childhood</a:t>
            </a:r>
            <a:r>
              <a:rPr lang="en-GB" altLang="en-US" sz="3200" smtClean="0"/>
              <a:t>. At the age of 12 Heaney won a scholarship to the boarding school of St Columb's College in the city of Derry, forty miles from his rural home. </a:t>
            </a:r>
          </a:p>
        </p:txBody>
      </p:sp>
      <p:pic>
        <p:nvPicPr>
          <p:cNvPr id="6148" name="Picture 9" descr="MCj028998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8913"/>
            <a:ext cx="193675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0" descr="MCj0231323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4013" y="333375"/>
            <a:ext cx="2332037"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21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2"/>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a:t>H</a:t>
            </a:r>
          </a:p>
        </p:txBody>
      </p:sp>
      <p:sp>
        <p:nvSpPr>
          <p:cNvPr id="5123" name="Rectangle 6">
            <a:hlinkClick r:id="rId2"/>
          </p:cNvPr>
          <p:cNvSpPr>
            <a:spLocks noChangeArrowheads="1"/>
          </p:cNvSpPr>
          <p:nvPr/>
        </p:nvSpPr>
        <p:spPr bwMode="auto">
          <a:xfrm>
            <a:off x="2051050" y="1125538"/>
            <a:ext cx="4960938" cy="4919662"/>
          </a:xfrm>
          <a:prstGeom prst="rect">
            <a:avLst/>
          </a:prstGeom>
          <a:solidFill>
            <a:srgbClr val="000000">
              <a:alpha val="7411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1600" b="1">
                <a:solidFill>
                  <a:schemeClr val="bg1"/>
                </a:solidFill>
              </a:rPr>
              <a:t>We are prepared: we build our houses squat,</a:t>
            </a:r>
            <a:br>
              <a:rPr lang="en-GB" altLang="en-US" sz="1600" b="1">
                <a:solidFill>
                  <a:schemeClr val="bg1"/>
                </a:solidFill>
              </a:rPr>
            </a:br>
            <a:r>
              <a:rPr lang="en-GB" altLang="en-US" sz="1600" b="1">
                <a:solidFill>
                  <a:schemeClr val="bg1"/>
                </a:solidFill>
              </a:rPr>
              <a:t>Sink walls in rock and roof them with good slate.</a:t>
            </a:r>
            <a:br>
              <a:rPr lang="en-GB" altLang="en-US" sz="1600" b="1">
                <a:solidFill>
                  <a:schemeClr val="bg1"/>
                </a:solidFill>
              </a:rPr>
            </a:br>
            <a:r>
              <a:rPr lang="en-GB" altLang="en-US" sz="1600" b="1">
                <a:solidFill>
                  <a:schemeClr val="bg1"/>
                </a:solidFill>
              </a:rPr>
              <a:t>The wizened earth has never troubled us</a:t>
            </a:r>
            <a:br>
              <a:rPr lang="en-GB" altLang="en-US" sz="1600" b="1">
                <a:solidFill>
                  <a:schemeClr val="bg1"/>
                </a:solidFill>
              </a:rPr>
            </a:br>
            <a:r>
              <a:rPr lang="en-GB" altLang="en-US" sz="1600" b="1">
                <a:solidFill>
                  <a:schemeClr val="bg1"/>
                </a:solidFill>
              </a:rPr>
              <a:t>With hay, so as you can see, there are no stacks</a:t>
            </a:r>
            <a:br>
              <a:rPr lang="en-GB" altLang="en-US" sz="1600" b="1">
                <a:solidFill>
                  <a:schemeClr val="bg1"/>
                </a:solidFill>
              </a:rPr>
            </a:br>
            <a:r>
              <a:rPr lang="en-GB" altLang="en-US" sz="1600" b="1">
                <a:solidFill>
                  <a:schemeClr val="bg1"/>
                </a:solidFill>
              </a:rPr>
              <a:t>Or stooks that can be lost. Nor are there trees</a:t>
            </a:r>
            <a:br>
              <a:rPr lang="en-GB" altLang="en-US" sz="1600" b="1">
                <a:solidFill>
                  <a:schemeClr val="bg1"/>
                </a:solidFill>
              </a:rPr>
            </a:br>
            <a:r>
              <a:rPr lang="en-GB" altLang="en-US" sz="1600" b="1">
                <a:solidFill>
                  <a:schemeClr val="bg1"/>
                </a:solidFill>
              </a:rPr>
              <a:t>Which might prove company when it blows full</a:t>
            </a:r>
            <a:br>
              <a:rPr lang="en-GB" altLang="en-US" sz="1600" b="1">
                <a:solidFill>
                  <a:schemeClr val="bg1"/>
                </a:solidFill>
              </a:rPr>
            </a:br>
            <a:r>
              <a:rPr lang="en-GB" altLang="en-US" sz="1600" b="1">
                <a:solidFill>
                  <a:schemeClr val="bg1"/>
                </a:solidFill>
              </a:rPr>
              <a:t>Blast: you know what i mean - leaves and branches</a:t>
            </a:r>
            <a:br>
              <a:rPr lang="en-GB" altLang="en-US" sz="1600" b="1">
                <a:solidFill>
                  <a:schemeClr val="bg1"/>
                </a:solidFill>
              </a:rPr>
            </a:br>
            <a:r>
              <a:rPr lang="en-GB" altLang="en-US" sz="1600" b="1">
                <a:solidFill>
                  <a:schemeClr val="bg1"/>
                </a:solidFill>
              </a:rPr>
              <a:t>Can raise a tragic chorus in a gale</a:t>
            </a:r>
            <a:br>
              <a:rPr lang="en-GB" altLang="en-US" sz="1600" b="1">
                <a:solidFill>
                  <a:schemeClr val="bg1"/>
                </a:solidFill>
              </a:rPr>
            </a:br>
            <a:r>
              <a:rPr lang="en-GB" altLang="en-US" sz="1600" b="1">
                <a:solidFill>
                  <a:schemeClr val="bg1"/>
                </a:solidFill>
              </a:rPr>
              <a:t>So that you can listen to the thing you fear</a:t>
            </a:r>
            <a:br>
              <a:rPr lang="en-GB" altLang="en-US" sz="1600" b="1">
                <a:solidFill>
                  <a:schemeClr val="bg1"/>
                </a:solidFill>
              </a:rPr>
            </a:br>
            <a:r>
              <a:rPr lang="en-GB" altLang="en-US" sz="1600" b="1">
                <a:solidFill>
                  <a:schemeClr val="bg1"/>
                </a:solidFill>
              </a:rPr>
              <a:t>Forgetting that it pummels your house too.</a:t>
            </a:r>
            <a:br>
              <a:rPr lang="en-GB" altLang="en-US" sz="1600" b="1">
                <a:solidFill>
                  <a:schemeClr val="bg1"/>
                </a:solidFill>
              </a:rPr>
            </a:br>
            <a:r>
              <a:rPr lang="en-GB" altLang="en-US" sz="1600" b="1">
                <a:solidFill>
                  <a:schemeClr val="bg1"/>
                </a:solidFill>
              </a:rPr>
              <a:t>But there are no trees, no natural shelter.</a:t>
            </a:r>
            <a:br>
              <a:rPr lang="en-GB" altLang="en-US" sz="1600" b="1">
                <a:solidFill>
                  <a:schemeClr val="bg1"/>
                </a:solidFill>
              </a:rPr>
            </a:br>
            <a:r>
              <a:rPr lang="en-GB" altLang="en-US" sz="1600" b="1">
                <a:solidFill>
                  <a:schemeClr val="bg1"/>
                </a:solidFill>
              </a:rPr>
              <a:t>You might think that the sea is company,</a:t>
            </a:r>
            <a:br>
              <a:rPr lang="en-GB" altLang="en-US" sz="1600" b="1">
                <a:solidFill>
                  <a:schemeClr val="bg1"/>
                </a:solidFill>
              </a:rPr>
            </a:br>
            <a:r>
              <a:rPr lang="en-GB" altLang="en-US" sz="1600" b="1">
                <a:solidFill>
                  <a:schemeClr val="bg1"/>
                </a:solidFill>
              </a:rPr>
              <a:t>Exploding comfortably down on the cliffs</a:t>
            </a:r>
            <a:br>
              <a:rPr lang="en-GB" altLang="en-US" sz="1600" b="1">
                <a:solidFill>
                  <a:schemeClr val="bg1"/>
                </a:solidFill>
              </a:rPr>
            </a:br>
            <a:r>
              <a:rPr lang="en-GB" altLang="en-US" sz="1600" b="1">
                <a:solidFill>
                  <a:schemeClr val="bg1"/>
                </a:solidFill>
              </a:rPr>
              <a:t>But no: when it begins, the flung spray hits</a:t>
            </a:r>
            <a:br>
              <a:rPr lang="en-GB" altLang="en-US" sz="1600" b="1">
                <a:solidFill>
                  <a:schemeClr val="bg1"/>
                </a:solidFill>
              </a:rPr>
            </a:br>
            <a:r>
              <a:rPr lang="en-GB" altLang="en-US" sz="1600" b="1">
                <a:solidFill>
                  <a:schemeClr val="bg1"/>
                </a:solidFill>
              </a:rPr>
              <a:t>The very windows, spits like a tame cat</a:t>
            </a:r>
            <a:br>
              <a:rPr lang="en-GB" altLang="en-US" sz="1600" b="1">
                <a:solidFill>
                  <a:schemeClr val="bg1"/>
                </a:solidFill>
              </a:rPr>
            </a:br>
            <a:r>
              <a:rPr lang="en-GB" altLang="en-US" sz="1600" b="1">
                <a:solidFill>
                  <a:schemeClr val="bg1"/>
                </a:solidFill>
              </a:rPr>
              <a:t>Turned savage. We just sit tight while wind dives</a:t>
            </a:r>
            <a:br>
              <a:rPr lang="en-GB" altLang="en-US" sz="1600" b="1">
                <a:solidFill>
                  <a:schemeClr val="bg1"/>
                </a:solidFill>
              </a:rPr>
            </a:br>
            <a:r>
              <a:rPr lang="en-GB" altLang="en-US" sz="1600" b="1">
                <a:solidFill>
                  <a:schemeClr val="bg1"/>
                </a:solidFill>
              </a:rPr>
              <a:t>And strafes invisibly. Space is a salvo.</a:t>
            </a:r>
            <a:br>
              <a:rPr lang="en-GB" altLang="en-US" sz="1600" b="1">
                <a:solidFill>
                  <a:schemeClr val="bg1"/>
                </a:solidFill>
              </a:rPr>
            </a:br>
            <a:r>
              <a:rPr lang="en-GB" altLang="en-US" sz="1600" b="1">
                <a:solidFill>
                  <a:schemeClr val="bg1"/>
                </a:solidFill>
              </a:rPr>
              <a:t>We are bombarded by the empty air.</a:t>
            </a:r>
            <a:br>
              <a:rPr lang="en-GB" altLang="en-US" sz="1600" b="1">
                <a:solidFill>
                  <a:schemeClr val="bg1"/>
                </a:solidFill>
              </a:rPr>
            </a:br>
            <a:r>
              <a:rPr lang="en-GB" altLang="en-US" sz="1600" b="1">
                <a:solidFill>
                  <a:schemeClr val="bg1"/>
                </a:solidFill>
              </a:rPr>
              <a:t>Strange, it is a huge nothing that we fear.</a:t>
            </a:r>
            <a:endParaRPr lang="en-GB" altLang="en-US" sz="1600">
              <a:solidFill>
                <a:schemeClr val="bg1"/>
              </a:solidFill>
            </a:endParaRPr>
          </a:p>
          <a:p>
            <a:pPr eaLnBrk="1" hangingPunct="1"/>
            <a:r>
              <a:rPr lang="en-GB" altLang="en-US"/>
              <a:t> </a:t>
            </a:r>
          </a:p>
        </p:txBody>
      </p:sp>
      <p:sp>
        <p:nvSpPr>
          <p:cNvPr id="5124" name="Rectangle 7"/>
          <p:cNvSpPr>
            <a:spLocks noChangeArrowheads="1"/>
          </p:cNvSpPr>
          <p:nvPr/>
        </p:nvSpPr>
        <p:spPr bwMode="auto">
          <a:xfrm>
            <a:off x="1619250" y="188913"/>
            <a:ext cx="6253163"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800" i="1">
                <a:solidFill>
                  <a:schemeClr val="bg1"/>
                </a:solidFill>
              </a:rPr>
              <a:t>Storm on the Island:</a:t>
            </a:r>
            <a:r>
              <a:rPr lang="en-GB" altLang="en-US" sz="2800">
                <a:solidFill>
                  <a:schemeClr val="bg1"/>
                </a:solidFill>
              </a:rPr>
              <a:t> Content/meaning</a:t>
            </a:r>
            <a:r>
              <a:rPr lang="en-GB" altLang="en-US" sz="2000">
                <a:solidFill>
                  <a:schemeClr val="bg1"/>
                </a:solidFill>
              </a:rPr>
              <a:t> </a:t>
            </a:r>
            <a:br>
              <a:rPr lang="en-GB" altLang="en-US" sz="2000">
                <a:solidFill>
                  <a:schemeClr val="bg1"/>
                </a:solidFill>
              </a:rPr>
            </a:br>
            <a:endParaRPr lang="en-GB" altLang="en-US" sz="2000">
              <a:solidFill>
                <a:schemeClr val="bg1"/>
              </a:solidFill>
            </a:endParaRPr>
          </a:p>
        </p:txBody>
      </p:sp>
      <p:sp>
        <p:nvSpPr>
          <p:cNvPr id="5130" name="Text Box 10"/>
          <p:cNvSpPr txBox="1">
            <a:spLocks noChangeArrowheads="1"/>
          </p:cNvSpPr>
          <p:nvPr/>
        </p:nvSpPr>
        <p:spPr bwMode="auto">
          <a:xfrm>
            <a:off x="250825" y="1265238"/>
            <a:ext cx="1655763" cy="1216025"/>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Old and shrivelled. Also experienced.</a:t>
            </a:r>
          </a:p>
        </p:txBody>
      </p:sp>
      <p:sp>
        <p:nvSpPr>
          <p:cNvPr id="5131" name="Line 11"/>
          <p:cNvSpPr>
            <a:spLocks noChangeShapeType="1"/>
          </p:cNvSpPr>
          <p:nvPr/>
        </p:nvSpPr>
        <p:spPr bwMode="auto">
          <a:xfrm>
            <a:off x="2411413" y="1844675"/>
            <a:ext cx="71913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2" name="Line 12"/>
          <p:cNvSpPr>
            <a:spLocks noChangeShapeType="1"/>
          </p:cNvSpPr>
          <p:nvPr/>
        </p:nvSpPr>
        <p:spPr bwMode="auto">
          <a:xfrm>
            <a:off x="2268538" y="2349500"/>
            <a:ext cx="719137"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3" name="Text Box 13"/>
          <p:cNvSpPr txBox="1">
            <a:spLocks noChangeArrowheads="1"/>
          </p:cNvSpPr>
          <p:nvPr/>
        </p:nvSpPr>
        <p:spPr bwMode="auto">
          <a:xfrm>
            <a:off x="179388" y="2852738"/>
            <a:ext cx="1655762" cy="666750"/>
          </a:xfrm>
          <a:prstGeom prst="rect">
            <a:avLst/>
          </a:prstGeom>
          <a:solidFill>
            <a:schemeClr val="bg1"/>
          </a:solidFill>
          <a:ln w="254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Corn sheaves bundled up</a:t>
            </a:r>
          </a:p>
        </p:txBody>
      </p:sp>
      <p:sp>
        <p:nvSpPr>
          <p:cNvPr id="5135" name="Line 15"/>
          <p:cNvSpPr>
            <a:spLocks noChangeShapeType="1"/>
          </p:cNvSpPr>
          <p:nvPr/>
        </p:nvSpPr>
        <p:spPr bwMode="auto">
          <a:xfrm>
            <a:off x="5148263" y="5300663"/>
            <a:ext cx="719137"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6" name="Text Box 16"/>
          <p:cNvSpPr txBox="1">
            <a:spLocks noChangeArrowheads="1"/>
          </p:cNvSpPr>
          <p:nvPr/>
        </p:nvSpPr>
        <p:spPr bwMode="auto">
          <a:xfrm>
            <a:off x="7092950" y="4868863"/>
            <a:ext cx="1655763" cy="1216025"/>
          </a:xfrm>
          <a:prstGeom prst="rect">
            <a:avLst/>
          </a:prstGeom>
          <a:solidFill>
            <a:schemeClr val="bg1"/>
          </a:solidFill>
          <a:ln w="254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Rapid, simultaneous firing of artillery</a:t>
            </a:r>
          </a:p>
        </p:txBody>
      </p:sp>
      <p:sp>
        <p:nvSpPr>
          <p:cNvPr id="5137" name="Text Box 17"/>
          <p:cNvSpPr txBox="1">
            <a:spLocks noChangeArrowheads="1"/>
          </p:cNvSpPr>
          <p:nvPr/>
        </p:nvSpPr>
        <p:spPr bwMode="auto">
          <a:xfrm>
            <a:off x="7164388" y="1341438"/>
            <a:ext cx="1655762" cy="1490662"/>
          </a:xfrm>
          <a:prstGeom prst="rect">
            <a:avLst/>
          </a:prstGeom>
          <a:solidFill>
            <a:schemeClr val="bg1"/>
          </a:solidFill>
          <a:ln w="254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What is the poet describing. How does he feel about it?</a:t>
            </a:r>
          </a:p>
        </p:txBody>
      </p:sp>
      <p:sp>
        <p:nvSpPr>
          <p:cNvPr id="2" name="Rectangle 18"/>
          <p:cNvSpPr>
            <a:spLocks noChangeArrowheads="1"/>
          </p:cNvSpPr>
          <p:nvPr/>
        </p:nvSpPr>
        <p:spPr bwMode="auto">
          <a:xfrm>
            <a:off x="179388" y="6021388"/>
            <a:ext cx="6192837" cy="641350"/>
          </a:xfrm>
          <a:prstGeom prst="rect">
            <a:avLst/>
          </a:prstGeom>
          <a:solidFill>
            <a:schemeClr val="bg1"/>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dirty="0">
                <a:solidFill>
                  <a:schemeClr val="bg1"/>
                </a:solidFill>
                <a:hlinkClick r:id="rId3"/>
              </a:rPr>
              <a:t>http://www.bbc.co.uk/schools/gcsebitesize/english_literature/poetry_slideshow/storm/photoplayer.shtml</a:t>
            </a:r>
            <a:endParaRPr lang="en-GB" altLang="en-US" dirty="0">
              <a:solidFill>
                <a:schemeClr val="bg1"/>
              </a:solidFill>
            </a:endParaRPr>
          </a:p>
        </p:txBody>
      </p:sp>
      <p:sp>
        <p:nvSpPr>
          <p:cNvPr id="3" name="Text Box 19"/>
          <p:cNvSpPr txBox="1">
            <a:spLocks noChangeArrowheads="1"/>
          </p:cNvSpPr>
          <p:nvPr/>
        </p:nvSpPr>
        <p:spPr bwMode="auto">
          <a:xfrm>
            <a:off x="1763713" y="2060575"/>
            <a:ext cx="2873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5</a:t>
            </a:r>
          </a:p>
        </p:txBody>
      </p:sp>
      <p:sp>
        <p:nvSpPr>
          <p:cNvPr id="5134" name="Text Box 20"/>
          <p:cNvSpPr txBox="1">
            <a:spLocks noChangeArrowheads="1"/>
          </p:cNvSpPr>
          <p:nvPr/>
        </p:nvSpPr>
        <p:spPr bwMode="auto">
          <a:xfrm>
            <a:off x="1547813" y="33575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10</a:t>
            </a:r>
          </a:p>
        </p:txBody>
      </p:sp>
      <p:sp>
        <p:nvSpPr>
          <p:cNvPr id="4" name="Text Box 21"/>
          <p:cNvSpPr txBox="1">
            <a:spLocks noChangeArrowheads="1"/>
          </p:cNvSpPr>
          <p:nvPr/>
        </p:nvSpPr>
        <p:spPr bwMode="auto">
          <a:xfrm>
            <a:off x="1476375" y="4508500"/>
            <a:ext cx="503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1600">
                <a:solidFill>
                  <a:schemeClr val="bg1"/>
                </a:solidFill>
              </a:rPr>
              <a:t>15</a:t>
            </a:r>
          </a:p>
        </p:txBody>
      </p:sp>
      <p:sp>
        <p:nvSpPr>
          <p:cNvPr id="5142" name="Text Box 22"/>
          <p:cNvSpPr txBox="1">
            <a:spLocks noChangeArrowheads="1"/>
          </p:cNvSpPr>
          <p:nvPr/>
        </p:nvSpPr>
        <p:spPr bwMode="auto">
          <a:xfrm>
            <a:off x="1403350" y="260350"/>
            <a:ext cx="6481763" cy="404813"/>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Present tense. What effect does this have on the reader?</a:t>
            </a:r>
          </a:p>
        </p:txBody>
      </p:sp>
    </p:spTree>
    <p:extLst>
      <p:ext uri="{BB962C8B-B14F-4D97-AF65-F5344CB8AC3E}">
        <p14:creationId xmlns:p14="http://schemas.microsoft.com/office/powerpoint/2010/main" val="405575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857256"/>
          </a:xfrm>
          <a:prstGeom prst="rect">
            <a:avLst/>
          </a:prstGeom>
          <a:solidFill>
            <a:schemeClr val="accent5">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3200" b="1" dirty="0" smtClean="0">
                <a:solidFill>
                  <a:schemeClr val="bg1"/>
                </a:solidFill>
                <a:latin typeface="Leelawadee" pitchFamily="34" charset="-34"/>
                <a:ea typeface="+mj-ea"/>
                <a:cs typeface="Leelawadee" pitchFamily="34" charset="-34"/>
              </a:rPr>
              <a:t>First Impressions</a:t>
            </a:r>
            <a:endParaRPr kumimoji="0" lang="en-GB" sz="3200" b="1" i="0" strike="noStrike" kern="1200" cap="none" spc="0" normalizeH="0" baseline="0" noProof="0" dirty="0">
              <a:ln>
                <a:noFill/>
              </a:ln>
              <a:solidFill>
                <a:schemeClr val="bg1"/>
              </a:solidFill>
              <a:effectLst/>
              <a:uLnTx/>
              <a:uFillTx/>
              <a:latin typeface="Leelawadee" pitchFamily="34" charset="-34"/>
              <a:ea typeface="+mj-ea"/>
              <a:cs typeface="Leelawadee" pitchFamily="34" charset="-34"/>
            </a:endParaRPr>
          </a:p>
        </p:txBody>
      </p:sp>
      <p:pic>
        <p:nvPicPr>
          <p:cNvPr id="16386" name="Picture 2" descr="http://newsimg.bbc.co.uk/media/images/42431000/jpg/_42431474_croatiastorm_ap416b.jpg"/>
          <p:cNvPicPr>
            <a:picLocks noChangeAspect="1" noChangeArrowheads="1"/>
          </p:cNvPicPr>
          <p:nvPr/>
        </p:nvPicPr>
        <p:blipFill>
          <a:blip r:embed="rId3"/>
          <a:srcRect/>
          <a:stretch>
            <a:fillRect/>
          </a:stretch>
        </p:blipFill>
        <p:spPr bwMode="auto">
          <a:xfrm>
            <a:off x="-1" y="857232"/>
            <a:ext cx="9144001" cy="6000768"/>
          </a:xfrm>
          <a:prstGeom prst="rect">
            <a:avLst/>
          </a:prstGeom>
          <a:noFill/>
        </p:spPr>
      </p:pic>
      <p:sp>
        <p:nvSpPr>
          <p:cNvPr id="6" name="Rectangle 5"/>
          <p:cNvSpPr/>
          <p:nvPr/>
        </p:nvSpPr>
        <p:spPr>
          <a:xfrm>
            <a:off x="4143372" y="5500702"/>
            <a:ext cx="4714876" cy="757130"/>
          </a:xfrm>
          <a:prstGeom prst="rect">
            <a:avLst/>
          </a:prstGeom>
          <a:solidFill>
            <a:schemeClr val="accent5">
              <a:lumMod val="20000"/>
              <a:lumOff val="80000"/>
            </a:schemeClr>
          </a:solidFill>
        </p:spPr>
        <p:txBody>
          <a:bodyPr wrap="square">
            <a:spAutoFit/>
          </a:bodyPr>
          <a:lstStyle/>
          <a:p>
            <a:pPr algn="ctr">
              <a:lnSpc>
                <a:spcPct val="90000"/>
              </a:lnSpc>
            </a:pPr>
            <a:r>
              <a:rPr lang="en-GB" sz="2400" b="1" dirty="0" smtClean="0">
                <a:latin typeface="Leelawadee" pitchFamily="34" charset="-34"/>
                <a:cs typeface="Leelawadee" pitchFamily="34" charset="-34"/>
              </a:rPr>
              <a:t>Draw a picture of how Heaney presents the island. </a:t>
            </a:r>
            <a:endParaRPr lang="en-GB" sz="2400" dirty="0">
              <a:latin typeface="Leelawadee" pitchFamily="34" charset="-34"/>
              <a:cs typeface="Leelawadee" pitchFamily="34" charset="-34"/>
            </a:endParaRPr>
          </a:p>
        </p:txBody>
      </p:sp>
    </p:spTree>
    <p:extLst>
      <p:ext uri="{BB962C8B-B14F-4D97-AF65-F5344CB8AC3E}">
        <p14:creationId xmlns:p14="http://schemas.microsoft.com/office/powerpoint/2010/main" val="386634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4213" y="0"/>
            <a:ext cx="7772400" cy="981075"/>
          </a:xfrm>
        </p:spPr>
        <p:txBody>
          <a:bodyPr anchor="ctr"/>
          <a:lstStyle/>
          <a:p>
            <a:pPr eaLnBrk="1" hangingPunct="1"/>
            <a:r>
              <a:rPr lang="en-GB" altLang="en-US" b="1" smtClean="0">
                <a:solidFill>
                  <a:srgbClr val="FF3300"/>
                </a:solidFill>
                <a:latin typeface="Trebuchet MS" panose="020B0603020202020204" pitchFamily="34" charset="0"/>
              </a:rPr>
              <a:t>What’s going on?</a:t>
            </a:r>
          </a:p>
        </p:txBody>
      </p:sp>
      <p:graphicFrame>
        <p:nvGraphicFramePr>
          <p:cNvPr id="112677" name="Group 37"/>
          <p:cNvGraphicFramePr>
            <a:graphicFrameLocks noGrp="1"/>
          </p:cNvGraphicFramePr>
          <p:nvPr>
            <p:extLst>
              <p:ext uri="{D42A27DB-BD31-4B8C-83A1-F6EECF244321}">
                <p14:modId xmlns:p14="http://schemas.microsoft.com/office/powerpoint/2010/main" val="4263508379"/>
              </p:ext>
            </p:extLst>
          </p:nvPr>
        </p:nvGraphicFramePr>
        <p:xfrm>
          <a:off x="323850" y="1989138"/>
          <a:ext cx="8496300" cy="4392613"/>
        </p:xfrm>
        <a:graphic>
          <a:graphicData uri="http://schemas.openxmlformats.org/drawingml/2006/table">
            <a:tbl>
              <a:tblPr/>
              <a:tblGrid>
                <a:gridCol w="1727200"/>
                <a:gridCol w="6769100"/>
              </a:tblGrid>
              <a:tr h="6731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Lines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What Happens?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23825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1 - 5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Heaney describes how the community prepares for the storm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24301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6 - 13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23825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14 - 19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28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9236" name="Text Box 35"/>
          <p:cNvSpPr txBox="1">
            <a:spLocks noChangeArrowheads="1"/>
          </p:cNvSpPr>
          <p:nvPr/>
        </p:nvSpPr>
        <p:spPr bwMode="auto">
          <a:xfrm>
            <a:off x="179388" y="998538"/>
            <a:ext cx="8785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000" b="1">
                <a:latin typeface="Trebuchet MS" panose="020B0603020202020204" pitchFamily="34" charset="0"/>
              </a:rPr>
              <a:t>In this poem Heaney describes the violence of a storm as it hits a small island community but can you say exactly what is happening?</a:t>
            </a:r>
            <a:endParaRPr lang="en-GB" altLang="en-US" sz="2000" b="1">
              <a:solidFill>
                <a:schemeClr val="accent2"/>
              </a:solidFill>
              <a:latin typeface="Trebuchet MS" panose="020B0603020202020204" pitchFamily="34" charset="0"/>
            </a:endParaRPr>
          </a:p>
        </p:txBody>
      </p:sp>
    </p:spTree>
    <p:extLst>
      <p:ext uri="{BB962C8B-B14F-4D97-AF65-F5344CB8AC3E}">
        <p14:creationId xmlns:p14="http://schemas.microsoft.com/office/powerpoint/2010/main" val="2992505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4213" y="0"/>
            <a:ext cx="7772400" cy="981075"/>
          </a:xfrm>
        </p:spPr>
        <p:txBody>
          <a:bodyPr anchor="ctr"/>
          <a:lstStyle/>
          <a:p>
            <a:pPr eaLnBrk="1" hangingPunct="1"/>
            <a:r>
              <a:rPr lang="en-GB" altLang="en-US" b="1" smtClean="0">
                <a:solidFill>
                  <a:srgbClr val="FF3300"/>
                </a:solidFill>
                <a:latin typeface="Trebuchet MS" panose="020B0603020202020204" pitchFamily="34" charset="0"/>
              </a:rPr>
              <a:t>What’s going on?</a:t>
            </a:r>
          </a:p>
        </p:txBody>
      </p:sp>
      <p:graphicFrame>
        <p:nvGraphicFramePr>
          <p:cNvPr id="115733" name="Group 21"/>
          <p:cNvGraphicFramePr>
            <a:graphicFrameLocks noGrp="1"/>
          </p:cNvGraphicFramePr>
          <p:nvPr>
            <p:extLst>
              <p:ext uri="{D42A27DB-BD31-4B8C-83A1-F6EECF244321}">
                <p14:modId xmlns:p14="http://schemas.microsoft.com/office/powerpoint/2010/main" val="1832281359"/>
              </p:ext>
            </p:extLst>
          </p:nvPr>
        </p:nvGraphicFramePr>
        <p:xfrm>
          <a:off x="323850" y="1989138"/>
          <a:ext cx="8496300" cy="4521200"/>
        </p:xfrm>
        <a:graphic>
          <a:graphicData uri="http://schemas.openxmlformats.org/drawingml/2006/table">
            <a:tbl>
              <a:tblPr/>
              <a:tblGrid>
                <a:gridCol w="1727200"/>
                <a:gridCol w="6769100"/>
              </a:tblGrid>
              <a:tr h="67310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Lines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What Happens?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23825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1 - 5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Heaney describes how the community prepares for the storm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243013">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6 - 13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There is a change in tone from safety to danger.  The violence and noise of the storm is described.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r h="1238250">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smtClean="0">
                          <a:ln>
                            <a:noFill/>
                          </a:ln>
                          <a:solidFill>
                            <a:schemeClr val="tx1"/>
                          </a:solidFill>
                          <a:effectLst/>
                          <a:latin typeface="Times New Roman" panose="02020603050405020304" pitchFamily="18" charset="0"/>
                          <a:cs typeface="Arial" panose="020B0604020202020204" pitchFamily="34" charset="0"/>
                        </a:rPr>
                        <a:t>14 - 19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a:spcBef>
                          <a:spcPct val="20000"/>
                        </a:spcBef>
                        <a:defRPr sz="2800">
                          <a:solidFill>
                            <a:schemeClr val="tx1"/>
                          </a:solidFill>
                          <a:latin typeface="Times New Roman" panose="02020603050405020304" pitchFamily="18" charset="0"/>
                          <a:cs typeface="Arial" panose="020B0604020202020204" pitchFamily="34" charset="0"/>
                        </a:defRPr>
                      </a:lvl1pPr>
                      <a:lvl2pPr>
                        <a:spcBef>
                          <a:spcPct val="20000"/>
                        </a:spcBef>
                        <a:defRPr sz="2400">
                          <a:solidFill>
                            <a:schemeClr val="tx1"/>
                          </a:solidFill>
                          <a:latin typeface="Times New Roman" panose="02020603050405020304" pitchFamily="18" charset="0"/>
                          <a:cs typeface="Arial" panose="020B0604020202020204" pitchFamily="34" charset="0"/>
                        </a:defRPr>
                      </a:lvl2pPr>
                      <a:lvl3pPr>
                        <a:spcBef>
                          <a:spcPct val="20000"/>
                        </a:spcBef>
                        <a:defRPr sz="2000">
                          <a:solidFill>
                            <a:schemeClr val="tx1"/>
                          </a:solidFill>
                          <a:latin typeface="Times New Roman" panose="02020603050405020304" pitchFamily="18" charset="0"/>
                          <a:cs typeface="Arial" panose="020B0604020202020204" pitchFamily="34" charset="0"/>
                        </a:defRPr>
                      </a:lvl3pPr>
                      <a:lvl4pPr>
                        <a:spcBef>
                          <a:spcPct val="20000"/>
                        </a:spcBef>
                        <a:defRPr>
                          <a:solidFill>
                            <a:schemeClr val="tx1"/>
                          </a:solidFill>
                          <a:latin typeface="Times New Roman" panose="02020603050405020304" pitchFamily="18" charset="0"/>
                          <a:cs typeface="Arial" panose="020B0604020202020204" pitchFamily="34" charset="0"/>
                        </a:defRPr>
                      </a:lvl4pPr>
                      <a:lvl5pPr>
                        <a:spcBef>
                          <a:spcPct val="20000"/>
                        </a:spcBef>
                        <a:defRPr>
                          <a:solidFill>
                            <a:schemeClr val="tx1"/>
                          </a:solidFill>
                          <a:latin typeface="Times New Roman" panose="02020603050405020304" pitchFamily="18" charset="0"/>
                          <a:cs typeface="Arial" panose="020B0604020202020204" pitchFamily="34" charset="0"/>
                        </a:defRPr>
                      </a:lvl5pPr>
                      <a:lvl6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6pPr>
                      <a:lvl7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7pPr>
                      <a:lvl8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8pPr>
                      <a:lvl9pPr fontAlgn="base">
                        <a:spcBef>
                          <a:spcPct val="2000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800" b="1" i="0" u="none" strike="noStrike" cap="none" normalizeH="0" baseline="0" dirty="0" smtClean="0">
                          <a:ln>
                            <a:noFill/>
                          </a:ln>
                          <a:solidFill>
                            <a:schemeClr val="tx1"/>
                          </a:solidFill>
                          <a:effectLst/>
                          <a:latin typeface="Times New Roman" panose="02020603050405020304" pitchFamily="18" charset="0"/>
                          <a:cs typeface="Arial" panose="020B0604020202020204" pitchFamily="34" charset="0"/>
                        </a:rPr>
                        <a:t>The fear of the islanders is conveyed through images of war.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r>
            </a:tbl>
          </a:graphicData>
        </a:graphic>
      </p:graphicFrame>
      <p:sp>
        <p:nvSpPr>
          <p:cNvPr id="10260" name="Text Box 20"/>
          <p:cNvSpPr txBox="1">
            <a:spLocks noChangeArrowheads="1"/>
          </p:cNvSpPr>
          <p:nvPr/>
        </p:nvSpPr>
        <p:spPr bwMode="auto">
          <a:xfrm>
            <a:off x="179388" y="998538"/>
            <a:ext cx="8785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000" b="1">
                <a:latin typeface="Trebuchet MS" panose="020B0603020202020204" pitchFamily="34" charset="0"/>
              </a:rPr>
              <a:t>In this poem Heaney describes the violence of a storm as it hits a small island community but can you say exactly what is happening?</a:t>
            </a:r>
            <a:endParaRPr lang="en-GB" altLang="en-US" sz="2000" b="1">
              <a:solidFill>
                <a:schemeClr val="accent2"/>
              </a:solidFill>
              <a:latin typeface="Trebuchet MS" panose="020B0603020202020204" pitchFamily="34" charset="0"/>
            </a:endParaRPr>
          </a:p>
        </p:txBody>
      </p:sp>
    </p:spTree>
    <p:extLst>
      <p:ext uri="{BB962C8B-B14F-4D97-AF65-F5344CB8AC3E}">
        <p14:creationId xmlns:p14="http://schemas.microsoft.com/office/powerpoint/2010/main" val="1972253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0"/>
            <a:ext cx="8229600" cy="908050"/>
          </a:xfrm>
        </p:spPr>
        <p:txBody>
          <a:bodyPr/>
          <a:lstStyle/>
          <a:p>
            <a:pPr eaLnBrk="1" hangingPunct="1">
              <a:defRPr/>
            </a:pPr>
            <a:r>
              <a:rPr lang="en-GB" altLang="en-US" b="1" smtClean="0">
                <a:solidFill>
                  <a:srgbClr val="FD2C27"/>
                </a:solidFill>
                <a:effectLst>
                  <a:outerShdw blurRad="38100" dist="38100" dir="2700000" algn="tl">
                    <a:srgbClr val="C0C0C0"/>
                  </a:outerShdw>
                </a:effectLst>
                <a:latin typeface="Trebuchet MS" panose="020B0603020202020204" pitchFamily="34" charset="0"/>
              </a:rPr>
              <a:t>Check Your Understanding</a:t>
            </a:r>
          </a:p>
        </p:txBody>
      </p:sp>
      <p:sp>
        <p:nvSpPr>
          <p:cNvPr id="11267" name="Rectangle 3"/>
          <p:cNvSpPr>
            <a:spLocks noGrp="1" noChangeArrowheads="1"/>
          </p:cNvSpPr>
          <p:nvPr>
            <p:ph type="body" sz="half" idx="3"/>
          </p:nvPr>
        </p:nvSpPr>
        <p:spPr>
          <a:xfrm>
            <a:off x="0" y="908050"/>
            <a:ext cx="9144000" cy="5761038"/>
          </a:xfrm>
        </p:spPr>
        <p:txBody>
          <a:bodyPr/>
          <a:lstStyle/>
          <a:p>
            <a:pPr marL="533400" indent="-533400" algn="ctr" eaLnBrk="1" hangingPunct="1">
              <a:lnSpc>
                <a:spcPct val="90000"/>
              </a:lnSpc>
              <a:buFontTx/>
              <a:buNone/>
            </a:pPr>
            <a:r>
              <a:rPr lang="en-GB" altLang="en-US" sz="2800" b="1" smtClean="0">
                <a:solidFill>
                  <a:schemeClr val="accent2"/>
                </a:solidFill>
                <a:latin typeface="Trebuchet MS" panose="020B0603020202020204" pitchFamily="34" charset="0"/>
              </a:rPr>
              <a:t>How much do you know about Seamus Heaney and the poem </a:t>
            </a:r>
            <a:r>
              <a:rPr lang="en-GB" altLang="en-US" sz="2800" b="1" i="1" smtClean="0">
                <a:solidFill>
                  <a:schemeClr val="accent2"/>
                </a:solidFill>
                <a:latin typeface="Trebuchet MS" panose="020B0603020202020204" pitchFamily="34" charset="0"/>
              </a:rPr>
              <a:t>Storm on the Island</a:t>
            </a:r>
            <a:r>
              <a:rPr lang="en-GB" altLang="en-US" sz="2800" b="1" smtClean="0">
                <a:solidFill>
                  <a:schemeClr val="accent2"/>
                </a:solidFill>
                <a:latin typeface="Trebuchet MS" panose="020B0603020202020204" pitchFamily="34" charset="0"/>
              </a:rPr>
              <a:t>?  </a:t>
            </a:r>
          </a:p>
          <a:p>
            <a:pPr marL="533400" indent="-533400" algn="ctr" eaLnBrk="1" hangingPunct="1">
              <a:lnSpc>
                <a:spcPct val="90000"/>
              </a:lnSpc>
              <a:buFontTx/>
              <a:buNone/>
            </a:pPr>
            <a:endParaRPr lang="en-GB" altLang="en-US" sz="2800" b="1" smtClean="0">
              <a:solidFill>
                <a:schemeClr val="accent2"/>
              </a:solidFill>
              <a:latin typeface="Trebuchet MS" panose="020B0603020202020204" pitchFamily="34" charset="0"/>
            </a:endParaRPr>
          </a:p>
          <a:p>
            <a:pPr marL="533400" indent="-533400" eaLnBrk="1" hangingPunct="1">
              <a:lnSpc>
                <a:spcPct val="90000"/>
              </a:lnSpc>
              <a:buFontTx/>
              <a:buAutoNum type="arabicPeriod"/>
            </a:pPr>
            <a:r>
              <a:rPr lang="en-GB" altLang="en-US" sz="2800" smtClean="0">
                <a:latin typeface="Trebuchet MS" panose="020B0603020202020204" pitchFamily="34" charset="0"/>
              </a:rPr>
              <a:t>Where are many of Heaney’s poems set?</a:t>
            </a:r>
          </a:p>
          <a:p>
            <a:pPr marL="533400" indent="-533400" eaLnBrk="1" hangingPunct="1">
              <a:lnSpc>
                <a:spcPct val="90000"/>
              </a:lnSpc>
              <a:buFontTx/>
              <a:buAutoNum type="arabicPeriod"/>
            </a:pPr>
            <a:r>
              <a:rPr lang="en-GB" altLang="en-US" sz="2800" smtClean="0">
                <a:latin typeface="Trebuchet MS" panose="020B0603020202020204" pitchFamily="34" charset="0"/>
              </a:rPr>
              <a:t>What happened to Heaney at the age of 12?</a:t>
            </a:r>
          </a:p>
          <a:p>
            <a:pPr marL="533400" indent="-533400" eaLnBrk="1" hangingPunct="1">
              <a:lnSpc>
                <a:spcPct val="90000"/>
              </a:lnSpc>
              <a:buFontTx/>
              <a:buAutoNum type="arabicPeriod"/>
            </a:pPr>
            <a:r>
              <a:rPr lang="en-GB" altLang="en-US" sz="2800" smtClean="0">
                <a:latin typeface="Trebuchet MS" panose="020B0603020202020204" pitchFamily="34" charset="0"/>
              </a:rPr>
              <a:t>How do the islanders prepare for the storm?</a:t>
            </a:r>
          </a:p>
          <a:p>
            <a:pPr marL="533400" indent="-533400" eaLnBrk="1" hangingPunct="1">
              <a:lnSpc>
                <a:spcPct val="90000"/>
              </a:lnSpc>
              <a:buFontTx/>
              <a:buAutoNum type="arabicPeriod"/>
            </a:pPr>
            <a:r>
              <a:rPr lang="en-GB" altLang="en-US" sz="2800" smtClean="0">
                <a:latin typeface="Trebuchet MS" panose="020B0603020202020204" pitchFamily="34" charset="0"/>
              </a:rPr>
              <a:t>What other poem from the anthology describes a storm at sea?</a:t>
            </a:r>
          </a:p>
          <a:p>
            <a:pPr marL="533400" indent="-533400" eaLnBrk="1" hangingPunct="1">
              <a:lnSpc>
                <a:spcPct val="90000"/>
              </a:lnSpc>
              <a:buFontTx/>
              <a:buAutoNum type="arabicPeriod"/>
            </a:pPr>
            <a:r>
              <a:rPr lang="en-GB" altLang="en-US" sz="2800" smtClean="0">
                <a:latin typeface="Trebuchet MS" panose="020B0603020202020204" pitchFamily="34" charset="0"/>
              </a:rPr>
              <a:t>What animal is the storm compared to</a:t>
            </a:r>
            <a:r>
              <a:rPr lang="en-GB" altLang="en-US" sz="2800" smtClean="0"/>
              <a:t>?</a:t>
            </a:r>
          </a:p>
          <a:p>
            <a:pPr marL="533400" indent="-533400" eaLnBrk="1" hangingPunct="1">
              <a:lnSpc>
                <a:spcPct val="90000"/>
              </a:lnSpc>
              <a:buFontTx/>
              <a:buAutoNum type="arabicPeriod"/>
            </a:pPr>
            <a:r>
              <a:rPr lang="en-GB" altLang="en-US" sz="2800" smtClean="0">
                <a:latin typeface="Trebuchet MS" panose="020B0603020202020204" pitchFamily="34" charset="0"/>
              </a:rPr>
              <a:t>Why is the animal simile effective?</a:t>
            </a:r>
          </a:p>
          <a:p>
            <a:pPr marL="533400" indent="-533400" eaLnBrk="1" hangingPunct="1">
              <a:lnSpc>
                <a:spcPct val="90000"/>
              </a:lnSpc>
              <a:buFontTx/>
              <a:buAutoNum type="arabicPeriod"/>
            </a:pPr>
            <a:r>
              <a:rPr lang="en-GB" altLang="en-US" sz="2800" smtClean="0">
                <a:latin typeface="Trebuchet MS" panose="020B0603020202020204" pitchFamily="34" charset="0"/>
              </a:rPr>
              <a:t>What words suggest that the storm-hit island is like a battle zone?</a:t>
            </a:r>
            <a:endParaRPr lang="en-GB" altLang="en-US" sz="2800" b="1" smtClean="0">
              <a:latin typeface="Trebuchet MS" panose="020B0603020202020204" pitchFamily="34" charset="0"/>
            </a:endParaRPr>
          </a:p>
        </p:txBody>
      </p:sp>
      <p:sp>
        <p:nvSpPr>
          <p:cNvPr id="11268" name="Text Box 4"/>
          <p:cNvSpPr txBox="1">
            <a:spLocks noChangeArrowheads="1"/>
          </p:cNvSpPr>
          <p:nvPr/>
        </p:nvSpPr>
        <p:spPr bwMode="auto">
          <a:xfrm>
            <a:off x="395288" y="2492375"/>
            <a:ext cx="3960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endParaRPr lang="en-GB" altLang="en-US" sz="1800">
              <a:latin typeface="Arial" panose="020B0604020202020204" pitchFamily="34" charset="0"/>
            </a:endParaRPr>
          </a:p>
        </p:txBody>
      </p:sp>
    </p:spTree>
    <p:extLst>
      <p:ext uri="{BB962C8B-B14F-4D97-AF65-F5344CB8AC3E}">
        <p14:creationId xmlns:p14="http://schemas.microsoft.com/office/powerpoint/2010/main" val="1737705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TotalTime>
  <Words>1708</Words>
  <Application>Microsoft Office PowerPoint</Application>
  <PresentationFormat>On-screen Show (4:3)</PresentationFormat>
  <Paragraphs>214</Paragraphs>
  <Slides>36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Calibri Light</vt:lpstr>
      <vt:lpstr>Comic Sans MS</vt:lpstr>
      <vt:lpstr>Leelawadee</vt:lpstr>
      <vt:lpstr>Times New Roman</vt:lpstr>
      <vt:lpstr>Trebuchet MS</vt:lpstr>
      <vt:lpstr>Wingdings</vt:lpstr>
      <vt:lpstr>Office Theme</vt:lpstr>
      <vt:lpstr>Storm on the Island  by Seamus Heaney</vt:lpstr>
      <vt:lpstr>How many similes / metaphors / personification can you think of to describe a storm?</vt:lpstr>
      <vt:lpstr>Learning Objective   To understand the context and subject matter of the poem.</vt:lpstr>
      <vt:lpstr>Seamus Heaney</vt:lpstr>
      <vt:lpstr>PowerPoint Presentation</vt:lpstr>
      <vt:lpstr>PowerPoint Presentation</vt:lpstr>
      <vt:lpstr>What’s going on?</vt:lpstr>
      <vt:lpstr>What’s going on?</vt:lpstr>
      <vt:lpstr>Check Your Understanding</vt:lpstr>
      <vt:lpstr>Learning Objective  To explore how the poet uses theme, language and structure </vt:lpstr>
      <vt:lpstr>Glossary</vt:lpstr>
      <vt:lpstr>Glossary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Language</vt:lpstr>
      <vt:lpstr>Imagery</vt:lpstr>
      <vt:lpstr>Storm on the Island: Structure and 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Storm on the Island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on the Island  by Seamus Heaney</dc:title>
  <dc:creator>Victoria Archer</dc:creator>
  <cp:lastModifiedBy>Victoria Archer</cp:lastModifiedBy>
  <cp:revision>7</cp:revision>
  <dcterms:created xsi:type="dcterms:W3CDTF">2016-08-15T10:20:50Z</dcterms:created>
  <dcterms:modified xsi:type="dcterms:W3CDTF">2016-08-15T11:30:29Z</dcterms:modified>
</cp:coreProperties>
</file>