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7" r:id="rId2"/>
    <p:sldId id="258" r:id="rId3"/>
    <p:sldId id="259" r:id="rId4"/>
    <p:sldId id="261" r:id="rId5"/>
    <p:sldId id="262" r:id="rId6"/>
    <p:sldId id="260" r:id="rId7"/>
    <p:sldId id="263" r:id="rId8"/>
    <p:sldId id="266" r:id="rId9"/>
    <p:sldId id="264" r:id="rId10"/>
    <p:sldId id="265"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338" r:id="rId36"/>
    <p:sldId id="339" r:id="rId37"/>
    <p:sldId id="340" r:id="rId38"/>
    <p:sldId id="341" r:id="rId39"/>
    <p:sldId id="342" r:id="rId40"/>
    <p:sldId id="343" r:id="rId41"/>
    <p:sldId id="344" r:id="rId42"/>
    <p:sldId id="345" r:id="rId43"/>
    <p:sldId id="346" r:id="rId44"/>
    <p:sldId id="347" r:id="rId45"/>
    <p:sldId id="348" r:id="rId46"/>
    <p:sldId id="349" r:id="rId47"/>
    <p:sldId id="350" r:id="rId48"/>
    <p:sldId id="351" r:id="rId49"/>
    <p:sldId id="352" r:id="rId50"/>
    <p:sldId id="353" r:id="rId51"/>
    <p:sldId id="354" r:id="rId52"/>
    <p:sldId id="355" r:id="rId53"/>
    <p:sldId id="356" r:id="rId54"/>
    <p:sldId id="292" r:id="rId55"/>
    <p:sldId id="293" r:id="rId56"/>
    <p:sldId id="294" r:id="rId57"/>
    <p:sldId id="295" r:id="rId58"/>
    <p:sldId id="297" r:id="rId59"/>
    <p:sldId id="298" r:id="rId60"/>
    <p:sldId id="299" r:id="rId61"/>
    <p:sldId id="300" r:id="rId62"/>
    <p:sldId id="301" r:id="rId63"/>
    <p:sldId id="302" r:id="rId64"/>
    <p:sldId id="303" r:id="rId65"/>
    <p:sldId id="304" r:id="rId66"/>
    <p:sldId id="305" r:id="rId67"/>
    <p:sldId id="306" r:id="rId68"/>
    <p:sldId id="307" r:id="rId69"/>
    <p:sldId id="308" r:id="rId70"/>
    <p:sldId id="309" r:id="rId71"/>
    <p:sldId id="310" r:id="rId72"/>
    <p:sldId id="311" r:id="rId73"/>
    <p:sldId id="312" r:id="rId74"/>
    <p:sldId id="313" r:id="rId75"/>
    <p:sldId id="314" r:id="rId76"/>
    <p:sldId id="315" r:id="rId77"/>
    <p:sldId id="316" r:id="rId78"/>
    <p:sldId id="317" r:id="rId79"/>
    <p:sldId id="318" r:id="rId80"/>
    <p:sldId id="319" r:id="rId81"/>
    <p:sldId id="320" r:id="rId82"/>
    <p:sldId id="321" r:id="rId83"/>
    <p:sldId id="322" r:id="rId84"/>
    <p:sldId id="323" r:id="rId85"/>
    <p:sldId id="324" r:id="rId86"/>
    <p:sldId id="325" r:id="rId87"/>
    <p:sldId id="326" r:id="rId88"/>
    <p:sldId id="327" r:id="rId89"/>
    <p:sldId id="328" r:id="rId90"/>
    <p:sldId id="329" r:id="rId91"/>
    <p:sldId id="330" r:id="rId92"/>
    <p:sldId id="331" r:id="rId93"/>
    <p:sldId id="332" r:id="rId94"/>
    <p:sldId id="333" r:id="rId95"/>
    <p:sldId id="334" r:id="rId96"/>
    <p:sldId id="335" r:id="rId97"/>
    <p:sldId id="336" r:id="rId98"/>
    <p:sldId id="337" r:id="rId9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7B3DC-D0E3-4234-AF37-A9C0FE00B73A}" type="datetimeFigureOut">
              <a:rPr lang="en-GB" smtClean="0"/>
              <a:t>25/11/2015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E2F3DE-1636-45BC-990F-E7F4C9EF192D}" type="slidenum">
              <a:rPr lang="en-GB" smtClean="0"/>
              <a:t>‹#›</a:t>
            </a:fld>
            <a:endParaRPr lang="en-GB"/>
          </a:p>
        </p:txBody>
      </p:sp>
    </p:spTree>
    <p:extLst>
      <p:ext uri="{BB962C8B-B14F-4D97-AF65-F5344CB8AC3E}">
        <p14:creationId xmlns:p14="http://schemas.microsoft.com/office/powerpoint/2010/main" val="1140496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2280FD8D-4CD9-42BC-BA1D-56296CEFB0A7}" type="slidenum">
              <a:rPr lang="en-GB" smtClean="0"/>
              <a:pPr/>
              <a:t>72</a:t>
            </a:fld>
            <a:endParaRPr lang="en-GB"/>
          </a:p>
        </p:txBody>
      </p:sp>
    </p:spTree>
    <p:extLst>
      <p:ext uri="{BB962C8B-B14F-4D97-AF65-F5344CB8AC3E}">
        <p14:creationId xmlns:p14="http://schemas.microsoft.com/office/powerpoint/2010/main" val="3606408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E2B9EA9-F0BD-41BF-81BE-87222C27E0F4}" type="datetimeFigureOut">
              <a:rPr lang="en-GB" smtClean="0"/>
              <a:pPr/>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C5E47-0D55-47C1-9684-2E6A2EE8874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2B9EA9-F0BD-41BF-81BE-87222C27E0F4}" type="datetimeFigureOut">
              <a:rPr lang="en-GB" smtClean="0"/>
              <a:pPr/>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C5E47-0D55-47C1-9684-2E6A2EE8874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2B9EA9-F0BD-41BF-81BE-87222C27E0F4}" type="datetimeFigureOut">
              <a:rPr lang="en-GB" smtClean="0"/>
              <a:pPr/>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C5E47-0D55-47C1-9684-2E6A2EE8874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E2B9EA9-F0BD-41BF-81BE-87222C27E0F4}" type="datetimeFigureOut">
              <a:rPr lang="en-GB" smtClean="0"/>
              <a:pPr/>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C5E47-0D55-47C1-9684-2E6A2EE8874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2B9EA9-F0BD-41BF-81BE-87222C27E0F4}" type="datetimeFigureOut">
              <a:rPr lang="en-GB" smtClean="0"/>
              <a:pPr/>
              <a:t>25/11/2015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EC5E47-0D55-47C1-9684-2E6A2EE8874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E2B9EA9-F0BD-41BF-81BE-87222C27E0F4}" type="datetimeFigureOut">
              <a:rPr lang="en-GB" smtClean="0"/>
              <a:pPr/>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EC5E47-0D55-47C1-9684-2E6A2EE8874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E2B9EA9-F0BD-41BF-81BE-87222C27E0F4}" type="datetimeFigureOut">
              <a:rPr lang="en-GB" smtClean="0"/>
              <a:pPr/>
              <a:t>25/11/2015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EC5E47-0D55-47C1-9684-2E6A2EE8874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E2B9EA9-F0BD-41BF-81BE-87222C27E0F4}" type="datetimeFigureOut">
              <a:rPr lang="en-GB" smtClean="0"/>
              <a:pPr/>
              <a:t>25/11/2015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EC5E47-0D55-47C1-9684-2E6A2EE8874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B9EA9-F0BD-41BF-81BE-87222C27E0F4}" type="datetimeFigureOut">
              <a:rPr lang="en-GB" smtClean="0"/>
              <a:pPr/>
              <a:t>25/11/2015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EC5E47-0D55-47C1-9684-2E6A2EE8874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B9EA9-F0BD-41BF-81BE-87222C27E0F4}" type="datetimeFigureOut">
              <a:rPr lang="en-GB" smtClean="0"/>
              <a:pPr/>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EC5E47-0D55-47C1-9684-2E6A2EE8874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2B9EA9-F0BD-41BF-81BE-87222C27E0F4}" type="datetimeFigureOut">
              <a:rPr lang="en-GB" smtClean="0"/>
              <a:pPr/>
              <a:t>25/11/2015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EC5E47-0D55-47C1-9684-2E6A2EE8874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2B9EA9-F0BD-41BF-81BE-87222C27E0F4}" type="datetimeFigureOut">
              <a:rPr lang="en-GB" smtClean="0"/>
              <a:pPr/>
              <a:t>25/11/2015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EC5E47-0D55-47C1-9684-2E6A2EE8874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file:///E:\YEAR%2010\lang%20study%20yr10\Final\Lesson%204-%20Jargon.mp4" TargetMode="External"/><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youtube.com/watch?v=LJwsowrUeC8&amp;list=UUUZzyuAlhHNP3oiuMjn7RfQ"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youtube.com/watch?v=KgOBAWbkq5Q" TargetMode="Externa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youtube.com/watch?v=LJwsowrUeC8&amp;list=UUUZzyuAlhHNP3oiuMjn7RfQ"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file:///E:\YEAR%2010\lang%20study%20yr10\Final\Lesson%206-%20Marco.mp4" TargetMode="External"/><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hyperlink" Target="file:///E:\YEAR%2010\lang%20study%20yr10\Final\Lesson%206-%20Spanish%20Omelette-%20Marco%20Pierre%20White%20recipe%20video.avi" TargetMode="External"/><Relationship Id="rId2" Type="http://schemas.openxmlformats.org/officeDocument/2006/relationships/hyperlink" Target="file:///E:\YEAR%2010\lang%20study%20yr10\Final\Lesson%206-%20wheres%20my%20crab.avi"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file:///E:\YEAR%2010\lang%20study%20yr10\Final\Lesson%206-%20Spanish%20Omelette-%20Marco%20Pierre%20White%20recipe%20video.avi" TargetMode="External"/><Relationship Id="rId2" Type="http://schemas.openxmlformats.org/officeDocument/2006/relationships/hyperlink" Target="file:///E:\YEAR%2010\lang%20study%20yr10\Final\Lesson%206-%20wheres%20my%20crab.avi"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file:///E:\YEAR%2010\lang%20study%20yr10\Final\Lesson%201-%20identify%20features%20of%20spoken%20language.mp4" TargetMode="External"/><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67544" y="1412776"/>
            <a:ext cx="8208912" cy="4248472"/>
          </a:xfrm>
        </p:spPr>
        <p:txBody>
          <a:bodyPr>
            <a:noAutofit/>
          </a:bodyPr>
          <a:lstStyle/>
          <a:p>
            <a:r>
              <a:rPr lang="en-GB" sz="3600" b="1" u="sng" dirty="0" smtClean="0">
                <a:solidFill>
                  <a:schemeClr val="bg1"/>
                </a:solidFill>
                <a:latin typeface="Comic Sans MS" pitchFamily="66" charset="0"/>
              </a:rPr>
              <a:t/>
            </a:r>
            <a:br>
              <a:rPr lang="en-GB" sz="3600" b="1" u="sng" dirty="0" smtClean="0">
                <a:solidFill>
                  <a:schemeClr val="bg1"/>
                </a:solidFill>
                <a:latin typeface="Comic Sans MS" pitchFamily="66" charset="0"/>
              </a:rPr>
            </a:br>
            <a:r>
              <a:rPr lang="en-GB" sz="3200" b="1" dirty="0" smtClean="0">
                <a:solidFill>
                  <a:schemeClr val="bg1"/>
                </a:solidFill>
                <a:latin typeface="Comic Sans MS" pitchFamily="66" charset="0"/>
              </a:rPr>
              <a:t>CA: GCSE English Language Unit 3 part c: Spoken Language Study</a:t>
            </a:r>
            <a:br>
              <a:rPr lang="en-GB" sz="3200" b="1" dirty="0" smtClean="0">
                <a:solidFill>
                  <a:schemeClr val="bg1"/>
                </a:solidFill>
                <a:latin typeface="Comic Sans MS" pitchFamily="66" charset="0"/>
              </a:rPr>
            </a:br>
            <a:r>
              <a:rPr lang="en-GB" sz="3200" dirty="0" smtClean="0">
                <a:solidFill>
                  <a:schemeClr val="bg1"/>
                </a:solidFill>
                <a:latin typeface="Comic Sans MS" pitchFamily="66" charset="0"/>
              </a:rPr>
              <a:t/>
            </a:r>
            <a:br>
              <a:rPr lang="en-GB" sz="3200" dirty="0" smtClean="0">
                <a:solidFill>
                  <a:schemeClr val="bg1"/>
                </a:solidFill>
                <a:latin typeface="Comic Sans MS" pitchFamily="66" charset="0"/>
              </a:rPr>
            </a:br>
            <a:r>
              <a:rPr lang="en-GB" sz="3500" b="1" dirty="0" smtClean="0">
                <a:solidFill>
                  <a:schemeClr val="bg1"/>
                </a:solidFill>
                <a:latin typeface="Comic Sans MS" pitchFamily="66" charset="0"/>
              </a:rPr>
              <a:t>Spoken Genres: </a:t>
            </a:r>
            <a:r>
              <a:rPr lang="en-GB" sz="3500" dirty="0" smtClean="0">
                <a:solidFill>
                  <a:schemeClr val="bg1"/>
                </a:solidFill>
                <a:latin typeface="Comic Sans MS" pitchFamily="66" charset="0"/>
              </a:rPr>
              <a:t>Explore some of the ways people adapt their spoken language when at work.</a:t>
            </a:r>
            <a:r>
              <a:rPr lang="en-GB" sz="3200" dirty="0" smtClean="0">
                <a:solidFill>
                  <a:schemeClr val="bg1"/>
                </a:solidFill>
                <a:latin typeface="Comic Sans MS" pitchFamily="66" charset="0"/>
              </a:rPr>
              <a:t/>
            </a:r>
            <a:br>
              <a:rPr lang="en-GB" sz="3200"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435416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516" y="620688"/>
            <a:ext cx="8712968" cy="2862322"/>
          </a:xfrm>
          <a:prstGeom prst="rect">
            <a:avLst/>
          </a:prstGeom>
          <a:ln>
            <a:solidFill>
              <a:schemeClr val="tx1"/>
            </a:solidFill>
          </a:ln>
        </p:spPr>
        <p:txBody>
          <a:bodyPr wrap="square">
            <a:spAutoFit/>
          </a:bodyPr>
          <a:lstStyle/>
          <a:p>
            <a:r>
              <a:rPr lang="en-GB" sz="3600" dirty="0" smtClean="0"/>
              <a:t>4. Make a list of spoken language features in your book.</a:t>
            </a:r>
          </a:p>
          <a:p>
            <a:endParaRPr lang="en-GB" sz="3600" dirty="0" smtClean="0"/>
          </a:p>
          <a:p>
            <a:r>
              <a:rPr lang="en-GB" sz="3600" dirty="0" smtClean="0"/>
              <a:t>What are the main differences between speech and writing?</a:t>
            </a:r>
            <a:endParaRPr lang="en-GB" sz="3600" dirty="0"/>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AOs and task</a:t>
            </a:r>
            <a:endParaRPr lang="en-GB" dirty="0"/>
          </a:p>
        </p:txBody>
      </p:sp>
      <p:pic>
        <p:nvPicPr>
          <p:cNvPr id="2052" name="Picture 4" descr="https://s3.amazonaws.com/gumroad/files/4fb88c695aeca5a56d1d2a563e8cb7da/original/pencil.png"/>
          <p:cNvPicPr>
            <a:picLocks noChangeAspect="1" noChangeArrowheads="1"/>
          </p:cNvPicPr>
          <p:nvPr/>
        </p:nvPicPr>
        <p:blipFill>
          <a:blip r:embed="rId2" cstate="print"/>
          <a:srcRect/>
          <a:stretch>
            <a:fillRect/>
          </a:stretch>
        </p:blipFill>
        <p:spPr bwMode="auto">
          <a:xfrm>
            <a:off x="5436096" y="2708920"/>
            <a:ext cx="3852428" cy="38524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67544" y="1196752"/>
            <a:ext cx="8208912" cy="4464496"/>
          </a:xfrm>
        </p:spPr>
        <p:txBody>
          <a:bodyPr>
            <a:noAutofit/>
          </a:bodyPr>
          <a:lstStyle/>
          <a:p>
            <a:r>
              <a:rPr lang="en-GB" sz="3600" b="1" u="sng" dirty="0" smtClean="0">
                <a:solidFill>
                  <a:schemeClr val="bg1"/>
                </a:solidFill>
                <a:latin typeface="Comic Sans MS" pitchFamily="66" charset="0"/>
              </a:rPr>
              <a:t/>
            </a:r>
            <a:br>
              <a:rPr lang="en-GB" sz="3600" b="1" u="sng" dirty="0" smtClean="0">
                <a:solidFill>
                  <a:schemeClr val="bg1"/>
                </a:solidFill>
                <a:latin typeface="Comic Sans MS" pitchFamily="66" charset="0"/>
              </a:rPr>
            </a:br>
            <a:r>
              <a:rPr lang="en-GB" sz="5400" dirty="0" smtClean="0">
                <a:solidFill>
                  <a:schemeClr val="bg1"/>
                </a:solidFill>
                <a:latin typeface="Comic Sans MS" pitchFamily="66" charset="0"/>
              </a:rPr>
              <a:t> </a:t>
            </a:r>
            <a:r>
              <a:rPr lang="en-GB" sz="5400" b="1" dirty="0" smtClean="0">
                <a:solidFill>
                  <a:schemeClr val="bg1"/>
                </a:solidFill>
                <a:latin typeface="Comic Sans MS" pitchFamily="66" charset="0"/>
              </a:rPr>
              <a:t>Learning Objective</a:t>
            </a:r>
            <a:r>
              <a:rPr lang="en-GB" sz="3200" b="1" dirty="0" smtClean="0">
                <a:solidFill>
                  <a:schemeClr val="bg1"/>
                </a:solidFill>
                <a:latin typeface="Comic Sans MS" pitchFamily="66" charset="0"/>
              </a:rPr>
              <a:t/>
            </a:r>
            <a:br>
              <a:rPr lang="en-GB" sz="3200" b="1"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To understand how power and power relationships shape our language use</a:t>
            </a: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sz="3200" dirty="0" smtClean="0">
                <a:solidFill>
                  <a:schemeClr val="bg1"/>
                </a:solidFill>
                <a:latin typeface="Comic Sans MS" pitchFamily="66" charset="0"/>
              </a:rPr>
              <a:t/>
            </a:r>
            <a:br>
              <a:rPr lang="en-GB" sz="3200"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280980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hebrainiacs.lincoln-heights.groupfusion.net/modules/groups/homepagefiles/announcement/27679-28875503.jpg"/>
          <p:cNvPicPr>
            <a:picLocks noChangeAspect="1" noChangeArrowheads="1"/>
          </p:cNvPicPr>
          <p:nvPr/>
        </p:nvPicPr>
        <p:blipFill>
          <a:blip r:embed="rId2" cstate="print"/>
          <a:srcRect/>
          <a:stretch>
            <a:fillRect/>
          </a:stretch>
        </p:blipFill>
        <p:spPr bwMode="auto">
          <a:xfrm>
            <a:off x="1" y="368056"/>
            <a:ext cx="5436095" cy="6489943"/>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power and power relationships shape our language use</a:t>
            </a:r>
            <a:endParaRPr lang="en-GB" dirty="0"/>
          </a:p>
        </p:txBody>
      </p:sp>
      <p:sp>
        <p:nvSpPr>
          <p:cNvPr id="5" name="Rectangle 4"/>
          <p:cNvSpPr/>
          <p:nvPr/>
        </p:nvSpPr>
        <p:spPr>
          <a:xfrm>
            <a:off x="4860032" y="620688"/>
            <a:ext cx="4104456" cy="3970318"/>
          </a:xfrm>
          <a:prstGeom prst="rect">
            <a:avLst/>
          </a:prstGeom>
        </p:spPr>
        <p:txBody>
          <a:bodyPr wrap="square">
            <a:spAutoFit/>
          </a:bodyPr>
          <a:lstStyle/>
          <a:p>
            <a:pPr>
              <a:buNone/>
            </a:pPr>
            <a:r>
              <a:rPr lang="en-GB" sz="3600" dirty="0" smtClean="0"/>
              <a:t>What is verbal and non-verbal behaviour?</a:t>
            </a:r>
          </a:p>
          <a:p>
            <a:pPr>
              <a:buNone/>
            </a:pPr>
            <a:endParaRPr lang="en-GB" sz="3600" dirty="0" smtClean="0"/>
          </a:p>
          <a:p>
            <a:pPr>
              <a:buNone/>
            </a:pPr>
            <a:r>
              <a:rPr lang="en-GB" sz="3600" dirty="0" smtClean="0"/>
              <a:t>What is meant by ‘status’, ‘power’ and ‘powerlessness’?</a:t>
            </a:r>
          </a:p>
        </p:txBody>
      </p:sp>
    </p:spTree>
    <p:extLst>
      <p:ext uri="{BB962C8B-B14F-4D97-AF65-F5344CB8AC3E}">
        <p14:creationId xmlns:p14="http://schemas.microsoft.com/office/powerpoint/2010/main" val="315829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power and power relationships shape our language use</a:t>
            </a:r>
            <a:endParaRPr lang="en-GB" dirty="0"/>
          </a:p>
        </p:txBody>
      </p:sp>
      <p:pic>
        <p:nvPicPr>
          <p:cNvPr id="1026" name="Picture 2" descr="http://www.wolf-pac.com/assets/pages/534/lsat_discussion_forum.jpg"/>
          <p:cNvPicPr>
            <a:picLocks noChangeAspect="1" noChangeArrowheads="1"/>
          </p:cNvPicPr>
          <p:nvPr/>
        </p:nvPicPr>
        <p:blipFill>
          <a:blip r:embed="rId2" cstate="print"/>
          <a:srcRect/>
          <a:stretch>
            <a:fillRect/>
          </a:stretch>
        </p:blipFill>
        <p:spPr bwMode="auto">
          <a:xfrm>
            <a:off x="0" y="1189758"/>
            <a:ext cx="9144000" cy="5668241"/>
          </a:xfrm>
          <a:prstGeom prst="rect">
            <a:avLst/>
          </a:prstGeom>
          <a:noFill/>
        </p:spPr>
      </p:pic>
      <p:sp>
        <p:nvSpPr>
          <p:cNvPr id="4" name="Rectangle 3"/>
          <p:cNvSpPr/>
          <p:nvPr/>
        </p:nvSpPr>
        <p:spPr>
          <a:xfrm>
            <a:off x="323528" y="476672"/>
            <a:ext cx="8568952" cy="830997"/>
          </a:xfrm>
          <a:prstGeom prst="rect">
            <a:avLst/>
          </a:prstGeom>
        </p:spPr>
        <p:txBody>
          <a:bodyPr wrap="square">
            <a:spAutoFit/>
          </a:bodyPr>
          <a:lstStyle/>
          <a:p>
            <a:pPr algn="ctr"/>
            <a:r>
              <a:rPr lang="en-GB" sz="2400" b="1" dirty="0" smtClean="0"/>
              <a:t>Get into pairs and carry out the tasks on your worksheet. Be prepared to act!</a:t>
            </a:r>
            <a:endParaRPr lang="en-GB" sz="2400" b="1" dirty="0"/>
          </a:p>
        </p:txBody>
      </p:sp>
    </p:spTree>
    <p:extLst>
      <p:ext uri="{BB962C8B-B14F-4D97-AF65-F5344CB8AC3E}">
        <p14:creationId xmlns:p14="http://schemas.microsoft.com/office/powerpoint/2010/main" val="5588509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power and power relationships shape our language use</a:t>
            </a:r>
            <a:endParaRPr lang="en-GB" dirty="0"/>
          </a:p>
        </p:txBody>
      </p:sp>
      <p:sp>
        <p:nvSpPr>
          <p:cNvPr id="3" name="Rectangle 2"/>
          <p:cNvSpPr/>
          <p:nvPr/>
        </p:nvSpPr>
        <p:spPr>
          <a:xfrm>
            <a:off x="5868144" y="2348880"/>
            <a:ext cx="3024336" cy="1938992"/>
          </a:xfrm>
          <a:prstGeom prst="rect">
            <a:avLst/>
          </a:prstGeom>
        </p:spPr>
        <p:txBody>
          <a:bodyPr wrap="square">
            <a:spAutoFit/>
          </a:bodyPr>
          <a:lstStyle/>
          <a:p>
            <a:pPr algn="ctr"/>
            <a:r>
              <a:rPr lang="en-GB" sz="4000" b="1" dirty="0" smtClean="0"/>
              <a:t>Time to feed back your ideas...</a:t>
            </a:r>
            <a:endParaRPr lang="en-GB" sz="4000" b="1" dirty="0"/>
          </a:p>
        </p:txBody>
      </p:sp>
      <p:pic>
        <p:nvPicPr>
          <p:cNvPr id="19457" name="Picture 1"/>
          <p:cNvPicPr>
            <a:picLocks noChangeAspect="1" noChangeArrowheads="1"/>
          </p:cNvPicPr>
          <p:nvPr/>
        </p:nvPicPr>
        <p:blipFill>
          <a:blip r:embed="rId2" cstate="print"/>
          <a:srcRect l="18600" t="32150" r="53641" b="13251"/>
          <a:stretch>
            <a:fillRect/>
          </a:stretch>
        </p:blipFill>
        <p:spPr bwMode="auto">
          <a:xfrm>
            <a:off x="179512" y="476672"/>
            <a:ext cx="5616624" cy="6214138"/>
          </a:xfrm>
          <a:prstGeom prst="rect">
            <a:avLst/>
          </a:prstGeom>
          <a:noFill/>
          <a:ln w="9525">
            <a:noFill/>
            <a:miter lim="800000"/>
            <a:headEnd/>
            <a:tailEnd/>
          </a:ln>
        </p:spPr>
      </p:pic>
    </p:spTree>
    <p:extLst>
      <p:ext uri="{BB962C8B-B14F-4D97-AF65-F5344CB8AC3E}">
        <p14:creationId xmlns:p14="http://schemas.microsoft.com/office/powerpoint/2010/main" val="34310322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www.windowonwine.co.uk/wp-content/uploads/2013/01/7-out-of-10.png"/>
          <p:cNvPicPr>
            <a:picLocks noChangeAspect="1" noChangeArrowheads="1"/>
          </p:cNvPicPr>
          <p:nvPr/>
        </p:nvPicPr>
        <p:blipFill>
          <a:blip r:embed="rId2" cstate="print"/>
          <a:srcRect/>
          <a:stretch>
            <a:fillRect/>
          </a:stretch>
        </p:blipFill>
        <p:spPr bwMode="auto">
          <a:xfrm>
            <a:off x="7740352" y="5511894"/>
            <a:ext cx="1259632" cy="1346106"/>
          </a:xfrm>
          <a:prstGeom prst="rect">
            <a:avLst/>
          </a:prstGeom>
          <a:noFill/>
        </p:spPr>
      </p:pic>
      <p:sp>
        <p:nvSpPr>
          <p:cNvPr id="11" name="Freeform 10"/>
          <p:cNvSpPr/>
          <p:nvPr/>
        </p:nvSpPr>
        <p:spPr>
          <a:xfrm>
            <a:off x="7886700" y="5500687"/>
            <a:ext cx="611776" cy="783023"/>
          </a:xfrm>
          <a:custGeom>
            <a:avLst/>
            <a:gdLst>
              <a:gd name="connsiteX0" fmla="*/ 19050 w 611776"/>
              <a:gd name="connsiteY0" fmla="*/ 61913 h 783023"/>
              <a:gd name="connsiteX1" fmla="*/ 28575 w 611776"/>
              <a:gd name="connsiteY1" fmla="*/ 414338 h 783023"/>
              <a:gd name="connsiteX2" fmla="*/ 38100 w 611776"/>
              <a:gd name="connsiteY2" fmla="*/ 452438 h 783023"/>
              <a:gd name="connsiteX3" fmla="*/ 57150 w 611776"/>
              <a:gd name="connsiteY3" fmla="*/ 500063 h 783023"/>
              <a:gd name="connsiteX4" fmla="*/ 76200 w 611776"/>
              <a:gd name="connsiteY4" fmla="*/ 566738 h 783023"/>
              <a:gd name="connsiteX5" fmla="*/ 95250 w 611776"/>
              <a:gd name="connsiteY5" fmla="*/ 623888 h 783023"/>
              <a:gd name="connsiteX6" fmla="*/ 104775 w 611776"/>
              <a:gd name="connsiteY6" fmla="*/ 700088 h 783023"/>
              <a:gd name="connsiteX7" fmla="*/ 133350 w 611776"/>
              <a:gd name="connsiteY7" fmla="*/ 709613 h 783023"/>
              <a:gd name="connsiteX8" fmla="*/ 161925 w 611776"/>
              <a:gd name="connsiteY8" fmla="*/ 738188 h 783023"/>
              <a:gd name="connsiteX9" fmla="*/ 171450 w 611776"/>
              <a:gd name="connsiteY9" fmla="*/ 776288 h 783023"/>
              <a:gd name="connsiteX10" fmla="*/ 209550 w 611776"/>
              <a:gd name="connsiteY10" fmla="*/ 766763 h 783023"/>
              <a:gd name="connsiteX11" fmla="*/ 295275 w 611776"/>
              <a:gd name="connsiteY11" fmla="*/ 700088 h 783023"/>
              <a:gd name="connsiteX12" fmla="*/ 352425 w 611776"/>
              <a:gd name="connsiteY12" fmla="*/ 661988 h 783023"/>
              <a:gd name="connsiteX13" fmla="*/ 400050 w 611776"/>
              <a:gd name="connsiteY13" fmla="*/ 576263 h 783023"/>
              <a:gd name="connsiteX14" fmla="*/ 428625 w 611776"/>
              <a:gd name="connsiteY14" fmla="*/ 557213 h 783023"/>
              <a:gd name="connsiteX15" fmla="*/ 457200 w 611776"/>
              <a:gd name="connsiteY15" fmla="*/ 500063 h 783023"/>
              <a:gd name="connsiteX16" fmla="*/ 466725 w 611776"/>
              <a:gd name="connsiteY16" fmla="*/ 471488 h 783023"/>
              <a:gd name="connsiteX17" fmla="*/ 533400 w 611776"/>
              <a:gd name="connsiteY17" fmla="*/ 395288 h 783023"/>
              <a:gd name="connsiteX18" fmla="*/ 542925 w 611776"/>
              <a:gd name="connsiteY18" fmla="*/ 366713 h 783023"/>
              <a:gd name="connsiteX19" fmla="*/ 581025 w 611776"/>
              <a:gd name="connsiteY19" fmla="*/ 309563 h 783023"/>
              <a:gd name="connsiteX20" fmla="*/ 590550 w 611776"/>
              <a:gd name="connsiteY20" fmla="*/ 242888 h 783023"/>
              <a:gd name="connsiteX21" fmla="*/ 590550 w 611776"/>
              <a:gd name="connsiteY21" fmla="*/ 176213 h 783023"/>
              <a:gd name="connsiteX22" fmla="*/ 561975 w 611776"/>
              <a:gd name="connsiteY22" fmla="*/ 147638 h 783023"/>
              <a:gd name="connsiteX23" fmla="*/ 447675 w 611776"/>
              <a:gd name="connsiteY23" fmla="*/ 90488 h 783023"/>
              <a:gd name="connsiteX24" fmla="*/ 419100 w 611776"/>
              <a:gd name="connsiteY24" fmla="*/ 80963 h 783023"/>
              <a:gd name="connsiteX25" fmla="*/ 361950 w 611776"/>
              <a:gd name="connsiteY25" fmla="*/ 71438 h 783023"/>
              <a:gd name="connsiteX26" fmla="*/ 257175 w 611776"/>
              <a:gd name="connsiteY26" fmla="*/ 52388 h 783023"/>
              <a:gd name="connsiteX27" fmla="*/ 142875 w 611776"/>
              <a:gd name="connsiteY27" fmla="*/ 42863 h 783023"/>
              <a:gd name="connsiteX28" fmla="*/ 19050 w 611776"/>
              <a:gd name="connsiteY28" fmla="*/ 61913 h 78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611776" h="783023">
                <a:moveTo>
                  <a:pt x="19050" y="61913"/>
                </a:moveTo>
                <a:cubicBezTo>
                  <a:pt x="0" y="123826"/>
                  <a:pt x="3730" y="165885"/>
                  <a:pt x="28575" y="414338"/>
                </a:cubicBezTo>
                <a:cubicBezTo>
                  <a:pt x="29878" y="427364"/>
                  <a:pt x="33960" y="440019"/>
                  <a:pt x="38100" y="452438"/>
                </a:cubicBezTo>
                <a:cubicBezTo>
                  <a:pt x="43507" y="468658"/>
                  <a:pt x="51147" y="484054"/>
                  <a:pt x="57150" y="500063"/>
                </a:cubicBezTo>
                <a:cubicBezTo>
                  <a:pt x="73155" y="542744"/>
                  <a:pt x="61188" y="516698"/>
                  <a:pt x="76200" y="566738"/>
                </a:cubicBezTo>
                <a:cubicBezTo>
                  <a:pt x="81970" y="585972"/>
                  <a:pt x="95250" y="623888"/>
                  <a:pt x="95250" y="623888"/>
                </a:cubicBezTo>
                <a:cubicBezTo>
                  <a:pt x="98425" y="649288"/>
                  <a:pt x="94379" y="676697"/>
                  <a:pt x="104775" y="700088"/>
                </a:cubicBezTo>
                <a:cubicBezTo>
                  <a:pt x="108853" y="709263"/>
                  <a:pt x="124996" y="704044"/>
                  <a:pt x="133350" y="709613"/>
                </a:cubicBezTo>
                <a:cubicBezTo>
                  <a:pt x="144558" y="717085"/>
                  <a:pt x="152400" y="728663"/>
                  <a:pt x="161925" y="738188"/>
                </a:cubicBezTo>
                <a:cubicBezTo>
                  <a:pt x="165100" y="750888"/>
                  <a:pt x="160225" y="769553"/>
                  <a:pt x="171450" y="776288"/>
                </a:cubicBezTo>
                <a:cubicBezTo>
                  <a:pt x="182675" y="783023"/>
                  <a:pt x="197841" y="772617"/>
                  <a:pt x="209550" y="766763"/>
                </a:cubicBezTo>
                <a:cubicBezTo>
                  <a:pt x="297761" y="722657"/>
                  <a:pt x="238830" y="743990"/>
                  <a:pt x="295275" y="700088"/>
                </a:cubicBezTo>
                <a:cubicBezTo>
                  <a:pt x="313347" y="686032"/>
                  <a:pt x="352425" y="661988"/>
                  <a:pt x="352425" y="661988"/>
                </a:cubicBezTo>
                <a:cubicBezTo>
                  <a:pt x="362351" y="632211"/>
                  <a:pt x="371977" y="594978"/>
                  <a:pt x="400050" y="576263"/>
                </a:cubicBezTo>
                <a:lnTo>
                  <a:pt x="428625" y="557213"/>
                </a:lnTo>
                <a:cubicBezTo>
                  <a:pt x="452566" y="485389"/>
                  <a:pt x="420271" y="573921"/>
                  <a:pt x="457200" y="500063"/>
                </a:cubicBezTo>
                <a:cubicBezTo>
                  <a:pt x="461690" y="491083"/>
                  <a:pt x="461849" y="480265"/>
                  <a:pt x="466725" y="471488"/>
                </a:cubicBezTo>
                <a:cubicBezTo>
                  <a:pt x="499409" y="412657"/>
                  <a:pt x="491658" y="423116"/>
                  <a:pt x="533400" y="395288"/>
                </a:cubicBezTo>
                <a:cubicBezTo>
                  <a:pt x="536575" y="385763"/>
                  <a:pt x="538049" y="375490"/>
                  <a:pt x="542925" y="366713"/>
                </a:cubicBezTo>
                <a:cubicBezTo>
                  <a:pt x="554044" y="346699"/>
                  <a:pt x="581025" y="309563"/>
                  <a:pt x="581025" y="309563"/>
                </a:cubicBezTo>
                <a:cubicBezTo>
                  <a:pt x="584200" y="287338"/>
                  <a:pt x="586147" y="264903"/>
                  <a:pt x="590550" y="242888"/>
                </a:cubicBezTo>
                <a:cubicBezTo>
                  <a:pt x="597108" y="210097"/>
                  <a:pt x="611776" y="213358"/>
                  <a:pt x="590550" y="176213"/>
                </a:cubicBezTo>
                <a:cubicBezTo>
                  <a:pt x="583867" y="164517"/>
                  <a:pt x="572608" y="155908"/>
                  <a:pt x="561975" y="147638"/>
                </a:cubicBezTo>
                <a:cubicBezTo>
                  <a:pt x="506582" y="104554"/>
                  <a:pt x="510351" y="111380"/>
                  <a:pt x="447675" y="90488"/>
                </a:cubicBezTo>
                <a:cubicBezTo>
                  <a:pt x="438150" y="87313"/>
                  <a:pt x="429004" y="82614"/>
                  <a:pt x="419100" y="80963"/>
                </a:cubicBezTo>
                <a:cubicBezTo>
                  <a:pt x="400050" y="77788"/>
                  <a:pt x="380803" y="75628"/>
                  <a:pt x="361950" y="71438"/>
                </a:cubicBezTo>
                <a:cubicBezTo>
                  <a:pt x="267950" y="50549"/>
                  <a:pt x="448227" y="71493"/>
                  <a:pt x="257175" y="52388"/>
                </a:cubicBezTo>
                <a:cubicBezTo>
                  <a:pt x="219133" y="48584"/>
                  <a:pt x="181077" y="44391"/>
                  <a:pt x="142875" y="42863"/>
                </a:cubicBezTo>
                <a:cubicBezTo>
                  <a:pt x="101633" y="41213"/>
                  <a:pt x="38100" y="0"/>
                  <a:pt x="19050" y="61913"/>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power and power relationships shape our language use</a:t>
            </a:r>
            <a:endParaRPr lang="en-GB" dirty="0"/>
          </a:p>
        </p:txBody>
      </p:sp>
      <p:sp>
        <p:nvSpPr>
          <p:cNvPr id="4" name="Rectangle 3"/>
          <p:cNvSpPr/>
          <p:nvPr/>
        </p:nvSpPr>
        <p:spPr>
          <a:xfrm>
            <a:off x="179512" y="476672"/>
            <a:ext cx="8856984" cy="946413"/>
          </a:xfrm>
          <a:prstGeom prst="rect">
            <a:avLst/>
          </a:prstGeom>
          <a:ln>
            <a:solidFill>
              <a:schemeClr val="tx1"/>
            </a:solidFill>
          </a:ln>
        </p:spPr>
        <p:txBody>
          <a:bodyPr wrap="square">
            <a:spAutoFit/>
          </a:bodyPr>
          <a:lstStyle/>
          <a:p>
            <a:r>
              <a:rPr lang="en-GB" sz="1850" dirty="0" smtClean="0"/>
              <a:t>You are going to look at talk between staff in a branch of Sainsbury’s. Read the descriptions of the people you are going to watch and think about what you expect their power relationship to be. Give each a ranking out of 1-10, with 10 being the most powerful.</a:t>
            </a:r>
            <a:endParaRPr lang="en-GB" sz="1850" dirty="0"/>
          </a:p>
        </p:txBody>
      </p:sp>
      <p:sp>
        <p:nvSpPr>
          <p:cNvPr id="5" name="Rectangle 4"/>
          <p:cNvSpPr/>
          <p:nvPr/>
        </p:nvSpPr>
        <p:spPr>
          <a:xfrm>
            <a:off x="179512" y="1628800"/>
            <a:ext cx="4320480" cy="3139321"/>
          </a:xfrm>
          <a:prstGeom prst="rect">
            <a:avLst/>
          </a:prstGeom>
        </p:spPr>
        <p:txBody>
          <a:bodyPr wrap="square">
            <a:spAutoFit/>
          </a:bodyPr>
          <a:lstStyle/>
          <a:p>
            <a:r>
              <a:rPr lang="en-GB" sz="2200" b="1" dirty="0" smtClean="0"/>
              <a:t>Jason, the manager: </a:t>
            </a:r>
            <a:r>
              <a:rPr lang="en-GB" sz="2200" dirty="0" smtClean="0"/>
              <a:t>Jason started with Sainsbury’s 23 years ago collecting trolleys. He worked his way up and is now the well-respected manager of the Sydenham branch, the largest Sainsbury’s in the country. His store deals with 65,000 customers a week and he manages 800 staff.</a:t>
            </a:r>
            <a:endParaRPr lang="en-GB" sz="2200" dirty="0"/>
          </a:p>
        </p:txBody>
      </p:sp>
      <p:sp>
        <p:nvSpPr>
          <p:cNvPr id="6" name="Rectangle 5"/>
          <p:cNvSpPr/>
          <p:nvPr/>
        </p:nvSpPr>
        <p:spPr>
          <a:xfrm>
            <a:off x="4427984" y="1628800"/>
            <a:ext cx="4572000" cy="4493538"/>
          </a:xfrm>
          <a:prstGeom prst="rect">
            <a:avLst/>
          </a:prstGeom>
        </p:spPr>
        <p:txBody>
          <a:bodyPr wrap="square">
            <a:spAutoFit/>
          </a:bodyPr>
          <a:lstStyle/>
          <a:p>
            <a:r>
              <a:rPr lang="en-GB" sz="2200" b="1" dirty="0" smtClean="0"/>
              <a:t>Joseph, the trainee: </a:t>
            </a:r>
            <a:r>
              <a:rPr lang="en-GB" sz="2200" dirty="0" smtClean="0"/>
              <a:t>Joseph has been with Sainsbury’s for less than a year. He works in a small convenience store with 8 other staff. His entry for an internal competition impressed head office so much that he is being given the chance to train to be a manager in only 3 weeks. This kind of fast-track scheme is only usually available to people who are deputy managers. The first part of his training involves spending two weeks at the Sydenham store, working with Jason.</a:t>
            </a:r>
            <a:endParaRPr lang="en-GB" sz="2200" dirty="0"/>
          </a:p>
        </p:txBody>
      </p:sp>
      <p:sp>
        <p:nvSpPr>
          <p:cNvPr id="18436" name="AutoShape 4" descr="data:image/jpeg;base64,/9j/4AAQSkZJRgABAQAAAQABAAD/2wCEAAkGBhIGERMTEBMVEhUWGBcSFhgWFxgYFBMXFhIVFRoYFxgdGyceFxkjGRMVHzEhIygpLDAsFh49NTAqNScrOCwBCQoKDgwOGg8PFzUkHSQyLjYuMjQsLCw1MCkvNDQqLC8pLCwsLCw0LCwsLCwsKSwsLC8sLCw1KSkpLCwsLCwsKf/AABEIAOgA2QMBIgACEQEDEQH/xAAbAAEAAgMBAQAAAAAAAAAAAAAABgcBBAUCA//EADwQAAEDAgUDAgQCCAQHAAAAAAEAAhEDIQQFBhIxB0FRImETMnGBkaEUFRYjQlJysWKCweEXM1OS0fDx/8QAGgEBAQEBAQEBAAAAAAAAAAAAAAUEAwIBBv/EADIRAQACAQMCAggDCQAAAAAAAAABAgMEETEhQVFxBRITFDKxwfAiYaEjJDNCU2KB0eH/2gAMAwEAAhEDEQA/ALxREQEREBERAREQEREBF8K+Np4b53tb9SAovjep2DwWKZh3OkOs6oCNlMnjdeQPJ7TeyOtMN8nwxul6LAMrKOQiIgIiICIiAiIgIiICIiAiIgIiICIiCuuoGs8Tk1cswxjY1pdLZb6pl0+3p8d1Gz1cxrmN2tbN9zhT3N5IgeocCLyZvwrlfhmVDLmtJ8kAlfE5ZRJn4TP+0d7+EUcepw1rFbYt5j78FS1er2MY1pFNgIs7cIuODHaeefP281urmMe5ppsG21vh7i+LmDuETxx+atr9T0DH7mnbj0Nt+Sz+qaH/AEqfj5W8Dtwj371p/wCiqDE9VMdWcHM2hncBpJtG4A2vIdHsV8DmGcZ28kfGvaxIYJgGGwIJB7gxKuqlgKdEy2mxp9mgL7Bu3hD37HX4MUKNdoDMMcHur7gxskuq1LQDNhPubxzwuHp3Tbs/xjKbTvaHetzZADGlveL2Vi9WtWHCNbhaRALr1T4bazfeDPiFvdMNIDKKQxD7vqMAbII2NNzY8E2m3ZG/3vJTTzkv03+GE3w2HbhGNY0Q1oDQPAAhfVER+cEREBEXE1fqD9msM6qILpDWAyQXH2F+x/2R6pSb2iscy7aKJ6F1hU1W1xcxoDQJe0Oa1z4G4NBJMAzf2UsR6yY7Y7TW3IiIjmIiICIiAiIgIiICIiAiIgIiIC0c6zVuS0H1X8NE/dbyqPq1nTszrMwlKXBnrIb/ABPJLe3JaA6yNOlwe2yRXt38nI0ll51zj3vrAlrj8V3tsIDSTxfbHHlXjTpikAAIAEBR3QmQDJMKzc1oqPaHPIHm8fS5/FSRHXW5/a5Nq/DHSBERGEREQFT3V3PBj69PDtMilL3G8AwWmY5sfy91ZmqM5GQYWtWPLWnaPLot+f8AZVT06yf9psZUrVmb2tO5znbvU5xDgIJ4gCAfbiEVNBSKRbUW4r81n6MyVuR4SmxrS0kb3T80uvB9xx9l3ERE295vabT3EREeRERAREQEREBERAREQEREBERBydUZ8zTmGfWdyIa0C7nPcYAA7nv9lVWhMlq6nxv6VU+QP+I4mCY2gho++0H/AHXS6gZn+0eI+BTLtlOWmC27zZpb6gbOIm/ANlNtGZGzSmEYx21rj63kkXcUVq7abT/32+SRgQijWcdQMHk8AuNQm4DBI57u4b91Ec46xOcS3CUbdnvmDyJ4I5A/NGTHo82Tiq0nODOTC4maa1weUT8Ss2f5QZJjm3t38KpH4/NdbekfEcBJdtBaw3jbP8wjgeTPC7GVdGq+IE4moynNyB+8dwfIAm/ujX7lixfx8n+I+/o2s16yuFWMNSa9gNpnfU4tEen81aOHrjFMa9tw4Bw+hEhcDJdB4TJhZgqOiC59ye3eV087zRmRUH1XQA0W8Iy55w3mtcNf+q56t59+mvZg6JJIIL4E82/Ke3vKmHT3J3ZPgqYqN2vdLiLy0FxIab3MHn3VbaEyWrqzGfHquJY1zqj/AJrvkkD8XHyBtj3V3AbeEadbMYcddPXt1nzZRERKEREBERAREQEREBERAREQERaecVX0KFV1L52sc5tpuBPHdH2I3nZ98RiWYRpc9wa0AkkmAABJUH1P1VwuDovGGealQy1pAIHAG5pIh0T+R8KEGlmWs6h2PfVYZG67KbWh49TpcIcNotzYxF1HTkzcTihQa81CX/DDhDpIdBdyCRY2m947SXdP6PxRP7S28x12j6tfLcc9lQVGy6pctgAumJLoIM9zNz+KlX6qzXVoaHtqlvlztsWaRvH8Xy+LE/VWnpvRGE09TaGUml8Q57gC90mSCY4mLcWCkIEI8Z/SdfW3x047yqzKei+4A4uqJsNrP4RHG6BJnv4Uvy3p7gctIIoteRwXgH7xCkiIn5NZmyc2+jzTpiiAGgADgCwXpERkFUfV3UoxL/0Rhs0Augi7jJ2m/aGyfdWXn+cMyLDvrPIAaIE/zGwH4qoNAZNU1XjBXqncxjjUfcn95O4CDxcgjkDb5uCpoMcV3z34r81laA02NPYa/wA9SHumfSIAa3ngD+6kywBCyidkyTktNrcyIiI8CIiAiIgIiICIiAiIgIiICESiw52wEngXQRXX2fM0xhHBm1r6gLWAW7XMC5+yifSHJDiKlXEVWfKfSSB87xucBaTYtknuPZcTUeLra5zEspAFrXhjeCGt/muJBJ7/AEVzZTl4yqiyk3+ERYASe9givl/dtP7P+a3LcRERIEREBEWhnuatyWhUqu4aLfVH2sTadoVj1e1D+mVG4WmSQz1GOHVCHAAdyQOO0nzxNun2nP2dwjQR+8f63+xPYWEBVtobLzq/MDVrAuDSax4IbBAbJ5MlthxYlXeBCKuttGHHXT17dZ82URESRERAREQEREBERAREQEREBERAUU6g6qbp2htmalUODQOQALuPgXj7qUVaooNLnGAAST4AuqNzutV17mLmMALN4piCPTTEDdxIJ2m/khG7Q4IyX9a/wx1lIOj+QP3OxTydsOa2eXEuHquJiG2+pVqrVyzL2ZXSZSpgNa0AQBAW0jjqc3tsk3+9hERGcREQFUvVzOjmNVuEpguDB8Qht9z/AFCLX3CDCsbUudt09hqlZ/YQ0DlzjYADuZVT6HyarqrG/pNT5A/4jiYNoBDRPF4n/dFPQUiu+e3FePNZOg8j/UuEYHACo4b3wALm/gKRrAELKJ+S83tNp7iIiPAiIgIiICIiAiIgIiICIiAiIg81KYrAtcA4EQQRIIPYjuFwcn0PhchxD6+HYWF4jbMsbck7O7QZ44sIAUgRHuuS1YmInpPIiIjwIiICIuDrPUI07hnPEfEcC2mCYl20n8uUe6Um9orHMq/6pahGZYhmGYZawy+Da/v2IIU+0PptumcK2mLuPqcY5JVc9NNPftFXfiK+54Y8O3O4e4OLhaOxA9reyuZFHW3jHWNPXtz5uFqfVTdM/D3U3P3nbYwG3AlxiALrcyHOmZ/RFWmIBJHnjwe4vyoR1rZuoUD2D3T7gtj8ufsu/wBMw1mX0g0zBcD5Bm4IkwQbQDFu3CONsNI01csczKUoi08zzallDC+s8NEE+5jwjFETM7Q3Fhzg3kwquzrq+6qSzA05MwHPBPBuQJE24+6juHp5prDc9rq0WkH0tcILpYCbOgjwOEUaej77etkmKx+a3sy1VhMpH76vTbzAmXGOQALk3CjmK6v4Gh8pc/tYd/8AX6qL5Z0hxONG7EVPhusB6t7gOTcebiJPPdfPE9Gq4BDC0ncQHE/w7rOie4tHsjtTT6OJ2tk3d7/jTQJAFF5mL7mgSTHe5+wUy01nn7Q0Pi7DT9Rbtdzbv9CCD91Tua9KMXldIPDfim+4U/UQI8SJHPAniy29Pa1xWjIo12SyZ2ukPNo9MxHAF444R0zaPDkpvp53nzXYi08pzalndJtWi4OY4dux4IPgg2W4iJMTE7SIiI+CIiAiIgIiICIiAiIgcKmtXan/AF9jxSplz2tf8OmGubBeLb7js6bd9qsDXupW6dwrjI+I8FrBPqJjkd/wUI6RZOcbVq4iq2dp3BxA+d4JMWk2Mn7eEVNHSMeO2ovHHCydO5O3JaDWNEE+p39RuV00RE21ptO8q460EOoUWzEuJ9hEGfJXd6aU208vp7JIJc69ruMmB2EkqK9aqsuwrf6rTYh1jP4D7Spjo6rTy/LKL5im2nvJPMATJ88copZImNHSPGf9vprHVbNKUC8jc8+ljfJPBPfaOTHhVJg8DjeouILtxI4c53yMExDQZ7EmIF+/Cxm2LrdQ8wDWTDiGsAnbTpjdfixIDpkckBXflWWMymm2nTaGgXMCJJMk/cklHaZjQ442jfJP6OFp3p3hchh0Go+Ilx9IsAYbxyOYlSdrAywAH0XpEScmS+Sd7TuIiI5ij2rNH0dTU/UwfEbJY7gz4J8EgfgpCiPdL2pb1qztKkun+oXaXxf6PWMU3Eth1th3kf08g/8ApV28qpOruUOw1aniGiWEerj0uBEESIm8KfaIzb9c4GhUPzbGtd/UGj+4g/dFHWxGSldRXvz5u6iIiWIiICIiAiIgIiIC81HikCTYASfoF6UK6o6kOTYYUmEfEqyLuiGDk+9yLGB7o64cU5bxSO6Aahx9bXeYllEgtDmsYJ+VoF3QZvucZPPFuVdGUZa3KaLKbQAGjsIv3sFAOkWl/wBFacU5wIc3awCQLmXOPm20X4g+VZaNuvyxvGGnFfmIiImqj6zVor0QZ9LN1uSd0CDwL+QV1tWZg3LckpMa0AVGNYGg9vFvt4+i4fWEg4yjafRB5LdsyQW+bn8fYLZ6lVt+XYH0wHNkibtHww6BaD2H/wBRfx19amCPzdLo7kwpUqmIMFz3EdiWwTIkf1fnwrHUW6Zhv6vpFgIBLnGbmS65mByZNrKUolay83z2mfERERlEREBERBGOomTnOME8NMFhD78ECzgf8pP3UX6MZqS2pQLpA9bRMkCb/T7+ynmpqoo4SuXEAbHc8cfQqr+i0uxNT2pGb8TUHPgmJ57FFXB+LR5IniJXGiIiUIiICIiAiIgIiIPL3imCSYAEk+AFRuocX+22abASGEig2D4cSC0QZ5vFvST4Vh9TNRnJcMGUzFWqQBcSGNcNxib2t91wOkGntwdi6jbkn4Z/yhrnC95vc/bm5W0kRgxW1FueIWPluAbllJlJghrAGj7Dz3WyiIlTMzO8iIiPileqdVzsxAAkN+HBv3NxI9wB3MOUo6nZca2X0qjJ/dAOtYRtHIESFFOp7WnNBuMAimDAEtItJk8EGft7K4HYNuY4cU3iWuYAfwCLWXJ7KmC/giPSbOm47DOohgYaRERw4Ec+xDg4R7KdqiKbsV03xZmAzeRxDajSRBb3J2ng/wCJWfpjqBhtSnYCadSJDXR6xEktIJFjII5t7o4a3TT605cfWs9UoRERMEReXvFMSSAPeyD0sOcGCSYCj+da8weRgF9UOm4DPUXccRzyFXGp+oeI1G8UsGHBjgBtaLuLgR6neBPFrt5RswaLLl7bR4y3+pGv244HC4Yh7LtqvkhvHAdx397tiFJOl2mTkeG+JUaWVKoBIPLWguLR+DlzNEdM24UtxGKEuiWsvYnu4m5+h8qyEd9Tmx0x+ww8d58REREwREQEREBERAWCdtysqI9Sc/8A1RhCxn/MqQwezZ9Rjk2Bt9UdMWOcl4pHdW+o8wOuszDGl20n4LOIAa553R4MAx3AHsrrynLWZRRZSpiGsaGjvwI57qtujund27Fvb/gpzeBtaCRb2/srURv9IZIi0YacV+YiIiYIiIOLmmjcFnNT4teg2o+ANxLpgccFdljBTAAsBYLKI9Te1oiJnhqZjldLNWFlVgcDb3H0PZVdqHpZiMtcamAcXD1SzdDgCOW3EnmPqPCtxEd8GqyYJ/DPTwUtlmd5hkkis+vaJJbIa124dz88gH2v7JhurGOwpLKjWvIBAAb6pBAv9pNwJkK530xUsQD9RK+Dstov5pMPb5R3+yNfvuK3W+KJ+/JT9Pqtj3tc0tG42a74ZaAeADBMySP9FpF+a61Bpua97eSXNIp8QBwJIgnvyeFdrctpNuKbB/lH/hbDWhthZH337HTrjxREqqyvo7UqgHE147lrRN4HHiIU7yHR2F04P3NP1TJc47nExEyePsu2iMmXV5cvS1ugiIjKIiICIiAiIgIiIPNSoKQJJgAST4AVFZziqvUPH/uQXskNZLTtA3D1OHs0zB5g+VY3VHPRlWCcwEB9X0gHuJ9Qie4lcbpFp74AqYp198NZPIAmZkC8yPoAitpNsGG2onniFgZXlzcqpMpMAAaALCJIETC2kREqZmZ3kRER8EREBERAREQEREBERAREQEREBERAREQEREBERBSfUypXxmPO/D1hRpkNDxTcWvEDc4OIDbT5i1yJVt6fy1mUYalSpCGho5sSSJLnf4iTJXRRGvNqZyY649toj9RERGQREQEREBERAREQEREBERAREQEREBERAREQEREBERAREQEREBERAREQEREBERAREQEREBERAREQER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8438" name="Picture 6" descr="http://www.windowonwine.co.uk/wp-content/uploads/2013/01/7-out-of-10.png"/>
          <p:cNvPicPr>
            <a:picLocks noChangeAspect="1" noChangeArrowheads="1"/>
          </p:cNvPicPr>
          <p:nvPr/>
        </p:nvPicPr>
        <p:blipFill>
          <a:blip r:embed="rId3" cstate="print"/>
          <a:srcRect/>
          <a:stretch>
            <a:fillRect/>
          </a:stretch>
        </p:blipFill>
        <p:spPr bwMode="auto">
          <a:xfrm>
            <a:off x="2555776" y="4869160"/>
            <a:ext cx="1534518" cy="1639863"/>
          </a:xfrm>
          <a:prstGeom prst="rect">
            <a:avLst/>
          </a:prstGeom>
          <a:noFill/>
        </p:spPr>
      </p:pic>
      <p:sp>
        <p:nvSpPr>
          <p:cNvPr id="9" name="Freeform 8"/>
          <p:cNvSpPr/>
          <p:nvPr/>
        </p:nvSpPr>
        <p:spPr>
          <a:xfrm>
            <a:off x="2563812" y="4848225"/>
            <a:ext cx="884238" cy="1076325"/>
          </a:xfrm>
          <a:custGeom>
            <a:avLst/>
            <a:gdLst>
              <a:gd name="connsiteX0" fmla="*/ 26988 w 884238"/>
              <a:gd name="connsiteY0" fmla="*/ 66675 h 1076325"/>
              <a:gd name="connsiteX1" fmla="*/ 207963 w 884238"/>
              <a:gd name="connsiteY1" fmla="*/ 57150 h 1076325"/>
              <a:gd name="connsiteX2" fmla="*/ 284163 w 884238"/>
              <a:gd name="connsiteY2" fmla="*/ 38100 h 1076325"/>
              <a:gd name="connsiteX3" fmla="*/ 360363 w 884238"/>
              <a:gd name="connsiteY3" fmla="*/ 19050 h 1076325"/>
              <a:gd name="connsiteX4" fmla="*/ 398463 w 884238"/>
              <a:gd name="connsiteY4" fmla="*/ 9525 h 1076325"/>
              <a:gd name="connsiteX5" fmla="*/ 484188 w 884238"/>
              <a:gd name="connsiteY5" fmla="*/ 0 h 1076325"/>
              <a:gd name="connsiteX6" fmla="*/ 665163 w 884238"/>
              <a:gd name="connsiteY6" fmla="*/ 9525 h 1076325"/>
              <a:gd name="connsiteX7" fmla="*/ 722313 w 884238"/>
              <a:gd name="connsiteY7" fmla="*/ 38100 h 1076325"/>
              <a:gd name="connsiteX8" fmla="*/ 779463 w 884238"/>
              <a:gd name="connsiteY8" fmla="*/ 95250 h 1076325"/>
              <a:gd name="connsiteX9" fmla="*/ 846138 w 884238"/>
              <a:gd name="connsiteY9" fmla="*/ 171450 h 1076325"/>
              <a:gd name="connsiteX10" fmla="*/ 855663 w 884238"/>
              <a:gd name="connsiteY10" fmla="*/ 276225 h 1076325"/>
              <a:gd name="connsiteX11" fmla="*/ 874713 w 884238"/>
              <a:gd name="connsiteY11" fmla="*/ 304800 h 1076325"/>
              <a:gd name="connsiteX12" fmla="*/ 884238 w 884238"/>
              <a:gd name="connsiteY12" fmla="*/ 333375 h 1076325"/>
              <a:gd name="connsiteX13" fmla="*/ 874713 w 884238"/>
              <a:gd name="connsiteY13" fmla="*/ 419100 h 1076325"/>
              <a:gd name="connsiteX14" fmla="*/ 865188 w 884238"/>
              <a:gd name="connsiteY14" fmla="*/ 447675 h 1076325"/>
              <a:gd name="connsiteX15" fmla="*/ 779463 w 884238"/>
              <a:gd name="connsiteY15" fmla="*/ 495300 h 1076325"/>
              <a:gd name="connsiteX16" fmla="*/ 731838 w 884238"/>
              <a:gd name="connsiteY16" fmla="*/ 571500 h 1076325"/>
              <a:gd name="connsiteX17" fmla="*/ 684213 w 884238"/>
              <a:gd name="connsiteY17" fmla="*/ 628650 h 1076325"/>
              <a:gd name="connsiteX18" fmla="*/ 646113 w 884238"/>
              <a:gd name="connsiteY18" fmla="*/ 657225 h 1076325"/>
              <a:gd name="connsiteX19" fmla="*/ 627063 w 884238"/>
              <a:gd name="connsiteY19" fmla="*/ 685800 h 1076325"/>
              <a:gd name="connsiteX20" fmla="*/ 588963 w 884238"/>
              <a:gd name="connsiteY20" fmla="*/ 723900 h 1076325"/>
              <a:gd name="connsiteX21" fmla="*/ 560388 w 884238"/>
              <a:gd name="connsiteY21" fmla="*/ 762000 h 1076325"/>
              <a:gd name="connsiteX22" fmla="*/ 522288 w 884238"/>
              <a:gd name="connsiteY22" fmla="*/ 838200 h 1076325"/>
              <a:gd name="connsiteX23" fmla="*/ 512763 w 884238"/>
              <a:gd name="connsiteY23" fmla="*/ 876300 h 1076325"/>
              <a:gd name="connsiteX24" fmla="*/ 484188 w 884238"/>
              <a:gd name="connsiteY24" fmla="*/ 923925 h 1076325"/>
              <a:gd name="connsiteX25" fmla="*/ 465138 w 884238"/>
              <a:gd name="connsiteY25" fmla="*/ 962025 h 1076325"/>
              <a:gd name="connsiteX26" fmla="*/ 427038 w 884238"/>
              <a:gd name="connsiteY26" fmla="*/ 1038225 h 1076325"/>
              <a:gd name="connsiteX27" fmla="*/ 388938 w 884238"/>
              <a:gd name="connsiteY27" fmla="*/ 1057275 h 1076325"/>
              <a:gd name="connsiteX28" fmla="*/ 331788 w 884238"/>
              <a:gd name="connsiteY28" fmla="*/ 1076325 h 1076325"/>
              <a:gd name="connsiteX29" fmla="*/ 150813 w 884238"/>
              <a:gd name="connsiteY29" fmla="*/ 1057275 h 1076325"/>
              <a:gd name="connsiteX30" fmla="*/ 122238 w 884238"/>
              <a:gd name="connsiteY30" fmla="*/ 1047750 h 1076325"/>
              <a:gd name="connsiteX31" fmla="*/ 93663 w 884238"/>
              <a:gd name="connsiteY31" fmla="*/ 1009650 h 1076325"/>
              <a:gd name="connsiteX32" fmla="*/ 84138 w 884238"/>
              <a:gd name="connsiteY32" fmla="*/ 981075 h 1076325"/>
              <a:gd name="connsiteX33" fmla="*/ 46038 w 884238"/>
              <a:gd name="connsiteY33" fmla="*/ 904875 h 1076325"/>
              <a:gd name="connsiteX34" fmla="*/ 65088 w 884238"/>
              <a:gd name="connsiteY34" fmla="*/ 647700 h 1076325"/>
              <a:gd name="connsiteX35" fmla="*/ 84138 w 884238"/>
              <a:gd name="connsiteY35" fmla="*/ 600075 h 1076325"/>
              <a:gd name="connsiteX36" fmla="*/ 93663 w 884238"/>
              <a:gd name="connsiteY36" fmla="*/ 542925 h 1076325"/>
              <a:gd name="connsiteX37" fmla="*/ 103188 w 884238"/>
              <a:gd name="connsiteY37" fmla="*/ 495300 h 1076325"/>
              <a:gd name="connsiteX38" fmla="*/ 84138 w 884238"/>
              <a:gd name="connsiteY38" fmla="*/ 228600 h 1076325"/>
              <a:gd name="connsiteX39" fmla="*/ 46038 w 884238"/>
              <a:gd name="connsiteY39" fmla="*/ 76200 h 1076325"/>
              <a:gd name="connsiteX40" fmla="*/ 26988 w 884238"/>
              <a:gd name="connsiteY40" fmla="*/ 66675 h 107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84238" h="1076325">
                <a:moveTo>
                  <a:pt x="26988" y="66675"/>
                </a:moveTo>
                <a:cubicBezTo>
                  <a:pt x="53976" y="63500"/>
                  <a:pt x="147763" y="62167"/>
                  <a:pt x="207963" y="57150"/>
                </a:cubicBezTo>
                <a:cubicBezTo>
                  <a:pt x="252701" y="53422"/>
                  <a:pt x="248126" y="47928"/>
                  <a:pt x="284163" y="38100"/>
                </a:cubicBezTo>
                <a:cubicBezTo>
                  <a:pt x="309422" y="31211"/>
                  <a:pt x="334963" y="25400"/>
                  <a:pt x="360363" y="19050"/>
                </a:cubicBezTo>
                <a:cubicBezTo>
                  <a:pt x="373063" y="15875"/>
                  <a:pt x="385452" y="10971"/>
                  <a:pt x="398463" y="9525"/>
                </a:cubicBezTo>
                <a:lnTo>
                  <a:pt x="484188" y="0"/>
                </a:lnTo>
                <a:cubicBezTo>
                  <a:pt x="544513" y="3175"/>
                  <a:pt x="605003" y="4056"/>
                  <a:pt x="665163" y="9525"/>
                </a:cubicBezTo>
                <a:cubicBezTo>
                  <a:pt x="683598" y="11201"/>
                  <a:pt x="709328" y="26558"/>
                  <a:pt x="722313" y="38100"/>
                </a:cubicBezTo>
                <a:cubicBezTo>
                  <a:pt x="742449" y="55998"/>
                  <a:pt x="764519" y="72834"/>
                  <a:pt x="779463" y="95250"/>
                </a:cubicBezTo>
                <a:cubicBezTo>
                  <a:pt x="823913" y="161925"/>
                  <a:pt x="798513" y="139700"/>
                  <a:pt x="846138" y="171450"/>
                </a:cubicBezTo>
                <a:cubicBezTo>
                  <a:pt x="849313" y="206375"/>
                  <a:pt x="848315" y="241934"/>
                  <a:pt x="855663" y="276225"/>
                </a:cubicBezTo>
                <a:cubicBezTo>
                  <a:pt x="858062" y="287419"/>
                  <a:pt x="869593" y="294561"/>
                  <a:pt x="874713" y="304800"/>
                </a:cubicBezTo>
                <a:cubicBezTo>
                  <a:pt x="879203" y="313780"/>
                  <a:pt x="881063" y="323850"/>
                  <a:pt x="884238" y="333375"/>
                </a:cubicBezTo>
                <a:cubicBezTo>
                  <a:pt x="881063" y="361950"/>
                  <a:pt x="879440" y="390740"/>
                  <a:pt x="874713" y="419100"/>
                </a:cubicBezTo>
                <a:cubicBezTo>
                  <a:pt x="873062" y="429004"/>
                  <a:pt x="872288" y="440575"/>
                  <a:pt x="865188" y="447675"/>
                </a:cubicBezTo>
                <a:cubicBezTo>
                  <a:pt x="832436" y="480427"/>
                  <a:pt x="815396" y="483322"/>
                  <a:pt x="779463" y="495300"/>
                </a:cubicBezTo>
                <a:cubicBezTo>
                  <a:pt x="756793" y="563310"/>
                  <a:pt x="777121" y="541311"/>
                  <a:pt x="731838" y="571500"/>
                </a:cubicBezTo>
                <a:cubicBezTo>
                  <a:pt x="712241" y="600895"/>
                  <a:pt x="712734" y="604204"/>
                  <a:pt x="684213" y="628650"/>
                </a:cubicBezTo>
                <a:cubicBezTo>
                  <a:pt x="672160" y="638981"/>
                  <a:pt x="657338" y="646000"/>
                  <a:pt x="646113" y="657225"/>
                </a:cubicBezTo>
                <a:cubicBezTo>
                  <a:pt x="638018" y="665320"/>
                  <a:pt x="634513" y="677108"/>
                  <a:pt x="627063" y="685800"/>
                </a:cubicBezTo>
                <a:cubicBezTo>
                  <a:pt x="615374" y="699437"/>
                  <a:pt x="600790" y="710383"/>
                  <a:pt x="588963" y="723900"/>
                </a:cubicBezTo>
                <a:cubicBezTo>
                  <a:pt x="578509" y="735847"/>
                  <a:pt x="568098" y="748123"/>
                  <a:pt x="560388" y="762000"/>
                </a:cubicBezTo>
                <a:cubicBezTo>
                  <a:pt x="482716" y="901809"/>
                  <a:pt x="587225" y="740795"/>
                  <a:pt x="522288" y="838200"/>
                </a:cubicBezTo>
                <a:cubicBezTo>
                  <a:pt x="519113" y="850900"/>
                  <a:pt x="518080" y="864337"/>
                  <a:pt x="512763" y="876300"/>
                </a:cubicBezTo>
                <a:cubicBezTo>
                  <a:pt x="505244" y="893218"/>
                  <a:pt x="493179" y="907741"/>
                  <a:pt x="484188" y="923925"/>
                </a:cubicBezTo>
                <a:cubicBezTo>
                  <a:pt x="477292" y="936337"/>
                  <a:pt x="470731" y="948974"/>
                  <a:pt x="465138" y="962025"/>
                </a:cubicBezTo>
                <a:cubicBezTo>
                  <a:pt x="451218" y="994505"/>
                  <a:pt x="458087" y="1007176"/>
                  <a:pt x="427038" y="1038225"/>
                </a:cubicBezTo>
                <a:cubicBezTo>
                  <a:pt x="416998" y="1048265"/>
                  <a:pt x="402121" y="1052002"/>
                  <a:pt x="388938" y="1057275"/>
                </a:cubicBezTo>
                <a:cubicBezTo>
                  <a:pt x="370294" y="1064733"/>
                  <a:pt x="331788" y="1076325"/>
                  <a:pt x="331788" y="1076325"/>
                </a:cubicBezTo>
                <a:cubicBezTo>
                  <a:pt x="271463" y="1069975"/>
                  <a:pt x="210915" y="1065471"/>
                  <a:pt x="150813" y="1057275"/>
                </a:cubicBezTo>
                <a:cubicBezTo>
                  <a:pt x="140865" y="1055918"/>
                  <a:pt x="129951" y="1054178"/>
                  <a:pt x="122238" y="1047750"/>
                </a:cubicBezTo>
                <a:cubicBezTo>
                  <a:pt x="110042" y="1037587"/>
                  <a:pt x="103188" y="1022350"/>
                  <a:pt x="93663" y="1009650"/>
                </a:cubicBezTo>
                <a:cubicBezTo>
                  <a:pt x="90488" y="1000125"/>
                  <a:pt x="88293" y="990215"/>
                  <a:pt x="84138" y="981075"/>
                </a:cubicBezTo>
                <a:cubicBezTo>
                  <a:pt x="72387" y="955222"/>
                  <a:pt x="46038" y="904875"/>
                  <a:pt x="46038" y="904875"/>
                </a:cubicBezTo>
                <a:cubicBezTo>
                  <a:pt x="51988" y="762075"/>
                  <a:pt x="31971" y="736011"/>
                  <a:pt x="65088" y="647700"/>
                </a:cubicBezTo>
                <a:cubicBezTo>
                  <a:pt x="71091" y="631691"/>
                  <a:pt x="77788" y="615950"/>
                  <a:pt x="84138" y="600075"/>
                </a:cubicBezTo>
                <a:cubicBezTo>
                  <a:pt x="87313" y="581025"/>
                  <a:pt x="90208" y="561926"/>
                  <a:pt x="93663" y="542925"/>
                </a:cubicBezTo>
                <a:cubicBezTo>
                  <a:pt x="96559" y="526997"/>
                  <a:pt x="103188" y="511489"/>
                  <a:pt x="103188" y="495300"/>
                </a:cubicBezTo>
                <a:cubicBezTo>
                  <a:pt x="103188" y="328869"/>
                  <a:pt x="102285" y="337482"/>
                  <a:pt x="84138" y="228600"/>
                </a:cubicBezTo>
                <a:cubicBezTo>
                  <a:pt x="77108" y="123154"/>
                  <a:pt x="119229" y="90838"/>
                  <a:pt x="46038" y="76200"/>
                </a:cubicBezTo>
                <a:cubicBezTo>
                  <a:pt x="39811" y="74955"/>
                  <a:pt x="0" y="69850"/>
                  <a:pt x="26988" y="6667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4316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i1.ytimg.com/vi/CCa10htdUD8/hqdefault.jpg"/>
          <p:cNvPicPr>
            <a:picLocks noChangeAspect="1" noChangeArrowheads="1"/>
          </p:cNvPicPr>
          <p:nvPr/>
        </p:nvPicPr>
        <p:blipFill>
          <a:blip r:embed="rId2" cstate="print"/>
          <a:srcRect/>
          <a:stretch>
            <a:fillRect/>
          </a:stretch>
        </p:blipFill>
        <p:spPr bwMode="auto">
          <a:xfrm>
            <a:off x="1979712" y="2924944"/>
            <a:ext cx="5004048" cy="3753037"/>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power and power relationships shape our language use</a:t>
            </a:r>
            <a:endParaRPr lang="en-GB" dirty="0"/>
          </a:p>
        </p:txBody>
      </p:sp>
      <p:sp>
        <p:nvSpPr>
          <p:cNvPr id="4" name="Rectangle 3"/>
          <p:cNvSpPr/>
          <p:nvPr/>
        </p:nvSpPr>
        <p:spPr>
          <a:xfrm>
            <a:off x="179512" y="476672"/>
            <a:ext cx="8856984" cy="2246769"/>
          </a:xfrm>
          <a:prstGeom prst="rect">
            <a:avLst/>
          </a:prstGeom>
        </p:spPr>
        <p:txBody>
          <a:bodyPr wrap="square">
            <a:spAutoFit/>
          </a:bodyPr>
          <a:lstStyle/>
          <a:p>
            <a:r>
              <a:rPr lang="en-GB" sz="2800" dirty="0" smtClean="0"/>
              <a:t>Now watch the clips. You have been given a particular focus. Use your note sheet to help. </a:t>
            </a:r>
          </a:p>
          <a:p>
            <a:endParaRPr lang="en-GB" sz="2800" dirty="0" smtClean="0"/>
          </a:p>
          <a:p>
            <a:pPr algn="ctr"/>
            <a:r>
              <a:rPr lang="en-GB" sz="2800" b="1" dirty="0" smtClean="0"/>
              <a:t>How is power expressed through verbal and non-verbal behaviour? </a:t>
            </a:r>
            <a:endParaRPr lang="en-GB" sz="2800" b="1" dirty="0"/>
          </a:p>
        </p:txBody>
      </p:sp>
      <p:cxnSp>
        <p:nvCxnSpPr>
          <p:cNvPr id="6" name="Straight Arrow Connector 5"/>
          <p:cNvCxnSpPr/>
          <p:nvPr/>
        </p:nvCxnSpPr>
        <p:spPr>
          <a:xfrm>
            <a:off x="1331640" y="3645024"/>
            <a:ext cx="1944216" cy="28803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436096" y="3573016"/>
            <a:ext cx="2016224" cy="22705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7504" y="3356992"/>
            <a:ext cx="1368152" cy="553998"/>
          </a:xfrm>
          <a:prstGeom prst="rect">
            <a:avLst/>
          </a:prstGeom>
          <a:noFill/>
        </p:spPr>
        <p:txBody>
          <a:bodyPr wrap="square" rtlCol="0">
            <a:spAutoFit/>
          </a:bodyPr>
          <a:lstStyle/>
          <a:p>
            <a:r>
              <a:rPr lang="en-GB" sz="3000" dirty="0" smtClean="0"/>
              <a:t>Joseph</a:t>
            </a:r>
            <a:endParaRPr lang="en-GB" sz="3000" dirty="0"/>
          </a:p>
        </p:txBody>
      </p:sp>
      <p:sp>
        <p:nvSpPr>
          <p:cNvPr id="11" name="TextBox 10"/>
          <p:cNvSpPr txBox="1"/>
          <p:nvPr/>
        </p:nvSpPr>
        <p:spPr>
          <a:xfrm>
            <a:off x="7524328" y="3284984"/>
            <a:ext cx="1368152" cy="553998"/>
          </a:xfrm>
          <a:prstGeom prst="rect">
            <a:avLst/>
          </a:prstGeom>
          <a:noFill/>
        </p:spPr>
        <p:txBody>
          <a:bodyPr wrap="square" rtlCol="0">
            <a:spAutoFit/>
          </a:bodyPr>
          <a:lstStyle/>
          <a:p>
            <a:r>
              <a:rPr lang="en-GB" sz="3000" dirty="0" smtClean="0"/>
              <a:t>Jason</a:t>
            </a:r>
            <a:endParaRPr lang="en-GB" sz="3000" dirty="0"/>
          </a:p>
        </p:txBody>
      </p:sp>
    </p:spTree>
    <p:extLst>
      <p:ext uri="{BB962C8B-B14F-4D97-AF65-F5344CB8AC3E}">
        <p14:creationId xmlns:p14="http://schemas.microsoft.com/office/powerpoint/2010/main" val="41109156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power and power relationships shape our language use</a:t>
            </a:r>
            <a:endParaRPr lang="en-GB" dirty="0"/>
          </a:p>
        </p:txBody>
      </p:sp>
      <p:sp>
        <p:nvSpPr>
          <p:cNvPr id="4" name="TextBox 3"/>
          <p:cNvSpPr txBox="1"/>
          <p:nvPr/>
        </p:nvSpPr>
        <p:spPr>
          <a:xfrm>
            <a:off x="395536" y="692696"/>
            <a:ext cx="3528392" cy="5472608"/>
          </a:xfrm>
          <a:prstGeom prst="rect">
            <a:avLst/>
          </a:prstGeom>
          <a:noFill/>
          <a:ln>
            <a:solidFill>
              <a:schemeClr val="tx1"/>
            </a:solidFill>
          </a:ln>
        </p:spPr>
        <p:txBody>
          <a:bodyPr wrap="square" rtlCol="0">
            <a:spAutoFit/>
          </a:bodyPr>
          <a:lstStyle/>
          <a:p>
            <a:r>
              <a:rPr lang="en-GB" sz="2200" b="1" dirty="0"/>
              <a:t>Non-verbal behaviour</a:t>
            </a:r>
            <a:r>
              <a:rPr lang="en-GB" sz="2200" b="1" dirty="0" smtClean="0"/>
              <a:t>:</a:t>
            </a:r>
          </a:p>
          <a:p>
            <a:pPr>
              <a:buFont typeface="Arial" pitchFamily="34" charset="0"/>
              <a:buChar char="•"/>
            </a:pPr>
            <a:endParaRPr lang="en-GB" sz="2200" dirty="0"/>
          </a:p>
          <a:p>
            <a:pPr lvl="0">
              <a:buFont typeface="Arial" pitchFamily="34" charset="0"/>
              <a:buChar char="•"/>
            </a:pPr>
            <a:r>
              <a:rPr lang="en-GB" sz="2200" dirty="0" smtClean="0"/>
              <a:t> Facial </a:t>
            </a:r>
            <a:r>
              <a:rPr lang="en-GB" sz="2200" dirty="0"/>
              <a:t>expressions</a:t>
            </a:r>
          </a:p>
          <a:p>
            <a:pPr lvl="0">
              <a:buFont typeface="Arial" pitchFamily="34" charset="0"/>
              <a:buChar char="•"/>
            </a:pPr>
            <a:r>
              <a:rPr lang="en-GB" sz="2200" dirty="0" smtClean="0"/>
              <a:t> Head </a:t>
            </a:r>
            <a:r>
              <a:rPr lang="en-GB" sz="2200" dirty="0"/>
              <a:t>movement (e.g. nodding, holding head to one side)</a:t>
            </a:r>
          </a:p>
          <a:p>
            <a:pPr lvl="0">
              <a:buFont typeface="Arial" pitchFamily="34" charset="0"/>
              <a:buChar char="•"/>
            </a:pPr>
            <a:r>
              <a:rPr lang="en-GB" sz="2200" dirty="0" smtClean="0"/>
              <a:t> Eye </a:t>
            </a:r>
            <a:r>
              <a:rPr lang="en-GB" sz="2200" dirty="0"/>
              <a:t>gaze/ eye movement (Where is the person looking? Are they making eye contact with the person they are speaking to/listening to?)</a:t>
            </a:r>
          </a:p>
          <a:p>
            <a:pPr lvl="0">
              <a:buFont typeface="Arial" pitchFamily="34" charset="0"/>
              <a:buChar char="•"/>
            </a:pPr>
            <a:r>
              <a:rPr lang="en-GB" sz="2200" dirty="0" smtClean="0"/>
              <a:t> Gestures</a:t>
            </a:r>
            <a:endParaRPr lang="en-GB" sz="2200" dirty="0"/>
          </a:p>
          <a:p>
            <a:pPr lvl="0">
              <a:buFont typeface="Arial" pitchFamily="34" charset="0"/>
              <a:buChar char="•"/>
            </a:pPr>
            <a:r>
              <a:rPr lang="en-GB" sz="2200" dirty="0" smtClean="0"/>
              <a:t> Posture</a:t>
            </a:r>
            <a:endParaRPr lang="en-GB" sz="2200" dirty="0"/>
          </a:p>
          <a:p>
            <a:pPr lvl="0">
              <a:buFont typeface="Arial" pitchFamily="34" charset="0"/>
              <a:buChar char="•"/>
            </a:pPr>
            <a:r>
              <a:rPr lang="en-GB" sz="2200" dirty="0" smtClean="0"/>
              <a:t> Tone </a:t>
            </a:r>
            <a:r>
              <a:rPr lang="en-GB" sz="2200" dirty="0"/>
              <a:t>of voice</a:t>
            </a:r>
          </a:p>
          <a:p>
            <a:pPr lvl="0">
              <a:buFont typeface="Arial" pitchFamily="34" charset="0"/>
              <a:buChar char="•"/>
            </a:pPr>
            <a:r>
              <a:rPr lang="en-GB" sz="2200" dirty="0" smtClean="0"/>
              <a:t> Smiling/laughing</a:t>
            </a:r>
            <a:endParaRPr lang="en-GB" sz="2200" dirty="0"/>
          </a:p>
          <a:p>
            <a:endParaRPr lang="en-GB" dirty="0"/>
          </a:p>
        </p:txBody>
      </p:sp>
      <p:sp>
        <p:nvSpPr>
          <p:cNvPr id="5" name="TextBox 4"/>
          <p:cNvSpPr txBox="1"/>
          <p:nvPr/>
        </p:nvSpPr>
        <p:spPr>
          <a:xfrm>
            <a:off x="5148064" y="692696"/>
            <a:ext cx="3600400" cy="5472608"/>
          </a:xfrm>
          <a:prstGeom prst="rect">
            <a:avLst/>
          </a:prstGeom>
          <a:noFill/>
          <a:ln>
            <a:solidFill>
              <a:schemeClr val="tx1"/>
            </a:solidFill>
          </a:ln>
        </p:spPr>
        <p:txBody>
          <a:bodyPr wrap="square" rtlCol="0">
            <a:spAutoFit/>
          </a:bodyPr>
          <a:lstStyle/>
          <a:p>
            <a:r>
              <a:rPr lang="en-GB" sz="2200" b="1" dirty="0"/>
              <a:t>Verbal behaviour</a:t>
            </a:r>
            <a:r>
              <a:rPr lang="en-GB" sz="2200" b="1" dirty="0" smtClean="0"/>
              <a:t>:</a:t>
            </a:r>
          </a:p>
          <a:p>
            <a:endParaRPr lang="en-GB" sz="2200" dirty="0"/>
          </a:p>
          <a:p>
            <a:pPr lvl="0">
              <a:buFont typeface="Arial" pitchFamily="34" charset="0"/>
              <a:buChar char="•"/>
            </a:pPr>
            <a:r>
              <a:rPr lang="en-GB" sz="2200" dirty="0" smtClean="0"/>
              <a:t> Who </a:t>
            </a:r>
            <a:r>
              <a:rPr lang="en-GB" sz="2200" dirty="0"/>
              <a:t>interrupts whom? Does the other person give way or keep talking?</a:t>
            </a:r>
          </a:p>
          <a:p>
            <a:pPr lvl="0">
              <a:buFont typeface="Arial" pitchFamily="34" charset="0"/>
              <a:buChar char="•"/>
            </a:pPr>
            <a:r>
              <a:rPr lang="en-GB" sz="2200" dirty="0" smtClean="0"/>
              <a:t> Who </a:t>
            </a:r>
            <a:r>
              <a:rPr lang="en-GB" sz="2200" dirty="0"/>
              <a:t>speaks most? Who speaks at length while the other listens (</a:t>
            </a:r>
            <a:r>
              <a:rPr lang="en-GB" sz="2200" b="1" dirty="0"/>
              <a:t>holding the floor</a:t>
            </a:r>
            <a:r>
              <a:rPr lang="en-GB" sz="2200" dirty="0"/>
              <a:t>)? Who decides what is going to be talked about (</a:t>
            </a:r>
            <a:r>
              <a:rPr lang="en-GB" sz="2200" b="1" dirty="0"/>
              <a:t>agenda setting</a:t>
            </a:r>
            <a:r>
              <a:rPr lang="en-GB" sz="2200" dirty="0"/>
              <a:t>)?</a:t>
            </a:r>
          </a:p>
          <a:p>
            <a:pPr lvl="0">
              <a:buFont typeface="Arial" pitchFamily="34" charset="0"/>
              <a:buChar char="•"/>
            </a:pPr>
            <a:r>
              <a:rPr lang="en-GB" sz="2200" dirty="0" smtClean="0"/>
              <a:t> Apologising</a:t>
            </a:r>
            <a:endParaRPr lang="en-GB" sz="2200" dirty="0"/>
          </a:p>
          <a:p>
            <a:pPr lvl="0">
              <a:buFont typeface="Arial" pitchFamily="34" charset="0"/>
              <a:buChar char="•"/>
            </a:pPr>
            <a:r>
              <a:rPr lang="en-GB" sz="2200" dirty="0" smtClean="0"/>
              <a:t> Who </a:t>
            </a:r>
            <a:r>
              <a:rPr lang="en-GB" sz="2200" dirty="0"/>
              <a:t>gives instructions, and how</a:t>
            </a:r>
            <a:r>
              <a:rPr lang="en-GB" sz="2200" dirty="0" smtClean="0"/>
              <a:t>?</a:t>
            </a:r>
          </a:p>
          <a:p>
            <a:pPr lvl="0">
              <a:buFont typeface="Arial" pitchFamily="34" charset="0"/>
              <a:buChar char="•"/>
            </a:pPr>
            <a:endParaRPr lang="en-GB" sz="1500" dirty="0"/>
          </a:p>
          <a:p>
            <a:endParaRPr lang="en-GB" sz="2000" dirty="0"/>
          </a:p>
        </p:txBody>
      </p:sp>
      <p:sp>
        <p:nvSpPr>
          <p:cNvPr id="6" name="TextBox 5"/>
          <p:cNvSpPr txBox="1"/>
          <p:nvPr/>
        </p:nvSpPr>
        <p:spPr>
          <a:xfrm>
            <a:off x="4139952" y="2204864"/>
            <a:ext cx="864096" cy="1569660"/>
          </a:xfrm>
          <a:prstGeom prst="rect">
            <a:avLst/>
          </a:prstGeom>
          <a:noFill/>
        </p:spPr>
        <p:txBody>
          <a:bodyPr wrap="square" rtlCol="0">
            <a:spAutoFit/>
          </a:bodyPr>
          <a:lstStyle/>
          <a:p>
            <a:r>
              <a:rPr lang="en-GB" sz="9600" b="1" dirty="0" smtClean="0">
                <a:solidFill>
                  <a:srgbClr val="FF0000"/>
                </a:solidFill>
              </a:rPr>
              <a:t>?</a:t>
            </a:r>
            <a:endParaRPr lang="en-GB" sz="9600" b="1" dirty="0">
              <a:solidFill>
                <a:srgbClr val="FF0000"/>
              </a:solidFill>
            </a:endParaRPr>
          </a:p>
        </p:txBody>
      </p:sp>
    </p:spTree>
    <p:extLst>
      <p:ext uri="{BB962C8B-B14F-4D97-AF65-F5344CB8AC3E}">
        <p14:creationId xmlns:p14="http://schemas.microsoft.com/office/powerpoint/2010/main" val="3003150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tter+than+suddenly+becoming+stationery+am+I+right+_21417507318836a1b5b038c16c354308.png"/>
          <p:cNvPicPr>
            <a:picLocks noChangeAspect="1"/>
          </p:cNvPicPr>
          <p:nvPr/>
        </p:nvPicPr>
        <p:blipFill>
          <a:blip r:embed="rId2" cstate="print"/>
          <a:srcRect l="10109" t="6499" r="7909" b="9618"/>
          <a:stretch>
            <a:fillRect/>
          </a:stretch>
        </p:blipFill>
        <p:spPr>
          <a:xfrm>
            <a:off x="0" y="620688"/>
            <a:ext cx="9144000" cy="6237312"/>
          </a:xfrm>
          <a:prstGeom prst="rect">
            <a:avLst/>
          </a:prstGeom>
        </p:spPr>
      </p:pic>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power and power relationships shape our language use</a:t>
            </a:r>
            <a:endParaRPr lang="en-GB" dirty="0"/>
          </a:p>
        </p:txBody>
      </p:sp>
      <p:sp>
        <p:nvSpPr>
          <p:cNvPr id="5" name="Content Placeholder 2"/>
          <p:cNvSpPr txBox="1">
            <a:spLocks/>
          </p:cNvSpPr>
          <p:nvPr/>
        </p:nvSpPr>
        <p:spPr>
          <a:xfrm>
            <a:off x="467544" y="1484784"/>
            <a:ext cx="8229600" cy="4525963"/>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6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6000" b="1" i="0" u="none" strike="noStrike" kern="1200" cap="none" spc="0" normalizeH="0" baseline="0" noProof="0" dirty="0" smtClean="0">
                <a:ln>
                  <a:noFill/>
                </a:ln>
                <a:solidFill>
                  <a:schemeClr val="tx1"/>
                </a:solidFill>
                <a:effectLst/>
                <a:uLnTx/>
                <a:uFillTx/>
                <a:latin typeface="+mn-lt"/>
                <a:ea typeface="+mn-ea"/>
                <a:cs typeface="+mn-cs"/>
              </a:rPr>
              <a:t> How is the language chefs use affected by power and power relationships?</a:t>
            </a:r>
            <a:endParaRPr kumimoji="0" lang="en-GB" sz="6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209987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67544" y="1196752"/>
            <a:ext cx="8208912" cy="4464496"/>
          </a:xfrm>
        </p:spPr>
        <p:txBody>
          <a:bodyPr>
            <a:noAutofit/>
          </a:bodyPr>
          <a:lstStyle/>
          <a:p>
            <a:r>
              <a:rPr lang="en-GB" sz="3600" b="1" u="sng" dirty="0" smtClean="0">
                <a:solidFill>
                  <a:schemeClr val="bg1"/>
                </a:solidFill>
                <a:latin typeface="Comic Sans MS" pitchFamily="66" charset="0"/>
              </a:rPr>
              <a:t/>
            </a:r>
            <a:br>
              <a:rPr lang="en-GB" sz="3600" b="1" u="sng" dirty="0" smtClean="0">
                <a:solidFill>
                  <a:schemeClr val="bg1"/>
                </a:solidFill>
                <a:latin typeface="Comic Sans MS" pitchFamily="66" charset="0"/>
              </a:rPr>
            </a:br>
            <a:r>
              <a:rPr lang="en-GB" sz="5400" dirty="0" smtClean="0">
                <a:solidFill>
                  <a:schemeClr val="bg1"/>
                </a:solidFill>
                <a:latin typeface="Comic Sans MS" pitchFamily="66" charset="0"/>
              </a:rPr>
              <a:t> </a:t>
            </a:r>
            <a:r>
              <a:rPr lang="en-GB" sz="5400" b="1" dirty="0" smtClean="0">
                <a:solidFill>
                  <a:schemeClr val="bg1"/>
                </a:solidFill>
                <a:latin typeface="Comic Sans MS" pitchFamily="66" charset="0"/>
              </a:rPr>
              <a:t>Learning Objective</a:t>
            </a:r>
            <a:r>
              <a:rPr lang="en-GB" sz="3200" b="1" dirty="0" smtClean="0">
                <a:solidFill>
                  <a:schemeClr val="bg1"/>
                </a:solidFill>
                <a:latin typeface="Comic Sans MS" pitchFamily="66" charset="0"/>
              </a:rPr>
              <a:t/>
            </a:r>
            <a:br>
              <a:rPr lang="en-GB" sz="3200" b="1"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To understand how and why chefs use jargon </a:t>
            </a: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sz="3200" dirty="0" smtClean="0">
                <a:solidFill>
                  <a:schemeClr val="bg1"/>
                </a:solidFill>
                <a:latin typeface="Comic Sans MS" pitchFamily="66" charset="0"/>
              </a:rPr>
              <a:t/>
            </a:r>
            <a:br>
              <a:rPr lang="en-GB" sz="3200"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40852760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67544" y="1196752"/>
            <a:ext cx="8208912" cy="4464496"/>
          </a:xfrm>
        </p:spPr>
        <p:txBody>
          <a:bodyPr>
            <a:noAutofit/>
          </a:bodyPr>
          <a:lstStyle/>
          <a:p>
            <a:r>
              <a:rPr lang="en-GB" sz="3600" b="1" u="sng" dirty="0" smtClean="0">
                <a:solidFill>
                  <a:schemeClr val="bg1"/>
                </a:solidFill>
                <a:latin typeface="Comic Sans MS" pitchFamily="66" charset="0"/>
              </a:rPr>
              <a:t/>
            </a:r>
            <a:br>
              <a:rPr lang="en-GB" sz="3600" b="1" u="sng" dirty="0" smtClean="0">
                <a:solidFill>
                  <a:schemeClr val="bg1"/>
                </a:solidFill>
                <a:latin typeface="Comic Sans MS" pitchFamily="66" charset="0"/>
              </a:rPr>
            </a:br>
            <a:r>
              <a:rPr lang="en-GB" sz="5400" dirty="0" smtClean="0">
                <a:solidFill>
                  <a:schemeClr val="bg1"/>
                </a:solidFill>
                <a:latin typeface="Comic Sans MS" pitchFamily="66" charset="0"/>
              </a:rPr>
              <a:t> </a:t>
            </a:r>
            <a:r>
              <a:rPr lang="en-GB" sz="5400" b="1" dirty="0" smtClean="0">
                <a:solidFill>
                  <a:schemeClr val="bg1"/>
                </a:solidFill>
                <a:latin typeface="Comic Sans MS" pitchFamily="66" charset="0"/>
              </a:rPr>
              <a:t>Learning Objective</a:t>
            </a:r>
            <a:r>
              <a:rPr lang="en-GB" sz="3200" b="1" dirty="0" smtClean="0">
                <a:solidFill>
                  <a:schemeClr val="bg1"/>
                </a:solidFill>
                <a:latin typeface="Comic Sans MS" pitchFamily="66" charset="0"/>
              </a:rPr>
              <a:t/>
            </a:r>
            <a:br>
              <a:rPr lang="en-GB" sz="3200" b="1"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To understand the AOs and task</a:t>
            </a:r>
            <a:br>
              <a:rPr lang="en-GB" sz="4000" dirty="0" smtClean="0">
                <a:solidFill>
                  <a:schemeClr val="bg1"/>
                </a:solidFill>
                <a:latin typeface="Comic Sans MS" pitchFamily="66" charset="0"/>
              </a:rPr>
            </a:br>
            <a:r>
              <a:rPr lang="en-GB" sz="4000" dirty="0">
                <a:solidFill>
                  <a:schemeClr val="bg1"/>
                </a:solidFill>
                <a:latin typeface="Comic Sans MS" pitchFamily="66" charset="0"/>
              </a:rPr>
              <a:t/>
            </a:r>
            <a:br>
              <a:rPr lang="en-GB" sz="4000" dirty="0">
                <a:solidFill>
                  <a:schemeClr val="bg1"/>
                </a:solidFill>
                <a:latin typeface="Comic Sans MS" pitchFamily="66" charset="0"/>
              </a:rPr>
            </a:br>
            <a:r>
              <a:rPr lang="en-GB" sz="3200" dirty="0" smtClean="0">
                <a:solidFill>
                  <a:schemeClr val="bg1"/>
                </a:solidFill>
                <a:latin typeface="Comic Sans MS" pitchFamily="66" charset="0"/>
              </a:rPr>
              <a:t/>
            </a:r>
            <a:br>
              <a:rPr lang="en-GB" sz="3200"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4354163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thebrainiacs.lincoln-heights.groupfusion.net/modules/groups/homepagefiles/announcement/27679-28875503.jpg"/>
          <p:cNvPicPr>
            <a:picLocks noChangeAspect="1" noChangeArrowheads="1"/>
          </p:cNvPicPr>
          <p:nvPr/>
        </p:nvPicPr>
        <p:blipFill>
          <a:blip r:embed="rId2" cstate="print"/>
          <a:srcRect l="4646"/>
          <a:stretch>
            <a:fillRect/>
          </a:stretch>
        </p:blipFill>
        <p:spPr bwMode="auto">
          <a:xfrm>
            <a:off x="0" y="368057"/>
            <a:ext cx="5183559" cy="6489943"/>
          </a:xfrm>
          <a:prstGeom prst="rect">
            <a:avLst/>
          </a:prstGeom>
          <a:noFill/>
        </p:spPr>
      </p:pic>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and why chefs use jargon</a:t>
            </a:r>
            <a:endParaRPr lang="en-GB" dirty="0"/>
          </a:p>
        </p:txBody>
      </p:sp>
      <p:sp>
        <p:nvSpPr>
          <p:cNvPr id="5" name="Rectangle 4"/>
          <p:cNvSpPr/>
          <p:nvPr/>
        </p:nvSpPr>
        <p:spPr>
          <a:xfrm>
            <a:off x="5220072" y="620688"/>
            <a:ext cx="3923928" cy="5078313"/>
          </a:xfrm>
          <a:prstGeom prst="rect">
            <a:avLst/>
          </a:prstGeom>
        </p:spPr>
        <p:txBody>
          <a:bodyPr wrap="square">
            <a:spAutoFit/>
          </a:bodyPr>
          <a:lstStyle/>
          <a:p>
            <a:pPr>
              <a:buNone/>
            </a:pPr>
            <a:r>
              <a:rPr lang="en-GB" sz="3600" dirty="0" smtClean="0"/>
              <a:t>What is jargon? </a:t>
            </a:r>
          </a:p>
          <a:p>
            <a:pPr>
              <a:buNone/>
            </a:pPr>
            <a:endParaRPr lang="en-GB" sz="3600" dirty="0"/>
          </a:p>
          <a:p>
            <a:pPr>
              <a:buNone/>
            </a:pPr>
            <a:r>
              <a:rPr lang="en-GB" sz="3600" dirty="0" smtClean="0"/>
              <a:t>Why do people use it? </a:t>
            </a:r>
          </a:p>
          <a:p>
            <a:pPr>
              <a:buNone/>
            </a:pPr>
            <a:endParaRPr lang="en-GB" sz="3600" dirty="0"/>
          </a:p>
          <a:p>
            <a:pPr>
              <a:buNone/>
            </a:pPr>
            <a:r>
              <a:rPr lang="en-GB" sz="3600" dirty="0" smtClean="0"/>
              <a:t>What effect does jargon have on those who don’t understand it? </a:t>
            </a:r>
          </a:p>
        </p:txBody>
      </p:sp>
      <p:sp>
        <p:nvSpPr>
          <p:cNvPr id="6" name="Action Button: Movie 5">
            <a:hlinkClick r:id="rId3" action="ppaction://hlinkfile" highlightClick="1"/>
          </p:cNvPr>
          <p:cNvSpPr/>
          <p:nvPr/>
        </p:nvSpPr>
        <p:spPr>
          <a:xfrm>
            <a:off x="7524328" y="5877272"/>
            <a:ext cx="1368152" cy="792088"/>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0554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and why chefs use jargon</a:t>
            </a:r>
            <a:endParaRPr lang="en-GB" dirty="0"/>
          </a:p>
        </p:txBody>
      </p:sp>
      <p:pic>
        <p:nvPicPr>
          <p:cNvPr id="1026" name="Picture 2"/>
          <p:cNvPicPr>
            <a:picLocks noChangeAspect="1" noChangeArrowheads="1"/>
          </p:cNvPicPr>
          <p:nvPr/>
        </p:nvPicPr>
        <p:blipFill>
          <a:blip r:embed="rId2" cstate="print"/>
          <a:srcRect l="18010" t="21650" r="53050" b="25850"/>
          <a:stretch>
            <a:fillRect/>
          </a:stretch>
        </p:blipFill>
        <p:spPr bwMode="auto">
          <a:xfrm>
            <a:off x="179512" y="476672"/>
            <a:ext cx="6068834" cy="6192688"/>
          </a:xfrm>
          <a:prstGeom prst="rect">
            <a:avLst/>
          </a:prstGeom>
          <a:noFill/>
          <a:ln w="9525">
            <a:noFill/>
            <a:miter lim="800000"/>
            <a:headEnd/>
            <a:tailEnd/>
          </a:ln>
        </p:spPr>
      </p:pic>
      <p:sp>
        <p:nvSpPr>
          <p:cNvPr id="4" name="TextBox 3"/>
          <p:cNvSpPr txBox="1"/>
          <p:nvPr/>
        </p:nvSpPr>
        <p:spPr>
          <a:xfrm>
            <a:off x="6228184" y="1484784"/>
            <a:ext cx="2808312" cy="4401205"/>
          </a:xfrm>
          <a:prstGeom prst="rect">
            <a:avLst/>
          </a:prstGeom>
          <a:noFill/>
        </p:spPr>
        <p:txBody>
          <a:bodyPr wrap="square" rtlCol="0">
            <a:spAutoFit/>
          </a:bodyPr>
          <a:lstStyle/>
          <a:p>
            <a:r>
              <a:rPr lang="en-GB" sz="2800" b="1" dirty="0" smtClean="0"/>
              <a:t>Complete the task on your worksheet, listing the specialist language – or jargon – used by these groups.</a:t>
            </a:r>
          </a:p>
          <a:p>
            <a:endParaRPr lang="en-GB" sz="2800" b="1" dirty="0"/>
          </a:p>
          <a:p>
            <a:r>
              <a:rPr lang="en-GB" sz="2800" b="1" dirty="0" smtClean="0"/>
              <a:t>Be prepared to share your ideas.</a:t>
            </a:r>
            <a:endParaRPr lang="en-GB" sz="2800" b="1" dirty="0"/>
          </a:p>
        </p:txBody>
      </p:sp>
    </p:spTree>
    <p:extLst>
      <p:ext uri="{BB962C8B-B14F-4D97-AF65-F5344CB8AC3E}">
        <p14:creationId xmlns:p14="http://schemas.microsoft.com/office/powerpoint/2010/main" val="606601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tter+than+suddenly+becoming+stationery+am+I+right+_21417507318836a1b5b038c16c354308.png"/>
          <p:cNvPicPr>
            <a:picLocks noChangeAspect="1"/>
          </p:cNvPicPr>
          <p:nvPr/>
        </p:nvPicPr>
        <p:blipFill>
          <a:blip r:embed="rId2" cstate="print"/>
          <a:srcRect l="10109" t="6499" r="7909" b="9618"/>
          <a:stretch>
            <a:fillRect/>
          </a:stretch>
        </p:blipFill>
        <p:spPr>
          <a:xfrm>
            <a:off x="0" y="620688"/>
            <a:ext cx="9144000" cy="6237312"/>
          </a:xfrm>
          <a:prstGeom prst="rect">
            <a:avLst/>
          </a:prstGeom>
        </p:spPr>
      </p:pic>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and why chefs use jargon</a:t>
            </a:r>
            <a:endParaRPr lang="en-GB" dirty="0"/>
          </a:p>
        </p:txBody>
      </p:sp>
      <p:sp>
        <p:nvSpPr>
          <p:cNvPr id="5" name="Content Placeholder 2"/>
          <p:cNvSpPr txBox="1">
            <a:spLocks/>
          </p:cNvSpPr>
          <p:nvPr/>
        </p:nvSpPr>
        <p:spPr>
          <a:xfrm>
            <a:off x="467544" y="1484784"/>
            <a:ext cx="8229600" cy="4525963"/>
          </a:xfrm>
          <a:prstGeom prst="rect">
            <a:avLst/>
          </a:prstGeom>
        </p:spPr>
        <p:txBody>
          <a:bodyPr/>
          <a:lstStyle/>
          <a:p>
            <a:pPr algn="ctr">
              <a:buNone/>
            </a:pPr>
            <a:r>
              <a:rPr lang="en-GB" sz="6000" b="1" dirty="0" smtClean="0"/>
              <a:t>Why might chefs use specialist language? </a:t>
            </a:r>
          </a:p>
          <a:p>
            <a:pPr>
              <a:buNone/>
            </a:pPr>
            <a:endParaRPr lang="en-GB" sz="6000" dirty="0" smtClean="0"/>
          </a:p>
          <a:p>
            <a:pPr>
              <a:buNone/>
            </a:pPr>
            <a:r>
              <a:rPr lang="en-GB" sz="6000" dirty="0" smtClean="0"/>
              <a:t>	</a:t>
            </a:r>
          </a:p>
        </p:txBody>
      </p:sp>
      <p:sp>
        <p:nvSpPr>
          <p:cNvPr id="7" name="Rectangle 6"/>
          <p:cNvSpPr/>
          <p:nvPr/>
        </p:nvSpPr>
        <p:spPr>
          <a:xfrm>
            <a:off x="1115616" y="4077072"/>
            <a:ext cx="7488832" cy="954107"/>
          </a:xfrm>
          <a:prstGeom prst="rect">
            <a:avLst/>
          </a:prstGeom>
        </p:spPr>
        <p:txBody>
          <a:bodyPr wrap="square">
            <a:spAutoFit/>
          </a:bodyPr>
          <a:lstStyle/>
          <a:p>
            <a:pPr>
              <a:buFont typeface="Arial" pitchFamily="34" charset="0"/>
              <a:buChar char="•"/>
            </a:pPr>
            <a:r>
              <a:rPr lang="en-GB" sz="2800" dirty="0" smtClean="0"/>
              <a:t> Who might this language include?</a:t>
            </a:r>
          </a:p>
          <a:p>
            <a:pPr>
              <a:buFont typeface="Arial" pitchFamily="34" charset="0"/>
              <a:buChar char="•"/>
            </a:pPr>
            <a:r>
              <a:rPr lang="en-GB" sz="2800" dirty="0" smtClean="0"/>
              <a:t> Who might it exclude?</a:t>
            </a:r>
          </a:p>
        </p:txBody>
      </p:sp>
    </p:spTree>
    <p:extLst>
      <p:ext uri="{BB962C8B-B14F-4D97-AF65-F5344CB8AC3E}">
        <p14:creationId xmlns:p14="http://schemas.microsoft.com/office/powerpoint/2010/main" val="18352749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tter+than+suddenly+becoming+stationery+am+I+right+_21417507318836a1b5b038c16c354308.png"/>
          <p:cNvPicPr>
            <a:picLocks noChangeAspect="1"/>
          </p:cNvPicPr>
          <p:nvPr/>
        </p:nvPicPr>
        <p:blipFill>
          <a:blip r:embed="rId2" cstate="print"/>
          <a:srcRect l="10109" t="6499" r="7909" b="9618"/>
          <a:stretch>
            <a:fillRect/>
          </a:stretch>
        </p:blipFill>
        <p:spPr>
          <a:xfrm>
            <a:off x="0" y="620688"/>
            <a:ext cx="9144000" cy="6237312"/>
          </a:xfrm>
          <a:prstGeom prst="rect">
            <a:avLst/>
          </a:prstGeom>
        </p:spPr>
      </p:pic>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and why chefs use jargon</a:t>
            </a:r>
            <a:endParaRPr lang="en-GB" dirty="0"/>
          </a:p>
        </p:txBody>
      </p:sp>
      <p:sp>
        <p:nvSpPr>
          <p:cNvPr id="5" name="Content Placeholder 2"/>
          <p:cNvSpPr txBox="1">
            <a:spLocks/>
          </p:cNvSpPr>
          <p:nvPr/>
        </p:nvSpPr>
        <p:spPr>
          <a:xfrm>
            <a:off x="539552" y="908720"/>
            <a:ext cx="8229600" cy="4525963"/>
          </a:xfrm>
          <a:prstGeom prst="rect">
            <a:avLst/>
          </a:prstGeom>
        </p:spPr>
        <p:txBody>
          <a:bodyPr/>
          <a:lstStyle/>
          <a:p>
            <a:pPr algn="ctr">
              <a:buNone/>
            </a:pPr>
            <a:r>
              <a:rPr lang="en-GB" sz="6000" b="1" dirty="0" smtClean="0"/>
              <a:t>Why might chefs use specialist language? </a:t>
            </a:r>
          </a:p>
          <a:p>
            <a:pPr>
              <a:buNone/>
            </a:pPr>
            <a:endParaRPr lang="en-GB" sz="6000" dirty="0" smtClean="0"/>
          </a:p>
          <a:p>
            <a:pPr>
              <a:buNone/>
            </a:pPr>
            <a:r>
              <a:rPr lang="en-GB" sz="6000" dirty="0" smtClean="0"/>
              <a:t>	</a:t>
            </a:r>
          </a:p>
        </p:txBody>
      </p:sp>
      <p:sp>
        <p:nvSpPr>
          <p:cNvPr id="7" name="Rectangle 6"/>
          <p:cNvSpPr/>
          <p:nvPr/>
        </p:nvSpPr>
        <p:spPr>
          <a:xfrm>
            <a:off x="1043608" y="2924944"/>
            <a:ext cx="7848872" cy="3539430"/>
          </a:xfrm>
          <a:prstGeom prst="rect">
            <a:avLst/>
          </a:prstGeom>
        </p:spPr>
        <p:txBody>
          <a:bodyPr wrap="square">
            <a:spAutoFit/>
          </a:bodyPr>
          <a:lstStyle/>
          <a:p>
            <a:pPr>
              <a:buFont typeface="Arial" pitchFamily="34" charset="0"/>
              <a:buChar char="•"/>
            </a:pPr>
            <a:r>
              <a:rPr lang="en-GB" sz="2800" dirty="0" smtClean="0"/>
              <a:t> Chefs need to talk about a huge variety of different foods and cooking techniques – jargon helps them to be precise</a:t>
            </a:r>
          </a:p>
          <a:p>
            <a:pPr>
              <a:buFont typeface="Arial" pitchFamily="34" charset="0"/>
              <a:buChar char="•"/>
            </a:pPr>
            <a:r>
              <a:rPr lang="en-GB" sz="2800" dirty="0" smtClean="0"/>
              <a:t> Shows expert knowledge – others will respect this</a:t>
            </a:r>
          </a:p>
          <a:p>
            <a:pPr>
              <a:buFont typeface="Arial" pitchFamily="34" charset="0"/>
              <a:buChar char="•"/>
            </a:pPr>
            <a:r>
              <a:rPr lang="en-GB" sz="2800" dirty="0" smtClean="0"/>
              <a:t> Can help avoid confusion when giving instructions</a:t>
            </a:r>
          </a:p>
          <a:p>
            <a:pPr>
              <a:buFont typeface="Arial" pitchFamily="34" charset="0"/>
              <a:buChar char="•"/>
            </a:pPr>
            <a:r>
              <a:rPr lang="en-GB" sz="2800" dirty="0" smtClean="0"/>
              <a:t> Chefs tend to be perfectionists</a:t>
            </a:r>
          </a:p>
          <a:p>
            <a:pPr>
              <a:buFont typeface="Arial" pitchFamily="34" charset="0"/>
              <a:buChar char="•"/>
            </a:pPr>
            <a:r>
              <a:rPr lang="en-GB" sz="2800" dirty="0" smtClean="0"/>
              <a:t> This is a profession, so they need to know the right terms</a:t>
            </a:r>
          </a:p>
        </p:txBody>
      </p:sp>
    </p:spTree>
    <p:extLst>
      <p:ext uri="{BB962C8B-B14F-4D97-AF65-F5344CB8AC3E}">
        <p14:creationId xmlns:p14="http://schemas.microsoft.com/office/powerpoint/2010/main" val="1166957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tter+than+suddenly+becoming+stationery+am+I+right+_21417507318836a1b5b038c16c354308.png"/>
          <p:cNvPicPr>
            <a:picLocks noChangeAspect="1"/>
          </p:cNvPicPr>
          <p:nvPr/>
        </p:nvPicPr>
        <p:blipFill>
          <a:blip r:embed="rId2" cstate="print"/>
          <a:srcRect l="10109" t="6499" r="7909" b="9618"/>
          <a:stretch>
            <a:fillRect/>
          </a:stretch>
        </p:blipFill>
        <p:spPr>
          <a:xfrm>
            <a:off x="0" y="620688"/>
            <a:ext cx="9144000" cy="6237312"/>
          </a:xfrm>
          <a:prstGeom prst="rect">
            <a:avLst/>
          </a:prstGeom>
        </p:spPr>
      </p:pic>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and why chefs use jargon</a:t>
            </a:r>
            <a:endParaRPr lang="en-GB" dirty="0"/>
          </a:p>
        </p:txBody>
      </p:sp>
      <p:sp>
        <p:nvSpPr>
          <p:cNvPr id="5" name="Content Placeholder 2"/>
          <p:cNvSpPr txBox="1">
            <a:spLocks/>
          </p:cNvSpPr>
          <p:nvPr/>
        </p:nvSpPr>
        <p:spPr>
          <a:xfrm>
            <a:off x="1043608" y="908720"/>
            <a:ext cx="7920880" cy="4525963"/>
          </a:xfrm>
          <a:prstGeom prst="rect">
            <a:avLst/>
          </a:prstGeom>
        </p:spPr>
        <p:txBody>
          <a:bodyPr/>
          <a:lstStyle/>
          <a:p>
            <a:pPr algn="ctr">
              <a:buNone/>
            </a:pPr>
            <a:r>
              <a:rPr lang="en-GB" sz="5200" b="1" dirty="0" smtClean="0"/>
              <a:t>Homework: semantic fields</a:t>
            </a:r>
          </a:p>
          <a:p>
            <a:pPr>
              <a:buNone/>
            </a:pPr>
            <a:endParaRPr lang="en-GB" sz="6000" dirty="0" smtClean="0"/>
          </a:p>
          <a:p>
            <a:pPr>
              <a:buNone/>
            </a:pPr>
            <a:r>
              <a:rPr lang="en-GB" sz="6000" dirty="0" smtClean="0"/>
              <a:t>	</a:t>
            </a:r>
          </a:p>
        </p:txBody>
      </p:sp>
      <p:sp>
        <p:nvSpPr>
          <p:cNvPr id="7" name="Rectangle 6"/>
          <p:cNvSpPr/>
          <p:nvPr/>
        </p:nvSpPr>
        <p:spPr>
          <a:xfrm>
            <a:off x="1187624" y="2132856"/>
            <a:ext cx="7704856" cy="4524315"/>
          </a:xfrm>
          <a:prstGeom prst="rect">
            <a:avLst/>
          </a:prstGeom>
        </p:spPr>
        <p:txBody>
          <a:bodyPr wrap="square">
            <a:spAutoFit/>
          </a:bodyPr>
          <a:lstStyle/>
          <a:p>
            <a:pPr>
              <a:buNone/>
            </a:pPr>
            <a:r>
              <a:rPr lang="en-GB" sz="3600" dirty="0" smtClean="0"/>
              <a:t>A </a:t>
            </a:r>
            <a:r>
              <a:rPr lang="en-GB" sz="3600" b="1" dirty="0" smtClean="0"/>
              <a:t>semantic field</a:t>
            </a:r>
            <a:r>
              <a:rPr lang="en-GB" sz="3600" dirty="0" smtClean="0"/>
              <a:t> is the typical words, phrases and terms associated with an area of life, e.g. a particular job. This includes jargon.</a:t>
            </a:r>
          </a:p>
          <a:p>
            <a:pPr>
              <a:buNone/>
            </a:pPr>
            <a:endParaRPr lang="en-GB" sz="3600" dirty="0" smtClean="0"/>
          </a:p>
          <a:p>
            <a:pPr>
              <a:buNone/>
            </a:pPr>
            <a:r>
              <a:rPr lang="en-GB" sz="3600" b="1" dirty="0" smtClean="0"/>
              <a:t>What is the semantic field of chefs? </a:t>
            </a:r>
            <a:r>
              <a:rPr lang="en-GB" sz="3600" dirty="0" smtClean="0"/>
              <a:t>Come up with as many examples of words and phrases as you can.</a:t>
            </a:r>
          </a:p>
        </p:txBody>
      </p:sp>
    </p:spTree>
    <p:extLst>
      <p:ext uri="{BB962C8B-B14F-4D97-AF65-F5344CB8AC3E}">
        <p14:creationId xmlns:p14="http://schemas.microsoft.com/office/powerpoint/2010/main" val="27149505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67544" y="1196752"/>
            <a:ext cx="8208912" cy="4464496"/>
          </a:xfrm>
        </p:spPr>
        <p:txBody>
          <a:bodyPr>
            <a:noAutofit/>
          </a:bodyPr>
          <a:lstStyle/>
          <a:p>
            <a:r>
              <a:rPr lang="en-GB" sz="3600" b="1" u="sng" dirty="0" smtClean="0">
                <a:solidFill>
                  <a:schemeClr val="bg1"/>
                </a:solidFill>
                <a:latin typeface="Comic Sans MS" pitchFamily="66" charset="0"/>
              </a:rPr>
              <a:t/>
            </a:r>
            <a:br>
              <a:rPr lang="en-GB" sz="3600" b="1" u="sng" dirty="0" smtClean="0">
                <a:solidFill>
                  <a:schemeClr val="bg1"/>
                </a:solidFill>
                <a:latin typeface="Comic Sans MS" pitchFamily="66" charset="0"/>
              </a:rPr>
            </a:br>
            <a:r>
              <a:rPr lang="en-GB" sz="5400" dirty="0" smtClean="0">
                <a:solidFill>
                  <a:schemeClr val="bg1"/>
                </a:solidFill>
                <a:latin typeface="Comic Sans MS" pitchFamily="66" charset="0"/>
              </a:rPr>
              <a:t> </a:t>
            </a:r>
            <a:r>
              <a:rPr lang="en-GB" sz="5400" b="1" dirty="0" smtClean="0">
                <a:solidFill>
                  <a:schemeClr val="bg1"/>
                </a:solidFill>
                <a:latin typeface="Comic Sans MS" pitchFamily="66" charset="0"/>
              </a:rPr>
              <a:t>Learning Objective</a:t>
            </a:r>
            <a:r>
              <a:rPr lang="en-GB" sz="3200" b="1" dirty="0" smtClean="0">
                <a:solidFill>
                  <a:schemeClr val="bg1"/>
                </a:solidFill>
                <a:latin typeface="Comic Sans MS" pitchFamily="66" charset="0"/>
              </a:rPr>
              <a:t/>
            </a:r>
            <a:br>
              <a:rPr lang="en-GB" sz="3200" b="1"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To understand how gender shapes our language use</a:t>
            </a:r>
            <a:r>
              <a:rPr lang="en-GB" sz="3200" dirty="0" smtClean="0">
                <a:solidFill>
                  <a:schemeClr val="bg1"/>
                </a:solidFill>
                <a:latin typeface="Comic Sans MS" pitchFamily="66" charset="0"/>
              </a:rPr>
              <a:t/>
            </a:r>
            <a:br>
              <a:rPr lang="en-GB" sz="3200"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1076555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gender shapes our language use</a:t>
            </a:r>
            <a:endParaRPr lang="en-GB" dirty="0"/>
          </a:p>
        </p:txBody>
      </p:sp>
      <p:sp>
        <p:nvSpPr>
          <p:cNvPr id="4" name="TextBox 3"/>
          <p:cNvSpPr txBox="1"/>
          <p:nvPr/>
        </p:nvSpPr>
        <p:spPr>
          <a:xfrm>
            <a:off x="251520" y="692696"/>
            <a:ext cx="8568952" cy="1200329"/>
          </a:xfrm>
          <a:prstGeom prst="rect">
            <a:avLst/>
          </a:prstGeom>
          <a:noFill/>
        </p:spPr>
        <p:txBody>
          <a:bodyPr wrap="square" rtlCol="0">
            <a:spAutoFit/>
          </a:bodyPr>
          <a:lstStyle/>
          <a:p>
            <a:pPr algn="ctr"/>
            <a:r>
              <a:rPr lang="en-GB" sz="3600" b="1" dirty="0" smtClean="0"/>
              <a:t>What is the difference between sex and gender? </a:t>
            </a:r>
            <a:endParaRPr lang="en-GB" sz="3600" b="1" dirty="0"/>
          </a:p>
        </p:txBody>
      </p:sp>
      <p:pic>
        <p:nvPicPr>
          <p:cNvPr id="1028" name="Picture 4" descr="http://i.ehow.com/images/a05/33/88/buy-passionrx-800x800.jpg"/>
          <p:cNvPicPr>
            <a:picLocks noChangeAspect="1" noChangeArrowheads="1"/>
          </p:cNvPicPr>
          <p:nvPr/>
        </p:nvPicPr>
        <p:blipFill>
          <a:blip r:embed="rId2" cstate="print"/>
          <a:srcRect l="945" t="1154"/>
          <a:stretch>
            <a:fillRect/>
          </a:stretch>
        </p:blipFill>
        <p:spPr bwMode="auto">
          <a:xfrm>
            <a:off x="1547664" y="2033773"/>
            <a:ext cx="5904656" cy="4824227"/>
          </a:xfrm>
          <a:prstGeom prst="rect">
            <a:avLst/>
          </a:prstGeom>
          <a:noFill/>
        </p:spPr>
      </p:pic>
    </p:spTree>
    <p:extLst>
      <p:ext uri="{BB962C8B-B14F-4D97-AF65-F5344CB8AC3E}">
        <p14:creationId xmlns:p14="http://schemas.microsoft.com/office/powerpoint/2010/main" val="2493282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workingworld.com/images/articles/big/Can_Management_Limit_Bathroom_Breaks.jpg"/>
          <p:cNvPicPr>
            <a:picLocks noChangeAspect="1" noChangeArrowheads="1"/>
          </p:cNvPicPr>
          <p:nvPr/>
        </p:nvPicPr>
        <p:blipFill>
          <a:blip r:embed="rId2" cstate="print"/>
          <a:srcRect/>
          <a:stretch>
            <a:fillRect/>
          </a:stretch>
        </p:blipFill>
        <p:spPr bwMode="auto">
          <a:xfrm>
            <a:off x="395536" y="404664"/>
            <a:ext cx="4355976" cy="3266983"/>
          </a:xfrm>
          <a:prstGeom prst="rect">
            <a:avLst/>
          </a:prstGeom>
          <a:noFill/>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gender shapes our language use</a:t>
            </a:r>
            <a:endParaRPr lang="en-GB" dirty="0"/>
          </a:p>
        </p:txBody>
      </p:sp>
      <p:pic>
        <p:nvPicPr>
          <p:cNvPr id="1028" name="Picture 4" descr="http://i.ehow.com/images/a05/33/88/buy-passionrx-800x800.jpg"/>
          <p:cNvPicPr>
            <a:picLocks noChangeAspect="1" noChangeArrowheads="1"/>
          </p:cNvPicPr>
          <p:nvPr/>
        </p:nvPicPr>
        <p:blipFill>
          <a:blip r:embed="rId3" cstate="print"/>
          <a:srcRect l="945" t="1154"/>
          <a:stretch>
            <a:fillRect/>
          </a:stretch>
        </p:blipFill>
        <p:spPr bwMode="auto">
          <a:xfrm>
            <a:off x="395536" y="3504574"/>
            <a:ext cx="4104456" cy="3353426"/>
          </a:xfrm>
          <a:prstGeom prst="rect">
            <a:avLst/>
          </a:prstGeom>
          <a:noFill/>
        </p:spPr>
      </p:pic>
      <p:sp>
        <p:nvSpPr>
          <p:cNvPr id="6" name="TextBox 5"/>
          <p:cNvSpPr txBox="1"/>
          <p:nvPr/>
        </p:nvSpPr>
        <p:spPr>
          <a:xfrm>
            <a:off x="4932040" y="3356992"/>
            <a:ext cx="3744416" cy="2862322"/>
          </a:xfrm>
          <a:prstGeom prst="rect">
            <a:avLst/>
          </a:prstGeom>
          <a:noFill/>
        </p:spPr>
        <p:txBody>
          <a:bodyPr wrap="square" rtlCol="0">
            <a:spAutoFit/>
          </a:bodyPr>
          <a:lstStyle/>
          <a:p>
            <a:r>
              <a:rPr lang="en-GB" sz="3600" b="1" dirty="0" smtClean="0"/>
              <a:t>Gender</a:t>
            </a:r>
            <a:r>
              <a:rPr lang="en-GB" sz="3600" dirty="0" smtClean="0"/>
              <a:t> = the kinds of behaviour or characteristics we expect of someone based on their sex</a:t>
            </a:r>
            <a:endParaRPr lang="en-GB" sz="3600" dirty="0"/>
          </a:p>
        </p:txBody>
      </p:sp>
      <p:sp>
        <p:nvSpPr>
          <p:cNvPr id="7" name="TextBox 6"/>
          <p:cNvSpPr txBox="1"/>
          <p:nvPr/>
        </p:nvSpPr>
        <p:spPr>
          <a:xfrm>
            <a:off x="5004048" y="548680"/>
            <a:ext cx="3816424" cy="2585323"/>
          </a:xfrm>
          <a:prstGeom prst="rect">
            <a:avLst/>
          </a:prstGeom>
          <a:noFill/>
        </p:spPr>
        <p:txBody>
          <a:bodyPr wrap="square" rtlCol="0">
            <a:spAutoFit/>
          </a:bodyPr>
          <a:lstStyle/>
          <a:p>
            <a:r>
              <a:rPr lang="en-GB" sz="3600" b="1" dirty="0" smtClean="0"/>
              <a:t>Sex</a:t>
            </a:r>
            <a:r>
              <a:rPr lang="en-GB" sz="3600" dirty="0" smtClean="0"/>
              <a:t> = biological differences between men and women</a:t>
            </a:r>
            <a:endParaRPr lang="en-GB" sz="3600" b="1" dirty="0" smtClean="0"/>
          </a:p>
          <a:p>
            <a:endParaRPr lang="en-GB" dirty="0"/>
          </a:p>
        </p:txBody>
      </p:sp>
    </p:spTree>
    <p:extLst>
      <p:ext uri="{BB962C8B-B14F-4D97-AF65-F5344CB8AC3E}">
        <p14:creationId xmlns:p14="http://schemas.microsoft.com/office/powerpoint/2010/main" val="4000247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tter+than+suddenly+becoming+stationery+am+I+right+_21417507318836a1b5b038c16c354308.png"/>
          <p:cNvPicPr>
            <a:picLocks noChangeAspect="1"/>
          </p:cNvPicPr>
          <p:nvPr/>
        </p:nvPicPr>
        <p:blipFill>
          <a:blip r:embed="rId2" cstate="print"/>
          <a:srcRect l="10109" t="6499" r="7909" b="9618"/>
          <a:stretch>
            <a:fillRect/>
          </a:stretch>
        </p:blipFill>
        <p:spPr>
          <a:xfrm>
            <a:off x="0" y="620688"/>
            <a:ext cx="9144000" cy="6237312"/>
          </a:xfrm>
          <a:prstGeom prst="rect">
            <a:avLst/>
          </a:prstGeom>
        </p:spPr>
      </p:pic>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gender shapes our language use</a:t>
            </a:r>
            <a:endParaRPr lang="en-GB" dirty="0"/>
          </a:p>
        </p:txBody>
      </p:sp>
      <p:sp>
        <p:nvSpPr>
          <p:cNvPr id="5" name="Content Placeholder 2"/>
          <p:cNvSpPr txBox="1">
            <a:spLocks/>
          </p:cNvSpPr>
          <p:nvPr/>
        </p:nvSpPr>
        <p:spPr>
          <a:xfrm>
            <a:off x="539552" y="1052736"/>
            <a:ext cx="8229600" cy="4525963"/>
          </a:xfrm>
          <a:prstGeom prst="rect">
            <a:avLst/>
          </a:prstGeom>
        </p:spPr>
        <p:txBody>
          <a:bodyPr/>
          <a:lstStyle/>
          <a:p>
            <a:pPr marL="342900" indent="-342900" algn="ctr">
              <a:spcBef>
                <a:spcPct val="20000"/>
              </a:spcBef>
              <a:defRPr/>
            </a:pPr>
            <a:r>
              <a:rPr kumimoji="0" lang="en-GB" sz="6000" b="0" i="0" u="none" strike="noStrike" kern="1200" cap="none" spc="0" normalizeH="0" baseline="0" noProof="0" dirty="0" smtClean="0">
                <a:ln>
                  <a:noFill/>
                </a:ln>
                <a:solidFill>
                  <a:schemeClr val="tx1"/>
                </a:solidFill>
                <a:effectLst/>
                <a:uLnTx/>
                <a:uFillTx/>
                <a:latin typeface="+mn-lt"/>
                <a:ea typeface="+mn-ea"/>
                <a:cs typeface="+mn-cs"/>
              </a:rPr>
              <a:t>	</a:t>
            </a:r>
            <a:r>
              <a:rPr kumimoji="0" lang="en-GB" sz="6000" b="1" i="0" u="none" strike="noStrike" kern="1200" cap="none" spc="0" normalizeH="0" baseline="0" noProof="0" dirty="0" smtClean="0">
                <a:ln>
                  <a:noFill/>
                </a:ln>
                <a:solidFill>
                  <a:schemeClr val="tx1"/>
                </a:solidFill>
                <a:effectLst/>
                <a:uLnTx/>
                <a:uFillTx/>
                <a:latin typeface="+mn-lt"/>
                <a:ea typeface="+mn-ea"/>
                <a:cs typeface="+mn-cs"/>
              </a:rPr>
              <a:t> </a:t>
            </a:r>
            <a:r>
              <a:rPr lang="en-GB" sz="6000" b="1" dirty="0"/>
              <a:t>Do you think there’s a difference between the way men and women talk?</a:t>
            </a:r>
          </a:p>
          <a:p>
            <a:pPr marL="342900" marR="0" lvl="0" indent="-34290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6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513151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tter+than+suddenly+becoming+stationery+am+I+right+_21417507318836a1b5b038c16c354308.png"/>
          <p:cNvPicPr>
            <a:picLocks noChangeAspect="1"/>
          </p:cNvPicPr>
          <p:nvPr/>
        </p:nvPicPr>
        <p:blipFill>
          <a:blip r:embed="rId2" cstate="print"/>
          <a:srcRect l="10109" t="6499" r="7909" b="9618"/>
          <a:stretch>
            <a:fillRect/>
          </a:stretch>
        </p:blipFill>
        <p:spPr>
          <a:xfrm>
            <a:off x="0" y="620688"/>
            <a:ext cx="9144000" cy="6237312"/>
          </a:xfrm>
          <a:prstGeom prst="rect">
            <a:avLst/>
          </a:prstGeom>
        </p:spPr>
      </p:pic>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gender shapes our language use</a:t>
            </a:r>
            <a:endParaRPr lang="en-GB" dirty="0"/>
          </a:p>
        </p:txBody>
      </p:sp>
      <p:sp>
        <p:nvSpPr>
          <p:cNvPr id="7" name="TextBox 6"/>
          <p:cNvSpPr txBox="1"/>
          <p:nvPr/>
        </p:nvSpPr>
        <p:spPr>
          <a:xfrm>
            <a:off x="1115616" y="908720"/>
            <a:ext cx="7776864" cy="3877985"/>
          </a:xfrm>
          <a:prstGeom prst="rect">
            <a:avLst/>
          </a:prstGeom>
          <a:noFill/>
        </p:spPr>
        <p:txBody>
          <a:bodyPr wrap="square" rtlCol="0">
            <a:spAutoFit/>
          </a:bodyPr>
          <a:lstStyle/>
          <a:p>
            <a:r>
              <a:rPr lang="en-GB" sz="2400" dirty="0"/>
              <a:t>A lot of research has been done on male and female talk, particularly in the 1970s, sometimes leading to some sweeping assumptions about differences between the way men and women talk. </a:t>
            </a:r>
            <a:endParaRPr lang="en-GB" sz="2400" dirty="0" smtClean="0"/>
          </a:p>
          <a:p>
            <a:endParaRPr lang="en-GB" sz="2400" dirty="0"/>
          </a:p>
          <a:p>
            <a:r>
              <a:rPr lang="en-GB" sz="2800" dirty="0" smtClean="0"/>
              <a:t>On your worksheet, there are some </a:t>
            </a:r>
            <a:r>
              <a:rPr lang="en-GB" sz="2800" dirty="0"/>
              <a:t>assumptions commonly made about male and female </a:t>
            </a:r>
            <a:r>
              <a:rPr lang="en-GB" sz="2800" dirty="0" smtClean="0"/>
              <a:t>talk. Do you agree with them? </a:t>
            </a:r>
          </a:p>
          <a:p>
            <a:endParaRPr lang="en-GB" sz="2400" dirty="0"/>
          </a:p>
          <a:p>
            <a:endParaRPr lang="en-GB" dirty="0"/>
          </a:p>
        </p:txBody>
      </p:sp>
      <p:pic>
        <p:nvPicPr>
          <p:cNvPr id="18434" name="Picture 2"/>
          <p:cNvPicPr>
            <a:picLocks noChangeAspect="1" noChangeArrowheads="1"/>
          </p:cNvPicPr>
          <p:nvPr/>
        </p:nvPicPr>
        <p:blipFill>
          <a:blip r:embed="rId3" cstate="print"/>
          <a:srcRect l="18600" t="50000" r="53641" b="23750"/>
          <a:stretch>
            <a:fillRect/>
          </a:stretch>
        </p:blipFill>
        <p:spPr bwMode="auto">
          <a:xfrm rot="21202168">
            <a:off x="4743063" y="4159593"/>
            <a:ext cx="4048625" cy="2153524"/>
          </a:xfrm>
          <a:prstGeom prst="rect">
            <a:avLst/>
          </a:prstGeom>
          <a:noFill/>
          <a:ln w="9525">
            <a:noFill/>
            <a:miter lim="800000"/>
            <a:headEnd/>
            <a:tailEnd/>
          </a:ln>
          <a:effectLst>
            <a:outerShdw blurRad="50800" dist="50800" dir="5400000" algn="ctr" rotWithShape="0">
              <a:schemeClr val="tx1">
                <a:lumMod val="50000"/>
                <a:lumOff val="50000"/>
              </a:schemeClr>
            </a:outerShdw>
          </a:effectLst>
        </p:spPr>
      </p:pic>
    </p:spTree>
    <p:extLst>
      <p:ext uri="{BB962C8B-B14F-4D97-AF65-F5344CB8AC3E}">
        <p14:creationId xmlns:p14="http://schemas.microsoft.com/office/powerpoint/2010/main" val="35214617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1384995"/>
          </a:xfrm>
          <a:prstGeom prst="rect">
            <a:avLst/>
          </a:prstGeom>
          <a:solidFill>
            <a:srgbClr val="92D050">
              <a:alpha val="39000"/>
            </a:srgbClr>
          </a:solidFill>
        </p:spPr>
        <p:txBody>
          <a:bodyPr wrap="square" rtlCol="0">
            <a:spAutoFit/>
          </a:bodyPr>
          <a:lstStyle/>
          <a:p>
            <a:pPr algn="ctr"/>
            <a:r>
              <a:rPr lang="en-GB" sz="2800" b="1" dirty="0">
                <a:effectLst>
                  <a:outerShdw blurRad="38100" dist="38100" dir="2700000" algn="tl">
                    <a:srgbClr val="000000">
                      <a:alpha val="43137"/>
                    </a:srgbClr>
                  </a:outerShdw>
                </a:effectLst>
              </a:rPr>
              <a:t>Controlled Assessment Tasks for GCSE English Language Unit 3 part c</a:t>
            </a:r>
            <a:r>
              <a:rPr lang="en-GB" sz="2800" b="1" dirty="0" smtClean="0">
                <a:effectLst>
                  <a:outerShdw blurRad="38100" dist="38100" dir="2700000" algn="tl">
                    <a:srgbClr val="000000">
                      <a:alpha val="43137"/>
                    </a:srgbClr>
                  </a:outerShdw>
                </a:effectLst>
              </a:rPr>
              <a:t>: </a:t>
            </a:r>
          </a:p>
          <a:p>
            <a:pPr algn="ctr"/>
            <a:r>
              <a:rPr lang="en-GB" sz="2800" b="1" dirty="0" smtClean="0">
                <a:effectLst>
                  <a:outerShdw blurRad="38100" dist="38100" dir="2700000" algn="tl">
                    <a:srgbClr val="000000">
                      <a:alpha val="43137"/>
                    </a:srgbClr>
                  </a:outerShdw>
                </a:effectLst>
              </a:rPr>
              <a:t>Spoken Language Study</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700808"/>
            <a:ext cx="8280920" cy="1200329"/>
          </a:xfrm>
          <a:prstGeom prst="rect">
            <a:avLst/>
          </a:prstGeom>
          <a:noFill/>
        </p:spPr>
        <p:txBody>
          <a:bodyPr wrap="square" rtlCol="0">
            <a:spAutoFit/>
          </a:bodyPr>
          <a:lstStyle/>
          <a:p>
            <a:pPr lvl="0">
              <a:buFont typeface="Arial" pitchFamily="34" charset="0"/>
              <a:buChar char="•"/>
            </a:pPr>
            <a:r>
              <a:rPr lang="en-GB" sz="2400" dirty="0" smtClean="0"/>
              <a:t> You </a:t>
            </a:r>
            <a:r>
              <a:rPr lang="en-GB" sz="2400" dirty="0"/>
              <a:t>will have up to </a:t>
            </a:r>
            <a:r>
              <a:rPr lang="en-GB" sz="2400" dirty="0" smtClean="0"/>
              <a:t>2 </a:t>
            </a:r>
            <a:r>
              <a:rPr lang="en-GB" sz="2400" dirty="0"/>
              <a:t>hours controlled assessment time</a:t>
            </a:r>
          </a:p>
          <a:p>
            <a:pPr lvl="0">
              <a:buFont typeface="Arial" pitchFamily="34" charset="0"/>
              <a:buChar char="•"/>
            </a:pPr>
            <a:r>
              <a:rPr lang="en-GB" sz="2400" dirty="0" smtClean="0"/>
              <a:t> Aim to write 3 sides of A4</a:t>
            </a:r>
            <a:endParaRPr lang="en-GB" sz="2400" dirty="0"/>
          </a:p>
          <a:p>
            <a:pPr lvl="0">
              <a:buFont typeface="Arial" pitchFamily="34" charset="0"/>
              <a:buChar char="•"/>
            </a:pPr>
            <a:r>
              <a:rPr lang="en-GB" sz="2400" dirty="0" smtClean="0"/>
              <a:t> The </a:t>
            </a:r>
            <a:r>
              <a:rPr lang="en-GB" sz="2400" dirty="0"/>
              <a:t>piece is worth </a:t>
            </a:r>
            <a:r>
              <a:rPr lang="en-GB" sz="2400" dirty="0" smtClean="0"/>
              <a:t>10% </a:t>
            </a:r>
            <a:r>
              <a:rPr lang="en-GB" sz="2400" dirty="0"/>
              <a:t>of your English </a:t>
            </a:r>
            <a:r>
              <a:rPr lang="en-GB" sz="2400" dirty="0" smtClean="0"/>
              <a:t>Language GCSE</a:t>
            </a:r>
          </a:p>
        </p:txBody>
      </p:sp>
      <p:sp>
        <p:nvSpPr>
          <p:cNvPr id="4" name="TextBox 3"/>
          <p:cNvSpPr txBox="1"/>
          <p:nvPr/>
        </p:nvSpPr>
        <p:spPr>
          <a:xfrm>
            <a:off x="251520" y="2996952"/>
            <a:ext cx="8568952" cy="3293209"/>
          </a:xfrm>
          <a:prstGeom prst="rect">
            <a:avLst/>
          </a:prstGeom>
          <a:solidFill>
            <a:srgbClr val="00B050">
              <a:alpha val="10000"/>
            </a:srgbClr>
          </a:solidFill>
        </p:spPr>
        <p:txBody>
          <a:bodyPr wrap="square" rtlCol="0">
            <a:spAutoFit/>
          </a:bodyPr>
          <a:lstStyle/>
          <a:p>
            <a:r>
              <a:rPr lang="en-GB" sz="2400" b="1" dirty="0" smtClean="0">
                <a:solidFill>
                  <a:srgbClr val="FF0000"/>
                </a:solidFill>
              </a:rPr>
              <a:t>AO2</a:t>
            </a:r>
            <a:r>
              <a:rPr lang="en-GB" sz="2400" b="1" dirty="0" smtClean="0"/>
              <a:t> Candidates should be able to:</a:t>
            </a:r>
          </a:p>
          <a:p>
            <a:r>
              <a:rPr lang="en-GB" sz="2000" dirty="0" smtClean="0"/>
              <a:t>(</a:t>
            </a:r>
            <a:r>
              <a:rPr lang="en-GB" sz="2000" dirty="0" err="1" smtClean="0"/>
              <a:t>i</a:t>
            </a:r>
            <a:r>
              <a:rPr lang="en-GB" sz="2000" dirty="0" smtClean="0"/>
              <a:t>) understand variations in spoken language, explaining </a:t>
            </a:r>
            <a:r>
              <a:rPr lang="en-GB" sz="2800" b="1" dirty="0" smtClean="0">
                <a:solidFill>
                  <a:srgbClr val="FF0000"/>
                </a:solidFill>
              </a:rPr>
              <a:t>why language changes </a:t>
            </a:r>
            <a:r>
              <a:rPr lang="en-GB" sz="2000" dirty="0" smtClean="0"/>
              <a:t>in relation to </a:t>
            </a:r>
            <a:r>
              <a:rPr lang="en-GB" sz="2800" b="1" dirty="0" smtClean="0">
                <a:solidFill>
                  <a:srgbClr val="FF0000"/>
                </a:solidFill>
              </a:rPr>
              <a:t>contexts</a:t>
            </a:r>
          </a:p>
          <a:p>
            <a:r>
              <a:rPr lang="en-GB" sz="2000" dirty="0" smtClean="0"/>
              <a:t>(i.e., why spoken language alters according to things like people you are with, person being spoken to, place, situation, purpose, mood)</a:t>
            </a:r>
          </a:p>
          <a:p>
            <a:r>
              <a:rPr lang="en-GB" sz="2000" dirty="0" smtClean="0"/>
              <a:t>(ii) </a:t>
            </a:r>
            <a:r>
              <a:rPr lang="en-GB" sz="2800" b="1" dirty="0" smtClean="0">
                <a:solidFill>
                  <a:srgbClr val="FF0000"/>
                </a:solidFill>
              </a:rPr>
              <a:t>evaluate the impact </a:t>
            </a:r>
            <a:r>
              <a:rPr lang="en-GB" sz="2000" dirty="0" smtClean="0"/>
              <a:t>of spoken language choices in their own and others’ use</a:t>
            </a:r>
          </a:p>
          <a:p>
            <a:r>
              <a:rPr lang="en-GB" sz="2000" dirty="0" smtClean="0"/>
              <a:t>(i.e., the various possible responses people might make to spoken language in different situations)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tter+than+suddenly+becoming+stationery+am+I+right+_21417507318836a1b5b038c16c354308.png"/>
          <p:cNvPicPr>
            <a:picLocks noChangeAspect="1"/>
          </p:cNvPicPr>
          <p:nvPr/>
        </p:nvPicPr>
        <p:blipFill>
          <a:blip r:embed="rId2" cstate="print"/>
          <a:srcRect l="10109" t="6499" r="7909" b="9618"/>
          <a:stretch>
            <a:fillRect/>
          </a:stretch>
        </p:blipFill>
        <p:spPr>
          <a:xfrm>
            <a:off x="0" y="620688"/>
            <a:ext cx="9144000" cy="6237312"/>
          </a:xfrm>
          <a:prstGeom prst="rect">
            <a:avLst/>
          </a:prstGeom>
        </p:spPr>
      </p:pic>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gender shapes our language use</a:t>
            </a:r>
            <a:endParaRPr lang="en-GB" dirty="0"/>
          </a:p>
        </p:txBody>
      </p:sp>
      <p:sp>
        <p:nvSpPr>
          <p:cNvPr id="5" name="TextBox 4"/>
          <p:cNvSpPr txBox="1"/>
          <p:nvPr/>
        </p:nvSpPr>
        <p:spPr>
          <a:xfrm>
            <a:off x="1187624" y="1700808"/>
            <a:ext cx="7560840" cy="4678204"/>
          </a:xfrm>
          <a:prstGeom prst="rect">
            <a:avLst/>
          </a:prstGeom>
          <a:noFill/>
        </p:spPr>
        <p:txBody>
          <a:bodyPr wrap="square" rtlCol="0">
            <a:spAutoFit/>
          </a:bodyPr>
          <a:lstStyle/>
          <a:p>
            <a:pPr>
              <a:buFont typeface="Arial" pitchFamily="34" charset="0"/>
              <a:buChar char="•"/>
            </a:pPr>
            <a:r>
              <a:rPr lang="en-GB" sz="2000" dirty="0" smtClean="0"/>
              <a:t> Women </a:t>
            </a:r>
            <a:r>
              <a:rPr lang="en-GB" sz="2000" dirty="0"/>
              <a:t>choose to talk about more personal or emotional </a:t>
            </a:r>
            <a:r>
              <a:rPr lang="en-GB" sz="2000" dirty="0" smtClean="0"/>
              <a:t>topics.</a:t>
            </a:r>
            <a:endParaRPr lang="en-GB" sz="2000" dirty="0"/>
          </a:p>
          <a:p>
            <a:pPr>
              <a:buFont typeface="Arial" pitchFamily="34" charset="0"/>
              <a:buChar char="•"/>
            </a:pPr>
            <a:r>
              <a:rPr lang="en-GB" sz="2000" dirty="0" smtClean="0"/>
              <a:t> Men </a:t>
            </a:r>
            <a:r>
              <a:rPr lang="en-GB" sz="2000" dirty="0"/>
              <a:t>swear more.</a:t>
            </a:r>
          </a:p>
          <a:p>
            <a:pPr>
              <a:buFont typeface="Arial" pitchFamily="34" charset="0"/>
              <a:buChar char="•"/>
            </a:pPr>
            <a:r>
              <a:rPr lang="en-GB" sz="2000" dirty="0" smtClean="0"/>
              <a:t> Men </a:t>
            </a:r>
            <a:r>
              <a:rPr lang="en-GB" sz="2000" dirty="0"/>
              <a:t>are more competitive in </a:t>
            </a:r>
            <a:r>
              <a:rPr lang="en-GB" sz="2000" dirty="0" smtClean="0"/>
              <a:t>conversation.</a:t>
            </a:r>
            <a:endParaRPr lang="en-GB" sz="2000" dirty="0"/>
          </a:p>
          <a:p>
            <a:pPr>
              <a:buFont typeface="Arial" pitchFamily="34" charset="0"/>
              <a:buChar char="•"/>
            </a:pPr>
            <a:r>
              <a:rPr lang="en-GB" sz="2000" dirty="0" smtClean="0"/>
              <a:t> Men </a:t>
            </a:r>
            <a:r>
              <a:rPr lang="en-GB" sz="2000" dirty="0"/>
              <a:t>use insults more, especially when talking to other men.</a:t>
            </a:r>
          </a:p>
          <a:p>
            <a:pPr>
              <a:buFont typeface="Arial" pitchFamily="34" charset="0"/>
              <a:buChar char="•"/>
            </a:pPr>
            <a:r>
              <a:rPr lang="en-GB" sz="2000" dirty="0" smtClean="0"/>
              <a:t> Men </a:t>
            </a:r>
            <a:r>
              <a:rPr lang="en-GB" sz="2000" dirty="0"/>
              <a:t>interrupt women more than the other way </a:t>
            </a:r>
            <a:r>
              <a:rPr lang="en-GB" sz="2000" dirty="0" smtClean="0"/>
              <a:t>round.</a:t>
            </a:r>
            <a:endParaRPr lang="en-GB" sz="2000" dirty="0"/>
          </a:p>
          <a:p>
            <a:pPr>
              <a:buFont typeface="Arial" pitchFamily="34" charset="0"/>
              <a:buChar char="•"/>
            </a:pPr>
            <a:r>
              <a:rPr lang="en-GB" sz="2000" dirty="0" smtClean="0"/>
              <a:t> Women </a:t>
            </a:r>
            <a:r>
              <a:rPr lang="en-GB" sz="2000" dirty="0"/>
              <a:t>ask more questions of the person they are speaking to.</a:t>
            </a:r>
          </a:p>
          <a:p>
            <a:pPr>
              <a:buFont typeface="Arial" pitchFamily="34" charset="0"/>
              <a:buChar char="•"/>
            </a:pPr>
            <a:r>
              <a:rPr lang="en-GB" sz="2000" dirty="0" smtClean="0"/>
              <a:t> Women </a:t>
            </a:r>
            <a:r>
              <a:rPr lang="en-GB" sz="2000" dirty="0"/>
              <a:t>give more verbal and non-verbal feedback when listening, e.g. by raising eyebrows, smiling, nodding, or saying ‘mm’, ‘uh-huh’, or ‘yeah</a:t>
            </a:r>
            <a:r>
              <a:rPr lang="en-GB" sz="2000" dirty="0" smtClean="0"/>
              <a:t>’.</a:t>
            </a:r>
            <a:endParaRPr lang="en-GB" sz="2000" dirty="0"/>
          </a:p>
          <a:p>
            <a:pPr>
              <a:buFont typeface="Arial" pitchFamily="34" charset="0"/>
              <a:buChar char="•"/>
            </a:pPr>
            <a:r>
              <a:rPr lang="en-GB" sz="2000" dirty="0" smtClean="0"/>
              <a:t> Women </a:t>
            </a:r>
            <a:r>
              <a:rPr lang="en-GB" sz="2000" dirty="0"/>
              <a:t>use more hedges, or words which make them sound less certain, such as ‘sort of’, ‘like’, ‘kind of’.</a:t>
            </a:r>
          </a:p>
          <a:p>
            <a:pPr>
              <a:buFont typeface="Arial" pitchFamily="34" charset="0"/>
              <a:buChar char="•"/>
            </a:pPr>
            <a:r>
              <a:rPr lang="en-GB" sz="2000" dirty="0" smtClean="0"/>
              <a:t> Men </a:t>
            </a:r>
            <a:r>
              <a:rPr lang="en-GB" sz="2000" dirty="0"/>
              <a:t>use more humour when talking to each other</a:t>
            </a:r>
            <a:r>
              <a:rPr lang="en-GB" sz="2000" dirty="0" smtClean="0"/>
              <a:t>.</a:t>
            </a:r>
            <a:endParaRPr lang="en-GB" sz="2000" dirty="0"/>
          </a:p>
          <a:p>
            <a:pPr>
              <a:buFont typeface="Arial" pitchFamily="34" charset="0"/>
              <a:buChar char="•"/>
            </a:pPr>
            <a:r>
              <a:rPr lang="en-GB" sz="2000" dirty="0" smtClean="0"/>
              <a:t> In </a:t>
            </a:r>
            <a:r>
              <a:rPr lang="en-GB" sz="2000" dirty="0"/>
              <a:t>conversation between a woman and a man, the man tends to talk more.</a:t>
            </a:r>
          </a:p>
          <a:p>
            <a:endParaRPr lang="en-GB" dirty="0"/>
          </a:p>
        </p:txBody>
      </p:sp>
      <p:sp>
        <p:nvSpPr>
          <p:cNvPr id="6" name="TextBox 5"/>
          <p:cNvSpPr txBox="1"/>
          <p:nvPr/>
        </p:nvSpPr>
        <p:spPr>
          <a:xfrm>
            <a:off x="1907704" y="836712"/>
            <a:ext cx="5904656" cy="707886"/>
          </a:xfrm>
          <a:prstGeom prst="rect">
            <a:avLst/>
          </a:prstGeom>
          <a:noFill/>
        </p:spPr>
        <p:txBody>
          <a:bodyPr wrap="square" rtlCol="0">
            <a:spAutoFit/>
          </a:bodyPr>
          <a:lstStyle/>
          <a:p>
            <a:pPr algn="ctr"/>
            <a:r>
              <a:rPr lang="en-GB" sz="4000" b="1" dirty="0" smtClean="0"/>
              <a:t>Do you agree?</a:t>
            </a:r>
            <a:endParaRPr lang="en-GB" sz="4000" b="1" dirty="0"/>
          </a:p>
        </p:txBody>
      </p:sp>
    </p:spTree>
    <p:extLst>
      <p:ext uri="{BB962C8B-B14F-4D97-AF65-F5344CB8AC3E}">
        <p14:creationId xmlns:p14="http://schemas.microsoft.com/office/powerpoint/2010/main" val="15704615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etter+than+suddenly+becoming+stationery+am+I+right+_21417507318836a1b5b038c16c354308.png"/>
          <p:cNvPicPr>
            <a:picLocks noChangeAspect="1"/>
          </p:cNvPicPr>
          <p:nvPr/>
        </p:nvPicPr>
        <p:blipFill>
          <a:blip r:embed="rId2" cstate="print"/>
          <a:srcRect l="10109" t="6499" r="7909" b="9618"/>
          <a:stretch>
            <a:fillRect/>
          </a:stretch>
        </p:blipFill>
        <p:spPr>
          <a:xfrm>
            <a:off x="0" y="620688"/>
            <a:ext cx="9144000" cy="6237312"/>
          </a:xfrm>
          <a:prstGeom prst="rect">
            <a:avLst/>
          </a:prstGeom>
        </p:spPr>
      </p:pic>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how gender shapes our language use</a:t>
            </a:r>
            <a:endParaRPr lang="en-GB" dirty="0"/>
          </a:p>
        </p:txBody>
      </p:sp>
      <p:sp>
        <p:nvSpPr>
          <p:cNvPr id="5" name="Content Placeholder 2"/>
          <p:cNvSpPr txBox="1">
            <a:spLocks/>
          </p:cNvSpPr>
          <p:nvPr/>
        </p:nvSpPr>
        <p:spPr>
          <a:xfrm>
            <a:off x="971600" y="908720"/>
            <a:ext cx="7869560" cy="4525963"/>
          </a:xfrm>
          <a:prstGeom prst="rect">
            <a:avLst/>
          </a:prstGeom>
        </p:spPr>
        <p:txBody>
          <a:bodyPr/>
          <a:lstStyle/>
          <a:p>
            <a:pPr algn="ctr">
              <a:buNone/>
            </a:pPr>
            <a:r>
              <a:rPr lang="en-GB" sz="6000" b="1" dirty="0" smtClean="0"/>
              <a:t>What assumptions might we have about the way chefs’ language use is affected by gender?</a:t>
            </a:r>
            <a:endParaRPr lang="en-GB" sz="6000" dirty="0" smtClean="0"/>
          </a:p>
          <a:p>
            <a:pPr>
              <a:buNone/>
            </a:pPr>
            <a:r>
              <a:rPr lang="en-GB" sz="6000" dirty="0" smtClean="0"/>
              <a:t>	</a:t>
            </a:r>
          </a:p>
        </p:txBody>
      </p:sp>
    </p:spTree>
    <p:extLst>
      <p:ext uri="{BB962C8B-B14F-4D97-AF65-F5344CB8AC3E}">
        <p14:creationId xmlns:p14="http://schemas.microsoft.com/office/powerpoint/2010/main" val="31373881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67544" y="1196752"/>
            <a:ext cx="8208912" cy="4464496"/>
          </a:xfrm>
        </p:spPr>
        <p:txBody>
          <a:bodyPr>
            <a:noAutofit/>
          </a:bodyPr>
          <a:lstStyle/>
          <a:p>
            <a:r>
              <a:rPr lang="en-GB" sz="3600" b="1" u="sng" dirty="0" smtClean="0">
                <a:solidFill>
                  <a:schemeClr val="bg1"/>
                </a:solidFill>
                <a:latin typeface="Comic Sans MS" pitchFamily="66" charset="0"/>
              </a:rPr>
              <a:t/>
            </a:r>
            <a:br>
              <a:rPr lang="en-GB" sz="3600" b="1" u="sng" dirty="0" smtClean="0">
                <a:solidFill>
                  <a:schemeClr val="bg1"/>
                </a:solidFill>
                <a:latin typeface="Comic Sans MS" pitchFamily="66" charset="0"/>
              </a:rPr>
            </a:br>
            <a:r>
              <a:rPr lang="en-GB" sz="5400" dirty="0" smtClean="0">
                <a:solidFill>
                  <a:schemeClr val="bg1"/>
                </a:solidFill>
                <a:latin typeface="Comic Sans MS" pitchFamily="66" charset="0"/>
              </a:rPr>
              <a:t> </a:t>
            </a:r>
            <a:r>
              <a:rPr lang="en-GB" sz="5400" b="1" dirty="0" smtClean="0">
                <a:solidFill>
                  <a:schemeClr val="bg1"/>
                </a:solidFill>
                <a:latin typeface="Comic Sans MS" pitchFamily="66" charset="0"/>
              </a:rPr>
              <a:t>Learning Objective</a:t>
            </a:r>
            <a:r>
              <a:rPr lang="en-GB" sz="3200" b="1" dirty="0" smtClean="0">
                <a:solidFill>
                  <a:schemeClr val="bg1"/>
                </a:solidFill>
                <a:latin typeface="Comic Sans MS" pitchFamily="66" charset="0"/>
              </a:rPr>
              <a:t/>
            </a:r>
            <a:br>
              <a:rPr lang="en-GB" sz="3200" b="1"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To set the context for our language study, considering </a:t>
            </a:r>
            <a:r>
              <a:rPr lang="en-GB" sz="4000" dirty="0" smtClean="0">
                <a:solidFill>
                  <a:schemeClr val="bg1"/>
                </a:solidFill>
                <a:latin typeface="Comic Sans MS" pitchFamily="66" charset="0"/>
              </a:rPr>
              <a:t>power</a:t>
            </a:r>
            <a:r>
              <a:rPr lang="en-GB" sz="4000" dirty="0" smtClean="0">
                <a:solidFill>
                  <a:schemeClr val="bg1"/>
                </a:solidFill>
                <a:latin typeface="Comic Sans MS" pitchFamily="66" charset="0"/>
              </a:rPr>
              <a:t>, jargon and gender</a:t>
            </a:r>
            <a:r>
              <a:rPr lang="en-GB" sz="3200" dirty="0" smtClean="0">
                <a:solidFill>
                  <a:schemeClr val="bg1"/>
                </a:solidFill>
                <a:latin typeface="Comic Sans MS" pitchFamily="66" charset="0"/>
              </a:rPr>
              <a:t/>
            </a:r>
            <a:br>
              <a:rPr lang="en-GB" sz="3200"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5044686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dirty="0" smtClean="0"/>
              <a:t>power</a:t>
            </a:r>
            <a:r>
              <a:rPr lang="en-GB" dirty="0" smtClean="0"/>
              <a:t>, jargon and gender</a:t>
            </a:r>
            <a:endParaRPr lang="en-GB" dirty="0"/>
          </a:p>
        </p:txBody>
      </p:sp>
      <p:pic>
        <p:nvPicPr>
          <p:cNvPr id="1026" name="Picture 2" descr="http://blog.karmona.com/wp-content/uploads/2008/10/ratatouille_skinner.jpg"/>
          <p:cNvPicPr>
            <a:picLocks noChangeAspect="1" noChangeArrowheads="1"/>
          </p:cNvPicPr>
          <p:nvPr/>
        </p:nvPicPr>
        <p:blipFill>
          <a:blip r:embed="rId2" cstate="print"/>
          <a:srcRect l="21434" t="10901" r="12616" b="5526"/>
          <a:stretch>
            <a:fillRect/>
          </a:stretch>
        </p:blipFill>
        <p:spPr bwMode="auto">
          <a:xfrm>
            <a:off x="179512" y="908720"/>
            <a:ext cx="2473318" cy="5688632"/>
          </a:xfrm>
          <a:prstGeom prst="rect">
            <a:avLst/>
          </a:prstGeom>
          <a:noFill/>
        </p:spPr>
      </p:pic>
      <p:sp>
        <p:nvSpPr>
          <p:cNvPr id="4" name="TextBox 3"/>
          <p:cNvSpPr txBox="1"/>
          <p:nvPr/>
        </p:nvSpPr>
        <p:spPr>
          <a:xfrm>
            <a:off x="3203848" y="764704"/>
            <a:ext cx="5544616" cy="830997"/>
          </a:xfrm>
          <a:prstGeom prst="rect">
            <a:avLst/>
          </a:prstGeom>
          <a:noFill/>
        </p:spPr>
        <p:txBody>
          <a:bodyPr wrap="square" rtlCol="0">
            <a:spAutoFit/>
          </a:bodyPr>
          <a:lstStyle/>
          <a:p>
            <a:pPr algn="ctr"/>
            <a:r>
              <a:rPr lang="en-GB" sz="4800" b="1" dirty="0" smtClean="0"/>
              <a:t>What is a chef?</a:t>
            </a:r>
            <a:endParaRPr lang="en-GB" sz="4800" b="1" dirty="0"/>
          </a:p>
        </p:txBody>
      </p:sp>
      <p:sp>
        <p:nvSpPr>
          <p:cNvPr id="5" name="TextBox 4"/>
          <p:cNvSpPr txBox="1"/>
          <p:nvPr/>
        </p:nvSpPr>
        <p:spPr>
          <a:xfrm>
            <a:off x="3131840" y="1748909"/>
            <a:ext cx="5904656" cy="4832092"/>
          </a:xfrm>
          <a:prstGeom prst="rect">
            <a:avLst/>
          </a:prstGeom>
          <a:noFill/>
        </p:spPr>
        <p:txBody>
          <a:bodyPr wrap="square" rtlCol="0">
            <a:spAutoFit/>
          </a:bodyPr>
          <a:lstStyle/>
          <a:p>
            <a:pPr>
              <a:buFont typeface="Arial" pitchFamily="34" charset="0"/>
              <a:buChar char="•"/>
            </a:pPr>
            <a:r>
              <a:rPr lang="en-GB" dirty="0" smtClean="0"/>
              <a:t> </a:t>
            </a:r>
            <a:r>
              <a:rPr lang="en-GB" sz="2200" dirty="0" smtClean="0"/>
              <a:t>Highly skilled professional proficient in all areas of food preparation</a:t>
            </a:r>
          </a:p>
          <a:p>
            <a:pPr>
              <a:buFont typeface="Arial" pitchFamily="34" charset="0"/>
              <a:buChar char="•"/>
            </a:pPr>
            <a:r>
              <a:rPr lang="en-GB" sz="2200" dirty="0" smtClean="0"/>
              <a:t> The ‘head’ of the kitchen</a:t>
            </a:r>
          </a:p>
          <a:p>
            <a:pPr>
              <a:buFont typeface="Arial" pitchFamily="34" charset="0"/>
              <a:buChar char="•"/>
            </a:pPr>
            <a:r>
              <a:rPr lang="en-GB" sz="2200" dirty="0" smtClean="0"/>
              <a:t> Must be aware of all things happening at all times</a:t>
            </a:r>
          </a:p>
          <a:p>
            <a:pPr>
              <a:buFont typeface="Arial" pitchFamily="34" charset="0"/>
              <a:buChar char="•"/>
            </a:pPr>
            <a:r>
              <a:rPr lang="en-GB" sz="2200" dirty="0" smtClean="0"/>
              <a:t> In charge of:</a:t>
            </a:r>
          </a:p>
          <a:p>
            <a:pPr lvl="1">
              <a:buFont typeface="Arial" pitchFamily="34" charset="0"/>
              <a:buChar char="•"/>
            </a:pPr>
            <a:r>
              <a:rPr lang="en-GB" sz="2200" dirty="0" smtClean="0"/>
              <a:t> Menu creation</a:t>
            </a:r>
          </a:p>
          <a:p>
            <a:pPr lvl="1">
              <a:buFont typeface="Arial" pitchFamily="34" charset="0"/>
              <a:buChar char="•"/>
            </a:pPr>
            <a:r>
              <a:rPr lang="en-GB" sz="2200" dirty="0" smtClean="0"/>
              <a:t> Management of kitchen staff</a:t>
            </a:r>
          </a:p>
          <a:p>
            <a:pPr lvl="1">
              <a:buFont typeface="Arial" pitchFamily="34" charset="0"/>
              <a:buChar char="•"/>
            </a:pPr>
            <a:r>
              <a:rPr lang="en-GB" sz="2200" dirty="0" smtClean="0"/>
              <a:t> Ordering and purchasing of inventory</a:t>
            </a:r>
          </a:p>
          <a:p>
            <a:pPr lvl="1">
              <a:buFont typeface="Arial" pitchFamily="34" charset="0"/>
              <a:buChar char="•"/>
            </a:pPr>
            <a:r>
              <a:rPr lang="en-GB" sz="2200" dirty="0" smtClean="0"/>
              <a:t> Plating design</a:t>
            </a:r>
          </a:p>
          <a:p>
            <a:pPr lvl="1">
              <a:buFont typeface="Arial" pitchFamily="34" charset="0"/>
              <a:buChar char="•"/>
            </a:pPr>
            <a:r>
              <a:rPr lang="en-GB" sz="2200" dirty="0" smtClean="0"/>
              <a:t> Budgeting </a:t>
            </a:r>
          </a:p>
          <a:p>
            <a:pPr lvl="1">
              <a:buFont typeface="Arial" pitchFamily="34" charset="0"/>
              <a:buChar char="•"/>
            </a:pPr>
            <a:r>
              <a:rPr lang="en-GB" sz="2200" dirty="0" smtClean="0"/>
              <a:t> Responsible for the food that comes out of the kitchen</a:t>
            </a:r>
          </a:p>
          <a:p>
            <a:pPr>
              <a:buFont typeface="Arial" pitchFamily="34" charset="0"/>
              <a:buChar char="•"/>
            </a:pPr>
            <a:r>
              <a:rPr lang="en-GB" sz="2200" dirty="0" smtClean="0"/>
              <a:t> Doesn’t usually cook</a:t>
            </a:r>
            <a:endParaRPr lang="en-GB" dirty="0"/>
          </a:p>
        </p:txBody>
      </p:sp>
    </p:spTree>
    <p:extLst>
      <p:ext uri="{BB962C8B-B14F-4D97-AF65-F5344CB8AC3E}">
        <p14:creationId xmlns:p14="http://schemas.microsoft.com/office/powerpoint/2010/main" val="4210417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
        <p:nvSpPr>
          <p:cNvPr id="3" name="TextBox 2"/>
          <p:cNvSpPr txBox="1"/>
          <p:nvPr/>
        </p:nvSpPr>
        <p:spPr>
          <a:xfrm>
            <a:off x="395536" y="908720"/>
            <a:ext cx="8424936" cy="584775"/>
          </a:xfrm>
          <a:prstGeom prst="rect">
            <a:avLst/>
          </a:prstGeom>
          <a:noFill/>
          <a:ln>
            <a:solidFill>
              <a:schemeClr val="tx1"/>
            </a:solidFill>
          </a:ln>
        </p:spPr>
        <p:txBody>
          <a:bodyPr wrap="square" rtlCol="0">
            <a:spAutoFit/>
          </a:bodyPr>
          <a:lstStyle/>
          <a:p>
            <a:r>
              <a:rPr lang="en-GB" sz="3200" b="1" dirty="0" smtClean="0"/>
              <a:t>Social Attitudes: </a:t>
            </a:r>
            <a:r>
              <a:rPr lang="en-GB" sz="3200" dirty="0" smtClean="0"/>
              <a:t>what stereotypes of chefs exist? </a:t>
            </a:r>
            <a:endParaRPr lang="en-GB" sz="3200" dirty="0"/>
          </a:p>
        </p:txBody>
      </p:sp>
      <p:sp>
        <p:nvSpPr>
          <p:cNvPr id="16386" name="AutoShape 2" descr="http://www.clker.com/cliparts/1/e/r/C/F/f/chef-ha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6388" name="AutoShape 4" descr="http://www.clker.com/cliparts/1/e/r/C/F/f/chef-hat.sv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6390" name="Picture 6" descr="http://demenglog.com/wp-content/uploads/2014/01/chef-hat-pngchef-hat-maximum-penguin-u2xz8iaj.png"/>
          <p:cNvPicPr>
            <a:picLocks noChangeAspect="1" noChangeArrowheads="1"/>
          </p:cNvPicPr>
          <p:nvPr/>
        </p:nvPicPr>
        <p:blipFill>
          <a:blip r:embed="rId2" cstate="print"/>
          <a:srcRect/>
          <a:stretch>
            <a:fillRect/>
          </a:stretch>
        </p:blipFill>
        <p:spPr bwMode="auto">
          <a:xfrm>
            <a:off x="5004048" y="2420888"/>
            <a:ext cx="3790950" cy="3352801"/>
          </a:xfrm>
          <a:prstGeom prst="rect">
            <a:avLst/>
          </a:prstGeom>
          <a:noFill/>
        </p:spPr>
      </p:pic>
      <p:sp>
        <p:nvSpPr>
          <p:cNvPr id="7" name="TextBox 6"/>
          <p:cNvSpPr txBox="1"/>
          <p:nvPr/>
        </p:nvSpPr>
        <p:spPr>
          <a:xfrm>
            <a:off x="467544" y="2060848"/>
            <a:ext cx="4248472" cy="4678204"/>
          </a:xfrm>
          <a:prstGeom prst="rect">
            <a:avLst/>
          </a:prstGeom>
          <a:noFill/>
        </p:spPr>
        <p:txBody>
          <a:bodyPr wrap="square" rtlCol="0">
            <a:spAutoFit/>
          </a:bodyPr>
          <a:lstStyle/>
          <a:p>
            <a:pPr>
              <a:buNone/>
            </a:pPr>
            <a:r>
              <a:rPr lang="en-GB" sz="2800" dirty="0" smtClean="0"/>
              <a:t>Draw a ‘typical’ chef in your book and label your drawing with the characteristics you expect a chef to have.</a:t>
            </a:r>
          </a:p>
          <a:p>
            <a:pPr>
              <a:buNone/>
            </a:pPr>
            <a:endParaRPr lang="en-GB" sz="2800" dirty="0" smtClean="0"/>
          </a:p>
          <a:p>
            <a:pPr>
              <a:buNone/>
            </a:pPr>
            <a:r>
              <a:rPr lang="en-GB" sz="2800" dirty="0" smtClean="0"/>
              <a:t>What type of language do you expect them to use? Try to consider power, gender, jargon etc. </a:t>
            </a:r>
          </a:p>
          <a:p>
            <a:endParaRPr lang="en-GB" dirty="0"/>
          </a:p>
        </p:txBody>
      </p:sp>
    </p:spTree>
    <p:extLst>
      <p:ext uri="{BB962C8B-B14F-4D97-AF65-F5344CB8AC3E}">
        <p14:creationId xmlns:p14="http://schemas.microsoft.com/office/powerpoint/2010/main" val="1406602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www.accountancyage.com/IMG/067/119067/gordon-ramsay-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3818"/>
            <a:ext cx="4664978" cy="6254182"/>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004048" y="1268760"/>
            <a:ext cx="3888432" cy="39604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smtClean="0">
                <a:solidFill>
                  <a:schemeClr val="tx1"/>
                </a:solidFill>
              </a:rPr>
              <a:t>What is Gordon Ramsay known for?</a:t>
            </a:r>
            <a:endParaRPr lang="en-GB" sz="5400" dirty="0">
              <a:solidFill>
                <a:schemeClr val="tx1"/>
              </a:solidFill>
            </a:endParaRPr>
          </a:p>
        </p:txBody>
      </p:sp>
      <p:sp>
        <p:nvSpPr>
          <p:cNvPr id="4" name="TextBox 3"/>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371835293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How does Gordon Ramsay use language to show his disrespect for the owner and respect for the kitchen staff?</a:t>
            </a:r>
            <a:endParaRPr lang="en-GB" dirty="0"/>
          </a:p>
        </p:txBody>
      </p:sp>
      <p:sp>
        <p:nvSpPr>
          <p:cNvPr id="3" name="Subtitle 2"/>
          <p:cNvSpPr>
            <a:spLocks noGrp="1"/>
          </p:cNvSpPr>
          <p:nvPr>
            <p:ph type="subTitle" idx="1"/>
          </p:nvPr>
        </p:nvSpPr>
        <p:spPr/>
        <p:txBody>
          <a:bodyPr/>
          <a:lstStyle/>
          <a:p>
            <a:endParaRPr lang="en-GB"/>
          </a:p>
        </p:txBody>
      </p:sp>
      <p:sp>
        <p:nvSpPr>
          <p:cNvPr id="4" name="Action Button: Movie 3">
            <a:hlinkClick r:id="rId2" highlightClick="1"/>
          </p:cNvPr>
          <p:cNvSpPr/>
          <p:nvPr/>
        </p:nvSpPr>
        <p:spPr>
          <a:xfrm>
            <a:off x="3851920" y="4509120"/>
            <a:ext cx="1296144" cy="1296144"/>
          </a:xfrm>
          <a:prstGeom prst="actionButtonMov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17113954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Am I seeing right? You’ve got a three burner wok there (2.0) Is that a pizza oven?</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7817414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Shelley (1.0) how can you cook soul food in a wok?</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8768032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Tell me what’s working (.) apart from you</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13886282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iteria.jpg"/>
          <p:cNvPicPr>
            <a:picLocks noChangeAspect="1"/>
          </p:cNvPicPr>
          <p:nvPr/>
        </p:nvPicPr>
        <p:blipFill>
          <a:blip r:embed="rId2" cstate="print"/>
          <a:srcRect l="1865" t="12417" r="4798" b="5628"/>
          <a:stretch>
            <a:fillRect/>
          </a:stretch>
        </p:blipFill>
        <p:spPr>
          <a:xfrm>
            <a:off x="0" y="404664"/>
            <a:ext cx="9036496" cy="4752528"/>
          </a:xfrm>
          <a:prstGeom prst="rect">
            <a:avLst/>
          </a:prstGeom>
        </p:spPr>
      </p:pic>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AOs and task</a:t>
            </a:r>
            <a:endParaRPr lang="en-GB" dirty="0"/>
          </a:p>
        </p:txBody>
      </p:sp>
      <p:sp>
        <p:nvSpPr>
          <p:cNvPr id="4" name="TextBox 3"/>
          <p:cNvSpPr txBox="1"/>
          <p:nvPr/>
        </p:nvSpPr>
        <p:spPr>
          <a:xfrm>
            <a:off x="323528" y="5445224"/>
            <a:ext cx="1944216" cy="461665"/>
          </a:xfrm>
          <a:prstGeom prst="rect">
            <a:avLst/>
          </a:prstGeom>
          <a:noFill/>
        </p:spPr>
        <p:txBody>
          <a:bodyPr wrap="square" rtlCol="0">
            <a:spAutoFit/>
          </a:bodyPr>
          <a:lstStyle/>
          <a:p>
            <a:r>
              <a:rPr lang="en-GB" sz="2400" dirty="0" smtClean="0"/>
              <a:t>“explanation”</a:t>
            </a:r>
            <a:endParaRPr lang="en-GB" sz="2400" dirty="0"/>
          </a:p>
        </p:txBody>
      </p:sp>
      <p:sp>
        <p:nvSpPr>
          <p:cNvPr id="5" name="TextBox 4"/>
          <p:cNvSpPr txBox="1"/>
          <p:nvPr/>
        </p:nvSpPr>
        <p:spPr>
          <a:xfrm>
            <a:off x="1691680" y="6165304"/>
            <a:ext cx="3218060" cy="461665"/>
          </a:xfrm>
          <a:prstGeom prst="rect">
            <a:avLst/>
          </a:prstGeom>
          <a:noFill/>
        </p:spPr>
        <p:txBody>
          <a:bodyPr wrap="none" rtlCol="0">
            <a:spAutoFit/>
          </a:bodyPr>
          <a:lstStyle/>
          <a:p>
            <a:r>
              <a:rPr lang="en-GB" sz="2400" dirty="0" smtClean="0"/>
              <a:t>“analysis and reflection”</a:t>
            </a:r>
            <a:endParaRPr lang="en-GB" sz="2400" dirty="0"/>
          </a:p>
        </p:txBody>
      </p:sp>
      <p:sp>
        <p:nvSpPr>
          <p:cNvPr id="6" name="TextBox 5"/>
          <p:cNvSpPr txBox="1"/>
          <p:nvPr/>
        </p:nvSpPr>
        <p:spPr>
          <a:xfrm>
            <a:off x="2987824" y="5517232"/>
            <a:ext cx="1629292" cy="461665"/>
          </a:xfrm>
          <a:prstGeom prst="rect">
            <a:avLst/>
          </a:prstGeom>
          <a:noFill/>
        </p:spPr>
        <p:txBody>
          <a:bodyPr wrap="none" rtlCol="0">
            <a:spAutoFit/>
          </a:bodyPr>
          <a:lstStyle/>
          <a:p>
            <a:r>
              <a:rPr lang="en-GB" sz="2400" dirty="0" smtClean="0"/>
              <a:t>“confident”</a:t>
            </a:r>
            <a:endParaRPr lang="en-GB" sz="2400" dirty="0"/>
          </a:p>
        </p:txBody>
      </p:sp>
      <p:sp>
        <p:nvSpPr>
          <p:cNvPr id="7" name="TextBox 6"/>
          <p:cNvSpPr txBox="1"/>
          <p:nvPr/>
        </p:nvSpPr>
        <p:spPr>
          <a:xfrm>
            <a:off x="5364088" y="5373216"/>
            <a:ext cx="1847301" cy="461665"/>
          </a:xfrm>
          <a:prstGeom prst="rect">
            <a:avLst/>
          </a:prstGeom>
          <a:noFill/>
        </p:spPr>
        <p:txBody>
          <a:bodyPr wrap="none" rtlCol="0">
            <a:spAutoFit/>
          </a:bodyPr>
          <a:lstStyle/>
          <a:p>
            <a:r>
              <a:rPr lang="en-GB" sz="2400" dirty="0" smtClean="0"/>
              <a:t>“exploration”</a:t>
            </a:r>
            <a:endParaRPr lang="en-GB"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 mean this (.) is a joke</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294561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How does he show his authority and earn respect from the viewers at home?</a:t>
            </a:r>
            <a:endParaRPr lang="en-GB" dirty="0"/>
          </a:p>
        </p:txBody>
      </p:sp>
      <p:sp>
        <p:nvSpPr>
          <p:cNvPr id="3" name="Subtitle 2"/>
          <p:cNvSpPr>
            <a:spLocks noGrp="1"/>
          </p:cNvSpPr>
          <p:nvPr>
            <p:ph type="subTitle" idx="1"/>
          </p:nvPr>
        </p:nvSpPr>
        <p:spPr/>
        <p:txBody>
          <a:bodyPr/>
          <a:lstStyle/>
          <a:p>
            <a:endParaRPr lang="en-GB"/>
          </a:p>
        </p:txBody>
      </p:sp>
      <p:sp>
        <p:nvSpPr>
          <p:cNvPr id="4" name="Action Button: Movie 3">
            <a:hlinkClick r:id="rId2" highlightClick="1"/>
          </p:cNvPr>
          <p:cNvSpPr/>
          <p:nvPr/>
        </p:nvSpPr>
        <p:spPr>
          <a:xfrm>
            <a:off x="3923928" y="4077072"/>
            <a:ext cx="1224136" cy="1080120"/>
          </a:xfrm>
          <a:prstGeom prst="actionButtonMov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30167932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First off (.) get your roasting tray</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14585728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Put your tray on the gas (.) pork ribs 60% meat (.) 35 40% fat</a:t>
            </a:r>
            <a:endParaRPr lang="en-GB" dirty="0"/>
          </a:p>
        </p:txBody>
      </p:sp>
      <p:sp>
        <p:nvSpPr>
          <p:cNvPr id="3" name="Subtitle 2"/>
          <p:cNvSpPr>
            <a:spLocks noGrp="1"/>
          </p:cNvSpPr>
          <p:nvPr>
            <p:ph type="subTitle" idx="1"/>
          </p:nvPr>
        </p:nvSpPr>
        <p:spPr/>
        <p:txBody>
          <a:bodyPr/>
          <a:lstStyle/>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11021033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Give them a really good season (1.0) salt (1.0) and pepper</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17777037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And the nice thing about this cut is that they stays incredibly moist when you cook them (1.0) on the bone (1.0) and the longer you cook them (.) the more delicious they become</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22017612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And I really want that nice sort of caramelisation taking place on the pork</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2928255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Ginger (2.0) you can’t beat fresh ginger with sticky pork ribs</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26966528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Place it down nice and firmly and (.) slice (2.0) the thinner you slice the ginger (.) the more fragrant the ribs (1.0) garlic</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3599521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Don’t rush it (1.0) turn them over (1.0) that’s what I want</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1383667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lianalola.com/wp-content/uploads/2012/06/keyword.jpg"/>
          <p:cNvPicPr>
            <a:picLocks noChangeAspect="1" noChangeArrowheads="1"/>
          </p:cNvPicPr>
          <p:nvPr/>
        </p:nvPicPr>
        <p:blipFill>
          <a:blip r:embed="rId2" cstate="print"/>
          <a:srcRect/>
          <a:stretch>
            <a:fillRect/>
          </a:stretch>
        </p:blipFill>
        <p:spPr bwMode="auto">
          <a:xfrm>
            <a:off x="3275856" y="3337114"/>
            <a:ext cx="5868144" cy="3520886"/>
          </a:xfrm>
          <a:prstGeom prst="rect">
            <a:avLst/>
          </a:prstGeom>
          <a:noFill/>
        </p:spPr>
      </p:pic>
      <p:sp>
        <p:nvSpPr>
          <p:cNvPr id="2" name="Rectangle 1"/>
          <p:cNvSpPr/>
          <p:nvPr/>
        </p:nvSpPr>
        <p:spPr>
          <a:xfrm>
            <a:off x="251520" y="764704"/>
            <a:ext cx="8568952" cy="1077218"/>
          </a:xfrm>
          <a:prstGeom prst="rect">
            <a:avLst/>
          </a:prstGeom>
          <a:solidFill>
            <a:schemeClr val="accent5">
              <a:lumMod val="20000"/>
              <a:lumOff val="80000"/>
              <a:alpha val="85000"/>
            </a:schemeClr>
          </a:solidFill>
        </p:spPr>
        <p:txBody>
          <a:bodyPr wrap="square">
            <a:spAutoFit/>
          </a:bodyPr>
          <a:lstStyle/>
          <a:p>
            <a:r>
              <a:rPr lang="en-GB" sz="3200" b="1" dirty="0" smtClean="0"/>
              <a:t>Spoken Language Study: </a:t>
            </a:r>
            <a:r>
              <a:rPr lang="en-GB" sz="3200" dirty="0"/>
              <a:t>Explore some of the ways people adapt their spoken language when at work</a:t>
            </a:r>
            <a:r>
              <a:rPr lang="en-GB" sz="3200" dirty="0" smtClean="0"/>
              <a:t>.</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AOs and task</a:t>
            </a:r>
            <a:endParaRPr lang="en-GB" dirty="0"/>
          </a:p>
        </p:txBody>
      </p:sp>
      <p:sp>
        <p:nvSpPr>
          <p:cNvPr id="4" name="TextBox 3"/>
          <p:cNvSpPr txBox="1"/>
          <p:nvPr/>
        </p:nvSpPr>
        <p:spPr>
          <a:xfrm>
            <a:off x="107504" y="2564904"/>
            <a:ext cx="8856984" cy="1384995"/>
          </a:xfrm>
          <a:prstGeom prst="rect">
            <a:avLst/>
          </a:prstGeom>
          <a:noFill/>
        </p:spPr>
        <p:txBody>
          <a:bodyPr wrap="square" rtlCol="0">
            <a:spAutoFit/>
          </a:bodyPr>
          <a:lstStyle/>
          <a:p>
            <a:r>
              <a:rPr lang="en-GB" sz="2800" dirty="0" smtClean="0"/>
              <a:t>Copy this into your book and</a:t>
            </a:r>
            <a:r>
              <a:rPr lang="en-GB" sz="2800" b="1" dirty="0" smtClean="0"/>
              <a:t> highlight any key words</a:t>
            </a:r>
            <a:r>
              <a:rPr lang="en-GB" sz="2800" dirty="0" smtClean="0"/>
              <a:t>. A key word is something which gives you important information </a:t>
            </a:r>
            <a:r>
              <a:rPr lang="en-GB" sz="2800" smtClean="0"/>
              <a:t>or ideas </a:t>
            </a:r>
            <a:r>
              <a:rPr lang="en-GB" sz="2800" dirty="0" smtClean="0"/>
              <a:t>about the task.</a:t>
            </a:r>
            <a:endParaRPr lang="en-GB" sz="2800" dirty="0"/>
          </a:p>
        </p:txBody>
      </p:sp>
      <p:sp>
        <p:nvSpPr>
          <p:cNvPr id="6" name="Rectangle 5"/>
          <p:cNvSpPr/>
          <p:nvPr/>
        </p:nvSpPr>
        <p:spPr>
          <a:xfrm>
            <a:off x="4427984" y="2636912"/>
            <a:ext cx="3456384" cy="360040"/>
          </a:xfrm>
          <a:prstGeom prst="rect">
            <a:avLst/>
          </a:prstGeom>
          <a:solidFill>
            <a:srgbClr val="FFFF0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Braising is just a chef’s term for cooking something slowly in liquid</a:t>
            </a:r>
            <a:endParaRPr lang="en-GB" dirty="0"/>
          </a:p>
        </p:txBody>
      </p:sp>
      <p:sp>
        <p:nvSpPr>
          <p:cNvPr id="3" name="Subtitle 2"/>
          <p:cNvSpPr>
            <a:spLocks noGrp="1"/>
          </p:cNvSpPr>
          <p:nvPr>
            <p:ph type="subTitle" idx="1"/>
          </p:nvPr>
        </p:nvSpPr>
        <p:spPr/>
        <p:txBody>
          <a:bodyPr/>
          <a:lstStyle/>
          <a:p>
            <a:endParaRPr lang="en-GB"/>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7642206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How does Gordon Ramsay use language to show his disrespect for the owner and respect for the kitchen staff?</a:t>
            </a:r>
            <a:endParaRPr lang="en-GB" dirty="0"/>
          </a:p>
        </p:txBody>
      </p:sp>
      <p:sp>
        <p:nvSpPr>
          <p:cNvPr id="3" name="Subtitle 2"/>
          <p:cNvSpPr>
            <a:spLocks noGrp="1"/>
          </p:cNvSpPr>
          <p:nvPr>
            <p:ph type="subTitle" idx="1"/>
          </p:nvPr>
        </p:nvSpPr>
        <p:spPr/>
        <p:txBody>
          <a:bodyPr/>
          <a:lstStyle/>
          <a:p>
            <a:endParaRPr lang="en-GB"/>
          </a:p>
        </p:txBody>
      </p:sp>
      <p:sp>
        <p:nvSpPr>
          <p:cNvPr id="4" name="Action Button: Movie 3">
            <a:hlinkClick r:id="rId2" highlightClick="1"/>
          </p:cNvPr>
          <p:cNvSpPr/>
          <p:nvPr/>
        </p:nvSpPr>
        <p:spPr>
          <a:xfrm>
            <a:off x="3851920" y="4509120"/>
            <a:ext cx="1296144" cy="1296144"/>
          </a:xfrm>
          <a:prstGeom prst="actionButtonMovi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19757099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Am I seeing right? You’ve got a three burner wok there (2.0) Is that a pizza oven?</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5805264"/>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Straight Arrow Connector 5"/>
          <p:cNvCxnSpPr/>
          <p:nvPr/>
        </p:nvCxnSpPr>
        <p:spPr>
          <a:xfrm flipH="1">
            <a:off x="5076056" y="3284984"/>
            <a:ext cx="1080120" cy="1512168"/>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7" name="TextBox 6"/>
          <p:cNvSpPr txBox="1"/>
          <p:nvPr/>
        </p:nvSpPr>
        <p:spPr>
          <a:xfrm>
            <a:off x="2987824" y="4797152"/>
            <a:ext cx="3888432" cy="1477328"/>
          </a:xfrm>
          <a:prstGeom prst="rect">
            <a:avLst/>
          </a:prstGeom>
          <a:noFill/>
        </p:spPr>
        <p:txBody>
          <a:bodyPr wrap="square" rtlCol="0">
            <a:spAutoFit/>
          </a:bodyPr>
          <a:lstStyle/>
          <a:p>
            <a:pPr algn="ctr"/>
            <a:r>
              <a:rPr lang="en-GB" dirty="0" smtClean="0"/>
              <a:t>Questions: he’s asking what kitchen equipment is, but he knows what a pizza oven is… He’s trying to show his shock and disbelief. He’s trying to make the owner justify herself.</a:t>
            </a:r>
            <a:endParaRPr lang="en-GB" dirty="0"/>
          </a:p>
        </p:txBody>
      </p:sp>
      <p:sp>
        <p:nvSpPr>
          <p:cNvPr id="8" name="TextBox 7"/>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a:t>
            </a:r>
            <a:r>
              <a:rPr lang="en-GB" dirty="0" smtClean="0"/>
              <a:t>considering </a:t>
            </a:r>
            <a:r>
              <a:rPr lang="en-GB" dirty="0" smtClean="0"/>
              <a:t>power, jargon and gender</a:t>
            </a:r>
            <a:endParaRPr lang="en-GB" dirty="0"/>
          </a:p>
        </p:txBody>
      </p:sp>
    </p:spTree>
    <p:extLst>
      <p:ext uri="{BB962C8B-B14F-4D97-AF65-F5344CB8AC3E}">
        <p14:creationId xmlns:p14="http://schemas.microsoft.com/office/powerpoint/2010/main" val="24704812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6912768" cy="707886"/>
          </a:xfrm>
          <a:prstGeom prst="rect">
            <a:avLst/>
          </a:prstGeom>
        </p:spPr>
        <p:txBody>
          <a:bodyPr wrap="square">
            <a:spAutoFit/>
          </a:bodyPr>
          <a:lstStyle/>
          <a:p>
            <a:pPr algn="ctr"/>
            <a:r>
              <a:rPr lang="en-GB" sz="2000" b="1" dirty="0"/>
              <a:t>How does Gordon </a:t>
            </a:r>
            <a:r>
              <a:rPr lang="en-GB" sz="2000" b="1" dirty="0" smtClean="0"/>
              <a:t>Ramsay </a:t>
            </a:r>
            <a:r>
              <a:rPr lang="en-GB" sz="2000" b="1" dirty="0"/>
              <a:t>use language to show his disrespect for the owner and respect for the kitchen staff?</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808" y="179020"/>
            <a:ext cx="1440870" cy="809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Bevel 3"/>
          <p:cNvSpPr/>
          <p:nvPr/>
        </p:nvSpPr>
        <p:spPr bwMode="auto">
          <a:xfrm>
            <a:off x="71406" y="1214446"/>
            <a:ext cx="1000132" cy="928670"/>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44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rPr>
              <a:t>Q</a:t>
            </a:r>
            <a:endParaRPr kumimoji="0" lang="en-US" sz="1600" b="0" i="0" u="none" strike="noStrike" cap="none" normalizeH="0" baseline="0" dirty="0" smtClean="0">
              <a:ln>
                <a:noFill/>
              </a:ln>
              <a:solidFill>
                <a:srgbClr val="FFFF00"/>
              </a:solidFill>
              <a:effectLst>
                <a:outerShdw blurRad="38100" dist="38100" dir="2700000" algn="tl">
                  <a:srgbClr val="000000">
                    <a:alpha val="43137"/>
                  </a:srgbClr>
                </a:outerShdw>
              </a:effectLst>
              <a:latin typeface="Arial" charset="0"/>
            </a:endParaRPr>
          </a:p>
        </p:txBody>
      </p:sp>
      <p:sp>
        <p:nvSpPr>
          <p:cNvPr id="5" name="Bevel 4"/>
          <p:cNvSpPr/>
          <p:nvPr/>
        </p:nvSpPr>
        <p:spPr bwMode="auto">
          <a:xfrm>
            <a:off x="71406" y="2143140"/>
            <a:ext cx="1000132" cy="928670"/>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400" dirty="0">
                <a:solidFill>
                  <a:srgbClr val="FF0000"/>
                </a:solidFill>
              </a:rPr>
              <a:t>W</a:t>
            </a:r>
            <a:endParaRPr kumimoji="0" lang="en-US" sz="1600" b="0" i="0" u="none" strike="noStrike" cap="none" normalizeH="0" baseline="0" dirty="0" smtClean="0">
              <a:ln>
                <a:noFill/>
              </a:ln>
              <a:solidFill>
                <a:srgbClr val="FF0000"/>
              </a:solidFill>
              <a:effectLst/>
              <a:latin typeface="Arial" charset="0"/>
            </a:endParaRPr>
          </a:p>
        </p:txBody>
      </p:sp>
      <p:sp>
        <p:nvSpPr>
          <p:cNvPr id="6" name="Bevel 5"/>
          <p:cNvSpPr/>
          <p:nvPr/>
        </p:nvSpPr>
        <p:spPr bwMode="auto">
          <a:xfrm>
            <a:off x="71406" y="3071834"/>
            <a:ext cx="1000132" cy="928670"/>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400" dirty="0">
                <a:solidFill>
                  <a:srgbClr val="00B050"/>
                </a:solidFill>
              </a:rPr>
              <a:t>E</a:t>
            </a:r>
            <a:endParaRPr kumimoji="0" lang="en-US" sz="1600" b="0" i="0" u="none" strike="noStrike" cap="none" normalizeH="0" baseline="0" dirty="0" smtClean="0">
              <a:ln>
                <a:noFill/>
              </a:ln>
              <a:solidFill>
                <a:srgbClr val="00B050"/>
              </a:solidFill>
              <a:effectLst/>
              <a:latin typeface="Arial" charset="0"/>
            </a:endParaRPr>
          </a:p>
        </p:txBody>
      </p:sp>
      <p:sp>
        <p:nvSpPr>
          <p:cNvPr id="7" name="Bevel 6"/>
          <p:cNvSpPr/>
          <p:nvPr/>
        </p:nvSpPr>
        <p:spPr bwMode="auto">
          <a:xfrm>
            <a:off x="71406" y="4000528"/>
            <a:ext cx="1000132" cy="928670"/>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400" dirty="0">
                <a:solidFill>
                  <a:srgbClr val="FFC000"/>
                </a:solidFill>
              </a:rPr>
              <a:t>R</a:t>
            </a:r>
            <a:endParaRPr kumimoji="0" lang="en-US" sz="1600" b="0" i="0" u="none" strike="noStrike" cap="none" normalizeH="0" baseline="0" dirty="0" smtClean="0">
              <a:ln>
                <a:noFill/>
              </a:ln>
              <a:solidFill>
                <a:srgbClr val="FFC000"/>
              </a:solidFill>
              <a:effectLst/>
              <a:latin typeface="Arial" charset="0"/>
            </a:endParaRPr>
          </a:p>
        </p:txBody>
      </p:sp>
      <p:sp>
        <p:nvSpPr>
          <p:cNvPr id="8" name="Bevel 7"/>
          <p:cNvSpPr/>
          <p:nvPr/>
        </p:nvSpPr>
        <p:spPr bwMode="auto">
          <a:xfrm>
            <a:off x="71406" y="4929222"/>
            <a:ext cx="1000132" cy="928670"/>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400" dirty="0">
                <a:solidFill>
                  <a:srgbClr val="00B0F0"/>
                </a:solidFill>
              </a:rPr>
              <a:t>T</a:t>
            </a:r>
            <a:endParaRPr kumimoji="0" lang="en-US" sz="1600" b="0" i="0" u="none" strike="noStrike" cap="none" normalizeH="0" baseline="0" dirty="0" smtClean="0">
              <a:ln>
                <a:noFill/>
              </a:ln>
              <a:solidFill>
                <a:srgbClr val="00B0F0"/>
              </a:solidFill>
              <a:effectLst/>
              <a:latin typeface="Arial" charset="0"/>
            </a:endParaRPr>
          </a:p>
        </p:txBody>
      </p:sp>
      <p:sp>
        <p:nvSpPr>
          <p:cNvPr id="9" name="Bevel 8"/>
          <p:cNvSpPr/>
          <p:nvPr/>
        </p:nvSpPr>
        <p:spPr bwMode="auto">
          <a:xfrm>
            <a:off x="71406" y="5857916"/>
            <a:ext cx="1000132" cy="928670"/>
          </a:xfrm>
          <a:prstGeom prst="bevel">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4400" dirty="0">
                <a:solidFill>
                  <a:schemeClr val="tx2">
                    <a:lumMod val="75000"/>
                  </a:schemeClr>
                </a:solidFill>
              </a:rPr>
              <a:t>Y</a:t>
            </a:r>
            <a:endParaRPr kumimoji="0" lang="en-US" sz="1600" b="0" i="0" u="none" strike="noStrike" cap="none" normalizeH="0" baseline="0" dirty="0" smtClean="0">
              <a:ln>
                <a:noFill/>
              </a:ln>
              <a:solidFill>
                <a:schemeClr val="tx2">
                  <a:lumMod val="75000"/>
                </a:schemeClr>
              </a:solidFill>
              <a:effectLst/>
              <a:latin typeface="Arial" charset="0"/>
            </a:endParaRPr>
          </a:p>
        </p:txBody>
      </p:sp>
      <p:sp>
        <p:nvSpPr>
          <p:cNvPr id="11" name="TextBox 10"/>
          <p:cNvSpPr txBox="1"/>
          <p:nvPr/>
        </p:nvSpPr>
        <p:spPr>
          <a:xfrm>
            <a:off x="1383450" y="1124744"/>
            <a:ext cx="7529228" cy="5693866"/>
          </a:xfrm>
          <a:prstGeom prst="rect">
            <a:avLst/>
          </a:prstGeom>
          <a:noFill/>
        </p:spPr>
        <p:txBody>
          <a:bodyPr wrap="square" rtlCol="0">
            <a:spAutoFit/>
          </a:bodyPr>
          <a:lstStyle/>
          <a:p>
            <a:pPr algn="just"/>
            <a:r>
              <a:rPr lang="en-GB" sz="2800" dirty="0" smtClean="0">
                <a:solidFill>
                  <a:srgbClr val="FF0000"/>
                </a:solidFill>
              </a:rPr>
              <a:t>Gordon Ramsay </a:t>
            </a:r>
            <a:r>
              <a:rPr lang="en-GB" sz="2800" dirty="0" smtClean="0"/>
              <a:t>asks the restaurant owner </a:t>
            </a:r>
            <a:r>
              <a:rPr lang="en-GB" sz="2800" dirty="0" smtClean="0">
                <a:solidFill>
                  <a:srgbClr val="00B0F0"/>
                </a:solidFill>
              </a:rPr>
              <a:t>questions</a:t>
            </a:r>
            <a:r>
              <a:rPr lang="en-GB" sz="2800" dirty="0" smtClean="0"/>
              <a:t> to show </a:t>
            </a:r>
            <a:r>
              <a:rPr lang="en-GB" sz="2800" dirty="0" smtClean="0"/>
              <a:t>his </a:t>
            </a:r>
            <a:r>
              <a:rPr lang="en-GB" sz="2800" dirty="0" smtClean="0">
                <a:solidFill>
                  <a:srgbClr val="FFFF00"/>
                </a:solidFill>
                <a:effectLst>
                  <a:outerShdw blurRad="38100" dist="38100" dir="2700000" algn="tl">
                    <a:srgbClr val="000000">
                      <a:alpha val="43137"/>
                    </a:srgbClr>
                  </a:outerShdw>
                </a:effectLst>
              </a:rPr>
              <a:t>power over her and disrespect for her</a:t>
            </a:r>
            <a:r>
              <a:rPr lang="en-GB" sz="2800" dirty="0" smtClean="0"/>
              <a:t>. He asks, </a:t>
            </a:r>
            <a:r>
              <a:rPr lang="en-GB" sz="2800" dirty="0" smtClean="0">
                <a:solidFill>
                  <a:srgbClr val="00B050"/>
                </a:solidFill>
              </a:rPr>
              <a:t>“Am I seeing right?... Is that a pizza oven?” </a:t>
            </a:r>
            <a:r>
              <a:rPr lang="en-GB" sz="2800" dirty="0" smtClean="0">
                <a:solidFill>
                  <a:srgbClr val="FFC000"/>
                </a:solidFill>
              </a:rPr>
              <a:t>Being a famous and successful chef, the viewers would expect that he would know what a pizza oven looks like</a:t>
            </a:r>
            <a:r>
              <a:rPr lang="en-GB" sz="2800" dirty="0" smtClean="0"/>
              <a:t>, </a:t>
            </a:r>
            <a:r>
              <a:rPr lang="en-GB" sz="2800" dirty="0" smtClean="0">
                <a:solidFill>
                  <a:schemeClr val="tx2">
                    <a:lumMod val="75000"/>
                  </a:schemeClr>
                </a:solidFill>
              </a:rPr>
              <a:t>but he is not asking because he doesn’t know, he is asking because he can’t believe what he is seeing. He is shocked. </a:t>
            </a:r>
            <a:r>
              <a:rPr lang="en-GB" sz="2800" dirty="0" smtClean="0">
                <a:solidFill>
                  <a:srgbClr val="00B0F0"/>
                </a:solidFill>
              </a:rPr>
              <a:t>By asking the questions</a:t>
            </a:r>
            <a:r>
              <a:rPr lang="en-GB" sz="2800" dirty="0" smtClean="0"/>
              <a:t>, </a:t>
            </a:r>
            <a:r>
              <a:rPr lang="en-GB" sz="2800" dirty="0" smtClean="0">
                <a:solidFill>
                  <a:schemeClr val="tx2">
                    <a:lumMod val="75000"/>
                  </a:schemeClr>
                </a:solidFill>
              </a:rPr>
              <a:t>he is also making the restaurant owner justify herself and explain why she has that equipment. This shows that he is challenging her and doesn’t respect how she runs her restaurant.</a:t>
            </a:r>
            <a:endParaRPr lang="en-GB" sz="2800" dirty="0">
              <a:solidFill>
                <a:schemeClr val="tx2">
                  <a:lumMod val="75000"/>
                </a:schemeClr>
              </a:solidFill>
            </a:endParaRPr>
          </a:p>
        </p:txBody>
      </p:sp>
    </p:spTree>
    <p:extLst>
      <p:ext uri="{BB962C8B-B14F-4D97-AF65-F5344CB8AC3E}">
        <p14:creationId xmlns:p14="http://schemas.microsoft.com/office/powerpoint/2010/main" val="269252550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formality, power, jargon and gender</a:t>
            </a:r>
            <a:endParaRPr lang="en-GB" dirty="0"/>
          </a:p>
        </p:txBody>
      </p:sp>
      <p:pic>
        <p:nvPicPr>
          <p:cNvPr id="3" name="Picture 2"/>
          <p:cNvPicPr>
            <a:picLocks noChangeAspect="1" noChangeArrowheads="1"/>
          </p:cNvPicPr>
          <p:nvPr/>
        </p:nvPicPr>
        <p:blipFill>
          <a:blip r:embed="rId2" cstate="print"/>
          <a:srcRect/>
          <a:stretch>
            <a:fillRect/>
          </a:stretch>
        </p:blipFill>
        <p:spPr bwMode="auto">
          <a:xfrm>
            <a:off x="179512" y="1340768"/>
            <a:ext cx="3744416" cy="5272586"/>
          </a:xfrm>
          <a:prstGeom prst="rect">
            <a:avLst/>
          </a:prstGeom>
          <a:noFill/>
          <a:ln w="9525">
            <a:noFill/>
            <a:miter lim="800000"/>
            <a:headEnd/>
            <a:tailEnd/>
          </a:ln>
        </p:spPr>
      </p:pic>
      <p:sp>
        <p:nvSpPr>
          <p:cNvPr id="4" name="TextBox 3"/>
          <p:cNvSpPr txBox="1"/>
          <p:nvPr/>
        </p:nvSpPr>
        <p:spPr>
          <a:xfrm>
            <a:off x="107504" y="620688"/>
            <a:ext cx="3816424" cy="553998"/>
          </a:xfrm>
          <a:prstGeom prst="rect">
            <a:avLst/>
          </a:prstGeom>
          <a:noFill/>
        </p:spPr>
        <p:txBody>
          <a:bodyPr wrap="square" rtlCol="0">
            <a:spAutoFit/>
          </a:bodyPr>
          <a:lstStyle/>
          <a:p>
            <a:r>
              <a:rPr lang="en-GB" sz="3000" b="1" dirty="0" smtClean="0"/>
              <a:t>Marco Pierre White</a:t>
            </a:r>
            <a:endParaRPr lang="en-GB" sz="3000" b="1" dirty="0"/>
          </a:p>
        </p:txBody>
      </p:sp>
      <p:sp>
        <p:nvSpPr>
          <p:cNvPr id="5" name="Content Placeholder 2"/>
          <p:cNvSpPr txBox="1">
            <a:spLocks/>
          </p:cNvSpPr>
          <p:nvPr/>
        </p:nvSpPr>
        <p:spPr>
          <a:xfrm>
            <a:off x="4067944" y="836712"/>
            <a:ext cx="5076056" cy="5832648"/>
          </a:xfrm>
          <a:prstGeom prst="rect">
            <a:avLst/>
          </a:prstGeom>
        </p:spPr>
        <p:txBody>
          <a:bodyPr>
            <a:normAutofit fontScale="925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Noted for his contributions to international cuisine and exceptional culinary skills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The first ‘celebrity chef’ (dubbed the ‘Godfather’ of modern cooking)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Youngest chef (at the time) to be awarded three Michelin stars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Trained Gordon Ramsey, Heston Blumenthal and other high profile chefs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GB" sz="2400" b="0" i="0" u="none" strike="noStrike" kern="1200" cap="none" spc="0" normalizeH="0" baseline="0" noProof="0" dirty="0" smtClean="0">
                <a:ln>
                  <a:noFill/>
                </a:ln>
                <a:solidFill>
                  <a:schemeClr val="tx1"/>
                </a:solidFill>
                <a:effectLst/>
                <a:uLnTx/>
                <a:uFillTx/>
                <a:latin typeface="+mn-lt"/>
                <a:ea typeface="+mn-ea"/>
                <a:cs typeface="+mn-cs"/>
              </a:rPr>
              <a:t>Regularly ejected patrons from his restaurant if he didn’t like their comments - when a customer asked if he could have a side order of chips with his lunch, White hand-cut and personally cooked the chips but charged the customer £25 for his time</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GB" sz="24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18318726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formality, power, jargon and gender</a:t>
            </a:r>
            <a:endParaRPr lang="en-GB" dirty="0"/>
          </a:p>
        </p:txBody>
      </p:sp>
      <p:pic>
        <p:nvPicPr>
          <p:cNvPr id="17410" name="Picture 2" descr="http://www.chow.com/assets/2007/06/marcopierre_bethany_header.jpg"/>
          <p:cNvPicPr>
            <a:picLocks noChangeAspect="1" noChangeArrowheads="1"/>
          </p:cNvPicPr>
          <p:nvPr/>
        </p:nvPicPr>
        <p:blipFill>
          <a:blip r:embed="rId2" cstate="print"/>
          <a:srcRect/>
          <a:stretch>
            <a:fillRect/>
          </a:stretch>
        </p:blipFill>
        <p:spPr bwMode="auto">
          <a:xfrm>
            <a:off x="107504" y="764704"/>
            <a:ext cx="8856984" cy="3449562"/>
          </a:xfrm>
          <a:prstGeom prst="rect">
            <a:avLst/>
          </a:prstGeom>
          <a:noFill/>
        </p:spPr>
      </p:pic>
      <p:sp>
        <p:nvSpPr>
          <p:cNvPr id="4" name="TextBox 3"/>
          <p:cNvSpPr txBox="1"/>
          <p:nvPr/>
        </p:nvSpPr>
        <p:spPr>
          <a:xfrm>
            <a:off x="2915816" y="4437112"/>
            <a:ext cx="6048672" cy="2246769"/>
          </a:xfrm>
          <a:prstGeom prst="rect">
            <a:avLst/>
          </a:prstGeom>
          <a:noFill/>
          <a:ln>
            <a:solidFill>
              <a:schemeClr val="tx1"/>
            </a:solidFill>
          </a:ln>
        </p:spPr>
        <p:txBody>
          <a:bodyPr wrap="square" rtlCol="0">
            <a:spAutoFit/>
          </a:bodyPr>
          <a:lstStyle/>
          <a:p>
            <a:r>
              <a:rPr lang="en-GB" sz="2800" b="1" dirty="0" smtClean="0"/>
              <a:t>Does he fulfil your expectations of a ‘typical’ chef? Why? </a:t>
            </a:r>
          </a:p>
          <a:p>
            <a:endParaRPr lang="en-GB" sz="2800" b="1" dirty="0"/>
          </a:p>
          <a:p>
            <a:r>
              <a:rPr lang="en-GB" sz="2800" b="1" dirty="0" smtClean="0"/>
              <a:t>What type of language do you expect him to use?</a:t>
            </a:r>
            <a:endParaRPr lang="en-GB" sz="2800" b="1" dirty="0"/>
          </a:p>
        </p:txBody>
      </p:sp>
      <p:sp>
        <p:nvSpPr>
          <p:cNvPr id="5" name="Action Button: Movie 4">
            <a:hlinkClick r:id="rId3" action="ppaction://hlinkfile" highlightClick="1"/>
          </p:cNvPr>
          <p:cNvSpPr/>
          <p:nvPr/>
        </p:nvSpPr>
        <p:spPr>
          <a:xfrm>
            <a:off x="251520" y="4365104"/>
            <a:ext cx="2520280" cy="2304256"/>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5051122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a:t>
            </a:r>
            <a:r>
              <a:rPr lang="en-GB" b="1" dirty="0" smtClean="0">
                <a:solidFill>
                  <a:srgbClr val="FF0000"/>
                </a:solidFill>
              </a:rPr>
              <a:t>context </a:t>
            </a:r>
            <a:r>
              <a:rPr lang="en-GB" dirty="0" smtClean="0"/>
              <a:t>for our language study, considering power, jargon and gender</a:t>
            </a:r>
            <a:endParaRPr lang="en-GB" dirty="0"/>
          </a:p>
        </p:txBody>
      </p:sp>
      <p:sp>
        <p:nvSpPr>
          <p:cNvPr id="4" name="TextBox 3"/>
          <p:cNvSpPr txBox="1"/>
          <p:nvPr/>
        </p:nvSpPr>
        <p:spPr>
          <a:xfrm>
            <a:off x="2339752" y="2420888"/>
            <a:ext cx="6480720" cy="2000548"/>
          </a:xfrm>
          <a:prstGeom prst="rect">
            <a:avLst/>
          </a:prstGeom>
          <a:noFill/>
          <a:ln>
            <a:solidFill>
              <a:schemeClr val="tx1"/>
            </a:solidFill>
          </a:ln>
        </p:spPr>
        <p:txBody>
          <a:bodyPr wrap="square" rtlCol="0">
            <a:spAutoFit/>
          </a:bodyPr>
          <a:lstStyle/>
          <a:p>
            <a:r>
              <a:rPr lang="en-GB" sz="2800" b="1" dirty="0" smtClean="0"/>
              <a:t>‘Where’s my crab?’</a:t>
            </a:r>
          </a:p>
          <a:p>
            <a:pPr>
              <a:buFont typeface="Arial" pitchFamily="34" charset="0"/>
              <a:buChar char="•"/>
            </a:pPr>
            <a:r>
              <a:rPr lang="en-GB" sz="2400" dirty="0" smtClean="0"/>
              <a:t> What situation is the chef in?</a:t>
            </a:r>
          </a:p>
          <a:p>
            <a:pPr>
              <a:buFont typeface="Arial" pitchFamily="34" charset="0"/>
              <a:buChar char="•"/>
            </a:pPr>
            <a:r>
              <a:rPr lang="en-GB" sz="2400" dirty="0" smtClean="0"/>
              <a:t> What is the purpose of his speech?</a:t>
            </a:r>
          </a:p>
          <a:p>
            <a:pPr>
              <a:buFont typeface="Arial" pitchFamily="34" charset="0"/>
              <a:buChar char="•"/>
            </a:pPr>
            <a:r>
              <a:rPr lang="en-GB" sz="2400" dirty="0" smtClean="0"/>
              <a:t> Who is he speaking to?</a:t>
            </a:r>
          </a:p>
          <a:p>
            <a:pPr>
              <a:buFont typeface="Arial" pitchFamily="34" charset="0"/>
              <a:buChar char="•"/>
            </a:pPr>
            <a:r>
              <a:rPr lang="en-GB" sz="2400" dirty="0" smtClean="0"/>
              <a:t> How does this fit your expectations?</a:t>
            </a:r>
            <a:endParaRPr lang="en-GB" sz="2400" b="1" dirty="0"/>
          </a:p>
        </p:txBody>
      </p:sp>
      <p:sp>
        <p:nvSpPr>
          <p:cNvPr id="5" name="Action Button: Movie 4">
            <a:hlinkClick r:id="rId2" action="ppaction://hlinkfile" highlightClick="1"/>
          </p:cNvPr>
          <p:cNvSpPr/>
          <p:nvPr/>
        </p:nvSpPr>
        <p:spPr>
          <a:xfrm>
            <a:off x="179512" y="2420888"/>
            <a:ext cx="2088232" cy="1584176"/>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1520" y="692696"/>
            <a:ext cx="8568952" cy="646331"/>
          </a:xfrm>
          <a:prstGeom prst="rect">
            <a:avLst/>
          </a:prstGeom>
          <a:noFill/>
        </p:spPr>
        <p:txBody>
          <a:bodyPr wrap="square" rtlCol="0">
            <a:spAutoFit/>
          </a:bodyPr>
          <a:lstStyle/>
          <a:p>
            <a:r>
              <a:rPr lang="en-GB" sz="3600" b="1" dirty="0" smtClean="0"/>
              <a:t>1. Context </a:t>
            </a:r>
            <a:endParaRPr lang="en-GB" sz="3600" b="1" dirty="0"/>
          </a:p>
        </p:txBody>
      </p:sp>
      <p:sp>
        <p:nvSpPr>
          <p:cNvPr id="7" name="Action Button: Movie 6">
            <a:hlinkClick r:id="rId3" action="ppaction://hlinkfile" highlightClick="1"/>
          </p:cNvPr>
          <p:cNvSpPr/>
          <p:nvPr/>
        </p:nvSpPr>
        <p:spPr>
          <a:xfrm>
            <a:off x="179512" y="4509120"/>
            <a:ext cx="2088232" cy="1584176"/>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339752" y="4509120"/>
            <a:ext cx="6480720" cy="2000548"/>
          </a:xfrm>
          <a:prstGeom prst="rect">
            <a:avLst/>
          </a:prstGeom>
          <a:noFill/>
          <a:ln>
            <a:solidFill>
              <a:schemeClr val="tx1"/>
            </a:solidFill>
          </a:ln>
        </p:spPr>
        <p:txBody>
          <a:bodyPr wrap="square" rtlCol="0">
            <a:spAutoFit/>
          </a:bodyPr>
          <a:lstStyle/>
          <a:p>
            <a:r>
              <a:rPr lang="en-GB" sz="2800" b="1" dirty="0" smtClean="0"/>
              <a:t>‘Spanish omelette’</a:t>
            </a:r>
          </a:p>
          <a:p>
            <a:pPr lvl="0">
              <a:buFont typeface="Arial" pitchFamily="34" charset="0"/>
              <a:buChar char="•"/>
            </a:pPr>
            <a:r>
              <a:rPr lang="en-GB" sz="2400" dirty="0">
                <a:solidFill>
                  <a:prstClr val="black"/>
                </a:solidFill>
              </a:rPr>
              <a:t> What situation is the chef in?</a:t>
            </a:r>
          </a:p>
          <a:p>
            <a:pPr lvl="0">
              <a:buFont typeface="Arial" pitchFamily="34" charset="0"/>
              <a:buChar char="•"/>
            </a:pPr>
            <a:r>
              <a:rPr lang="en-GB" sz="2400" dirty="0">
                <a:solidFill>
                  <a:prstClr val="black"/>
                </a:solidFill>
              </a:rPr>
              <a:t> What is the purpose of his speech?</a:t>
            </a:r>
          </a:p>
          <a:p>
            <a:pPr lvl="0">
              <a:buFont typeface="Arial" pitchFamily="34" charset="0"/>
              <a:buChar char="•"/>
            </a:pPr>
            <a:r>
              <a:rPr lang="en-GB" sz="2400" dirty="0">
                <a:solidFill>
                  <a:prstClr val="black"/>
                </a:solidFill>
              </a:rPr>
              <a:t> Who is he speaking to?</a:t>
            </a:r>
          </a:p>
          <a:p>
            <a:pPr lvl="0">
              <a:buFont typeface="Arial" pitchFamily="34" charset="0"/>
              <a:buChar char="•"/>
            </a:pPr>
            <a:r>
              <a:rPr lang="en-GB" sz="2400" dirty="0">
                <a:solidFill>
                  <a:prstClr val="black"/>
                </a:solidFill>
              </a:rPr>
              <a:t> How does this fit your expectations</a:t>
            </a:r>
            <a:r>
              <a:rPr lang="en-GB" sz="2400" dirty="0" smtClean="0">
                <a:solidFill>
                  <a:prstClr val="black"/>
                </a:solidFill>
              </a:rPr>
              <a:t>?</a:t>
            </a:r>
            <a:endParaRPr lang="en-GB" sz="2800" b="1" dirty="0"/>
          </a:p>
        </p:txBody>
      </p:sp>
      <p:sp>
        <p:nvSpPr>
          <p:cNvPr id="9" name="TextBox 8"/>
          <p:cNvSpPr txBox="1"/>
          <p:nvPr/>
        </p:nvSpPr>
        <p:spPr>
          <a:xfrm>
            <a:off x="323528" y="1340768"/>
            <a:ext cx="8352928" cy="954107"/>
          </a:xfrm>
          <a:prstGeom prst="rect">
            <a:avLst/>
          </a:prstGeom>
          <a:noFill/>
        </p:spPr>
        <p:txBody>
          <a:bodyPr wrap="square" rtlCol="0">
            <a:spAutoFit/>
          </a:bodyPr>
          <a:lstStyle/>
          <a:p>
            <a:pPr algn="ctr"/>
            <a:r>
              <a:rPr lang="en-GB" sz="2800" dirty="0" smtClean="0"/>
              <a:t>For each clip, write a short paragraph/some notes on </a:t>
            </a:r>
            <a:r>
              <a:rPr lang="en-GB" sz="2800" b="1" dirty="0" smtClean="0"/>
              <a:t>context</a:t>
            </a:r>
            <a:r>
              <a:rPr lang="en-GB" sz="2800" dirty="0" smtClean="0"/>
              <a:t>.</a:t>
            </a:r>
            <a:endParaRPr lang="en-GB" sz="2800" dirty="0"/>
          </a:p>
        </p:txBody>
      </p:sp>
    </p:spTree>
    <p:extLst>
      <p:ext uri="{BB962C8B-B14F-4D97-AF65-F5344CB8AC3E}">
        <p14:creationId xmlns:p14="http://schemas.microsoft.com/office/powerpoint/2010/main" val="288690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a:t>
            </a:r>
            <a:r>
              <a:rPr lang="en-GB" b="1" dirty="0" smtClean="0">
                <a:solidFill>
                  <a:srgbClr val="FF0000"/>
                </a:solidFill>
              </a:rPr>
              <a:t>context </a:t>
            </a:r>
            <a:r>
              <a:rPr lang="en-GB" dirty="0" smtClean="0"/>
              <a:t>for our language study, considering power, jargon and gender</a:t>
            </a:r>
            <a:endParaRPr lang="en-GB" dirty="0"/>
          </a:p>
        </p:txBody>
      </p:sp>
      <p:sp>
        <p:nvSpPr>
          <p:cNvPr id="4" name="TextBox 3"/>
          <p:cNvSpPr txBox="1"/>
          <p:nvPr/>
        </p:nvSpPr>
        <p:spPr>
          <a:xfrm>
            <a:off x="2339752" y="2420888"/>
            <a:ext cx="6480720" cy="2062103"/>
          </a:xfrm>
          <a:prstGeom prst="rect">
            <a:avLst/>
          </a:prstGeom>
          <a:noFill/>
          <a:ln>
            <a:solidFill>
              <a:schemeClr val="tx1"/>
            </a:solidFill>
          </a:ln>
        </p:spPr>
        <p:txBody>
          <a:bodyPr wrap="square" rtlCol="0">
            <a:spAutoFit/>
          </a:bodyPr>
          <a:lstStyle/>
          <a:p>
            <a:r>
              <a:rPr lang="en-GB" sz="2800" b="1" dirty="0" smtClean="0"/>
              <a:t>‘Where’s my crab?’</a:t>
            </a:r>
          </a:p>
          <a:p>
            <a:endParaRPr lang="en-GB" sz="2800" b="1" dirty="0"/>
          </a:p>
          <a:p>
            <a:r>
              <a:rPr lang="en-GB" sz="2400" dirty="0" smtClean="0"/>
              <a:t>Professional kitchen but for entertainment show. Expectation of audience but does not talk to them directly. </a:t>
            </a:r>
          </a:p>
        </p:txBody>
      </p:sp>
      <p:sp>
        <p:nvSpPr>
          <p:cNvPr id="5" name="Action Button: Movie 4">
            <a:hlinkClick r:id="rId2" action="ppaction://hlinkfile" highlightClick="1"/>
          </p:cNvPr>
          <p:cNvSpPr/>
          <p:nvPr/>
        </p:nvSpPr>
        <p:spPr>
          <a:xfrm>
            <a:off x="179512" y="2420888"/>
            <a:ext cx="2088232" cy="1584176"/>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51520" y="692696"/>
            <a:ext cx="8568952" cy="646331"/>
          </a:xfrm>
          <a:prstGeom prst="rect">
            <a:avLst/>
          </a:prstGeom>
          <a:noFill/>
        </p:spPr>
        <p:txBody>
          <a:bodyPr wrap="square" rtlCol="0">
            <a:spAutoFit/>
          </a:bodyPr>
          <a:lstStyle/>
          <a:p>
            <a:r>
              <a:rPr lang="en-GB" sz="3600" b="1" dirty="0" smtClean="0"/>
              <a:t>1. </a:t>
            </a:r>
            <a:r>
              <a:rPr lang="en-GB" sz="3600" b="1" dirty="0" smtClean="0"/>
              <a:t>Context</a:t>
            </a:r>
            <a:endParaRPr lang="en-GB" sz="3600" b="1" dirty="0"/>
          </a:p>
        </p:txBody>
      </p:sp>
      <p:sp>
        <p:nvSpPr>
          <p:cNvPr id="7" name="Action Button: Movie 6">
            <a:hlinkClick r:id="rId3" action="ppaction://hlinkfile" highlightClick="1"/>
          </p:cNvPr>
          <p:cNvSpPr/>
          <p:nvPr/>
        </p:nvSpPr>
        <p:spPr>
          <a:xfrm>
            <a:off x="179512" y="4509120"/>
            <a:ext cx="2088232" cy="1584176"/>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339752" y="4509120"/>
            <a:ext cx="6480720" cy="2000548"/>
          </a:xfrm>
          <a:prstGeom prst="rect">
            <a:avLst/>
          </a:prstGeom>
          <a:noFill/>
          <a:ln>
            <a:solidFill>
              <a:schemeClr val="tx1"/>
            </a:solidFill>
          </a:ln>
        </p:spPr>
        <p:txBody>
          <a:bodyPr wrap="square" rtlCol="0">
            <a:spAutoFit/>
          </a:bodyPr>
          <a:lstStyle/>
          <a:p>
            <a:r>
              <a:rPr lang="en-GB" sz="2800" b="1" dirty="0" smtClean="0"/>
              <a:t>‘Spanish omelette’</a:t>
            </a:r>
          </a:p>
          <a:p>
            <a:pPr lvl="0"/>
            <a:endParaRPr lang="en-GB" sz="2400" dirty="0" smtClean="0">
              <a:solidFill>
                <a:prstClr val="black"/>
              </a:solidFill>
            </a:endParaRPr>
          </a:p>
          <a:p>
            <a:pPr lvl="0"/>
            <a:r>
              <a:rPr lang="en-GB" sz="2400" dirty="0" smtClean="0">
                <a:solidFill>
                  <a:prstClr val="black"/>
                </a:solidFill>
              </a:rPr>
              <a:t>‘Home cooking’ atmosphere, with expectation of an audience who are cooking along at home. More personal. Talking directly to audience.</a:t>
            </a:r>
          </a:p>
        </p:txBody>
      </p:sp>
      <p:sp>
        <p:nvSpPr>
          <p:cNvPr id="9" name="TextBox 8"/>
          <p:cNvSpPr txBox="1"/>
          <p:nvPr/>
        </p:nvSpPr>
        <p:spPr>
          <a:xfrm>
            <a:off x="323528" y="1340768"/>
            <a:ext cx="8352928" cy="954107"/>
          </a:xfrm>
          <a:prstGeom prst="rect">
            <a:avLst/>
          </a:prstGeom>
          <a:noFill/>
        </p:spPr>
        <p:txBody>
          <a:bodyPr wrap="square" rtlCol="0">
            <a:spAutoFit/>
          </a:bodyPr>
          <a:lstStyle/>
          <a:p>
            <a:pPr algn="ctr"/>
            <a:r>
              <a:rPr lang="en-GB" sz="2800" dirty="0" smtClean="0"/>
              <a:t>For each clip, write a short paragraph/some notes on </a:t>
            </a:r>
            <a:r>
              <a:rPr lang="en-GB" sz="2800" b="1" dirty="0" smtClean="0"/>
              <a:t>context</a:t>
            </a:r>
            <a:r>
              <a:rPr lang="en-GB" sz="2800" dirty="0" smtClean="0"/>
              <a:t>.</a:t>
            </a:r>
            <a:endParaRPr lang="en-GB" sz="2800" dirty="0"/>
          </a:p>
        </p:txBody>
      </p:sp>
    </p:spTree>
    <p:extLst>
      <p:ext uri="{BB962C8B-B14F-4D97-AF65-F5344CB8AC3E}">
        <p14:creationId xmlns:p14="http://schemas.microsoft.com/office/powerpoint/2010/main" val="276022537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a:t>
            </a:r>
            <a:endParaRPr lang="en-GB" dirty="0"/>
          </a:p>
        </p:txBody>
      </p:sp>
      <p:sp>
        <p:nvSpPr>
          <p:cNvPr id="4" name="TextBox 3"/>
          <p:cNvSpPr txBox="1"/>
          <p:nvPr/>
        </p:nvSpPr>
        <p:spPr>
          <a:xfrm>
            <a:off x="395536" y="1628800"/>
            <a:ext cx="8424936" cy="1815882"/>
          </a:xfrm>
          <a:prstGeom prst="rect">
            <a:avLst/>
          </a:prstGeom>
          <a:noFill/>
          <a:ln>
            <a:solidFill>
              <a:schemeClr val="tx1"/>
            </a:solidFill>
          </a:ln>
        </p:spPr>
        <p:txBody>
          <a:bodyPr wrap="square" rtlCol="0">
            <a:spAutoFit/>
          </a:bodyPr>
          <a:lstStyle/>
          <a:p>
            <a:pPr>
              <a:buNone/>
            </a:pPr>
            <a:r>
              <a:rPr lang="en-GB" sz="2800" dirty="0" smtClean="0"/>
              <a:t>Who do we expect to have the power/higher status in each context given?</a:t>
            </a:r>
          </a:p>
          <a:p>
            <a:pPr>
              <a:buNone/>
            </a:pPr>
            <a:r>
              <a:rPr lang="en-GB" sz="2800" dirty="0" smtClean="0"/>
              <a:t>Who displays this power/higher status?</a:t>
            </a:r>
          </a:p>
          <a:p>
            <a:pPr>
              <a:buNone/>
            </a:pPr>
            <a:r>
              <a:rPr lang="en-GB" sz="2800" dirty="0" smtClean="0"/>
              <a:t>How? </a:t>
            </a:r>
          </a:p>
        </p:txBody>
      </p:sp>
      <p:sp>
        <p:nvSpPr>
          <p:cNvPr id="6" name="TextBox 5"/>
          <p:cNvSpPr txBox="1"/>
          <p:nvPr/>
        </p:nvSpPr>
        <p:spPr>
          <a:xfrm>
            <a:off x="251520" y="692696"/>
            <a:ext cx="8568952" cy="646331"/>
          </a:xfrm>
          <a:prstGeom prst="rect">
            <a:avLst/>
          </a:prstGeom>
          <a:noFill/>
        </p:spPr>
        <p:txBody>
          <a:bodyPr wrap="square" rtlCol="0">
            <a:spAutoFit/>
          </a:bodyPr>
          <a:lstStyle/>
          <a:p>
            <a:r>
              <a:rPr lang="en-GB" sz="3600" b="1" dirty="0" smtClean="0"/>
              <a:t>2. Power and power relationships</a:t>
            </a:r>
            <a:endParaRPr lang="en-GB" sz="3600" b="1" dirty="0"/>
          </a:p>
        </p:txBody>
      </p:sp>
      <p:sp>
        <p:nvSpPr>
          <p:cNvPr id="8" name="TextBox 7"/>
          <p:cNvSpPr txBox="1"/>
          <p:nvPr/>
        </p:nvSpPr>
        <p:spPr>
          <a:xfrm>
            <a:off x="395536" y="3861048"/>
            <a:ext cx="8424936" cy="1815882"/>
          </a:xfrm>
          <a:prstGeom prst="rect">
            <a:avLst/>
          </a:prstGeom>
          <a:noFill/>
          <a:ln>
            <a:solidFill>
              <a:schemeClr val="tx1"/>
            </a:solidFill>
          </a:ln>
        </p:spPr>
        <p:txBody>
          <a:bodyPr wrap="square" rtlCol="0">
            <a:spAutoFit/>
          </a:bodyPr>
          <a:lstStyle/>
          <a:p>
            <a:r>
              <a:rPr lang="en-GB" sz="2800" dirty="0" smtClean="0"/>
              <a:t>Using the transcripts to help you, note down as many verbal and non-verbal traits that show </a:t>
            </a:r>
            <a:r>
              <a:rPr lang="en-GB" sz="2800" b="1" dirty="0" smtClean="0"/>
              <a:t>power</a:t>
            </a:r>
            <a:r>
              <a:rPr lang="en-GB" sz="2800" dirty="0" smtClean="0"/>
              <a:t> as you can. </a:t>
            </a:r>
          </a:p>
          <a:p>
            <a:endParaRPr lang="en-GB" sz="2800" dirty="0"/>
          </a:p>
          <a:p>
            <a:r>
              <a:rPr lang="en-GB" sz="2800" dirty="0" smtClean="0"/>
              <a:t>Is this what you expected? Why/why not?</a:t>
            </a:r>
            <a:endParaRPr lang="en-GB" sz="2800" b="1" dirty="0"/>
          </a:p>
        </p:txBody>
      </p:sp>
    </p:spTree>
    <p:extLst>
      <p:ext uri="{BB962C8B-B14F-4D97-AF65-F5344CB8AC3E}">
        <p14:creationId xmlns:p14="http://schemas.microsoft.com/office/powerpoint/2010/main" val="3725998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jargon and gender</a:t>
            </a:r>
            <a:endParaRPr lang="en-GB" dirty="0"/>
          </a:p>
        </p:txBody>
      </p:sp>
      <p:sp>
        <p:nvSpPr>
          <p:cNvPr id="4" name="TextBox 3"/>
          <p:cNvSpPr txBox="1"/>
          <p:nvPr/>
        </p:nvSpPr>
        <p:spPr>
          <a:xfrm>
            <a:off x="323528" y="836712"/>
            <a:ext cx="8352928" cy="2031325"/>
          </a:xfrm>
          <a:prstGeom prst="rect">
            <a:avLst/>
          </a:prstGeom>
          <a:noFill/>
          <a:ln>
            <a:solidFill>
              <a:schemeClr val="tx1"/>
            </a:solidFill>
          </a:ln>
        </p:spPr>
        <p:txBody>
          <a:bodyPr wrap="square" rtlCol="0">
            <a:spAutoFit/>
          </a:bodyPr>
          <a:lstStyle/>
          <a:p>
            <a:r>
              <a:rPr lang="en-GB" b="1" dirty="0"/>
              <a:t>Transcript key</a:t>
            </a:r>
            <a:r>
              <a:rPr lang="en-GB" b="1" dirty="0" smtClean="0"/>
              <a:t>:</a:t>
            </a:r>
          </a:p>
          <a:p>
            <a:endParaRPr lang="en-GB" dirty="0"/>
          </a:p>
          <a:p>
            <a:r>
              <a:rPr lang="en-GB" dirty="0"/>
              <a:t>| = people talking at the same time</a:t>
            </a:r>
          </a:p>
          <a:p>
            <a:r>
              <a:rPr lang="en-GB" dirty="0"/>
              <a:t>(.) = brief pause</a:t>
            </a:r>
          </a:p>
          <a:p>
            <a:pPr lvl="0"/>
            <a:r>
              <a:rPr lang="en-GB" dirty="0"/>
              <a:t>Number notes amount of seconds within pause</a:t>
            </a:r>
          </a:p>
          <a:p>
            <a:r>
              <a:rPr lang="en-GB" dirty="0"/>
              <a:t>? = voice raised at the end of the sentence as a question has been asked</a:t>
            </a:r>
          </a:p>
          <a:p>
            <a:endParaRPr lang="en-GB" dirty="0"/>
          </a:p>
        </p:txBody>
      </p:sp>
      <p:sp>
        <p:nvSpPr>
          <p:cNvPr id="5" name="TextBox 4"/>
          <p:cNvSpPr txBox="1"/>
          <p:nvPr/>
        </p:nvSpPr>
        <p:spPr>
          <a:xfrm>
            <a:off x="323528" y="3068960"/>
            <a:ext cx="8352928" cy="2554545"/>
          </a:xfrm>
          <a:prstGeom prst="rect">
            <a:avLst/>
          </a:prstGeom>
          <a:noFill/>
        </p:spPr>
        <p:txBody>
          <a:bodyPr wrap="square" rtlCol="0">
            <a:spAutoFit/>
          </a:bodyPr>
          <a:lstStyle/>
          <a:p>
            <a:r>
              <a:rPr lang="en-GB" sz="3200" dirty="0" smtClean="0"/>
              <a:t>We are going to make some notes on your copy of the transcript for each clip. Make sure you write down everything we mention/talk about. You will need to be able to write about these observations in the controlled assessment.</a:t>
            </a:r>
            <a:endParaRPr lang="en-GB" sz="3200" dirty="0"/>
          </a:p>
        </p:txBody>
      </p:sp>
    </p:spTree>
    <p:extLst>
      <p:ext uri="{BB962C8B-B14F-4D97-AF65-F5344CB8AC3E}">
        <p14:creationId xmlns:p14="http://schemas.microsoft.com/office/powerpoint/2010/main" val="4243671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AOs and task</a:t>
            </a:r>
            <a:endParaRPr lang="en-GB" dirty="0"/>
          </a:p>
        </p:txBody>
      </p:sp>
      <p:sp>
        <p:nvSpPr>
          <p:cNvPr id="5" name="Rectangle 4"/>
          <p:cNvSpPr/>
          <p:nvPr/>
        </p:nvSpPr>
        <p:spPr>
          <a:xfrm>
            <a:off x="539552" y="2276872"/>
            <a:ext cx="7848872" cy="1569660"/>
          </a:xfrm>
          <a:prstGeom prst="rect">
            <a:avLst/>
          </a:prstGeom>
          <a:solidFill>
            <a:schemeClr val="accent5">
              <a:lumMod val="20000"/>
              <a:lumOff val="80000"/>
              <a:alpha val="85000"/>
            </a:schemeClr>
          </a:solidFill>
        </p:spPr>
        <p:txBody>
          <a:bodyPr wrap="square">
            <a:spAutoFit/>
          </a:bodyPr>
          <a:lstStyle/>
          <a:p>
            <a:r>
              <a:rPr lang="en-GB" sz="3200" b="1" dirty="0" smtClean="0"/>
              <a:t>Spoken Language Study: </a:t>
            </a:r>
            <a:r>
              <a:rPr lang="en-GB" sz="3200" b="1" dirty="0" smtClean="0">
                <a:solidFill>
                  <a:srgbClr val="0070C0"/>
                </a:solidFill>
              </a:rPr>
              <a:t>Explore</a:t>
            </a:r>
            <a:r>
              <a:rPr lang="en-GB" sz="3200" dirty="0" smtClean="0"/>
              <a:t> some of the ways </a:t>
            </a:r>
            <a:r>
              <a:rPr lang="en-GB" sz="3200" b="1" dirty="0" smtClean="0">
                <a:solidFill>
                  <a:srgbClr val="FF0000"/>
                </a:solidFill>
              </a:rPr>
              <a:t>Marco Pierre White adapts </a:t>
            </a:r>
            <a:r>
              <a:rPr lang="en-GB" sz="3200" dirty="0" smtClean="0"/>
              <a:t>his </a:t>
            </a:r>
            <a:r>
              <a:rPr lang="en-GB" sz="3200" b="1" dirty="0" smtClean="0">
                <a:solidFill>
                  <a:srgbClr val="00B050"/>
                </a:solidFill>
              </a:rPr>
              <a:t>spoken language </a:t>
            </a:r>
            <a:r>
              <a:rPr lang="en-GB" sz="3200" dirty="0" smtClean="0"/>
              <a:t>in </a:t>
            </a:r>
            <a:r>
              <a:rPr lang="en-GB" sz="3200" b="1" dirty="0" smtClean="0">
                <a:solidFill>
                  <a:srgbClr val="7030A0"/>
                </a:solidFill>
              </a:rPr>
              <a:t>different work contexts.</a:t>
            </a:r>
            <a:endParaRPr lang="en-GB" sz="3200" dirty="0" smtClean="0"/>
          </a:p>
        </p:txBody>
      </p:sp>
      <p:cxnSp>
        <p:nvCxnSpPr>
          <p:cNvPr id="7" name="Straight Arrow Connector 6"/>
          <p:cNvCxnSpPr/>
          <p:nvPr/>
        </p:nvCxnSpPr>
        <p:spPr>
          <a:xfrm flipV="1">
            <a:off x="5148064" y="1268760"/>
            <a:ext cx="360040"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508104" y="404664"/>
            <a:ext cx="3528392" cy="1200329"/>
          </a:xfrm>
          <a:prstGeom prst="rect">
            <a:avLst/>
          </a:prstGeom>
          <a:noFill/>
        </p:spPr>
        <p:txBody>
          <a:bodyPr wrap="square" rtlCol="0">
            <a:spAutoFit/>
          </a:bodyPr>
          <a:lstStyle/>
          <a:p>
            <a:r>
              <a:rPr lang="en-GB" sz="2400" b="1" dirty="0" smtClean="0">
                <a:solidFill>
                  <a:srgbClr val="0070C0"/>
                </a:solidFill>
              </a:rPr>
              <a:t>Explore: </a:t>
            </a:r>
            <a:r>
              <a:rPr lang="en-GB" sz="2400" b="1" dirty="0" smtClean="0"/>
              <a:t>analyse and evaluate; have an opinion about </a:t>
            </a:r>
            <a:endParaRPr lang="en-GB" sz="2400" b="1" dirty="0"/>
          </a:p>
        </p:txBody>
      </p:sp>
      <p:cxnSp>
        <p:nvCxnSpPr>
          <p:cNvPr id="11" name="Straight Arrow Connector 10"/>
          <p:cNvCxnSpPr/>
          <p:nvPr/>
        </p:nvCxnSpPr>
        <p:spPr>
          <a:xfrm>
            <a:off x="7092280" y="3356992"/>
            <a:ext cx="144016"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940152" y="4509120"/>
            <a:ext cx="3024336" cy="1200329"/>
          </a:xfrm>
          <a:prstGeom prst="rect">
            <a:avLst/>
          </a:prstGeom>
          <a:noFill/>
        </p:spPr>
        <p:txBody>
          <a:bodyPr wrap="square" rtlCol="0">
            <a:spAutoFit/>
          </a:bodyPr>
          <a:lstStyle/>
          <a:p>
            <a:r>
              <a:rPr lang="en-GB" sz="2400" b="1" dirty="0">
                <a:solidFill>
                  <a:srgbClr val="00B050"/>
                </a:solidFill>
              </a:rPr>
              <a:t>s</a:t>
            </a:r>
            <a:r>
              <a:rPr lang="en-GB" sz="2400" b="1" dirty="0" smtClean="0">
                <a:solidFill>
                  <a:srgbClr val="00B050"/>
                </a:solidFill>
              </a:rPr>
              <a:t>poken language: </a:t>
            </a:r>
            <a:r>
              <a:rPr lang="en-GB" sz="2400" b="1" dirty="0" smtClean="0"/>
              <a:t>the way we use words when we speak</a:t>
            </a:r>
            <a:endParaRPr lang="en-GB" sz="2400" b="1" dirty="0"/>
          </a:p>
        </p:txBody>
      </p:sp>
      <p:cxnSp>
        <p:nvCxnSpPr>
          <p:cNvPr id="16" name="Straight Arrow Connector 15"/>
          <p:cNvCxnSpPr/>
          <p:nvPr/>
        </p:nvCxnSpPr>
        <p:spPr>
          <a:xfrm flipH="1">
            <a:off x="2051720" y="3840578"/>
            <a:ext cx="432048"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47864" y="4328428"/>
            <a:ext cx="2530031" cy="2308324"/>
          </a:xfrm>
          <a:prstGeom prst="rect">
            <a:avLst/>
          </a:prstGeom>
          <a:noFill/>
        </p:spPr>
        <p:txBody>
          <a:bodyPr wrap="square" rtlCol="0">
            <a:spAutoFit/>
          </a:bodyPr>
          <a:lstStyle/>
          <a:p>
            <a:r>
              <a:rPr lang="en-GB" sz="2400" b="1" dirty="0" smtClean="0">
                <a:solidFill>
                  <a:srgbClr val="FF0000"/>
                </a:solidFill>
              </a:rPr>
              <a:t>MPW adapts: </a:t>
            </a:r>
            <a:r>
              <a:rPr lang="en-GB" sz="2400" b="1" dirty="0" smtClean="0"/>
              <a:t>different ways of using language in different circumstances or contexts</a:t>
            </a:r>
            <a:endParaRPr lang="en-GB" sz="2400" b="1" dirty="0"/>
          </a:p>
        </p:txBody>
      </p:sp>
      <p:sp>
        <p:nvSpPr>
          <p:cNvPr id="18" name="TextBox 17"/>
          <p:cNvSpPr txBox="1"/>
          <p:nvPr/>
        </p:nvSpPr>
        <p:spPr>
          <a:xfrm>
            <a:off x="588100" y="4149080"/>
            <a:ext cx="2255708" cy="2308324"/>
          </a:xfrm>
          <a:prstGeom prst="rect">
            <a:avLst/>
          </a:prstGeom>
          <a:noFill/>
        </p:spPr>
        <p:txBody>
          <a:bodyPr wrap="square" rtlCol="0">
            <a:spAutoFit/>
          </a:bodyPr>
          <a:lstStyle/>
          <a:p>
            <a:r>
              <a:rPr lang="en-GB" sz="2400" b="1" dirty="0">
                <a:solidFill>
                  <a:srgbClr val="7030A0"/>
                </a:solidFill>
              </a:rPr>
              <a:t>d</a:t>
            </a:r>
            <a:r>
              <a:rPr lang="en-GB" sz="2400" b="1" dirty="0" smtClean="0">
                <a:solidFill>
                  <a:srgbClr val="7030A0"/>
                </a:solidFill>
              </a:rPr>
              <a:t>ifferent work contexts: </a:t>
            </a:r>
            <a:r>
              <a:rPr lang="en-GB" sz="2400" b="1" dirty="0" smtClean="0"/>
              <a:t>a particular context; influences; purposes</a:t>
            </a:r>
            <a:endParaRPr lang="en-GB" sz="2400" b="1" dirty="0"/>
          </a:p>
        </p:txBody>
      </p:sp>
      <p:sp>
        <p:nvSpPr>
          <p:cNvPr id="19" name="TextBox 18"/>
          <p:cNvSpPr txBox="1"/>
          <p:nvPr/>
        </p:nvSpPr>
        <p:spPr>
          <a:xfrm>
            <a:off x="251520" y="764704"/>
            <a:ext cx="2592288" cy="707886"/>
          </a:xfrm>
          <a:prstGeom prst="rect">
            <a:avLst/>
          </a:prstGeom>
          <a:noFill/>
          <a:ln>
            <a:solidFill>
              <a:schemeClr val="tx1"/>
            </a:solidFill>
          </a:ln>
        </p:spPr>
        <p:txBody>
          <a:bodyPr wrap="square" rtlCol="0">
            <a:spAutoFit/>
          </a:bodyPr>
          <a:lstStyle/>
          <a:p>
            <a:r>
              <a:rPr lang="en-GB" sz="4000" dirty="0" smtClean="0"/>
              <a:t>Key words:</a:t>
            </a:r>
            <a:endParaRPr lang="en-GB" sz="4000" dirty="0"/>
          </a:p>
        </p:txBody>
      </p:sp>
      <p:cxnSp>
        <p:nvCxnSpPr>
          <p:cNvPr id="13" name="Straight Arrow Connector 12"/>
          <p:cNvCxnSpPr/>
          <p:nvPr/>
        </p:nvCxnSpPr>
        <p:spPr>
          <a:xfrm>
            <a:off x="3505946" y="3289468"/>
            <a:ext cx="720080" cy="10081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rlv.zcache.com/wheres_my_crab_linda_shirts-r71346454b4f14fc4b0acd628d70767d5_va6lr_512.jpg"/>
          <p:cNvPicPr>
            <a:picLocks noChangeAspect="1" noChangeArrowheads="1"/>
          </p:cNvPicPr>
          <p:nvPr/>
        </p:nvPicPr>
        <p:blipFill>
          <a:blip r:embed="rId2" cstate="print"/>
          <a:srcRect/>
          <a:stretch>
            <a:fillRect/>
          </a:stretch>
        </p:blipFill>
        <p:spPr bwMode="auto">
          <a:xfrm>
            <a:off x="0" y="620688"/>
            <a:ext cx="6237311" cy="6237312"/>
          </a:xfrm>
          <a:prstGeom prst="rect">
            <a:avLst/>
          </a:prstGeom>
          <a:noFill/>
        </p:spPr>
      </p:pic>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a:t>
            </a:r>
            <a:endParaRPr lang="en-GB" dirty="0"/>
          </a:p>
        </p:txBody>
      </p:sp>
      <p:sp>
        <p:nvSpPr>
          <p:cNvPr id="4" name="TextBox 3"/>
          <p:cNvSpPr txBox="1"/>
          <p:nvPr/>
        </p:nvSpPr>
        <p:spPr>
          <a:xfrm>
            <a:off x="5868144" y="2348880"/>
            <a:ext cx="3275856" cy="2554545"/>
          </a:xfrm>
          <a:prstGeom prst="rect">
            <a:avLst/>
          </a:prstGeom>
          <a:noFill/>
        </p:spPr>
        <p:txBody>
          <a:bodyPr wrap="square" rtlCol="0">
            <a:spAutoFit/>
          </a:bodyPr>
          <a:lstStyle/>
          <a:p>
            <a:r>
              <a:rPr lang="en-GB" sz="4000" b="1" dirty="0" smtClean="0"/>
              <a:t>Transcript #1: </a:t>
            </a:r>
          </a:p>
          <a:p>
            <a:endParaRPr lang="en-GB" sz="4000" b="1" dirty="0"/>
          </a:p>
          <a:p>
            <a:r>
              <a:rPr lang="en-GB" sz="4000" b="1" dirty="0" smtClean="0"/>
              <a:t>‘Where’s my crab?’</a:t>
            </a:r>
            <a:endParaRPr lang="en-GB" sz="4000" b="1" dirty="0"/>
          </a:p>
        </p:txBody>
      </p:sp>
    </p:spTree>
    <p:extLst>
      <p:ext uri="{BB962C8B-B14F-4D97-AF65-F5344CB8AC3E}">
        <p14:creationId xmlns:p14="http://schemas.microsoft.com/office/powerpoint/2010/main" val="329992046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formality, </a:t>
            </a:r>
            <a:r>
              <a:rPr lang="en-GB" b="1" dirty="0" smtClean="0">
                <a:solidFill>
                  <a:srgbClr val="FF0000"/>
                </a:solidFill>
              </a:rPr>
              <a:t>power</a:t>
            </a:r>
            <a:r>
              <a:rPr lang="en-GB" dirty="0" smtClean="0"/>
              <a:t>, jargon and gender- </a:t>
            </a:r>
            <a:r>
              <a:rPr lang="en-GB" b="1" dirty="0" smtClean="0"/>
              <a:t>Transcript 1: Marco Pierre White (MPW), Linda (L) and Miss Dynamite (MD)</a:t>
            </a:r>
          </a:p>
        </p:txBody>
      </p:sp>
      <p:sp>
        <p:nvSpPr>
          <p:cNvPr id="3" name="Rectangle 2"/>
          <p:cNvSpPr/>
          <p:nvPr/>
        </p:nvSpPr>
        <p:spPr>
          <a:xfrm>
            <a:off x="1331640" y="1720840"/>
            <a:ext cx="6480720" cy="4524315"/>
          </a:xfrm>
          <a:prstGeom prst="rect">
            <a:avLst/>
          </a:prstGeom>
        </p:spPr>
        <p:txBody>
          <a:bodyPr wrap="square">
            <a:spAutoFit/>
          </a:bodyPr>
          <a:lstStyle/>
          <a:p>
            <a:r>
              <a:rPr lang="en-GB" dirty="0" smtClean="0"/>
              <a:t>MPW</a:t>
            </a:r>
            <a:r>
              <a:rPr lang="en-GB" dirty="0"/>
              <a:t>: first order (2) two crab (1) turbot Ade (1) two crab (1) in one minute (2) </a:t>
            </a:r>
            <a:r>
              <a:rPr lang="en-GB" b="1" dirty="0">
                <a:solidFill>
                  <a:srgbClr val="FF0000"/>
                </a:solidFill>
              </a:rPr>
              <a:t>season</a:t>
            </a:r>
            <a:r>
              <a:rPr lang="en-GB" dirty="0"/>
              <a:t> nicely (1) </a:t>
            </a:r>
            <a:r>
              <a:rPr lang="en-GB" b="1" dirty="0">
                <a:solidFill>
                  <a:srgbClr val="FF0000"/>
                </a:solidFill>
              </a:rPr>
              <a:t>present</a:t>
            </a:r>
            <a:r>
              <a:rPr lang="en-GB" dirty="0"/>
              <a:t> nicely (1</a:t>
            </a:r>
            <a:r>
              <a:rPr lang="en-GB" dirty="0" smtClean="0"/>
              <a:t>)</a:t>
            </a:r>
          </a:p>
          <a:p>
            <a:endParaRPr lang="en-GB" dirty="0" smtClean="0"/>
          </a:p>
          <a:p>
            <a:endParaRPr lang="en-GB" dirty="0"/>
          </a:p>
          <a:p>
            <a:r>
              <a:rPr lang="en-GB" dirty="0"/>
              <a:t>MD: shall I help her do the crab</a:t>
            </a:r>
            <a:r>
              <a:rPr lang="en-GB" b="1" dirty="0" smtClean="0"/>
              <a:t>?</a:t>
            </a:r>
          </a:p>
          <a:p>
            <a:endParaRPr lang="en-GB" b="1" dirty="0"/>
          </a:p>
          <a:p>
            <a:endParaRPr lang="en-GB" dirty="0" smtClean="0"/>
          </a:p>
          <a:p>
            <a:r>
              <a:rPr lang="en-GB" dirty="0" smtClean="0"/>
              <a:t>MPW</a:t>
            </a:r>
            <a:r>
              <a:rPr lang="en-GB" dirty="0"/>
              <a:t>: do you want to win this competition</a:t>
            </a:r>
            <a:r>
              <a:rPr lang="en-GB" dirty="0" smtClean="0"/>
              <a:t>?</a:t>
            </a:r>
          </a:p>
          <a:p>
            <a:endParaRPr lang="en-GB" dirty="0"/>
          </a:p>
          <a:p>
            <a:endParaRPr lang="en-GB" dirty="0" smtClean="0"/>
          </a:p>
          <a:p>
            <a:r>
              <a:rPr lang="en-GB" dirty="0" smtClean="0"/>
              <a:t>MD</a:t>
            </a:r>
            <a:r>
              <a:rPr lang="en-GB" dirty="0"/>
              <a:t>:			      yeah  </a:t>
            </a:r>
            <a:r>
              <a:rPr lang="en-GB" dirty="0" smtClean="0"/>
              <a:t>|</a:t>
            </a:r>
          </a:p>
          <a:p>
            <a:endParaRPr lang="en-GB" dirty="0"/>
          </a:p>
          <a:p>
            <a:endParaRPr lang="en-GB" dirty="0" smtClean="0"/>
          </a:p>
          <a:p>
            <a:r>
              <a:rPr lang="en-GB" dirty="0" smtClean="0"/>
              <a:t>MPW</a:t>
            </a:r>
            <a:r>
              <a:rPr lang="en-GB" dirty="0"/>
              <a:t>:		</a:t>
            </a:r>
            <a:r>
              <a:rPr lang="en-GB" b="1" dirty="0"/>
              <a:t> then let </a:t>
            </a:r>
            <a:r>
              <a:rPr lang="en-GB" dirty="0"/>
              <a:t>her sink |</a:t>
            </a:r>
          </a:p>
          <a:p>
            <a:endParaRPr lang="en-GB" dirty="0" smtClean="0"/>
          </a:p>
          <a:p>
            <a:endParaRPr lang="en-GB" dirty="0" smtClean="0"/>
          </a:p>
        </p:txBody>
      </p:sp>
      <p:sp>
        <p:nvSpPr>
          <p:cNvPr id="4" name="TextBox 3"/>
          <p:cNvSpPr txBox="1"/>
          <p:nvPr/>
        </p:nvSpPr>
        <p:spPr>
          <a:xfrm>
            <a:off x="323528" y="764704"/>
            <a:ext cx="5976664" cy="369332"/>
          </a:xfrm>
          <a:prstGeom prst="rect">
            <a:avLst/>
          </a:prstGeom>
          <a:noFill/>
          <a:ln>
            <a:solidFill>
              <a:schemeClr val="tx1"/>
            </a:solidFill>
          </a:ln>
        </p:spPr>
        <p:txBody>
          <a:bodyPr wrap="square" rtlCol="0">
            <a:spAutoFit/>
          </a:bodyPr>
          <a:lstStyle/>
          <a:p>
            <a:r>
              <a:rPr lang="en-GB" dirty="0" smtClean="0"/>
              <a:t>Pauses = ‘floor holding’; everyone is kept waiting for details</a:t>
            </a:r>
            <a:endParaRPr lang="en-GB" dirty="0"/>
          </a:p>
        </p:txBody>
      </p:sp>
      <p:cxnSp>
        <p:nvCxnSpPr>
          <p:cNvPr id="6" name="Straight Arrow Connector 5"/>
          <p:cNvCxnSpPr/>
          <p:nvPr/>
        </p:nvCxnSpPr>
        <p:spPr>
          <a:xfrm>
            <a:off x="2123728" y="1124744"/>
            <a:ext cx="1008112"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123728" y="1124744"/>
            <a:ext cx="216024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123728" y="1124744"/>
            <a:ext cx="72008"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07504" y="2420888"/>
            <a:ext cx="1296144" cy="369332"/>
          </a:xfrm>
          <a:prstGeom prst="rect">
            <a:avLst/>
          </a:prstGeom>
          <a:noFill/>
          <a:ln>
            <a:solidFill>
              <a:schemeClr val="tx1"/>
            </a:solidFill>
          </a:ln>
        </p:spPr>
        <p:txBody>
          <a:bodyPr wrap="square" rtlCol="0">
            <a:spAutoFit/>
          </a:bodyPr>
          <a:lstStyle/>
          <a:p>
            <a:r>
              <a:rPr lang="en-GB" dirty="0" smtClean="0"/>
              <a:t>imperatives</a:t>
            </a:r>
            <a:endParaRPr lang="en-GB" dirty="0"/>
          </a:p>
        </p:txBody>
      </p:sp>
      <p:cxnSp>
        <p:nvCxnSpPr>
          <p:cNvPr id="13" name="Straight Arrow Connector 12"/>
          <p:cNvCxnSpPr/>
          <p:nvPr/>
        </p:nvCxnSpPr>
        <p:spPr>
          <a:xfrm flipV="1">
            <a:off x="1403648" y="2348880"/>
            <a:ext cx="3096344"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403648" y="2348880"/>
            <a:ext cx="1368152"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7504" y="3429000"/>
            <a:ext cx="1224136" cy="1477328"/>
          </a:xfrm>
          <a:prstGeom prst="rect">
            <a:avLst/>
          </a:prstGeom>
          <a:noFill/>
          <a:ln>
            <a:solidFill>
              <a:schemeClr val="tx1"/>
            </a:solidFill>
          </a:ln>
        </p:spPr>
        <p:txBody>
          <a:bodyPr wrap="square" rtlCol="0">
            <a:spAutoFit/>
          </a:bodyPr>
          <a:lstStyle/>
          <a:p>
            <a:r>
              <a:rPr lang="en-GB" dirty="0"/>
              <a:t>she sees him as the authority- asks permission</a:t>
            </a:r>
          </a:p>
        </p:txBody>
      </p:sp>
      <p:cxnSp>
        <p:nvCxnSpPr>
          <p:cNvPr id="31" name="Straight Arrow Connector 30"/>
          <p:cNvCxnSpPr>
            <a:stCxn id="29" idx="0"/>
          </p:cNvCxnSpPr>
          <p:nvPr/>
        </p:nvCxnSpPr>
        <p:spPr>
          <a:xfrm flipV="1">
            <a:off x="719572" y="3140968"/>
            <a:ext cx="104411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07504" y="5733256"/>
            <a:ext cx="5256584" cy="646331"/>
          </a:xfrm>
          <a:prstGeom prst="rect">
            <a:avLst/>
          </a:prstGeom>
          <a:noFill/>
          <a:ln>
            <a:solidFill>
              <a:schemeClr val="tx1"/>
            </a:solidFill>
          </a:ln>
        </p:spPr>
        <p:txBody>
          <a:bodyPr wrap="square" rtlCol="0">
            <a:spAutoFit/>
          </a:bodyPr>
          <a:lstStyle/>
          <a:p>
            <a:r>
              <a:rPr lang="en-GB" dirty="0"/>
              <a:t>s</a:t>
            </a:r>
            <a:r>
              <a:rPr lang="en-GB" dirty="0" smtClean="0"/>
              <a:t>he imperative </a:t>
            </a:r>
            <a:r>
              <a:rPr lang="en-GB" dirty="0"/>
              <a:t>‘let</a:t>
            </a:r>
            <a:r>
              <a:rPr lang="en-GB" dirty="0" smtClean="0"/>
              <a:t>’ suggests an order; ‘then’ implies a logical outcome</a:t>
            </a:r>
          </a:p>
        </p:txBody>
      </p:sp>
      <p:cxnSp>
        <p:nvCxnSpPr>
          <p:cNvPr id="37" name="Straight Arrow Connector 36"/>
          <p:cNvCxnSpPr/>
          <p:nvPr/>
        </p:nvCxnSpPr>
        <p:spPr>
          <a:xfrm flipV="1">
            <a:off x="2051720" y="5445224"/>
            <a:ext cx="104411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63688" y="6165304"/>
            <a:ext cx="5256584" cy="369332"/>
          </a:xfrm>
          <a:prstGeom prst="rect">
            <a:avLst/>
          </a:prstGeom>
          <a:solidFill>
            <a:schemeClr val="bg1"/>
          </a:solidFill>
          <a:ln>
            <a:solidFill>
              <a:schemeClr val="tx1"/>
            </a:solidFill>
          </a:ln>
        </p:spPr>
        <p:txBody>
          <a:bodyPr wrap="square" rtlCol="0">
            <a:spAutoFit/>
          </a:bodyPr>
          <a:lstStyle/>
          <a:p>
            <a:r>
              <a:rPr lang="en-GB" b="1" dirty="0" smtClean="0"/>
              <a:t>Powerful stance: </a:t>
            </a:r>
            <a:r>
              <a:rPr lang="en-GB" dirty="0" smtClean="0"/>
              <a:t>he has his hands on his hips</a:t>
            </a:r>
          </a:p>
        </p:txBody>
      </p:sp>
    </p:spTree>
    <p:extLst>
      <p:ext uri="{BB962C8B-B14F-4D97-AF65-F5344CB8AC3E}">
        <p14:creationId xmlns:p14="http://schemas.microsoft.com/office/powerpoint/2010/main" val="9731151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 </a:t>
            </a:r>
            <a:r>
              <a:rPr lang="en-GB" b="1" dirty="0" smtClean="0"/>
              <a:t>Transcript 1: Marco Pierre White (MPW), Linda (L) and Miss Dynamite (MD)</a:t>
            </a:r>
          </a:p>
        </p:txBody>
      </p:sp>
      <p:sp>
        <p:nvSpPr>
          <p:cNvPr id="3" name="Rectangle 2"/>
          <p:cNvSpPr/>
          <p:nvPr/>
        </p:nvSpPr>
        <p:spPr>
          <a:xfrm>
            <a:off x="1835696" y="836712"/>
            <a:ext cx="4950296" cy="923330"/>
          </a:xfrm>
          <a:prstGeom prst="rect">
            <a:avLst/>
          </a:prstGeom>
        </p:spPr>
        <p:txBody>
          <a:bodyPr wrap="square">
            <a:spAutoFit/>
          </a:bodyPr>
          <a:lstStyle/>
          <a:p>
            <a:r>
              <a:rPr lang="en-GB" dirty="0"/>
              <a:t>(inaudible talking from contestants in the kitchen</a:t>
            </a:r>
            <a:r>
              <a:rPr lang="en-GB" dirty="0" smtClean="0"/>
              <a:t>)</a:t>
            </a:r>
          </a:p>
          <a:p>
            <a:endParaRPr lang="en-GB" dirty="0"/>
          </a:p>
          <a:p>
            <a:r>
              <a:rPr lang="en-GB" dirty="0"/>
              <a:t>MPW: </a:t>
            </a:r>
            <a:r>
              <a:rPr lang="en-GB" b="1" dirty="0"/>
              <a:t>more bread</a:t>
            </a:r>
          </a:p>
        </p:txBody>
      </p:sp>
      <p:sp>
        <p:nvSpPr>
          <p:cNvPr id="4" name="Rectangle 3"/>
          <p:cNvSpPr/>
          <p:nvPr/>
        </p:nvSpPr>
        <p:spPr>
          <a:xfrm>
            <a:off x="3635896" y="1916832"/>
            <a:ext cx="5256584" cy="3785652"/>
          </a:xfrm>
          <a:prstGeom prst="rect">
            <a:avLst/>
          </a:prstGeom>
          <a:ln>
            <a:solidFill>
              <a:schemeClr val="tx1"/>
            </a:solidFill>
          </a:ln>
        </p:spPr>
        <p:txBody>
          <a:bodyPr wrap="square">
            <a:spAutoFit/>
          </a:bodyPr>
          <a:lstStyle/>
          <a:p>
            <a:r>
              <a:rPr lang="en-GB" sz="2400" dirty="0" smtClean="0"/>
              <a:t>This is a fragment </a:t>
            </a:r>
            <a:r>
              <a:rPr lang="en-GB" sz="2400" dirty="0"/>
              <a:t>of a sentence – </a:t>
            </a:r>
            <a:r>
              <a:rPr lang="en-GB" sz="2400" dirty="0" smtClean="0"/>
              <a:t>he is simply shouting </a:t>
            </a:r>
            <a:r>
              <a:rPr lang="en-GB" sz="2400" dirty="0"/>
              <a:t>a </a:t>
            </a:r>
            <a:r>
              <a:rPr lang="en-GB" sz="2400" dirty="0" smtClean="0"/>
              <a:t>noun (“bread”) but the implied </a:t>
            </a:r>
            <a:r>
              <a:rPr lang="en-GB" sz="2400" dirty="0"/>
              <a:t>understanding from the rest of the kitchen that he </a:t>
            </a:r>
            <a:r>
              <a:rPr lang="en-GB" sz="2400" b="1" dirty="0"/>
              <a:t>wants</a:t>
            </a:r>
            <a:r>
              <a:rPr lang="en-GB" sz="2400" dirty="0"/>
              <a:t> more </a:t>
            </a:r>
            <a:r>
              <a:rPr lang="en-GB" sz="2400" dirty="0" smtClean="0"/>
              <a:t>bread</a:t>
            </a:r>
            <a:r>
              <a:rPr lang="en-GB" sz="2400" dirty="0"/>
              <a:t> </a:t>
            </a:r>
            <a:r>
              <a:rPr lang="en-GB" sz="2400" dirty="0" smtClean="0"/>
              <a:t>turns it into an </a:t>
            </a:r>
            <a:r>
              <a:rPr lang="en-GB" sz="2400" b="1" dirty="0" smtClean="0"/>
              <a:t>imperative</a:t>
            </a:r>
            <a:r>
              <a:rPr lang="en-GB" sz="2400" dirty="0" smtClean="0"/>
              <a:t>; this </a:t>
            </a:r>
            <a:r>
              <a:rPr lang="en-GB" sz="2400" dirty="0"/>
              <a:t>shows his power and </a:t>
            </a:r>
            <a:r>
              <a:rPr lang="en-GB" sz="2400" dirty="0" smtClean="0"/>
              <a:t>status. </a:t>
            </a:r>
          </a:p>
          <a:p>
            <a:endParaRPr lang="en-GB" sz="2400" dirty="0"/>
          </a:p>
          <a:p>
            <a:r>
              <a:rPr lang="en-GB" sz="2400" dirty="0" smtClean="0"/>
              <a:t>[‘Can </a:t>
            </a:r>
            <a:r>
              <a:rPr lang="en-GB" sz="2400" dirty="0"/>
              <a:t>I have more bread?’ would undermine this power- there is no option </a:t>
            </a:r>
            <a:r>
              <a:rPr lang="en-GB" sz="2400" dirty="0" smtClean="0"/>
              <a:t>offered.]</a:t>
            </a:r>
            <a:endParaRPr lang="en-GB" sz="2400" dirty="0"/>
          </a:p>
        </p:txBody>
      </p:sp>
      <p:cxnSp>
        <p:nvCxnSpPr>
          <p:cNvPr id="6" name="Straight Arrow Connector 5"/>
          <p:cNvCxnSpPr>
            <a:stCxn id="4" idx="1"/>
          </p:cNvCxnSpPr>
          <p:nvPr/>
        </p:nvCxnSpPr>
        <p:spPr>
          <a:xfrm flipH="1" flipV="1">
            <a:off x="2843808" y="1772818"/>
            <a:ext cx="792088" cy="20368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82783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1196752"/>
            <a:ext cx="5382344" cy="3970318"/>
          </a:xfrm>
          <a:prstGeom prst="rect">
            <a:avLst/>
          </a:prstGeom>
        </p:spPr>
        <p:txBody>
          <a:bodyPr wrap="square">
            <a:spAutoFit/>
          </a:bodyPr>
          <a:lstStyle/>
          <a:p>
            <a:r>
              <a:rPr lang="en-GB" dirty="0"/>
              <a:t>MPW: one parfait (1) one crab two </a:t>
            </a:r>
            <a:r>
              <a:rPr lang="en-GB" dirty="0" smtClean="0"/>
              <a:t>shrimp</a:t>
            </a:r>
          </a:p>
          <a:p>
            <a:endParaRPr lang="en-GB" dirty="0" smtClean="0"/>
          </a:p>
          <a:p>
            <a:endParaRPr lang="en-GB" dirty="0"/>
          </a:p>
          <a:p>
            <a:r>
              <a:rPr lang="en-GB" dirty="0"/>
              <a:t>MD: 	yes Marco </a:t>
            </a:r>
            <a:r>
              <a:rPr lang="en-GB" dirty="0" smtClean="0"/>
              <a:t>|</a:t>
            </a:r>
          </a:p>
          <a:p>
            <a:endParaRPr lang="en-GB" dirty="0" smtClean="0"/>
          </a:p>
          <a:p>
            <a:endParaRPr lang="en-GB" dirty="0"/>
          </a:p>
          <a:p>
            <a:r>
              <a:rPr lang="en-GB" dirty="0"/>
              <a:t>MPW: 	</a:t>
            </a:r>
            <a:r>
              <a:rPr lang="en-GB" b="1" dirty="0"/>
              <a:t>Linda?</a:t>
            </a:r>
            <a:r>
              <a:rPr lang="en-GB" dirty="0"/>
              <a:t>	     </a:t>
            </a:r>
            <a:r>
              <a:rPr lang="en-GB" dirty="0" smtClean="0"/>
              <a:t>|</a:t>
            </a:r>
          </a:p>
          <a:p>
            <a:endParaRPr lang="en-GB" dirty="0" smtClean="0"/>
          </a:p>
          <a:p>
            <a:endParaRPr lang="en-GB" dirty="0"/>
          </a:p>
          <a:p>
            <a:r>
              <a:rPr lang="en-GB" dirty="0"/>
              <a:t>L: </a:t>
            </a:r>
            <a:r>
              <a:rPr lang="en-GB" dirty="0" smtClean="0"/>
              <a:t>yes</a:t>
            </a:r>
          </a:p>
          <a:p>
            <a:endParaRPr lang="en-GB" dirty="0" smtClean="0"/>
          </a:p>
          <a:p>
            <a:endParaRPr lang="en-GB" dirty="0"/>
          </a:p>
          <a:p>
            <a:r>
              <a:rPr lang="en-GB" dirty="0"/>
              <a:t>MPW: what did I say</a:t>
            </a:r>
            <a:r>
              <a:rPr lang="en-GB" dirty="0" smtClean="0"/>
              <a:t>?</a:t>
            </a:r>
          </a:p>
          <a:p>
            <a:endParaRPr lang="en-GB" dirty="0"/>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 </a:t>
            </a:r>
            <a:r>
              <a:rPr lang="en-GB" b="1" dirty="0" smtClean="0"/>
              <a:t>Transcript 1: Marco Pierre White (MPW), Linda (L) and Miss Dynamite (MD)</a:t>
            </a:r>
          </a:p>
        </p:txBody>
      </p:sp>
      <p:sp>
        <p:nvSpPr>
          <p:cNvPr id="4" name="TextBox 3"/>
          <p:cNvSpPr txBox="1"/>
          <p:nvPr/>
        </p:nvSpPr>
        <p:spPr>
          <a:xfrm>
            <a:off x="5940152" y="1116624"/>
            <a:ext cx="2736304" cy="4154984"/>
          </a:xfrm>
          <a:prstGeom prst="rect">
            <a:avLst/>
          </a:prstGeom>
          <a:noFill/>
          <a:ln>
            <a:solidFill>
              <a:schemeClr val="tx1"/>
            </a:solidFill>
          </a:ln>
        </p:spPr>
        <p:txBody>
          <a:bodyPr wrap="square" rtlCol="0">
            <a:spAutoFit/>
          </a:bodyPr>
          <a:lstStyle/>
          <a:p>
            <a:r>
              <a:rPr lang="en-GB" sz="2400" dirty="0" smtClean="0"/>
              <a:t>Use </a:t>
            </a:r>
            <a:r>
              <a:rPr lang="en-GB" sz="2400" dirty="0"/>
              <a:t>of </a:t>
            </a:r>
            <a:r>
              <a:rPr lang="en-GB" sz="2400" dirty="0" smtClean="0"/>
              <a:t>Linda’s name </a:t>
            </a:r>
            <a:r>
              <a:rPr lang="en-GB" sz="2400" dirty="0"/>
              <a:t>to direct his question to her- he is singling her out of the team; isolates her linguistically by using her name then directing the question at </a:t>
            </a:r>
            <a:r>
              <a:rPr lang="en-GB" sz="2400" dirty="0" smtClean="0"/>
              <a:t>her. This shows his power over her.</a:t>
            </a:r>
            <a:endParaRPr lang="en-GB" sz="2400" dirty="0"/>
          </a:p>
        </p:txBody>
      </p:sp>
      <p:cxnSp>
        <p:nvCxnSpPr>
          <p:cNvPr id="6" name="Straight Arrow Connector 5"/>
          <p:cNvCxnSpPr>
            <a:stCxn id="4" idx="1"/>
          </p:cNvCxnSpPr>
          <p:nvPr/>
        </p:nvCxnSpPr>
        <p:spPr>
          <a:xfrm flipH="1" flipV="1">
            <a:off x="3995936" y="2996952"/>
            <a:ext cx="1944216" cy="1971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11560" y="5589240"/>
            <a:ext cx="8064896" cy="1200329"/>
          </a:xfrm>
          <a:prstGeom prst="rect">
            <a:avLst/>
          </a:prstGeom>
          <a:noFill/>
          <a:ln>
            <a:solidFill>
              <a:schemeClr val="tx1"/>
            </a:solidFill>
          </a:ln>
        </p:spPr>
        <p:txBody>
          <a:bodyPr wrap="square" rtlCol="0">
            <a:spAutoFit/>
          </a:bodyPr>
          <a:lstStyle/>
          <a:p>
            <a:r>
              <a:rPr lang="en-GB" sz="2400" dirty="0"/>
              <a:t>Use of question to isolate her; assuming she hasn’t </a:t>
            </a:r>
            <a:r>
              <a:rPr lang="en-GB" sz="2400" dirty="0" smtClean="0"/>
              <a:t>listened/understood. He is about to correct her misunderstanding, showing his status.</a:t>
            </a:r>
            <a:endParaRPr lang="en-GB" sz="2400" dirty="0"/>
          </a:p>
        </p:txBody>
      </p:sp>
      <p:cxnSp>
        <p:nvCxnSpPr>
          <p:cNvPr id="9" name="Straight Arrow Connector 8"/>
          <p:cNvCxnSpPr>
            <a:stCxn id="7" idx="0"/>
          </p:cNvCxnSpPr>
          <p:nvPr/>
        </p:nvCxnSpPr>
        <p:spPr>
          <a:xfrm flipH="1" flipV="1">
            <a:off x="2771800" y="4869160"/>
            <a:ext cx="1872208"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9234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24744"/>
            <a:ext cx="5382344" cy="5355312"/>
          </a:xfrm>
          <a:prstGeom prst="rect">
            <a:avLst/>
          </a:prstGeom>
        </p:spPr>
        <p:txBody>
          <a:bodyPr wrap="square">
            <a:spAutoFit/>
          </a:bodyPr>
          <a:lstStyle/>
          <a:p>
            <a:r>
              <a:rPr lang="en-GB" dirty="0" smtClean="0"/>
              <a:t>L: You have one crab coming</a:t>
            </a:r>
          </a:p>
          <a:p>
            <a:endParaRPr lang="en-GB" dirty="0" smtClean="0"/>
          </a:p>
          <a:p>
            <a:endParaRPr lang="en-GB" dirty="0" smtClean="0"/>
          </a:p>
          <a:p>
            <a:endParaRPr lang="en-GB" dirty="0" smtClean="0"/>
          </a:p>
          <a:p>
            <a:r>
              <a:rPr lang="en-GB" dirty="0" smtClean="0"/>
              <a:t>MPW: 	</a:t>
            </a:r>
            <a:r>
              <a:rPr lang="en-GB" b="1" dirty="0" smtClean="0"/>
              <a:t>but</a:t>
            </a:r>
            <a:r>
              <a:rPr lang="en-GB" dirty="0" smtClean="0"/>
              <a:t> that’s on order this is away |</a:t>
            </a:r>
          </a:p>
          <a:p>
            <a:endParaRPr lang="en-GB" dirty="0" smtClean="0"/>
          </a:p>
          <a:p>
            <a:endParaRPr lang="en-GB" dirty="0" smtClean="0"/>
          </a:p>
          <a:p>
            <a:r>
              <a:rPr lang="en-GB" dirty="0" smtClean="0"/>
              <a:t>L: 				       oh  |</a:t>
            </a:r>
          </a:p>
          <a:p>
            <a:endParaRPr lang="en-GB" dirty="0" smtClean="0"/>
          </a:p>
          <a:p>
            <a:endParaRPr lang="en-GB" dirty="0" smtClean="0"/>
          </a:p>
          <a:p>
            <a:r>
              <a:rPr lang="en-GB" dirty="0" smtClean="0"/>
              <a:t>       oh this is away</a:t>
            </a:r>
          </a:p>
          <a:p>
            <a:endParaRPr lang="en-GB" dirty="0" smtClean="0"/>
          </a:p>
          <a:p>
            <a:endParaRPr lang="en-GB" dirty="0" smtClean="0"/>
          </a:p>
          <a:p>
            <a:r>
              <a:rPr lang="en-GB" dirty="0" smtClean="0"/>
              <a:t>MPW: 		</a:t>
            </a:r>
            <a:r>
              <a:rPr lang="en-GB" b="1" dirty="0" smtClean="0"/>
              <a:t>so</a:t>
            </a:r>
            <a:r>
              <a:rPr lang="en-GB" dirty="0" smtClean="0"/>
              <a:t> you need another one |</a:t>
            </a:r>
          </a:p>
          <a:p>
            <a:endParaRPr lang="en-GB" dirty="0" smtClean="0"/>
          </a:p>
          <a:p>
            <a:endParaRPr lang="en-GB" dirty="0" smtClean="0"/>
          </a:p>
          <a:p>
            <a:r>
              <a:rPr lang="en-GB" dirty="0" smtClean="0"/>
              <a:t>L: 				           oh |</a:t>
            </a:r>
          </a:p>
          <a:p>
            <a:endParaRPr lang="en-GB" dirty="0" smtClean="0"/>
          </a:p>
          <a:p>
            <a:endParaRPr lang="en-GB" dirty="0"/>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 </a:t>
            </a:r>
            <a:r>
              <a:rPr lang="en-GB" b="1" dirty="0" smtClean="0"/>
              <a:t>Transcript 1: Marco Pierre White (MPW), Linda (L) and Miss Dynamite (MD)</a:t>
            </a:r>
          </a:p>
        </p:txBody>
      </p:sp>
      <p:sp>
        <p:nvSpPr>
          <p:cNvPr id="9" name="TextBox 8"/>
          <p:cNvSpPr txBox="1"/>
          <p:nvPr/>
        </p:nvSpPr>
        <p:spPr>
          <a:xfrm>
            <a:off x="5076056" y="836712"/>
            <a:ext cx="2952328" cy="1569660"/>
          </a:xfrm>
          <a:prstGeom prst="rect">
            <a:avLst/>
          </a:prstGeom>
          <a:noFill/>
          <a:ln>
            <a:solidFill>
              <a:schemeClr val="tx1"/>
            </a:solidFill>
          </a:ln>
        </p:spPr>
        <p:txBody>
          <a:bodyPr wrap="square" rtlCol="0">
            <a:spAutoFit/>
          </a:bodyPr>
          <a:lstStyle/>
          <a:p>
            <a:r>
              <a:rPr lang="en-GB" sz="2400" dirty="0" smtClean="0"/>
              <a:t>‘but’ implies he is disagreeing with her; he is pointing out her mistake</a:t>
            </a:r>
            <a:endParaRPr lang="en-GB" sz="2400" dirty="0"/>
          </a:p>
        </p:txBody>
      </p:sp>
      <p:cxnSp>
        <p:nvCxnSpPr>
          <p:cNvPr id="10" name="Straight Arrow Connector 9"/>
          <p:cNvCxnSpPr/>
          <p:nvPr/>
        </p:nvCxnSpPr>
        <p:spPr>
          <a:xfrm flipH="1">
            <a:off x="1763688" y="1196752"/>
            <a:ext cx="3312368"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436096" y="5013176"/>
            <a:ext cx="3312368" cy="1200329"/>
          </a:xfrm>
          <a:prstGeom prst="rect">
            <a:avLst/>
          </a:prstGeom>
          <a:noFill/>
          <a:ln>
            <a:solidFill>
              <a:schemeClr val="tx1"/>
            </a:solidFill>
          </a:ln>
        </p:spPr>
        <p:txBody>
          <a:bodyPr wrap="square" rtlCol="0">
            <a:spAutoFit/>
          </a:bodyPr>
          <a:lstStyle/>
          <a:p>
            <a:r>
              <a:rPr lang="en-GB" sz="2400" dirty="0" smtClean="0"/>
              <a:t>“so” suggests logic – he is clarifying her mistake; he is the authority</a:t>
            </a:r>
            <a:endParaRPr lang="en-GB" sz="2400" dirty="0"/>
          </a:p>
        </p:txBody>
      </p:sp>
      <p:cxnSp>
        <p:nvCxnSpPr>
          <p:cNvPr id="20" name="Straight Arrow Connector 19"/>
          <p:cNvCxnSpPr/>
          <p:nvPr/>
        </p:nvCxnSpPr>
        <p:spPr>
          <a:xfrm flipH="1" flipV="1">
            <a:off x="2627784" y="5013176"/>
            <a:ext cx="2808312" cy="3896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652120" y="2852936"/>
            <a:ext cx="3168352" cy="1200329"/>
          </a:xfrm>
          <a:prstGeom prst="rect">
            <a:avLst/>
          </a:prstGeom>
          <a:solidFill>
            <a:schemeClr val="bg1"/>
          </a:solidFill>
          <a:ln>
            <a:solidFill>
              <a:schemeClr val="tx1"/>
            </a:solidFill>
          </a:ln>
        </p:spPr>
        <p:txBody>
          <a:bodyPr wrap="square" rtlCol="0">
            <a:spAutoFit/>
          </a:bodyPr>
          <a:lstStyle/>
          <a:p>
            <a:r>
              <a:rPr lang="en-GB" sz="2400" b="1" dirty="0" smtClean="0"/>
              <a:t>Non verbal: </a:t>
            </a:r>
            <a:r>
              <a:rPr lang="en-GB" sz="2400" dirty="0" smtClean="0"/>
              <a:t>he points to emphasise what he is saying</a:t>
            </a:r>
            <a:endParaRPr lang="en-GB" sz="2400" dirty="0"/>
          </a:p>
        </p:txBody>
      </p:sp>
    </p:spTree>
    <p:extLst>
      <p:ext uri="{BB962C8B-B14F-4D97-AF65-F5344CB8AC3E}">
        <p14:creationId xmlns:p14="http://schemas.microsoft.com/office/powerpoint/2010/main" val="405618442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196752"/>
            <a:ext cx="6264696" cy="923330"/>
          </a:xfrm>
          <a:prstGeom prst="rect">
            <a:avLst/>
          </a:prstGeom>
        </p:spPr>
        <p:txBody>
          <a:bodyPr wrap="square">
            <a:spAutoFit/>
          </a:bodyPr>
          <a:lstStyle/>
          <a:p>
            <a:r>
              <a:rPr lang="en-GB" dirty="0"/>
              <a:t>MPW: so </a:t>
            </a:r>
            <a:r>
              <a:rPr lang="en-GB" b="1" dirty="0"/>
              <a:t>stay there </a:t>
            </a:r>
            <a:r>
              <a:rPr lang="en-GB" dirty="0"/>
              <a:t>until it’s been three minutes I said three minutes when I’ve called then </a:t>
            </a:r>
            <a:r>
              <a:rPr lang="en-GB" b="1" dirty="0"/>
              <a:t>take it back </a:t>
            </a:r>
            <a:r>
              <a:rPr lang="en-GB" dirty="0"/>
              <a:t>(1) please </a:t>
            </a:r>
            <a:r>
              <a:rPr lang="en-GB" b="1" dirty="0"/>
              <a:t>do not confuse</a:t>
            </a:r>
            <a:r>
              <a:rPr lang="en-GB" dirty="0"/>
              <a:t> Linda</a:t>
            </a:r>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formality, </a:t>
            </a:r>
            <a:r>
              <a:rPr lang="en-GB" b="1" dirty="0" smtClean="0">
                <a:solidFill>
                  <a:srgbClr val="FF0000"/>
                </a:solidFill>
              </a:rPr>
              <a:t>power</a:t>
            </a:r>
            <a:r>
              <a:rPr lang="en-GB" dirty="0" smtClean="0"/>
              <a:t>, jargon and gender- </a:t>
            </a:r>
            <a:r>
              <a:rPr lang="en-GB" b="1" dirty="0" smtClean="0"/>
              <a:t>Transcript 1: Marco Pierre White (MPW), Linda (L) and Miss Dynamite (MD)</a:t>
            </a:r>
          </a:p>
        </p:txBody>
      </p:sp>
      <p:sp>
        <p:nvSpPr>
          <p:cNvPr id="4" name="Rectangle 3"/>
          <p:cNvSpPr/>
          <p:nvPr/>
        </p:nvSpPr>
        <p:spPr>
          <a:xfrm>
            <a:off x="323528" y="2276872"/>
            <a:ext cx="4248472" cy="1938992"/>
          </a:xfrm>
          <a:prstGeom prst="rect">
            <a:avLst/>
          </a:prstGeom>
          <a:ln>
            <a:solidFill>
              <a:schemeClr val="tx1"/>
            </a:solidFill>
          </a:ln>
        </p:spPr>
        <p:txBody>
          <a:bodyPr wrap="square">
            <a:spAutoFit/>
          </a:bodyPr>
          <a:lstStyle/>
          <a:p>
            <a:r>
              <a:rPr lang="en-GB" sz="2400" dirty="0" smtClean="0"/>
              <a:t>Repetition: </a:t>
            </a:r>
            <a:r>
              <a:rPr lang="en-GB" sz="2400" dirty="0"/>
              <a:t>“I said three minutes” </a:t>
            </a:r>
            <a:r>
              <a:rPr lang="en-GB" sz="2400" dirty="0" smtClean="0"/>
              <a:t>– he is </a:t>
            </a:r>
            <a:r>
              <a:rPr lang="en-GB" sz="2400" dirty="0"/>
              <a:t>talking about what he has said (</a:t>
            </a:r>
            <a:r>
              <a:rPr lang="en-GB" sz="2400" dirty="0" smtClean="0"/>
              <a:t>meta-linguistic</a:t>
            </a:r>
            <a:r>
              <a:rPr lang="en-GB" sz="2400" dirty="0"/>
              <a:t>), emphasising the status of what he is </a:t>
            </a:r>
            <a:r>
              <a:rPr lang="en-GB" sz="2400" dirty="0" smtClean="0"/>
              <a:t>saying.</a:t>
            </a:r>
            <a:endParaRPr lang="en-GB" sz="2400" dirty="0"/>
          </a:p>
        </p:txBody>
      </p:sp>
      <p:sp>
        <p:nvSpPr>
          <p:cNvPr id="5" name="TextBox 4"/>
          <p:cNvSpPr txBox="1"/>
          <p:nvPr/>
        </p:nvSpPr>
        <p:spPr>
          <a:xfrm>
            <a:off x="7308304" y="1052736"/>
            <a:ext cx="1728192" cy="461665"/>
          </a:xfrm>
          <a:prstGeom prst="rect">
            <a:avLst/>
          </a:prstGeom>
          <a:noFill/>
          <a:ln>
            <a:solidFill>
              <a:schemeClr val="tx1"/>
            </a:solidFill>
          </a:ln>
        </p:spPr>
        <p:txBody>
          <a:bodyPr wrap="square" rtlCol="0">
            <a:spAutoFit/>
          </a:bodyPr>
          <a:lstStyle/>
          <a:p>
            <a:r>
              <a:rPr lang="en-GB" sz="2400" dirty="0" smtClean="0"/>
              <a:t>imperatives</a:t>
            </a:r>
            <a:endParaRPr lang="en-GB" sz="2400" dirty="0"/>
          </a:p>
        </p:txBody>
      </p:sp>
      <p:cxnSp>
        <p:nvCxnSpPr>
          <p:cNvPr id="7" name="Straight Arrow Connector 6"/>
          <p:cNvCxnSpPr>
            <a:stCxn id="5" idx="1"/>
          </p:cNvCxnSpPr>
          <p:nvPr/>
        </p:nvCxnSpPr>
        <p:spPr>
          <a:xfrm flipH="1">
            <a:off x="6876256" y="1283569"/>
            <a:ext cx="432048" cy="2732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04048" y="3068960"/>
            <a:ext cx="3816424" cy="1323439"/>
          </a:xfrm>
          <a:prstGeom prst="rect">
            <a:avLst/>
          </a:prstGeom>
          <a:ln>
            <a:solidFill>
              <a:schemeClr val="tx1"/>
            </a:solidFill>
          </a:ln>
        </p:spPr>
        <p:txBody>
          <a:bodyPr wrap="square">
            <a:spAutoFit/>
          </a:bodyPr>
          <a:lstStyle/>
          <a:p>
            <a:r>
              <a:rPr lang="en-GB" sz="2000" dirty="0" smtClean="0"/>
              <a:t>“please” – first incidence of polite language but also patronising so </a:t>
            </a:r>
            <a:r>
              <a:rPr lang="en-GB" sz="2000" b="1" dirty="0" smtClean="0"/>
              <a:t>face threatening</a:t>
            </a:r>
            <a:r>
              <a:rPr lang="en-GB" sz="2000" dirty="0" smtClean="0"/>
              <a:t>; he is undermining Linda.</a:t>
            </a:r>
            <a:endParaRPr lang="en-GB" sz="2000" dirty="0"/>
          </a:p>
        </p:txBody>
      </p:sp>
      <p:cxnSp>
        <p:nvCxnSpPr>
          <p:cNvPr id="10" name="Straight Arrow Connector 9"/>
          <p:cNvCxnSpPr/>
          <p:nvPr/>
        </p:nvCxnSpPr>
        <p:spPr>
          <a:xfrm flipH="1" flipV="1">
            <a:off x="5868144" y="1844824"/>
            <a:ext cx="792088" cy="1224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 idx="1"/>
          </p:cNvCxnSpPr>
          <p:nvPr/>
        </p:nvCxnSpPr>
        <p:spPr>
          <a:xfrm flipV="1">
            <a:off x="683568" y="1658417"/>
            <a:ext cx="504056" cy="6184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79512" y="4653136"/>
            <a:ext cx="8568952" cy="1938992"/>
          </a:xfrm>
          <a:prstGeom prst="rect">
            <a:avLst/>
          </a:prstGeom>
          <a:noFill/>
          <a:ln>
            <a:solidFill>
              <a:schemeClr val="tx1"/>
            </a:solidFill>
          </a:ln>
        </p:spPr>
        <p:txBody>
          <a:bodyPr wrap="square" rtlCol="0">
            <a:spAutoFit/>
          </a:bodyPr>
          <a:lstStyle/>
          <a:p>
            <a:r>
              <a:rPr lang="en-GB" sz="2000" b="1" dirty="0" smtClean="0"/>
              <a:t>Non-verbal displays of power: </a:t>
            </a:r>
          </a:p>
          <a:p>
            <a:r>
              <a:rPr lang="en-GB" sz="2000" dirty="0" smtClean="0"/>
              <a:t>(</a:t>
            </a:r>
            <a:r>
              <a:rPr lang="en-GB" sz="2000" dirty="0" err="1" smtClean="0"/>
              <a:t>i</a:t>
            </a:r>
            <a:r>
              <a:rPr lang="en-GB" sz="2000" dirty="0" smtClean="0"/>
              <a:t>) tone </a:t>
            </a:r>
            <a:r>
              <a:rPr lang="en-GB" sz="2000" dirty="0"/>
              <a:t>of voice (shouting – doesn’t change tone of voice even when talking close up to MD – implies </a:t>
            </a:r>
            <a:r>
              <a:rPr lang="en-GB" sz="2000" dirty="0" smtClean="0"/>
              <a:t>control)</a:t>
            </a:r>
          </a:p>
          <a:p>
            <a:r>
              <a:rPr lang="en-GB" sz="2000" dirty="0" smtClean="0"/>
              <a:t>(ii) frequent pauses for attention; the pacing of his voice implies control</a:t>
            </a:r>
          </a:p>
          <a:p>
            <a:r>
              <a:rPr lang="en-GB" sz="2000" dirty="0" smtClean="0"/>
              <a:t>(iii) he physically paces the room, also emphasising his control of the room</a:t>
            </a:r>
          </a:p>
          <a:p>
            <a:r>
              <a:rPr lang="en-GB" sz="2000" dirty="0" smtClean="0"/>
              <a:t>(iv) his head-dress is also a symbol of status/power</a:t>
            </a:r>
            <a:endParaRPr lang="en-GB" sz="2000" dirty="0"/>
          </a:p>
        </p:txBody>
      </p:sp>
    </p:spTree>
    <p:extLst>
      <p:ext uri="{BB962C8B-B14F-4D97-AF65-F5344CB8AC3E}">
        <p14:creationId xmlns:p14="http://schemas.microsoft.com/office/powerpoint/2010/main" val="38963969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a:t>
            </a:r>
            <a:endParaRPr lang="en-GB" dirty="0"/>
          </a:p>
        </p:txBody>
      </p:sp>
      <p:pic>
        <p:nvPicPr>
          <p:cNvPr id="39940" name="Picture 4" descr="http://www.snews.bg/files/site_data/Articles_2/40631/40631_gallery_main.jpg"/>
          <p:cNvPicPr>
            <a:picLocks noChangeAspect="1" noChangeArrowheads="1"/>
          </p:cNvPicPr>
          <p:nvPr/>
        </p:nvPicPr>
        <p:blipFill>
          <a:blip r:embed="rId2" cstate="print"/>
          <a:srcRect l="10448"/>
          <a:stretch>
            <a:fillRect/>
          </a:stretch>
        </p:blipFill>
        <p:spPr bwMode="auto">
          <a:xfrm>
            <a:off x="0" y="1123949"/>
            <a:ext cx="6798321" cy="5734051"/>
          </a:xfrm>
          <a:prstGeom prst="rect">
            <a:avLst/>
          </a:prstGeom>
          <a:noFill/>
        </p:spPr>
      </p:pic>
      <p:sp>
        <p:nvSpPr>
          <p:cNvPr id="4" name="TextBox 3"/>
          <p:cNvSpPr txBox="1"/>
          <p:nvPr/>
        </p:nvSpPr>
        <p:spPr>
          <a:xfrm>
            <a:off x="5868144" y="2348880"/>
            <a:ext cx="3275856" cy="2554545"/>
          </a:xfrm>
          <a:prstGeom prst="rect">
            <a:avLst/>
          </a:prstGeom>
          <a:noFill/>
        </p:spPr>
        <p:txBody>
          <a:bodyPr wrap="square" rtlCol="0">
            <a:spAutoFit/>
          </a:bodyPr>
          <a:lstStyle/>
          <a:p>
            <a:r>
              <a:rPr lang="en-GB" sz="4000" b="1" dirty="0" smtClean="0"/>
              <a:t>Transcript #2: </a:t>
            </a:r>
          </a:p>
          <a:p>
            <a:endParaRPr lang="en-GB" sz="4000" b="1" dirty="0"/>
          </a:p>
          <a:p>
            <a:r>
              <a:rPr lang="en-GB" sz="4000" b="1" dirty="0" smtClean="0"/>
              <a:t>Spanish omelette</a:t>
            </a:r>
            <a:endParaRPr lang="en-GB" sz="4000" b="1" dirty="0"/>
          </a:p>
        </p:txBody>
      </p:sp>
    </p:spTree>
    <p:extLst>
      <p:ext uri="{BB962C8B-B14F-4D97-AF65-F5344CB8AC3E}">
        <p14:creationId xmlns:p14="http://schemas.microsoft.com/office/powerpoint/2010/main" val="204484361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 </a:t>
            </a:r>
            <a:r>
              <a:rPr lang="en-GB" b="1" dirty="0" smtClean="0"/>
              <a:t>Transcript 2: Marco Pierre White (MPW)</a:t>
            </a:r>
          </a:p>
        </p:txBody>
      </p:sp>
      <p:sp>
        <p:nvSpPr>
          <p:cNvPr id="4" name="TextBox 3"/>
          <p:cNvSpPr txBox="1"/>
          <p:nvPr/>
        </p:nvSpPr>
        <p:spPr>
          <a:xfrm>
            <a:off x="971600" y="1052736"/>
            <a:ext cx="6912768" cy="923330"/>
          </a:xfrm>
          <a:prstGeom prst="rect">
            <a:avLst/>
          </a:prstGeom>
          <a:noFill/>
        </p:spPr>
        <p:txBody>
          <a:bodyPr wrap="square" rtlCol="0">
            <a:spAutoFit/>
          </a:bodyPr>
          <a:lstStyle/>
          <a:p>
            <a:r>
              <a:rPr lang="en-GB" b="1" dirty="0"/>
              <a:t>MPW</a:t>
            </a:r>
            <a:r>
              <a:rPr lang="en-GB" dirty="0"/>
              <a:t>: what I’m </a:t>
            </a:r>
            <a:r>
              <a:rPr lang="en-GB" b="1" dirty="0" err="1"/>
              <a:t>gonna</a:t>
            </a:r>
            <a:r>
              <a:rPr lang="en-GB" dirty="0"/>
              <a:t> make now is </a:t>
            </a:r>
            <a:r>
              <a:rPr lang="en-GB" b="1" dirty="0"/>
              <a:t>one of my favourite things to eat </a:t>
            </a:r>
            <a:r>
              <a:rPr lang="en-GB" dirty="0"/>
              <a:t>is a tortilla or a Spanish omelette.  </a:t>
            </a:r>
          </a:p>
          <a:p>
            <a:r>
              <a:rPr lang="en-GB" dirty="0"/>
              <a:t> </a:t>
            </a:r>
          </a:p>
        </p:txBody>
      </p:sp>
      <p:sp>
        <p:nvSpPr>
          <p:cNvPr id="5" name="TextBox 4"/>
          <p:cNvSpPr txBox="1"/>
          <p:nvPr/>
        </p:nvSpPr>
        <p:spPr>
          <a:xfrm>
            <a:off x="467544" y="2276872"/>
            <a:ext cx="7776864" cy="3416320"/>
          </a:xfrm>
          <a:prstGeom prst="rect">
            <a:avLst/>
          </a:prstGeom>
          <a:noFill/>
          <a:ln>
            <a:solidFill>
              <a:schemeClr val="tx1"/>
            </a:solidFill>
          </a:ln>
        </p:spPr>
        <p:txBody>
          <a:bodyPr wrap="square" rtlCol="0">
            <a:spAutoFit/>
          </a:bodyPr>
          <a:lstStyle/>
          <a:p>
            <a:r>
              <a:rPr lang="en-GB" sz="2400" dirty="0"/>
              <a:t>“</a:t>
            </a:r>
            <a:r>
              <a:rPr lang="en-GB" sz="2400" dirty="0" err="1"/>
              <a:t>gonna</a:t>
            </a:r>
            <a:r>
              <a:rPr lang="en-GB" sz="2400" dirty="0"/>
              <a:t>” </a:t>
            </a:r>
            <a:r>
              <a:rPr lang="en-GB" sz="2400" dirty="0" smtClean="0"/>
              <a:t>= a </a:t>
            </a:r>
            <a:r>
              <a:rPr lang="en-GB" sz="2400" dirty="0"/>
              <a:t>more informal use of language; home cook context </a:t>
            </a:r>
            <a:r>
              <a:rPr lang="en-GB" sz="2400" dirty="0" smtClean="0"/>
              <a:t>versus </a:t>
            </a:r>
            <a:r>
              <a:rPr lang="en-GB" sz="2400" dirty="0"/>
              <a:t>professionalism of other </a:t>
            </a:r>
            <a:r>
              <a:rPr lang="en-GB" sz="2400" dirty="0" smtClean="0"/>
              <a:t>clip. MPW </a:t>
            </a:r>
            <a:r>
              <a:rPr lang="en-GB" sz="2400" dirty="0"/>
              <a:t>relates to it personally </a:t>
            </a:r>
            <a:r>
              <a:rPr lang="en-GB" sz="2400" dirty="0" smtClean="0"/>
              <a:t>(“</a:t>
            </a:r>
            <a:r>
              <a:rPr lang="en-GB" sz="2400" dirty="0"/>
              <a:t>one of my favourite things</a:t>
            </a:r>
            <a:r>
              <a:rPr lang="en-GB" sz="2400" dirty="0" smtClean="0"/>
              <a:t>”) </a:t>
            </a:r>
            <a:r>
              <a:rPr lang="en-GB" sz="2400" dirty="0"/>
              <a:t>this makes it less formal- shifts context from professional to home </a:t>
            </a:r>
            <a:r>
              <a:rPr lang="en-GB" sz="2400" dirty="0" smtClean="0"/>
              <a:t>kitchen. </a:t>
            </a:r>
          </a:p>
          <a:p>
            <a:endParaRPr lang="en-GB" sz="2400" dirty="0"/>
          </a:p>
          <a:p>
            <a:r>
              <a:rPr lang="en-GB" sz="2400" dirty="0" smtClean="0"/>
              <a:t>This reduction in formality is more attractive for a wider audience and means less of a focus on MPW’s own power. He is not trying to catch anyone out; he wants to make his cooking accessible.</a:t>
            </a:r>
            <a:endParaRPr lang="en-GB" sz="2400" dirty="0"/>
          </a:p>
        </p:txBody>
      </p:sp>
      <p:cxnSp>
        <p:nvCxnSpPr>
          <p:cNvPr id="7" name="Straight Arrow Connector 6"/>
          <p:cNvCxnSpPr/>
          <p:nvPr/>
        </p:nvCxnSpPr>
        <p:spPr>
          <a:xfrm flipV="1">
            <a:off x="1331640" y="1340768"/>
            <a:ext cx="1224136" cy="9361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331640" y="1412776"/>
            <a:ext cx="446449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66746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 </a:t>
            </a:r>
            <a:r>
              <a:rPr lang="en-GB" b="1" dirty="0" smtClean="0"/>
              <a:t>Transcript 2: Marco Pierre White (MPW)</a:t>
            </a:r>
          </a:p>
        </p:txBody>
      </p:sp>
      <p:sp>
        <p:nvSpPr>
          <p:cNvPr id="3" name="Rectangle 2"/>
          <p:cNvSpPr/>
          <p:nvPr/>
        </p:nvSpPr>
        <p:spPr>
          <a:xfrm>
            <a:off x="683568" y="1196752"/>
            <a:ext cx="7488832" cy="923330"/>
          </a:xfrm>
          <a:prstGeom prst="rect">
            <a:avLst/>
          </a:prstGeom>
        </p:spPr>
        <p:txBody>
          <a:bodyPr wrap="square">
            <a:spAutoFit/>
          </a:bodyPr>
          <a:lstStyle/>
          <a:p>
            <a:r>
              <a:rPr lang="en-GB" b="1" dirty="0"/>
              <a:t>basically all it is </a:t>
            </a:r>
            <a:r>
              <a:rPr lang="en-GB" dirty="0" err="1"/>
              <a:t>is</a:t>
            </a:r>
            <a:r>
              <a:rPr lang="en-GB" dirty="0"/>
              <a:t> potatoes onions and eggs (.) </a:t>
            </a:r>
            <a:r>
              <a:rPr lang="en-GB" b="1" dirty="0"/>
              <a:t>it’s not as simple as it looks </a:t>
            </a:r>
            <a:r>
              <a:rPr lang="en-GB" dirty="0"/>
              <a:t>but it is simple (.) </a:t>
            </a:r>
            <a:r>
              <a:rPr lang="en-GB" b="1" dirty="0"/>
              <a:t>you know</a:t>
            </a:r>
            <a:r>
              <a:rPr lang="en-GB" dirty="0"/>
              <a:t>, a few trial and errors and </a:t>
            </a:r>
            <a:r>
              <a:rPr lang="en-GB" b="1" dirty="0"/>
              <a:t>you’ll get there in the end </a:t>
            </a:r>
          </a:p>
        </p:txBody>
      </p:sp>
      <p:sp>
        <p:nvSpPr>
          <p:cNvPr id="4" name="Rectangle 3"/>
          <p:cNvSpPr/>
          <p:nvPr/>
        </p:nvSpPr>
        <p:spPr>
          <a:xfrm>
            <a:off x="323528" y="2204864"/>
            <a:ext cx="4572000" cy="1015663"/>
          </a:xfrm>
          <a:prstGeom prst="rect">
            <a:avLst/>
          </a:prstGeom>
          <a:ln>
            <a:solidFill>
              <a:schemeClr val="tx1"/>
            </a:solidFill>
          </a:ln>
        </p:spPr>
        <p:txBody>
          <a:bodyPr>
            <a:spAutoFit/>
          </a:bodyPr>
          <a:lstStyle/>
          <a:p>
            <a:r>
              <a:rPr lang="en-GB" sz="2000" dirty="0"/>
              <a:t>“basically” implies simplicity (adverb) “all it is” </a:t>
            </a:r>
            <a:r>
              <a:rPr lang="en-GB" sz="2000" dirty="0" smtClean="0"/>
              <a:t>implies </a:t>
            </a:r>
            <a:r>
              <a:rPr lang="en-GB" sz="2000" dirty="0"/>
              <a:t>it is simple, not complicated etc. </a:t>
            </a:r>
          </a:p>
        </p:txBody>
      </p:sp>
      <p:cxnSp>
        <p:nvCxnSpPr>
          <p:cNvPr id="6" name="Straight Arrow Connector 5"/>
          <p:cNvCxnSpPr/>
          <p:nvPr/>
        </p:nvCxnSpPr>
        <p:spPr>
          <a:xfrm flipV="1">
            <a:off x="467544" y="1412776"/>
            <a:ext cx="288032" cy="7920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07704" y="3068960"/>
            <a:ext cx="4176464" cy="1323439"/>
          </a:xfrm>
          <a:prstGeom prst="rect">
            <a:avLst/>
          </a:prstGeom>
          <a:solidFill>
            <a:schemeClr val="bg1"/>
          </a:solidFill>
          <a:ln>
            <a:solidFill>
              <a:schemeClr val="tx1"/>
            </a:solidFill>
          </a:ln>
        </p:spPr>
        <p:txBody>
          <a:bodyPr wrap="square" rtlCol="0">
            <a:spAutoFit/>
          </a:bodyPr>
          <a:lstStyle/>
          <a:p>
            <a:r>
              <a:rPr lang="en-GB" sz="2000" dirty="0" smtClean="0"/>
              <a:t>However: </a:t>
            </a:r>
            <a:r>
              <a:rPr lang="en-GB" sz="2000" dirty="0"/>
              <a:t>“it’s not a simple as it looks” </a:t>
            </a:r>
            <a:r>
              <a:rPr lang="en-GB" sz="2000" dirty="0" smtClean="0"/>
              <a:t>– </a:t>
            </a:r>
            <a:r>
              <a:rPr lang="en-GB" sz="2000" dirty="0"/>
              <a:t>doesn’t want to put people off but doesn’t want it to look too </a:t>
            </a:r>
            <a:r>
              <a:rPr lang="en-GB" sz="2000" dirty="0" smtClean="0"/>
              <a:t>easy (he is the expert!)</a:t>
            </a:r>
            <a:endParaRPr lang="en-GB" sz="2000" dirty="0"/>
          </a:p>
        </p:txBody>
      </p:sp>
      <p:cxnSp>
        <p:nvCxnSpPr>
          <p:cNvPr id="9" name="Straight Arrow Connector 8"/>
          <p:cNvCxnSpPr>
            <a:stCxn id="7" idx="0"/>
          </p:cNvCxnSpPr>
          <p:nvPr/>
        </p:nvCxnSpPr>
        <p:spPr>
          <a:xfrm flipV="1">
            <a:off x="3995936" y="1556792"/>
            <a:ext cx="1944216"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228184" y="2348880"/>
            <a:ext cx="2592288" cy="923330"/>
          </a:xfrm>
          <a:prstGeom prst="rect">
            <a:avLst/>
          </a:prstGeom>
          <a:noFill/>
          <a:ln>
            <a:solidFill>
              <a:schemeClr val="tx1"/>
            </a:solidFill>
          </a:ln>
        </p:spPr>
        <p:txBody>
          <a:bodyPr wrap="square" rtlCol="0">
            <a:spAutoFit/>
          </a:bodyPr>
          <a:lstStyle/>
          <a:p>
            <a:r>
              <a:rPr lang="en-GB" dirty="0"/>
              <a:t>“you know” – relates to audience; involves and enables audience</a:t>
            </a:r>
          </a:p>
        </p:txBody>
      </p:sp>
      <p:cxnSp>
        <p:nvCxnSpPr>
          <p:cNvPr id="14" name="Straight Arrow Connector 13"/>
          <p:cNvCxnSpPr>
            <a:stCxn id="12" idx="1"/>
          </p:cNvCxnSpPr>
          <p:nvPr/>
        </p:nvCxnSpPr>
        <p:spPr>
          <a:xfrm flipH="1" flipV="1">
            <a:off x="3275856" y="1772816"/>
            <a:ext cx="2952328" cy="10377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16216" y="3212976"/>
            <a:ext cx="2376264" cy="1477328"/>
          </a:xfrm>
          <a:prstGeom prst="rect">
            <a:avLst/>
          </a:prstGeom>
          <a:solidFill>
            <a:schemeClr val="bg1"/>
          </a:solidFill>
          <a:ln>
            <a:solidFill>
              <a:schemeClr val="tx1"/>
            </a:solidFill>
          </a:ln>
        </p:spPr>
        <p:txBody>
          <a:bodyPr wrap="square" rtlCol="0">
            <a:spAutoFit/>
          </a:bodyPr>
          <a:lstStyle/>
          <a:p>
            <a:r>
              <a:rPr lang="en-GB" dirty="0" smtClean="0"/>
              <a:t>Links to “you’ll get there in the end”, suggesting this recipe is </a:t>
            </a:r>
            <a:r>
              <a:rPr lang="en-GB" dirty="0"/>
              <a:t>manageable for the audience </a:t>
            </a:r>
          </a:p>
        </p:txBody>
      </p:sp>
      <p:sp>
        <p:nvSpPr>
          <p:cNvPr id="16" name="TextBox 15"/>
          <p:cNvSpPr txBox="1"/>
          <p:nvPr/>
        </p:nvSpPr>
        <p:spPr>
          <a:xfrm>
            <a:off x="467544" y="4869160"/>
            <a:ext cx="8208912" cy="1477328"/>
          </a:xfrm>
          <a:prstGeom prst="rect">
            <a:avLst/>
          </a:prstGeom>
          <a:noFill/>
          <a:ln>
            <a:solidFill>
              <a:schemeClr val="tx1"/>
            </a:solidFill>
          </a:ln>
        </p:spPr>
        <p:txBody>
          <a:bodyPr wrap="square" rtlCol="0">
            <a:spAutoFit/>
          </a:bodyPr>
          <a:lstStyle/>
          <a:p>
            <a:r>
              <a:rPr lang="en-GB" b="1" dirty="0" smtClean="0"/>
              <a:t>“you” </a:t>
            </a:r>
            <a:r>
              <a:rPr lang="en-GB" dirty="0" smtClean="0"/>
              <a:t>= pronoun – targets the audience directly</a:t>
            </a:r>
          </a:p>
          <a:p>
            <a:r>
              <a:rPr lang="en-GB" dirty="0"/>
              <a:t>(contrast to earlier context: errors are allowed here whereas they were not before</a:t>
            </a:r>
            <a:r>
              <a:rPr lang="en-GB" dirty="0" smtClean="0"/>
              <a:t>)</a:t>
            </a:r>
          </a:p>
          <a:p>
            <a:endParaRPr lang="en-GB" dirty="0" smtClean="0"/>
          </a:p>
          <a:p>
            <a:r>
              <a:rPr lang="en-GB" b="1" dirty="0" smtClean="0"/>
              <a:t>“you will” </a:t>
            </a:r>
            <a:r>
              <a:rPr lang="en-GB" dirty="0" smtClean="0"/>
              <a:t>= modal verb – shows his certainty that they will achieve it; his authority is to be trusted</a:t>
            </a:r>
            <a:endParaRPr lang="en-GB" dirty="0"/>
          </a:p>
        </p:txBody>
      </p:sp>
      <p:sp>
        <p:nvSpPr>
          <p:cNvPr id="19" name="Down Arrow 18"/>
          <p:cNvSpPr/>
          <p:nvPr/>
        </p:nvSpPr>
        <p:spPr>
          <a:xfrm rot="1623268">
            <a:off x="7596336" y="4509120"/>
            <a:ext cx="432048"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64349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 </a:t>
            </a:r>
            <a:r>
              <a:rPr lang="en-GB" b="1" dirty="0" smtClean="0"/>
              <a:t>Transcript 2: Marco Pierre White (MPW)</a:t>
            </a:r>
          </a:p>
        </p:txBody>
      </p:sp>
      <p:sp>
        <p:nvSpPr>
          <p:cNvPr id="3" name="Rectangle 2"/>
          <p:cNvSpPr/>
          <p:nvPr/>
        </p:nvSpPr>
        <p:spPr>
          <a:xfrm>
            <a:off x="539552" y="908720"/>
            <a:ext cx="7992888" cy="646331"/>
          </a:xfrm>
          <a:prstGeom prst="rect">
            <a:avLst/>
          </a:prstGeom>
        </p:spPr>
        <p:txBody>
          <a:bodyPr wrap="square">
            <a:spAutoFit/>
          </a:bodyPr>
          <a:lstStyle/>
          <a:p>
            <a:r>
              <a:rPr lang="en-GB" b="1" dirty="0"/>
              <a:t>we</a:t>
            </a:r>
            <a:r>
              <a:rPr lang="en-GB" dirty="0"/>
              <a:t> </a:t>
            </a:r>
            <a:r>
              <a:rPr lang="en-GB" dirty="0" err="1"/>
              <a:t>gotta</a:t>
            </a:r>
            <a:r>
              <a:rPr lang="en-GB" dirty="0"/>
              <a:t> peel the potatoes (4) (sight and sound of potatoes being peeled) there’s no recipe (.) it’s </a:t>
            </a:r>
            <a:r>
              <a:rPr lang="en-GB" b="1" dirty="0"/>
              <a:t>just</a:t>
            </a:r>
            <a:r>
              <a:rPr lang="en-GB" dirty="0"/>
              <a:t> </a:t>
            </a:r>
            <a:r>
              <a:rPr lang="en-GB" dirty="0" smtClean="0"/>
              <a:t>(.)</a:t>
            </a:r>
            <a:endParaRPr lang="en-GB" dirty="0"/>
          </a:p>
        </p:txBody>
      </p:sp>
      <p:sp>
        <p:nvSpPr>
          <p:cNvPr id="4" name="TextBox 3"/>
          <p:cNvSpPr txBox="1"/>
          <p:nvPr/>
        </p:nvSpPr>
        <p:spPr>
          <a:xfrm>
            <a:off x="179512" y="2276872"/>
            <a:ext cx="5472608" cy="4401205"/>
          </a:xfrm>
          <a:prstGeom prst="rect">
            <a:avLst/>
          </a:prstGeom>
          <a:noFill/>
          <a:ln>
            <a:solidFill>
              <a:schemeClr val="tx1"/>
            </a:solidFill>
          </a:ln>
        </p:spPr>
        <p:txBody>
          <a:bodyPr wrap="square" rtlCol="0">
            <a:spAutoFit/>
          </a:bodyPr>
          <a:lstStyle/>
          <a:p>
            <a:r>
              <a:rPr lang="en-GB" sz="2000" dirty="0"/>
              <a:t>“we” </a:t>
            </a:r>
            <a:r>
              <a:rPr lang="en-GB" sz="2000" dirty="0" smtClean="0"/>
              <a:t>= plural pronoun - </a:t>
            </a:r>
            <a:r>
              <a:rPr lang="en-GB" sz="2000" dirty="0"/>
              <a:t>implies him and viewing audience </a:t>
            </a:r>
            <a:r>
              <a:rPr lang="en-GB" sz="2000" dirty="0" smtClean="0"/>
              <a:t>(nobody </a:t>
            </a:r>
            <a:r>
              <a:rPr lang="en-GB" sz="2000" dirty="0"/>
              <a:t>else </a:t>
            </a:r>
            <a:r>
              <a:rPr lang="en-GB" sz="2000" dirty="0" smtClean="0"/>
              <a:t>is visible </a:t>
            </a:r>
            <a:r>
              <a:rPr lang="en-GB" sz="2000" dirty="0"/>
              <a:t>in the </a:t>
            </a:r>
            <a:r>
              <a:rPr lang="en-GB" sz="2000" dirty="0" smtClean="0"/>
              <a:t>kitchen) so a sense of working together.</a:t>
            </a:r>
          </a:p>
          <a:p>
            <a:endParaRPr lang="en-GB" sz="2000" dirty="0" smtClean="0"/>
          </a:p>
          <a:p>
            <a:r>
              <a:rPr lang="en-GB" sz="2000" dirty="0" smtClean="0"/>
              <a:t>MPW looks </a:t>
            </a:r>
            <a:r>
              <a:rPr lang="en-GB" sz="2000" dirty="0"/>
              <a:t>off camera rather than into it (does he not want to relate too much to the audience? </a:t>
            </a:r>
            <a:r>
              <a:rPr lang="en-GB" sz="2000" dirty="0" smtClean="0"/>
              <a:t>Is it less </a:t>
            </a:r>
            <a:r>
              <a:rPr lang="en-GB" sz="2000" dirty="0"/>
              <a:t>intrusive</a:t>
            </a:r>
            <a:r>
              <a:rPr lang="en-GB" sz="2000" dirty="0" smtClean="0"/>
              <a:t>?)</a:t>
            </a:r>
          </a:p>
          <a:p>
            <a:endParaRPr lang="en-GB" sz="2000" dirty="0"/>
          </a:p>
          <a:p>
            <a:r>
              <a:rPr lang="en-GB" sz="2000" dirty="0" smtClean="0"/>
              <a:t>It is as </a:t>
            </a:r>
            <a:r>
              <a:rPr lang="en-GB" sz="2000" dirty="0"/>
              <a:t>if he’s at home being filmed; although he does have a professional </a:t>
            </a:r>
            <a:r>
              <a:rPr lang="en-GB" sz="2000" dirty="0" err="1"/>
              <a:t>pinny</a:t>
            </a:r>
            <a:r>
              <a:rPr lang="en-GB" sz="2000" dirty="0"/>
              <a:t> on to stress professionalism – </a:t>
            </a:r>
            <a:r>
              <a:rPr lang="en-GB" sz="2000" dirty="0" smtClean="0"/>
              <a:t>no </a:t>
            </a:r>
            <a:r>
              <a:rPr lang="en-GB" sz="2000" dirty="0"/>
              <a:t>headdress so not as intimidating. Is this also why he doesn’t look down the camera? </a:t>
            </a:r>
            <a:r>
              <a:rPr lang="en-GB" sz="2000" dirty="0" smtClean="0"/>
              <a:t>He is identifying his authority without imposing his powerful status on the audience.</a:t>
            </a:r>
            <a:endParaRPr lang="en-GB" sz="2000" dirty="0"/>
          </a:p>
        </p:txBody>
      </p:sp>
      <p:cxnSp>
        <p:nvCxnSpPr>
          <p:cNvPr id="6" name="Straight Arrow Connector 5"/>
          <p:cNvCxnSpPr/>
          <p:nvPr/>
        </p:nvCxnSpPr>
        <p:spPr>
          <a:xfrm flipV="1">
            <a:off x="395536" y="1124744"/>
            <a:ext cx="216024" cy="11521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12160" y="2636912"/>
            <a:ext cx="2808312" cy="707886"/>
          </a:xfrm>
          <a:prstGeom prst="rect">
            <a:avLst/>
          </a:prstGeom>
          <a:noFill/>
          <a:ln>
            <a:solidFill>
              <a:schemeClr val="tx1"/>
            </a:solidFill>
          </a:ln>
        </p:spPr>
        <p:txBody>
          <a:bodyPr wrap="square" rtlCol="0">
            <a:spAutoFit/>
          </a:bodyPr>
          <a:lstStyle/>
          <a:p>
            <a:r>
              <a:rPr lang="en-GB" sz="2000" dirty="0"/>
              <a:t>“just” – minimiser to emphasise </a:t>
            </a:r>
            <a:r>
              <a:rPr lang="en-GB" sz="2000" dirty="0" smtClean="0"/>
              <a:t>simplicity</a:t>
            </a:r>
            <a:endParaRPr lang="en-GB" sz="2000" dirty="0"/>
          </a:p>
        </p:txBody>
      </p:sp>
      <p:cxnSp>
        <p:nvCxnSpPr>
          <p:cNvPr id="11" name="Straight Arrow Connector 10"/>
          <p:cNvCxnSpPr>
            <a:stCxn id="9" idx="1"/>
          </p:cNvCxnSpPr>
          <p:nvPr/>
        </p:nvCxnSpPr>
        <p:spPr>
          <a:xfrm flipH="1" flipV="1">
            <a:off x="2483768" y="1484784"/>
            <a:ext cx="3528392" cy="15060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989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476672"/>
            <a:ext cx="8568952" cy="1569660"/>
          </a:xfrm>
          <a:prstGeom prst="rect">
            <a:avLst/>
          </a:prstGeom>
          <a:solidFill>
            <a:schemeClr val="accent5">
              <a:lumMod val="20000"/>
              <a:lumOff val="80000"/>
              <a:alpha val="85000"/>
            </a:schemeClr>
          </a:solidFill>
        </p:spPr>
        <p:txBody>
          <a:bodyPr wrap="square">
            <a:spAutoFit/>
          </a:bodyPr>
          <a:lstStyle/>
          <a:p>
            <a:r>
              <a:rPr lang="en-GB" sz="3200" b="1" dirty="0" smtClean="0"/>
              <a:t>Spoken Language Study: </a:t>
            </a:r>
            <a:r>
              <a:rPr lang="en-GB" sz="3200" b="1" dirty="0" smtClean="0">
                <a:solidFill>
                  <a:srgbClr val="0070C0"/>
                </a:solidFill>
              </a:rPr>
              <a:t>Explore</a:t>
            </a:r>
            <a:r>
              <a:rPr lang="en-GB" sz="3200" dirty="0" smtClean="0"/>
              <a:t> some of the ways </a:t>
            </a:r>
            <a:r>
              <a:rPr lang="en-GB" sz="3200" b="1" dirty="0" smtClean="0">
                <a:solidFill>
                  <a:srgbClr val="FF0000"/>
                </a:solidFill>
              </a:rPr>
              <a:t>Marco Pierre White</a:t>
            </a:r>
            <a:r>
              <a:rPr lang="en-GB" sz="3200" b="1" dirty="0">
                <a:solidFill>
                  <a:srgbClr val="FF0000"/>
                </a:solidFill>
              </a:rPr>
              <a:t> </a:t>
            </a:r>
            <a:r>
              <a:rPr lang="en-GB" sz="3200" b="1" dirty="0" smtClean="0">
                <a:solidFill>
                  <a:srgbClr val="FF0000"/>
                </a:solidFill>
              </a:rPr>
              <a:t>adapts </a:t>
            </a:r>
            <a:r>
              <a:rPr lang="en-GB" sz="3200" dirty="0" smtClean="0"/>
              <a:t>his </a:t>
            </a:r>
            <a:r>
              <a:rPr lang="en-GB" sz="3200" b="1" dirty="0" smtClean="0">
                <a:solidFill>
                  <a:srgbClr val="00B050"/>
                </a:solidFill>
              </a:rPr>
              <a:t>spoken language</a:t>
            </a:r>
            <a:r>
              <a:rPr lang="en-GB" sz="3200" dirty="0"/>
              <a:t> </a:t>
            </a:r>
            <a:r>
              <a:rPr lang="en-GB" sz="3200" dirty="0" smtClean="0"/>
              <a:t>in </a:t>
            </a:r>
            <a:r>
              <a:rPr lang="en-GB" sz="3200" b="1" dirty="0" smtClean="0">
                <a:solidFill>
                  <a:srgbClr val="7030A0"/>
                </a:solidFill>
              </a:rPr>
              <a:t>different work contexts</a:t>
            </a:r>
            <a:r>
              <a:rPr lang="en-GB" sz="3200" dirty="0" smtClean="0"/>
              <a:t>. </a:t>
            </a:r>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AOs and task</a:t>
            </a:r>
            <a:endParaRPr lang="en-GB" dirty="0"/>
          </a:p>
        </p:txBody>
      </p:sp>
      <p:sp>
        <p:nvSpPr>
          <p:cNvPr id="4" name="TextBox 3"/>
          <p:cNvSpPr txBox="1"/>
          <p:nvPr/>
        </p:nvSpPr>
        <p:spPr>
          <a:xfrm>
            <a:off x="107504" y="2060848"/>
            <a:ext cx="8856984" cy="3108543"/>
          </a:xfrm>
          <a:prstGeom prst="rect">
            <a:avLst/>
          </a:prstGeom>
          <a:noFill/>
        </p:spPr>
        <p:txBody>
          <a:bodyPr wrap="square" rtlCol="0">
            <a:spAutoFit/>
          </a:bodyPr>
          <a:lstStyle/>
          <a:p>
            <a:r>
              <a:rPr lang="en-GB" sz="2800" dirty="0" smtClean="0"/>
              <a:t>We will explore this task by looking at the way the chef, Marco Pierre White, uses spoken language in different work contexts: </a:t>
            </a:r>
          </a:p>
          <a:p>
            <a:endParaRPr lang="en-GB" sz="2800" dirty="0"/>
          </a:p>
          <a:p>
            <a:pPr marL="514350" indent="-514350">
              <a:buAutoNum type="arabicParenBoth"/>
            </a:pPr>
            <a:r>
              <a:rPr lang="en-GB" sz="2800" dirty="0" smtClean="0"/>
              <a:t>His ‘Hell’s Kitchen’ set, with celebrity contestants</a:t>
            </a:r>
          </a:p>
          <a:p>
            <a:pPr marL="514350" indent="-514350">
              <a:buAutoNum type="arabicParenBoth"/>
            </a:pPr>
            <a:r>
              <a:rPr lang="en-GB" sz="2800" dirty="0" smtClean="0"/>
              <a:t>His ‘home kitchen’ set, giving recipe instructions to home cooks making an omelette</a:t>
            </a:r>
            <a:endParaRPr lang="en-GB" sz="2800" dirty="0"/>
          </a:p>
        </p:txBody>
      </p:sp>
      <p:sp>
        <p:nvSpPr>
          <p:cNvPr id="7" name="TextBox 6"/>
          <p:cNvSpPr txBox="1"/>
          <p:nvPr/>
        </p:nvSpPr>
        <p:spPr>
          <a:xfrm>
            <a:off x="251520" y="5445224"/>
            <a:ext cx="8640960" cy="1200329"/>
          </a:xfrm>
          <a:prstGeom prst="rect">
            <a:avLst/>
          </a:prstGeom>
          <a:noFill/>
          <a:ln>
            <a:solidFill>
              <a:schemeClr val="tx1"/>
            </a:solidFill>
          </a:ln>
        </p:spPr>
        <p:txBody>
          <a:bodyPr wrap="square" rtlCol="0">
            <a:spAutoFit/>
          </a:bodyPr>
          <a:lstStyle/>
          <a:p>
            <a:pPr algn="ctr"/>
            <a:r>
              <a:rPr lang="en-GB" sz="2400" b="1" dirty="0" smtClean="0"/>
              <a:t>We will consider: </a:t>
            </a:r>
            <a:r>
              <a:rPr lang="en-GB" sz="2400" dirty="0" smtClean="0"/>
              <a:t>power, gender, use of jargon</a:t>
            </a:r>
          </a:p>
          <a:p>
            <a:pPr algn="ctr"/>
            <a:r>
              <a:rPr lang="en-GB" sz="2400" b="1" dirty="0" smtClean="0"/>
              <a:t>and</a:t>
            </a:r>
          </a:p>
          <a:p>
            <a:pPr algn="ctr"/>
            <a:r>
              <a:rPr lang="en-GB" sz="2400" dirty="0"/>
              <a:t>s</a:t>
            </a:r>
            <a:r>
              <a:rPr lang="en-GB" sz="2400" dirty="0" smtClean="0"/>
              <a:t>ocial attitudes towards this language use</a:t>
            </a:r>
            <a:endParaRPr lang="en-GB" sz="2400"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836712"/>
            <a:ext cx="8064896" cy="1200329"/>
          </a:xfrm>
          <a:prstGeom prst="rect">
            <a:avLst/>
          </a:prstGeom>
        </p:spPr>
        <p:txBody>
          <a:bodyPr wrap="square">
            <a:spAutoFit/>
          </a:bodyPr>
          <a:lstStyle/>
          <a:p>
            <a:r>
              <a:rPr lang="en-GB" b="1" dirty="0" smtClean="0"/>
              <a:t>let’s have a guess </a:t>
            </a:r>
            <a:r>
              <a:rPr lang="en-GB" dirty="0" smtClean="0"/>
              <a:t>(.) sometimes you get it right, sometimes you </a:t>
            </a:r>
            <a:r>
              <a:rPr lang="en-GB" dirty="0" err="1" smtClean="0"/>
              <a:t>ged</a:t>
            </a:r>
            <a:r>
              <a:rPr lang="en-GB" dirty="0" smtClean="0"/>
              <a:t> it wrong (.)  </a:t>
            </a:r>
            <a:r>
              <a:rPr lang="en-GB" b="1" dirty="0" smtClean="0">
                <a:solidFill>
                  <a:srgbClr val="FF0000"/>
                </a:solidFill>
              </a:rPr>
              <a:t>I always tend to do more than I need </a:t>
            </a:r>
            <a:r>
              <a:rPr lang="en-GB" dirty="0" smtClean="0"/>
              <a:t>(1) so then we </a:t>
            </a:r>
            <a:r>
              <a:rPr lang="en-GB" dirty="0" err="1" smtClean="0"/>
              <a:t>gotta</a:t>
            </a:r>
            <a:r>
              <a:rPr lang="en-GB" dirty="0" smtClean="0"/>
              <a:t> peel the onions (1) </a:t>
            </a:r>
            <a:r>
              <a:rPr lang="en-GB" b="1" dirty="0" smtClean="0"/>
              <a:t>I reckon </a:t>
            </a:r>
            <a:r>
              <a:rPr lang="en-GB" dirty="0" smtClean="0"/>
              <a:t>three onions is enough (.) just take some </a:t>
            </a:r>
            <a:r>
              <a:rPr lang="en-GB" dirty="0" err="1" smtClean="0"/>
              <a:t>arachis</a:t>
            </a:r>
            <a:r>
              <a:rPr lang="en-GB" dirty="0" smtClean="0"/>
              <a:t> oil or some sunflower oil (1) and I reckon (.) </a:t>
            </a:r>
            <a:r>
              <a:rPr lang="en-GB" b="1" dirty="0" smtClean="0"/>
              <a:t>that’s about right </a:t>
            </a:r>
            <a:r>
              <a:rPr lang="en-GB" dirty="0" smtClean="0"/>
              <a:t>(.) </a:t>
            </a:r>
            <a:r>
              <a:rPr lang="en-GB" b="1" dirty="0" smtClean="0"/>
              <a:t>oh might as well </a:t>
            </a:r>
            <a:r>
              <a:rPr lang="en-GB" dirty="0" smtClean="0"/>
              <a:t>put it all in there.</a:t>
            </a:r>
            <a:endParaRPr lang="en-GB" dirty="0"/>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 </a:t>
            </a:r>
            <a:r>
              <a:rPr lang="en-GB" b="1" dirty="0" smtClean="0"/>
              <a:t>Transcript 2: Marco Pierre White (MPW)</a:t>
            </a:r>
          </a:p>
        </p:txBody>
      </p:sp>
      <p:sp>
        <p:nvSpPr>
          <p:cNvPr id="5" name="TextBox 4"/>
          <p:cNvSpPr txBox="1"/>
          <p:nvPr/>
        </p:nvSpPr>
        <p:spPr>
          <a:xfrm>
            <a:off x="251520" y="2492896"/>
            <a:ext cx="6408712" cy="2246769"/>
          </a:xfrm>
          <a:prstGeom prst="rect">
            <a:avLst/>
          </a:prstGeom>
          <a:noFill/>
          <a:ln>
            <a:solidFill>
              <a:schemeClr val="tx1"/>
            </a:solidFill>
          </a:ln>
        </p:spPr>
        <p:txBody>
          <a:bodyPr wrap="square" rtlCol="0">
            <a:spAutoFit/>
          </a:bodyPr>
          <a:lstStyle/>
          <a:p>
            <a:r>
              <a:rPr lang="en-GB" sz="2000" dirty="0"/>
              <a:t>Approximate with measurements/guidance </a:t>
            </a:r>
            <a:r>
              <a:rPr lang="en-GB" sz="2000" b="1" dirty="0"/>
              <a:t>“about” “let’s have guess” “I reckon”</a:t>
            </a:r>
            <a:r>
              <a:rPr lang="en-GB" sz="2000" dirty="0"/>
              <a:t> – </a:t>
            </a:r>
            <a:r>
              <a:rPr lang="en-GB" sz="2000" dirty="0" smtClean="0"/>
              <a:t>this stresses </a:t>
            </a:r>
            <a:r>
              <a:rPr lang="en-GB" sz="2000" dirty="0"/>
              <a:t>his professional </a:t>
            </a:r>
            <a:r>
              <a:rPr lang="en-GB" sz="2000" dirty="0" smtClean="0"/>
              <a:t>status and power (his </a:t>
            </a:r>
            <a:r>
              <a:rPr lang="en-GB" sz="2000" dirty="0"/>
              <a:t>judgement is </a:t>
            </a:r>
            <a:r>
              <a:rPr lang="en-GB" sz="2000" dirty="0" smtClean="0"/>
              <a:t>right) </a:t>
            </a:r>
            <a:r>
              <a:rPr lang="en-GB" sz="2000" dirty="0"/>
              <a:t>but also it doesn’t have to be exact/ it is simple – </a:t>
            </a:r>
            <a:r>
              <a:rPr lang="en-GB" sz="2000" dirty="0" smtClean="0"/>
              <a:t>the viewer feels they can also do this.</a:t>
            </a:r>
          </a:p>
          <a:p>
            <a:endParaRPr lang="en-GB" sz="2000" dirty="0"/>
          </a:p>
          <a:p>
            <a:r>
              <a:rPr lang="en-GB" sz="2000" dirty="0" smtClean="0"/>
              <a:t>Contrast this with the </a:t>
            </a:r>
            <a:r>
              <a:rPr lang="en-GB" sz="2000" dirty="0"/>
              <a:t>precision of </a:t>
            </a:r>
            <a:r>
              <a:rPr lang="en-GB" sz="2000" dirty="0" smtClean="0"/>
              <a:t>the previous context. </a:t>
            </a:r>
            <a:endParaRPr lang="en-GB" sz="2000" dirty="0"/>
          </a:p>
        </p:txBody>
      </p:sp>
      <p:sp>
        <p:nvSpPr>
          <p:cNvPr id="6" name="TextBox 5"/>
          <p:cNvSpPr txBox="1"/>
          <p:nvPr/>
        </p:nvSpPr>
        <p:spPr>
          <a:xfrm>
            <a:off x="6804248" y="2132856"/>
            <a:ext cx="2160240" cy="1938992"/>
          </a:xfrm>
          <a:prstGeom prst="rect">
            <a:avLst/>
          </a:prstGeom>
          <a:solidFill>
            <a:schemeClr val="bg1"/>
          </a:solidFill>
          <a:ln>
            <a:solidFill>
              <a:schemeClr val="tx1"/>
            </a:solidFill>
          </a:ln>
        </p:spPr>
        <p:txBody>
          <a:bodyPr wrap="square" rtlCol="0">
            <a:spAutoFit/>
          </a:bodyPr>
          <a:lstStyle/>
          <a:p>
            <a:r>
              <a:rPr lang="en-GB" sz="2000" b="1" dirty="0" smtClean="0"/>
              <a:t>“oh might as well” </a:t>
            </a:r>
            <a:r>
              <a:rPr lang="en-GB" sz="2000" dirty="0" smtClean="0"/>
              <a:t>deliberately makes this more casual and approximate to put viewer at ease</a:t>
            </a:r>
            <a:endParaRPr lang="en-GB" sz="2000" dirty="0"/>
          </a:p>
        </p:txBody>
      </p:sp>
      <p:cxnSp>
        <p:nvCxnSpPr>
          <p:cNvPr id="8" name="Straight Arrow Connector 7"/>
          <p:cNvCxnSpPr/>
          <p:nvPr/>
        </p:nvCxnSpPr>
        <p:spPr>
          <a:xfrm flipH="1" flipV="1">
            <a:off x="4860032" y="1988840"/>
            <a:ext cx="194421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539552" y="1988840"/>
            <a:ext cx="1296144"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331640" y="4653136"/>
            <a:ext cx="6624736" cy="1015663"/>
          </a:xfrm>
          <a:prstGeom prst="rect">
            <a:avLst/>
          </a:prstGeom>
          <a:solidFill>
            <a:schemeClr val="bg1"/>
          </a:solidFill>
          <a:ln>
            <a:solidFill>
              <a:schemeClr val="tx1"/>
            </a:solidFill>
          </a:ln>
        </p:spPr>
        <p:txBody>
          <a:bodyPr wrap="square" rtlCol="0">
            <a:spAutoFit/>
          </a:bodyPr>
          <a:lstStyle/>
          <a:p>
            <a:r>
              <a:rPr lang="en-GB" sz="2000" b="1" dirty="0" smtClean="0">
                <a:solidFill>
                  <a:srgbClr val="FF0000"/>
                </a:solidFill>
              </a:rPr>
              <a:t>“I always </a:t>
            </a:r>
            <a:r>
              <a:rPr lang="en-GB" sz="2000" b="1" dirty="0">
                <a:solidFill>
                  <a:srgbClr val="FF0000"/>
                </a:solidFill>
              </a:rPr>
              <a:t>tend to do more than I need” </a:t>
            </a:r>
            <a:r>
              <a:rPr lang="en-GB" sz="2000" dirty="0"/>
              <a:t>– personal experience, putting viewer at ease; close to admitting a mistake but in a safe </a:t>
            </a:r>
            <a:r>
              <a:rPr lang="en-GB" sz="2000" dirty="0" smtClean="0"/>
              <a:t>context</a:t>
            </a:r>
            <a:endParaRPr lang="en-GB" sz="2000" dirty="0"/>
          </a:p>
        </p:txBody>
      </p:sp>
    </p:spTree>
    <p:extLst>
      <p:ext uri="{BB962C8B-B14F-4D97-AF65-F5344CB8AC3E}">
        <p14:creationId xmlns:p14="http://schemas.microsoft.com/office/powerpoint/2010/main" val="16368205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836712"/>
            <a:ext cx="8280920" cy="923330"/>
          </a:xfrm>
          <a:prstGeom prst="rect">
            <a:avLst/>
          </a:prstGeom>
        </p:spPr>
        <p:txBody>
          <a:bodyPr wrap="square">
            <a:spAutoFit/>
          </a:bodyPr>
          <a:lstStyle/>
          <a:p>
            <a:r>
              <a:rPr lang="en-GB" dirty="0"/>
              <a:t>so while that’s heating what </a:t>
            </a:r>
            <a:r>
              <a:rPr lang="en-GB" b="1" dirty="0"/>
              <a:t>we’re</a:t>
            </a:r>
            <a:r>
              <a:rPr lang="en-GB" dirty="0"/>
              <a:t> </a:t>
            </a:r>
            <a:r>
              <a:rPr lang="en-GB" dirty="0" err="1"/>
              <a:t>gonna</a:t>
            </a:r>
            <a:r>
              <a:rPr lang="en-GB" dirty="0"/>
              <a:t> do is </a:t>
            </a:r>
            <a:r>
              <a:rPr lang="en-GB" b="1" dirty="0"/>
              <a:t>jus’ </a:t>
            </a:r>
            <a:r>
              <a:rPr lang="en-GB" dirty="0"/>
              <a:t>(1) chop up </a:t>
            </a:r>
            <a:r>
              <a:rPr lang="en-GB" b="1" dirty="0"/>
              <a:t>our</a:t>
            </a:r>
            <a:r>
              <a:rPr lang="en-GB" dirty="0"/>
              <a:t> potatoes (.) not too thin not too thick but don’t wash them once you’ve peeled them and washed them </a:t>
            </a:r>
            <a:r>
              <a:rPr lang="en-GB" b="1" dirty="0"/>
              <a:t>never wash them again </a:t>
            </a:r>
            <a:r>
              <a:rPr lang="en-GB" dirty="0"/>
              <a:t>(2) and then just </a:t>
            </a:r>
            <a:r>
              <a:rPr lang="en-GB" dirty="0" err="1"/>
              <a:t>yer</a:t>
            </a:r>
            <a:r>
              <a:rPr lang="en-GB" dirty="0"/>
              <a:t> onions (2</a:t>
            </a:r>
            <a:r>
              <a:rPr lang="en-GB" dirty="0" smtClean="0"/>
              <a:t>)  </a:t>
            </a:r>
            <a:endParaRPr lang="en-GB" dirty="0"/>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 </a:t>
            </a:r>
            <a:r>
              <a:rPr lang="en-GB" b="1" dirty="0" smtClean="0"/>
              <a:t>Transcript 2: Marco Pierre White (MPW)</a:t>
            </a:r>
          </a:p>
        </p:txBody>
      </p:sp>
      <p:sp>
        <p:nvSpPr>
          <p:cNvPr id="4" name="TextBox 3"/>
          <p:cNvSpPr txBox="1"/>
          <p:nvPr/>
        </p:nvSpPr>
        <p:spPr>
          <a:xfrm>
            <a:off x="251520" y="1988840"/>
            <a:ext cx="2376264" cy="1938992"/>
          </a:xfrm>
          <a:prstGeom prst="rect">
            <a:avLst/>
          </a:prstGeom>
          <a:noFill/>
          <a:ln>
            <a:solidFill>
              <a:schemeClr val="tx1"/>
            </a:solidFill>
          </a:ln>
        </p:spPr>
        <p:txBody>
          <a:bodyPr wrap="square" rtlCol="0">
            <a:spAutoFit/>
          </a:bodyPr>
          <a:lstStyle/>
          <a:p>
            <a:r>
              <a:rPr lang="en-GB" sz="2400" b="1" dirty="0" smtClean="0"/>
              <a:t>“we’re” “our” </a:t>
            </a:r>
            <a:r>
              <a:rPr lang="en-GB" sz="2400" dirty="0" smtClean="0"/>
              <a:t>– inclusive pronoun; trust in his authority and help</a:t>
            </a:r>
            <a:endParaRPr lang="en-GB" sz="2400" dirty="0"/>
          </a:p>
        </p:txBody>
      </p:sp>
      <p:sp>
        <p:nvSpPr>
          <p:cNvPr id="5" name="TextBox 4"/>
          <p:cNvSpPr txBox="1"/>
          <p:nvPr/>
        </p:nvSpPr>
        <p:spPr>
          <a:xfrm>
            <a:off x="2843808" y="1988840"/>
            <a:ext cx="2088232" cy="1569660"/>
          </a:xfrm>
          <a:prstGeom prst="rect">
            <a:avLst/>
          </a:prstGeom>
          <a:noFill/>
          <a:ln>
            <a:solidFill>
              <a:schemeClr val="tx1"/>
            </a:solidFill>
          </a:ln>
        </p:spPr>
        <p:txBody>
          <a:bodyPr wrap="square" rtlCol="0">
            <a:spAutoFit/>
          </a:bodyPr>
          <a:lstStyle/>
          <a:p>
            <a:r>
              <a:rPr lang="en-GB" sz="2400" b="1" dirty="0" smtClean="0"/>
              <a:t>“</a:t>
            </a:r>
            <a:r>
              <a:rPr lang="en-GB" sz="2400" b="1" dirty="0" err="1" smtClean="0"/>
              <a:t>gonna</a:t>
            </a:r>
            <a:r>
              <a:rPr lang="en-GB" sz="2400" b="1" dirty="0" smtClean="0"/>
              <a:t>” “jus’” </a:t>
            </a:r>
            <a:r>
              <a:rPr lang="en-GB" sz="2400" dirty="0" smtClean="0"/>
              <a:t>= informal, making it sound simple</a:t>
            </a:r>
            <a:endParaRPr lang="en-GB" sz="2400" dirty="0"/>
          </a:p>
        </p:txBody>
      </p:sp>
      <p:cxnSp>
        <p:nvCxnSpPr>
          <p:cNvPr id="7" name="Straight Arrow Connector 6"/>
          <p:cNvCxnSpPr/>
          <p:nvPr/>
        </p:nvCxnSpPr>
        <p:spPr>
          <a:xfrm flipV="1">
            <a:off x="2267744" y="1124744"/>
            <a:ext cx="1008112"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4427984" y="1124744"/>
            <a:ext cx="504056"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14811" y="4417079"/>
            <a:ext cx="4104456" cy="1200329"/>
          </a:xfrm>
          <a:prstGeom prst="rect">
            <a:avLst/>
          </a:prstGeom>
          <a:noFill/>
          <a:ln>
            <a:solidFill>
              <a:schemeClr val="tx1"/>
            </a:solidFill>
          </a:ln>
        </p:spPr>
        <p:txBody>
          <a:bodyPr wrap="square" rtlCol="0">
            <a:spAutoFit/>
          </a:bodyPr>
          <a:lstStyle/>
          <a:p>
            <a:r>
              <a:rPr lang="en-GB" sz="2400" b="1" dirty="0" smtClean="0"/>
              <a:t>“never wash them again” </a:t>
            </a:r>
            <a:r>
              <a:rPr lang="en-GB" sz="2400" dirty="0" smtClean="0"/>
              <a:t>– imperative, showing his power/expertise</a:t>
            </a:r>
            <a:endParaRPr lang="en-GB" sz="2400" dirty="0"/>
          </a:p>
        </p:txBody>
      </p:sp>
      <p:cxnSp>
        <p:nvCxnSpPr>
          <p:cNvPr id="12" name="Straight Arrow Connector 11"/>
          <p:cNvCxnSpPr/>
          <p:nvPr/>
        </p:nvCxnSpPr>
        <p:spPr>
          <a:xfrm flipH="1" flipV="1">
            <a:off x="2051720" y="1700808"/>
            <a:ext cx="792088" cy="2716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08104" y="2708920"/>
            <a:ext cx="3240360" cy="2308324"/>
          </a:xfrm>
          <a:prstGeom prst="rect">
            <a:avLst/>
          </a:prstGeom>
          <a:noFill/>
          <a:ln>
            <a:solidFill>
              <a:schemeClr val="tx1"/>
            </a:solidFill>
          </a:ln>
        </p:spPr>
        <p:txBody>
          <a:bodyPr wrap="square" rtlCol="0">
            <a:spAutoFit/>
          </a:bodyPr>
          <a:lstStyle/>
          <a:p>
            <a:r>
              <a:rPr lang="en-GB" sz="2400" dirty="0" smtClean="0"/>
              <a:t>MPW continually balances his power and authority with a need for an inclusive, reassuring tone. Mistakes are okay here.</a:t>
            </a:r>
            <a:endParaRPr lang="en-GB" sz="2400" dirty="0"/>
          </a:p>
        </p:txBody>
      </p:sp>
    </p:spTree>
    <p:extLst>
      <p:ext uri="{BB962C8B-B14F-4D97-AF65-F5344CB8AC3E}">
        <p14:creationId xmlns:p14="http://schemas.microsoft.com/office/powerpoint/2010/main" val="33728663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3568" y="836712"/>
            <a:ext cx="7776864" cy="1477328"/>
          </a:xfrm>
          <a:prstGeom prst="rect">
            <a:avLst/>
          </a:prstGeom>
        </p:spPr>
        <p:txBody>
          <a:bodyPr wrap="square">
            <a:spAutoFit/>
          </a:bodyPr>
          <a:lstStyle/>
          <a:p>
            <a:r>
              <a:rPr lang="en-GB" b="1" dirty="0" smtClean="0"/>
              <a:t>they’re </a:t>
            </a:r>
            <a:r>
              <a:rPr lang="en-GB" b="1" dirty="0"/>
              <a:t>quite big things when they’re cooked</a:t>
            </a:r>
            <a:r>
              <a:rPr lang="en-GB" dirty="0"/>
              <a:t>, I mean, </a:t>
            </a:r>
            <a:r>
              <a:rPr lang="en-GB" b="1" dirty="0"/>
              <a:t>you’ll see </a:t>
            </a:r>
            <a:r>
              <a:rPr lang="en-GB" dirty="0"/>
              <a:t>(2) I reckon that’s about enough (.) let’s see (1) not hot enough yet (.) we’re </a:t>
            </a:r>
            <a:r>
              <a:rPr lang="en-GB" dirty="0" err="1"/>
              <a:t>gonna</a:t>
            </a:r>
            <a:r>
              <a:rPr lang="en-GB" dirty="0"/>
              <a:t> shallow fry the potatoes and the onions in there and you’ve </a:t>
            </a:r>
            <a:r>
              <a:rPr lang="en-GB" dirty="0" err="1"/>
              <a:t>gotta</a:t>
            </a:r>
            <a:r>
              <a:rPr lang="en-GB" dirty="0"/>
              <a:t> get it very hot for the simple reason is once you put that into there it takes a tremendous amount of heat out of it (.) so here goes.  </a:t>
            </a:r>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 </a:t>
            </a:r>
            <a:r>
              <a:rPr lang="en-GB" b="1" dirty="0" smtClean="0"/>
              <a:t>Transcript 2: Marco Pierre White (MPW)</a:t>
            </a:r>
          </a:p>
        </p:txBody>
      </p:sp>
      <p:sp>
        <p:nvSpPr>
          <p:cNvPr id="4" name="TextBox 3"/>
          <p:cNvSpPr txBox="1"/>
          <p:nvPr/>
        </p:nvSpPr>
        <p:spPr>
          <a:xfrm>
            <a:off x="179512" y="2492896"/>
            <a:ext cx="5040560" cy="1200329"/>
          </a:xfrm>
          <a:prstGeom prst="rect">
            <a:avLst/>
          </a:prstGeom>
          <a:noFill/>
          <a:ln>
            <a:solidFill>
              <a:schemeClr val="tx1"/>
            </a:solidFill>
          </a:ln>
        </p:spPr>
        <p:txBody>
          <a:bodyPr wrap="square" rtlCol="0">
            <a:spAutoFit/>
          </a:bodyPr>
          <a:lstStyle/>
          <a:p>
            <a:r>
              <a:rPr lang="en-GB" dirty="0" smtClean="0"/>
              <a:t>This is MPW trying to relate to the audience. Compare this with the </a:t>
            </a:r>
            <a:r>
              <a:rPr lang="en-GB" i="1" dirty="0" smtClean="0"/>
              <a:t>Hell’s Kitchen </a:t>
            </a:r>
            <a:r>
              <a:rPr lang="en-GB" dirty="0" smtClean="0"/>
              <a:t>audience, </a:t>
            </a:r>
            <a:r>
              <a:rPr lang="en-GB" dirty="0"/>
              <a:t>watching for entertainment; here the audience is watching for </a:t>
            </a:r>
            <a:r>
              <a:rPr lang="en-GB" dirty="0" smtClean="0"/>
              <a:t>i</a:t>
            </a:r>
            <a:r>
              <a:rPr lang="en-GB" b="1" dirty="0" smtClean="0"/>
              <a:t>nformation/education.</a:t>
            </a:r>
            <a:endParaRPr lang="en-GB" dirty="0"/>
          </a:p>
        </p:txBody>
      </p:sp>
      <p:cxnSp>
        <p:nvCxnSpPr>
          <p:cNvPr id="6" name="Straight Arrow Connector 5"/>
          <p:cNvCxnSpPr/>
          <p:nvPr/>
        </p:nvCxnSpPr>
        <p:spPr>
          <a:xfrm flipV="1">
            <a:off x="395536" y="1124744"/>
            <a:ext cx="360040"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00192" y="2492896"/>
            <a:ext cx="2376264" cy="1477328"/>
          </a:xfrm>
          <a:prstGeom prst="rect">
            <a:avLst/>
          </a:prstGeom>
          <a:noFill/>
          <a:ln>
            <a:solidFill>
              <a:schemeClr val="tx1"/>
            </a:solidFill>
          </a:ln>
        </p:spPr>
        <p:txBody>
          <a:bodyPr wrap="square" rtlCol="0">
            <a:spAutoFit/>
          </a:bodyPr>
          <a:lstStyle/>
          <a:p>
            <a:r>
              <a:rPr lang="en-GB" b="1" dirty="0" smtClean="0"/>
              <a:t>“you’ll see” </a:t>
            </a:r>
            <a:r>
              <a:rPr lang="en-GB" dirty="0" smtClean="0"/>
              <a:t>= modal verb, implying a certainty that the audience will see that he is right. </a:t>
            </a:r>
            <a:endParaRPr lang="en-GB" dirty="0"/>
          </a:p>
        </p:txBody>
      </p:sp>
      <p:cxnSp>
        <p:nvCxnSpPr>
          <p:cNvPr id="9" name="Straight Arrow Connector 8"/>
          <p:cNvCxnSpPr/>
          <p:nvPr/>
        </p:nvCxnSpPr>
        <p:spPr>
          <a:xfrm flipH="1" flipV="1">
            <a:off x="6660232" y="1124744"/>
            <a:ext cx="576064" cy="136815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442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a:t>
            </a:r>
            <a:r>
              <a:rPr lang="en-GB" b="1" dirty="0" smtClean="0">
                <a:solidFill>
                  <a:srgbClr val="FF0000"/>
                </a:solidFill>
              </a:rPr>
              <a:t>power</a:t>
            </a:r>
            <a:r>
              <a:rPr lang="en-GB" dirty="0" smtClean="0"/>
              <a:t>, jargon and gender- </a:t>
            </a:r>
            <a:r>
              <a:rPr lang="en-GB" b="1" dirty="0" smtClean="0"/>
              <a:t>Transcript 2: Marco Pierre White (MPW)</a:t>
            </a:r>
          </a:p>
        </p:txBody>
      </p:sp>
      <p:sp>
        <p:nvSpPr>
          <p:cNvPr id="3" name="TextBox 2"/>
          <p:cNvSpPr txBox="1"/>
          <p:nvPr/>
        </p:nvSpPr>
        <p:spPr>
          <a:xfrm>
            <a:off x="395536" y="908720"/>
            <a:ext cx="8280920" cy="5539978"/>
          </a:xfrm>
          <a:prstGeom prst="rect">
            <a:avLst/>
          </a:prstGeom>
          <a:noFill/>
          <a:ln>
            <a:solidFill>
              <a:schemeClr val="tx1"/>
            </a:solidFill>
          </a:ln>
        </p:spPr>
        <p:txBody>
          <a:bodyPr wrap="square" rtlCol="0">
            <a:spAutoFit/>
          </a:bodyPr>
          <a:lstStyle/>
          <a:p>
            <a:r>
              <a:rPr lang="en-GB" sz="2400" b="1" dirty="0" smtClean="0"/>
              <a:t>Non-verbal features: </a:t>
            </a:r>
          </a:p>
          <a:p>
            <a:endParaRPr lang="en-GB" sz="2400" dirty="0" smtClean="0"/>
          </a:p>
          <a:p>
            <a:pPr marL="400050" indent="-400050">
              <a:buAutoNum type="romanLcParenBoth"/>
            </a:pPr>
            <a:r>
              <a:rPr lang="en-GB" sz="2400" dirty="0" smtClean="0"/>
              <a:t>MPW uses the potato as a measure. This shows his status and professionalism (power) and ability to make a judgement, but in a simple way to include his audience</a:t>
            </a:r>
          </a:p>
          <a:p>
            <a:pPr marL="400050" indent="-400050">
              <a:buAutoNum type="romanLcParenBoth"/>
            </a:pPr>
            <a:r>
              <a:rPr lang="en-GB" sz="2400" dirty="0" smtClean="0"/>
              <a:t>MPW’s pauses in </a:t>
            </a:r>
            <a:r>
              <a:rPr lang="en-GB" sz="2400" i="1" dirty="0" smtClean="0"/>
              <a:t>Hell’s Kitchen </a:t>
            </a:r>
            <a:r>
              <a:rPr lang="en-GB" sz="2400" dirty="0" smtClean="0"/>
              <a:t>were dramatic and floor-holding (i.e. </a:t>
            </a:r>
            <a:r>
              <a:rPr lang="en-GB" sz="2400" dirty="0"/>
              <a:t>a</a:t>
            </a:r>
            <a:r>
              <a:rPr lang="en-GB" sz="2400" dirty="0" smtClean="0"/>
              <a:t>bout power) but here they are to enable him to comment on what he is doing (e.g. cutting onions) </a:t>
            </a:r>
          </a:p>
          <a:p>
            <a:pPr marL="400050" indent="-400050">
              <a:buAutoNum type="romanLcParenBoth"/>
            </a:pPr>
            <a:r>
              <a:rPr lang="en-GB" sz="2400" dirty="0" smtClean="0"/>
              <a:t>He uses a lower tone of voice, more conversational, even though this is a monologue. </a:t>
            </a:r>
          </a:p>
          <a:p>
            <a:pPr marL="400050" indent="-400050">
              <a:buAutoNum type="romanLcParenBoth"/>
            </a:pPr>
            <a:r>
              <a:rPr lang="en-GB" sz="2400" dirty="0" smtClean="0"/>
              <a:t>He uses his hands to emphasise points (e.g. “it’s quite big”); counts off points on his fingers; uses his arms and gestures to express simplicity or size – lots of open body language (compare this to his closed-off pacing in HK)</a:t>
            </a:r>
          </a:p>
          <a:p>
            <a:pPr marL="400050" indent="-400050">
              <a:buAutoNum type="romanLcParenBoth"/>
            </a:pPr>
            <a:endParaRPr lang="en-GB" sz="2000" dirty="0"/>
          </a:p>
        </p:txBody>
      </p:sp>
    </p:spTree>
    <p:extLst>
      <p:ext uri="{BB962C8B-B14F-4D97-AF65-F5344CB8AC3E}">
        <p14:creationId xmlns:p14="http://schemas.microsoft.com/office/powerpoint/2010/main" val="220345323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a:t>
            </a:r>
            <a:r>
              <a:rPr lang="en-GB" b="1" dirty="0" smtClean="0">
                <a:solidFill>
                  <a:srgbClr val="FF0000"/>
                </a:solidFill>
              </a:rPr>
              <a:t>jargon</a:t>
            </a:r>
            <a:r>
              <a:rPr lang="en-GB" dirty="0" smtClean="0"/>
              <a:t> and gender</a:t>
            </a:r>
            <a:endParaRPr lang="en-GB" dirty="0"/>
          </a:p>
        </p:txBody>
      </p:sp>
      <p:sp>
        <p:nvSpPr>
          <p:cNvPr id="4" name="TextBox 3"/>
          <p:cNvSpPr txBox="1"/>
          <p:nvPr/>
        </p:nvSpPr>
        <p:spPr>
          <a:xfrm>
            <a:off x="395536" y="1628800"/>
            <a:ext cx="8424936" cy="2308324"/>
          </a:xfrm>
          <a:prstGeom prst="rect">
            <a:avLst/>
          </a:prstGeom>
          <a:noFill/>
          <a:ln>
            <a:solidFill>
              <a:schemeClr val="tx1"/>
            </a:solidFill>
          </a:ln>
        </p:spPr>
        <p:txBody>
          <a:bodyPr wrap="square" rtlCol="0">
            <a:spAutoFit/>
          </a:bodyPr>
          <a:lstStyle/>
          <a:p>
            <a:pPr>
              <a:buFont typeface="Arial" pitchFamily="34" charset="0"/>
              <a:buChar char="•"/>
            </a:pPr>
            <a:r>
              <a:rPr lang="en-GB" sz="2400" dirty="0" smtClean="0"/>
              <a:t> Chefs need to talk about a huge variety of different foods and cooking techniques – jargon helps them to be precise</a:t>
            </a:r>
          </a:p>
          <a:p>
            <a:pPr>
              <a:buFont typeface="Arial" pitchFamily="34" charset="0"/>
              <a:buChar char="•"/>
            </a:pPr>
            <a:r>
              <a:rPr lang="en-GB" sz="2400" dirty="0" smtClean="0"/>
              <a:t> Shows expert knowledge – others will respect this</a:t>
            </a:r>
          </a:p>
          <a:p>
            <a:pPr>
              <a:buFont typeface="Arial" pitchFamily="34" charset="0"/>
              <a:buChar char="•"/>
            </a:pPr>
            <a:r>
              <a:rPr lang="en-GB" sz="2400" dirty="0" smtClean="0"/>
              <a:t> Can help avoid confusion when giving instructions</a:t>
            </a:r>
          </a:p>
          <a:p>
            <a:pPr>
              <a:buFont typeface="Arial" pitchFamily="34" charset="0"/>
              <a:buChar char="•"/>
            </a:pPr>
            <a:r>
              <a:rPr lang="en-GB" sz="2400" dirty="0" smtClean="0"/>
              <a:t> Chefs tend to be perfectionists</a:t>
            </a:r>
          </a:p>
          <a:p>
            <a:pPr>
              <a:buFont typeface="Arial" pitchFamily="34" charset="0"/>
              <a:buChar char="•"/>
            </a:pPr>
            <a:r>
              <a:rPr lang="en-GB" sz="2400" dirty="0" smtClean="0"/>
              <a:t> This is a profession, so they need to know the right terms</a:t>
            </a:r>
          </a:p>
        </p:txBody>
      </p:sp>
      <p:sp>
        <p:nvSpPr>
          <p:cNvPr id="6" name="TextBox 5"/>
          <p:cNvSpPr txBox="1"/>
          <p:nvPr/>
        </p:nvSpPr>
        <p:spPr>
          <a:xfrm>
            <a:off x="251520" y="692696"/>
            <a:ext cx="8568952" cy="646331"/>
          </a:xfrm>
          <a:prstGeom prst="rect">
            <a:avLst/>
          </a:prstGeom>
          <a:noFill/>
        </p:spPr>
        <p:txBody>
          <a:bodyPr wrap="square" rtlCol="0">
            <a:spAutoFit/>
          </a:bodyPr>
          <a:lstStyle/>
          <a:p>
            <a:r>
              <a:rPr lang="en-GB" sz="3600" b="1" dirty="0"/>
              <a:t>3</a:t>
            </a:r>
            <a:r>
              <a:rPr lang="en-GB" sz="3600" b="1" dirty="0" smtClean="0"/>
              <a:t>. Jargon</a:t>
            </a:r>
            <a:endParaRPr lang="en-GB" sz="3600" b="1" dirty="0"/>
          </a:p>
        </p:txBody>
      </p:sp>
      <p:sp>
        <p:nvSpPr>
          <p:cNvPr id="7" name="TextBox 6"/>
          <p:cNvSpPr txBox="1"/>
          <p:nvPr/>
        </p:nvSpPr>
        <p:spPr>
          <a:xfrm>
            <a:off x="395536" y="4149080"/>
            <a:ext cx="8424936" cy="954107"/>
          </a:xfrm>
          <a:prstGeom prst="rect">
            <a:avLst/>
          </a:prstGeom>
          <a:noFill/>
        </p:spPr>
        <p:txBody>
          <a:bodyPr wrap="square" rtlCol="0">
            <a:spAutoFit/>
          </a:bodyPr>
          <a:lstStyle/>
          <a:p>
            <a:pPr algn="ctr"/>
            <a:r>
              <a:rPr lang="en-GB" sz="2800" b="1" dirty="0" smtClean="0"/>
              <a:t>Does Marco Pierre-White use jargon or specialist language in these clips?</a:t>
            </a:r>
            <a:endParaRPr lang="en-GB" sz="2800" b="1" dirty="0"/>
          </a:p>
        </p:txBody>
      </p:sp>
      <p:sp>
        <p:nvSpPr>
          <p:cNvPr id="9" name="Rectangle 8"/>
          <p:cNvSpPr/>
          <p:nvPr/>
        </p:nvSpPr>
        <p:spPr>
          <a:xfrm>
            <a:off x="323528" y="5157192"/>
            <a:ext cx="8640960" cy="1200329"/>
          </a:xfrm>
          <a:prstGeom prst="rect">
            <a:avLst/>
          </a:prstGeom>
        </p:spPr>
        <p:txBody>
          <a:bodyPr wrap="square">
            <a:spAutoFit/>
          </a:bodyPr>
          <a:lstStyle/>
          <a:p>
            <a:r>
              <a:rPr lang="en-GB" sz="2400" dirty="0" smtClean="0"/>
              <a:t>Using the transcripts to help you, note down as many uses of jargon as you can. This includes any words in the </a:t>
            </a:r>
            <a:r>
              <a:rPr lang="en-GB" sz="2400" b="1" dirty="0" smtClean="0"/>
              <a:t>semantic field</a:t>
            </a:r>
            <a:r>
              <a:rPr lang="en-GB" sz="2400" dirty="0" smtClean="0"/>
              <a:t> of food.</a:t>
            </a:r>
          </a:p>
          <a:p>
            <a:r>
              <a:rPr lang="en-GB" sz="2400" dirty="0" smtClean="0"/>
              <a:t>Is this what you expected? Why/why not?</a:t>
            </a:r>
            <a:endParaRPr lang="en-GB" sz="2400" b="1" dirty="0"/>
          </a:p>
        </p:txBody>
      </p:sp>
    </p:spTree>
    <p:extLst>
      <p:ext uri="{BB962C8B-B14F-4D97-AF65-F5344CB8AC3E}">
        <p14:creationId xmlns:p14="http://schemas.microsoft.com/office/powerpoint/2010/main" val="16756640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rlv.zcache.com/wheres_my_crab_linda_shirts-r71346454b4f14fc4b0acd628d70767d5_va6lr_512.jpg"/>
          <p:cNvPicPr>
            <a:picLocks noChangeAspect="1" noChangeArrowheads="1"/>
          </p:cNvPicPr>
          <p:nvPr/>
        </p:nvPicPr>
        <p:blipFill>
          <a:blip r:embed="rId2" cstate="print"/>
          <a:srcRect/>
          <a:stretch>
            <a:fillRect/>
          </a:stretch>
        </p:blipFill>
        <p:spPr bwMode="auto">
          <a:xfrm>
            <a:off x="0" y="620688"/>
            <a:ext cx="6237311" cy="6237312"/>
          </a:xfrm>
          <a:prstGeom prst="rect">
            <a:avLst/>
          </a:prstGeom>
          <a:noFill/>
        </p:spPr>
      </p:pic>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a:t>
            </a:r>
            <a:r>
              <a:rPr lang="en-GB" b="1" dirty="0" smtClean="0">
                <a:solidFill>
                  <a:srgbClr val="FF0000"/>
                </a:solidFill>
              </a:rPr>
              <a:t>jargon</a:t>
            </a:r>
            <a:r>
              <a:rPr lang="en-GB" dirty="0" smtClean="0"/>
              <a:t> and gender</a:t>
            </a:r>
            <a:endParaRPr lang="en-GB" dirty="0"/>
          </a:p>
        </p:txBody>
      </p:sp>
      <p:sp>
        <p:nvSpPr>
          <p:cNvPr id="4" name="TextBox 3"/>
          <p:cNvSpPr txBox="1"/>
          <p:nvPr/>
        </p:nvSpPr>
        <p:spPr>
          <a:xfrm>
            <a:off x="5868144" y="2348880"/>
            <a:ext cx="3275856" cy="2554545"/>
          </a:xfrm>
          <a:prstGeom prst="rect">
            <a:avLst/>
          </a:prstGeom>
          <a:noFill/>
        </p:spPr>
        <p:txBody>
          <a:bodyPr wrap="square" rtlCol="0">
            <a:spAutoFit/>
          </a:bodyPr>
          <a:lstStyle/>
          <a:p>
            <a:r>
              <a:rPr lang="en-GB" sz="4000" b="1" dirty="0" smtClean="0"/>
              <a:t>Transcript #1: </a:t>
            </a:r>
          </a:p>
          <a:p>
            <a:endParaRPr lang="en-GB" sz="4000" b="1" dirty="0"/>
          </a:p>
          <a:p>
            <a:r>
              <a:rPr lang="en-GB" sz="4000" b="1" dirty="0" smtClean="0"/>
              <a:t>‘Where’s my crab?’</a:t>
            </a:r>
            <a:endParaRPr lang="en-GB" sz="4000" b="1" dirty="0"/>
          </a:p>
        </p:txBody>
      </p:sp>
    </p:spTree>
    <p:extLst>
      <p:ext uri="{BB962C8B-B14F-4D97-AF65-F5344CB8AC3E}">
        <p14:creationId xmlns:p14="http://schemas.microsoft.com/office/powerpoint/2010/main" val="10518758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9672" y="1196752"/>
            <a:ext cx="5382344" cy="3970318"/>
          </a:xfrm>
          <a:prstGeom prst="rect">
            <a:avLst/>
          </a:prstGeom>
        </p:spPr>
        <p:txBody>
          <a:bodyPr wrap="square">
            <a:spAutoFit/>
          </a:bodyPr>
          <a:lstStyle/>
          <a:p>
            <a:r>
              <a:rPr lang="en-GB" dirty="0"/>
              <a:t>MPW: one parfait (1) one crab two </a:t>
            </a:r>
            <a:r>
              <a:rPr lang="en-GB" dirty="0" smtClean="0"/>
              <a:t>shrimp</a:t>
            </a:r>
          </a:p>
          <a:p>
            <a:endParaRPr lang="en-GB" dirty="0" smtClean="0"/>
          </a:p>
          <a:p>
            <a:endParaRPr lang="en-GB" dirty="0"/>
          </a:p>
          <a:p>
            <a:r>
              <a:rPr lang="en-GB" dirty="0"/>
              <a:t>MD: 	yes Marco </a:t>
            </a:r>
            <a:r>
              <a:rPr lang="en-GB" dirty="0" smtClean="0"/>
              <a:t>|</a:t>
            </a:r>
          </a:p>
          <a:p>
            <a:endParaRPr lang="en-GB" dirty="0" smtClean="0"/>
          </a:p>
          <a:p>
            <a:endParaRPr lang="en-GB" dirty="0"/>
          </a:p>
          <a:p>
            <a:r>
              <a:rPr lang="en-GB" dirty="0"/>
              <a:t>MPW: 	Linda?	     </a:t>
            </a:r>
            <a:r>
              <a:rPr lang="en-GB" dirty="0" smtClean="0"/>
              <a:t>|</a:t>
            </a:r>
          </a:p>
          <a:p>
            <a:endParaRPr lang="en-GB" dirty="0" smtClean="0"/>
          </a:p>
          <a:p>
            <a:endParaRPr lang="en-GB" dirty="0"/>
          </a:p>
          <a:p>
            <a:r>
              <a:rPr lang="en-GB" dirty="0"/>
              <a:t>L: </a:t>
            </a:r>
            <a:r>
              <a:rPr lang="en-GB" dirty="0" smtClean="0"/>
              <a:t>yes</a:t>
            </a:r>
          </a:p>
          <a:p>
            <a:endParaRPr lang="en-GB" dirty="0" smtClean="0"/>
          </a:p>
          <a:p>
            <a:endParaRPr lang="en-GB" dirty="0"/>
          </a:p>
          <a:p>
            <a:r>
              <a:rPr lang="en-GB" dirty="0"/>
              <a:t>MPW: what did I say</a:t>
            </a:r>
            <a:r>
              <a:rPr lang="en-GB" dirty="0" smtClean="0"/>
              <a:t>?</a:t>
            </a:r>
          </a:p>
          <a:p>
            <a:endParaRPr lang="en-GB" dirty="0"/>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a:t>
            </a:r>
            <a:r>
              <a:rPr lang="en-GB" b="1" dirty="0" smtClean="0">
                <a:solidFill>
                  <a:srgbClr val="FF0000"/>
                </a:solidFill>
              </a:rPr>
              <a:t>jargon</a:t>
            </a:r>
            <a:r>
              <a:rPr lang="en-GB" dirty="0" smtClean="0"/>
              <a:t> and gender- </a:t>
            </a:r>
            <a:r>
              <a:rPr lang="en-GB" b="1" dirty="0" smtClean="0"/>
              <a:t>Transcript 1: Marco Pierre White (MPW), Linda (L) and Miss Dynamite (MD)</a:t>
            </a:r>
          </a:p>
        </p:txBody>
      </p:sp>
      <p:sp>
        <p:nvSpPr>
          <p:cNvPr id="4" name="TextBox 3"/>
          <p:cNvSpPr txBox="1"/>
          <p:nvPr/>
        </p:nvSpPr>
        <p:spPr>
          <a:xfrm>
            <a:off x="5940152" y="2348880"/>
            <a:ext cx="2736304" cy="2308324"/>
          </a:xfrm>
          <a:prstGeom prst="rect">
            <a:avLst/>
          </a:prstGeom>
          <a:noFill/>
          <a:ln>
            <a:solidFill>
              <a:schemeClr val="tx1"/>
            </a:solidFill>
          </a:ln>
        </p:spPr>
        <p:txBody>
          <a:bodyPr wrap="square" rtlCol="0">
            <a:spAutoFit/>
          </a:bodyPr>
          <a:lstStyle/>
          <a:p>
            <a:r>
              <a:rPr lang="en-GB" sz="2400" dirty="0"/>
              <a:t>jargon of parfait is part of the </a:t>
            </a:r>
            <a:r>
              <a:rPr lang="en-GB" sz="2400" b="1" dirty="0"/>
              <a:t>semantic field </a:t>
            </a:r>
            <a:r>
              <a:rPr lang="en-GB" sz="2400" dirty="0"/>
              <a:t>of food- fulfils expectations; French borrowing is standard</a:t>
            </a:r>
          </a:p>
        </p:txBody>
      </p:sp>
      <p:cxnSp>
        <p:nvCxnSpPr>
          <p:cNvPr id="6" name="Straight Arrow Connector 5"/>
          <p:cNvCxnSpPr>
            <a:stCxn id="4" idx="1"/>
          </p:cNvCxnSpPr>
          <p:nvPr/>
        </p:nvCxnSpPr>
        <p:spPr>
          <a:xfrm flipH="1" flipV="1">
            <a:off x="3419872" y="1556794"/>
            <a:ext cx="2520280" cy="19462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697597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44" y="1124744"/>
            <a:ext cx="5382344" cy="5355312"/>
          </a:xfrm>
          <a:prstGeom prst="rect">
            <a:avLst/>
          </a:prstGeom>
        </p:spPr>
        <p:txBody>
          <a:bodyPr wrap="square">
            <a:spAutoFit/>
          </a:bodyPr>
          <a:lstStyle/>
          <a:p>
            <a:r>
              <a:rPr lang="en-GB" dirty="0" smtClean="0"/>
              <a:t>L: You have one crab coming</a:t>
            </a:r>
          </a:p>
          <a:p>
            <a:endParaRPr lang="en-GB" dirty="0" smtClean="0"/>
          </a:p>
          <a:p>
            <a:endParaRPr lang="en-GB" dirty="0" smtClean="0"/>
          </a:p>
          <a:p>
            <a:endParaRPr lang="en-GB" dirty="0" smtClean="0"/>
          </a:p>
          <a:p>
            <a:r>
              <a:rPr lang="en-GB" dirty="0" smtClean="0"/>
              <a:t>MPW: 	but that’s </a:t>
            </a:r>
            <a:r>
              <a:rPr lang="en-GB" b="1" dirty="0" smtClean="0"/>
              <a:t>on order </a:t>
            </a:r>
            <a:r>
              <a:rPr lang="en-GB" dirty="0" smtClean="0"/>
              <a:t>this </a:t>
            </a:r>
            <a:r>
              <a:rPr lang="en-GB" b="1" dirty="0" smtClean="0"/>
              <a:t>is away </a:t>
            </a:r>
            <a:r>
              <a:rPr lang="en-GB" dirty="0" smtClean="0"/>
              <a:t>|</a:t>
            </a:r>
          </a:p>
          <a:p>
            <a:endParaRPr lang="en-GB" dirty="0" smtClean="0"/>
          </a:p>
          <a:p>
            <a:endParaRPr lang="en-GB" dirty="0" smtClean="0"/>
          </a:p>
          <a:p>
            <a:r>
              <a:rPr lang="en-GB" dirty="0" smtClean="0"/>
              <a:t>L: 				       oh  |</a:t>
            </a:r>
          </a:p>
          <a:p>
            <a:endParaRPr lang="en-GB" dirty="0" smtClean="0"/>
          </a:p>
          <a:p>
            <a:endParaRPr lang="en-GB" dirty="0" smtClean="0"/>
          </a:p>
          <a:p>
            <a:r>
              <a:rPr lang="en-GB" dirty="0" smtClean="0"/>
              <a:t>       oh this is away</a:t>
            </a:r>
          </a:p>
          <a:p>
            <a:endParaRPr lang="en-GB" dirty="0" smtClean="0"/>
          </a:p>
          <a:p>
            <a:endParaRPr lang="en-GB" dirty="0" smtClean="0"/>
          </a:p>
          <a:p>
            <a:r>
              <a:rPr lang="en-GB" dirty="0" smtClean="0"/>
              <a:t>MPW: 		so you need another one |</a:t>
            </a:r>
          </a:p>
          <a:p>
            <a:endParaRPr lang="en-GB" dirty="0" smtClean="0"/>
          </a:p>
          <a:p>
            <a:endParaRPr lang="en-GB" dirty="0" smtClean="0"/>
          </a:p>
          <a:p>
            <a:r>
              <a:rPr lang="en-GB" dirty="0" smtClean="0"/>
              <a:t>L: 				           oh |</a:t>
            </a:r>
          </a:p>
          <a:p>
            <a:endParaRPr lang="en-GB" dirty="0" smtClean="0"/>
          </a:p>
          <a:p>
            <a:endParaRPr lang="en-GB" dirty="0"/>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a:t>
            </a:r>
            <a:r>
              <a:rPr lang="en-GB" b="1" dirty="0" smtClean="0">
                <a:solidFill>
                  <a:srgbClr val="FF0000"/>
                </a:solidFill>
              </a:rPr>
              <a:t>jargon</a:t>
            </a:r>
            <a:r>
              <a:rPr lang="en-GB" dirty="0" smtClean="0"/>
              <a:t> and gender- </a:t>
            </a:r>
            <a:r>
              <a:rPr lang="en-GB" b="1" dirty="0" smtClean="0"/>
              <a:t>Transcript 1: Marco Pierre White (MPW), Linda (L) and Miss Dynamite (MD)</a:t>
            </a:r>
          </a:p>
        </p:txBody>
      </p:sp>
      <p:sp>
        <p:nvSpPr>
          <p:cNvPr id="9" name="TextBox 8"/>
          <p:cNvSpPr txBox="1"/>
          <p:nvPr/>
        </p:nvSpPr>
        <p:spPr>
          <a:xfrm>
            <a:off x="5724128" y="2132856"/>
            <a:ext cx="2952328" cy="1200329"/>
          </a:xfrm>
          <a:prstGeom prst="rect">
            <a:avLst/>
          </a:prstGeom>
          <a:noFill/>
          <a:ln>
            <a:solidFill>
              <a:schemeClr val="tx1"/>
            </a:solidFill>
          </a:ln>
        </p:spPr>
        <p:txBody>
          <a:bodyPr wrap="square" rtlCol="0">
            <a:spAutoFit/>
          </a:bodyPr>
          <a:lstStyle/>
          <a:p>
            <a:r>
              <a:rPr lang="en-GB" sz="2400" dirty="0" smtClean="0"/>
              <a:t>jargon </a:t>
            </a:r>
            <a:r>
              <a:rPr lang="en-GB" sz="2400" dirty="0"/>
              <a:t>– ‘away’ &amp; ‘on order’ have specific </a:t>
            </a:r>
            <a:r>
              <a:rPr lang="en-GB" sz="2400" dirty="0" smtClean="0"/>
              <a:t>meanings</a:t>
            </a:r>
            <a:endParaRPr lang="en-GB" sz="2400" dirty="0"/>
          </a:p>
        </p:txBody>
      </p:sp>
      <p:cxnSp>
        <p:nvCxnSpPr>
          <p:cNvPr id="10" name="Straight Arrow Connector 9"/>
          <p:cNvCxnSpPr/>
          <p:nvPr/>
        </p:nvCxnSpPr>
        <p:spPr>
          <a:xfrm flipH="1">
            <a:off x="4499992" y="2348880"/>
            <a:ext cx="1197260" cy="720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21788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196752"/>
            <a:ext cx="6264696" cy="923330"/>
          </a:xfrm>
          <a:prstGeom prst="rect">
            <a:avLst/>
          </a:prstGeom>
        </p:spPr>
        <p:txBody>
          <a:bodyPr wrap="square">
            <a:spAutoFit/>
          </a:bodyPr>
          <a:lstStyle/>
          <a:p>
            <a:r>
              <a:rPr lang="en-GB" dirty="0"/>
              <a:t>MPW: so stay there until it’s been three minutes I said three minutes when I’ve called then take it back (1) please </a:t>
            </a:r>
            <a:r>
              <a:rPr lang="en-GB" b="1" dirty="0"/>
              <a:t>do not confuse Linda</a:t>
            </a:r>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a:t>
            </a:r>
            <a:r>
              <a:rPr lang="en-GB" b="1" dirty="0" smtClean="0">
                <a:solidFill>
                  <a:srgbClr val="FF0000"/>
                </a:solidFill>
              </a:rPr>
              <a:t>jargon</a:t>
            </a:r>
            <a:r>
              <a:rPr lang="en-GB" dirty="0" smtClean="0"/>
              <a:t> and gender- </a:t>
            </a:r>
            <a:r>
              <a:rPr lang="en-GB" b="1" dirty="0" smtClean="0"/>
              <a:t>Transcript 1: Marco Pierre White (MPW), Linda (L) and Miss Dynamite (MD)</a:t>
            </a:r>
          </a:p>
        </p:txBody>
      </p:sp>
      <p:sp>
        <p:nvSpPr>
          <p:cNvPr id="8" name="Rectangle 7"/>
          <p:cNvSpPr/>
          <p:nvPr/>
        </p:nvSpPr>
        <p:spPr>
          <a:xfrm>
            <a:off x="1259632" y="3068960"/>
            <a:ext cx="7560840" cy="1938992"/>
          </a:xfrm>
          <a:prstGeom prst="rect">
            <a:avLst/>
          </a:prstGeom>
          <a:ln>
            <a:solidFill>
              <a:schemeClr val="tx1"/>
            </a:solidFill>
          </a:ln>
        </p:spPr>
        <p:txBody>
          <a:bodyPr wrap="square">
            <a:spAutoFit/>
          </a:bodyPr>
          <a:lstStyle/>
          <a:p>
            <a:r>
              <a:rPr lang="en-GB" sz="2400" dirty="0" smtClean="0"/>
              <a:t>“do not confuse” is a reference to his use of jargon. He expects </a:t>
            </a:r>
            <a:r>
              <a:rPr lang="en-GB" sz="2400" dirty="0"/>
              <a:t>the others to understand it; Linda doesn’t so he clarifies but </a:t>
            </a:r>
            <a:r>
              <a:rPr lang="en-GB" sz="2400" dirty="0" smtClean="0"/>
              <a:t>humiliates </a:t>
            </a:r>
            <a:r>
              <a:rPr lang="en-GB" sz="2400" dirty="0"/>
              <a:t>her </a:t>
            </a:r>
            <a:r>
              <a:rPr lang="en-GB" sz="2400" dirty="0" smtClean="0"/>
              <a:t>when he does so, showing off </a:t>
            </a:r>
            <a:r>
              <a:rPr lang="en-GB" sz="2400" dirty="0"/>
              <a:t>his </a:t>
            </a:r>
            <a:r>
              <a:rPr lang="en-GB" sz="2400" dirty="0" smtClean="0"/>
              <a:t>authority. Jargon is used to exclude Linda and show his own power/knowledge.</a:t>
            </a:r>
            <a:endParaRPr lang="en-GB" sz="2400" dirty="0"/>
          </a:p>
        </p:txBody>
      </p:sp>
      <p:cxnSp>
        <p:nvCxnSpPr>
          <p:cNvPr id="10" name="Straight Arrow Connector 9"/>
          <p:cNvCxnSpPr/>
          <p:nvPr/>
        </p:nvCxnSpPr>
        <p:spPr>
          <a:xfrm flipH="1" flipV="1">
            <a:off x="2699792" y="1988840"/>
            <a:ext cx="3960440" cy="10801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30649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snews.bg/files/site_data/Articles_2/40631/40631_gallery_main.jpg"/>
          <p:cNvPicPr>
            <a:picLocks noChangeAspect="1" noChangeArrowheads="1"/>
          </p:cNvPicPr>
          <p:nvPr/>
        </p:nvPicPr>
        <p:blipFill>
          <a:blip r:embed="rId2" cstate="print"/>
          <a:srcRect l="10448"/>
          <a:stretch>
            <a:fillRect/>
          </a:stretch>
        </p:blipFill>
        <p:spPr bwMode="auto">
          <a:xfrm>
            <a:off x="0" y="1123949"/>
            <a:ext cx="6798321" cy="5734051"/>
          </a:xfrm>
          <a:prstGeom prst="rect">
            <a:avLst/>
          </a:prstGeom>
          <a:noFill/>
        </p:spPr>
      </p:pic>
      <p:sp>
        <p:nvSpPr>
          <p:cNvPr id="4" name="TextBox 3"/>
          <p:cNvSpPr txBox="1"/>
          <p:nvPr/>
        </p:nvSpPr>
        <p:spPr>
          <a:xfrm>
            <a:off x="5868144" y="2348880"/>
            <a:ext cx="3275856" cy="2554545"/>
          </a:xfrm>
          <a:prstGeom prst="rect">
            <a:avLst/>
          </a:prstGeom>
          <a:noFill/>
        </p:spPr>
        <p:txBody>
          <a:bodyPr wrap="square" rtlCol="0">
            <a:spAutoFit/>
          </a:bodyPr>
          <a:lstStyle/>
          <a:p>
            <a:r>
              <a:rPr lang="en-GB" sz="4000" b="1" dirty="0" smtClean="0"/>
              <a:t>Transcript #2: </a:t>
            </a:r>
          </a:p>
          <a:p>
            <a:endParaRPr lang="en-GB" sz="4000" b="1" dirty="0"/>
          </a:p>
          <a:p>
            <a:r>
              <a:rPr lang="en-GB" sz="4000" b="1" dirty="0" smtClean="0"/>
              <a:t>Spanish omelette</a:t>
            </a:r>
            <a:endParaRPr lang="en-GB" sz="4000" b="1" dirty="0"/>
          </a:p>
        </p:txBody>
      </p:sp>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a:t>
            </a:r>
            <a:r>
              <a:rPr lang="en-GB" b="1" dirty="0" smtClean="0">
                <a:solidFill>
                  <a:srgbClr val="FF0000"/>
                </a:solidFill>
              </a:rPr>
              <a:t>jargon</a:t>
            </a:r>
            <a:r>
              <a:rPr lang="en-GB" dirty="0" smtClean="0"/>
              <a:t> and gender</a:t>
            </a:r>
            <a:endParaRPr lang="en-GB" dirty="0"/>
          </a:p>
        </p:txBody>
      </p:sp>
    </p:spTree>
    <p:extLst>
      <p:ext uri="{BB962C8B-B14F-4D97-AF65-F5344CB8AC3E}">
        <p14:creationId xmlns:p14="http://schemas.microsoft.com/office/powerpoint/2010/main" val="819731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8568952" cy="2062103"/>
          </a:xfrm>
          <a:prstGeom prst="rect">
            <a:avLst/>
          </a:prstGeom>
          <a:solidFill>
            <a:schemeClr val="accent5">
              <a:lumMod val="20000"/>
              <a:lumOff val="80000"/>
              <a:alpha val="85000"/>
            </a:schemeClr>
          </a:solidFill>
        </p:spPr>
        <p:txBody>
          <a:bodyPr wrap="square">
            <a:spAutoFit/>
          </a:bodyPr>
          <a:lstStyle/>
          <a:p>
            <a:r>
              <a:rPr lang="en-GB" sz="3200" b="1" dirty="0" smtClean="0"/>
              <a:t>Spoken Language Study: </a:t>
            </a:r>
            <a:r>
              <a:rPr lang="en-GB" sz="3200" b="1" dirty="0"/>
              <a:t>Spoken Language Study: </a:t>
            </a:r>
            <a:r>
              <a:rPr lang="en-GB" sz="3200" b="1" dirty="0">
                <a:solidFill>
                  <a:srgbClr val="0070C0"/>
                </a:solidFill>
              </a:rPr>
              <a:t>Explore</a:t>
            </a:r>
            <a:r>
              <a:rPr lang="en-GB" sz="3200" dirty="0"/>
              <a:t> some of the ways </a:t>
            </a:r>
            <a:r>
              <a:rPr lang="en-GB" sz="3200" b="1" dirty="0">
                <a:solidFill>
                  <a:srgbClr val="FF0000"/>
                </a:solidFill>
              </a:rPr>
              <a:t>Marco Pierre White adapts </a:t>
            </a:r>
            <a:r>
              <a:rPr lang="en-GB" sz="3200" dirty="0"/>
              <a:t>his </a:t>
            </a:r>
            <a:r>
              <a:rPr lang="en-GB" sz="3200" b="1" dirty="0">
                <a:solidFill>
                  <a:srgbClr val="00B050"/>
                </a:solidFill>
              </a:rPr>
              <a:t>spoken language</a:t>
            </a:r>
            <a:r>
              <a:rPr lang="en-GB" sz="3200" dirty="0"/>
              <a:t> in </a:t>
            </a:r>
            <a:r>
              <a:rPr lang="en-GB" sz="3200" b="1" dirty="0">
                <a:solidFill>
                  <a:srgbClr val="7030A0"/>
                </a:solidFill>
              </a:rPr>
              <a:t>different work contexts</a:t>
            </a:r>
            <a:r>
              <a:rPr lang="en-GB" sz="3200" dirty="0"/>
              <a:t>. </a:t>
            </a:r>
          </a:p>
        </p:txBody>
      </p:sp>
      <p:sp>
        <p:nvSpPr>
          <p:cNvPr id="3" name="Rectangle 2"/>
          <p:cNvSpPr/>
          <p:nvPr/>
        </p:nvSpPr>
        <p:spPr>
          <a:xfrm>
            <a:off x="10003" y="3284984"/>
            <a:ext cx="9144000" cy="3139321"/>
          </a:xfrm>
          <a:prstGeom prst="rect">
            <a:avLst/>
          </a:prstGeom>
        </p:spPr>
        <p:txBody>
          <a:bodyPr wrap="square">
            <a:spAutoFit/>
          </a:bodyPr>
          <a:lstStyle/>
          <a:p>
            <a:r>
              <a:rPr lang="en-GB" b="1" dirty="0"/>
              <a:t>You will explore:</a:t>
            </a:r>
          </a:p>
          <a:p>
            <a:pPr marL="285750" lvl="0" indent="-285750">
              <a:buFont typeface="Arial" panose="020B0604020202020204" pitchFamily="34" charset="0"/>
              <a:buChar char="•"/>
            </a:pPr>
            <a:r>
              <a:rPr lang="en-GB" sz="2000" dirty="0"/>
              <a:t>How his spoken language varies in different situations</a:t>
            </a:r>
          </a:p>
          <a:p>
            <a:pPr marL="285750" lvl="0" indent="-285750">
              <a:buFont typeface="Arial" panose="020B0604020202020204" pitchFamily="34" charset="0"/>
              <a:buChar char="•"/>
            </a:pPr>
            <a:r>
              <a:rPr lang="en-GB" sz="2000" dirty="0"/>
              <a:t>Why his language changes in different contexts (e.g. who he is speaking to; where he is speaking; what purpose his speech has)</a:t>
            </a:r>
          </a:p>
          <a:p>
            <a:pPr marL="285750" lvl="0" indent="-285750">
              <a:buFont typeface="Arial" panose="020B0604020202020204" pitchFamily="34" charset="0"/>
              <a:buChar char="•"/>
            </a:pPr>
            <a:r>
              <a:rPr lang="en-GB" sz="2000" dirty="0"/>
              <a:t>How he uses language for specific situations/effect – i.e. what is the specific purpose of his language?</a:t>
            </a:r>
          </a:p>
          <a:p>
            <a:pPr marL="285750" lvl="0" indent="-285750">
              <a:buFont typeface="Arial" panose="020B0604020202020204" pitchFamily="34" charset="0"/>
              <a:buChar char="•"/>
            </a:pPr>
            <a:r>
              <a:rPr lang="en-GB" sz="2000" dirty="0"/>
              <a:t>What the stereotypes of chefs’ language use are and public attitudes to language in the kitchen – does he fit these stereotypes? Why? Why not?</a:t>
            </a:r>
          </a:p>
          <a:p>
            <a:pPr marL="285750" lvl="0" indent="-285750">
              <a:buFont typeface="Arial" panose="020B0604020202020204" pitchFamily="34" charset="0"/>
              <a:buChar char="•"/>
            </a:pPr>
            <a:r>
              <a:rPr lang="en-GB" sz="2000" dirty="0"/>
              <a:t>The impact of the language used, i.e. what does it achieve? How does it affect those it is aimed at? Is it appropriate? Does it fit your expectations? </a:t>
            </a:r>
          </a:p>
        </p:txBody>
      </p:sp>
      <p:sp>
        <p:nvSpPr>
          <p:cNvPr id="4" name="TextBox 3"/>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AOs and task</a:t>
            </a:r>
            <a:endParaRPr lang="en-GB" dirty="0"/>
          </a:p>
        </p:txBody>
      </p:sp>
    </p:spTree>
    <p:extLst>
      <p:ext uri="{BB962C8B-B14F-4D97-AF65-F5344CB8AC3E}">
        <p14:creationId xmlns:p14="http://schemas.microsoft.com/office/powerpoint/2010/main" val="30130431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a:t>
            </a:r>
            <a:r>
              <a:rPr lang="en-GB" b="1" dirty="0" smtClean="0">
                <a:solidFill>
                  <a:srgbClr val="FF0000"/>
                </a:solidFill>
              </a:rPr>
              <a:t>jargon</a:t>
            </a:r>
            <a:r>
              <a:rPr lang="en-GB" dirty="0" smtClean="0"/>
              <a:t> and gender- </a:t>
            </a:r>
            <a:r>
              <a:rPr lang="en-GB" b="1" dirty="0" smtClean="0"/>
              <a:t>Transcript 2: Marco Pierre White (MPW)</a:t>
            </a:r>
          </a:p>
        </p:txBody>
      </p:sp>
      <p:sp>
        <p:nvSpPr>
          <p:cNvPr id="4" name="TextBox 3"/>
          <p:cNvSpPr txBox="1"/>
          <p:nvPr/>
        </p:nvSpPr>
        <p:spPr>
          <a:xfrm>
            <a:off x="971600" y="1052736"/>
            <a:ext cx="6912768" cy="923330"/>
          </a:xfrm>
          <a:prstGeom prst="rect">
            <a:avLst/>
          </a:prstGeom>
          <a:noFill/>
        </p:spPr>
        <p:txBody>
          <a:bodyPr wrap="square" rtlCol="0">
            <a:spAutoFit/>
          </a:bodyPr>
          <a:lstStyle/>
          <a:p>
            <a:r>
              <a:rPr lang="en-GB" b="1" dirty="0"/>
              <a:t>MPW</a:t>
            </a:r>
            <a:r>
              <a:rPr lang="en-GB" dirty="0"/>
              <a:t>: what I’m </a:t>
            </a:r>
            <a:r>
              <a:rPr lang="en-GB" dirty="0" err="1"/>
              <a:t>gonna</a:t>
            </a:r>
            <a:r>
              <a:rPr lang="en-GB" dirty="0"/>
              <a:t> make now is one of my favourite things to eat is a </a:t>
            </a:r>
            <a:r>
              <a:rPr lang="en-GB" b="1" dirty="0"/>
              <a:t>tortilla</a:t>
            </a:r>
            <a:r>
              <a:rPr lang="en-GB" dirty="0"/>
              <a:t> or a </a:t>
            </a:r>
            <a:r>
              <a:rPr lang="en-GB" b="1" dirty="0"/>
              <a:t>Spanish omelette</a:t>
            </a:r>
            <a:r>
              <a:rPr lang="en-GB" dirty="0"/>
              <a:t>.  </a:t>
            </a:r>
          </a:p>
          <a:p>
            <a:r>
              <a:rPr lang="en-GB" dirty="0"/>
              <a:t> </a:t>
            </a:r>
          </a:p>
        </p:txBody>
      </p:sp>
      <p:sp>
        <p:nvSpPr>
          <p:cNvPr id="5" name="TextBox 4"/>
          <p:cNvSpPr txBox="1"/>
          <p:nvPr/>
        </p:nvSpPr>
        <p:spPr>
          <a:xfrm>
            <a:off x="467544" y="2276872"/>
            <a:ext cx="7776864" cy="830997"/>
          </a:xfrm>
          <a:prstGeom prst="rect">
            <a:avLst/>
          </a:prstGeom>
          <a:noFill/>
          <a:ln>
            <a:solidFill>
              <a:schemeClr val="tx1"/>
            </a:solidFill>
          </a:ln>
        </p:spPr>
        <p:txBody>
          <a:bodyPr wrap="square" rtlCol="0">
            <a:spAutoFit/>
          </a:bodyPr>
          <a:lstStyle/>
          <a:p>
            <a:r>
              <a:rPr lang="en-GB" sz="2400" dirty="0"/>
              <a:t>Jargon of ‘tortilla’ but gives more familiar option of ‘</a:t>
            </a:r>
            <a:r>
              <a:rPr lang="en-GB" sz="2400" dirty="0" err="1"/>
              <a:t>spanish</a:t>
            </a:r>
            <a:r>
              <a:rPr lang="en-GB" sz="2400" dirty="0"/>
              <a:t> </a:t>
            </a:r>
            <a:r>
              <a:rPr lang="en-GB" sz="2400" dirty="0" smtClean="0"/>
              <a:t>omelette’ for a wider audience.</a:t>
            </a:r>
            <a:endParaRPr lang="en-GB" sz="2400" dirty="0"/>
          </a:p>
        </p:txBody>
      </p:sp>
      <p:cxnSp>
        <p:nvCxnSpPr>
          <p:cNvPr id="7" name="Straight Arrow Connector 6"/>
          <p:cNvCxnSpPr/>
          <p:nvPr/>
        </p:nvCxnSpPr>
        <p:spPr>
          <a:xfrm flipV="1">
            <a:off x="1331640" y="1628800"/>
            <a:ext cx="72008"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1331640" y="1700808"/>
            <a:ext cx="1296144"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222853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552" y="836712"/>
            <a:ext cx="8064896" cy="1200329"/>
          </a:xfrm>
          <a:prstGeom prst="rect">
            <a:avLst/>
          </a:prstGeom>
        </p:spPr>
        <p:txBody>
          <a:bodyPr wrap="square">
            <a:spAutoFit/>
          </a:bodyPr>
          <a:lstStyle/>
          <a:p>
            <a:r>
              <a:rPr lang="en-GB" dirty="0" smtClean="0"/>
              <a:t>let’s have a guess (.) sometimes you get it right, sometimes you </a:t>
            </a:r>
            <a:r>
              <a:rPr lang="en-GB" dirty="0" err="1" smtClean="0"/>
              <a:t>ged</a:t>
            </a:r>
            <a:r>
              <a:rPr lang="en-GB" dirty="0" smtClean="0"/>
              <a:t> it wrong (.)  I always tend to do more than I need (1) so then we </a:t>
            </a:r>
            <a:r>
              <a:rPr lang="en-GB" dirty="0" err="1" smtClean="0"/>
              <a:t>gotta</a:t>
            </a:r>
            <a:r>
              <a:rPr lang="en-GB" dirty="0" smtClean="0"/>
              <a:t> peel the onions (1) I reckon three onions is enough (.) </a:t>
            </a:r>
            <a:r>
              <a:rPr lang="en-GB" b="1" dirty="0" smtClean="0"/>
              <a:t>just take some </a:t>
            </a:r>
            <a:r>
              <a:rPr lang="en-GB" b="1" dirty="0" err="1" smtClean="0"/>
              <a:t>arachis</a:t>
            </a:r>
            <a:r>
              <a:rPr lang="en-GB" b="1" dirty="0" smtClean="0"/>
              <a:t> oil or some sunflower oil </a:t>
            </a:r>
            <a:r>
              <a:rPr lang="en-GB" dirty="0" smtClean="0"/>
              <a:t>(1) and I reckon (.) that’s about right (.) oh might as well put it all in there.</a:t>
            </a:r>
            <a:endParaRPr lang="en-GB" dirty="0"/>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a:t>
            </a:r>
            <a:r>
              <a:rPr lang="en-GB" b="1" dirty="0" smtClean="0">
                <a:solidFill>
                  <a:srgbClr val="FF0000"/>
                </a:solidFill>
              </a:rPr>
              <a:t>jargon</a:t>
            </a:r>
            <a:r>
              <a:rPr lang="en-GB" dirty="0" smtClean="0"/>
              <a:t> and gender- </a:t>
            </a:r>
            <a:r>
              <a:rPr lang="en-GB" b="1" dirty="0" smtClean="0"/>
              <a:t>Transcript 2: Marco Pierre White (MPW)</a:t>
            </a:r>
          </a:p>
        </p:txBody>
      </p:sp>
      <p:sp>
        <p:nvSpPr>
          <p:cNvPr id="4" name="TextBox 3"/>
          <p:cNvSpPr txBox="1"/>
          <p:nvPr/>
        </p:nvSpPr>
        <p:spPr>
          <a:xfrm>
            <a:off x="467544" y="2276872"/>
            <a:ext cx="7776864" cy="1938992"/>
          </a:xfrm>
          <a:prstGeom prst="rect">
            <a:avLst/>
          </a:prstGeom>
          <a:noFill/>
          <a:ln>
            <a:solidFill>
              <a:schemeClr val="tx1"/>
            </a:solidFill>
          </a:ln>
        </p:spPr>
        <p:txBody>
          <a:bodyPr wrap="square" rtlCol="0">
            <a:spAutoFit/>
          </a:bodyPr>
          <a:lstStyle/>
          <a:p>
            <a:r>
              <a:rPr lang="en-GB" sz="2400" dirty="0"/>
              <a:t>Jargon of </a:t>
            </a:r>
            <a:r>
              <a:rPr lang="en-GB" sz="2400" dirty="0" smtClean="0"/>
              <a:t>‘</a:t>
            </a:r>
            <a:r>
              <a:rPr lang="en-GB" sz="2400" dirty="0" err="1" smtClean="0"/>
              <a:t>arachis</a:t>
            </a:r>
            <a:r>
              <a:rPr lang="en-GB" sz="2400" dirty="0" smtClean="0"/>
              <a:t> oil’ (peanut oil) </a:t>
            </a:r>
            <a:r>
              <a:rPr lang="en-GB" sz="2400" dirty="0"/>
              <a:t>but gives more familiar option of </a:t>
            </a:r>
            <a:r>
              <a:rPr lang="en-GB" sz="2400" dirty="0" smtClean="0"/>
              <a:t>‘sunflower oil for a wider audience. Jargon stresses his professionalism but he is careful not to make it exclusive; by allowing alternatives he makes sure his audience can all understand.</a:t>
            </a:r>
            <a:endParaRPr lang="en-GB" sz="2400" dirty="0"/>
          </a:p>
        </p:txBody>
      </p:sp>
      <p:cxnSp>
        <p:nvCxnSpPr>
          <p:cNvPr id="6" name="Straight Arrow Connector 5"/>
          <p:cNvCxnSpPr/>
          <p:nvPr/>
        </p:nvCxnSpPr>
        <p:spPr>
          <a:xfrm flipH="1" flipV="1">
            <a:off x="6948264" y="1700808"/>
            <a:ext cx="648072" cy="57606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1261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jargon and </a:t>
            </a:r>
            <a:r>
              <a:rPr lang="en-GB" b="1" dirty="0" smtClean="0">
                <a:solidFill>
                  <a:srgbClr val="FF0000"/>
                </a:solidFill>
              </a:rPr>
              <a:t>gender</a:t>
            </a:r>
            <a:endParaRPr lang="en-GB" b="1" dirty="0">
              <a:solidFill>
                <a:srgbClr val="FF0000"/>
              </a:solidFill>
            </a:endParaRPr>
          </a:p>
        </p:txBody>
      </p:sp>
      <p:sp>
        <p:nvSpPr>
          <p:cNvPr id="4" name="TextBox 3"/>
          <p:cNvSpPr txBox="1"/>
          <p:nvPr/>
        </p:nvSpPr>
        <p:spPr>
          <a:xfrm>
            <a:off x="395536" y="1628800"/>
            <a:ext cx="8424936" cy="2677656"/>
          </a:xfrm>
          <a:prstGeom prst="rect">
            <a:avLst/>
          </a:prstGeom>
          <a:noFill/>
          <a:ln>
            <a:solidFill>
              <a:schemeClr val="tx1"/>
            </a:solidFill>
          </a:ln>
        </p:spPr>
        <p:txBody>
          <a:bodyPr wrap="square" rtlCol="0">
            <a:spAutoFit/>
          </a:bodyPr>
          <a:lstStyle/>
          <a:p>
            <a:pPr>
              <a:buNone/>
            </a:pPr>
            <a:r>
              <a:rPr lang="en-GB" sz="2800" dirty="0" smtClean="0"/>
              <a:t>Did you expect Marco Pierre-White to display any stereotypical male traits in his language use?</a:t>
            </a:r>
          </a:p>
          <a:p>
            <a:pPr>
              <a:buNone/>
            </a:pPr>
            <a:endParaRPr lang="en-GB" sz="2800" dirty="0" smtClean="0"/>
          </a:p>
          <a:p>
            <a:pPr>
              <a:buNone/>
            </a:pPr>
            <a:r>
              <a:rPr lang="en-GB" sz="2800" dirty="0" smtClean="0"/>
              <a:t>Using the transcripts to help you, note down as many verbal and non-verbal traits that are linked to </a:t>
            </a:r>
            <a:r>
              <a:rPr lang="en-GB" sz="2800" b="1" dirty="0" smtClean="0"/>
              <a:t>gender</a:t>
            </a:r>
            <a:r>
              <a:rPr lang="en-GB" sz="2800" dirty="0" smtClean="0"/>
              <a:t> as you can. Is this what you expected? Why/why not?</a:t>
            </a:r>
            <a:endParaRPr lang="en-GB" sz="2800" dirty="0"/>
          </a:p>
        </p:txBody>
      </p:sp>
      <p:sp>
        <p:nvSpPr>
          <p:cNvPr id="6" name="TextBox 5"/>
          <p:cNvSpPr txBox="1"/>
          <p:nvPr/>
        </p:nvSpPr>
        <p:spPr>
          <a:xfrm>
            <a:off x="251520" y="692696"/>
            <a:ext cx="8568952" cy="646331"/>
          </a:xfrm>
          <a:prstGeom prst="rect">
            <a:avLst/>
          </a:prstGeom>
          <a:noFill/>
        </p:spPr>
        <p:txBody>
          <a:bodyPr wrap="square" rtlCol="0">
            <a:spAutoFit/>
          </a:bodyPr>
          <a:lstStyle/>
          <a:p>
            <a:r>
              <a:rPr lang="en-GB" sz="3600" b="1" dirty="0" smtClean="0"/>
              <a:t>4. Gender</a:t>
            </a:r>
            <a:endParaRPr lang="en-GB" sz="3600" b="1" dirty="0"/>
          </a:p>
        </p:txBody>
      </p:sp>
    </p:spTree>
    <p:extLst>
      <p:ext uri="{BB962C8B-B14F-4D97-AF65-F5344CB8AC3E}">
        <p14:creationId xmlns:p14="http://schemas.microsoft.com/office/powerpoint/2010/main" val="252936148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rlv.zcache.com/wheres_my_crab_linda_shirts-r71346454b4f14fc4b0acd628d70767d5_va6lr_512.jpg"/>
          <p:cNvPicPr>
            <a:picLocks noChangeAspect="1" noChangeArrowheads="1"/>
          </p:cNvPicPr>
          <p:nvPr/>
        </p:nvPicPr>
        <p:blipFill>
          <a:blip r:embed="rId2" cstate="print"/>
          <a:srcRect/>
          <a:stretch>
            <a:fillRect/>
          </a:stretch>
        </p:blipFill>
        <p:spPr bwMode="auto">
          <a:xfrm>
            <a:off x="0" y="620688"/>
            <a:ext cx="6237311" cy="6237312"/>
          </a:xfrm>
          <a:prstGeom prst="rect">
            <a:avLst/>
          </a:prstGeom>
          <a:noFill/>
        </p:spPr>
      </p:pic>
      <p:sp>
        <p:nvSpPr>
          <p:cNvPr id="4" name="TextBox 3"/>
          <p:cNvSpPr txBox="1"/>
          <p:nvPr/>
        </p:nvSpPr>
        <p:spPr>
          <a:xfrm>
            <a:off x="5868144" y="2348880"/>
            <a:ext cx="3275856" cy="2554545"/>
          </a:xfrm>
          <a:prstGeom prst="rect">
            <a:avLst/>
          </a:prstGeom>
          <a:noFill/>
        </p:spPr>
        <p:txBody>
          <a:bodyPr wrap="square" rtlCol="0">
            <a:spAutoFit/>
          </a:bodyPr>
          <a:lstStyle/>
          <a:p>
            <a:r>
              <a:rPr lang="en-GB" sz="4000" b="1" dirty="0" smtClean="0"/>
              <a:t>Transcript #1: </a:t>
            </a:r>
          </a:p>
          <a:p>
            <a:endParaRPr lang="en-GB" sz="4000" b="1" dirty="0"/>
          </a:p>
          <a:p>
            <a:r>
              <a:rPr lang="en-GB" sz="4000" b="1" dirty="0" smtClean="0"/>
              <a:t>‘Where’s my crab?’</a:t>
            </a:r>
            <a:endParaRPr lang="en-GB" sz="4000" b="1" dirty="0"/>
          </a:p>
        </p:txBody>
      </p:sp>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jargon and </a:t>
            </a:r>
            <a:r>
              <a:rPr lang="en-GB" b="1" dirty="0" smtClean="0">
                <a:solidFill>
                  <a:srgbClr val="FF0000"/>
                </a:solidFill>
              </a:rPr>
              <a:t>gender</a:t>
            </a:r>
            <a:endParaRPr lang="en-GB" b="1" dirty="0">
              <a:solidFill>
                <a:srgbClr val="FF0000"/>
              </a:solidFill>
            </a:endParaRPr>
          </a:p>
        </p:txBody>
      </p:sp>
    </p:spTree>
    <p:extLst>
      <p:ext uri="{BB962C8B-B14F-4D97-AF65-F5344CB8AC3E}">
        <p14:creationId xmlns:p14="http://schemas.microsoft.com/office/powerpoint/2010/main" val="195390707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jargon and </a:t>
            </a:r>
            <a:r>
              <a:rPr lang="en-GB" b="1" dirty="0" smtClean="0">
                <a:solidFill>
                  <a:srgbClr val="FF0000"/>
                </a:solidFill>
              </a:rPr>
              <a:t>gender</a:t>
            </a:r>
            <a:r>
              <a:rPr lang="en-GB" dirty="0" smtClean="0"/>
              <a:t>- </a:t>
            </a:r>
            <a:r>
              <a:rPr lang="en-GB" b="1" dirty="0" smtClean="0"/>
              <a:t>Transcript 1: Marco Pierre White (MPW), Linda (L) and Miss Dynamite (MD)</a:t>
            </a:r>
          </a:p>
        </p:txBody>
      </p:sp>
      <p:sp>
        <p:nvSpPr>
          <p:cNvPr id="3" name="Rectangle 2"/>
          <p:cNvSpPr/>
          <p:nvPr/>
        </p:nvSpPr>
        <p:spPr>
          <a:xfrm>
            <a:off x="1835696" y="836712"/>
            <a:ext cx="4950296" cy="923330"/>
          </a:xfrm>
          <a:prstGeom prst="rect">
            <a:avLst/>
          </a:prstGeom>
        </p:spPr>
        <p:txBody>
          <a:bodyPr wrap="square">
            <a:spAutoFit/>
          </a:bodyPr>
          <a:lstStyle/>
          <a:p>
            <a:r>
              <a:rPr lang="en-GB" dirty="0"/>
              <a:t>(inaudible talking from contestants in the kitchen</a:t>
            </a:r>
            <a:r>
              <a:rPr lang="en-GB" dirty="0" smtClean="0"/>
              <a:t>)</a:t>
            </a:r>
          </a:p>
          <a:p>
            <a:endParaRPr lang="en-GB" dirty="0"/>
          </a:p>
          <a:p>
            <a:r>
              <a:rPr lang="en-GB" dirty="0"/>
              <a:t>MPW: </a:t>
            </a:r>
            <a:r>
              <a:rPr lang="en-GB" b="1" dirty="0"/>
              <a:t>more bread</a:t>
            </a:r>
          </a:p>
        </p:txBody>
      </p:sp>
      <p:sp>
        <p:nvSpPr>
          <p:cNvPr id="4" name="Rectangle 3"/>
          <p:cNvSpPr/>
          <p:nvPr/>
        </p:nvSpPr>
        <p:spPr>
          <a:xfrm>
            <a:off x="3635896" y="1916832"/>
            <a:ext cx="4896544" cy="830997"/>
          </a:xfrm>
          <a:prstGeom prst="rect">
            <a:avLst/>
          </a:prstGeom>
          <a:ln>
            <a:solidFill>
              <a:schemeClr val="tx1"/>
            </a:solidFill>
          </a:ln>
        </p:spPr>
        <p:txBody>
          <a:bodyPr wrap="square">
            <a:spAutoFit/>
          </a:bodyPr>
          <a:lstStyle/>
          <a:p>
            <a:r>
              <a:rPr lang="en-GB" sz="2400" dirty="0" smtClean="0"/>
              <a:t>This directness and brevity is a characteristic of </a:t>
            </a:r>
            <a:r>
              <a:rPr lang="en-GB" sz="2400" b="1" dirty="0" smtClean="0"/>
              <a:t>male</a:t>
            </a:r>
            <a:r>
              <a:rPr lang="en-GB" sz="2400" dirty="0" smtClean="0"/>
              <a:t> speech</a:t>
            </a:r>
            <a:endParaRPr lang="en-GB" sz="2400" dirty="0"/>
          </a:p>
        </p:txBody>
      </p:sp>
      <p:cxnSp>
        <p:nvCxnSpPr>
          <p:cNvPr id="6" name="Straight Arrow Connector 5"/>
          <p:cNvCxnSpPr>
            <a:stCxn id="4" idx="1"/>
          </p:cNvCxnSpPr>
          <p:nvPr/>
        </p:nvCxnSpPr>
        <p:spPr>
          <a:xfrm flipH="1" flipV="1">
            <a:off x="2843808" y="1772817"/>
            <a:ext cx="792088" cy="55951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95536" y="4797152"/>
            <a:ext cx="8424936" cy="1938992"/>
          </a:xfrm>
          <a:prstGeom prst="rect">
            <a:avLst/>
          </a:prstGeom>
          <a:noFill/>
          <a:ln>
            <a:solidFill>
              <a:schemeClr val="tx1"/>
            </a:solidFill>
          </a:ln>
        </p:spPr>
        <p:txBody>
          <a:bodyPr wrap="square" rtlCol="0">
            <a:spAutoFit/>
          </a:bodyPr>
          <a:lstStyle/>
          <a:p>
            <a:r>
              <a:rPr lang="en-GB" sz="2400" b="1" dirty="0" smtClean="0"/>
              <a:t>Non-verbal: </a:t>
            </a:r>
          </a:p>
          <a:p>
            <a:endParaRPr lang="en-GB" sz="2400" dirty="0"/>
          </a:p>
          <a:p>
            <a:r>
              <a:rPr lang="en-GB" sz="2400" dirty="0" smtClean="0"/>
              <a:t>MPW’s stance (hands on hips, hands behind back) and pacing of the room is typically ‘male’, expressing confidence and power.</a:t>
            </a:r>
          </a:p>
          <a:p>
            <a:endParaRPr lang="en-GB" sz="2400" dirty="0"/>
          </a:p>
        </p:txBody>
      </p:sp>
      <p:sp>
        <p:nvSpPr>
          <p:cNvPr id="8" name="TextBox 7"/>
          <p:cNvSpPr txBox="1"/>
          <p:nvPr/>
        </p:nvSpPr>
        <p:spPr>
          <a:xfrm>
            <a:off x="467544" y="2996952"/>
            <a:ext cx="8352928" cy="1569660"/>
          </a:xfrm>
          <a:prstGeom prst="rect">
            <a:avLst/>
          </a:prstGeom>
          <a:noFill/>
          <a:ln>
            <a:solidFill>
              <a:schemeClr val="tx1"/>
            </a:solidFill>
          </a:ln>
        </p:spPr>
        <p:txBody>
          <a:bodyPr wrap="square" rtlCol="0">
            <a:spAutoFit/>
          </a:bodyPr>
          <a:lstStyle/>
          <a:p>
            <a:r>
              <a:rPr lang="en-GB" sz="2400" b="1" dirty="0" smtClean="0"/>
              <a:t>Also note:</a:t>
            </a:r>
          </a:p>
          <a:p>
            <a:endParaRPr lang="en-GB" sz="2400" b="1" dirty="0" smtClean="0"/>
          </a:p>
          <a:p>
            <a:pPr marL="400050" indent="-400050">
              <a:buAutoNum type="romanLcParenBoth"/>
            </a:pPr>
            <a:r>
              <a:rPr lang="en-GB" sz="2400" dirty="0" smtClean="0"/>
              <a:t>Frequent use of ‘so’, ‘but’ and ‘then’ to imply logic, a quality stereotypically associated with men</a:t>
            </a:r>
          </a:p>
        </p:txBody>
      </p:sp>
    </p:spTree>
    <p:extLst>
      <p:ext uri="{BB962C8B-B14F-4D97-AF65-F5344CB8AC3E}">
        <p14:creationId xmlns:p14="http://schemas.microsoft.com/office/powerpoint/2010/main" val="37196219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0" name="Picture 4" descr="http://www.snews.bg/files/site_data/Articles_2/40631/40631_gallery_main.jpg"/>
          <p:cNvPicPr>
            <a:picLocks noChangeAspect="1" noChangeArrowheads="1"/>
          </p:cNvPicPr>
          <p:nvPr/>
        </p:nvPicPr>
        <p:blipFill>
          <a:blip r:embed="rId2" cstate="print"/>
          <a:srcRect l="10448"/>
          <a:stretch>
            <a:fillRect/>
          </a:stretch>
        </p:blipFill>
        <p:spPr bwMode="auto">
          <a:xfrm>
            <a:off x="0" y="1123949"/>
            <a:ext cx="6798321" cy="5734051"/>
          </a:xfrm>
          <a:prstGeom prst="rect">
            <a:avLst/>
          </a:prstGeom>
          <a:noFill/>
        </p:spPr>
      </p:pic>
      <p:sp>
        <p:nvSpPr>
          <p:cNvPr id="4" name="TextBox 3"/>
          <p:cNvSpPr txBox="1"/>
          <p:nvPr/>
        </p:nvSpPr>
        <p:spPr>
          <a:xfrm>
            <a:off x="5868144" y="2348880"/>
            <a:ext cx="3275856" cy="2554545"/>
          </a:xfrm>
          <a:prstGeom prst="rect">
            <a:avLst/>
          </a:prstGeom>
          <a:noFill/>
        </p:spPr>
        <p:txBody>
          <a:bodyPr wrap="square" rtlCol="0">
            <a:spAutoFit/>
          </a:bodyPr>
          <a:lstStyle/>
          <a:p>
            <a:r>
              <a:rPr lang="en-GB" sz="4000" b="1" dirty="0" smtClean="0"/>
              <a:t>Transcript #2: </a:t>
            </a:r>
          </a:p>
          <a:p>
            <a:endParaRPr lang="en-GB" sz="4000" b="1" dirty="0"/>
          </a:p>
          <a:p>
            <a:r>
              <a:rPr lang="en-GB" sz="4000" b="1" dirty="0" smtClean="0"/>
              <a:t>Spanish omelette</a:t>
            </a:r>
            <a:endParaRPr lang="en-GB" sz="4000" b="1" dirty="0"/>
          </a:p>
        </p:txBody>
      </p:sp>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jargon and </a:t>
            </a:r>
            <a:r>
              <a:rPr lang="en-GB" b="1" dirty="0" smtClean="0">
                <a:solidFill>
                  <a:srgbClr val="FF0000"/>
                </a:solidFill>
              </a:rPr>
              <a:t>gender</a:t>
            </a:r>
            <a:endParaRPr lang="en-GB" b="1" dirty="0">
              <a:solidFill>
                <a:srgbClr val="FF0000"/>
              </a:solidFill>
            </a:endParaRPr>
          </a:p>
        </p:txBody>
      </p:sp>
    </p:spTree>
    <p:extLst>
      <p:ext uri="{BB962C8B-B14F-4D97-AF65-F5344CB8AC3E}">
        <p14:creationId xmlns:p14="http://schemas.microsoft.com/office/powerpoint/2010/main" val="69453628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836712"/>
            <a:ext cx="7560840" cy="1477328"/>
          </a:xfrm>
          <a:prstGeom prst="rect">
            <a:avLst/>
          </a:prstGeom>
        </p:spPr>
        <p:txBody>
          <a:bodyPr wrap="square">
            <a:spAutoFit/>
          </a:bodyPr>
          <a:lstStyle/>
          <a:p>
            <a:r>
              <a:rPr lang="en-GB" b="1" dirty="0" smtClean="0"/>
              <a:t>they’re </a:t>
            </a:r>
            <a:r>
              <a:rPr lang="en-GB" b="1" dirty="0"/>
              <a:t>quite big things when they’re cooked</a:t>
            </a:r>
            <a:r>
              <a:rPr lang="en-GB" dirty="0"/>
              <a:t>, I mean, you’ll see (2) I reckon that’s about enough (.) let’s see (1) not hot enough yet (.) we’re </a:t>
            </a:r>
            <a:r>
              <a:rPr lang="en-GB" dirty="0" err="1"/>
              <a:t>gonna</a:t>
            </a:r>
            <a:r>
              <a:rPr lang="en-GB" dirty="0"/>
              <a:t> shallow fry the potatoes and the onions in there and you’ve </a:t>
            </a:r>
            <a:r>
              <a:rPr lang="en-GB" dirty="0" err="1"/>
              <a:t>gotta</a:t>
            </a:r>
            <a:r>
              <a:rPr lang="en-GB" dirty="0"/>
              <a:t> get it very hot for the simple reason is once you put that into there it takes a tremendous amount of heat out of it (.) so here goes.  </a:t>
            </a:r>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jargon and </a:t>
            </a:r>
            <a:r>
              <a:rPr lang="en-GB" b="1" dirty="0" smtClean="0">
                <a:solidFill>
                  <a:srgbClr val="FF0000"/>
                </a:solidFill>
              </a:rPr>
              <a:t>gender</a:t>
            </a:r>
            <a:r>
              <a:rPr lang="en-GB" dirty="0" smtClean="0"/>
              <a:t>- </a:t>
            </a:r>
            <a:r>
              <a:rPr lang="en-GB" b="1" dirty="0" smtClean="0"/>
              <a:t>Transcript 2: Marco Pierre White (MPW)</a:t>
            </a:r>
          </a:p>
        </p:txBody>
      </p:sp>
      <p:sp>
        <p:nvSpPr>
          <p:cNvPr id="4" name="TextBox 3"/>
          <p:cNvSpPr txBox="1"/>
          <p:nvPr/>
        </p:nvSpPr>
        <p:spPr>
          <a:xfrm>
            <a:off x="323528" y="2564904"/>
            <a:ext cx="4464496" cy="1200329"/>
          </a:xfrm>
          <a:prstGeom prst="rect">
            <a:avLst/>
          </a:prstGeom>
          <a:noFill/>
          <a:ln>
            <a:solidFill>
              <a:schemeClr val="tx1"/>
            </a:solidFill>
          </a:ln>
        </p:spPr>
        <p:txBody>
          <a:bodyPr wrap="square" rtlCol="0">
            <a:spAutoFit/>
          </a:bodyPr>
          <a:lstStyle/>
          <a:p>
            <a:r>
              <a:rPr lang="en-GB" sz="2400" dirty="0" smtClean="0"/>
              <a:t>He </a:t>
            </a:r>
            <a:r>
              <a:rPr lang="en-GB" sz="2400" dirty="0"/>
              <a:t>means the </a:t>
            </a:r>
            <a:r>
              <a:rPr lang="en-GB" sz="2400" dirty="0" smtClean="0"/>
              <a:t>omelette </a:t>
            </a:r>
            <a:r>
              <a:rPr lang="en-GB" sz="2400" dirty="0"/>
              <a:t>– link to power/masculinity (making something substantial not </a:t>
            </a:r>
            <a:r>
              <a:rPr lang="en-GB" sz="2400" dirty="0" smtClean="0"/>
              <a:t>fancy)</a:t>
            </a:r>
            <a:endParaRPr lang="en-GB" sz="2400" dirty="0"/>
          </a:p>
        </p:txBody>
      </p:sp>
      <p:cxnSp>
        <p:nvCxnSpPr>
          <p:cNvPr id="6" name="Straight Arrow Connector 5"/>
          <p:cNvCxnSpPr/>
          <p:nvPr/>
        </p:nvCxnSpPr>
        <p:spPr>
          <a:xfrm flipV="1">
            <a:off x="395536" y="1052736"/>
            <a:ext cx="504056" cy="15121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80009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8568952" cy="1569660"/>
          </a:xfrm>
          <a:prstGeom prst="rect">
            <a:avLst/>
          </a:prstGeom>
          <a:solidFill>
            <a:schemeClr val="accent5">
              <a:lumMod val="20000"/>
              <a:lumOff val="80000"/>
              <a:alpha val="85000"/>
            </a:schemeClr>
          </a:solidFill>
        </p:spPr>
        <p:txBody>
          <a:bodyPr wrap="square">
            <a:spAutoFit/>
          </a:bodyPr>
          <a:lstStyle/>
          <a:p>
            <a:r>
              <a:rPr lang="en-GB" sz="3200" b="1" dirty="0" smtClean="0"/>
              <a:t>Spoken Language Study: </a:t>
            </a:r>
            <a:r>
              <a:rPr lang="en-GB" sz="3200" b="1" dirty="0">
                <a:solidFill>
                  <a:srgbClr val="0070C0"/>
                </a:solidFill>
              </a:rPr>
              <a:t>Explore</a:t>
            </a:r>
            <a:r>
              <a:rPr lang="en-GB" sz="3200" dirty="0"/>
              <a:t> some of the ways </a:t>
            </a:r>
            <a:r>
              <a:rPr lang="en-GB" sz="3200" b="1" dirty="0">
                <a:solidFill>
                  <a:srgbClr val="FF0000"/>
                </a:solidFill>
              </a:rPr>
              <a:t>Marco Pierre White adapts </a:t>
            </a:r>
            <a:r>
              <a:rPr lang="en-GB" sz="3200" dirty="0"/>
              <a:t>his </a:t>
            </a:r>
            <a:r>
              <a:rPr lang="en-GB" sz="3200" b="1" dirty="0">
                <a:solidFill>
                  <a:srgbClr val="00B050"/>
                </a:solidFill>
              </a:rPr>
              <a:t>spoken language</a:t>
            </a:r>
            <a:r>
              <a:rPr lang="en-GB" sz="3200" dirty="0"/>
              <a:t> in </a:t>
            </a:r>
            <a:r>
              <a:rPr lang="en-GB" sz="3200" b="1" dirty="0">
                <a:solidFill>
                  <a:srgbClr val="7030A0"/>
                </a:solidFill>
              </a:rPr>
              <a:t>different work contexts</a:t>
            </a:r>
            <a:r>
              <a:rPr lang="en-GB" sz="3200" dirty="0"/>
              <a:t>. </a:t>
            </a:r>
          </a:p>
        </p:txBody>
      </p:sp>
      <p:sp>
        <p:nvSpPr>
          <p:cNvPr id="3" name="TextBox 2"/>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jargon and gender</a:t>
            </a:r>
            <a:endParaRPr lang="en-GB" dirty="0"/>
          </a:p>
        </p:txBody>
      </p:sp>
      <p:sp>
        <p:nvSpPr>
          <p:cNvPr id="4" name="TextBox 3"/>
          <p:cNvSpPr txBox="1"/>
          <p:nvPr/>
        </p:nvSpPr>
        <p:spPr>
          <a:xfrm>
            <a:off x="240946" y="2636912"/>
            <a:ext cx="8651534" cy="3539430"/>
          </a:xfrm>
          <a:prstGeom prst="rect">
            <a:avLst/>
          </a:prstGeom>
          <a:noFill/>
        </p:spPr>
        <p:txBody>
          <a:bodyPr wrap="square" rtlCol="0">
            <a:spAutoFit/>
          </a:bodyPr>
          <a:lstStyle/>
          <a:p>
            <a:r>
              <a:rPr lang="en-GB" sz="2800" b="1" dirty="0" smtClean="0"/>
              <a:t>Look at both contexts and MPW’s language use:</a:t>
            </a:r>
          </a:p>
          <a:p>
            <a:pPr marL="457200" indent="-457200">
              <a:buFont typeface="Arial" panose="020B0604020202020204" pitchFamily="34" charset="0"/>
              <a:buChar char="•"/>
            </a:pPr>
            <a:r>
              <a:rPr lang="en-GB" sz="2800" b="1" dirty="0" smtClean="0"/>
              <a:t>How</a:t>
            </a:r>
            <a:r>
              <a:rPr lang="en-GB" sz="2800" dirty="0" smtClean="0"/>
              <a:t> are they similar? How are they different? </a:t>
            </a:r>
          </a:p>
          <a:p>
            <a:pPr marL="457200" indent="-457200">
              <a:buFont typeface="Arial" panose="020B0604020202020204" pitchFamily="34" charset="0"/>
              <a:buChar char="•"/>
            </a:pPr>
            <a:r>
              <a:rPr lang="en-GB" sz="2800" b="1" dirty="0" smtClean="0"/>
              <a:t>Why </a:t>
            </a:r>
            <a:r>
              <a:rPr lang="en-GB" sz="2800" dirty="0" smtClean="0"/>
              <a:t>are they similar? Why are they different?</a:t>
            </a:r>
          </a:p>
          <a:p>
            <a:pPr marL="457200" indent="-457200">
              <a:buFont typeface="Arial" panose="020B0604020202020204" pitchFamily="34" charset="0"/>
              <a:buChar char="•"/>
            </a:pPr>
            <a:r>
              <a:rPr lang="en-GB" sz="2800" dirty="0" smtClean="0"/>
              <a:t>Pick out </a:t>
            </a:r>
            <a:r>
              <a:rPr lang="en-GB" sz="2800" b="1" dirty="0" smtClean="0"/>
              <a:t>examples</a:t>
            </a:r>
            <a:r>
              <a:rPr lang="en-GB" sz="2800" dirty="0" smtClean="0"/>
              <a:t> of different language use, analyse these, and explain why they have occurred.</a:t>
            </a:r>
          </a:p>
          <a:p>
            <a:pPr marL="457200" indent="-457200">
              <a:buFont typeface="Arial" panose="020B0604020202020204" pitchFamily="34" charset="0"/>
              <a:buChar char="•"/>
            </a:pPr>
            <a:r>
              <a:rPr lang="en-GB" sz="2800" dirty="0" smtClean="0"/>
              <a:t>Consider the different contexts, </a:t>
            </a:r>
            <a:r>
              <a:rPr lang="en-GB" sz="2800" b="1" dirty="0" smtClean="0"/>
              <a:t>purposes </a:t>
            </a:r>
            <a:r>
              <a:rPr lang="en-GB" sz="2800" dirty="0" smtClean="0"/>
              <a:t>and </a:t>
            </a:r>
            <a:r>
              <a:rPr lang="en-GB" sz="2800" b="1" dirty="0" smtClean="0"/>
              <a:t>pressures</a:t>
            </a:r>
            <a:r>
              <a:rPr lang="en-GB" sz="2800" dirty="0" smtClean="0"/>
              <a:t>.</a:t>
            </a:r>
          </a:p>
          <a:p>
            <a:pPr marL="457200" indent="-457200">
              <a:buFont typeface="Arial" panose="020B0604020202020204" pitchFamily="34" charset="0"/>
              <a:buChar char="•"/>
            </a:pPr>
            <a:r>
              <a:rPr lang="en-GB" sz="2800" dirty="0" smtClean="0"/>
              <a:t>Do they fit </a:t>
            </a:r>
            <a:r>
              <a:rPr lang="en-GB" sz="2800" smtClean="0"/>
              <a:t>our </a:t>
            </a:r>
            <a:r>
              <a:rPr lang="en-GB" sz="2800" b="1" smtClean="0"/>
              <a:t>expectations</a:t>
            </a:r>
            <a:r>
              <a:rPr lang="en-GB" sz="2800" smtClean="0"/>
              <a:t> </a:t>
            </a:r>
            <a:r>
              <a:rPr lang="en-GB" sz="2800" dirty="0" smtClean="0"/>
              <a:t>of chefs’ language? </a:t>
            </a:r>
            <a:endParaRPr lang="en-GB" sz="2800" dirty="0"/>
          </a:p>
        </p:txBody>
      </p:sp>
    </p:spTree>
    <p:extLst>
      <p:ext uri="{BB962C8B-B14F-4D97-AF65-F5344CB8AC3E}">
        <p14:creationId xmlns:p14="http://schemas.microsoft.com/office/powerpoint/2010/main" val="30881165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8568952" cy="1569660"/>
          </a:xfrm>
          <a:prstGeom prst="rect">
            <a:avLst/>
          </a:prstGeom>
          <a:solidFill>
            <a:schemeClr val="accent5">
              <a:lumMod val="20000"/>
              <a:lumOff val="80000"/>
              <a:alpha val="85000"/>
            </a:schemeClr>
          </a:solidFill>
        </p:spPr>
        <p:txBody>
          <a:bodyPr wrap="square">
            <a:spAutoFit/>
          </a:bodyPr>
          <a:lstStyle/>
          <a:p>
            <a:r>
              <a:rPr lang="en-GB" sz="3200" b="1" dirty="0" smtClean="0"/>
              <a:t>Spoken Language Study: </a:t>
            </a:r>
            <a:r>
              <a:rPr lang="en-GB" sz="3200" b="1" dirty="0">
                <a:solidFill>
                  <a:srgbClr val="0070C0"/>
                </a:solidFill>
              </a:rPr>
              <a:t>Explore</a:t>
            </a:r>
            <a:r>
              <a:rPr lang="en-GB" sz="3200" dirty="0"/>
              <a:t> some of the ways </a:t>
            </a:r>
            <a:r>
              <a:rPr lang="en-GB" sz="3200" b="1" dirty="0">
                <a:solidFill>
                  <a:srgbClr val="FF0000"/>
                </a:solidFill>
              </a:rPr>
              <a:t>Marco Pierre White adapts </a:t>
            </a:r>
            <a:r>
              <a:rPr lang="en-GB" sz="3200" dirty="0"/>
              <a:t>his </a:t>
            </a:r>
            <a:r>
              <a:rPr lang="en-GB" sz="3200" b="1" dirty="0">
                <a:solidFill>
                  <a:srgbClr val="00B050"/>
                </a:solidFill>
              </a:rPr>
              <a:t>spoken language</a:t>
            </a:r>
            <a:r>
              <a:rPr lang="en-GB" sz="3200" dirty="0"/>
              <a:t> in </a:t>
            </a:r>
            <a:r>
              <a:rPr lang="en-GB" sz="3200" b="1" dirty="0">
                <a:solidFill>
                  <a:srgbClr val="7030A0"/>
                </a:solidFill>
              </a:rPr>
              <a:t>different work contexts</a:t>
            </a:r>
            <a:r>
              <a:rPr lang="en-GB" sz="3200" dirty="0"/>
              <a:t>. </a:t>
            </a:r>
          </a:p>
        </p:txBody>
      </p:sp>
      <p:sp>
        <p:nvSpPr>
          <p:cNvPr id="4" name="TextBox 3"/>
          <p:cNvSpPr txBox="1"/>
          <p:nvPr/>
        </p:nvSpPr>
        <p:spPr>
          <a:xfrm>
            <a:off x="323528" y="2636912"/>
            <a:ext cx="8424936" cy="2677656"/>
          </a:xfrm>
          <a:prstGeom prst="rect">
            <a:avLst/>
          </a:prstGeom>
          <a:noFill/>
        </p:spPr>
        <p:txBody>
          <a:bodyPr wrap="square" rtlCol="0">
            <a:spAutoFit/>
          </a:bodyPr>
          <a:lstStyle/>
          <a:p>
            <a:r>
              <a:rPr lang="en-GB" sz="2800" dirty="0" smtClean="0"/>
              <a:t>Make sure your notes are complete and start to plan for your CA. Use the handout to help you. </a:t>
            </a:r>
          </a:p>
          <a:p>
            <a:endParaRPr lang="en-GB" sz="2800" dirty="0"/>
          </a:p>
          <a:p>
            <a:r>
              <a:rPr lang="en-GB" sz="2800" dirty="0" smtClean="0"/>
              <a:t>Remember, </a:t>
            </a:r>
            <a:r>
              <a:rPr lang="en-GB" sz="2800" b="1" dirty="0" smtClean="0"/>
              <a:t>you can have your clean transcripts with you during the CA, but not your annotated ones. </a:t>
            </a:r>
            <a:r>
              <a:rPr lang="en-GB" sz="2800" dirty="0" smtClean="0"/>
              <a:t>You will have to put any notes on your planning sheet. </a:t>
            </a:r>
            <a:endParaRPr lang="en-GB" sz="2800" dirty="0"/>
          </a:p>
        </p:txBody>
      </p:sp>
      <p:sp>
        <p:nvSpPr>
          <p:cNvPr id="5" name="TextBox 4"/>
          <p:cNvSpPr txBox="1"/>
          <p:nvPr/>
        </p:nvSpPr>
        <p:spPr>
          <a:xfrm>
            <a:off x="0" y="0"/>
            <a:ext cx="9144000" cy="646331"/>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set the context for our language study, considering power, jargon and gender</a:t>
            </a:r>
            <a:endParaRPr lang="en-GB" dirty="0"/>
          </a:p>
        </p:txBody>
      </p:sp>
    </p:spTree>
    <p:extLst>
      <p:ext uri="{BB962C8B-B14F-4D97-AF65-F5344CB8AC3E}">
        <p14:creationId xmlns:p14="http://schemas.microsoft.com/office/powerpoint/2010/main" val="20303260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1384995"/>
          </a:xfrm>
          <a:prstGeom prst="rect">
            <a:avLst/>
          </a:prstGeom>
          <a:solidFill>
            <a:srgbClr val="92D050">
              <a:alpha val="39000"/>
            </a:srgbClr>
          </a:solidFill>
        </p:spPr>
        <p:txBody>
          <a:bodyPr wrap="square" rtlCol="0">
            <a:spAutoFit/>
          </a:bodyPr>
          <a:lstStyle/>
          <a:p>
            <a:pPr algn="ctr"/>
            <a:r>
              <a:rPr lang="en-GB" sz="2800" b="1" dirty="0">
                <a:effectLst>
                  <a:outerShdw blurRad="38100" dist="38100" dir="2700000" algn="tl">
                    <a:srgbClr val="000000">
                      <a:alpha val="43137"/>
                    </a:srgbClr>
                  </a:outerShdw>
                </a:effectLst>
              </a:rPr>
              <a:t>Controlled Assessment Tasks for GCSE English Language Unit 3 part c</a:t>
            </a:r>
            <a:r>
              <a:rPr lang="en-GB" sz="2800" b="1" dirty="0" smtClean="0">
                <a:effectLst>
                  <a:outerShdw blurRad="38100" dist="38100" dir="2700000" algn="tl">
                    <a:srgbClr val="000000">
                      <a:alpha val="43137"/>
                    </a:srgbClr>
                  </a:outerShdw>
                </a:effectLst>
              </a:rPr>
              <a:t>: </a:t>
            </a:r>
          </a:p>
          <a:p>
            <a:pPr algn="ctr"/>
            <a:r>
              <a:rPr lang="en-GB" sz="2800" b="1" dirty="0" smtClean="0">
                <a:effectLst>
                  <a:outerShdw blurRad="38100" dist="38100" dir="2700000" algn="tl">
                    <a:srgbClr val="000000">
                      <a:alpha val="43137"/>
                    </a:srgbClr>
                  </a:outerShdw>
                </a:effectLst>
              </a:rPr>
              <a:t>Spoken Language Study</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700808"/>
            <a:ext cx="8280920" cy="1200329"/>
          </a:xfrm>
          <a:prstGeom prst="rect">
            <a:avLst/>
          </a:prstGeom>
          <a:noFill/>
        </p:spPr>
        <p:txBody>
          <a:bodyPr wrap="square" rtlCol="0">
            <a:spAutoFit/>
          </a:bodyPr>
          <a:lstStyle/>
          <a:p>
            <a:pPr lvl="0">
              <a:buFont typeface="Arial" pitchFamily="34" charset="0"/>
              <a:buChar char="•"/>
            </a:pPr>
            <a:r>
              <a:rPr lang="en-GB" sz="2400" dirty="0" smtClean="0"/>
              <a:t> You </a:t>
            </a:r>
            <a:r>
              <a:rPr lang="en-GB" sz="2400" dirty="0"/>
              <a:t>will have up to </a:t>
            </a:r>
            <a:r>
              <a:rPr lang="en-GB" sz="2400" dirty="0" smtClean="0"/>
              <a:t>2 </a:t>
            </a:r>
            <a:r>
              <a:rPr lang="en-GB" sz="2400" dirty="0"/>
              <a:t>hours controlled assessment time</a:t>
            </a:r>
          </a:p>
          <a:p>
            <a:pPr lvl="0">
              <a:buFont typeface="Arial" pitchFamily="34" charset="0"/>
              <a:buChar char="•"/>
            </a:pPr>
            <a:r>
              <a:rPr lang="en-GB" sz="2400" dirty="0" smtClean="0"/>
              <a:t> Aim to write </a:t>
            </a:r>
            <a:r>
              <a:rPr lang="en-GB" sz="2400" dirty="0" smtClean="0"/>
              <a:t>3 </a:t>
            </a:r>
            <a:r>
              <a:rPr lang="en-GB" sz="2400" dirty="0" smtClean="0"/>
              <a:t>sides of A4</a:t>
            </a:r>
            <a:endParaRPr lang="en-GB" sz="2400" dirty="0"/>
          </a:p>
          <a:p>
            <a:pPr lvl="0">
              <a:buFont typeface="Arial" pitchFamily="34" charset="0"/>
              <a:buChar char="•"/>
            </a:pPr>
            <a:r>
              <a:rPr lang="en-GB" sz="2400" dirty="0" smtClean="0"/>
              <a:t> The </a:t>
            </a:r>
            <a:r>
              <a:rPr lang="en-GB" sz="2400" dirty="0"/>
              <a:t>piece is worth </a:t>
            </a:r>
            <a:r>
              <a:rPr lang="en-GB" sz="2400" dirty="0" smtClean="0"/>
              <a:t>10% </a:t>
            </a:r>
            <a:r>
              <a:rPr lang="en-GB" sz="2400" dirty="0"/>
              <a:t>of your English </a:t>
            </a:r>
            <a:r>
              <a:rPr lang="en-GB" sz="2400" dirty="0" smtClean="0"/>
              <a:t>Language GCSE</a:t>
            </a:r>
          </a:p>
        </p:txBody>
      </p:sp>
      <p:sp>
        <p:nvSpPr>
          <p:cNvPr id="4" name="TextBox 3"/>
          <p:cNvSpPr txBox="1"/>
          <p:nvPr/>
        </p:nvSpPr>
        <p:spPr>
          <a:xfrm>
            <a:off x="251520" y="2996952"/>
            <a:ext cx="8568952" cy="3293209"/>
          </a:xfrm>
          <a:prstGeom prst="rect">
            <a:avLst/>
          </a:prstGeom>
          <a:solidFill>
            <a:srgbClr val="00B050">
              <a:alpha val="10000"/>
            </a:srgbClr>
          </a:solidFill>
        </p:spPr>
        <p:txBody>
          <a:bodyPr wrap="square" rtlCol="0">
            <a:spAutoFit/>
          </a:bodyPr>
          <a:lstStyle/>
          <a:p>
            <a:r>
              <a:rPr lang="en-GB" sz="2400" b="1" dirty="0" smtClean="0">
                <a:solidFill>
                  <a:srgbClr val="FF0000"/>
                </a:solidFill>
              </a:rPr>
              <a:t>AO2</a:t>
            </a:r>
            <a:r>
              <a:rPr lang="en-GB" sz="2400" b="1" dirty="0" smtClean="0"/>
              <a:t> Candidates should be able to:</a:t>
            </a:r>
          </a:p>
          <a:p>
            <a:r>
              <a:rPr lang="en-GB" sz="2000" dirty="0" smtClean="0"/>
              <a:t>(</a:t>
            </a:r>
            <a:r>
              <a:rPr lang="en-GB" sz="2000" dirty="0" err="1" smtClean="0"/>
              <a:t>i</a:t>
            </a:r>
            <a:r>
              <a:rPr lang="en-GB" sz="2000" dirty="0" smtClean="0"/>
              <a:t>) understand variations in spoken language, explaining </a:t>
            </a:r>
            <a:r>
              <a:rPr lang="en-GB" sz="2800" b="1" dirty="0" smtClean="0">
                <a:solidFill>
                  <a:srgbClr val="FF0000"/>
                </a:solidFill>
              </a:rPr>
              <a:t>why language changes </a:t>
            </a:r>
            <a:r>
              <a:rPr lang="en-GB" sz="2000" dirty="0" smtClean="0"/>
              <a:t>in relation to </a:t>
            </a:r>
            <a:r>
              <a:rPr lang="en-GB" sz="2800" b="1" dirty="0" smtClean="0">
                <a:solidFill>
                  <a:srgbClr val="FF0000"/>
                </a:solidFill>
              </a:rPr>
              <a:t>contexts</a:t>
            </a:r>
          </a:p>
          <a:p>
            <a:r>
              <a:rPr lang="en-GB" sz="2000" dirty="0" smtClean="0"/>
              <a:t>(i.e., why spoken language alters according to things like people you are with, person being spoken to, place, situation, purpose, mood)</a:t>
            </a:r>
          </a:p>
          <a:p>
            <a:r>
              <a:rPr lang="en-GB" sz="2000" dirty="0" smtClean="0"/>
              <a:t>(ii) </a:t>
            </a:r>
            <a:r>
              <a:rPr lang="en-GB" sz="2800" b="1" dirty="0" smtClean="0">
                <a:solidFill>
                  <a:srgbClr val="FF0000"/>
                </a:solidFill>
              </a:rPr>
              <a:t>evaluate the impact </a:t>
            </a:r>
            <a:r>
              <a:rPr lang="en-GB" sz="2000" dirty="0" smtClean="0"/>
              <a:t>of spoken language choices in their own and others’ use</a:t>
            </a:r>
          </a:p>
          <a:p>
            <a:r>
              <a:rPr lang="en-GB" sz="2000" dirty="0" smtClean="0"/>
              <a:t>(i.e., the various possible responses people might make to spoken language in different situations)</a:t>
            </a:r>
          </a:p>
        </p:txBody>
      </p:sp>
    </p:spTree>
    <p:extLst>
      <p:ext uri="{BB962C8B-B14F-4D97-AF65-F5344CB8AC3E}">
        <p14:creationId xmlns:p14="http://schemas.microsoft.com/office/powerpoint/2010/main" val="193718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476672"/>
            <a:ext cx="8208912" cy="1323439"/>
          </a:xfrm>
          <a:prstGeom prst="rect">
            <a:avLst/>
          </a:prstGeom>
          <a:noFill/>
        </p:spPr>
        <p:txBody>
          <a:bodyPr wrap="square" rtlCol="0">
            <a:spAutoFit/>
          </a:bodyPr>
          <a:lstStyle/>
          <a:p>
            <a:pPr algn="ctr"/>
            <a:r>
              <a:rPr lang="en-GB" sz="4000" b="1" dirty="0" smtClean="0"/>
              <a:t>So, what’s the difference between spoken and written language?</a:t>
            </a:r>
            <a:endParaRPr lang="en-GB" sz="4000" b="1" dirty="0"/>
          </a:p>
        </p:txBody>
      </p:sp>
      <p:sp>
        <p:nvSpPr>
          <p:cNvPr id="3" name="TextBox 2"/>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understand the AOs and task</a:t>
            </a:r>
            <a:endParaRPr lang="en-GB" dirty="0"/>
          </a:p>
        </p:txBody>
      </p:sp>
      <p:pic>
        <p:nvPicPr>
          <p:cNvPr id="1026" name="Picture 2"/>
          <p:cNvPicPr>
            <a:picLocks noChangeAspect="1" noChangeArrowheads="1"/>
          </p:cNvPicPr>
          <p:nvPr/>
        </p:nvPicPr>
        <p:blipFill>
          <a:blip r:embed="rId2" cstate="print"/>
          <a:srcRect l="26278" t="27950" r="25882" b="24800"/>
          <a:stretch>
            <a:fillRect/>
          </a:stretch>
        </p:blipFill>
        <p:spPr bwMode="auto">
          <a:xfrm>
            <a:off x="179512" y="2564904"/>
            <a:ext cx="7258406" cy="4032448"/>
          </a:xfrm>
          <a:prstGeom prst="rect">
            <a:avLst/>
          </a:prstGeom>
          <a:noFill/>
          <a:ln w="9525">
            <a:noFill/>
            <a:miter lim="800000"/>
            <a:headEnd/>
            <a:tailEnd/>
          </a:ln>
        </p:spPr>
      </p:pic>
      <p:sp>
        <p:nvSpPr>
          <p:cNvPr id="5" name="TextBox 4"/>
          <p:cNvSpPr txBox="1"/>
          <p:nvPr/>
        </p:nvSpPr>
        <p:spPr>
          <a:xfrm>
            <a:off x="2267744" y="5877272"/>
            <a:ext cx="6768752" cy="892552"/>
          </a:xfrm>
          <a:prstGeom prst="rect">
            <a:avLst/>
          </a:prstGeom>
          <a:solidFill>
            <a:schemeClr val="bg1"/>
          </a:solidFill>
        </p:spPr>
        <p:txBody>
          <a:bodyPr wrap="square" rtlCol="0">
            <a:spAutoFit/>
          </a:bodyPr>
          <a:lstStyle/>
          <a:p>
            <a:r>
              <a:rPr lang="en-GB" sz="2600" dirty="0" smtClean="0"/>
              <a:t>2. Colour code the features on your sheet: one colour for spoken language; another for written</a:t>
            </a:r>
            <a:endParaRPr lang="en-GB" sz="2600" dirty="0"/>
          </a:p>
        </p:txBody>
      </p:sp>
      <p:sp>
        <p:nvSpPr>
          <p:cNvPr id="6" name="Action Button: Movie 5">
            <a:hlinkClick r:id="rId3" action="ppaction://hlinkfile" highlightClick="1"/>
          </p:cNvPr>
          <p:cNvSpPr/>
          <p:nvPr/>
        </p:nvSpPr>
        <p:spPr>
          <a:xfrm>
            <a:off x="323528" y="1844824"/>
            <a:ext cx="1080120" cy="648072"/>
          </a:xfrm>
          <a:prstGeom prst="actionButtonMovie">
            <a:avLst/>
          </a:prstGeom>
          <a:solidFill>
            <a:schemeClr val="accent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1619672" y="1916832"/>
            <a:ext cx="6840760" cy="523220"/>
          </a:xfrm>
          <a:prstGeom prst="rect">
            <a:avLst/>
          </a:prstGeom>
          <a:noFill/>
        </p:spPr>
        <p:txBody>
          <a:bodyPr wrap="square" rtlCol="0">
            <a:spAutoFit/>
          </a:bodyPr>
          <a:lstStyle/>
          <a:p>
            <a:r>
              <a:rPr lang="en-GB" sz="2800" dirty="0" smtClean="0"/>
              <a:t>1. Watch the video </a:t>
            </a:r>
            <a:endParaRPr lang="en-GB" sz="2800"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cstate="print"/>
          <a:srcRect l="2688" t="2816" r="3443" b="3242"/>
          <a:stretch>
            <a:fillRect/>
          </a:stretch>
        </p:blipFill>
        <p:spPr bwMode="auto">
          <a:xfrm>
            <a:off x="7078" y="0"/>
            <a:ext cx="9136922" cy="6858000"/>
          </a:xfrm>
          <a:prstGeom prst="rect">
            <a:avLst/>
          </a:prstGeom>
          <a:noFill/>
          <a:ln w="9525">
            <a:noFill/>
            <a:miter lim="800000"/>
            <a:headEnd/>
            <a:tailEnd/>
          </a:ln>
          <a:effectLst/>
        </p:spPr>
      </p:pic>
      <p:sp>
        <p:nvSpPr>
          <p:cNvPr id="2050" name="Rectangle 2"/>
          <p:cNvSpPr>
            <a:spLocks noGrp="1" noChangeArrowheads="1"/>
          </p:cNvSpPr>
          <p:nvPr>
            <p:ph type="ctrTitle"/>
          </p:nvPr>
        </p:nvSpPr>
        <p:spPr>
          <a:xfrm>
            <a:off x="467544" y="1196752"/>
            <a:ext cx="8208912" cy="4464496"/>
          </a:xfrm>
        </p:spPr>
        <p:txBody>
          <a:bodyPr>
            <a:noAutofit/>
          </a:bodyPr>
          <a:lstStyle/>
          <a:p>
            <a:r>
              <a:rPr lang="en-GB" sz="3600" b="1" u="sng" dirty="0" smtClean="0">
                <a:solidFill>
                  <a:schemeClr val="bg1"/>
                </a:solidFill>
                <a:latin typeface="Comic Sans MS" pitchFamily="66" charset="0"/>
              </a:rPr>
              <a:t/>
            </a:r>
            <a:br>
              <a:rPr lang="en-GB" sz="3600" b="1" u="sng" dirty="0" smtClean="0">
                <a:solidFill>
                  <a:schemeClr val="bg1"/>
                </a:solidFill>
                <a:latin typeface="Comic Sans MS" pitchFamily="66" charset="0"/>
              </a:rPr>
            </a:br>
            <a:r>
              <a:rPr lang="en-GB" sz="5400" dirty="0" smtClean="0">
                <a:solidFill>
                  <a:schemeClr val="bg1"/>
                </a:solidFill>
                <a:latin typeface="Comic Sans MS" pitchFamily="66" charset="0"/>
              </a:rPr>
              <a:t> </a:t>
            </a:r>
            <a:r>
              <a:rPr lang="en-GB" sz="5400" b="1" dirty="0" smtClean="0">
                <a:solidFill>
                  <a:schemeClr val="bg1"/>
                </a:solidFill>
                <a:latin typeface="Comic Sans MS" pitchFamily="66" charset="0"/>
              </a:rPr>
              <a:t>Learning Objective</a:t>
            </a:r>
            <a:r>
              <a:rPr lang="en-GB" sz="3200" b="1" dirty="0" smtClean="0">
                <a:solidFill>
                  <a:schemeClr val="bg1"/>
                </a:solidFill>
                <a:latin typeface="Comic Sans MS" pitchFamily="66" charset="0"/>
              </a:rPr>
              <a:t/>
            </a:r>
            <a:br>
              <a:rPr lang="en-GB" sz="3200" b="1" dirty="0" smtClean="0">
                <a:solidFill>
                  <a:schemeClr val="bg1"/>
                </a:solidFill>
                <a:latin typeface="Comic Sans MS" pitchFamily="66" charset="0"/>
              </a:rPr>
            </a:br>
            <a:r>
              <a:rPr lang="en-GB" sz="4000" dirty="0" smtClean="0">
                <a:solidFill>
                  <a:schemeClr val="bg1"/>
                </a:solidFill>
                <a:latin typeface="Comic Sans MS" pitchFamily="66" charset="0"/>
              </a:rPr>
              <a:t/>
            </a:r>
            <a:br>
              <a:rPr lang="en-GB" sz="4000" dirty="0" smtClean="0">
                <a:solidFill>
                  <a:schemeClr val="bg1"/>
                </a:solidFill>
                <a:latin typeface="Comic Sans MS" pitchFamily="66" charset="0"/>
              </a:rPr>
            </a:br>
            <a:r>
              <a:rPr lang="en-GB" sz="4000" dirty="0" smtClean="0">
                <a:solidFill>
                  <a:schemeClr val="bg1"/>
                </a:solidFill>
                <a:latin typeface="Comic Sans MS" pitchFamily="66" charset="0"/>
              </a:rPr>
              <a:t> To plan for your controlled assessment</a:t>
            </a:r>
            <a:r>
              <a:rPr lang="en-GB" sz="3200" dirty="0" smtClean="0">
                <a:solidFill>
                  <a:schemeClr val="bg1"/>
                </a:solidFill>
                <a:latin typeface="Comic Sans MS" pitchFamily="66" charset="0"/>
              </a:rPr>
              <a:t/>
            </a:r>
            <a:br>
              <a:rPr lang="en-GB" sz="3200" dirty="0" smtClean="0">
                <a:solidFill>
                  <a:schemeClr val="bg1"/>
                </a:solidFill>
                <a:latin typeface="Comic Sans MS" pitchFamily="66" charset="0"/>
              </a:rPr>
            </a:br>
            <a:r>
              <a:rPr lang="en-GB" sz="3600" dirty="0" smtClean="0">
                <a:solidFill>
                  <a:schemeClr val="bg1"/>
                </a:solidFill>
                <a:latin typeface="Comic Sans MS" pitchFamily="66" charset="0"/>
              </a:rPr>
              <a:t/>
            </a:r>
            <a:br>
              <a:rPr lang="en-GB" sz="3600" dirty="0" smtClean="0">
                <a:solidFill>
                  <a:schemeClr val="bg1"/>
                </a:solidFill>
                <a:latin typeface="Comic Sans MS" pitchFamily="66" charset="0"/>
              </a:rPr>
            </a:br>
            <a:endParaRPr lang="en-GB" sz="3600" dirty="0">
              <a:solidFill>
                <a:schemeClr val="bg1"/>
              </a:solidFill>
              <a:latin typeface="Comic Sans MS" pitchFamily="66" charset="0"/>
            </a:endParaRPr>
          </a:p>
        </p:txBody>
      </p:sp>
    </p:spTree>
    <p:extLst>
      <p:ext uri="{BB962C8B-B14F-4D97-AF65-F5344CB8AC3E}">
        <p14:creationId xmlns:p14="http://schemas.microsoft.com/office/powerpoint/2010/main" val="37536505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16632"/>
            <a:ext cx="8280920" cy="1384995"/>
          </a:xfrm>
          <a:prstGeom prst="rect">
            <a:avLst/>
          </a:prstGeom>
          <a:solidFill>
            <a:srgbClr val="92D050">
              <a:alpha val="39000"/>
            </a:srgbClr>
          </a:solidFill>
        </p:spPr>
        <p:txBody>
          <a:bodyPr wrap="square" rtlCol="0">
            <a:spAutoFit/>
          </a:bodyPr>
          <a:lstStyle/>
          <a:p>
            <a:pPr algn="ctr"/>
            <a:r>
              <a:rPr lang="en-GB" sz="2800" b="1" dirty="0">
                <a:effectLst>
                  <a:outerShdw blurRad="38100" dist="38100" dir="2700000" algn="tl">
                    <a:srgbClr val="000000">
                      <a:alpha val="43137"/>
                    </a:srgbClr>
                  </a:outerShdw>
                </a:effectLst>
              </a:rPr>
              <a:t>Controlled Assessment Tasks for GCSE English Language Unit 3 part c</a:t>
            </a:r>
            <a:r>
              <a:rPr lang="en-GB" sz="2800" b="1" dirty="0" smtClean="0">
                <a:effectLst>
                  <a:outerShdw blurRad="38100" dist="38100" dir="2700000" algn="tl">
                    <a:srgbClr val="000000">
                      <a:alpha val="43137"/>
                    </a:srgbClr>
                  </a:outerShdw>
                </a:effectLst>
              </a:rPr>
              <a:t>: </a:t>
            </a:r>
          </a:p>
          <a:p>
            <a:pPr algn="ctr"/>
            <a:r>
              <a:rPr lang="en-GB" sz="2800" b="1" dirty="0" smtClean="0">
                <a:effectLst>
                  <a:outerShdw blurRad="38100" dist="38100" dir="2700000" algn="tl">
                    <a:srgbClr val="000000">
                      <a:alpha val="43137"/>
                    </a:srgbClr>
                  </a:outerShdw>
                </a:effectLst>
              </a:rPr>
              <a:t>Spoken Language Study</a:t>
            </a:r>
            <a:endParaRPr lang="en-GB" sz="2800" dirty="0">
              <a:effectLst>
                <a:outerShdw blurRad="38100" dist="38100" dir="2700000" algn="tl">
                  <a:srgbClr val="000000">
                    <a:alpha val="43137"/>
                  </a:srgbClr>
                </a:outerShdw>
              </a:effectLst>
            </a:endParaRPr>
          </a:p>
        </p:txBody>
      </p:sp>
      <p:sp>
        <p:nvSpPr>
          <p:cNvPr id="3" name="TextBox 2"/>
          <p:cNvSpPr txBox="1"/>
          <p:nvPr/>
        </p:nvSpPr>
        <p:spPr>
          <a:xfrm>
            <a:off x="467544" y="1700808"/>
            <a:ext cx="8280920" cy="1200329"/>
          </a:xfrm>
          <a:prstGeom prst="rect">
            <a:avLst/>
          </a:prstGeom>
          <a:noFill/>
        </p:spPr>
        <p:txBody>
          <a:bodyPr wrap="square" rtlCol="0">
            <a:spAutoFit/>
          </a:bodyPr>
          <a:lstStyle/>
          <a:p>
            <a:pPr lvl="0">
              <a:buFont typeface="Arial" pitchFamily="34" charset="0"/>
              <a:buChar char="•"/>
            </a:pPr>
            <a:r>
              <a:rPr lang="en-GB" sz="2400" dirty="0" smtClean="0"/>
              <a:t> You </a:t>
            </a:r>
            <a:r>
              <a:rPr lang="en-GB" sz="2400" dirty="0"/>
              <a:t>will have up to </a:t>
            </a:r>
            <a:r>
              <a:rPr lang="en-GB" sz="2400" dirty="0" smtClean="0"/>
              <a:t>2 </a:t>
            </a:r>
            <a:r>
              <a:rPr lang="en-GB" sz="2400" dirty="0"/>
              <a:t>hours controlled assessment time</a:t>
            </a:r>
          </a:p>
          <a:p>
            <a:pPr lvl="0">
              <a:buFont typeface="Arial" pitchFamily="34" charset="0"/>
              <a:buChar char="•"/>
            </a:pPr>
            <a:r>
              <a:rPr lang="en-GB" sz="2400" dirty="0" smtClean="0"/>
              <a:t> Aim to write </a:t>
            </a:r>
            <a:r>
              <a:rPr lang="en-GB" sz="2400" dirty="0" smtClean="0"/>
              <a:t>3 </a:t>
            </a:r>
            <a:r>
              <a:rPr lang="en-GB" sz="2400" dirty="0" smtClean="0"/>
              <a:t>sides of A4</a:t>
            </a:r>
            <a:endParaRPr lang="en-GB" sz="2400" dirty="0"/>
          </a:p>
          <a:p>
            <a:pPr lvl="0">
              <a:buFont typeface="Arial" pitchFamily="34" charset="0"/>
              <a:buChar char="•"/>
            </a:pPr>
            <a:r>
              <a:rPr lang="en-GB" sz="2400" dirty="0" smtClean="0"/>
              <a:t> The </a:t>
            </a:r>
            <a:r>
              <a:rPr lang="en-GB" sz="2400" dirty="0"/>
              <a:t>piece is worth </a:t>
            </a:r>
            <a:r>
              <a:rPr lang="en-GB" sz="2400" dirty="0" smtClean="0"/>
              <a:t>10% </a:t>
            </a:r>
            <a:r>
              <a:rPr lang="en-GB" sz="2400" dirty="0"/>
              <a:t>of your English </a:t>
            </a:r>
            <a:r>
              <a:rPr lang="en-GB" sz="2400" dirty="0" smtClean="0"/>
              <a:t>Language GCSE</a:t>
            </a:r>
          </a:p>
        </p:txBody>
      </p:sp>
      <p:sp>
        <p:nvSpPr>
          <p:cNvPr id="4" name="TextBox 3"/>
          <p:cNvSpPr txBox="1"/>
          <p:nvPr/>
        </p:nvSpPr>
        <p:spPr>
          <a:xfrm>
            <a:off x="251520" y="2996952"/>
            <a:ext cx="8568952" cy="3293209"/>
          </a:xfrm>
          <a:prstGeom prst="rect">
            <a:avLst/>
          </a:prstGeom>
          <a:solidFill>
            <a:srgbClr val="00B050">
              <a:alpha val="10000"/>
            </a:srgbClr>
          </a:solidFill>
        </p:spPr>
        <p:txBody>
          <a:bodyPr wrap="square" rtlCol="0">
            <a:spAutoFit/>
          </a:bodyPr>
          <a:lstStyle/>
          <a:p>
            <a:r>
              <a:rPr lang="en-GB" sz="2400" b="1" dirty="0" smtClean="0">
                <a:solidFill>
                  <a:srgbClr val="FF0000"/>
                </a:solidFill>
              </a:rPr>
              <a:t>AO2</a:t>
            </a:r>
            <a:r>
              <a:rPr lang="en-GB" sz="2400" b="1" dirty="0" smtClean="0"/>
              <a:t> Candidates should be able to:</a:t>
            </a:r>
          </a:p>
          <a:p>
            <a:r>
              <a:rPr lang="en-GB" sz="2000" dirty="0" smtClean="0"/>
              <a:t>(</a:t>
            </a:r>
            <a:r>
              <a:rPr lang="en-GB" sz="2000" dirty="0" err="1" smtClean="0"/>
              <a:t>i</a:t>
            </a:r>
            <a:r>
              <a:rPr lang="en-GB" sz="2000" dirty="0" smtClean="0"/>
              <a:t>) understand variations in spoken language, explaining </a:t>
            </a:r>
            <a:r>
              <a:rPr lang="en-GB" sz="2800" b="1" dirty="0" smtClean="0">
                <a:solidFill>
                  <a:srgbClr val="FF0000"/>
                </a:solidFill>
              </a:rPr>
              <a:t>why language changes </a:t>
            </a:r>
            <a:r>
              <a:rPr lang="en-GB" sz="2000" dirty="0" smtClean="0"/>
              <a:t>in relation to </a:t>
            </a:r>
            <a:r>
              <a:rPr lang="en-GB" sz="2800" b="1" dirty="0" smtClean="0">
                <a:solidFill>
                  <a:srgbClr val="FF0000"/>
                </a:solidFill>
              </a:rPr>
              <a:t>contexts</a:t>
            </a:r>
          </a:p>
          <a:p>
            <a:r>
              <a:rPr lang="en-GB" sz="2000" dirty="0" smtClean="0"/>
              <a:t>(i.e., why spoken language alters according to things like people you are with, person being spoken to, place, situation, purpose, mood)</a:t>
            </a:r>
          </a:p>
          <a:p>
            <a:r>
              <a:rPr lang="en-GB" sz="2000" dirty="0" smtClean="0"/>
              <a:t>(ii) </a:t>
            </a:r>
            <a:r>
              <a:rPr lang="en-GB" sz="2800" b="1" dirty="0" smtClean="0">
                <a:solidFill>
                  <a:srgbClr val="FF0000"/>
                </a:solidFill>
              </a:rPr>
              <a:t>evaluate the impact </a:t>
            </a:r>
            <a:r>
              <a:rPr lang="en-GB" sz="2000" dirty="0" smtClean="0"/>
              <a:t>of spoken language choices in their own and others’ use</a:t>
            </a:r>
          </a:p>
          <a:p>
            <a:r>
              <a:rPr lang="en-GB" sz="2000" dirty="0" smtClean="0"/>
              <a:t>(i.e., the various possible responses people might make to spoken language in different situations)</a:t>
            </a:r>
          </a:p>
        </p:txBody>
      </p:sp>
    </p:spTree>
    <p:extLst>
      <p:ext uri="{BB962C8B-B14F-4D97-AF65-F5344CB8AC3E}">
        <p14:creationId xmlns:p14="http://schemas.microsoft.com/office/powerpoint/2010/main" val="12735265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riteria.jpg"/>
          <p:cNvPicPr>
            <a:picLocks noChangeAspect="1"/>
          </p:cNvPicPr>
          <p:nvPr/>
        </p:nvPicPr>
        <p:blipFill>
          <a:blip r:embed="rId2" cstate="print"/>
          <a:srcRect l="1865" t="12417" r="4798" b="5628"/>
          <a:stretch>
            <a:fillRect/>
          </a:stretch>
        </p:blipFill>
        <p:spPr>
          <a:xfrm>
            <a:off x="0" y="620688"/>
            <a:ext cx="9036496" cy="4752528"/>
          </a:xfrm>
          <a:prstGeom prst="rect">
            <a:avLst/>
          </a:prstGeom>
        </p:spPr>
      </p:pic>
      <p:sp>
        <p:nvSpPr>
          <p:cNvPr id="8" name="TextBox 7"/>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plan for your CA</a:t>
            </a:r>
            <a:endParaRPr lang="en-GB" dirty="0"/>
          </a:p>
        </p:txBody>
      </p:sp>
      <p:sp>
        <p:nvSpPr>
          <p:cNvPr id="9" name="TextBox 8"/>
          <p:cNvSpPr txBox="1"/>
          <p:nvPr/>
        </p:nvSpPr>
        <p:spPr>
          <a:xfrm>
            <a:off x="323528" y="5445224"/>
            <a:ext cx="1944216" cy="461665"/>
          </a:xfrm>
          <a:prstGeom prst="rect">
            <a:avLst/>
          </a:prstGeom>
          <a:noFill/>
        </p:spPr>
        <p:txBody>
          <a:bodyPr wrap="square" rtlCol="0">
            <a:spAutoFit/>
          </a:bodyPr>
          <a:lstStyle/>
          <a:p>
            <a:r>
              <a:rPr lang="en-GB" sz="2400" dirty="0" smtClean="0"/>
              <a:t>“explanation”</a:t>
            </a:r>
            <a:endParaRPr lang="en-GB" sz="2400" dirty="0"/>
          </a:p>
        </p:txBody>
      </p:sp>
      <p:sp>
        <p:nvSpPr>
          <p:cNvPr id="10" name="TextBox 9"/>
          <p:cNvSpPr txBox="1"/>
          <p:nvPr/>
        </p:nvSpPr>
        <p:spPr>
          <a:xfrm>
            <a:off x="1691680" y="6165304"/>
            <a:ext cx="3218060" cy="461665"/>
          </a:xfrm>
          <a:prstGeom prst="rect">
            <a:avLst/>
          </a:prstGeom>
          <a:noFill/>
        </p:spPr>
        <p:txBody>
          <a:bodyPr wrap="none" rtlCol="0">
            <a:spAutoFit/>
          </a:bodyPr>
          <a:lstStyle/>
          <a:p>
            <a:r>
              <a:rPr lang="en-GB" sz="2400" dirty="0" smtClean="0"/>
              <a:t>“analysis and reflection”</a:t>
            </a:r>
            <a:endParaRPr lang="en-GB" sz="2400" dirty="0"/>
          </a:p>
        </p:txBody>
      </p:sp>
      <p:sp>
        <p:nvSpPr>
          <p:cNvPr id="11" name="TextBox 10"/>
          <p:cNvSpPr txBox="1"/>
          <p:nvPr/>
        </p:nvSpPr>
        <p:spPr>
          <a:xfrm>
            <a:off x="2987824" y="5517232"/>
            <a:ext cx="1629292" cy="461665"/>
          </a:xfrm>
          <a:prstGeom prst="rect">
            <a:avLst/>
          </a:prstGeom>
          <a:noFill/>
        </p:spPr>
        <p:txBody>
          <a:bodyPr wrap="none" rtlCol="0">
            <a:spAutoFit/>
          </a:bodyPr>
          <a:lstStyle/>
          <a:p>
            <a:r>
              <a:rPr lang="en-GB" sz="2400" dirty="0" smtClean="0"/>
              <a:t>“confident”</a:t>
            </a:r>
            <a:endParaRPr lang="en-GB" sz="2400" dirty="0"/>
          </a:p>
        </p:txBody>
      </p:sp>
      <p:sp>
        <p:nvSpPr>
          <p:cNvPr id="12" name="TextBox 11"/>
          <p:cNvSpPr txBox="1"/>
          <p:nvPr/>
        </p:nvSpPr>
        <p:spPr>
          <a:xfrm>
            <a:off x="5364088" y="5373216"/>
            <a:ext cx="1847301" cy="461665"/>
          </a:xfrm>
          <a:prstGeom prst="rect">
            <a:avLst/>
          </a:prstGeom>
          <a:noFill/>
        </p:spPr>
        <p:txBody>
          <a:bodyPr wrap="none" rtlCol="0">
            <a:spAutoFit/>
          </a:bodyPr>
          <a:lstStyle/>
          <a:p>
            <a:r>
              <a:rPr lang="en-GB" sz="2400" dirty="0" smtClean="0"/>
              <a:t>“exploration”</a:t>
            </a:r>
            <a:endParaRPr lang="en-GB" sz="2400" dirty="0"/>
          </a:p>
        </p:txBody>
      </p:sp>
    </p:spTree>
    <p:extLst>
      <p:ext uri="{BB962C8B-B14F-4D97-AF65-F5344CB8AC3E}">
        <p14:creationId xmlns:p14="http://schemas.microsoft.com/office/powerpoint/2010/main" val="18227664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8568952" cy="2062103"/>
          </a:xfrm>
          <a:prstGeom prst="rect">
            <a:avLst/>
          </a:prstGeom>
          <a:solidFill>
            <a:schemeClr val="accent5">
              <a:lumMod val="20000"/>
              <a:lumOff val="80000"/>
              <a:alpha val="85000"/>
            </a:schemeClr>
          </a:solidFill>
        </p:spPr>
        <p:txBody>
          <a:bodyPr wrap="square">
            <a:spAutoFit/>
          </a:bodyPr>
          <a:lstStyle/>
          <a:p>
            <a:r>
              <a:rPr lang="en-GB" sz="3200" b="1" dirty="0" smtClean="0"/>
              <a:t>Spoken Language Study: </a:t>
            </a:r>
            <a:r>
              <a:rPr lang="en-GB" sz="3200" b="1" dirty="0"/>
              <a:t>Spoken Language Study: </a:t>
            </a:r>
            <a:r>
              <a:rPr lang="en-GB" sz="3200" b="1" dirty="0">
                <a:solidFill>
                  <a:srgbClr val="0070C0"/>
                </a:solidFill>
              </a:rPr>
              <a:t>Explore</a:t>
            </a:r>
            <a:r>
              <a:rPr lang="en-GB" sz="3200" dirty="0"/>
              <a:t> some of the ways </a:t>
            </a:r>
            <a:r>
              <a:rPr lang="en-GB" sz="3200" b="1" dirty="0">
                <a:solidFill>
                  <a:srgbClr val="FF0000"/>
                </a:solidFill>
              </a:rPr>
              <a:t>Marco Pierre White adapts </a:t>
            </a:r>
            <a:r>
              <a:rPr lang="en-GB" sz="3200" dirty="0"/>
              <a:t>his </a:t>
            </a:r>
            <a:r>
              <a:rPr lang="en-GB" sz="3200" b="1" dirty="0">
                <a:solidFill>
                  <a:srgbClr val="00B050"/>
                </a:solidFill>
              </a:rPr>
              <a:t>spoken language</a:t>
            </a:r>
            <a:r>
              <a:rPr lang="en-GB" sz="3200" dirty="0"/>
              <a:t> in </a:t>
            </a:r>
            <a:r>
              <a:rPr lang="en-GB" sz="3200" b="1" dirty="0">
                <a:solidFill>
                  <a:srgbClr val="7030A0"/>
                </a:solidFill>
              </a:rPr>
              <a:t>different work contexts</a:t>
            </a:r>
            <a:r>
              <a:rPr lang="en-GB" sz="3200" dirty="0"/>
              <a:t>. </a:t>
            </a:r>
          </a:p>
        </p:txBody>
      </p:sp>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plan for your CA</a:t>
            </a:r>
            <a:endParaRPr lang="en-GB" dirty="0"/>
          </a:p>
        </p:txBody>
      </p:sp>
      <p:sp>
        <p:nvSpPr>
          <p:cNvPr id="6" name="Rectangle 5"/>
          <p:cNvSpPr/>
          <p:nvPr/>
        </p:nvSpPr>
        <p:spPr>
          <a:xfrm>
            <a:off x="10003" y="3284984"/>
            <a:ext cx="9144000" cy="3139321"/>
          </a:xfrm>
          <a:prstGeom prst="rect">
            <a:avLst/>
          </a:prstGeom>
        </p:spPr>
        <p:txBody>
          <a:bodyPr wrap="square">
            <a:spAutoFit/>
          </a:bodyPr>
          <a:lstStyle/>
          <a:p>
            <a:r>
              <a:rPr lang="en-GB" b="1" dirty="0"/>
              <a:t>You will explore:</a:t>
            </a:r>
          </a:p>
          <a:p>
            <a:pPr marL="285750" lvl="0" indent="-285750">
              <a:buFont typeface="Arial" panose="020B0604020202020204" pitchFamily="34" charset="0"/>
              <a:buChar char="•"/>
            </a:pPr>
            <a:r>
              <a:rPr lang="en-GB" sz="2000" dirty="0"/>
              <a:t>How his spoken language varies in different situations</a:t>
            </a:r>
          </a:p>
          <a:p>
            <a:pPr marL="285750" lvl="0" indent="-285750">
              <a:buFont typeface="Arial" panose="020B0604020202020204" pitchFamily="34" charset="0"/>
              <a:buChar char="•"/>
            </a:pPr>
            <a:r>
              <a:rPr lang="en-GB" sz="2000" dirty="0"/>
              <a:t>Why his language changes in different contexts (e.g. who he is speaking to; where he is speaking; what purpose his speech has)</a:t>
            </a:r>
          </a:p>
          <a:p>
            <a:pPr marL="285750" lvl="0" indent="-285750">
              <a:buFont typeface="Arial" panose="020B0604020202020204" pitchFamily="34" charset="0"/>
              <a:buChar char="•"/>
            </a:pPr>
            <a:r>
              <a:rPr lang="en-GB" sz="2000" dirty="0"/>
              <a:t>How he uses language for specific situations/effect – i.e. what is the specific purpose of his language?</a:t>
            </a:r>
          </a:p>
          <a:p>
            <a:pPr marL="285750" lvl="0" indent="-285750">
              <a:buFont typeface="Arial" panose="020B0604020202020204" pitchFamily="34" charset="0"/>
              <a:buChar char="•"/>
            </a:pPr>
            <a:r>
              <a:rPr lang="en-GB" sz="2000" dirty="0"/>
              <a:t>What the stereotypes of chefs’ language use are and public attitudes to language in the kitchen – does he fit these stereotypes? Why? Why not?</a:t>
            </a:r>
          </a:p>
          <a:p>
            <a:pPr marL="285750" lvl="0" indent="-285750">
              <a:buFont typeface="Arial" panose="020B0604020202020204" pitchFamily="34" charset="0"/>
              <a:buChar char="•"/>
            </a:pPr>
            <a:r>
              <a:rPr lang="en-GB" sz="2000" dirty="0"/>
              <a:t>The impact of the language used, i.e. what does it achieve? How does it affect those it is aimed at? Is it appropriate? Does it fit your expectations? </a:t>
            </a:r>
          </a:p>
        </p:txBody>
      </p:sp>
    </p:spTree>
    <p:extLst>
      <p:ext uri="{BB962C8B-B14F-4D97-AF65-F5344CB8AC3E}">
        <p14:creationId xmlns:p14="http://schemas.microsoft.com/office/powerpoint/2010/main" val="346507625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8568952" cy="2062103"/>
          </a:xfrm>
          <a:prstGeom prst="rect">
            <a:avLst/>
          </a:prstGeom>
          <a:solidFill>
            <a:schemeClr val="accent5">
              <a:lumMod val="20000"/>
              <a:lumOff val="80000"/>
              <a:alpha val="85000"/>
            </a:schemeClr>
          </a:solidFill>
        </p:spPr>
        <p:txBody>
          <a:bodyPr wrap="square">
            <a:spAutoFit/>
          </a:bodyPr>
          <a:lstStyle/>
          <a:p>
            <a:r>
              <a:rPr lang="en-GB" sz="3200" b="1" dirty="0" smtClean="0"/>
              <a:t>Spoken Language Study: </a:t>
            </a:r>
            <a:r>
              <a:rPr lang="en-GB" sz="3200" b="1" dirty="0"/>
              <a:t>Spoken Language Study: </a:t>
            </a:r>
            <a:r>
              <a:rPr lang="en-GB" sz="3200" b="1" dirty="0">
                <a:solidFill>
                  <a:srgbClr val="0070C0"/>
                </a:solidFill>
              </a:rPr>
              <a:t>Explore</a:t>
            </a:r>
            <a:r>
              <a:rPr lang="en-GB" sz="3200" dirty="0"/>
              <a:t> some of the ways </a:t>
            </a:r>
            <a:r>
              <a:rPr lang="en-GB" sz="3200" b="1" dirty="0">
                <a:solidFill>
                  <a:srgbClr val="FF0000"/>
                </a:solidFill>
              </a:rPr>
              <a:t>Marco Pierre White adapts </a:t>
            </a:r>
            <a:r>
              <a:rPr lang="en-GB" sz="3200" dirty="0"/>
              <a:t>his </a:t>
            </a:r>
            <a:r>
              <a:rPr lang="en-GB" sz="3200" b="1" dirty="0">
                <a:solidFill>
                  <a:srgbClr val="00B050"/>
                </a:solidFill>
              </a:rPr>
              <a:t>spoken language</a:t>
            </a:r>
            <a:r>
              <a:rPr lang="en-GB" sz="3200" dirty="0"/>
              <a:t> in </a:t>
            </a:r>
            <a:r>
              <a:rPr lang="en-GB" sz="3200" b="1" dirty="0">
                <a:solidFill>
                  <a:srgbClr val="7030A0"/>
                </a:solidFill>
              </a:rPr>
              <a:t>different work contexts</a:t>
            </a:r>
            <a:r>
              <a:rPr lang="en-GB" sz="3200" dirty="0"/>
              <a:t>. </a:t>
            </a:r>
          </a:p>
        </p:txBody>
      </p:sp>
      <p:sp>
        <p:nvSpPr>
          <p:cNvPr id="4" name="TextBox 3"/>
          <p:cNvSpPr txBox="1"/>
          <p:nvPr/>
        </p:nvSpPr>
        <p:spPr>
          <a:xfrm>
            <a:off x="323528" y="3284984"/>
            <a:ext cx="8424936" cy="2677656"/>
          </a:xfrm>
          <a:prstGeom prst="rect">
            <a:avLst/>
          </a:prstGeom>
          <a:noFill/>
        </p:spPr>
        <p:txBody>
          <a:bodyPr wrap="square" rtlCol="0">
            <a:spAutoFit/>
          </a:bodyPr>
          <a:lstStyle/>
          <a:p>
            <a:r>
              <a:rPr lang="en-GB" sz="2800" dirty="0" smtClean="0"/>
              <a:t>Make sure your notes are complete and start to plan for your CA. Use the handout to help you. </a:t>
            </a:r>
          </a:p>
          <a:p>
            <a:endParaRPr lang="en-GB" sz="2800" dirty="0"/>
          </a:p>
          <a:p>
            <a:r>
              <a:rPr lang="en-GB" sz="2800" dirty="0" smtClean="0"/>
              <a:t>Remember, </a:t>
            </a:r>
            <a:r>
              <a:rPr lang="en-GB" sz="2800" b="1" dirty="0" smtClean="0"/>
              <a:t>you can have your clean transcripts with you during the CA, but not your annotated ones. </a:t>
            </a:r>
            <a:r>
              <a:rPr lang="en-GB" sz="2800" dirty="0" smtClean="0"/>
              <a:t>You will have to put any notes on your planning sheet. </a:t>
            </a:r>
            <a:endParaRPr lang="en-GB" sz="2800" dirty="0"/>
          </a:p>
        </p:txBody>
      </p:sp>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plan for your CA</a:t>
            </a:r>
            <a:endParaRPr lang="en-GB" dirty="0"/>
          </a:p>
        </p:txBody>
      </p:sp>
    </p:spTree>
    <p:extLst>
      <p:ext uri="{BB962C8B-B14F-4D97-AF65-F5344CB8AC3E}">
        <p14:creationId xmlns:p14="http://schemas.microsoft.com/office/powerpoint/2010/main" val="334149198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8568952" cy="1477328"/>
          </a:xfrm>
          <a:prstGeom prst="rect">
            <a:avLst/>
          </a:prstGeom>
          <a:solidFill>
            <a:schemeClr val="accent5">
              <a:lumMod val="20000"/>
              <a:lumOff val="80000"/>
              <a:alpha val="85000"/>
            </a:schemeClr>
          </a:solidFill>
        </p:spPr>
        <p:txBody>
          <a:bodyPr wrap="square">
            <a:spAutoFit/>
          </a:bodyPr>
          <a:lstStyle/>
          <a:p>
            <a:r>
              <a:rPr lang="en-GB" sz="3000" b="1" dirty="0" smtClean="0"/>
              <a:t>Spoken Language Study: </a:t>
            </a:r>
            <a:r>
              <a:rPr lang="en-GB" sz="3000" b="1" dirty="0"/>
              <a:t>Spoken Language Study: </a:t>
            </a:r>
            <a:r>
              <a:rPr lang="en-GB" sz="3000" b="1" dirty="0">
                <a:solidFill>
                  <a:srgbClr val="0070C0"/>
                </a:solidFill>
              </a:rPr>
              <a:t>Explore</a:t>
            </a:r>
            <a:r>
              <a:rPr lang="en-GB" sz="3000" dirty="0"/>
              <a:t> some of the ways </a:t>
            </a:r>
            <a:r>
              <a:rPr lang="en-GB" sz="3000" b="1" dirty="0">
                <a:solidFill>
                  <a:srgbClr val="FF0000"/>
                </a:solidFill>
              </a:rPr>
              <a:t>Marco Pierre White adapts </a:t>
            </a:r>
            <a:r>
              <a:rPr lang="en-GB" sz="3000" dirty="0"/>
              <a:t>his </a:t>
            </a:r>
            <a:r>
              <a:rPr lang="en-GB" sz="3000" b="1" dirty="0">
                <a:solidFill>
                  <a:srgbClr val="00B050"/>
                </a:solidFill>
              </a:rPr>
              <a:t>spoken language</a:t>
            </a:r>
            <a:r>
              <a:rPr lang="en-GB" sz="3000" dirty="0"/>
              <a:t> in </a:t>
            </a:r>
            <a:r>
              <a:rPr lang="en-GB" sz="3000" b="1" dirty="0">
                <a:solidFill>
                  <a:srgbClr val="7030A0"/>
                </a:solidFill>
              </a:rPr>
              <a:t>different work contexts</a:t>
            </a:r>
            <a:r>
              <a:rPr lang="en-GB" sz="3000" dirty="0"/>
              <a:t>. </a:t>
            </a:r>
          </a:p>
        </p:txBody>
      </p:sp>
      <p:sp>
        <p:nvSpPr>
          <p:cNvPr id="4" name="TextBox 3"/>
          <p:cNvSpPr txBox="1"/>
          <p:nvPr/>
        </p:nvSpPr>
        <p:spPr>
          <a:xfrm>
            <a:off x="107504" y="2291150"/>
            <a:ext cx="8856984" cy="4401205"/>
          </a:xfrm>
          <a:prstGeom prst="rect">
            <a:avLst/>
          </a:prstGeom>
          <a:noFill/>
        </p:spPr>
        <p:txBody>
          <a:bodyPr wrap="square" rtlCol="0">
            <a:spAutoFit/>
          </a:bodyPr>
          <a:lstStyle/>
          <a:p>
            <a:r>
              <a:rPr lang="en-GB" sz="2800" b="1" dirty="0" smtClean="0"/>
              <a:t>Introduction –</a:t>
            </a:r>
            <a:r>
              <a:rPr lang="en-GB" sz="2800" dirty="0" smtClean="0"/>
              <a:t>  Explain what context each clip takes place in and how formal they are.</a:t>
            </a:r>
          </a:p>
          <a:p>
            <a:endParaRPr lang="en-GB" sz="2800" dirty="0"/>
          </a:p>
          <a:p>
            <a:r>
              <a:rPr lang="en-GB" sz="2800" b="1" dirty="0" smtClean="0"/>
              <a:t>Main essay – </a:t>
            </a:r>
            <a:r>
              <a:rPr lang="en-GB" sz="2800" dirty="0" smtClean="0"/>
              <a:t>choose at least three different language features to analyse. Explain how MPW uses these in each clip and </a:t>
            </a:r>
            <a:r>
              <a:rPr lang="en-GB" sz="2800" b="1" dirty="0" smtClean="0"/>
              <a:t>why</a:t>
            </a:r>
            <a:r>
              <a:rPr lang="en-GB" sz="2800" dirty="0" smtClean="0"/>
              <a:t>. Explain the </a:t>
            </a:r>
            <a:r>
              <a:rPr lang="en-GB" sz="2800" b="1" dirty="0" smtClean="0"/>
              <a:t>different effects </a:t>
            </a:r>
            <a:r>
              <a:rPr lang="en-GB" sz="2800" dirty="0" smtClean="0"/>
              <a:t>they have.</a:t>
            </a:r>
          </a:p>
          <a:p>
            <a:endParaRPr lang="en-GB" sz="2800" dirty="0"/>
          </a:p>
          <a:p>
            <a:r>
              <a:rPr lang="en-GB" sz="2800" b="1" dirty="0" smtClean="0"/>
              <a:t>Conclusion –</a:t>
            </a:r>
            <a:r>
              <a:rPr lang="en-GB" sz="2800" dirty="0" smtClean="0"/>
              <a:t> do these fit our attitudes and expectations of how a chef will speak? How do we respond to MPW’s use of language? </a:t>
            </a:r>
            <a:endParaRPr lang="en-GB" sz="2800" dirty="0"/>
          </a:p>
        </p:txBody>
      </p:sp>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plan for your CA</a:t>
            </a:r>
            <a:endParaRPr lang="en-GB" dirty="0"/>
          </a:p>
        </p:txBody>
      </p:sp>
    </p:spTree>
    <p:extLst>
      <p:ext uri="{BB962C8B-B14F-4D97-AF65-F5344CB8AC3E}">
        <p14:creationId xmlns:p14="http://schemas.microsoft.com/office/powerpoint/2010/main" val="159453287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8568952" cy="1569660"/>
          </a:xfrm>
          <a:prstGeom prst="rect">
            <a:avLst/>
          </a:prstGeom>
          <a:solidFill>
            <a:schemeClr val="accent5">
              <a:lumMod val="20000"/>
              <a:lumOff val="80000"/>
              <a:alpha val="85000"/>
            </a:schemeClr>
          </a:solidFill>
        </p:spPr>
        <p:txBody>
          <a:bodyPr wrap="square">
            <a:spAutoFit/>
          </a:bodyPr>
          <a:lstStyle/>
          <a:p>
            <a:r>
              <a:rPr lang="en-GB" sz="3200" b="1" dirty="0" smtClean="0"/>
              <a:t>Spoken Language Study: </a:t>
            </a:r>
            <a:r>
              <a:rPr lang="en-GB" sz="3200" b="1" dirty="0">
                <a:solidFill>
                  <a:srgbClr val="0070C0"/>
                </a:solidFill>
              </a:rPr>
              <a:t>Explore</a:t>
            </a:r>
            <a:r>
              <a:rPr lang="en-GB" sz="3200" dirty="0"/>
              <a:t> some of the ways </a:t>
            </a:r>
            <a:r>
              <a:rPr lang="en-GB" sz="3200" b="1" dirty="0">
                <a:solidFill>
                  <a:srgbClr val="FF0000"/>
                </a:solidFill>
              </a:rPr>
              <a:t>Marco Pierre White adapts </a:t>
            </a:r>
            <a:r>
              <a:rPr lang="en-GB" sz="3200" dirty="0"/>
              <a:t>his </a:t>
            </a:r>
            <a:r>
              <a:rPr lang="en-GB" sz="3200" b="1" dirty="0">
                <a:solidFill>
                  <a:srgbClr val="00B050"/>
                </a:solidFill>
              </a:rPr>
              <a:t>spoken language</a:t>
            </a:r>
            <a:r>
              <a:rPr lang="en-GB" sz="3200" dirty="0"/>
              <a:t> in </a:t>
            </a:r>
            <a:r>
              <a:rPr lang="en-GB" sz="3200" b="1" dirty="0">
                <a:solidFill>
                  <a:srgbClr val="7030A0"/>
                </a:solidFill>
              </a:rPr>
              <a:t>different work contexts</a:t>
            </a:r>
            <a:r>
              <a:rPr lang="en-GB" sz="3200" dirty="0"/>
              <a:t>. </a:t>
            </a:r>
          </a:p>
        </p:txBody>
      </p:sp>
      <p:graphicFrame>
        <p:nvGraphicFramePr>
          <p:cNvPr id="5" name="Table 4"/>
          <p:cNvGraphicFramePr>
            <a:graphicFrameLocks noGrp="1"/>
          </p:cNvGraphicFramePr>
          <p:nvPr>
            <p:extLst>
              <p:ext uri="{D42A27DB-BD31-4B8C-83A1-F6EECF244321}">
                <p14:modId xmlns:p14="http://schemas.microsoft.com/office/powerpoint/2010/main" val="1815692823"/>
              </p:ext>
            </p:extLst>
          </p:nvPr>
        </p:nvGraphicFramePr>
        <p:xfrm>
          <a:off x="251520" y="2492896"/>
          <a:ext cx="8568951" cy="3357932"/>
        </p:xfrm>
        <a:graphic>
          <a:graphicData uri="http://schemas.openxmlformats.org/drawingml/2006/table">
            <a:tbl>
              <a:tblPr firstRow="1" bandRow="1">
                <a:tableStyleId>{5C22544A-7EE6-4342-B048-85BDC9FD1C3A}</a:tableStyleId>
              </a:tblPr>
              <a:tblGrid>
                <a:gridCol w="2856317"/>
                <a:gridCol w="2856317"/>
                <a:gridCol w="2856317"/>
              </a:tblGrid>
              <a:tr h="828092">
                <a:tc>
                  <a:txBody>
                    <a:bodyPr/>
                    <a:lstStyle/>
                    <a:p>
                      <a:r>
                        <a:rPr lang="en-GB" dirty="0" smtClean="0"/>
                        <a:t>Feature</a:t>
                      </a:r>
                      <a:r>
                        <a:rPr lang="en-GB" baseline="0" dirty="0" smtClean="0"/>
                        <a:t> of language</a:t>
                      </a:r>
                      <a:endParaRPr lang="en-GB" dirty="0"/>
                    </a:p>
                  </a:txBody>
                  <a:tcPr/>
                </a:tc>
                <a:tc>
                  <a:txBody>
                    <a:bodyPr/>
                    <a:lstStyle/>
                    <a:p>
                      <a:r>
                        <a:rPr lang="en-GB" dirty="0" smtClean="0"/>
                        <a:t>What effect does it have</a:t>
                      </a:r>
                      <a:r>
                        <a:rPr lang="en-GB" baseline="0" dirty="0" smtClean="0"/>
                        <a:t> in ‘Where’s My Crab?’?</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effect does it have in </a:t>
                      </a:r>
                      <a:r>
                        <a:rPr lang="en-GB" baseline="0" dirty="0" smtClean="0"/>
                        <a:t>‘Spanish Omelette’?</a:t>
                      </a:r>
                      <a:endParaRPr lang="en-GB" dirty="0" smtClean="0"/>
                    </a:p>
                  </a:txBody>
                  <a:tcPr/>
                </a:tc>
              </a:tr>
              <a:tr h="828092">
                <a:tc>
                  <a:txBody>
                    <a:bodyPr/>
                    <a:lstStyle/>
                    <a:p>
                      <a:r>
                        <a:rPr lang="en-GB" sz="2000" dirty="0" smtClean="0"/>
                        <a:t>Pauses</a:t>
                      </a:r>
                      <a:endParaRPr lang="en-GB" sz="2000" dirty="0"/>
                    </a:p>
                  </a:txBody>
                  <a:tcPr/>
                </a:tc>
                <a:tc>
                  <a:txBody>
                    <a:bodyPr/>
                    <a:lstStyle/>
                    <a:p>
                      <a:r>
                        <a:rPr lang="en-GB" sz="2000" dirty="0" smtClean="0"/>
                        <a:t>Purpose</a:t>
                      </a:r>
                      <a:r>
                        <a:rPr lang="en-GB" sz="2000" baseline="0" dirty="0" smtClean="0"/>
                        <a:t> is </a:t>
                      </a:r>
                      <a:r>
                        <a:rPr lang="en-GB" sz="2000" b="1" baseline="0" dirty="0" smtClean="0"/>
                        <a:t>floor holding </a:t>
                      </a:r>
                      <a:r>
                        <a:rPr lang="en-GB" sz="2000" baseline="0" dirty="0" smtClean="0"/>
                        <a:t>– everyone must wait to hear what MPW is going to say. Stresses his power.</a:t>
                      </a:r>
                      <a:endParaRPr lang="en-GB" sz="2000" dirty="0"/>
                    </a:p>
                  </a:txBody>
                  <a:tcPr/>
                </a:tc>
                <a:tc>
                  <a:txBody>
                    <a:bodyPr/>
                    <a:lstStyle/>
                    <a:p>
                      <a:r>
                        <a:rPr lang="en-GB" sz="2000" dirty="0" smtClean="0"/>
                        <a:t>Purpose</a:t>
                      </a:r>
                      <a:r>
                        <a:rPr lang="en-GB" sz="2000" baseline="0" dirty="0" smtClean="0"/>
                        <a:t> is </a:t>
                      </a:r>
                      <a:r>
                        <a:rPr lang="en-GB" sz="2000" b="1" baseline="0" dirty="0" smtClean="0"/>
                        <a:t>social</a:t>
                      </a:r>
                      <a:r>
                        <a:rPr lang="en-GB" sz="2000" baseline="0" dirty="0" smtClean="0"/>
                        <a:t> – MPW fills the gaps between instructions with irrelevant observations to reduce his power and include the viewing audience.</a:t>
                      </a:r>
                      <a:endParaRPr lang="en-GB" sz="2000" dirty="0" smtClean="0"/>
                    </a:p>
                    <a:p>
                      <a:endParaRPr lang="en-GB" sz="2000" dirty="0" smtClean="0"/>
                    </a:p>
                  </a:txBody>
                  <a:tcPr/>
                </a:tc>
              </a:tr>
            </a:tbl>
          </a:graphicData>
        </a:graphic>
      </p:graphicFrame>
      <p:sp>
        <p:nvSpPr>
          <p:cNvPr id="6" name="TextBox 5"/>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plan for your CA</a:t>
            </a:r>
            <a:endParaRPr lang="en-GB" dirty="0"/>
          </a:p>
        </p:txBody>
      </p:sp>
    </p:spTree>
    <p:extLst>
      <p:ext uri="{BB962C8B-B14F-4D97-AF65-F5344CB8AC3E}">
        <p14:creationId xmlns:p14="http://schemas.microsoft.com/office/powerpoint/2010/main" val="300247735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84445305"/>
              </p:ext>
            </p:extLst>
          </p:nvPr>
        </p:nvGraphicFramePr>
        <p:xfrm>
          <a:off x="251520" y="260648"/>
          <a:ext cx="8568951" cy="6177332"/>
        </p:xfrm>
        <a:graphic>
          <a:graphicData uri="http://schemas.openxmlformats.org/drawingml/2006/table">
            <a:tbl>
              <a:tblPr firstRow="1" bandRow="1">
                <a:tableStyleId>{5C22544A-7EE6-4342-B048-85BDC9FD1C3A}</a:tableStyleId>
              </a:tblPr>
              <a:tblGrid>
                <a:gridCol w="2856317"/>
                <a:gridCol w="2856317"/>
                <a:gridCol w="2856317"/>
              </a:tblGrid>
              <a:tr h="828092">
                <a:tc>
                  <a:txBody>
                    <a:bodyPr/>
                    <a:lstStyle/>
                    <a:p>
                      <a:r>
                        <a:rPr lang="en-GB" dirty="0" smtClean="0"/>
                        <a:t>Feature</a:t>
                      </a:r>
                      <a:r>
                        <a:rPr lang="en-GB" baseline="0" dirty="0" smtClean="0"/>
                        <a:t> of language</a:t>
                      </a:r>
                      <a:endParaRPr lang="en-GB" dirty="0"/>
                    </a:p>
                  </a:txBody>
                  <a:tcPr/>
                </a:tc>
                <a:tc>
                  <a:txBody>
                    <a:bodyPr/>
                    <a:lstStyle/>
                    <a:p>
                      <a:r>
                        <a:rPr lang="en-GB" dirty="0" smtClean="0"/>
                        <a:t>What effect does it have</a:t>
                      </a:r>
                      <a:r>
                        <a:rPr lang="en-GB" baseline="0" dirty="0" smtClean="0"/>
                        <a:t> in ‘Where’s My Crab?’?</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 effect does it have in </a:t>
                      </a:r>
                      <a:r>
                        <a:rPr lang="en-GB" baseline="0" dirty="0" smtClean="0"/>
                        <a:t>‘Spanish Omelette’?</a:t>
                      </a:r>
                      <a:endParaRPr lang="en-GB" dirty="0" smtClean="0"/>
                    </a:p>
                  </a:txBody>
                  <a:tcPr/>
                </a:tc>
              </a:tr>
              <a:tr h="828092">
                <a:tc>
                  <a:txBody>
                    <a:bodyPr/>
                    <a:lstStyle/>
                    <a:p>
                      <a:r>
                        <a:rPr lang="en-GB" sz="2300" dirty="0" smtClean="0"/>
                        <a:t>Pauses</a:t>
                      </a:r>
                    </a:p>
                    <a:p>
                      <a:r>
                        <a:rPr lang="en-GB" sz="2300" b="1" dirty="0" smtClean="0"/>
                        <a:t>Questions</a:t>
                      </a:r>
                    </a:p>
                    <a:p>
                      <a:r>
                        <a:rPr lang="en-GB" sz="2300" dirty="0" smtClean="0"/>
                        <a:t>Jargon</a:t>
                      </a:r>
                    </a:p>
                    <a:p>
                      <a:r>
                        <a:rPr lang="en-GB" sz="2300" b="1" dirty="0" smtClean="0"/>
                        <a:t>Sentence length</a:t>
                      </a:r>
                    </a:p>
                    <a:p>
                      <a:r>
                        <a:rPr lang="en-GB" sz="2300" dirty="0" smtClean="0"/>
                        <a:t>Imperatives</a:t>
                      </a:r>
                    </a:p>
                    <a:p>
                      <a:r>
                        <a:rPr lang="en-GB" sz="2300" b="1" dirty="0" smtClean="0"/>
                        <a:t>‘But’ ‘so’ etc.</a:t>
                      </a:r>
                    </a:p>
                    <a:p>
                      <a:r>
                        <a:rPr lang="en-GB" sz="2300" dirty="0" smtClean="0"/>
                        <a:t>Use of ‘we’ or ‘I’</a:t>
                      </a:r>
                    </a:p>
                    <a:p>
                      <a:r>
                        <a:rPr lang="en-GB" sz="2300" b="1" dirty="0" smtClean="0"/>
                        <a:t>Repetition</a:t>
                      </a:r>
                    </a:p>
                    <a:p>
                      <a:r>
                        <a:rPr lang="en-GB" sz="2300" dirty="0" smtClean="0"/>
                        <a:t>Simplifiers</a:t>
                      </a:r>
                      <a:r>
                        <a:rPr lang="en-GB" sz="2300" baseline="0" dirty="0" smtClean="0"/>
                        <a:t> or informal language</a:t>
                      </a:r>
                      <a:endParaRPr lang="en-GB" sz="2300" dirty="0" smtClean="0"/>
                    </a:p>
                    <a:p>
                      <a:r>
                        <a:rPr lang="en-GB" sz="2300" b="1" dirty="0" smtClean="0"/>
                        <a:t>Paralinguistic features (i.e. body</a:t>
                      </a:r>
                      <a:r>
                        <a:rPr lang="en-GB" sz="2300" b="1" baseline="0" dirty="0" smtClean="0"/>
                        <a:t> language)</a:t>
                      </a:r>
                      <a:endParaRPr lang="en-GB" sz="2300" b="1" dirty="0" smtClean="0"/>
                    </a:p>
                    <a:p>
                      <a:r>
                        <a:rPr lang="en-GB" sz="2300" dirty="0" smtClean="0"/>
                        <a:t>Stereotype</a:t>
                      </a:r>
                      <a:r>
                        <a:rPr lang="en-GB" sz="2300" baseline="0" dirty="0" smtClean="0"/>
                        <a:t> of gender</a:t>
                      </a:r>
                    </a:p>
                    <a:p>
                      <a:r>
                        <a:rPr lang="en-GB" sz="2300" b="1" baseline="0" dirty="0" smtClean="0"/>
                        <a:t>Anything else...</a:t>
                      </a:r>
                      <a:endParaRPr lang="en-GB" sz="2300" b="1" dirty="0"/>
                    </a:p>
                  </a:txBody>
                  <a:tcPr/>
                </a:tc>
                <a:tc>
                  <a:txBody>
                    <a:bodyPr/>
                    <a:lstStyle/>
                    <a:p>
                      <a:endParaRPr lang="en-GB" sz="2000" dirty="0"/>
                    </a:p>
                  </a:txBody>
                  <a:tcPr/>
                </a:tc>
                <a:tc>
                  <a:txBody>
                    <a:bodyPr/>
                    <a:lstStyle/>
                    <a:p>
                      <a:endParaRPr lang="en-GB" sz="2000" dirty="0" smtClean="0"/>
                    </a:p>
                  </a:txBody>
                  <a:tcPr/>
                </a:tc>
              </a:tr>
            </a:tbl>
          </a:graphicData>
        </a:graphic>
      </p:graphicFrame>
      <p:sp>
        <p:nvSpPr>
          <p:cNvPr id="3" name="TextBox 2"/>
          <p:cNvSpPr txBox="1"/>
          <p:nvPr/>
        </p:nvSpPr>
        <p:spPr>
          <a:xfrm>
            <a:off x="3131840" y="1916832"/>
            <a:ext cx="5472608" cy="3447098"/>
          </a:xfrm>
          <a:prstGeom prst="rect">
            <a:avLst/>
          </a:prstGeom>
          <a:noFill/>
        </p:spPr>
        <p:txBody>
          <a:bodyPr wrap="square" rtlCol="0">
            <a:spAutoFit/>
          </a:bodyPr>
          <a:lstStyle/>
          <a:p>
            <a:r>
              <a:rPr lang="en-GB" sz="4000" b="1" dirty="0">
                <a:solidFill>
                  <a:srgbClr val="0070C0"/>
                </a:solidFill>
              </a:rPr>
              <a:t>Explore</a:t>
            </a:r>
            <a:r>
              <a:rPr lang="en-GB" sz="4000" dirty="0"/>
              <a:t> some of the ways </a:t>
            </a:r>
            <a:r>
              <a:rPr lang="en-GB" sz="4000" b="1" dirty="0">
                <a:solidFill>
                  <a:srgbClr val="FF0000"/>
                </a:solidFill>
              </a:rPr>
              <a:t>Marco Pierre White adapts </a:t>
            </a:r>
            <a:r>
              <a:rPr lang="en-GB" sz="4000" dirty="0"/>
              <a:t>his </a:t>
            </a:r>
            <a:r>
              <a:rPr lang="en-GB" sz="4000" b="1" dirty="0">
                <a:solidFill>
                  <a:srgbClr val="00B050"/>
                </a:solidFill>
              </a:rPr>
              <a:t>spoken language</a:t>
            </a:r>
            <a:r>
              <a:rPr lang="en-GB" sz="4000" dirty="0"/>
              <a:t> in </a:t>
            </a:r>
            <a:r>
              <a:rPr lang="en-GB" sz="4000" b="1" dirty="0">
                <a:solidFill>
                  <a:srgbClr val="7030A0"/>
                </a:solidFill>
              </a:rPr>
              <a:t>different work contexts</a:t>
            </a:r>
            <a:r>
              <a:rPr lang="en-GB" sz="4000" dirty="0"/>
              <a:t>. </a:t>
            </a:r>
          </a:p>
          <a:p>
            <a:endParaRPr lang="en-GB" dirty="0"/>
          </a:p>
        </p:txBody>
      </p:sp>
    </p:spTree>
    <p:extLst>
      <p:ext uri="{BB962C8B-B14F-4D97-AF65-F5344CB8AC3E}">
        <p14:creationId xmlns:p14="http://schemas.microsoft.com/office/powerpoint/2010/main" val="400164938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764704"/>
            <a:ext cx="8568952" cy="1477328"/>
          </a:xfrm>
          <a:prstGeom prst="rect">
            <a:avLst/>
          </a:prstGeom>
          <a:solidFill>
            <a:schemeClr val="accent5">
              <a:lumMod val="20000"/>
              <a:lumOff val="80000"/>
              <a:alpha val="85000"/>
            </a:schemeClr>
          </a:solidFill>
        </p:spPr>
        <p:txBody>
          <a:bodyPr wrap="square">
            <a:spAutoFit/>
          </a:bodyPr>
          <a:lstStyle/>
          <a:p>
            <a:r>
              <a:rPr lang="en-GB" sz="3000" b="1" dirty="0" smtClean="0"/>
              <a:t>Spoken Language Study: </a:t>
            </a:r>
            <a:r>
              <a:rPr lang="en-GB" sz="3000" b="1" dirty="0"/>
              <a:t>Spoken Language Study: </a:t>
            </a:r>
            <a:r>
              <a:rPr lang="en-GB" sz="3000" b="1" dirty="0">
                <a:solidFill>
                  <a:srgbClr val="0070C0"/>
                </a:solidFill>
              </a:rPr>
              <a:t>Explore</a:t>
            </a:r>
            <a:r>
              <a:rPr lang="en-GB" sz="3000" dirty="0"/>
              <a:t> some of the ways </a:t>
            </a:r>
            <a:r>
              <a:rPr lang="en-GB" sz="3000" b="1" dirty="0">
                <a:solidFill>
                  <a:srgbClr val="FF0000"/>
                </a:solidFill>
              </a:rPr>
              <a:t>Marco Pierre White adapts </a:t>
            </a:r>
            <a:r>
              <a:rPr lang="en-GB" sz="3000" dirty="0"/>
              <a:t>his </a:t>
            </a:r>
            <a:r>
              <a:rPr lang="en-GB" sz="3000" b="1" dirty="0">
                <a:solidFill>
                  <a:srgbClr val="00B050"/>
                </a:solidFill>
              </a:rPr>
              <a:t>spoken language</a:t>
            </a:r>
            <a:r>
              <a:rPr lang="en-GB" sz="3000" dirty="0"/>
              <a:t> in </a:t>
            </a:r>
            <a:r>
              <a:rPr lang="en-GB" sz="3000" b="1" dirty="0">
                <a:solidFill>
                  <a:srgbClr val="7030A0"/>
                </a:solidFill>
              </a:rPr>
              <a:t>different work contexts</a:t>
            </a:r>
            <a:r>
              <a:rPr lang="en-GB" sz="3000" dirty="0"/>
              <a:t>. </a:t>
            </a:r>
          </a:p>
        </p:txBody>
      </p:sp>
      <p:sp>
        <p:nvSpPr>
          <p:cNvPr id="4" name="TextBox 3"/>
          <p:cNvSpPr txBox="1"/>
          <p:nvPr/>
        </p:nvSpPr>
        <p:spPr>
          <a:xfrm>
            <a:off x="107504" y="2291150"/>
            <a:ext cx="8856984" cy="4401205"/>
          </a:xfrm>
          <a:prstGeom prst="rect">
            <a:avLst/>
          </a:prstGeom>
          <a:noFill/>
        </p:spPr>
        <p:txBody>
          <a:bodyPr wrap="square" rtlCol="0">
            <a:spAutoFit/>
          </a:bodyPr>
          <a:lstStyle/>
          <a:p>
            <a:r>
              <a:rPr lang="en-GB" sz="2800" b="1" dirty="0" smtClean="0"/>
              <a:t>Introduction –</a:t>
            </a:r>
            <a:r>
              <a:rPr lang="en-GB" sz="2800" dirty="0" smtClean="0"/>
              <a:t>  Explain what context each clip takes place in and how formal they are.</a:t>
            </a:r>
          </a:p>
          <a:p>
            <a:endParaRPr lang="en-GB" sz="2800" dirty="0"/>
          </a:p>
          <a:p>
            <a:r>
              <a:rPr lang="en-GB" sz="2800" b="1" dirty="0" smtClean="0"/>
              <a:t>Main essay – </a:t>
            </a:r>
            <a:r>
              <a:rPr lang="en-GB" sz="2800" dirty="0" smtClean="0"/>
              <a:t>choose at least three different language features to analyse. Explain how MPW uses these in each clip and </a:t>
            </a:r>
            <a:r>
              <a:rPr lang="en-GB" sz="2800" b="1" dirty="0" smtClean="0"/>
              <a:t>why</a:t>
            </a:r>
            <a:r>
              <a:rPr lang="en-GB" sz="2800" dirty="0" smtClean="0"/>
              <a:t>. Explain the </a:t>
            </a:r>
            <a:r>
              <a:rPr lang="en-GB" sz="2800" b="1" dirty="0" smtClean="0"/>
              <a:t>different effects </a:t>
            </a:r>
            <a:r>
              <a:rPr lang="en-GB" sz="2800" dirty="0" smtClean="0"/>
              <a:t>they have.</a:t>
            </a:r>
          </a:p>
          <a:p>
            <a:endParaRPr lang="en-GB" sz="2800" dirty="0"/>
          </a:p>
          <a:p>
            <a:r>
              <a:rPr lang="en-GB" sz="2800" b="1" dirty="0" smtClean="0"/>
              <a:t>Conclusion –</a:t>
            </a:r>
            <a:r>
              <a:rPr lang="en-GB" sz="2800" dirty="0" smtClean="0"/>
              <a:t> do these fit our attitudes and expectations of how a chef will speak? How do we respond to MPW’s use of language? </a:t>
            </a:r>
            <a:endParaRPr lang="en-GB" sz="2800" dirty="0"/>
          </a:p>
        </p:txBody>
      </p:sp>
      <p:sp>
        <p:nvSpPr>
          <p:cNvPr id="5" name="TextBox 4"/>
          <p:cNvSpPr txBox="1"/>
          <p:nvPr/>
        </p:nvSpPr>
        <p:spPr>
          <a:xfrm>
            <a:off x="0" y="0"/>
            <a:ext cx="9144000" cy="369332"/>
          </a:xfrm>
          <a:prstGeom prst="rect">
            <a:avLst/>
          </a:prstGeom>
          <a:solidFill>
            <a:schemeClr val="accent3">
              <a:lumMod val="40000"/>
              <a:lumOff val="60000"/>
            </a:schemeClr>
          </a:solidFill>
        </p:spPr>
        <p:txBody>
          <a:bodyPr wrap="square" rtlCol="0">
            <a:spAutoFit/>
          </a:bodyPr>
          <a:lstStyle/>
          <a:p>
            <a:r>
              <a:rPr lang="en-GB" b="1" dirty="0" smtClean="0"/>
              <a:t>Learning Objective: </a:t>
            </a:r>
            <a:r>
              <a:rPr lang="en-GB" dirty="0" smtClean="0"/>
              <a:t>To plan for your CA</a:t>
            </a:r>
            <a:endParaRPr lang="en-GB" dirty="0"/>
          </a:p>
        </p:txBody>
      </p:sp>
    </p:spTree>
    <p:extLst>
      <p:ext uri="{BB962C8B-B14F-4D97-AF65-F5344CB8AC3E}">
        <p14:creationId xmlns:p14="http://schemas.microsoft.com/office/powerpoint/2010/main" val="3038613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TotalTime>
  <Words>7166</Words>
  <Application>Microsoft Office PowerPoint</Application>
  <PresentationFormat>On-screen Show (4:3)</PresentationFormat>
  <Paragraphs>572</Paragraphs>
  <Slides>98</Slides>
  <Notes>1</Notes>
  <HiddenSlides>0</HiddenSlides>
  <MMClips>0</MMClips>
  <ScaleCrop>false</ScaleCrop>
  <HeadingPairs>
    <vt:vector size="4" baseType="variant">
      <vt:variant>
        <vt:lpstr>Theme</vt:lpstr>
      </vt:variant>
      <vt:variant>
        <vt:i4>1</vt:i4>
      </vt:variant>
      <vt:variant>
        <vt:lpstr>Slide Titles</vt:lpstr>
      </vt:variant>
      <vt:variant>
        <vt:i4>98</vt:i4>
      </vt:variant>
    </vt:vector>
  </HeadingPairs>
  <TitlesOfParts>
    <vt:vector size="99" baseType="lpstr">
      <vt:lpstr>Office Theme</vt:lpstr>
      <vt:lpstr> CA: GCSE English Language Unit 3 part c: Spoken Language Study  Spoken Genres: Explore some of the ways people adapt their spoken language when at work.  </vt:lpstr>
      <vt:lpstr>  Learning Objective   To understand the AOs and task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Learning Objective   To understand how power and power relationships shape our language use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Learning Objective   To understand how and why chefs use jargon    </vt:lpstr>
      <vt:lpstr>PowerPoint Presentation</vt:lpstr>
      <vt:lpstr>PowerPoint Presentation</vt:lpstr>
      <vt:lpstr>PowerPoint Presentation</vt:lpstr>
      <vt:lpstr>PowerPoint Presentation</vt:lpstr>
      <vt:lpstr>PowerPoint Presentation</vt:lpstr>
      <vt:lpstr>  Learning Objective   To understand how gender shapes our language use  </vt:lpstr>
      <vt:lpstr>PowerPoint Presentation</vt:lpstr>
      <vt:lpstr>PowerPoint Presentation</vt:lpstr>
      <vt:lpstr>PowerPoint Presentation</vt:lpstr>
      <vt:lpstr>PowerPoint Presentation</vt:lpstr>
      <vt:lpstr>PowerPoint Presentation</vt:lpstr>
      <vt:lpstr>PowerPoint Presentation</vt:lpstr>
      <vt:lpstr>  Learning Objective   To set the context for our language study, considering power, jargon and gender  </vt:lpstr>
      <vt:lpstr>PowerPoint Presentation</vt:lpstr>
      <vt:lpstr>PowerPoint Presentation</vt:lpstr>
      <vt:lpstr>PowerPoint Presentation</vt:lpstr>
      <vt:lpstr>How does Gordon Ramsay use language to show his disrespect for the owner and respect for the kitchen staff?</vt:lpstr>
      <vt:lpstr>Am I seeing right? You’ve got a three burner wok there (2.0) Is that a pizza oven?</vt:lpstr>
      <vt:lpstr>Shelley (1.0) how can you cook soul food in a wok?</vt:lpstr>
      <vt:lpstr>Tell me what’s working (.) apart from you</vt:lpstr>
      <vt:lpstr>I mean this (.) is a joke</vt:lpstr>
      <vt:lpstr>How does he show his authority and earn respect from the viewers at home?</vt:lpstr>
      <vt:lpstr>First off (.) get your roasting tray</vt:lpstr>
      <vt:lpstr>Put your tray on the gas (.) pork ribs 60% meat (.) 35 40% fat</vt:lpstr>
      <vt:lpstr>Give them a really good season (1.0) salt (1.0) and pepper</vt:lpstr>
      <vt:lpstr>And the nice thing about this cut is that they stays incredibly moist when you cook them (1.0) on the bone (1.0) and the longer you cook them (.) the more delicious they become</vt:lpstr>
      <vt:lpstr>And I really want that nice sort of caramelisation taking place on the pork</vt:lpstr>
      <vt:lpstr>Ginger (2.0) you can’t beat fresh ginger with sticky pork ribs</vt:lpstr>
      <vt:lpstr>Place it down nice and firmly and (.) slice (2.0) the thinner you slice the ginger (.) the more fragrant the ribs (1.0) garlic</vt:lpstr>
      <vt:lpstr>Don’t rush it (1.0) turn them over (1.0) that’s what I want</vt:lpstr>
      <vt:lpstr>Braising is just a chef’s term for cooking something slowly in liquid</vt:lpstr>
      <vt:lpstr>How does Gordon Ramsay use language to show his disrespect for the owner and respect for the kitchen staff?</vt:lpstr>
      <vt:lpstr>Am I seeing right? You’ve got a three burner wok there (2.0) Is that a pizza oven?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Learning Objective   To plan for your controlled assessment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GCSE English Language Unit 3 part c: Spoken Language Study  Spoken Genres: Explore the ways power and authority shape spoken language.</dc:title>
  <dc:creator>Vicki</dc:creator>
  <cp:lastModifiedBy>User</cp:lastModifiedBy>
  <cp:revision>30</cp:revision>
  <dcterms:created xsi:type="dcterms:W3CDTF">2014-02-18T11:01:16Z</dcterms:created>
  <dcterms:modified xsi:type="dcterms:W3CDTF">2015-11-25T14:22:48Z</dcterms:modified>
</cp:coreProperties>
</file>