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7" r:id="rId2"/>
    <p:sldId id="268" r:id="rId3"/>
    <p:sldId id="259" r:id="rId4"/>
    <p:sldId id="260" r:id="rId5"/>
    <p:sldId id="262" r:id="rId6"/>
    <p:sldId id="261" r:id="rId7"/>
    <p:sldId id="363" r:id="rId8"/>
    <p:sldId id="265" r:id="rId9"/>
    <p:sldId id="266" r:id="rId10"/>
    <p:sldId id="258" r:id="rId11"/>
    <p:sldId id="267" r:id="rId12"/>
    <p:sldId id="277" r:id="rId13"/>
    <p:sldId id="269" r:id="rId14"/>
    <p:sldId id="278" r:id="rId15"/>
    <p:sldId id="279" r:id="rId16"/>
    <p:sldId id="280" r:id="rId17"/>
    <p:sldId id="281" r:id="rId18"/>
    <p:sldId id="282" r:id="rId19"/>
    <p:sldId id="283" r:id="rId20"/>
    <p:sldId id="284" r:id="rId21"/>
    <p:sldId id="285" r:id="rId22"/>
    <p:sldId id="270" r:id="rId23"/>
    <p:sldId id="286" r:id="rId24"/>
    <p:sldId id="287" r:id="rId25"/>
    <p:sldId id="290" r:id="rId26"/>
    <p:sldId id="291" r:id="rId27"/>
    <p:sldId id="292" r:id="rId28"/>
    <p:sldId id="293" r:id="rId29"/>
    <p:sldId id="294" r:id="rId30"/>
    <p:sldId id="353" r:id="rId31"/>
    <p:sldId id="354" r:id="rId32"/>
    <p:sldId id="271" r:id="rId33"/>
    <p:sldId id="298" r:id="rId34"/>
    <p:sldId id="299" r:id="rId35"/>
    <p:sldId id="300" r:id="rId36"/>
    <p:sldId id="301" r:id="rId37"/>
    <p:sldId id="303" r:id="rId38"/>
    <p:sldId id="304" r:id="rId39"/>
    <p:sldId id="320" r:id="rId40"/>
    <p:sldId id="305" r:id="rId41"/>
    <p:sldId id="306" r:id="rId42"/>
    <p:sldId id="307" r:id="rId43"/>
    <p:sldId id="308" r:id="rId44"/>
    <p:sldId id="309" r:id="rId45"/>
    <p:sldId id="310" r:id="rId46"/>
    <p:sldId id="311" r:id="rId47"/>
    <p:sldId id="355" r:id="rId48"/>
    <p:sldId id="356" r:id="rId49"/>
    <p:sldId id="314" r:id="rId50"/>
    <p:sldId id="315" r:id="rId51"/>
    <p:sldId id="318" r:id="rId52"/>
    <p:sldId id="357" r:id="rId53"/>
    <p:sldId id="358" r:id="rId54"/>
    <p:sldId id="319" r:id="rId55"/>
    <p:sldId id="322" r:id="rId56"/>
    <p:sldId id="323" r:id="rId57"/>
    <p:sldId id="324" r:id="rId58"/>
    <p:sldId id="325" r:id="rId59"/>
    <p:sldId id="321" r:id="rId60"/>
    <p:sldId id="326" r:id="rId61"/>
    <p:sldId id="327" r:id="rId62"/>
    <p:sldId id="328" r:id="rId63"/>
    <p:sldId id="329" r:id="rId64"/>
    <p:sldId id="330" r:id="rId65"/>
    <p:sldId id="331" r:id="rId66"/>
    <p:sldId id="332" r:id="rId67"/>
    <p:sldId id="338" r:id="rId68"/>
    <p:sldId id="333" r:id="rId69"/>
    <p:sldId id="334" r:id="rId70"/>
    <p:sldId id="335" r:id="rId71"/>
    <p:sldId id="337" r:id="rId72"/>
    <p:sldId id="339" r:id="rId73"/>
    <p:sldId id="340" r:id="rId74"/>
    <p:sldId id="341" r:id="rId75"/>
    <p:sldId id="344" r:id="rId76"/>
    <p:sldId id="345" r:id="rId77"/>
    <p:sldId id="342" r:id="rId78"/>
    <p:sldId id="343" r:id="rId79"/>
    <p:sldId id="359" r:id="rId80"/>
    <p:sldId id="360" r:id="rId81"/>
    <p:sldId id="350" r:id="rId82"/>
    <p:sldId id="346" r:id="rId83"/>
    <p:sldId id="347" r:id="rId84"/>
    <p:sldId id="361" r:id="rId85"/>
    <p:sldId id="362"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07" autoAdjust="0"/>
    <p:restoredTop sz="94660"/>
  </p:normalViewPr>
  <p:slideViewPr>
    <p:cSldViewPr>
      <p:cViewPr varScale="1">
        <p:scale>
          <a:sx n="66" d="100"/>
          <a:sy n="66" d="100"/>
        </p:scale>
        <p:origin x="5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24DCF-4CCA-4C0C-9F8D-D034E4083876}" type="datetimeFigureOut">
              <a:rPr lang="en-GB" smtClean="0"/>
              <a:pPr/>
              <a:t>12/01/2015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D6095E-FB66-4ADA-81AC-2498BD87E2F0}" type="slidenum">
              <a:rPr lang="en-GB" smtClean="0"/>
              <a:pPr/>
              <a:t>‹#›</a:t>
            </a:fld>
            <a:endParaRPr lang="en-GB"/>
          </a:p>
        </p:txBody>
      </p:sp>
    </p:spTree>
    <p:extLst>
      <p:ext uri="{BB962C8B-B14F-4D97-AF65-F5344CB8AC3E}">
        <p14:creationId xmlns:p14="http://schemas.microsoft.com/office/powerpoint/2010/main" val="5395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8B9BD6-4FF9-468E-BAC6-0377B9610FEE}" type="slidenum">
              <a:rPr lang="en-GB" smtClean="0"/>
              <a:pPr/>
              <a:t>26</a:t>
            </a:fld>
            <a:endParaRPr lang="en-GB"/>
          </a:p>
        </p:txBody>
      </p:sp>
    </p:spTree>
    <p:extLst>
      <p:ext uri="{BB962C8B-B14F-4D97-AF65-F5344CB8AC3E}">
        <p14:creationId xmlns:p14="http://schemas.microsoft.com/office/powerpoint/2010/main" val="176971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n-GB"/>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CCABCB2E-9709-4018-B73E-B06630AC9175}"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037B41-7265-45B7-9A30-51B323FD67AB}" type="datetimeFigureOut">
              <a:rPr lang="en-GB" smtClean="0"/>
              <a:pPr/>
              <a:t>12/01/2015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4D550-EE08-45A1-A607-3E77DDE8A82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37B41-7265-45B7-9A30-51B323FD67AB}" type="datetimeFigureOut">
              <a:rPr lang="en-GB" smtClean="0"/>
              <a:pPr/>
              <a:t>12/01/2015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4D550-EE08-45A1-A607-3E77DDE8A82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http://www.bbc.co.uk/schools/gcsebitesize/english/images/eng_doctor_cartoon.gif" TargetMode="External"/><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4S9a5V9ODu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hyperlink" Target="http://www.youtube.com/watch?v=9dEqVy66HW8"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dirty="0" smtClean="0">
                <a:solidFill>
                  <a:schemeClr val="bg1"/>
                </a:solidFill>
                <a:latin typeface="Comic Sans MS" pitchFamily="66" charset="0"/>
              </a:rPr>
              <a:t> </a:t>
            </a:r>
            <a:r>
              <a:rPr lang="en-GB" b="1" dirty="0" smtClean="0">
                <a:solidFill>
                  <a:schemeClr val="bg1"/>
                </a:solidFill>
                <a:latin typeface="Comic Sans MS" pitchFamily="66" charset="0"/>
              </a:rPr>
              <a:t>Language Unit 1 Exam </a:t>
            </a:r>
            <a:br>
              <a:rPr lang="en-GB" b="1" dirty="0" smtClean="0">
                <a:solidFill>
                  <a:schemeClr val="bg1"/>
                </a:solidFill>
                <a:latin typeface="Comic Sans MS" pitchFamily="66" charset="0"/>
              </a:rPr>
            </a:br>
            <a:r>
              <a:rPr lang="en-GB" dirty="0" smtClean="0">
                <a:solidFill>
                  <a:schemeClr val="bg1"/>
                </a:solidFill>
                <a:latin typeface="Comic Sans MS" pitchFamily="66" charset="0"/>
              </a:rPr>
              <a:t/>
            </a:r>
            <a:br>
              <a:rPr lang="en-GB" dirty="0" smtClean="0">
                <a:solidFill>
                  <a:schemeClr val="bg1"/>
                </a:solidFill>
                <a:latin typeface="Comic Sans MS" pitchFamily="66" charset="0"/>
              </a:rPr>
            </a:br>
            <a:r>
              <a:rPr lang="en-GB" dirty="0" smtClean="0">
                <a:solidFill>
                  <a:schemeClr val="bg1"/>
                </a:solidFill>
                <a:latin typeface="Comic Sans MS" pitchFamily="66" charset="0"/>
              </a:rPr>
              <a:t>Understanding and producing non-fiction texts:</a:t>
            </a:r>
            <a:br>
              <a:rPr lang="en-GB" dirty="0" smtClean="0">
                <a:solidFill>
                  <a:schemeClr val="bg1"/>
                </a:solidFill>
                <a:latin typeface="Comic Sans MS" pitchFamily="66" charset="0"/>
              </a:rPr>
            </a:br>
            <a:r>
              <a:rPr lang="en-GB" dirty="0" smtClean="0">
                <a:solidFill>
                  <a:schemeClr val="bg1"/>
                </a:solidFill>
                <a:latin typeface="Comic Sans MS" pitchFamily="66" charset="0"/>
              </a:rPr>
              <a:t>Section A – Reading</a:t>
            </a:r>
            <a:br>
              <a:rPr lang="en-GB" dirty="0" smtClean="0">
                <a:solidFill>
                  <a:schemeClr val="bg1"/>
                </a:solidFill>
                <a:latin typeface="Comic Sans MS" pitchFamily="66" charset="0"/>
              </a:rPr>
            </a:br>
            <a:r>
              <a:rPr lang="en-GB" dirty="0" smtClean="0">
                <a:solidFill>
                  <a:srgbClr val="FF0000"/>
                </a:solidFill>
                <a:latin typeface="Comic Sans MS" pitchFamily="66" charset="0"/>
              </a:rPr>
              <a:t>Section B - Writing </a:t>
            </a:r>
            <a:r>
              <a:rPr lang="en-GB" sz="3200" dirty="0" smtClean="0">
                <a:solidFill>
                  <a:srgbClr val="FF0000"/>
                </a:solidFill>
                <a:latin typeface="Comic Sans MS" pitchFamily="66" charset="0"/>
              </a:rPr>
              <a:t/>
            </a:r>
            <a:br>
              <a:rPr lang="en-GB" sz="3200" dirty="0" smtClean="0">
                <a:solidFill>
                  <a:srgbClr val="FF0000"/>
                </a:solidFill>
                <a:latin typeface="Comic Sans MS" pitchFamily="66" charset="0"/>
              </a:rPr>
            </a:br>
            <a:r>
              <a:rPr lang="en-GB" sz="3200" dirty="0">
                <a:solidFill>
                  <a:schemeClr val="bg1"/>
                </a:solidFill>
                <a:latin typeface="Comic Sans MS" pitchFamily="66" charset="0"/>
              </a:rPr>
              <a:t/>
            </a:r>
            <a:br>
              <a:rPr lang="en-GB" sz="3200" dirty="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539552" y="908720"/>
            <a:ext cx="8208912" cy="4824536"/>
          </a:xfrm>
        </p:spPr>
        <p:txBody>
          <a:bodyPr>
            <a:noAutofit/>
          </a:bodyPr>
          <a:lstStyle/>
          <a:p>
            <a:r>
              <a:rPr lang="en-GB" sz="2800" dirty="0" smtClean="0">
                <a:solidFill>
                  <a:schemeClr val="bg1"/>
                </a:solidFill>
                <a:latin typeface="Comic Sans MS" pitchFamily="66" charset="0"/>
              </a:rPr>
              <a:t> </a:t>
            </a:r>
            <a:r>
              <a:rPr lang="en-GB" sz="3600" b="1" dirty="0" smtClean="0">
                <a:solidFill>
                  <a:schemeClr val="bg1"/>
                </a:solidFill>
                <a:latin typeface="Comic Sans MS" pitchFamily="66" charset="0"/>
              </a:rPr>
              <a:t>Learning Objective</a:t>
            </a:r>
            <a:br>
              <a:rPr lang="en-GB" sz="3600" b="1"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r>
              <a:rPr lang="en-GB" sz="3600" dirty="0" smtClean="0">
                <a:solidFill>
                  <a:schemeClr val="bg1"/>
                </a:solidFill>
                <a:latin typeface="Comic Sans MS" pitchFamily="66" charset="0"/>
              </a:rPr>
              <a:t> To revise and practise writing to inform, explain and describe (Q5)</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646331"/>
          </a:xfrm>
          <a:prstGeom prst="rect">
            <a:avLst/>
          </a:prstGeom>
          <a:noFill/>
        </p:spPr>
        <p:txBody>
          <a:bodyPr wrap="square" rtlCol="0">
            <a:spAutoFit/>
          </a:bodyPr>
          <a:lstStyle/>
          <a:p>
            <a:pPr algn="ctr"/>
            <a:r>
              <a:rPr lang="en-GB" sz="3600" b="1" dirty="0" smtClean="0"/>
              <a:t>Q5: </a:t>
            </a:r>
            <a:r>
              <a:rPr lang="en-GB" sz="3600" dirty="0" smtClean="0"/>
              <a:t>Inform / explain / describe</a:t>
            </a:r>
            <a:endParaRPr lang="en-GB" sz="2800" dirty="0" smtClean="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describe (Q5)</a:t>
            </a:r>
            <a:endParaRPr lang="en-GB" dirty="0"/>
          </a:p>
        </p:txBody>
      </p:sp>
      <p:sp>
        <p:nvSpPr>
          <p:cNvPr id="5" name="TextBox 4"/>
          <p:cNvSpPr txBox="1"/>
          <p:nvPr/>
        </p:nvSpPr>
        <p:spPr>
          <a:xfrm>
            <a:off x="467544" y="2132856"/>
            <a:ext cx="8280920" cy="584775"/>
          </a:xfrm>
          <a:prstGeom prst="rect">
            <a:avLst/>
          </a:prstGeom>
          <a:noFill/>
        </p:spPr>
        <p:txBody>
          <a:bodyPr wrap="square" rtlCol="0">
            <a:spAutoFit/>
          </a:bodyPr>
          <a:lstStyle/>
          <a:p>
            <a:pPr algn="ctr"/>
            <a:r>
              <a:rPr lang="en-GB" sz="3200" b="1" dirty="0" smtClean="0"/>
              <a:t>How would you define each of these words? </a:t>
            </a:r>
            <a:endParaRPr lang="en-GB" sz="3200" b="1" dirty="0"/>
          </a:p>
        </p:txBody>
      </p:sp>
      <p:pic>
        <p:nvPicPr>
          <p:cNvPr id="7" name="Picture 6" descr="At the doctors"/>
          <p:cNvPicPr>
            <a:picLocks noChangeAspect="1" noChangeArrowheads="1"/>
          </p:cNvPicPr>
          <p:nvPr/>
        </p:nvPicPr>
        <p:blipFill>
          <a:blip r:embed="rId2" r:link="rId3" cstate="print"/>
          <a:srcRect/>
          <a:stretch>
            <a:fillRect/>
          </a:stretch>
        </p:blipFill>
        <p:spPr bwMode="auto">
          <a:xfrm>
            <a:off x="179512" y="3140968"/>
            <a:ext cx="8784976" cy="31141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646331"/>
          </a:xfrm>
          <a:prstGeom prst="rect">
            <a:avLst/>
          </a:prstGeom>
          <a:noFill/>
        </p:spPr>
        <p:txBody>
          <a:bodyPr wrap="square" rtlCol="0">
            <a:spAutoFit/>
          </a:bodyPr>
          <a:lstStyle/>
          <a:p>
            <a:pPr algn="ctr"/>
            <a:r>
              <a:rPr lang="en-GB" sz="3600" b="1" dirty="0" smtClean="0"/>
              <a:t>Q5: </a:t>
            </a:r>
            <a:r>
              <a:rPr lang="en-GB" sz="3600" dirty="0" smtClean="0"/>
              <a:t>Inform / explain / describe</a:t>
            </a:r>
            <a:endParaRPr lang="en-GB" sz="2800" dirty="0" smtClean="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describe (Q5)</a:t>
            </a:r>
            <a:endParaRPr lang="en-GB" dirty="0"/>
          </a:p>
        </p:txBody>
      </p:sp>
      <p:sp>
        <p:nvSpPr>
          <p:cNvPr id="5" name="TextBox 4"/>
          <p:cNvSpPr txBox="1"/>
          <p:nvPr/>
        </p:nvSpPr>
        <p:spPr>
          <a:xfrm>
            <a:off x="431540" y="1691226"/>
            <a:ext cx="8280920" cy="584775"/>
          </a:xfrm>
          <a:prstGeom prst="rect">
            <a:avLst/>
          </a:prstGeom>
          <a:noFill/>
        </p:spPr>
        <p:txBody>
          <a:bodyPr wrap="square" rtlCol="0">
            <a:spAutoFit/>
          </a:bodyPr>
          <a:lstStyle/>
          <a:p>
            <a:pPr algn="ctr"/>
            <a:r>
              <a:rPr lang="en-GB" sz="3200" b="1" dirty="0" smtClean="0"/>
              <a:t>How would you define each of these words? </a:t>
            </a:r>
            <a:endParaRPr lang="en-GB" sz="3200" b="1" dirty="0"/>
          </a:p>
        </p:txBody>
      </p:sp>
      <p:sp>
        <p:nvSpPr>
          <p:cNvPr id="6" name="TextBox 5"/>
          <p:cNvSpPr txBox="1"/>
          <p:nvPr/>
        </p:nvSpPr>
        <p:spPr>
          <a:xfrm>
            <a:off x="107504" y="2708920"/>
            <a:ext cx="8928992" cy="4062651"/>
          </a:xfrm>
          <a:prstGeom prst="rect">
            <a:avLst/>
          </a:prstGeom>
          <a:noFill/>
          <a:ln>
            <a:solidFill>
              <a:schemeClr val="tx1"/>
            </a:solidFill>
          </a:ln>
        </p:spPr>
        <p:txBody>
          <a:bodyPr wrap="square" rtlCol="0">
            <a:spAutoFit/>
          </a:bodyPr>
          <a:lstStyle/>
          <a:p>
            <a:r>
              <a:rPr lang="en-GB" sz="2400" dirty="0" smtClean="0"/>
              <a:t>Imagine Frazer and Megan have had a fight in the corridor outside G06.</a:t>
            </a:r>
          </a:p>
          <a:p>
            <a:endParaRPr lang="en-GB" sz="2400" dirty="0" smtClean="0"/>
          </a:p>
          <a:p>
            <a:r>
              <a:rPr lang="en-GB" sz="2400" b="1" dirty="0" smtClean="0">
                <a:solidFill>
                  <a:srgbClr val="00B050"/>
                </a:solidFill>
              </a:rPr>
              <a:t>Person/Pair A: </a:t>
            </a:r>
            <a:r>
              <a:rPr lang="en-GB" sz="2400" dirty="0" smtClean="0"/>
              <a:t>you have to </a:t>
            </a:r>
            <a:r>
              <a:rPr lang="en-GB" sz="2400" b="1" dirty="0" smtClean="0"/>
              <a:t>inform</a:t>
            </a:r>
            <a:r>
              <a:rPr lang="en-GB" sz="2400" dirty="0"/>
              <a:t> </a:t>
            </a:r>
            <a:r>
              <a:rPr lang="en-GB" sz="2400" dirty="0" smtClean="0"/>
              <a:t>your table (then me) about the fight.</a:t>
            </a:r>
          </a:p>
          <a:p>
            <a:r>
              <a:rPr lang="en-GB" sz="2400" b="1" dirty="0" smtClean="0">
                <a:solidFill>
                  <a:srgbClr val="7030A0"/>
                </a:solidFill>
              </a:rPr>
              <a:t>Person/Pair B: </a:t>
            </a:r>
            <a:r>
              <a:rPr lang="en-GB" sz="2400" dirty="0" smtClean="0"/>
              <a:t>you have to </a:t>
            </a:r>
            <a:r>
              <a:rPr lang="en-GB" sz="2400" b="1" dirty="0" smtClean="0"/>
              <a:t>describe</a:t>
            </a:r>
            <a:r>
              <a:rPr lang="en-GB" sz="2400" dirty="0" smtClean="0"/>
              <a:t> the fight to your table (then me).</a:t>
            </a:r>
          </a:p>
          <a:p>
            <a:r>
              <a:rPr lang="en-GB" sz="2400" b="1" dirty="0" smtClean="0">
                <a:solidFill>
                  <a:srgbClr val="0070C0"/>
                </a:solidFill>
              </a:rPr>
              <a:t>Person/Pair C:</a:t>
            </a:r>
            <a:r>
              <a:rPr lang="en-GB" sz="2400" dirty="0" smtClean="0"/>
              <a:t> you have to </a:t>
            </a:r>
            <a:r>
              <a:rPr lang="en-GB" sz="2400" b="1" dirty="0" smtClean="0"/>
              <a:t>explain</a:t>
            </a:r>
            <a:r>
              <a:rPr lang="en-GB" sz="2400" dirty="0" smtClean="0"/>
              <a:t> why the fight happened.</a:t>
            </a:r>
          </a:p>
          <a:p>
            <a:endParaRPr lang="en-GB" sz="2400" dirty="0"/>
          </a:p>
          <a:p>
            <a:r>
              <a:rPr lang="en-GB" sz="2400" dirty="0" smtClean="0"/>
              <a:t>Think carefully about the type of vocabulary you should use, as well as about </a:t>
            </a:r>
            <a:r>
              <a:rPr lang="en-GB" sz="2400" b="1" dirty="0" smtClean="0"/>
              <a:t>audience</a:t>
            </a:r>
            <a:r>
              <a:rPr lang="en-GB" sz="2400" dirty="0" smtClean="0"/>
              <a:t> and </a:t>
            </a:r>
            <a:r>
              <a:rPr lang="en-GB" sz="2400" b="1" dirty="0" smtClean="0"/>
              <a:t>purpose</a:t>
            </a:r>
            <a:r>
              <a:rPr lang="en-GB" sz="2400" dirty="0" smtClean="0"/>
              <a:t>.</a:t>
            </a:r>
            <a:endParaRPr lang="en-GB" dirty="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sz="quarter"/>
          </p:nvPr>
        </p:nvSpPr>
        <p:spPr/>
        <p:txBody>
          <a:bodyPr/>
          <a:lstStyle/>
          <a:p>
            <a:r>
              <a:rPr lang="en-GB"/>
              <a:t>Writing to inform</a:t>
            </a:r>
          </a:p>
        </p:txBody>
      </p:sp>
      <p:sp>
        <p:nvSpPr>
          <p:cNvPr id="67588" name="Rectangle 4"/>
          <p:cNvSpPr>
            <a:spLocks noGrp="1" noChangeArrowheads="1"/>
          </p:cNvSpPr>
          <p:nvPr>
            <p:ph sz="quarter" idx="1"/>
          </p:nvPr>
        </p:nvSpPr>
        <p:spPr/>
        <p:txBody>
          <a:bodyPr/>
          <a:lstStyle/>
          <a:p>
            <a:pPr>
              <a:buFont typeface="Wingdings" pitchFamily="2" charset="2"/>
              <a:buNone/>
            </a:pPr>
            <a:r>
              <a:rPr lang="en-GB" sz="2400" b="1"/>
              <a:t>Purpose</a:t>
            </a:r>
            <a:r>
              <a:rPr lang="en-GB" sz="2400"/>
              <a:t>: to give details about something</a:t>
            </a:r>
          </a:p>
          <a:p>
            <a:pPr>
              <a:buFont typeface="Wingdings" pitchFamily="2" charset="2"/>
              <a:buNone/>
            </a:pPr>
            <a:endParaRPr lang="en-GB" sz="1000"/>
          </a:p>
          <a:p>
            <a:pPr>
              <a:buFont typeface="Wingdings" pitchFamily="2" charset="2"/>
              <a:buNone/>
            </a:pPr>
            <a:r>
              <a:rPr lang="en-GB" sz="2400"/>
              <a:t>(Hint: Who? What? Where? When? Why? How)</a:t>
            </a:r>
          </a:p>
        </p:txBody>
      </p:sp>
      <p:sp>
        <p:nvSpPr>
          <p:cNvPr id="67589" name="Rectangle 5"/>
          <p:cNvSpPr>
            <a:spLocks noGrp="1" noChangeArrowheads="1"/>
          </p:cNvSpPr>
          <p:nvPr>
            <p:ph sz="quarter" idx="2"/>
          </p:nvPr>
        </p:nvSpPr>
        <p:spPr>
          <a:xfrm>
            <a:off x="4932363" y="1600200"/>
            <a:ext cx="3754437" cy="2189163"/>
          </a:xfrm>
        </p:spPr>
        <p:txBody>
          <a:bodyPr/>
          <a:lstStyle/>
          <a:p>
            <a:pPr>
              <a:buFont typeface="Wingdings" pitchFamily="2" charset="2"/>
              <a:buNone/>
            </a:pPr>
            <a:r>
              <a:rPr lang="en-GB" sz="2400" b="1"/>
              <a:t>Structure</a:t>
            </a:r>
            <a:r>
              <a:rPr lang="en-GB" sz="2400"/>
              <a:t>: Paragraphs organised by topic, beginning with clear topic sentences</a:t>
            </a:r>
          </a:p>
        </p:txBody>
      </p:sp>
      <p:sp>
        <p:nvSpPr>
          <p:cNvPr id="67590" name="Rectangle 6"/>
          <p:cNvSpPr>
            <a:spLocks noGrp="1" noChangeArrowheads="1"/>
          </p:cNvSpPr>
          <p:nvPr>
            <p:ph sz="quarter" idx="3"/>
          </p:nvPr>
        </p:nvSpPr>
        <p:spPr>
          <a:xfrm>
            <a:off x="457200" y="4076700"/>
            <a:ext cx="8002588" cy="2054225"/>
          </a:xfrm>
        </p:spPr>
        <p:txBody>
          <a:bodyPr>
            <a:normAutofit lnSpcReduction="10000"/>
          </a:bodyPr>
          <a:lstStyle/>
          <a:p>
            <a:pPr>
              <a:buFont typeface="Wingdings" pitchFamily="2" charset="2"/>
              <a:buNone/>
            </a:pPr>
            <a:r>
              <a:rPr lang="en-GB" sz="2400" b="1"/>
              <a:t>Language</a:t>
            </a:r>
            <a:r>
              <a:rPr lang="en-GB" sz="2400"/>
              <a:t>:  </a:t>
            </a:r>
          </a:p>
          <a:p>
            <a:pPr>
              <a:buFontTx/>
              <a:buChar char="-"/>
            </a:pPr>
            <a:r>
              <a:rPr lang="en-GB" sz="2400"/>
              <a:t>Clear and factual but lively!</a:t>
            </a:r>
          </a:p>
          <a:p>
            <a:pPr>
              <a:buFontTx/>
              <a:buChar char="-"/>
            </a:pPr>
            <a:r>
              <a:rPr lang="en-GB" sz="2400"/>
              <a:t>Technical/specialist vocabulary</a:t>
            </a:r>
          </a:p>
          <a:p>
            <a:pPr>
              <a:buFontTx/>
              <a:buChar char="-"/>
            </a:pPr>
            <a:r>
              <a:rPr lang="en-GB" sz="2400"/>
              <a:t>Third person/formal</a:t>
            </a:r>
          </a:p>
          <a:p>
            <a:pPr>
              <a:buFontTx/>
              <a:buChar char="-"/>
            </a:pPr>
            <a:r>
              <a:rPr lang="en-GB" sz="2400"/>
              <a:t>Honest and trustworthy tone?</a:t>
            </a: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516" y="369332"/>
            <a:ext cx="8712968" cy="1146661"/>
          </a:xfrm>
        </p:spPr>
        <p:txBody>
          <a:bodyPr/>
          <a:lstStyle/>
          <a:p>
            <a:r>
              <a:rPr lang="en-GB" b="1" u="sng" dirty="0" smtClean="0">
                <a:solidFill>
                  <a:srgbClr val="FF0000"/>
                </a:solidFill>
              </a:rPr>
              <a:t>Writing to Inform</a:t>
            </a:r>
            <a:r>
              <a:rPr lang="en-GB" b="1" dirty="0" smtClean="0">
                <a:solidFill>
                  <a:srgbClr val="FF0000"/>
                </a:solidFill>
              </a:rPr>
              <a:t> = Giving the facts.</a:t>
            </a:r>
            <a:endParaRPr lang="en-GB" b="1" dirty="0">
              <a:solidFill>
                <a:srgbClr val="FF0000"/>
              </a:solidFill>
            </a:endParaRPr>
          </a:p>
        </p:txBody>
      </p:sp>
      <p:sp>
        <p:nvSpPr>
          <p:cNvPr id="3" name="Subtitle 2"/>
          <p:cNvSpPr>
            <a:spLocks noGrp="1"/>
          </p:cNvSpPr>
          <p:nvPr>
            <p:ph type="subTitle" idx="1"/>
          </p:nvPr>
        </p:nvSpPr>
        <p:spPr>
          <a:xfrm>
            <a:off x="19503" y="1412776"/>
            <a:ext cx="9144000" cy="720080"/>
          </a:xfrm>
        </p:spPr>
        <p:txBody>
          <a:bodyPr>
            <a:normAutofit/>
          </a:bodyPr>
          <a:lstStyle/>
          <a:p>
            <a:r>
              <a:rPr lang="en-GB" dirty="0" smtClean="0">
                <a:solidFill>
                  <a:schemeClr val="tx1"/>
                </a:solidFill>
              </a:rPr>
              <a:t>What FACTS can you tell me about these book covers?</a:t>
            </a:r>
            <a:endParaRPr lang="en-GB" dirty="0">
              <a:solidFill>
                <a:schemeClr val="tx1"/>
              </a:solidFill>
            </a:endParaRPr>
          </a:p>
        </p:txBody>
      </p:sp>
      <p:pic>
        <p:nvPicPr>
          <p:cNvPr id="1026" name="Picture 2" descr="http://upload.wikimedia.org/wikipedia/en/thumb/a/ab/Hunger_games.jpg/200px-Hunger_gam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99" y="2348880"/>
            <a:ext cx="2861244" cy="4320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ages.wikia.com/thehungergames/images/7/76/Catching_Fi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5836" y="2348881"/>
            <a:ext cx="2952328" cy="43204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upload.wikimedia.org/wikipedia/en/thumb/c/cc/Mockingjay.JPG/200px-Mockingja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5284" y="2348880"/>
            <a:ext cx="2851801" cy="43204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spTree>
    <p:extLst>
      <p:ext uri="{BB962C8B-B14F-4D97-AF65-F5344CB8AC3E}">
        <p14:creationId xmlns:p14="http://schemas.microsoft.com/office/powerpoint/2010/main" val="2605231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rgbClr val="FF0000"/>
                </a:solidFill>
              </a:rPr>
              <a:t>Fact Finders</a:t>
            </a:r>
            <a:endParaRPr lang="en-GB" sz="4800" b="1" dirty="0">
              <a:solidFill>
                <a:srgbClr val="FF0000"/>
              </a:solidFill>
            </a:endParaRPr>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pPr marL="0" indent="0" algn="ctr">
              <a:buNone/>
            </a:pPr>
            <a:r>
              <a:rPr lang="en-GB" b="1" dirty="0" smtClean="0">
                <a:effectLst>
                  <a:outerShdw blurRad="38100" dist="38100" dir="2700000" algn="tl">
                    <a:srgbClr val="000000">
                      <a:alpha val="43137"/>
                    </a:srgbClr>
                  </a:outerShdw>
                </a:effectLst>
              </a:rPr>
              <a:t>Watch the trailer for ‘The Hunger Games’ Film (we will watch it twice):</a:t>
            </a:r>
          </a:p>
          <a:p>
            <a:endParaRPr lang="en-GB" dirty="0" smtClean="0"/>
          </a:p>
          <a:p>
            <a:endParaRPr lang="en-GB" b="1" u="sng" dirty="0">
              <a:solidFill>
                <a:srgbClr val="FF0000"/>
              </a:solidFill>
            </a:endParaRPr>
          </a:p>
          <a:p>
            <a:pPr marL="0" indent="0">
              <a:buNone/>
            </a:pPr>
            <a:r>
              <a:rPr lang="en-GB" b="1" u="sng" dirty="0" smtClean="0">
                <a:solidFill>
                  <a:srgbClr val="FF0000"/>
                </a:solidFill>
              </a:rPr>
              <a:t>Listen carefully to find out:</a:t>
            </a:r>
          </a:p>
          <a:p>
            <a:r>
              <a:rPr lang="en-GB" dirty="0" smtClean="0"/>
              <a:t>The name of the lead character</a:t>
            </a:r>
          </a:p>
          <a:p>
            <a:r>
              <a:rPr lang="en-GB" dirty="0" smtClean="0"/>
              <a:t>The district he/she is from</a:t>
            </a:r>
          </a:p>
          <a:p>
            <a:r>
              <a:rPr lang="en-GB" dirty="0" smtClean="0"/>
              <a:t>Why the lead character is taking part in the games</a:t>
            </a:r>
          </a:p>
          <a:p>
            <a:r>
              <a:rPr lang="en-GB" dirty="0" smtClean="0"/>
              <a:t>What The Hunger Games are</a:t>
            </a:r>
          </a:p>
          <a:p>
            <a:r>
              <a:rPr lang="en-GB" dirty="0" smtClean="0"/>
              <a:t>How many people take part in the games</a:t>
            </a:r>
          </a:p>
          <a:p>
            <a:r>
              <a:rPr lang="en-GB" dirty="0" smtClean="0"/>
              <a:t>What ages the ‘tributes’ can be</a:t>
            </a:r>
          </a:p>
          <a:p>
            <a:r>
              <a:rPr lang="en-GB" dirty="0" smtClean="0"/>
              <a:t>The tagline of the film</a:t>
            </a:r>
          </a:p>
          <a:p>
            <a:r>
              <a:rPr lang="en-GB" dirty="0" smtClean="0"/>
              <a:t>When the film is out at the cinema</a:t>
            </a:r>
          </a:p>
          <a:p>
            <a:endParaRPr lang="en-GB" dirty="0" smtClean="0"/>
          </a:p>
          <a:p>
            <a:endParaRPr lang="en-GB" dirty="0"/>
          </a:p>
        </p:txBody>
      </p:sp>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sp>
        <p:nvSpPr>
          <p:cNvPr id="8" name="Action Button: Movie 7">
            <a:hlinkClick r:id="rId2" highlightClick="1"/>
          </p:cNvPr>
          <p:cNvSpPr/>
          <p:nvPr/>
        </p:nvSpPr>
        <p:spPr>
          <a:xfrm>
            <a:off x="6948264" y="2204864"/>
            <a:ext cx="1800200"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5519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lstStyle/>
          <a:p>
            <a:pPr algn="l"/>
            <a:r>
              <a:rPr lang="en-GB" b="1" dirty="0" smtClean="0">
                <a:solidFill>
                  <a:srgbClr val="FF0000"/>
                </a:solidFill>
              </a:rPr>
              <a:t>Writing to Inform</a:t>
            </a:r>
            <a:endParaRPr lang="en-GB" b="1" dirty="0">
              <a:solidFill>
                <a:srgbClr val="FF0000"/>
              </a:solidFill>
            </a:endParaRPr>
          </a:p>
        </p:txBody>
      </p:sp>
      <p:sp>
        <p:nvSpPr>
          <p:cNvPr id="3" name="Content Placeholder 2"/>
          <p:cNvSpPr>
            <a:spLocks noGrp="1"/>
          </p:cNvSpPr>
          <p:nvPr>
            <p:ph idx="1"/>
          </p:nvPr>
        </p:nvSpPr>
        <p:spPr>
          <a:xfrm>
            <a:off x="457200" y="1556792"/>
            <a:ext cx="8229600" cy="4032448"/>
          </a:xfrm>
          <a:solidFill>
            <a:schemeClr val="accent6">
              <a:lumMod val="20000"/>
              <a:lumOff val="80000"/>
            </a:schemeClr>
          </a:solidFill>
        </p:spPr>
        <p:txBody>
          <a:bodyPr>
            <a:normAutofit/>
          </a:bodyPr>
          <a:lstStyle/>
          <a:p>
            <a:pPr marL="0" indent="0">
              <a:buNone/>
            </a:pPr>
            <a:r>
              <a:rPr lang="en-GB" b="1" dirty="0" smtClean="0"/>
              <a:t>Always think about TAPS:</a:t>
            </a:r>
            <a:endParaRPr lang="en-GB" b="1" dirty="0"/>
          </a:p>
          <a:p>
            <a:r>
              <a:rPr lang="en-GB" b="1" dirty="0" smtClean="0"/>
              <a:t>T</a:t>
            </a:r>
            <a:r>
              <a:rPr lang="en-GB" dirty="0" smtClean="0"/>
              <a:t>ype – should it be instructions</a:t>
            </a:r>
            <a:r>
              <a:rPr lang="en-GB" dirty="0"/>
              <a:t>, </a:t>
            </a:r>
            <a:r>
              <a:rPr lang="en-GB" dirty="0" smtClean="0"/>
              <a:t>a recipe, </a:t>
            </a:r>
            <a:r>
              <a:rPr lang="en-GB" dirty="0"/>
              <a:t>directions, </a:t>
            </a:r>
            <a:r>
              <a:rPr lang="en-GB" dirty="0" smtClean="0"/>
              <a:t> a manual? </a:t>
            </a:r>
          </a:p>
          <a:p>
            <a:r>
              <a:rPr lang="en-GB" b="1" dirty="0" smtClean="0"/>
              <a:t>A</a:t>
            </a:r>
            <a:r>
              <a:rPr lang="en-GB" dirty="0" smtClean="0"/>
              <a:t>udience – who is going to read it?</a:t>
            </a:r>
            <a:endParaRPr lang="en-GB" dirty="0"/>
          </a:p>
          <a:p>
            <a:r>
              <a:rPr lang="en-GB" b="1" dirty="0"/>
              <a:t>P</a:t>
            </a:r>
            <a:r>
              <a:rPr lang="en-GB" dirty="0"/>
              <a:t>urpose - to </a:t>
            </a:r>
            <a:r>
              <a:rPr lang="en-GB" dirty="0" smtClean="0"/>
              <a:t>give </a:t>
            </a:r>
            <a:r>
              <a:rPr lang="en-GB" dirty="0"/>
              <a:t>unbiased information which is reliable and factual</a:t>
            </a:r>
          </a:p>
          <a:p>
            <a:r>
              <a:rPr lang="en-GB" b="1" dirty="0"/>
              <a:t>S</a:t>
            </a:r>
            <a:r>
              <a:rPr lang="en-GB" dirty="0"/>
              <a:t>tyle - formal</a:t>
            </a:r>
          </a:p>
          <a:p>
            <a:endParaRPr lang="en-GB" dirty="0"/>
          </a:p>
        </p:txBody>
      </p:sp>
      <p:sp>
        <p:nvSpPr>
          <p:cNvPr id="5" name="Rectangle 4"/>
          <p:cNvSpPr/>
          <p:nvPr/>
        </p:nvSpPr>
        <p:spPr>
          <a:xfrm>
            <a:off x="7073305" y="476672"/>
            <a:ext cx="1963191" cy="923330"/>
          </a:xfrm>
          <a:prstGeom prst="rect">
            <a:avLst/>
          </a:prstGeom>
          <a:ln>
            <a:solidFill>
              <a:schemeClr val="tx1"/>
            </a:solidFill>
            <a:prstDash val="lgDash"/>
          </a:ln>
        </p:spPr>
        <p:txBody>
          <a:bodyPr wrap="square">
            <a:spAutoFit/>
          </a:bodyPr>
          <a:lstStyle/>
          <a:p>
            <a:r>
              <a:rPr lang="en-GB" dirty="0" smtClean="0"/>
              <a:t>This means </a:t>
            </a:r>
            <a:r>
              <a:rPr lang="en-GB" b="1" dirty="0" smtClean="0"/>
              <a:t>giving facts</a:t>
            </a:r>
            <a:r>
              <a:rPr lang="en-GB" dirty="0" smtClean="0"/>
              <a:t> to another person.</a:t>
            </a:r>
          </a:p>
        </p:txBody>
      </p:sp>
      <p:cxnSp>
        <p:nvCxnSpPr>
          <p:cNvPr id="7" name="Straight Arrow Connector 6"/>
          <p:cNvCxnSpPr/>
          <p:nvPr/>
        </p:nvCxnSpPr>
        <p:spPr>
          <a:xfrm flipV="1">
            <a:off x="6732240" y="764704"/>
            <a:ext cx="341065" cy="173633"/>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46240" y="4941168"/>
            <a:ext cx="4572000" cy="1754326"/>
          </a:xfrm>
          <a:prstGeom prst="rect">
            <a:avLst/>
          </a:prstGeom>
          <a:solidFill>
            <a:schemeClr val="accent3">
              <a:lumMod val="20000"/>
              <a:lumOff val="80000"/>
            </a:schemeClr>
          </a:solidFill>
        </p:spPr>
        <p:txBody>
          <a:bodyPr>
            <a:spAutoFit/>
          </a:bodyPr>
          <a:lstStyle/>
          <a:p>
            <a:r>
              <a:rPr lang="en-GB" b="1" dirty="0" smtClean="0"/>
              <a:t>Top Tips:</a:t>
            </a:r>
          </a:p>
          <a:p>
            <a:r>
              <a:rPr lang="en-GB" dirty="0" smtClean="0"/>
              <a:t>When writing to inform, make sure language is clear, factual and impersonal. Use short and clear sentences. Break up the writing with diagrams, illustrations, pictures and subheadings.</a:t>
            </a:r>
            <a:endParaRPr lang="en-GB" dirty="0"/>
          </a:p>
        </p:txBody>
      </p:sp>
      <p:sp>
        <p:nvSpPr>
          <p:cNvPr id="9" name="TextBox 8"/>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pic>
        <p:nvPicPr>
          <p:cNvPr id="5122"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2" cstate="print"/>
          <a:srcRect/>
          <a:stretch>
            <a:fillRect/>
          </a:stretch>
        </p:blipFill>
        <p:spPr bwMode="auto">
          <a:xfrm>
            <a:off x="107504" y="476672"/>
            <a:ext cx="1115616" cy="1078429"/>
          </a:xfrm>
          <a:prstGeom prst="rect">
            <a:avLst/>
          </a:prstGeom>
          <a:noFill/>
        </p:spPr>
      </p:pic>
      <p:pic>
        <p:nvPicPr>
          <p:cNvPr id="10"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2" cstate="print"/>
          <a:srcRect/>
          <a:stretch>
            <a:fillRect/>
          </a:stretch>
        </p:blipFill>
        <p:spPr bwMode="auto">
          <a:xfrm>
            <a:off x="1331640" y="476672"/>
            <a:ext cx="1115616" cy="1078429"/>
          </a:xfrm>
          <a:prstGeom prst="rect">
            <a:avLst/>
          </a:prstGeom>
          <a:noFill/>
        </p:spPr>
      </p:pic>
      <p:pic>
        <p:nvPicPr>
          <p:cNvPr id="11"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2" cstate="print"/>
          <a:srcRect/>
          <a:stretch>
            <a:fillRect/>
          </a:stretch>
        </p:blipFill>
        <p:spPr bwMode="auto">
          <a:xfrm>
            <a:off x="323528" y="5661248"/>
            <a:ext cx="1115616" cy="1078429"/>
          </a:xfrm>
          <a:prstGeom prst="rect">
            <a:avLst/>
          </a:prstGeom>
          <a:noFill/>
        </p:spPr>
      </p:pic>
      <p:pic>
        <p:nvPicPr>
          <p:cNvPr id="12"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2" cstate="print"/>
          <a:srcRect/>
          <a:stretch>
            <a:fillRect/>
          </a:stretch>
        </p:blipFill>
        <p:spPr bwMode="auto">
          <a:xfrm>
            <a:off x="1619672" y="5661248"/>
            <a:ext cx="1115616" cy="1078429"/>
          </a:xfrm>
          <a:prstGeom prst="rect">
            <a:avLst/>
          </a:prstGeom>
          <a:noFill/>
        </p:spPr>
      </p:pic>
      <p:pic>
        <p:nvPicPr>
          <p:cNvPr id="13"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2" cstate="print"/>
          <a:srcRect/>
          <a:stretch>
            <a:fillRect/>
          </a:stretch>
        </p:blipFill>
        <p:spPr bwMode="auto">
          <a:xfrm>
            <a:off x="2915816" y="5661248"/>
            <a:ext cx="1115616" cy="1078429"/>
          </a:xfrm>
          <a:prstGeom prst="rect">
            <a:avLst/>
          </a:prstGeom>
          <a:noFill/>
        </p:spPr>
      </p:pic>
    </p:spTree>
    <p:extLst>
      <p:ext uri="{BB962C8B-B14F-4D97-AF65-F5344CB8AC3E}">
        <p14:creationId xmlns:p14="http://schemas.microsoft.com/office/powerpoint/2010/main" val="158982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5739"/>
            <a:ext cx="7926052" cy="2232249"/>
          </a:xfrm>
          <a:solidFill>
            <a:schemeClr val="accent3">
              <a:lumMod val="20000"/>
              <a:lumOff val="80000"/>
            </a:schemeClr>
          </a:solidFill>
        </p:spPr>
        <p:txBody>
          <a:bodyPr>
            <a:normAutofit fontScale="92500" lnSpcReduction="10000"/>
          </a:bodyPr>
          <a:lstStyle/>
          <a:p>
            <a:pPr marL="0" indent="0">
              <a:buNone/>
            </a:pPr>
            <a:r>
              <a:rPr lang="en-GB" dirty="0" smtClean="0"/>
              <a:t>You </a:t>
            </a:r>
            <a:r>
              <a:rPr lang="en-GB" b="1" u="sng" dirty="0" smtClean="0"/>
              <a:t>MUST</a:t>
            </a:r>
            <a:r>
              <a:rPr lang="en-GB" dirty="0" smtClean="0"/>
              <a:t> write a review of ‘The Hunger Games’ which informs </a:t>
            </a:r>
            <a:r>
              <a:rPr lang="en-GB" b="1" dirty="0" smtClean="0">
                <a:solidFill>
                  <a:srgbClr val="FF0000"/>
                </a:solidFill>
              </a:rPr>
              <a:t>nervous parents </a:t>
            </a:r>
            <a:r>
              <a:rPr lang="en-GB" dirty="0" smtClean="0"/>
              <a:t>about the content of the film. This is </a:t>
            </a:r>
            <a:r>
              <a:rPr lang="en-GB" b="1" dirty="0" smtClean="0"/>
              <a:t>to help them decide </a:t>
            </a:r>
            <a:r>
              <a:rPr lang="en-GB" dirty="0" smtClean="0"/>
              <a:t>whether or not to let their children go to the cinema. (It is rated       )</a:t>
            </a:r>
            <a:endParaRPr lang="en-GB" dirty="0"/>
          </a:p>
        </p:txBody>
      </p:sp>
      <p:pic>
        <p:nvPicPr>
          <p:cNvPr id="3074" name="Picture 2" descr="http://www.seeklogo.com/images/B/BBFC_12A_Certificate_UK-logo-C408180F6B-seeklogo.com.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8754" y="2348880"/>
            <a:ext cx="464840" cy="4648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576" y="2813720"/>
            <a:ext cx="3456384" cy="2246769"/>
          </a:xfrm>
          <a:prstGeom prst="rect">
            <a:avLst/>
          </a:prstGeom>
          <a:solidFill>
            <a:schemeClr val="accent6">
              <a:lumMod val="20000"/>
              <a:lumOff val="80000"/>
            </a:schemeClr>
          </a:solidFill>
        </p:spPr>
        <p:txBody>
          <a:bodyPr wrap="square" rtlCol="0">
            <a:spAutoFit/>
          </a:bodyPr>
          <a:lstStyle/>
          <a:p>
            <a:r>
              <a:rPr lang="en-GB" sz="2800" dirty="0" smtClean="0"/>
              <a:t>You </a:t>
            </a:r>
            <a:r>
              <a:rPr lang="en-GB" sz="2800" b="1" u="sng" dirty="0" smtClean="0"/>
              <a:t>SHOULD</a:t>
            </a:r>
            <a:r>
              <a:rPr lang="en-GB" sz="2800" dirty="0" smtClean="0"/>
              <a:t> include facts which will inform the parents about the characters, plot and themes. </a:t>
            </a:r>
            <a:endParaRPr lang="en-GB" sz="2800" dirty="0"/>
          </a:p>
        </p:txBody>
      </p:sp>
      <p:sp>
        <p:nvSpPr>
          <p:cNvPr id="7" name="TextBox 6"/>
          <p:cNvSpPr txBox="1"/>
          <p:nvPr/>
        </p:nvSpPr>
        <p:spPr>
          <a:xfrm>
            <a:off x="4624745" y="2831945"/>
            <a:ext cx="3456384" cy="2246769"/>
          </a:xfrm>
          <a:prstGeom prst="rect">
            <a:avLst/>
          </a:prstGeom>
          <a:solidFill>
            <a:schemeClr val="accent5">
              <a:lumMod val="20000"/>
              <a:lumOff val="80000"/>
            </a:schemeClr>
          </a:solidFill>
        </p:spPr>
        <p:txBody>
          <a:bodyPr wrap="square" rtlCol="0">
            <a:spAutoFit/>
          </a:bodyPr>
          <a:lstStyle/>
          <a:p>
            <a:r>
              <a:rPr lang="en-GB" sz="2800" dirty="0" smtClean="0"/>
              <a:t>You </a:t>
            </a:r>
            <a:r>
              <a:rPr lang="en-GB" sz="2800" b="1" u="sng" dirty="0" smtClean="0"/>
              <a:t>COULD</a:t>
            </a:r>
            <a:r>
              <a:rPr lang="en-GB" sz="2800" dirty="0" smtClean="0"/>
              <a:t> include facts about the nature of the games which the characters have to take part in.</a:t>
            </a:r>
            <a:endParaRPr lang="en-GB" sz="2800" dirty="0"/>
          </a:p>
        </p:txBody>
      </p:sp>
      <p:sp>
        <p:nvSpPr>
          <p:cNvPr id="6" name="TextBox 5"/>
          <p:cNvSpPr txBox="1"/>
          <p:nvPr/>
        </p:nvSpPr>
        <p:spPr>
          <a:xfrm>
            <a:off x="175792" y="5189072"/>
            <a:ext cx="3312368" cy="707886"/>
          </a:xfrm>
          <a:prstGeom prst="rect">
            <a:avLst/>
          </a:prstGeom>
          <a:noFill/>
          <a:ln>
            <a:solidFill>
              <a:schemeClr val="tx1"/>
            </a:solidFill>
            <a:prstDash val="lgDash"/>
          </a:ln>
        </p:spPr>
        <p:txBody>
          <a:bodyPr wrap="square" rtlCol="0">
            <a:spAutoFit/>
          </a:bodyPr>
          <a:lstStyle/>
          <a:p>
            <a:r>
              <a:rPr lang="en-GB" sz="2000" b="1" dirty="0" smtClean="0"/>
              <a:t>Tip: you </a:t>
            </a:r>
            <a:r>
              <a:rPr lang="en-GB" sz="2000" b="1" u="sng" dirty="0" smtClean="0"/>
              <a:t>SHOULD NOT </a:t>
            </a:r>
            <a:r>
              <a:rPr lang="en-GB" sz="2000" b="1" dirty="0" smtClean="0"/>
              <a:t>include your opinion of the film.</a:t>
            </a:r>
            <a:endParaRPr lang="en-GB" sz="2000" b="1" dirty="0"/>
          </a:p>
        </p:txBody>
      </p:sp>
      <p:sp>
        <p:nvSpPr>
          <p:cNvPr id="8" name="TextBox 7"/>
          <p:cNvSpPr txBox="1"/>
          <p:nvPr/>
        </p:nvSpPr>
        <p:spPr>
          <a:xfrm>
            <a:off x="178350" y="6027003"/>
            <a:ext cx="4025761" cy="830997"/>
          </a:xfrm>
          <a:prstGeom prst="rect">
            <a:avLst/>
          </a:prstGeom>
          <a:noFill/>
        </p:spPr>
        <p:txBody>
          <a:bodyPr wrap="square" rtlCol="0">
            <a:spAutoFit/>
          </a:bodyPr>
          <a:lstStyle/>
          <a:p>
            <a:r>
              <a:rPr lang="en-GB" sz="2400" dirty="0" smtClean="0">
                <a:solidFill>
                  <a:srgbClr val="FF0000"/>
                </a:solidFill>
              </a:rPr>
              <a:t>SS: </a:t>
            </a:r>
            <a:r>
              <a:rPr lang="en-GB" sz="2400" i="1" dirty="0" smtClean="0">
                <a:solidFill>
                  <a:srgbClr val="FF0000"/>
                </a:solidFill>
              </a:rPr>
              <a:t>The Hunger Games is a film about……starring…..</a:t>
            </a:r>
            <a:endParaRPr lang="en-GB" sz="2400" i="1" dirty="0">
              <a:solidFill>
                <a:srgbClr val="FF0000"/>
              </a:solidFill>
            </a:endParaRPr>
          </a:p>
        </p:txBody>
      </p:sp>
      <p:sp>
        <p:nvSpPr>
          <p:cNvPr id="9" name="TextBox 8"/>
          <p:cNvSpPr txBox="1"/>
          <p:nvPr/>
        </p:nvSpPr>
        <p:spPr>
          <a:xfrm>
            <a:off x="4860032" y="5229200"/>
            <a:ext cx="3960440" cy="1477328"/>
          </a:xfrm>
          <a:prstGeom prst="rect">
            <a:avLst/>
          </a:prstGeom>
          <a:noFill/>
          <a:ln>
            <a:solidFill>
              <a:schemeClr val="tx1"/>
            </a:solidFill>
            <a:prstDash val="lgDash"/>
          </a:ln>
        </p:spPr>
        <p:txBody>
          <a:bodyPr wrap="square" rtlCol="0">
            <a:spAutoFit/>
          </a:bodyPr>
          <a:lstStyle/>
          <a:p>
            <a:r>
              <a:rPr lang="en-GB" b="1" dirty="0" smtClean="0"/>
              <a:t>First, run the TAPS:</a:t>
            </a:r>
          </a:p>
          <a:p>
            <a:r>
              <a:rPr lang="en-GB" b="1" dirty="0"/>
              <a:t>T</a:t>
            </a:r>
            <a:endParaRPr lang="en-GB" b="1" dirty="0" smtClean="0"/>
          </a:p>
          <a:p>
            <a:r>
              <a:rPr lang="en-GB" b="1" dirty="0" smtClean="0"/>
              <a:t>A</a:t>
            </a:r>
          </a:p>
          <a:p>
            <a:r>
              <a:rPr lang="en-GB" b="1" dirty="0" smtClean="0"/>
              <a:t>P</a:t>
            </a:r>
          </a:p>
          <a:p>
            <a:r>
              <a:rPr lang="en-GB" b="1" dirty="0"/>
              <a:t>S</a:t>
            </a:r>
          </a:p>
        </p:txBody>
      </p:sp>
      <p:sp>
        <p:nvSpPr>
          <p:cNvPr id="10" name="TextBox 9"/>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pic>
        <p:nvPicPr>
          <p:cNvPr id="11"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3" cstate="print"/>
          <a:srcRect/>
          <a:stretch>
            <a:fillRect/>
          </a:stretch>
        </p:blipFill>
        <p:spPr bwMode="auto">
          <a:xfrm>
            <a:off x="7452320" y="5445224"/>
            <a:ext cx="1115616" cy="1078429"/>
          </a:xfrm>
          <a:prstGeom prst="rect">
            <a:avLst/>
          </a:prstGeom>
          <a:noFill/>
        </p:spPr>
      </p:pic>
    </p:spTree>
    <p:extLst>
      <p:ext uri="{BB962C8B-B14F-4D97-AF65-F5344CB8AC3E}">
        <p14:creationId xmlns:p14="http://schemas.microsoft.com/office/powerpoint/2010/main" val="2480486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Hunger Games’: Introduction</a:t>
            </a:r>
            <a:endParaRPr lang="en-GB" b="1" dirty="0"/>
          </a:p>
        </p:txBody>
      </p:sp>
      <p:sp>
        <p:nvSpPr>
          <p:cNvPr id="3" name="Content Placeholder 2"/>
          <p:cNvSpPr>
            <a:spLocks noGrp="1"/>
          </p:cNvSpPr>
          <p:nvPr>
            <p:ph idx="1"/>
          </p:nvPr>
        </p:nvSpPr>
        <p:spPr>
          <a:xfrm>
            <a:off x="179512" y="1484784"/>
            <a:ext cx="5328592" cy="5184576"/>
          </a:xfrm>
        </p:spPr>
        <p:txBody>
          <a:bodyPr>
            <a:normAutofit fontScale="85000" lnSpcReduction="10000"/>
          </a:bodyPr>
          <a:lstStyle/>
          <a:p>
            <a:pPr marL="0" indent="0">
              <a:buNone/>
            </a:pPr>
            <a:r>
              <a:rPr lang="en-GB" dirty="0" smtClean="0"/>
              <a:t>The </a:t>
            </a:r>
            <a:r>
              <a:rPr lang="en-GB" dirty="0"/>
              <a:t>film is set in a place called </a:t>
            </a:r>
            <a:r>
              <a:rPr lang="en-GB" dirty="0" err="1"/>
              <a:t>Panem</a:t>
            </a:r>
            <a:r>
              <a:rPr lang="en-GB" dirty="0"/>
              <a:t>. </a:t>
            </a:r>
            <a:r>
              <a:rPr lang="en-GB" dirty="0" err="1"/>
              <a:t>Panem</a:t>
            </a:r>
            <a:r>
              <a:rPr lang="en-GB" dirty="0"/>
              <a:t> is split into 12 districts. Every year, each district must choose </a:t>
            </a:r>
            <a:r>
              <a:rPr lang="en-GB" dirty="0" smtClean="0"/>
              <a:t>two tributes at random </a:t>
            </a:r>
            <a:r>
              <a:rPr lang="en-GB" dirty="0"/>
              <a:t>(one boy, one girl) to take part in </a:t>
            </a:r>
            <a:r>
              <a:rPr lang="en-GB" dirty="0" smtClean="0"/>
              <a:t>the games. ‘The Hunger Games’ is a film about a young girl called </a:t>
            </a:r>
            <a:r>
              <a:rPr lang="en-GB" dirty="0" err="1" smtClean="0"/>
              <a:t>Katniss</a:t>
            </a:r>
            <a:r>
              <a:rPr lang="en-GB" dirty="0" smtClean="0"/>
              <a:t> </a:t>
            </a:r>
            <a:r>
              <a:rPr lang="en-GB" dirty="0" err="1" smtClean="0"/>
              <a:t>Everdeen</a:t>
            </a:r>
            <a:r>
              <a:rPr lang="en-GB" dirty="0" smtClean="0"/>
              <a:t>. She is chosen to take part in ‘The Hunger Games’ as a tribute for District 12. After the tributes  names are drawn out of a bowl they are taken from their homes to compete...</a:t>
            </a:r>
            <a:endParaRPr lang="en-GB" dirty="0"/>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pic>
        <p:nvPicPr>
          <p:cNvPr id="3076" name="Picture 4" descr="http://www.celebrityteenscoop.com/files/2012/03/1721_6164_ab09-2-960x1421.jpg"/>
          <p:cNvPicPr>
            <a:picLocks noChangeAspect="1" noChangeArrowheads="1"/>
          </p:cNvPicPr>
          <p:nvPr/>
        </p:nvPicPr>
        <p:blipFill>
          <a:blip r:embed="rId2" cstate="print"/>
          <a:srcRect/>
          <a:stretch>
            <a:fillRect/>
          </a:stretch>
        </p:blipFill>
        <p:spPr bwMode="auto">
          <a:xfrm>
            <a:off x="5533390" y="1556792"/>
            <a:ext cx="3453952" cy="5112568"/>
          </a:xfrm>
          <a:prstGeom prst="rect">
            <a:avLst/>
          </a:prstGeom>
          <a:noFill/>
        </p:spPr>
      </p:pic>
    </p:spTree>
    <p:extLst>
      <p:ext uri="{BB962C8B-B14F-4D97-AF65-F5344CB8AC3E}">
        <p14:creationId xmlns:p14="http://schemas.microsoft.com/office/powerpoint/2010/main" val="1485355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3917032"/>
          </a:xfrm>
          <a:solidFill>
            <a:schemeClr val="accent1">
              <a:lumMod val="20000"/>
              <a:lumOff val="80000"/>
            </a:schemeClr>
          </a:solidFill>
        </p:spPr>
        <p:txBody>
          <a:bodyPr/>
          <a:lstStyle/>
          <a:p>
            <a:pPr marL="0" indent="0">
              <a:buNone/>
            </a:pPr>
            <a:r>
              <a:rPr lang="en-GB" b="1" dirty="0" smtClean="0"/>
              <a:t>Has your partner:</a:t>
            </a:r>
          </a:p>
          <a:p>
            <a:r>
              <a:rPr lang="en-GB" dirty="0" smtClean="0">
                <a:solidFill>
                  <a:srgbClr val="7030A0"/>
                </a:solidFill>
              </a:rPr>
              <a:t>Used short and clear sentences?</a:t>
            </a:r>
          </a:p>
          <a:p>
            <a:r>
              <a:rPr lang="en-GB" dirty="0" smtClean="0">
                <a:solidFill>
                  <a:srgbClr val="00B050"/>
                </a:solidFill>
              </a:rPr>
              <a:t>Have they remained unbiased (no opinions)?</a:t>
            </a:r>
          </a:p>
          <a:p>
            <a:r>
              <a:rPr lang="en-GB" dirty="0" smtClean="0">
                <a:solidFill>
                  <a:srgbClr val="0070C0"/>
                </a:solidFill>
              </a:rPr>
              <a:t>Included facts from the trailer?</a:t>
            </a:r>
          </a:p>
          <a:p>
            <a:r>
              <a:rPr lang="en-GB" dirty="0" smtClean="0">
                <a:solidFill>
                  <a:srgbClr val="FF0000"/>
                </a:solidFill>
              </a:rPr>
              <a:t>Used a formal style?</a:t>
            </a:r>
          </a:p>
          <a:p>
            <a:r>
              <a:rPr lang="en-GB" dirty="0" smtClean="0">
                <a:solidFill>
                  <a:srgbClr val="FF33CC"/>
                </a:solidFill>
              </a:rPr>
              <a:t>Considered their audience (nervous parents)?</a:t>
            </a:r>
          </a:p>
          <a:p>
            <a:endParaRPr lang="en-GB" dirty="0" smtClean="0"/>
          </a:p>
          <a:p>
            <a:endParaRPr lang="en-GB" dirty="0"/>
          </a:p>
        </p:txBody>
      </p:sp>
      <p:sp>
        <p:nvSpPr>
          <p:cNvPr id="5" name="TextBox 4"/>
          <p:cNvSpPr txBox="1"/>
          <p:nvPr/>
        </p:nvSpPr>
        <p:spPr>
          <a:xfrm>
            <a:off x="251520" y="5877272"/>
            <a:ext cx="8712968" cy="769441"/>
          </a:xfrm>
          <a:prstGeom prst="rect">
            <a:avLst/>
          </a:prstGeom>
          <a:noFill/>
        </p:spPr>
        <p:txBody>
          <a:bodyPr wrap="square" rtlCol="0">
            <a:spAutoFit/>
          </a:bodyPr>
          <a:lstStyle/>
          <a:p>
            <a:r>
              <a:rPr lang="en-GB" sz="2200" b="1" dirty="0" smtClean="0"/>
              <a:t>Bearing this in mind, you are going to give your partner a mark out of 10 for AO (</a:t>
            </a:r>
            <a:r>
              <a:rPr lang="en-GB" sz="2200" b="1" dirty="0" err="1" smtClean="0"/>
              <a:t>i</a:t>
            </a:r>
            <a:r>
              <a:rPr lang="en-GB" sz="2200" b="1" dirty="0" smtClean="0"/>
              <a:t>) and (ii). The mark scheme is on the next slide. Ready?</a:t>
            </a:r>
            <a:endParaRPr lang="en-GB" sz="2200" b="1" dirty="0"/>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sp>
        <p:nvSpPr>
          <p:cNvPr id="8" name="TextBox 7"/>
          <p:cNvSpPr txBox="1"/>
          <p:nvPr/>
        </p:nvSpPr>
        <p:spPr>
          <a:xfrm>
            <a:off x="179512" y="548680"/>
            <a:ext cx="8496944" cy="646331"/>
          </a:xfrm>
          <a:prstGeom prst="rect">
            <a:avLst/>
          </a:prstGeom>
          <a:noFill/>
        </p:spPr>
        <p:txBody>
          <a:bodyPr wrap="square" rtlCol="0">
            <a:spAutoFit/>
          </a:bodyPr>
          <a:lstStyle/>
          <a:p>
            <a:r>
              <a:rPr lang="en-GB" sz="3600" b="1" dirty="0" smtClean="0"/>
              <a:t>Swap your book with your partner. </a:t>
            </a:r>
            <a:endParaRPr lang="en-GB" sz="3600" b="1" dirty="0"/>
          </a:p>
        </p:txBody>
      </p:sp>
    </p:spTree>
    <p:extLst>
      <p:ext uri="{BB962C8B-B14F-4D97-AF65-F5344CB8AC3E}">
        <p14:creationId xmlns:p14="http://schemas.microsoft.com/office/powerpoint/2010/main" val="2955851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539552" y="908720"/>
            <a:ext cx="8208912" cy="4824536"/>
          </a:xfrm>
        </p:spPr>
        <p:txBody>
          <a:bodyPr>
            <a:noAutofit/>
          </a:bodyPr>
          <a:lstStyle/>
          <a:p>
            <a:r>
              <a:rPr lang="en-GB" sz="2800" dirty="0" smtClean="0">
                <a:solidFill>
                  <a:schemeClr val="bg1"/>
                </a:solidFill>
                <a:latin typeface="Comic Sans MS" pitchFamily="66" charset="0"/>
              </a:rPr>
              <a:t> </a:t>
            </a:r>
            <a:r>
              <a:rPr lang="en-GB" sz="3600" b="1" dirty="0" smtClean="0">
                <a:solidFill>
                  <a:schemeClr val="bg1"/>
                </a:solidFill>
                <a:latin typeface="Comic Sans MS" pitchFamily="66" charset="0"/>
              </a:rPr>
              <a:t>Learning Objective</a:t>
            </a:r>
            <a:br>
              <a:rPr lang="en-GB" sz="3600" b="1"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r>
              <a:rPr lang="en-GB" sz="3600" dirty="0" smtClean="0">
                <a:solidFill>
                  <a:schemeClr val="bg1"/>
                </a:solidFill>
                <a:latin typeface="Comic Sans MS" pitchFamily="66" charset="0"/>
              </a:rPr>
              <a:t> To understand the format and overall structure of the writing section of the Unit 1 exam</a:t>
            </a:r>
            <a:br>
              <a:rPr lang="en-GB" sz="3600" dirty="0" smtClean="0">
                <a:solidFill>
                  <a:schemeClr val="bg1"/>
                </a:solidFill>
                <a:latin typeface="Comic Sans MS" pitchFamily="66" charset="0"/>
              </a:rPr>
            </a:br>
            <a:r>
              <a:rPr lang="en-GB" sz="3600" dirty="0">
                <a:solidFill>
                  <a:schemeClr val="bg1"/>
                </a:solidFill>
                <a:latin typeface="Comic Sans MS" pitchFamily="66" charset="0"/>
              </a:rPr>
              <a:t/>
            </a:r>
            <a:br>
              <a:rPr lang="en-GB" sz="3600" dirty="0">
                <a:solidFill>
                  <a:schemeClr val="bg1"/>
                </a:solidFill>
                <a:latin typeface="Comic Sans MS" pitchFamily="66" charset="0"/>
              </a:rPr>
            </a:br>
            <a:r>
              <a:rPr lang="en-GB" sz="3600" dirty="0" smtClean="0">
                <a:solidFill>
                  <a:schemeClr val="bg1"/>
                </a:solidFill>
                <a:latin typeface="Comic Sans MS" pitchFamily="66" charset="0"/>
              </a:rPr>
              <a:t>To understand what each question will ask of you</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sp>
        <p:nvSpPr>
          <p:cNvPr id="4" name="TextBox 3"/>
          <p:cNvSpPr txBox="1"/>
          <p:nvPr/>
        </p:nvSpPr>
        <p:spPr>
          <a:xfrm>
            <a:off x="276576" y="6021288"/>
            <a:ext cx="8590848"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Peer-assess: </a:t>
            </a:r>
            <a:r>
              <a:rPr lang="en-GB" sz="3200" dirty="0" smtClean="0"/>
              <a:t>which band and why? Target? </a:t>
            </a:r>
            <a:endParaRPr lang="en-GB" sz="3200" dirty="0"/>
          </a:p>
        </p:txBody>
      </p:sp>
      <p:pic>
        <p:nvPicPr>
          <p:cNvPr id="2" name="Picture 1"/>
          <p:cNvPicPr>
            <a:picLocks noChangeAspect="1"/>
          </p:cNvPicPr>
          <p:nvPr/>
        </p:nvPicPr>
        <p:blipFill rotWithShape="1">
          <a:blip r:embed="rId2"/>
          <a:srcRect l="34171" t="12621" r="28738" b="18080"/>
          <a:stretch/>
        </p:blipFill>
        <p:spPr>
          <a:xfrm>
            <a:off x="-35859" y="369332"/>
            <a:ext cx="5138753" cy="5400600"/>
          </a:xfrm>
          <a:prstGeom prst="rect">
            <a:avLst/>
          </a:prstGeom>
        </p:spPr>
      </p:pic>
      <p:pic>
        <p:nvPicPr>
          <p:cNvPr id="5" name="Picture 4"/>
          <p:cNvPicPr>
            <a:picLocks noChangeAspect="1"/>
          </p:cNvPicPr>
          <p:nvPr/>
        </p:nvPicPr>
        <p:blipFill rotWithShape="1">
          <a:blip r:embed="rId3"/>
          <a:srcRect l="34171" t="17240" r="31573" b="23540"/>
          <a:stretch/>
        </p:blipFill>
        <p:spPr>
          <a:xfrm>
            <a:off x="4990694" y="908720"/>
            <a:ext cx="4248472" cy="413127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inform</a:t>
            </a:r>
            <a:r>
              <a:rPr lang="en-GB" dirty="0" smtClean="0"/>
              <a:t>, explain and describe (Q5)</a:t>
            </a:r>
            <a:endParaRPr lang="en-GB" dirty="0"/>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Peer-assess: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27320" r="28029" b="23960"/>
          <a:stretch/>
        </p:blipFill>
        <p:spPr>
          <a:xfrm>
            <a:off x="539552" y="1543437"/>
            <a:ext cx="8234378" cy="519123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sz="quarter"/>
          </p:nvPr>
        </p:nvSpPr>
        <p:spPr/>
        <p:txBody>
          <a:bodyPr/>
          <a:lstStyle/>
          <a:p>
            <a:r>
              <a:rPr lang="en-GB"/>
              <a:t>Writing to explain</a:t>
            </a:r>
          </a:p>
        </p:txBody>
      </p:sp>
      <p:sp>
        <p:nvSpPr>
          <p:cNvPr id="70659" name="Rectangle 3"/>
          <p:cNvSpPr>
            <a:spLocks noGrp="1" noChangeArrowheads="1"/>
          </p:cNvSpPr>
          <p:nvPr>
            <p:ph sz="quarter" idx="1"/>
          </p:nvPr>
        </p:nvSpPr>
        <p:spPr/>
        <p:txBody>
          <a:bodyPr/>
          <a:lstStyle/>
          <a:p>
            <a:pPr>
              <a:buFont typeface="Wingdings" pitchFamily="2" charset="2"/>
              <a:buNone/>
            </a:pPr>
            <a:r>
              <a:rPr lang="en-GB" sz="2400" b="1"/>
              <a:t>Purpose</a:t>
            </a:r>
            <a:r>
              <a:rPr lang="en-GB" sz="2400"/>
              <a:t>: giving more than details about something; justify and give the reason</a:t>
            </a:r>
          </a:p>
          <a:p>
            <a:pPr>
              <a:buFont typeface="Wingdings" pitchFamily="2" charset="2"/>
              <a:buNone/>
            </a:pPr>
            <a:r>
              <a:rPr lang="en-GB" sz="2400"/>
              <a:t>	(Moving into analysis)</a:t>
            </a:r>
          </a:p>
        </p:txBody>
      </p:sp>
      <p:sp>
        <p:nvSpPr>
          <p:cNvPr id="70660" name="Rectangle 4"/>
          <p:cNvSpPr>
            <a:spLocks noGrp="1" noChangeArrowheads="1"/>
          </p:cNvSpPr>
          <p:nvPr>
            <p:ph sz="quarter" idx="2"/>
          </p:nvPr>
        </p:nvSpPr>
        <p:spPr>
          <a:xfrm>
            <a:off x="4932363" y="1600200"/>
            <a:ext cx="3754437" cy="2189163"/>
          </a:xfrm>
        </p:spPr>
        <p:txBody>
          <a:bodyPr/>
          <a:lstStyle/>
          <a:p>
            <a:pPr>
              <a:buFont typeface="Wingdings" pitchFamily="2" charset="2"/>
              <a:buNone/>
            </a:pPr>
            <a:r>
              <a:rPr lang="en-GB" sz="2400" b="1"/>
              <a:t>Structure</a:t>
            </a:r>
            <a:r>
              <a:rPr lang="en-GB" sz="2400"/>
              <a:t>: Paragraphs (open and then give evidence)</a:t>
            </a:r>
          </a:p>
          <a:p>
            <a:pPr>
              <a:buFont typeface="Wingdings" pitchFamily="2" charset="2"/>
              <a:buNone/>
            </a:pPr>
            <a:r>
              <a:rPr lang="en-GB" sz="2400"/>
              <a:t>	Sequential/logical order</a:t>
            </a:r>
          </a:p>
        </p:txBody>
      </p:sp>
      <p:sp>
        <p:nvSpPr>
          <p:cNvPr id="70661" name="Rectangle 5"/>
          <p:cNvSpPr>
            <a:spLocks noGrp="1" noChangeArrowheads="1"/>
          </p:cNvSpPr>
          <p:nvPr>
            <p:ph sz="quarter" idx="3"/>
          </p:nvPr>
        </p:nvSpPr>
        <p:spPr>
          <a:xfrm>
            <a:off x="457200" y="4005263"/>
            <a:ext cx="8002588" cy="2125662"/>
          </a:xfrm>
        </p:spPr>
        <p:txBody>
          <a:bodyPr>
            <a:normAutofit lnSpcReduction="10000"/>
          </a:bodyPr>
          <a:lstStyle/>
          <a:p>
            <a:pPr>
              <a:buFont typeface="Wingdings" pitchFamily="2" charset="2"/>
              <a:buNone/>
            </a:pPr>
            <a:r>
              <a:rPr lang="en-GB" sz="2400" b="1"/>
              <a:t>Language</a:t>
            </a:r>
            <a:r>
              <a:rPr lang="en-GB" sz="2400"/>
              <a:t>:  </a:t>
            </a:r>
          </a:p>
          <a:p>
            <a:pPr>
              <a:buFontTx/>
              <a:buChar char="-"/>
            </a:pPr>
            <a:r>
              <a:rPr lang="en-GB" sz="2400"/>
              <a:t>Connectives to show sequence, cause and effect</a:t>
            </a:r>
          </a:p>
          <a:p>
            <a:pPr>
              <a:buFontTx/>
              <a:buChar char="-"/>
            </a:pPr>
            <a:r>
              <a:rPr lang="en-GB" sz="2400"/>
              <a:t>Technical/specialist vocabulary</a:t>
            </a:r>
          </a:p>
          <a:p>
            <a:pPr>
              <a:buFontTx/>
              <a:buChar char="-"/>
            </a:pPr>
            <a:r>
              <a:rPr lang="en-GB" sz="2400"/>
              <a:t>Clear and authoritative in tone</a:t>
            </a:r>
          </a:p>
          <a:p>
            <a:pPr>
              <a:buFontTx/>
              <a:buChar char="-"/>
            </a:pPr>
            <a:r>
              <a:rPr lang="en-GB" sz="2400"/>
              <a:t>Personal (emotional/subjective) OR factual and balanced </a:t>
            </a: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9952" y="914816"/>
            <a:ext cx="5724128" cy="1077030"/>
          </a:xfrm>
        </p:spPr>
        <p:txBody>
          <a:bodyPr>
            <a:normAutofit/>
          </a:bodyPr>
          <a:lstStyle/>
          <a:p>
            <a:r>
              <a:rPr lang="en-GB" b="1" dirty="0" smtClean="0">
                <a:solidFill>
                  <a:srgbClr val="0070C0"/>
                </a:solidFill>
              </a:rPr>
              <a:t>Writing to Explain </a:t>
            </a:r>
            <a:endParaRPr lang="en-GB" b="1" dirty="0">
              <a:solidFill>
                <a:srgbClr val="0070C0"/>
              </a:solidFill>
            </a:endParaRPr>
          </a:p>
        </p:txBody>
      </p:sp>
      <p:sp>
        <p:nvSpPr>
          <p:cNvPr id="3" name="Subtitle 2"/>
          <p:cNvSpPr>
            <a:spLocks noGrp="1"/>
          </p:cNvSpPr>
          <p:nvPr>
            <p:ph type="subTitle" idx="1"/>
          </p:nvPr>
        </p:nvSpPr>
        <p:spPr>
          <a:xfrm>
            <a:off x="5148064" y="2132856"/>
            <a:ext cx="3635896" cy="4320480"/>
          </a:xfrm>
        </p:spPr>
        <p:txBody>
          <a:bodyPr>
            <a:normAutofit/>
          </a:bodyPr>
          <a:lstStyle/>
          <a:p>
            <a:r>
              <a:rPr lang="en-GB" b="1" u="sng" dirty="0" smtClean="0">
                <a:solidFill>
                  <a:schemeClr val="tx1"/>
                </a:solidFill>
              </a:rPr>
              <a:t>Explain</a:t>
            </a:r>
            <a:r>
              <a:rPr lang="en-GB" dirty="0" smtClean="0">
                <a:solidFill>
                  <a:schemeClr val="tx1"/>
                </a:solidFill>
              </a:rPr>
              <a:t> how this dog came to be inside this dishwasher. You </a:t>
            </a:r>
            <a:r>
              <a:rPr lang="en-GB" u="sng" dirty="0" smtClean="0">
                <a:solidFill>
                  <a:schemeClr val="tx1"/>
                </a:solidFill>
              </a:rPr>
              <a:t>MUST</a:t>
            </a:r>
            <a:r>
              <a:rPr lang="en-GB" dirty="0" smtClean="0">
                <a:solidFill>
                  <a:schemeClr val="tx1"/>
                </a:solidFill>
              </a:rPr>
              <a:t> give reasons.</a:t>
            </a:r>
          </a:p>
          <a:p>
            <a:endParaRPr lang="en-GB" dirty="0">
              <a:solidFill>
                <a:schemeClr val="tx1"/>
              </a:solidFill>
            </a:endParaRPr>
          </a:p>
          <a:p>
            <a:r>
              <a:rPr lang="en-GB" dirty="0" smtClean="0">
                <a:solidFill>
                  <a:srgbClr val="FF0000"/>
                </a:solidFill>
              </a:rPr>
              <a:t>SS: </a:t>
            </a:r>
            <a:r>
              <a:rPr lang="en-GB" i="1" dirty="0" smtClean="0">
                <a:solidFill>
                  <a:srgbClr val="FF0000"/>
                </a:solidFill>
              </a:rPr>
              <a:t>The dog is inside the dishwasher because…</a:t>
            </a:r>
            <a:endParaRPr lang="en-GB" i="1" dirty="0">
              <a:solidFill>
                <a:srgbClr val="FF0000"/>
              </a:solidFill>
            </a:endParaRPr>
          </a:p>
        </p:txBody>
      </p:sp>
      <p:sp>
        <p:nvSpPr>
          <p:cNvPr id="5" name="Rectangle 4"/>
          <p:cNvSpPr/>
          <p:nvPr/>
        </p:nvSpPr>
        <p:spPr>
          <a:xfrm>
            <a:off x="6767736" y="449813"/>
            <a:ext cx="2376264" cy="707886"/>
          </a:xfrm>
          <a:prstGeom prst="rect">
            <a:avLst/>
          </a:prstGeom>
        </p:spPr>
        <p:txBody>
          <a:bodyPr wrap="square">
            <a:spAutoFit/>
          </a:bodyPr>
          <a:lstStyle/>
          <a:p>
            <a:pPr algn="ctr"/>
            <a:r>
              <a:rPr lang="en-GB" sz="2000" b="1" dirty="0" smtClean="0"/>
              <a:t>Giving </a:t>
            </a:r>
            <a:r>
              <a:rPr lang="en-GB" sz="2000" b="1" u="sng" dirty="0" smtClean="0"/>
              <a:t>facts</a:t>
            </a:r>
            <a:r>
              <a:rPr lang="en-GB" sz="2000" b="1" dirty="0" smtClean="0"/>
              <a:t> but with EXTRA DETAILS</a:t>
            </a:r>
            <a:endParaRPr lang="en-GB" sz="2000" b="1" dirty="0"/>
          </a:p>
        </p:txBody>
      </p:sp>
      <p:cxnSp>
        <p:nvCxnSpPr>
          <p:cNvPr id="7" name="Straight Arrow Connector 6"/>
          <p:cNvCxnSpPr/>
          <p:nvPr/>
        </p:nvCxnSpPr>
        <p:spPr>
          <a:xfrm flipV="1">
            <a:off x="6444208" y="914816"/>
            <a:ext cx="504056" cy="222121"/>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www.joe-ks.com/archives_jan2004/DogDishwash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260" y="692695"/>
            <a:ext cx="4518756" cy="61497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Tree>
    <p:extLst>
      <p:ext uri="{BB962C8B-B14F-4D97-AF65-F5344CB8AC3E}">
        <p14:creationId xmlns:p14="http://schemas.microsoft.com/office/powerpoint/2010/main" val="4050842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852936"/>
            <a:ext cx="8229600" cy="3672408"/>
          </a:xfrm>
        </p:spPr>
        <p:txBody>
          <a:bodyPr>
            <a:normAutofit fontScale="92500" lnSpcReduction="10000"/>
          </a:bodyPr>
          <a:lstStyle/>
          <a:p>
            <a:r>
              <a:rPr lang="en-GB" dirty="0" smtClean="0"/>
              <a:t>Give </a:t>
            </a:r>
            <a:r>
              <a:rPr lang="en-GB" b="1" dirty="0" smtClean="0"/>
              <a:t>reasons </a:t>
            </a:r>
          </a:p>
          <a:p>
            <a:r>
              <a:rPr lang="en-GB" dirty="0" smtClean="0"/>
              <a:t>Break down the topic in more detail</a:t>
            </a:r>
          </a:p>
          <a:p>
            <a:r>
              <a:rPr lang="en-GB" dirty="0" smtClean="0"/>
              <a:t>Be either balanced and factual </a:t>
            </a:r>
            <a:r>
              <a:rPr lang="en-GB" b="1" dirty="0" smtClean="0"/>
              <a:t>or</a:t>
            </a:r>
            <a:r>
              <a:rPr lang="en-GB" dirty="0" smtClean="0"/>
              <a:t> emotional and subjective – but not both! </a:t>
            </a:r>
          </a:p>
          <a:p>
            <a:r>
              <a:rPr lang="en-GB" dirty="0" smtClean="0"/>
              <a:t>Use </a:t>
            </a:r>
            <a:r>
              <a:rPr lang="en-GB" b="1" dirty="0" smtClean="0"/>
              <a:t>evidence</a:t>
            </a:r>
            <a:r>
              <a:rPr lang="en-GB" dirty="0" smtClean="0"/>
              <a:t> to support your points</a:t>
            </a:r>
          </a:p>
          <a:p>
            <a:r>
              <a:rPr lang="en-GB" dirty="0" smtClean="0"/>
              <a:t>Use connectives</a:t>
            </a:r>
          </a:p>
          <a:p>
            <a:r>
              <a:rPr lang="en-GB" dirty="0" smtClean="0"/>
              <a:t>Consider your audience</a:t>
            </a:r>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
        <p:nvSpPr>
          <p:cNvPr id="7" name="TextBox 6"/>
          <p:cNvSpPr txBox="1"/>
          <p:nvPr/>
        </p:nvSpPr>
        <p:spPr>
          <a:xfrm>
            <a:off x="179512" y="548680"/>
            <a:ext cx="8784976" cy="1692771"/>
          </a:xfrm>
          <a:prstGeom prst="rect">
            <a:avLst/>
          </a:prstGeom>
          <a:noFill/>
        </p:spPr>
        <p:txBody>
          <a:bodyPr wrap="square" rtlCol="0">
            <a:spAutoFit/>
          </a:bodyPr>
          <a:lstStyle/>
          <a:p>
            <a:r>
              <a:rPr lang="en-GB" sz="3200" dirty="0" smtClean="0"/>
              <a:t>Writing to explain is like writing to inform, but with </a:t>
            </a:r>
            <a:r>
              <a:rPr lang="en-GB" sz="4000" b="1" dirty="0" smtClean="0">
                <a:solidFill>
                  <a:srgbClr val="FF0000"/>
                </a:solidFill>
              </a:rPr>
              <a:t>extra</a:t>
            </a:r>
            <a:r>
              <a:rPr lang="en-GB" sz="3200" dirty="0" smtClean="0"/>
              <a:t>. You still need to include the facts, but you also need to:</a:t>
            </a:r>
            <a:endParaRPr lang="en-GB" sz="3200" dirty="0"/>
          </a:p>
        </p:txBody>
      </p:sp>
    </p:spTree>
    <p:extLst>
      <p:ext uri="{BB962C8B-B14F-4D97-AF65-F5344CB8AC3E}">
        <p14:creationId xmlns:p14="http://schemas.microsoft.com/office/powerpoint/2010/main" val="1689670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raftster.org/pictures/data/500/144863_27Feb12_HGhoo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3041" y="836712"/>
            <a:ext cx="6373233" cy="5904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75856" y="489501"/>
            <a:ext cx="5751543" cy="646331"/>
          </a:xfrm>
          <a:prstGeom prst="rect">
            <a:avLst/>
          </a:prstGeom>
          <a:solidFill>
            <a:schemeClr val="accent6">
              <a:lumMod val="20000"/>
              <a:lumOff val="80000"/>
              <a:alpha val="81000"/>
            </a:schemeClr>
          </a:solidFill>
        </p:spPr>
        <p:txBody>
          <a:bodyPr wrap="square" rtlCol="0">
            <a:spAutoFit/>
          </a:bodyPr>
          <a:lstStyle/>
          <a:p>
            <a:r>
              <a:rPr lang="en-GB" sz="3600" dirty="0" smtClean="0"/>
              <a:t>...The Hunger Games Arena</a:t>
            </a:r>
            <a:endParaRPr lang="en-GB" sz="3600" dirty="0"/>
          </a:p>
        </p:txBody>
      </p:sp>
      <p:sp>
        <p:nvSpPr>
          <p:cNvPr id="5" name="TextBox 4"/>
          <p:cNvSpPr txBox="1"/>
          <p:nvPr/>
        </p:nvSpPr>
        <p:spPr>
          <a:xfrm>
            <a:off x="7740352" y="2204864"/>
            <a:ext cx="1287047" cy="369332"/>
          </a:xfrm>
          <a:prstGeom prst="rect">
            <a:avLst/>
          </a:prstGeom>
          <a:noFill/>
        </p:spPr>
        <p:txBody>
          <a:bodyPr wrap="square" rtlCol="0">
            <a:spAutoFit/>
          </a:bodyPr>
          <a:lstStyle/>
          <a:p>
            <a:r>
              <a:rPr lang="en-GB" dirty="0" smtClean="0"/>
              <a:t>Cornucopia</a:t>
            </a:r>
            <a:endParaRPr lang="en-GB" dirty="0"/>
          </a:p>
        </p:txBody>
      </p:sp>
      <p:sp>
        <p:nvSpPr>
          <p:cNvPr id="8" name="TextBox 7"/>
          <p:cNvSpPr txBox="1"/>
          <p:nvPr/>
        </p:nvSpPr>
        <p:spPr>
          <a:xfrm>
            <a:off x="7728372" y="3789040"/>
            <a:ext cx="1287047" cy="369332"/>
          </a:xfrm>
          <a:prstGeom prst="rect">
            <a:avLst/>
          </a:prstGeom>
          <a:noFill/>
        </p:spPr>
        <p:txBody>
          <a:bodyPr wrap="square" rtlCol="0">
            <a:spAutoFit/>
          </a:bodyPr>
          <a:lstStyle/>
          <a:p>
            <a:r>
              <a:rPr lang="en-GB" dirty="0" smtClean="0"/>
              <a:t>Parachutes</a:t>
            </a:r>
            <a:endParaRPr lang="en-GB" dirty="0"/>
          </a:p>
        </p:txBody>
      </p:sp>
      <p:sp>
        <p:nvSpPr>
          <p:cNvPr id="9" name="TextBox 8"/>
          <p:cNvSpPr txBox="1"/>
          <p:nvPr/>
        </p:nvSpPr>
        <p:spPr>
          <a:xfrm>
            <a:off x="7703151" y="5661248"/>
            <a:ext cx="1287047" cy="369332"/>
          </a:xfrm>
          <a:prstGeom prst="rect">
            <a:avLst/>
          </a:prstGeom>
          <a:noFill/>
        </p:spPr>
        <p:txBody>
          <a:bodyPr wrap="square" rtlCol="0">
            <a:spAutoFit/>
          </a:bodyPr>
          <a:lstStyle/>
          <a:p>
            <a:r>
              <a:rPr lang="en-GB" dirty="0" smtClean="0"/>
              <a:t>Caves</a:t>
            </a:r>
            <a:endParaRPr lang="en-GB" dirty="0"/>
          </a:p>
        </p:txBody>
      </p:sp>
      <p:sp>
        <p:nvSpPr>
          <p:cNvPr id="10" name="TextBox 9"/>
          <p:cNvSpPr txBox="1"/>
          <p:nvPr/>
        </p:nvSpPr>
        <p:spPr>
          <a:xfrm>
            <a:off x="-31933" y="3284984"/>
            <a:ext cx="1287047" cy="369332"/>
          </a:xfrm>
          <a:prstGeom prst="rect">
            <a:avLst/>
          </a:prstGeom>
          <a:noFill/>
        </p:spPr>
        <p:txBody>
          <a:bodyPr wrap="square" rtlCol="0">
            <a:spAutoFit/>
          </a:bodyPr>
          <a:lstStyle/>
          <a:p>
            <a:r>
              <a:rPr lang="en-GB" dirty="0" smtClean="0"/>
              <a:t>River</a:t>
            </a:r>
            <a:endParaRPr lang="en-GB" dirty="0"/>
          </a:p>
        </p:txBody>
      </p:sp>
      <p:sp>
        <p:nvSpPr>
          <p:cNvPr id="11" name="TextBox 10"/>
          <p:cNvSpPr txBox="1"/>
          <p:nvPr/>
        </p:nvSpPr>
        <p:spPr>
          <a:xfrm>
            <a:off x="7609" y="1340768"/>
            <a:ext cx="1287047" cy="369332"/>
          </a:xfrm>
          <a:prstGeom prst="rect">
            <a:avLst/>
          </a:prstGeom>
          <a:noFill/>
        </p:spPr>
        <p:txBody>
          <a:bodyPr wrap="square" rtlCol="0">
            <a:spAutoFit/>
          </a:bodyPr>
          <a:lstStyle/>
          <a:p>
            <a:r>
              <a:rPr lang="en-GB" dirty="0" smtClean="0"/>
              <a:t>Tall trees</a:t>
            </a:r>
            <a:endParaRPr lang="en-GB" dirty="0"/>
          </a:p>
        </p:txBody>
      </p:sp>
      <p:sp>
        <p:nvSpPr>
          <p:cNvPr id="12" name="TextBox 11"/>
          <p:cNvSpPr txBox="1"/>
          <p:nvPr/>
        </p:nvSpPr>
        <p:spPr>
          <a:xfrm>
            <a:off x="36272" y="5501542"/>
            <a:ext cx="1287047" cy="369332"/>
          </a:xfrm>
          <a:prstGeom prst="rect">
            <a:avLst/>
          </a:prstGeom>
          <a:noFill/>
        </p:spPr>
        <p:txBody>
          <a:bodyPr wrap="square" rtlCol="0">
            <a:spAutoFit/>
          </a:bodyPr>
          <a:lstStyle/>
          <a:p>
            <a:r>
              <a:rPr lang="en-GB" dirty="0" smtClean="0"/>
              <a:t>Berry field</a:t>
            </a:r>
            <a:endParaRPr lang="en-GB" dirty="0"/>
          </a:p>
        </p:txBody>
      </p:sp>
      <p:cxnSp>
        <p:nvCxnSpPr>
          <p:cNvPr id="13" name="Straight Arrow Connector 12"/>
          <p:cNvCxnSpPr>
            <a:stCxn id="5" idx="1"/>
          </p:cNvCxnSpPr>
          <p:nvPr/>
        </p:nvCxnSpPr>
        <p:spPr>
          <a:xfrm flipH="1">
            <a:off x="4932040" y="2389530"/>
            <a:ext cx="2808312" cy="895454"/>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p:cNvCxnSpPr>
          <p:nvPr/>
        </p:nvCxnSpPr>
        <p:spPr>
          <a:xfrm flipH="1">
            <a:off x="6128587" y="3973706"/>
            <a:ext cx="1599785" cy="40232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148064" y="5271488"/>
            <a:ext cx="2555088" cy="574426"/>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11590" y="3484961"/>
            <a:ext cx="2092005" cy="0"/>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043608" y="1525434"/>
            <a:ext cx="2292188" cy="710788"/>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115616" y="4684494"/>
            <a:ext cx="1075752" cy="904746"/>
          </a:xfrm>
          <a:prstGeom prst="straightConnector1">
            <a:avLst/>
          </a:prstGeom>
          <a:ln w="476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Tree>
    <p:extLst>
      <p:ext uri="{BB962C8B-B14F-4D97-AF65-F5344CB8AC3E}">
        <p14:creationId xmlns:p14="http://schemas.microsoft.com/office/powerpoint/2010/main" val="2920113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95936" y="814311"/>
            <a:ext cx="4752528" cy="1477328"/>
          </a:xfrm>
          <a:prstGeom prst="rect">
            <a:avLst/>
          </a:prstGeom>
          <a:noFill/>
        </p:spPr>
        <p:txBody>
          <a:bodyPr wrap="square" rtlCol="0">
            <a:spAutoFit/>
          </a:bodyPr>
          <a:lstStyle/>
          <a:p>
            <a:r>
              <a:rPr lang="en-GB" dirty="0" smtClean="0"/>
              <a:t>This is where the games begin. The yellow shape on the map is called the Cornucopia – it is full of food and weapons. This is when the most number of contestants are killed at one time as they all fight over the goods.</a:t>
            </a:r>
            <a:endParaRPr lang="en-GB" dirty="0"/>
          </a:p>
        </p:txBody>
      </p:sp>
      <p:sp>
        <p:nvSpPr>
          <p:cNvPr id="9" name="TextBox 8"/>
          <p:cNvSpPr txBox="1"/>
          <p:nvPr/>
        </p:nvSpPr>
        <p:spPr>
          <a:xfrm>
            <a:off x="4148336" y="3284984"/>
            <a:ext cx="4752528" cy="923330"/>
          </a:xfrm>
          <a:prstGeom prst="rect">
            <a:avLst/>
          </a:prstGeom>
          <a:noFill/>
        </p:spPr>
        <p:txBody>
          <a:bodyPr wrap="square" rtlCol="0">
            <a:spAutoFit/>
          </a:bodyPr>
          <a:lstStyle/>
          <a:p>
            <a:r>
              <a:rPr lang="en-GB" dirty="0" smtClean="0"/>
              <a:t>This is the river – it is your ONLY source of water in the Arena. You can also catch fish here. Beware, you are very visible to others here.</a:t>
            </a:r>
            <a:endParaRPr lang="en-GB" dirty="0"/>
          </a:p>
        </p:txBody>
      </p:sp>
      <p:sp>
        <p:nvSpPr>
          <p:cNvPr id="11" name="TextBox 10"/>
          <p:cNvSpPr txBox="1"/>
          <p:nvPr/>
        </p:nvSpPr>
        <p:spPr>
          <a:xfrm>
            <a:off x="4289439" y="5013176"/>
            <a:ext cx="4752528" cy="923330"/>
          </a:xfrm>
          <a:prstGeom prst="rect">
            <a:avLst/>
          </a:prstGeom>
          <a:noFill/>
        </p:spPr>
        <p:txBody>
          <a:bodyPr wrap="square" rtlCol="0">
            <a:spAutoFit/>
          </a:bodyPr>
          <a:lstStyle/>
          <a:p>
            <a:r>
              <a:rPr lang="en-GB" dirty="0" smtClean="0"/>
              <a:t>The trees are very high – if you are a good climber you could hide up them for days and watch out for enemies.</a:t>
            </a:r>
            <a:endParaRPr lang="en-GB" dirty="0"/>
          </a:p>
        </p:txBody>
      </p:sp>
      <p:pic>
        <p:nvPicPr>
          <p:cNvPr id="6152" name="Picture 8" descr="http://www.cc.gatech.edu/cpl/projects/graphcuttextures/data/interaction/LittleRi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033" y="2854284"/>
            <a:ext cx="2267669" cy="16848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photoeverywhere.co.uk/britain/snowdonia/slides/trees45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8057" y="4761283"/>
            <a:ext cx="1516238" cy="202296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pic>
        <p:nvPicPr>
          <p:cNvPr id="48132" name="Picture 4" descr="http://static2.wikia.nocookie.net/__cb20130604124918/thehungergames/images/c/c7/Cornucopia_Supplies.jpg"/>
          <p:cNvPicPr>
            <a:picLocks noChangeAspect="1" noChangeArrowheads="1"/>
          </p:cNvPicPr>
          <p:nvPr/>
        </p:nvPicPr>
        <p:blipFill>
          <a:blip r:embed="rId5" cstate="print"/>
          <a:srcRect/>
          <a:stretch>
            <a:fillRect/>
          </a:stretch>
        </p:blipFill>
        <p:spPr bwMode="auto">
          <a:xfrm>
            <a:off x="395536" y="620688"/>
            <a:ext cx="3161326" cy="2016224"/>
          </a:xfrm>
          <a:prstGeom prst="rect">
            <a:avLst/>
          </a:prstGeom>
          <a:noFill/>
        </p:spPr>
      </p:pic>
    </p:spTree>
    <p:extLst>
      <p:ext uri="{BB962C8B-B14F-4D97-AF65-F5344CB8AC3E}">
        <p14:creationId xmlns:p14="http://schemas.microsoft.com/office/powerpoint/2010/main" val="281787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23928" y="1124744"/>
            <a:ext cx="4752528" cy="1200329"/>
          </a:xfrm>
          <a:prstGeom prst="rect">
            <a:avLst/>
          </a:prstGeom>
          <a:noFill/>
        </p:spPr>
        <p:txBody>
          <a:bodyPr wrap="square" rtlCol="0">
            <a:spAutoFit/>
          </a:bodyPr>
          <a:lstStyle/>
          <a:p>
            <a:r>
              <a:rPr lang="en-GB" dirty="0" smtClean="0"/>
              <a:t>Each contestant has a sponsor who will give them supplies. They will only be given the supplies if the sponsor thinks they are playing the game well…</a:t>
            </a:r>
            <a:endParaRPr lang="en-GB" dirty="0"/>
          </a:p>
        </p:txBody>
      </p:sp>
      <p:sp>
        <p:nvSpPr>
          <p:cNvPr id="6" name="TextBox 5"/>
          <p:cNvSpPr txBox="1"/>
          <p:nvPr/>
        </p:nvSpPr>
        <p:spPr>
          <a:xfrm>
            <a:off x="3898598" y="3361068"/>
            <a:ext cx="4752528" cy="1200329"/>
          </a:xfrm>
          <a:prstGeom prst="rect">
            <a:avLst/>
          </a:prstGeom>
          <a:noFill/>
        </p:spPr>
        <p:txBody>
          <a:bodyPr wrap="square" rtlCol="0">
            <a:spAutoFit/>
          </a:bodyPr>
          <a:lstStyle/>
          <a:p>
            <a:r>
              <a:rPr lang="en-GB" dirty="0" smtClean="0"/>
              <a:t>These are the caves. They will provide good shelter but if you stay here it will be difficult for you to spot other contestants who are on their way to kill you.</a:t>
            </a:r>
            <a:endParaRPr lang="en-GB" dirty="0"/>
          </a:p>
        </p:txBody>
      </p:sp>
      <p:sp>
        <p:nvSpPr>
          <p:cNvPr id="8" name="TextBox 7"/>
          <p:cNvSpPr txBox="1"/>
          <p:nvPr/>
        </p:nvSpPr>
        <p:spPr>
          <a:xfrm>
            <a:off x="3937070" y="5385845"/>
            <a:ext cx="4752528" cy="646331"/>
          </a:xfrm>
          <a:prstGeom prst="rect">
            <a:avLst/>
          </a:prstGeom>
          <a:noFill/>
        </p:spPr>
        <p:txBody>
          <a:bodyPr wrap="square" rtlCol="0">
            <a:spAutoFit/>
          </a:bodyPr>
          <a:lstStyle/>
          <a:p>
            <a:r>
              <a:rPr lang="en-GB" dirty="0" smtClean="0"/>
              <a:t>These are the fields where you can find berries to eat. Be careful though as some are poisonous.</a:t>
            </a:r>
            <a:endParaRPr lang="en-GB" dirty="0"/>
          </a:p>
        </p:txBody>
      </p:sp>
      <p:pic>
        <p:nvPicPr>
          <p:cNvPr id="7174" name="Picture 6" descr="http://lupadupa.com/wp-content/uploads/2010/12/TFT-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750" y="658108"/>
            <a:ext cx="150495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images.wikia.com/creepypasta/images/1/1b/Cave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526" y="2980750"/>
            <a:ext cx="2385083" cy="158064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gurosiksberryplantation.com/gurosik_berry_plantation_clip_image002_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4526" y="4892678"/>
            <a:ext cx="2385083" cy="163266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Tree>
    <p:extLst>
      <p:ext uri="{BB962C8B-B14F-4D97-AF65-F5344CB8AC3E}">
        <p14:creationId xmlns:p14="http://schemas.microsoft.com/office/powerpoint/2010/main" val="448419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933" y="620688"/>
            <a:ext cx="8229600" cy="1944216"/>
          </a:xfrm>
          <a:solidFill>
            <a:schemeClr val="accent6">
              <a:lumMod val="20000"/>
              <a:lumOff val="80000"/>
            </a:schemeClr>
          </a:solidFill>
        </p:spPr>
        <p:txBody>
          <a:bodyPr>
            <a:normAutofit/>
          </a:bodyPr>
          <a:lstStyle/>
          <a:p>
            <a:pPr marL="0" indent="0">
              <a:buNone/>
            </a:pPr>
            <a:r>
              <a:rPr lang="en-GB" sz="2800" dirty="0" smtClean="0"/>
              <a:t>Each contestant in the Hunger Games has a coach who helps them to win. You </a:t>
            </a:r>
            <a:r>
              <a:rPr lang="en-GB" sz="2800" b="1" u="sng" dirty="0" smtClean="0"/>
              <a:t>MUST</a:t>
            </a:r>
            <a:r>
              <a:rPr lang="en-GB" sz="2800" dirty="0" smtClean="0"/>
              <a:t> write a guide in which you explain to </a:t>
            </a:r>
            <a:r>
              <a:rPr lang="en-GB" sz="2800" dirty="0" err="1" smtClean="0"/>
              <a:t>Katniss</a:t>
            </a:r>
            <a:r>
              <a:rPr lang="en-GB" sz="2800" dirty="0" smtClean="0"/>
              <a:t> how to survive the Hunger Games.</a:t>
            </a:r>
            <a:endParaRPr lang="en-GB" sz="2800" dirty="0"/>
          </a:p>
        </p:txBody>
      </p:sp>
      <p:sp>
        <p:nvSpPr>
          <p:cNvPr id="5" name="TextBox 4"/>
          <p:cNvSpPr txBox="1"/>
          <p:nvPr/>
        </p:nvSpPr>
        <p:spPr>
          <a:xfrm>
            <a:off x="395536" y="2708920"/>
            <a:ext cx="4320480" cy="3046988"/>
          </a:xfrm>
          <a:prstGeom prst="rect">
            <a:avLst/>
          </a:prstGeom>
          <a:solidFill>
            <a:schemeClr val="accent1">
              <a:lumMod val="20000"/>
              <a:lumOff val="80000"/>
            </a:schemeClr>
          </a:solidFill>
        </p:spPr>
        <p:txBody>
          <a:bodyPr wrap="square" rtlCol="0">
            <a:spAutoFit/>
          </a:bodyPr>
          <a:lstStyle/>
          <a:p>
            <a:r>
              <a:rPr lang="en-GB" sz="2400" dirty="0" smtClean="0"/>
              <a:t>You </a:t>
            </a:r>
            <a:r>
              <a:rPr lang="en-GB" sz="2400" b="1" u="sng" dirty="0" smtClean="0"/>
              <a:t>SHOULD</a:t>
            </a:r>
            <a:r>
              <a:rPr lang="en-GB" sz="2400" dirty="0" smtClean="0"/>
              <a:t> base your guide on the different parts of the arena and explain why </a:t>
            </a:r>
            <a:r>
              <a:rPr lang="en-GB" sz="2400" dirty="0" err="1" smtClean="0"/>
              <a:t>Katniss</a:t>
            </a:r>
            <a:r>
              <a:rPr lang="en-GB" sz="2400" dirty="0" smtClean="0"/>
              <a:t> should trust your judgement.</a:t>
            </a:r>
          </a:p>
          <a:p>
            <a:endParaRPr lang="en-GB" sz="2400" dirty="0"/>
          </a:p>
          <a:p>
            <a:r>
              <a:rPr lang="en-GB" sz="2400" dirty="0" smtClean="0"/>
              <a:t>(e.g. you should hide in the caves because this will offer you shelter..)</a:t>
            </a:r>
            <a:endParaRPr lang="en-GB" sz="2400" dirty="0"/>
          </a:p>
        </p:txBody>
      </p:sp>
      <p:sp>
        <p:nvSpPr>
          <p:cNvPr id="6" name="TextBox 5"/>
          <p:cNvSpPr txBox="1"/>
          <p:nvPr/>
        </p:nvSpPr>
        <p:spPr>
          <a:xfrm>
            <a:off x="5292080" y="2746470"/>
            <a:ext cx="3312368" cy="1569660"/>
          </a:xfrm>
          <a:prstGeom prst="rect">
            <a:avLst/>
          </a:prstGeom>
          <a:solidFill>
            <a:schemeClr val="accent3">
              <a:lumMod val="20000"/>
              <a:lumOff val="80000"/>
            </a:schemeClr>
          </a:solidFill>
        </p:spPr>
        <p:txBody>
          <a:bodyPr wrap="square" rtlCol="0">
            <a:spAutoFit/>
          </a:bodyPr>
          <a:lstStyle/>
          <a:p>
            <a:r>
              <a:rPr lang="en-GB" sz="2400" dirty="0" smtClean="0"/>
              <a:t>You </a:t>
            </a:r>
            <a:r>
              <a:rPr lang="en-GB" sz="2400" b="1" u="sng" dirty="0" smtClean="0"/>
              <a:t>COULD</a:t>
            </a:r>
            <a:r>
              <a:rPr lang="en-GB" sz="2400" dirty="0" smtClean="0"/>
              <a:t> split the guide into different survival sections (food, shelter, weapons)</a:t>
            </a:r>
            <a:endParaRPr lang="en-GB" sz="2400" dirty="0"/>
          </a:p>
        </p:txBody>
      </p:sp>
      <p:sp>
        <p:nvSpPr>
          <p:cNvPr id="7" name="Rectangle 6"/>
          <p:cNvSpPr/>
          <p:nvPr/>
        </p:nvSpPr>
        <p:spPr>
          <a:xfrm>
            <a:off x="5148064" y="4437112"/>
            <a:ext cx="3995936" cy="2523768"/>
          </a:xfrm>
          <a:prstGeom prst="rect">
            <a:avLst/>
          </a:prstGeom>
        </p:spPr>
        <p:txBody>
          <a:bodyPr wrap="square">
            <a:spAutoFit/>
          </a:bodyPr>
          <a:lstStyle/>
          <a:p>
            <a:r>
              <a:rPr lang="en-GB" sz="1750" b="1" u="sng" dirty="0" smtClean="0">
                <a:solidFill>
                  <a:srgbClr val="FF0000"/>
                </a:solidFill>
              </a:rPr>
              <a:t>Top Tips:</a:t>
            </a:r>
          </a:p>
          <a:p>
            <a:r>
              <a:rPr lang="en-GB" sz="1750" dirty="0" smtClean="0"/>
              <a:t>Give </a:t>
            </a:r>
            <a:r>
              <a:rPr lang="en-GB" sz="1750" b="1" dirty="0" smtClean="0"/>
              <a:t>reasons </a:t>
            </a:r>
          </a:p>
          <a:p>
            <a:r>
              <a:rPr lang="en-GB" sz="1750" dirty="0" smtClean="0"/>
              <a:t>Break down the topic in more detail</a:t>
            </a:r>
          </a:p>
          <a:p>
            <a:r>
              <a:rPr lang="en-GB" sz="1750" dirty="0" smtClean="0"/>
              <a:t>Be either balanced and factual </a:t>
            </a:r>
            <a:r>
              <a:rPr lang="en-GB" sz="1750" b="1" dirty="0" smtClean="0"/>
              <a:t>or</a:t>
            </a:r>
            <a:r>
              <a:rPr lang="en-GB" sz="1750" dirty="0" smtClean="0"/>
              <a:t> emotional and subjective – but not both! </a:t>
            </a:r>
          </a:p>
          <a:p>
            <a:r>
              <a:rPr lang="en-GB" sz="1750" dirty="0" smtClean="0"/>
              <a:t>Use </a:t>
            </a:r>
            <a:r>
              <a:rPr lang="en-GB" sz="1750" b="1" dirty="0" smtClean="0"/>
              <a:t>evidence</a:t>
            </a:r>
            <a:r>
              <a:rPr lang="en-GB" sz="1750" dirty="0" smtClean="0"/>
              <a:t> to support your points</a:t>
            </a:r>
          </a:p>
          <a:p>
            <a:r>
              <a:rPr lang="en-GB" sz="1750" dirty="0" smtClean="0"/>
              <a:t>Use connectives</a:t>
            </a:r>
          </a:p>
          <a:p>
            <a:r>
              <a:rPr lang="en-GB" sz="1750" dirty="0" smtClean="0"/>
              <a:t>Consider your audience</a:t>
            </a:r>
          </a:p>
          <a:p>
            <a:endParaRPr lang="en-GB" b="1" dirty="0" smtClean="0">
              <a:solidFill>
                <a:srgbClr val="FF0000"/>
              </a:solidFill>
            </a:endParaRPr>
          </a:p>
        </p:txBody>
      </p:sp>
      <p:sp>
        <p:nvSpPr>
          <p:cNvPr id="8" name="TextBox 7"/>
          <p:cNvSpPr txBox="1"/>
          <p:nvPr/>
        </p:nvSpPr>
        <p:spPr>
          <a:xfrm>
            <a:off x="395536" y="5949280"/>
            <a:ext cx="4320480" cy="707886"/>
          </a:xfrm>
          <a:prstGeom prst="rect">
            <a:avLst/>
          </a:prstGeom>
          <a:noFill/>
        </p:spPr>
        <p:txBody>
          <a:bodyPr wrap="square" rtlCol="0">
            <a:spAutoFit/>
          </a:bodyPr>
          <a:lstStyle/>
          <a:p>
            <a:r>
              <a:rPr lang="en-GB" sz="2000" b="1" dirty="0" smtClean="0">
                <a:solidFill>
                  <a:srgbClr val="FF0000"/>
                </a:solidFill>
              </a:rPr>
              <a:t>SS: </a:t>
            </a:r>
            <a:r>
              <a:rPr lang="en-GB" sz="2000" b="1" i="1" dirty="0" smtClean="0">
                <a:solidFill>
                  <a:srgbClr val="FF0000"/>
                </a:solidFill>
              </a:rPr>
              <a:t>The first thing to do when entering the arena is….</a:t>
            </a:r>
            <a:endParaRPr lang="en-GB" sz="2000" b="1" i="1" dirty="0">
              <a:solidFill>
                <a:srgbClr val="FF0000"/>
              </a:solidFill>
            </a:endParaRPr>
          </a:p>
        </p:txBody>
      </p:sp>
      <p:sp>
        <p:nvSpPr>
          <p:cNvPr id="9" name="TextBox 8"/>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Tree>
    <p:extLst>
      <p:ext uri="{BB962C8B-B14F-4D97-AF65-F5344CB8AC3E}">
        <p14:creationId xmlns:p14="http://schemas.microsoft.com/office/powerpoint/2010/main" val="3051977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808"/>
            <a:ext cx="8229600" cy="3917032"/>
          </a:xfrm>
          <a:solidFill>
            <a:schemeClr val="accent1">
              <a:lumMod val="20000"/>
              <a:lumOff val="80000"/>
            </a:schemeClr>
          </a:solidFill>
        </p:spPr>
        <p:txBody>
          <a:bodyPr>
            <a:normAutofit fontScale="92500" lnSpcReduction="20000"/>
          </a:bodyPr>
          <a:lstStyle/>
          <a:p>
            <a:pPr marL="0" indent="0">
              <a:buNone/>
            </a:pPr>
            <a:r>
              <a:rPr lang="en-GB" b="1" dirty="0" smtClean="0">
                <a:solidFill>
                  <a:srgbClr val="FF0000"/>
                </a:solidFill>
              </a:rPr>
              <a:t>Has your partner:</a:t>
            </a:r>
          </a:p>
          <a:p>
            <a:r>
              <a:rPr lang="en-GB" dirty="0" smtClean="0"/>
              <a:t>Given reasons?</a:t>
            </a:r>
          </a:p>
          <a:p>
            <a:r>
              <a:rPr lang="en-GB" dirty="0" smtClean="0"/>
              <a:t>Broken down the topic in more detail?</a:t>
            </a:r>
          </a:p>
          <a:p>
            <a:r>
              <a:rPr lang="en-GB" dirty="0" smtClean="0"/>
              <a:t>Been either balanced and factual or emotional and subjective – but not both! </a:t>
            </a:r>
          </a:p>
          <a:p>
            <a:r>
              <a:rPr lang="en-GB" dirty="0" smtClean="0"/>
              <a:t>Used evidence to support his or her points?</a:t>
            </a:r>
          </a:p>
          <a:p>
            <a:r>
              <a:rPr lang="en-GB" dirty="0" smtClean="0"/>
              <a:t>Used connectives?</a:t>
            </a:r>
          </a:p>
          <a:p>
            <a:r>
              <a:rPr lang="en-GB" dirty="0" smtClean="0"/>
              <a:t>Considered his or her audience (</a:t>
            </a:r>
            <a:r>
              <a:rPr lang="en-GB" dirty="0" err="1" smtClean="0"/>
              <a:t>Katniss</a:t>
            </a:r>
            <a:r>
              <a:rPr lang="en-GB" dirty="0" smtClean="0"/>
              <a:t>)?</a:t>
            </a:r>
          </a:p>
          <a:p>
            <a:pPr>
              <a:buNone/>
            </a:pPr>
            <a:endParaRPr lang="en-GB" dirty="0" smtClean="0"/>
          </a:p>
          <a:p>
            <a:endParaRPr lang="en-GB" dirty="0"/>
          </a:p>
        </p:txBody>
      </p:sp>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
        <p:nvSpPr>
          <p:cNvPr id="9" name="TextBox 8"/>
          <p:cNvSpPr txBox="1"/>
          <p:nvPr/>
        </p:nvSpPr>
        <p:spPr>
          <a:xfrm>
            <a:off x="179512" y="548680"/>
            <a:ext cx="8496944" cy="646331"/>
          </a:xfrm>
          <a:prstGeom prst="rect">
            <a:avLst/>
          </a:prstGeom>
          <a:noFill/>
        </p:spPr>
        <p:txBody>
          <a:bodyPr wrap="square" rtlCol="0">
            <a:spAutoFit/>
          </a:bodyPr>
          <a:lstStyle/>
          <a:p>
            <a:r>
              <a:rPr lang="en-GB" sz="3600" b="1" dirty="0" smtClean="0"/>
              <a:t>Swap your book with your partner. </a:t>
            </a:r>
            <a:endParaRPr lang="en-GB" sz="3600" b="1" dirty="0"/>
          </a:p>
        </p:txBody>
      </p:sp>
      <p:sp>
        <p:nvSpPr>
          <p:cNvPr id="10" name="TextBox 9"/>
          <p:cNvSpPr txBox="1"/>
          <p:nvPr/>
        </p:nvSpPr>
        <p:spPr>
          <a:xfrm>
            <a:off x="251520" y="5877272"/>
            <a:ext cx="8712968" cy="769441"/>
          </a:xfrm>
          <a:prstGeom prst="rect">
            <a:avLst/>
          </a:prstGeom>
          <a:noFill/>
        </p:spPr>
        <p:txBody>
          <a:bodyPr wrap="square" rtlCol="0">
            <a:spAutoFit/>
          </a:bodyPr>
          <a:lstStyle/>
          <a:p>
            <a:r>
              <a:rPr lang="en-GB" sz="2200" b="1" dirty="0" smtClean="0"/>
              <a:t>Bearing this in mind, you are going to give your partner a mark out of 10 for AO (</a:t>
            </a:r>
            <a:r>
              <a:rPr lang="en-GB" sz="2200" b="1" dirty="0" err="1" smtClean="0"/>
              <a:t>i</a:t>
            </a:r>
            <a:r>
              <a:rPr lang="en-GB" sz="2200" b="1" dirty="0" smtClean="0"/>
              <a:t>) and (ii). The mark scheme is on the next slide. Ready?</a:t>
            </a:r>
            <a:endParaRPr lang="en-GB" sz="2200" b="1" dirty="0"/>
          </a:p>
        </p:txBody>
      </p:sp>
    </p:spTree>
    <p:extLst>
      <p:ext uri="{BB962C8B-B14F-4D97-AF65-F5344CB8AC3E}">
        <p14:creationId xmlns:p14="http://schemas.microsoft.com/office/powerpoint/2010/main" val="2806108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7460" t="25850" r="18794" b="40550"/>
          <a:stretch>
            <a:fillRect/>
          </a:stretch>
        </p:blipFill>
        <p:spPr bwMode="auto">
          <a:xfrm>
            <a:off x="0" y="0"/>
            <a:ext cx="9010001" cy="3168352"/>
          </a:xfrm>
          <a:prstGeom prst="rect">
            <a:avLst/>
          </a:prstGeom>
          <a:noFill/>
          <a:ln w="9525">
            <a:noFill/>
            <a:miter lim="800000"/>
            <a:headEnd/>
            <a:tailEnd/>
          </a:ln>
        </p:spPr>
      </p:pic>
      <p:sp>
        <p:nvSpPr>
          <p:cNvPr id="3" name="TextBox 2"/>
          <p:cNvSpPr txBox="1"/>
          <p:nvPr/>
        </p:nvSpPr>
        <p:spPr>
          <a:xfrm>
            <a:off x="179512" y="3284984"/>
            <a:ext cx="8856984" cy="2369880"/>
          </a:xfrm>
          <a:prstGeom prst="rect">
            <a:avLst/>
          </a:prstGeom>
          <a:noFill/>
        </p:spPr>
        <p:txBody>
          <a:bodyPr wrap="square" rtlCol="0">
            <a:spAutoFit/>
          </a:bodyPr>
          <a:lstStyle/>
          <a:p>
            <a:pPr>
              <a:buFont typeface="Arial" pitchFamily="34" charset="0"/>
              <a:buChar char="•"/>
            </a:pPr>
            <a:r>
              <a:rPr lang="en-GB" sz="2800" dirty="0" smtClean="0"/>
              <a:t> </a:t>
            </a:r>
            <a:r>
              <a:rPr lang="en-GB" sz="3200" dirty="0" smtClean="0"/>
              <a:t>2 hour exam + 15 minutes reading time</a:t>
            </a:r>
          </a:p>
          <a:p>
            <a:pPr>
              <a:buFont typeface="Arial" pitchFamily="34" charset="0"/>
              <a:buChar char="•"/>
            </a:pPr>
            <a:r>
              <a:rPr lang="en-GB" sz="3200" dirty="0" smtClean="0"/>
              <a:t> 1 hour on each section</a:t>
            </a:r>
          </a:p>
          <a:p>
            <a:pPr>
              <a:buFont typeface="Arial" pitchFamily="34" charset="0"/>
              <a:buChar char="•"/>
            </a:pPr>
            <a:r>
              <a:rPr lang="en-GB" sz="3200" dirty="0" smtClean="0"/>
              <a:t> 60% of your GCSE grade</a:t>
            </a:r>
          </a:p>
          <a:p>
            <a:pPr>
              <a:buFont typeface="Arial" pitchFamily="34" charset="0"/>
              <a:buChar char="•"/>
            </a:pPr>
            <a:r>
              <a:rPr lang="en-GB" sz="3200" dirty="0"/>
              <a:t> </a:t>
            </a:r>
            <a:r>
              <a:rPr lang="en-GB" sz="3200" b="1" dirty="0">
                <a:solidFill>
                  <a:srgbClr val="FF0000"/>
                </a:solidFill>
              </a:rPr>
              <a:t>Mock exam </a:t>
            </a:r>
            <a:r>
              <a:rPr lang="en-GB" sz="3200" b="1" dirty="0" smtClean="0">
                <a:solidFill>
                  <a:srgbClr val="FF0000"/>
                </a:solidFill>
              </a:rPr>
              <a:t>at the end of this half term</a:t>
            </a:r>
            <a:endParaRPr lang="en-GB" sz="3200" dirty="0" smtClean="0"/>
          </a:p>
          <a:p>
            <a:endParaRPr lang="en-GB"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
        <p:nvSpPr>
          <p:cNvPr id="4" name="TextBox 3"/>
          <p:cNvSpPr txBox="1"/>
          <p:nvPr/>
        </p:nvSpPr>
        <p:spPr>
          <a:xfrm>
            <a:off x="276576" y="6021288"/>
            <a:ext cx="8590848"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Peer-assess: </a:t>
            </a:r>
            <a:r>
              <a:rPr lang="en-GB" sz="3200" dirty="0" smtClean="0"/>
              <a:t>which band and why? Target? </a:t>
            </a:r>
            <a:endParaRPr lang="en-GB" sz="3200" dirty="0"/>
          </a:p>
        </p:txBody>
      </p:sp>
      <p:pic>
        <p:nvPicPr>
          <p:cNvPr id="2" name="Picture 1"/>
          <p:cNvPicPr>
            <a:picLocks noChangeAspect="1"/>
          </p:cNvPicPr>
          <p:nvPr/>
        </p:nvPicPr>
        <p:blipFill rotWithShape="1">
          <a:blip r:embed="rId2"/>
          <a:srcRect l="34171" t="12621" r="28738" b="18080"/>
          <a:stretch/>
        </p:blipFill>
        <p:spPr>
          <a:xfrm>
            <a:off x="-35859" y="369332"/>
            <a:ext cx="5138753" cy="5400600"/>
          </a:xfrm>
          <a:prstGeom prst="rect">
            <a:avLst/>
          </a:prstGeom>
        </p:spPr>
      </p:pic>
      <p:pic>
        <p:nvPicPr>
          <p:cNvPr id="5" name="Picture 4"/>
          <p:cNvPicPr>
            <a:picLocks noChangeAspect="1"/>
          </p:cNvPicPr>
          <p:nvPr/>
        </p:nvPicPr>
        <p:blipFill rotWithShape="1">
          <a:blip r:embed="rId3"/>
          <a:srcRect l="34171" t="17240" r="31573" b="23540"/>
          <a:stretch/>
        </p:blipFill>
        <p:spPr>
          <a:xfrm>
            <a:off x="4990694" y="908720"/>
            <a:ext cx="4248472" cy="4131273"/>
          </a:xfrm>
          <a:prstGeom prst="rect">
            <a:avLst/>
          </a:prstGeom>
        </p:spPr>
      </p:pic>
    </p:spTree>
    <p:extLst>
      <p:ext uri="{BB962C8B-B14F-4D97-AF65-F5344CB8AC3E}">
        <p14:creationId xmlns:p14="http://schemas.microsoft.com/office/powerpoint/2010/main" val="3289487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Peer-assess: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27320" r="28029" b="23960"/>
          <a:stretch/>
        </p:blipFill>
        <p:spPr>
          <a:xfrm>
            <a:off x="539552" y="1543437"/>
            <a:ext cx="8234378" cy="5191238"/>
          </a:xfrm>
          <a:prstGeom prst="rect">
            <a:avLst/>
          </a:prstGeom>
        </p:spPr>
      </p:pic>
    </p:spTree>
    <p:extLst>
      <p:ext uri="{BB962C8B-B14F-4D97-AF65-F5344CB8AC3E}">
        <p14:creationId xmlns:p14="http://schemas.microsoft.com/office/powerpoint/2010/main" val="1275517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sz="quarter"/>
          </p:nvPr>
        </p:nvSpPr>
        <p:spPr/>
        <p:txBody>
          <a:bodyPr/>
          <a:lstStyle/>
          <a:p>
            <a:r>
              <a:rPr lang="en-GB"/>
              <a:t>Writing to describe</a:t>
            </a:r>
          </a:p>
        </p:txBody>
      </p:sp>
      <p:sp>
        <p:nvSpPr>
          <p:cNvPr id="71683" name="Rectangle 3"/>
          <p:cNvSpPr>
            <a:spLocks noGrp="1" noChangeArrowheads="1"/>
          </p:cNvSpPr>
          <p:nvPr>
            <p:ph sz="quarter" idx="1"/>
          </p:nvPr>
        </p:nvSpPr>
        <p:spPr/>
        <p:txBody>
          <a:bodyPr/>
          <a:lstStyle/>
          <a:p>
            <a:pPr>
              <a:buFont typeface="Wingdings" pitchFamily="2" charset="2"/>
              <a:buNone/>
            </a:pPr>
            <a:r>
              <a:rPr lang="en-GB" sz="2400" b="1"/>
              <a:t>Purpose</a:t>
            </a:r>
            <a:r>
              <a:rPr lang="en-GB" sz="2400"/>
              <a:t>: to paint a picture in words, to make something real for the reader</a:t>
            </a:r>
          </a:p>
          <a:p>
            <a:pPr>
              <a:buFont typeface="Wingdings" pitchFamily="2" charset="2"/>
              <a:buNone/>
            </a:pPr>
            <a:endParaRPr lang="en-GB" sz="1000"/>
          </a:p>
        </p:txBody>
      </p:sp>
      <p:sp>
        <p:nvSpPr>
          <p:cNvPr id="71684" name="Rectangle 4"/>
          <p:cNvSpPr>
            <a:spLocks noGrp="1" noChangeArrowheads="1"/>
          </p:cNvSpPr>
          <p:nvPr>
            <p:ph sz="quarter" idx="2"/>
          </p:nvPr>
        </p:nvSpPr>
        <p:spPr>
          <a:xfrm>
            <a:off x="4932363" y="1600200"/>
            <a:ext cx="3754437" cy="2189163"/>
          </a:xfrm>
        </p:spPr>
        <p:txBody>
          <a:bodyPr/>
          <a:lstStyle/>
          <a:p>
            <a:pPr>
              <a:buFont typeface="Wingdings" pitchFamily="2" charset="2"/>
              <a:buNone/>
            </a:pPr>
            <a:r>
              <a:rPr lang="en-GB" sz="2400" b="1"/>
              <a:t>Structure</a:t>
            </a:r>
            <a:r>
              <a:rPr lang="en-GB" sz="2400"/>
              <a:t>: Paragraphs which cover different areas of the description</a:t>
            </a:r>
          </a:p>
        </p:txBody>
      </p:sp>
      <p:sp>
        <p:nvSpPr>
          <p:cNvPr id="71685" name="Rectangle 5"/>
          <p:cNvSpPr>
            <a:spLocks noGrp="1" noChangeArrowheads="1"/>
          </p:cNvSpPr>
          <p:nvPr>
            <p:ph sz="quarter" idx="3"/>
          </p:nvPr>
        </p:nvSpPr>
        <p:spPr>
          <a:xfrm>
            <a:off x="457200" y="3500438"/>
            <a:ext cx="8002588" cy="2630487"/>
          </a:xfrm>
        </p:spPr>
        <p:txBody>
          <a:bodyPr>
            <a:normAutofit lnSpcReduction="10000"/>
          </a:bodyPr>
          <a:lstStyle/>
          <a:p>
            <a:pPr>
              <a:buFont typeface="Wingdings" pitchFamily="2" charset="2"/>
              <a:buNone/>
            </a:pPr>
            <a:r>
              <a:rPr lang="en-GB" sz="2400" dirty="0"/>
              <a:t>Language:  </a:t>
            </a:r>
          </a:p>
          <a:p>
            <a:pPr>
              <a:buFontTx/>
              <a:buChar char="-"/>
            </a:pPr>
            <a:r>
              <a:rPr lang="en-GB" sz="2400" dirty="0"/>
              <a:t>Adjectives and adverbs</a:t>
            </a:r>
          </a:p>
          <a:p>
            <a:pPr>
              <a:buFontTx/>
              <a:buChar char="-"/>
            </a:pPr>
            <a:r>
              <a:rPr lang="en-GB" sz="2400" dirty="0"/>
              <a:t>Use of verbs to give power and movement </a:t>
            </a:r>
          </a:p>
          <a:p>
            <a:pPr>
              <a:buFontTx/>
              <a:buChar char="-"/>
            </a:pPr>
            <a:r>
              <a:rPr lang="en-GB" sz="2400" dirty="0" smtClean="0"/>
              <a:t>Imagery</a:t>
            </a:r>
            <a:endParaRPr lang="en-GB" sz="2400" dirty="0"/>
          </a:p>
          <a:p>
            <a:pPr>
              <a:buFontTx/>
              <a:buChar char="-"/>
            </a:pPr>
            <a:r>
              <a:rPr lang="en-GB" sz="2400" dirty="0"/>
              <a:t>Variety of sentence length and structure</a:t>
            </a:r>
          </a:p>
          <a:p>
            <a:pPr>
              <a:buFontTx/>
              <a:buChar char="-"/>
            </a:pPr>
            <a:r>
              <a:rPr lang="en-GB" sz="2400" dirty="0"/>
              <a:t>Appealing to reader’s different senses</a:t>
            </a: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mgur.com/IFC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9332"/>
            <a:ext cx="9144000" cy="65594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476672"/>
            <a:ext cx="6120680" cy="830997"/>
          </a:xfrm>
          <a:prstGeom prst="rect">
            <a:avLst/>
          </a:prstGeom>
          <a:noFill/>
        </p:spPr>
        <p:txBody>
          <a:bodyPr wrap="square" rtlCol="0">
            <a:spAutoFit/>
          </a:bodyPr>
          <a:lstStyle/>
          <a:p>
            <a:r>
              <a:rPr lang="en-GB" sz="2400" dirty="0" smtClean="0">
                <a:solidFill>
                  <a:schemeClr val="bg1"/>
                </a:solidFill>
              </a:rPr>
              <a:t>How would you describe this image?</a:t>
            </a:r>
          </a:p>
          <a:p>
            <a:r>
              <a:rPr lang="en-GB" sz="2400" dirty="0" smtClean="0">
                <a:solidFill>
                  <a:schemeClr val="bg1"/>
                </a:solidFill>
              </a:rPr>
              <a:t>EXT: write a simile to describe the colours.</a:t>
            </a:r>
            <a:endParaRPr lang="en-GB" sz="2400" dirty="0">
              <a:solidFill>
                <a:schemeClr val="bg1"/>
              </a:solidFill>
            </a:endParaRPr>
          </a:p>
        </p:txBody>
      </p:sp>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extLst>
      <p:ext uri="{BB962C8B-B14F-4D97-AF65-F5344CB8AC3E}">
        <p14:creationId xmlns:p14="http://schemas.microsoft.com/office/powerpoint/2010/main" val="825946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Writing to Describe</a:t>
            </a:r>
            <a:endParaRPr lang="en-GB" b="1" dirty="0">
              <a:solidFill>
                <a:srgbClr val="0070C0"/>
              </a:solidFill>
            </a:endParaRPr>
          </a:p>
        </p:txBody>
      </p:sp>
      <p:sp>
        <p:nvSpPr>
          <p:cNvPr id="3" name="Content Placeholder 2"/>
          <p:cNvSpPr>
            <a:spLocks noGrp="1"/>
          </p:cNvSpPr>
          <p:nvPr>
            <p:ph idx="1"/>
          </p:nvPr>
        </p:nvSpPr>
        <p:spPr>
          <a:xfrm>
            <a:off x="457200" y="1600200"/>
            <a:ext cx="8229600" cy="4925144"/>
          </a:xfrm>
        </p:spPr>
        <p:txBody>
          <a:bodyPr>
            <a:normAutofit fontScale="85000" lnSpcReduction="20000"/>
          </a:bodyPr>
          <a:lstStyle/>
          <a:p>
            <a:pPr marL="0" indent="0">
              <a:buNone/>
            </a:pPr>
            <a:r>
              <a:rPr lang="en-GB" dirty="0" smtClean="0"/>
              <a:t>When </a:t>
            </a:r>
            <a:r>
              <a:rPr lang="en-GB" dirty="0"/>
              <a:t>writing to describe, </a:t>
            </a:r>
            <a:r>
              <a:rPr lang="en-GB" dirty="0" smtClean="0"/>
              <a:t>use:</a:t>
            </a:r>
          </a:p>
          <a:p>
            <a:r>
              <a:rPr lang="en-GB" dirty="0" smtClean="0"/>
              <a:t>Adjectives: "He wore a </a:t>
            </a:r>
            <a:r>
              <a:rPr lang="en-GB" u="sng" dirty="0" smtClean="0">
                <a:solidFill>
                  <a:srgbClr val="0070C0"/>
                </a:solidFill>
              </a:rPr>
              <a:t>sparkly</a:t>
            </a:r>
            <a:r>
              <a:rPr lang="en-GB" dirty="0" smtClean="0"/>
              <a:t> jacket".</a:t>
            </a:r>
          </a:p>
          <a:p>
            <a:r>
              <a:rPr lang="en-GB" dirty="0" err="1" smtClean="0"/>
              <a:t>Similes:"</a:t>
            </a:r>
            <a:r>
              <a:rPr lang="en-GB" u="sng" dirty="0" err="1" smtClean="0">
                <a:solidFill>
                  <a:srgbClr val="0070C0"/>
                </a:solidFill>
              </a:rPr>
              <a:t>He</a:t>
            </a:r>
            <a:r>
              <a:rPr lang="en-GB" u="sng" dirty="0" smtClean="0">
                <a:solidFill>
                  <a:srgbClr val="0070C0"/>
                </a:solidFill>
              </a:rPr>
              <a:t> </a:t>
            </a:r>
            <a:r>
              <a:rPr lang="en-GB" u="sng" dirty="0">
                <a:solidFill>
                  <a:srgbClr val="0070C0"/>
                </a:solidFill>
              </a:rPr>
              <a:t>is acting like a fool,</a:t>
            </a:r>
            <a:r>
              <a:rPr lang="en-GB" dirty="0"/>
              <a:t>" </a:t>
            </a:r>
            <a:endParaRPr lang="en-GB" dirty="0" smtClean="0"/>
          </a:p>
          <a:p>
            <a:r>
              <a:rPr lang="en-GB" dirty="0" err="1" smtClean="0"/>
              <a:t>Metaphors:"</a:t>
            </a:r>
            <a:r>
              <a:rPr lang="en-GB" u="sng" dirty="0" err="1" smtClean="0">
                <a:solidFill>
                  <a:srgbClr val="0070C0"/>
                </a:solidFill>
              </a:rPr>
              <a:t>That</a:t>
            </a:r>
            <a:r>
              <a:rPr lang="en-GB" u="sng" dirty="0" smtClean="0">
                <a:solidFill>
                  <a:srgbClr val="0070C0"/>
                </a:solidFill>
              </a:rPr>
              <a:t> </a:t>
            </a:r>
            <a:r>
              <a:rPr lang="en-GB" u="sng" dirty="0">
                <a:solidFill>
                  <a:srgbClr val="0070C0"/>
                </a:solidFill>
              </a:rPr>
              <a:t>girl is a star</a:t>
            </a:r>
            <a:r>
              <a:rPr lang="en-GB" dirty="0"/>
              <a:t>". </a:t>
            </a:r>
            <a:endParaRPr lang="en-GB" dirty="0" smtClean="0"/>
          </a:p>
          <a:p>
            <a:pPr marL="0" indent="0">
              <a:buNone/>
            </a:pPr>
            <a:endParaRPr lang="en-GB" dirty="0"/>
          </a:p>
          <a:p>
            <a:pPr marL="0" indent="0">
              <a:buNone/>
            </a:pPr>
            <a:r>
              <a:rPr lang="en-GB" dirty="0" smtClean="0"/>
              <a:t>Most </a:t>
            </a:r>
            <a:r>
              <a:rPr lang="en-GB" dirty="0"/>
              <a:t>importantly, appeal to the readers' senses</a:t>
            </a:r>
            <a:r>
              <a:rPr lang="en-GB" dirty="0" smtClean="0"/>
              <a:t>:</a:t>
            </a:r>
            <a:endParaRPr lang="en-GB" dirty="0"/>
          </a:p>
          <a:p>
            <a:r>
              <a:rPr lang="en-GB" dirty="0">
                <a:solidFill>
                  <a:srgbClr val="FF0000"/>
                </a:solidFill>
              </a:rPr>
              <a:t>What does it </a:t>
            </a:r>
            <a:r>
              <a:rPr lang="en-GB" b="1" dirty="0">
                <a:solidFill>
                  <a:srgbClr val="FF0000"/>
                </a:solidFill>
              </a:rPr>
              <a:t>look</a:t>
            </a:r>
            <a:r>
              <a:rPr lang="en-GB" dirty="0">
                <a:solidFill>
                  <a:srgbClr val="FF0000"/>
                </a:solidFill>
              </a:rPr>
              <a:t> like?</a:t>
            </a:r>
          </a:p>
          <a:p>
            <a:r>
              <a:rPr lang="en-GB" dirty="0">
                <a:solidFill>
                  <a:srgbClr val="FF0000"/>
                </a:solidFill>
              </a:rPr>
              <a:t>What does it </a:t>
            </a:r>
            <a:r>
              <a:rPr lang="en-GB" b="1" dirty="0">
                <a:solidFill>
                  <a:srgbClr val="FF0000"/>
                </a:solidFill>
              </a:rPr>
              <a:t>feel</a:t>
            </a:r>
            <a:r>
              <a:rPr lang="en-GB" dirty="0">
                <a:solidFill>
                  <a:srgbClr val="FF0000"/>
                </a:solidFill>
              </a:rPr>
              <a:t> like?</a:t>
            </a:r>
          </a:p>
          <a:p>
            <a:r>
              <a:rPr lang="en-GB" dirty="0">
                <a:solidFill>
                  <a:srgbClr val="FF0000"/>
                </a:solidFill>
              </a:rPr>
              <a:t>What does it </a:t>
            </a:r>
            <a:r>
              <a:rPr lang="en-GB" b="1" dirty="0">
                <a:solidFill>
                  <a:srgbClr val="FF0000"/>
                </a:solidFill>
              </a:rPr>
              <a:t>sound</a:t>
            </a:r>
            <a:r>
              <a:rPr lang="en-GB" dirty="0">
                <a:solidFill>
                  <a:srgbClr val="FF0000"/>
                </a:solidFill>
              </a:rPr>
              <a:t> like?</a:t>
            </a:r>
          </a:p>
          <a:p>
            <a:r>
              <a:rPr lang="en-GB" dirty="0">
                <a:solidFill>
                  <a:srgbClr val="FF0000"/>
                </a:solidFill>
              </a:rPr>
              <a:t>What does it </a:t>
            </a:r>
            <a:r>
              <a:rPr lang="en-GB" b="1" dirty="0">
                <a:solidFill>
                  <a:srgbClr val="FF0000"/>
                </a:solidFill>
              </a:rPr>
              <a:t>smell</a:t>
            </a:r>
            <a:r>
              <a:rPr lang="en-GB" dirty="0">
                <a:solidFill>
                  <a:srgbClr val="FF0000"/>
                </a:solidFill>
              </a:rPr>
              <a:t> like?</a:t>
            </a:r>
          </a:p>
          <a:p>
            <a:r>
              <a:rPr lang="en-GB" dirty="0">
                <a:solidFill>
                  <a:srgbClr val="FF0000"/>
                </a:solidFill>
              </a:rPr>
              <a:t>What does it </a:t>
            </a:r>
            <a:r>
              <a:rPr lang="en-GB" b="1" dirty="0">
                <a:solidFill>
                  <a:srgbClr val="FF0000"/>
                </a:solidFill>
              </a:rPr>
              <a:t>taste</a:t>
            </a:r>
            <a:r>
              <a:rPr lang="en-GB" dirty="0">
                <a:solidFill>
                  <a:srgbClr val="FF0000"/>
                </a:solidFill>
              </a:rPr>
              <a:t> like?</a:t>
            </a:r>
          </a:p>
          <a:p>
            <a:endParaRPr lang="en-GB" dirty="0"/>
          </a:p>
          <a:p>
            <a:endParaRPr lang="en-GB" dirty="0"/>
          </a:p>
        </p:txBody>
      </p:sp>
      <p:pic>
        <p:nvPicPr>
          <p:cNvPr id="2050" name="Picture 2" descr="http://leavingbio.net/THE%20SENSES_files/THE%20SENSES_files/image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4293096"/>
            <a:ext cx="2339252" cy="22768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extLst>
      <p:ext uri="{BB962C8B-B14F-4D97-AF65-F5344CB8AC3E}">
        <p14:creationId xmlns:p14="http://schemas.microsoft.com/office/powerpoint/2010/main" val="630242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Adverbs</a:t>
            </a:r>
            <a:endParaRPr lang="en-GB"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lgn="ctr">
              <a:buNone/>
            </a:pPr>
            <a:r>
              <a:rPr lang="en-GB" dirty="0" smtClean="0"/>
              <a:t>Adverbs are </a:t>
            </a:r>
            <a:r>
              <a:rPr lang="en-GB" b="1" u="sng" dirty="0" smtClean="0">
                <a:effectLst>
                  <a:outerShdw blurRad="38100" dist="38100" dir="2700000" algn="tl">
                    <a:srgbClr val="000000">
                      <a:alpha val="43137"/>
                    </a:srgbClr>
                  </a:outerShdw>
                </a:effectLst>
              </a:rPr>
              <a:t>describing </a:t>
            </a:r>
            <a:r>
              <a:rPr lang="en-GB" dirty="0" smtClean="0"/>
              <a:t>words.</a:t>
            </a:r>
          </a:p>
          <a:p>
            <a:pPr marL="0" indent="0">
              <a:buNone/>
            </a:pPr>
            <a:endParaRPr lang="en-GB" dirty="0"/>
          </a:p>
          <a:p>
            <a:pPr marL="0" indent="0">
              <a:buNone/>
            </a:pPr>
            <a:r>
              <a:rPr lang="en-GB" dirty="0" smtClean="0"/>
              <a:t>In pairs, create a list of adverbs which could be used to describe the following:</a:t>
            </a:r>
          </a:p>
          <a:p>
            <a:r>
              <a:rPr lang="en-GB" dirty="0" smtClean="0">
                <a:solidFill>
                  <a:srgbClr val="0070C0"/>
                </a:solidFill>
              </a:rPr>
              <a:t>Running</a:t>
            </a:r>
          </a:p>
          <a:p>
            <a:r>
              <a:rPr lang="en-GB" dirty="0" smtClean="0">
                <a:solidFill>
                  <a:srgbClr val="0070C0"/>
                </a:solidFill>
              </a:rPr>
              <a:t>Crying</a:t>
            </a:r>
          </a:p>
          <a:p>
            <a:r>
              <a:rPr lang="en-GB" dirty="0" smtClean="0">
                <a:solidFill>
                  <a:srgbClr val="0070C0"/>
                </a:solidFill>
              </a:rPr>
              <a:t>Climbing</a:t>
            </a:r>
          </a:p>
          <a:p>
            <a:r>
              <a:rPr lang="en-GB" dirty="0" smtClean="0">
                <a:solidFill>
                  <a:srgbClr val="0070C0"/>
                </a:solidFill>
              </a:rPr>
              <a:t>Speaking</a:t>
            </a:r>
          </a:p>
          <a:p>
            <a:r>
              <a:rPr lang="en-GB" dirty="0" smtClean="0">
                <a:solidFill>
                  <a:srgbClr val="0070C0"/>
                </a:solidFill>
              </a:rPr>
              <a:t>Looking </a:t>
            </a:r>
          </a:p>
          <a:p>
            <a:r>
              <a:rPr lang="en-GB" dirty="0" smtClean="0">
                <a:solidFill>
                  <a:srgbClr val="0070C0"/>
                </a:solidFill>
              </a:rPr>
              <a:t>Waiting</a:t>
            </a:r>
            <a:endParaRPr lang="en-GB" dirty="0">
              <a:solidFill>
                <a:srgbClr val="0070C0"/>
              </a:solidFill>
            </a:endParaRPr>
          </a:p>
        </p:txBody>
      </p:sp>
      <p:sp>
        <p:nvSpPr>
          <p:cNvPr id="5" name="TextBox 4"/>
          <p:cNvSpPr txBox="1"/>
          <p:nvPr/>
        </p:nvSpPr>
        <p:spPr>
          <a:xfrm>
            <a:off x="4355976" y="3933056"/>
            <a:ext cx="4104456" cy="1815882"/>
          </a:xfrm>
          <a:prstGeom prst="rect">
            <a:avLst/>
          </a:prstGeom>
          <a:solidFill>
            <a:schemeClr val="accent6">
              <a:lumMod val="20000"/>
              <a:lumOff val="80000"/>
            </a:schemeClr>
          </a:solidFill>
        </p:spPr>
        <p:txBody>
          <a:bodyPr wrap="square" rtlCol="0">
            <a:spAutoFit/>
          </a:bodyPr>
          <a:lstStyle/>
          <a:p>
            <a:r>
              <a:rPr lang="en-GB" sz="2800" b="1" u="sng" dirty="0" smtClean="0">
                <a:solidFill>
                  <a:srgbClr val="FF0000"/>
                </a:solidFill>
              </a:rPr>
              <a:t>Top Tip:</a:t>
            </a:r>
          </a:p>
          <a:p>
            <a:r>
              <a:rPr lang="en-GB" sz="2800" dirty="0" smtClean="0">
                <a:solidFill>
                  <a:srgbClr val="FF0000"/>
                </a:solidFill>
              </a:rPr>
              <a:t>Adverbs often end in ‘</a:t>
            </a:r>
            <a:r>
              <a:rPr lang="en-GB" sz="2800" dirty="0" err="1" smtClean="0">
                <a:solidFill>
                  <a:srgbClr val="FF0000"/>
                </a:solidFill>
              </a:rPr>
              <a:t>ly</a:t>
            </a:r>
            <a:r>
              <a:rPr lang="en-GB" sz="2800" dirty="0" smtClean="0">
                <a:solidFill>
                  <a:srgbClr val="FF0000"/>
                </a:solidFill>
              </a:rPr>
              <a:t>’</a:t>
            </a:r>
          </a:p>
          <a:p>
            <a:endParaRPr lang="en-GB" sz="2800" dirty="0">
              <a:solidFill>
                <a:srgbClr val="FF0000"/>
              </a:solidFill>
            </a:endParaRPr>
          </a:p>
          <a:p>
            <a:r>
              <a:rPr lang="en-GB" sz="2800" dirty="0" smtClean="0">
                <a:solidFill>
                  <a:srgbClr val="FF0000"/>
                </a:solidFill>
              </a:rPr>
              <a:t>e.g. calm</a:t>
            </a:r>
            <a:r>
              <a:rPr lang="en-GB" sz="2800" b="1" u="sng" dirty="0" smtClean="0">
                <a:solidFill>
                  <a:srgbClr val="FF0000"/>
                </a:solidFill>
              </a:rPr>
              <a:t>ly</a:t>
            </a:r>
            <a:endParaRPr lang="en-GB" sz="2800" b="1" u="sng" dirty="0">
              <a:solidFill>
                <a:srgbClr val="FF0000"/>
              </a:solidFill>
            </a:endParaRP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extLst>
      <p:ext uri="{BB962C8B-B14F-4D97-AF65-F5344CB8AC3E}">
        <p14:creationId xmlns:p14="http://schemas.microsoft.com/office/powerpoint/2010/main" val="10460655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ehungergames2012.files.wordpress.com/2011/12/jennifer-lawrence-outtak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69332"/>
            <a:ext cx="9144000" cy="64886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6096" y="548680"/>
            <a:ext cx="3528392" cy="5570756"/>
          </a:xfrm>
          <a:prstGeom prst="rect">
            <a:avLst/>
          </a:prstGeom>
          <a:noFill/>
        </p:spPr>
        <p:txBody>
          <a:bodyPr wrap="square" rtlCol="0">
            <a:spAutoFit/>
          </a:bodyPr>
          <a:lstStyle/>
          <a:p>
            <a:r>
              <a:rPr lang="en-GB" sz="2800" b="1" dirty="0" smtClean="0">
                <a:solidFill>
                  <a:schemeClr val="bg1"/>
                </a:solidFill>
              </a:rPr>
              <a:t>Imagine you are </a:t>
            </a:r>
            <a:r>
              <a:rPr lang="en-GB" sz="2800" b="1" dirty="0" err="1" smtClean="0">
                <a:solidFill>
                  <a:schemeClr val="bg1"/>
                </a:solidFill>
              </a:rPr>
              <a:t>Katniss</a:t>
            </a:r>
            <a:r>
              <a:rPr lang="en-GB" sz="2800" b="1" dirty="0" smtClean="0">
                <a:solidFill>
                  <a:schemeClr val="bg1"/>
                </a:solidFill>
              </a:rPr>
              <a:t>. </a:t>
            </a:r>
          </a:p>
          <a:p>
            <a:r>
              <a:rPr lang="en-GB" sz="2800" b="1" dirty="0" smtClean="0">
                <a:solidFill>
                  <a:schemeClr val="bg1"/>
                </a:solidFill>
              </a:rPr>
              <a:t>You are standing in the woods near the edge of the arena.</a:t>
            </a:r>
          </a:p>
          <a:p>
            <a:endParaRPr lang="en-GB" sz="2800" b="1" dirty="0">
              <a:solidFill>
                <a:schemeClr val="bg1"/>
              </a:solidFill>
            </a:endParaRPr>
          </a:p>
          <a:p>
            <a:r>
              <a:rPr lang="en-GB" sz="2800" b="1" dirty="0" smtClean="0">
                <a:solidFill>
                  <a:schemeClr val="bg1"/>
                </a:solidFill>
              </a:rPr>
              <a:t>Use your SENSES to describe your surroundings.</a:t>
            </a:r>
          </a:p>
          <a:p>
            <a:endParaRPr lang="en-GB" sz="2800" b="1" dirty="0">
              <a:solidFill>
                <a:schemeClr val="bg1"/>
              </a:solidFill>
            </a:endParaRPr>
          </a:p>
          <a:p>
            <a:r>
              <a:rPr lang="en-GB" sz="2800" b="1" dirty="0" smtClean="0">
                <a:solidFill>
                  <a:schemeClr val="bg1"/>
                </a:solidFill>
              </a:rPr>
              <a:t>(see, hear, feel, smell, taste)</a:t>
            </a:r>
          </a:p>
          <a:p>
            <a:endParaRPr lang="en-GB" sz="2000" b="1" dirty="0">
              <a:solidFill>
                <a:schemeClr val="bg1"/>
              </a:solidFill>
            </a:endParaRP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extLst>
      <p:ext uri="{BB962C8B-B14F-4D97-AF65-F5344CB8AC3E}">
        <p14:creationId xmlns:p14="http://schemas.microsoft.com/office/powerpoint/2010/main" val="4429346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mages.eonline.com/eol_images/Entire_Site/20111014/425.hunger3.lc.1114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3842"/>
            <a:ext cx="9144000" cy="6484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38800" y="369332"/>
            <a:ext cx="3131840" cy="1569660"/>
          </a:xfrm>
          <a:prstGeom prst="rect">
            <a:avLst/>
          </a:prstGeom>
          <a:noFill/>
        </p:spPr>
        <p:txBody>
          <a:bodyPr wrap="square" rtlCol="0">
            <a:spAutoFit/>
          </a:bodyPr>
          <a:lstStyle/>
          <a:p>
            <a:r>
              <a:rPr lang="en-GB" sz="2400" b="1" dirty="0" smtClean="0">
                <a:solidFill>
                  <a:schemeClr val="bg1"/>
                </a:solidFill>
                <a:effectLst>
                  <a:outerShdw blurRad="38100" dist="38100" dir="2700000" algn="tl">
                    <a:srgbClr val="000000">
                      <a:alpha val="43137"/>
                    </a:srgbClr>
                  </a:outerShdw>
                </a:effectLst>
              </a:rPr>
              <a:t>Use a </a:t>
            </a:r>
            <a:r>
              <a:rPr lang="en-GB" sz="2400" b="1" u="sng" dirty="0" smtClean="0">
                <a:solidFill>
                  <a:schemeClr val="bg1"/>
                </a:solidFill>
                <a:effectLst>
                  <a:outerShdw blurRad="38100" dist="38100" dir="2700000" algn="tl">
                    <a:srgbClr val="000000">
                      <a:alpha val="43137"/>
                    </a:srgbClr>
                  </a:outerShdw>
                </a:effectLst>
              </a:rPr>
              <a:t>simile</a:t>
            </a:r>
            <a:r>
              <a:rPr lang="en-GB" sz="2400" b="1" dirty="0" smtClean="0">
                <a:solidFill>
                  <a:schemeClr val="bg1"/>
                </a:solidFill>
                <a:effectLst>
                  <a:outerShdw blurRad="38100" dist="38100" dir="2700000" algn="tl">
                    <a:srgbClr val="000000">
                      <a:alpha val="43137"/>
                    </a:srgbClr>
                  </a:outerShdw>
                </a:effectLst>
              </a:rPr>
              <a:t> to describe the expression on </a:t>
            </a:r>
            <a:r>
              <a:rPr lang="en-GB" sz="2400" b="1" dirty="0" err="1" smtClean="0">
                <a:solidFill>
                  <a:schemeClr val="bg1"/>
                </a:solidFill>
                <a:effectLst>
                  <a:outerShdw blurRad="38100" dist="38100" dir="2700000" algn="tl">
                    <a:srgbClr val="000000">
                      <a:alpha val="43137"/>
                    </a:srgbClr>
                  </a:outerShdw>
                </a:effectLst>
              </a:rPr>
              <a:t>Katniss</a:t>
            </a:r>
            <a:r>
              <a:rPr lang="en-GB" sz="2400" b="1" dirty="0" smtClean="0">
                <a:solidFill>
                  <a:schemeClr val="bg1"/>
                </a:solidFill>
                <a:effectLst>
                  <a:outerShdw blurRad="38100" dist="38100" dir="2700000" algn="tl">
                    <a:srgbClr val="000000">
                      <a:alpha val="43137"/>
                    </a:srgbClr>
                  </a:outerShdw>
                </a:effectLst>
              </a:rPr>
              <a:t>’ face.</a:t>
            </a:r>
            <a:endParaRPr lang="en-GB" sz="2400" b="1" dirty="0">
              <a:solidFill>
                <a:schemeClr val="bg1"/>
              </a:solidFill>
              <a:effectLst>
                <a:outerShdw blurRad="38100" dist="38100" dir="2700000" algn="tl">
                  <a:srgbClr val="000000">
                    <a:alpha val="43137"/>
                  </a:srgbClr>
                </a:outerShdw>
              </a:effectLst>
            </a:endParaRPr>
          </a:p>
        </p:txBody>
      </p:sp>
      <p:cxnSp>
        <p:nvCxnSpPr>
          <p:cNvPr id="5" name="Straight Arrow Connector 4"/>
          <p:cNvCxnSpPr/>
          <p:nvPr/>
        </p:nvCxnSpPr>
        <p:spPr>
          <a:xfrm>
            <a:off x="6516216" y="1938992"/>
            <a:ext cx="288032" cy="625912"/>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extLst>
      <p:ext uri="{BB962C8B-B14F-4D97-AF65-F5344CB8AC3E}">
        <p14:creationId xmlns:p14="http://schemas.microsoft.com/office/powerpoint/2010/main" val="28228029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hggirlonfire.com/wp-content/uploads/2012/04/Katniss-running-from-fir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3355181"/>
            <a:ext cx="5220072" cy="34749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hungergamesfanblog.com/wp-content/uploads/2011/12/jennifer-lawrence-thg-pi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97679"/>
            <a:ext cx="3435375" cy="3435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67944" y="764704"/>
            <a:ext cx="4752528" cy="1477328"/>
          </a:xfrm>
          <a:prstGeom prst="rect">
            <a:avLst/>
          </a:prstGeom>
          <a:noFill/>
        </p:spPr>
        <p:txBody>
          <a:bodyPr wrap="square" rtlCol="0">
            <a:spAutoFit/>
          </a:bodyPr>
          <a:lstStyle/>
          <a:p>
            <a:r>
              <a:rPr lang="en-GB" dirty="0" err="1" smtClean="0"/>
              <a:t>Katniss</a:t>
            </a:r>
            <a:r>
              <a:rPr lang="en-GB" dirty="0" smtClean="0"/>
              <a:t> enters the arena via a plastic tube. She has to wait on her spot for 30 seconds before either a) fighting for supplies at the cornucopia or b) grabbing something nearby and running to the woods…..</a:t>
            </a:r>
            <a:endParaRPr lang="en-GB" dirty="0"/>
          </a:p>
        </p:txBody>
      </p:sp>
      <p:sp>
        <p:nvSpPr>
          <p:cNvPr id="6" name="TextBox 5"/>
          <p:cNvSpPr txBox="1"/>
          <p:nvPr/>
        </p:nvSpPr>
        <p:spPr>
          <a:xfrm>
            <a:off x="179512" y="4077072"/>
            <a:ext cx="3614887" cy="646331"/>
          </a:xfrm>
          <a:prstGeom prst="rect">
            <a:avLst/>
          </a:prstGeom>
          <a:noFill/>
        </p:spPr>
        <p:txBody>
          <a:bodyPr wrap="square" rtlCol="0">
            <a:spAutoFit/>
          </a:bodyPr>
          <a:lstStyle/>
          <a:p>
            <a:r>
              <a:rPr lang="en-GB" dirty="0" err="1" smtClean="0"/>
              <a:t>Katniss</a:t>
            </a:r>
            <a:r>
              <a:rPr lang="en-GB" dirty="0" smtClean="0"/>
              <a:t> decides to grab a backpack and run away….</a:t>
            </a:r>
            <a:endParaRPr lang="en-GB" dirty="0"/>
          </a:p>
        </p:txBody>
      </p:sp>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
        <p:nvSpPr>
          <p:cNvPr id="8" name="Action Button: Movie 7">
            <a:hlinkClick r:id="rId4" highlightClick="1"/>
          </p:cNvPr>
          <p:cNvSpPr/>
          <p:nvPr/>
        </p:nvSpPr>
        <p:spPr>
          <a:xfrm>
            <a:off x="827584" y="5085184"/>
            <a:ext cx="1944216" cy="1440160"/>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7388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5"/>
          <p:cNvSpPr txBox="1">
            <a:spLocks noChangeArrowheads="1"/>
          </p:cNvSpPr>
          <p:nvPr/>
        </p:nvSpPr>
        <p:spPr bwMode="auto">
          <a:xfrm>
            <a:off x="1143000" y="1514475"/>
            <a:ext cx="70104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latin typeface="Trebuchet MS" pitchFamily="34" charset="0"/>
            </a:endParaRPr>
          </a:p>
        </p:txBody>
      </p:sp>
      <p:sp>
        <p:nvSpPr>
          <p:cNvPr id="52227" name="Rectangle 6"/>
          <p:cNvSpPr>
            <a:spLocks noChangeArrowheads="1"/>
          </p:cNvSpPr>
          <p:nvPr/>
        </p:nvSpPr>
        <p:spPr bwMode="auto">
          <a:xfrm>
            <a:off x="1143000" y="2000250"/>
            <a:ext cx="7162800" cy="2227263"/>
          </a:xfrm>
          <a:prstGeom prst="rect">
            <a:avLst/>
          </a:prstGeom>
          <a:noFill/>
          <a:ln w="12700" cap="sq">
            <a:noFill/>
            <a:miter lim="800000"/>
            <a:headEnd type="none" w="sm" len="sm"/>
            <a:tailEnd type="none" w="sm" len="sm"/>
          </a:ln>
        </p:spPr>
        <p:txBody>
          <a:bodyPr>
            <a:spAutoFit/>
          </a:bodyPr>
          <a:lstStyle/>
          <a:p>
            <a:pPr>
              <a:spcBef>
                <a:spcPct val="50000"/>
              </a:spcBef>
            </a:pPr>
            <a:r>
              <a:rPr lang="en-GB" sz="2800">
                <a:latin typeface="Trebuchet MS" pitchFamily="34" charset="0"/>
              </a:rPr>
              <a:t>The rain </a:t>
            </a:r>
            <a:r>
              <a:rPr lang="en-GB" sz="2800" u="sng">
                <a:latin typeface="Trebuchet MS" pitchFamily="34" charset="0"/>
              </a:rPr>
              <a:t>beat</a:t>
            </a:r>
            <a:r>
              <a:rPr lang="en-GB" sz="2800">
                <a:latin typeface="Trebuchet MS" pitchFamily="34" charset="0"/>
              </a:rPr>
              <a:t> down </a:t>
            </a:r>
            <a:r>
              <a:rPr lang="en-GB" sz="2800" u="sng">
                <a:latin typeface="Trebuchet MS" pitchFamily="34" charset="0"/>
              </a:rPr>
              <a:t>like a drum</a:t>
            </a:r>
            <a:r>
              <a:rPr lang="en-GB" sz="2800">
                <a:latin typeface="Trebuchet MS" pitchFamily="34" charset="0"/>
              </a:rPr>
              <a:t>. It left pools on the ground </a:t>
            </a:r>
            <a:r>
              <a:rPr lang="en-GB" sz="2800" u="sng">
                <a:latin typeface="Trebuchet MS" pitchFamily="34" charset="0"/>
              </a:rPr>
              <a:t>like mysterious, ever increasing crop circles</a:t>
            </a:r>
            <a:r>
              <a:rPr lang="en-GB" sz="2800">
                <a:latin typeface="Trebuchet MS" pitchFamily="34" charset="0"/>
              </a:rPr>
              <a:t>. It felt </a:t>
            </a:r>
            <a:r>
              <a:rPr lang="en-GB" sz="2800" u="sng">
                <a:latin typeface="Trebuchet MS" pitchFamily="34" charset="0"/>
              </a:rPr>
              <a:t>as if the world was going to be washed away.</a:t>
            </a:r>
            <a:r>
              <a:rPr lang="en-GB" sz="2800">
                <a:latin typeface="Trebuchet MS" pitchFamily="34" charset="0"/>
              </a:rPr>
              <a:t> The </a:t>
            </a:r>
            <a:r>
              <a:rPr lang="en-GB" sz="2800" u="sng">
                <a:latin typeface="Trebuchet MS" pitchFamily="34" charset="0"/>
              </a:rPr>
              <a:t>stormy sky</a:t>
            </a:r>
            <a:r>
              <a:rPr lang="en-GB" sz="2800">
                <a:latin typeface="Trebuchet MS" pitchFamily="34" charset="0"/>
              </a:rPr>
              <a:t> had </a:t>
            </a:r>
            <a:r>
              <a:rPr lang="en-GB" sz="2800" u="sng">
                <a:latin typeface="Trebuchet MS" pitchFamily="34" charset="0"/>
              </a:rPr>
              <a:t>darkened</a:t>
            </a:r>
            <a:r>
              <a:rPr lang="en-GB" sz="2800">
                <a:latin typeface="Trebuchet MS" pitchFamily="34" charset="0"/>
              </a:rPr>
              <a:t> to </a:t>
            </a:r>
            <a:r>
              <a:rPr lang="en-GB" sz="2800" u="sng">
                <a:latin typeface="Trebuchet MS" pitchFamily="34" charset="0"/>
              </a:rPr>
              <a:t>inky black</a:t>
            </a:r>
            <a:r>
              <a:rPr lang="en-GB" sz="2800">
                <a:latin typeface="Trebuchet MS" pitchFamily="34" charset="0"/>
              </a:rPr>
              <a:t>. </a:t>
            </a:r>
          </a:p>
        </p:txBody>
      </p:sp>
      <p:sp>
        <p:nvSpPr>
          <p:cNvPr id="6" name="Line 8"/>
          <p:cNvSpPr>
            <a:spLocks noChangeShapeType="1"/>
          </p:cNvSpPr>
          <p:nvPr/>
        </p:nvSpPr>
        <p:spPr bwMode="auto">
          <a:xfrm>
            <a:off x="2743200" y="1514475"/>
            <a:ext cx="533400" cy="6858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52229" name="Text Box 9"/>
          <p:cNvSpPr txBox="1">
            <a:spLocks noChangeArrowheads="1"/>
          </p:cNvSpPr>
          <p:nvPr/>
        </p:nvSpPr>
        <p:spPr bwMode="auto">
          <a:xfrm>
            <a:off x="1447800" y="981075"/>
            <a:ext cx="1981200" cy="457200"/>
          </a:xfrm>
          <a:prstGeom prst="rect">
            <a:avLst/>
          </a:prstGeom>
          <a:noFill/>
          <a:ln w="12700" cap="sq">
            <a:noFill/>
            <a:miter lim="800000"/>
            <a:headEnd type="none" w="sm" len="sm"/>
            <a:tailEnd type="none" w="sm" len="sm"/>
          </a:ln>
        </p:spPr>
        <p:txBody>
          <a:bodyPr>
            <a:spAutoFit/>
          </a:bodyPr>
          <a:lstStyle/>
          <a:p>
            <a:pPr>
              <a:spcBef>
                <a:spcPct val="50000"/>
              </a:spcBef>
            </a:pPr>
            <a:endParaRPr lang="en-US">
              <a:latin typeface="Trebuchet MS" pitchFamily="34" charset="0"/>
            </a:endParaRPr>
          </a:p>
        </p:txBody>
      </p:sp>
      <p:sp>
        <p:nvSpPr>
          <p:cNvPr id="8" name="Text Box 10"/>
          <p:cNvSpPr txBox="1">
            <a:spLocks noChangeArrowheads="1"/>
          </p:cNvSpPr>
          <p:nvPr/>
        </p:nvSpPr>
        <p:spPr bwMode="auto">
          <a:xfrm>
            <a:off x="823913" y="1038225"/>
            <a:ext cx="2376487" cy="400050"/>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onomatopoeia</a:t>
            </a:r>
          </a:p>
        </p:txBody>
      </p:sp>
      <p:sp>
        <p:nvSpPr>
          <p:cNvPr id="9" name="Line 11"/>
          <p:cNvSpPr>
            <a:spLocks noChangeShapeType="1"/>
          </p:cNvSpPr>
          <p:nvPr/>
        </p:nvSpPr>
        <p:spPr bwMode="auto">
          <a:xfrm flipH="1">
            <a:off x="5105400" y="1590675"/>
            <a:ext cx="609600" cy="6096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10" name="Text Box 12"/>
          <p:cNvSpPr txBox="1">
            <a:spLocks noChangeArrowheads="1"/>
          </p:cNvSpPr>
          <p:nvPr/>
        </p:nvSpPr>
        <p:spPr bwMode="auto">
          <a:xfrm>
            <a:off x="5638800" y="1362075"/>
            <a:ext cx="2133600" cy="396875"/>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simile</a:t>
            </a:r>
          </a:p>
        </p:txBody>
      </p:sp>
      <p:sp>
        <p:nvSpPr>
          <p:cNvPr id="11" name="Line 13"/>
          <p:cNvSpPr>
            <a:spLocks noChangeShapeType="1"/>
          </p:cNvSpPr>
          <p:nvPr/>
        </p:nvSpPr>
        <p:spPr bwMode="auto">
          <a:xfrm flipH="1">
            <a:off x="1676400" y="2886075"/>
            <a:ext cx="3048000" cy="20574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12" name="Text Box 14"/>
          <p:cNvSpPr txBox="1">
            <a:spLocks noChangeArrowheads="1"/>
          </p:cNvSpPr>
          <p:nvPr/>
        </p:nvSpPr>
        <p:spPr bwMode="auto">
          <a:xfrm>
            <a:off x="914400" y="5019675"/>
            <a:ext cx="2057400" cy="396875"/>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simile</a:t>
            </a:r>
          </a:p>
        </p:txBody>
      </p:sp>
      <p:sp>
        <p:nvSpPr>
          <p:cNvPr id="13" name="Line 15"/>
          <p:cNvSpPr>
            <a:spLocks noChangeShapeType="1"/>
          </p:cNvSpPr>
          <p:nvPr/>
        </p:nvSpPr>
        <p:spPr bwMode="auto">
          <a:xfrm flipH="1">
            <a:off x="4724400" y="3267075"/>
            <a:ext cx="2057400" cy="16764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14" name="Text Box 16"/>
          <p:cNvSpPr txBox="1">
            <a:spLocks noChangeArrowheads="1"/>
          </p:cNvSpPr>
          <p:nvPr/>
        </p:nvSpPr>
        <p:spPr bwMode="auto">
          <a:xfrm>
            <a:off x="4343400" y="5019675"/>
            <a:ext cx="1447800" cy="396875"/>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simile</a:t>
            </a:r>
          </a:p>
        </p:txBody>
      </p:sp>
      <p:sp>
        <p:nvSpPr>
          <p:cNvPr id="15" name="Line 17"/>
          <p:cNvSpPr>
            <a:spLocks noChangeShapeType="1"/>
          </p:cNvSpPr>
          <p:nvPr/>
        </p:nvSpPr>
        <p:spPr bwMode="auto">
          <a:xfrm>
            <a:off x="2286000" y="4181475"/>
            <a:ext cx="685800" cy="8382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16" name="Text Box 18"/>
          <p:cNvSpPr txBox="1">
            <a:spLocks noChangeArrowheads="1"/>
          </p:cNvSpPr>
          <p:nvPr/>
        </p:nvSpPr>
        <p:spPr bwMode="auto">
          <a:xfrm>
            <a:off x="2514600" y="5019675"/>
            <a:ext cx="1676400" cy="396875"/>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alliteration</a:t>
            </a:r>
          </a:p>
        </p:txBody>
      </p:sp>
      <p:sp>
        <p:nvSpPr>
          <p:cNvPr id="17" name="Line 19"/>
          <p:cNvSpPr>
            <a:spLocks noChangeShapeType="1"/>
          </p:cNvSpPr>
          <p:nvPr/>
        </p:nvSpPr>
        <p:spPr bwMode="auto">
          <a:xfrm>
            <a:off x="4724400" y="4181475"/>
            <a:ext cx="1447800" cy="10668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18" name="Text Box 20"/>
          <p:cNvSpPr txBox="1">
            <a:spLocks noChangeArrowheads="1"/>
          </p:cNvSpPr>
          <p:nvPr/>
        </p:nvSpPr>
        <p:spPr bwMode="auto">
          <a:xfrm>
            <a:off x="5791200" y="5476875"/>
            <a:ext cx="1905000" cy="396875"/>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power word</a:t>
            </a:r>
          </a:p>
        </p:txBody>
      </p:sp>
      <p:sp>
        <p:nvSpPr>
          <p:cNvPr id="19" name="Line 21"/>
          <p:cNvSpPr>
            <a:spLocks noChangeShapeType="1"/>
          </p:cNvSpPr>
          <p:nvPr/>
        </p:nvSpPr>
        <p:spPr bwMode="auto">
          <a:xfrm>
            <a:off x="6858000" y="4257675"/>
            <a:ext cx="685800" cy="457200"/>
          </a:xfrm>
          <a:prstGeom prst="line">
            <a:avLst/>
          </a:prstGeom>
          <a:noFill/>
          <a:ln w="12700" cap="sq">
            <a:solidFill>
              <a:schemeClr val="tx1"/>
            </a:solidFill>
            <a:round/>
            <a:headEnd type="none" w="sm" len="sm"/>
            <a:tailEnd type="triangle" w="sm" len="sm"/>
          </a:ln>
        </p:spPr>
        <p:txBody>
          <a:bodyPr wrap="none"/>
          <a:lstStyle/>
          <a:p>
            <a:endParaRPr lang="en-GB"/>
          </a:p>
        </p:txBody>
      </p:sp>
      <p:sp>
        <p:nvSpPr>
          <p:cNvPr id="20" name="Text Box 22"/>
          <p:cNvSpPr txBox="1">
            <a:spLocks noChangeArrowheads="1"/>
          </p:cNvSpPr>
          <p:nvPr/>
        </p:nvSpPr>
        <p:spPr bwMode="auto">
          <a:xfrm>
            <a:off x="6858000" y="4867275"/>
            <a:ext cx="1447800" cy="396875"/>
          </a:xfrm>
          <a:prstGeom prst="rect">
            <a:avLst/>
          </a:prstGeom>
          <a:noFill/>
          <a:ln w="12700" cap="sq">
            <a:noFill/>
            <a:miter lim="800000"/>
            <a:headEnd type="none" w="sm" len="sm"/>
            <a:tailEnd type="none" w="sm" len="sm"/>
          </a:ln>
        </p:spPr>
        <p:txBody>
          <a:bodyPr>
            <a:spAutoFit/>
          </a:bodyPr>
          <a:lstStyle/>
          <a:p>
            <a:pPr>
              <a:spcBef>
                <a:spcPct val="50000"/>
              </a:spcBef>
            </a:pPr>
            <a:r>
              <a:rPr lang="en-GB" sz="2000" b="1">
                <a:latin typeface="Trebuchet MS" pitchFamily="34" charset="0"/>
              </a:rPr>
              <a:t>metaphor</a:t>
            </a:r>
          </a:p>
        </p:txBody>
      </p:sp>
      <p:sp>
        <p:nvSpPr>
          <p:cNvPr id="21" name="TextBox 20"/>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0-#ppt_w/2"/>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0-#ppt_w/2"/>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1+#ppt_w/2"/>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utoUpdateAnimBg="0"/>
      <p:bldP spid="9" grpId="0" animBg="1"/>
      <p:bldP spid="10" grpId="0" autoUpdateAnimBg="0"/>
      <p:bldP spid="11" grpId="0" animBg="1"/>
      <p:bldP spid="12" grpId="0" autoUpdateAnimBg="0"/>
      <p:bldP spid="13" grpId="0" animBg="1"/>
      <p:bldP spid="14" grpId="0" autoUpdateAnimBg="0"/>
      <p:bldP spid="15" grpId="0" animBg="1"/>
      <p:bldP spid="16" grpId="0" autoUpdateAnimBg="0"/>
      <p:bldP spid="17" grpId="0" animBg="1"/>
      <p:bldP spid="18" grpId="0" autoUpdateAnimBg="0"/>
      <p:bldP spid="19" grpId="0" animBg="1"/>
      <p:bldP spid="2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
        <p:nvSpPr>
          <p:cNvPr id="3" name="TextBox 2"/>
          <p:cNvSpPr txBox="1"/>
          <p:nvPr/>
        </p:nvSpPr>
        <p:spPr>
          <a:xfrm>
            <a:off x="251520" y="764704"/>
            <a:ext cx="8640960" cy="3970318"/>
          </a:xfrm>
          <a:prstGeom prst="rect">
            <a:avLst/>
          </a:prstGeom>
          <a:noFill/>
        </p:spPr>
        <p:txBody>
          <a:bodyPr wrap="square" rtlCol="0">
            <a:spAutoFit/>
          </a:bodyPr>
          <a:lstStyle/>
          <a:p>
            <a:r>
              <a:rPr lang="en-GB" sz="3200" dirty="0" smtClean="0"/>
              <a:t>This half term, you will </a:t>
            </a:r>
            <a:r>
              <a:rPr lang="en-GB" sz="4000" b="1" dirty="0" smtClean="0">
                <a:solidFill>
                  <a:srgbClr val="FF0000"/>
                </a:solidFill>
              </a:rPr>
              <a:t>revise</a:t>
            </a:r>
            <a:r>
              <a:rPr lang="en-GB" sz="3200" dirty="0" smtClean="0"/>
              <a:t> Section A skills, </a:t>
            </a:r>
            <a:r>
              <a:rPr lang="en-GB" sz="3200" b="1" dirty="0" smtClean="0"/>
              <a:t>based on your performance in the mock exam </a:t>
            </a:r>
            <a:r>
              <a:rPr lang="en-GB" sz="3200" dirty="0" smtClean="0"/>
              <a:t>and the </a:t>
            </a:r>
            <a:r>
              <a:rPr lang="en-GB" sz="4000" b="1" dirty="0" smtClean="0">
                <a:solidFill>
                  <a:srgbClr val="FF0000"/>
                </a:solidFill>
              </a:rPr>
              <a:t>targets</a:t>
            </a:r>
            <a:r>
              <a:rPr lang="en-GB" sz="3200" dirty="0" smtClean="0"/>
              <a:t> you set for yourself.</a:t>
            </a:r>
          </a:p>
          <a:p>
            <a:endParaRPr lang="en-GB" sz="3200" dirty="0"/>
          </a:p>
          <a:p>
            <a:r>
              <a:rPr lang="en-GB" sz="3200" dirty="0" smtClean="0"/>
              <a:t>You will also revise </a:t>
            </a:r>
            <a:r>
              <a:rPr lang="en-GB" sz="4400" b="1" dirty="0" smtClean="0">
                <a:solidFill>
                  <a:srgbClr val="FF0000"/>
                </a:solidFill>
              </a:rPr>
              <a:t>writing skills </a:t>
            </a:r>
            <a:r>
              <a:rPr lang="en-GB" sz="3200" dirty="0" smtClean="0"/>
              <a:t>and practise for Section B, which requires you to </a:t>
            </a:r>
            <a:r>
              <a:rPr lang="en-GB" sz="3200" b="1" dirty="0" smtClean="0"/>
              <a:t>write </a:t>
            </a:r>
            <a:r>
              <a:rPr lang="en-GB" sz="3200" b="1" u="sng" dirty="0" smtClean="0"/>
              <a:t>effectively and accurately</a:t>
            </a:r>
            <a:r>
              <a:rPr lang="en-GB" sz="3200" b="1" dirty="0" smtClean="0"/>
              <a:t>. </a:t>
            </a:r>
            <a:endParaRPr lang="en-GB" sz="3200" b="1" dirty="0"/>
          </a:p>
        </p:txBody>
      </p:sp>
      <p:cxnSp>
        <p:nvCxnSpPr>
          <p:cNvPr id="5" name="Straight Arrow Connector 4"/>
          <p:cNvCxnSpPr/>
          <p:nvPr/>
        </p:nvCxnSpPr>
        <p:spPr>
          <a:xfrm>
            <a:off x="1547664" y="4653136"/>
            <a:ext cx="2376264" cy="7920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95936" y="5013176"/>
            <a:ext cx="4968552" cy="1569660"/>
          </a:xfrm>
          <a:prstGeom prst="rect">
            <a:avLst/>
          </a:prstGeom>
          <a:noFill/>
        </p:spPr>
        <p:txBody>
          <a:bodyPr wrap="square" rtlCol="0">
            <a:spAutoFit/>
          </a:bodyPr>
          <a:lstStyle/>
          <a:p>
            <a:r>
              <a:rPr lang="en-GB" sz="3200" b="1" dirty="0" smtClean="0">
                <a:solidFill>
                  <a:srgbClr val="00B050"/>
                </a:solidFill>
              </a:rPr>
              <a:t>What does this mean?</a:t>
            </a:r>
          </a:p>
          <a:p>
            <a:r>
              <a:rPr lang="en-GB" sz="3200" b="1" dirty="0" smtClean="0">
                <a:solidFill>
                  <a:srgbClr val="00B050"/>
                </a:solidFill>
              </a:rPr>
              <a:t>What styles of writing have you learned so far? </a:t>
            </a:r>
            <a:endParaRPr lang="en-GB" sz="3200" b="1" dirty="0">
              <a:solidFill>
                <a:srgbClr val="00B05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432" y="1628800"/>
            <a:ext cx="7139136" cy="1252736"/>
          </a:xfrm>
          <a:solidFill>
            <a:schemeClr val="accent6">
              <a:lumMod val="20000"/>
              <a:lumOff val="80000"/>
            </a:schemeClr>
          </a:solidFill>
        </p:spPr>
        <p:txBody>
          <a:bodyPr/>
          <a:lstStyle/>
          <a:p>
            <a:pPr marL="0" indent="0" algn="ctr">
              <a:buNone/>
            </a:pPr>
            <a:r>
              <a:rPr lang="en-GB" dirty="0" smtClean="0"/>
              <a:t>You </a:t>
            </a:r>
            <a:r>
              <a:rPr lang="en-GB" b="1" u="sng" dirty="0" smtClean="0"/>
              <a:t>MUST</a:t>
            </a:r>
            <a:r>
              <a:rPr lang="en-GB" dirty="0" smtClean="0"/>
              <a:t> write 3 paragraphs to describe </a:t>
            </a:r>
            <a:r>
              <a:rPr lang="en-GB" dirty="0" err="1" smtClean="0"/>
              <a:t>Katniss</a:t>
            </a:r>
            <a:r>
              <a:rPr lang="en-GB" dirty="0" smtClean="0"/>
              <a:t>’ arrival in the arena.</a:t>
            </a:r>
            <a:endParaRPr lang="en-GB" dirty="0"/>
          </a:p>
        </p:txBody>
      </p:sp>
      <p:sp>
        <p:nvSpPr>
          <p:cNvPr id="5" name="TextBox 4"/>
          <p:cNvSpPr txBox="1"/>
          <p:nvPr/>
        </p:nvSpPr>
        <p:spPr>
          <a:xfrm>
            <a:off x="1259632" y="2996952"/>
            <a:ext cx="3312368" cy="2246769"/>
          </a:xfrm>
          <a:prstGeom prst="rect">
            <a:avLst/>
          </a:prstGeom>
          <a:solidFill>
            <a:schemeClr val="accent1">
              <a:lumMod val="20000"/>
              <a:lumOff val="80000"/>
            </a:schemeClr>
          </a:solidFill>
        </p:spPr>
        <p:txBody>
          <a:bodyPr wrap="square" rtlCol="0">
            <a:spAutoFit/>
          </a:bodyPr>
          <a:lstStyle/>
          <a:p>
            <a:r>
              <a:rPr lang="en-GB" sz="2800" dirty="0" smtClean="0"/>
              <a:t>You </a:t>
            </a:r>
            <a:r>
              <a:rPr lang="en-GB" sz="2800" b="1" u="sng" dirty="0" smtClean="0"/>
              <a:t>SHOULD</a:t>
            </a:r>
            <a:r>
              <a:rPr lang="en-GB" sz="2800" dirty="0" smtClean="0"/>
              <a:t> use the senses and adjectives to describe how she feels, and her surroundings.</a:t>
            </a:r>
            <a:endParaRPr lang="en-GB" sz="2800" dirty="0"/>
          </a:p>
        </p:txBody>
      </p:sp>
      <p:sp>
        <p:nvSpPr>
          <p:cNvPr id="6" name="TextBox 5"/>
          <p:cNvSpPr txBox="1"/>
          <p:nvPr/>
        </p:nvSpPr>
        <p:spPr>
          <a:xfrm>
            <a:off x="4746995" y="3001322"/>
            <a:ext cx="3312368" cy="1815882"/>
          </a:xfrm>
          <a:prstGeom prst="rect">
            <a:avLst/>
          </a:prstGeom>
          <a:solidFill>
            <a:schemeClr val="accent3">
              <a:lumMod val="20000"/>
              <a:lumOff val="80000"/>
            </a:schemeClr>
          </a:solidFill>
        </p:spPr>
        <p:txBody>
          <a:bodyPr wrap="square" rtlCol="0">
            <a:spAutoFit/>
          </a:bodyPr>
          <a:lstStyle/>
          <a:p>
            <a:r>
              <a:rPr lang="en-GB" sz="2800" dirty="0" smtClean="0"/>
              <a:t>You </a:t>
            </a:r>
            <a:r>
              <a:rPr lang="en-GB" sz="2800" b="1" u="sng" dirty="0" smtClean="0"/>
              <a:t>COULD </a:t>
            </a:r>
            <a:r>
              <a:rPr lang="en-GB" sz="2800" dirty="0" smtClean="0"/>
              <a:t>use similes and metaphors to describe the scene.</a:t>
            </a:r>
            <a:endParaRPr lang="en-GB" sz="2800" dirty="0"/>
          </a:p>
        </p:txBody>
      </p:sp>
      <p:sp>
        <p:nvSpPr>
          <p:cNvPr id="7" name="TextBox 6"/>
          <p:cNvSpPr txBox="1"/>
          <p:nvPr/>
        </p:nvSpPr>
        <p:spPr>
          <a:xfrm>
            <a:off x="812094" y="5589240"/>
            <a:ext cx="7519811" cy="954107"/>
          </a:xfrm>
          <a:prstGeom prst="rect">
            <a:avLst/>
          </a:prstGeom>
          <a:noFill/>
        </p:spPr>
        <p:txBody>
          <a:bodyPr wrap="square" rtlCol="0">
            <a:spAutoFit/>
          </a:bodyPr>
          <a:lstStyle/>
          <a:p>
            <a:r>
              <a:rPr lang="en-GB" sz="2800" b="1" dirty="0" smtClean="0">
                <a:solidFill>
                  <a:srgbClr val="FF0000"/>
                </a:solidFill>
              </a:rPr>
              <a:t>SS: </a:t>
            </a:r>
            <a:r>
              <a:rPr lang="en-GB" sz="2800" b="1" i="1" dirty="0" smtClean="0">
                <a:solidFill>
                  <a:srgbClr val="FF0000"/>
                </a:solidFill>
              </a:rPr>
              <a:t>As I stand on the podium, waiting for the gong, all I can think is……</a:t>
            </a:r>
            <a:endParaRPr lang="en-GB" sz="2800" b="1" dirty="0">
              <a:solidFill>
                <a:srgbClr val="FF0000"/>
              </a:solidFill>
            </a:endParaRPr>
          </a:p>
        </p:txBody>
      </p:sp>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
        <p:nvSpPr>
          <p:cNvPr id="10" name="TextBox 9"/>
          <p:cNvSpPr txBox="1"/>
          <p:nvPr/>
        </p:nvSpPr>
        <p:spPr>
          <a:xfrm>
            <a:off x="251520" y="476672"/>
            <a:ext cx="8568952" cy="646331"/>
          </a:xfrm>
          <a:prstGeom prst="rect">
            <a:avLst/>
          </a:prstGeom>
          <a:noFill/>
        </p:spPr>
        <p:txBody>
          <a:bodyPr wrap="square" rtlCol="0">
            <a:spAutoFit/>
          </a:bodyPr>
          <a:lstStyle/>
          <a:p>
            <a:r>
              <a:rPr lang="en-GB" sz="3600" b="1" dirty="0" smtClean="0"/>
              <a:t>Let’s put it all together...</a:t>
            </a:r>
            <a:endParaRPr lang="en-GB" sz="3600" b="1" dirty="0"/>
          </a:p>
        </p:txBody>
      </p:sp>
    </p:spTree>
    <p:extLst>
      <p:ext uri="{BB962C8B-B14F-4D97-AF65-F5344CB8AC3E}">
        <p14:creationId xmlns:p14="http://schemas.microsoft.com/office/powerpoint/2010/main" val="2355673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
        <p:nvSpPr>
          <p:cNvPr id="3" name="TextBox 2"/>
          <p:cNvSpPr txBox="1"/>
          <p:nvPr/>
        </p:nvSpPr>
        <p:spPr>
          <a:xfrm>
            <a:off x="251520" y="836712"/>
            <a:ext cx="3168352" cy="5570756"/>
          </a:xfrm>
          <a:prstGeom prst="rect">
            <a:avLst/>
          </a:prstGeom>
          <a:noFill/>
        </p:spPr>
        <p:txBody>
          <a:bodyPr wrap="square" rtlCol="0">
            <a:spAutoFit/>
          </a:bodyPr>
          <a:lstStyle/>
          <a:p>
            <a:r>
              <a:rPr lang="en-GB" sz="4400" dirty="0" smtClean="0"/>
              <a:t>Let’s do some </a:t>
            </a:r>
            <a:r>
              <a:rPr lang="en-GB" sz="6000" b="1" dirty="0" smtClean="0">
                <a:solidFill>
                  <a:srgbClr val="00B050"/>
                </a:solidFill>
                <a:effectLst>
                  <a:outerShdw blurRad="38100" dist="38100" dir="2700000" algn="tl">
                    <a:srgbClr val="000000">
                      <a:alpha val="43137"/>
                    </a:srgbClr>
                  </a:outerShdw>
                </a:effectLst>
              </a:rPr>
              <a:t>green pen marking </a:t>
            </a:r>
            <a:r>
              <a:rPr lang="en-GB" sz="4400" dirty="0" smtClean="0"/>
              <a:t>of your description...</a:t>
            </a:r>
            <a:endParaRPr lang="en-GB" sz="4400" dirty="0"/>
          </a:p>
        </p:txBody>
      </p:sp>
      <p:sp>
        <p:nvSpPr>
          <p:cNvPr id="4" name="TextBox 3"/>
          <p:cNvSpPr txBox="1"/>
          <p:nvPr/>
        </p:nvSpPr>
        <p:spPr>
          <a:xfrm>
            <a:off x="4211960" y="908720"/>
            <a:ext cx="4680520" cy="830997"/>
          </a:xfrm>
          <a:prstGeom prst="rect">
            <a:avLst/>
          </a:prstGeom>
          <a:noFill/>
        </p:spPr>
        <p:txBody>
          <a:bodyPr wrap="square" rtlCol="0">
            <a:spAutoFit/>
          </a:bodyPr>
          <a:lstStyle/>
          <a:p>
            <a:r>
              <a:rPr lang="en-GB" sz="4800" b="1" dirty="0" smtClean="0">
                <a:solidFill>
                  <a:srgbClr val="00B050"/>
                </a:solidFill>
                <a:effectLst>
                  <a:outerShdw blurRad="38100" dist="38100" dir="2700000" algn="tl">
                    <a:srgbClr val="000000">
                      <a:alpha val="43137"/>
                    </a:srgbClr>
                  </a:outerShdw>
                </a:effectLst>
              </a:rPr>
              <a:t>1. Vocabulary</a:t>
            </a:r>
            <a:endParaRPr lang="en-GB" sz="4800" b="1" dirty="0">
              <a:solidFill>
                <a:srgbClr val="00B050"/>
              </a:solidFill>
              <a:effectLst>
                <a:outerShdw blurRad="38100" dist="38100" dir="2700000" algn="tl">
                  <a:srgbClr val="000000">
                    <a:alpha val="43137"/>
                  </a:srgbClr>
                </a:outerShdw>
              </a:effectLst>
            </a:endParaRPr>
          </a:p>
        </p:txBody>
      </p:sp>
      <p:sp>
        <p:nvSpPr>
          <p:cNvPr id="5" name="TextBox 4"/>
          <p:cNvSpPr txBox="1"/>
          <p:nvPr/>
        </p:nvSpPr>
        <p:spPr>
          <a:xfrm>
            <a:off x="4355976" y="1772816"/>
            <a:ext cx="4608512" cy="4585871"/>
          </a:xfrm>
          <a:prstGeom prst="rect">
            <a:avLst/>
          </a:prstGeom>
          <a:noFill/>
        </p:spPr>
        <p:txBody>
          <a:bodyPr wrap="square" rtlCol="0">
            <a:spAutoFit/>
          </a:bodyPr>
          <a:lstStyle/>
          <a:p>
            <a:r>
              <a:rPr lang="en-GB" sz="3200" b="1" dirty="0" smtClean="0">
                <a:solidFill>
                  <a:srgbClr val="00B050"/>
                </a:solidFill>
                <a:effectLst>
                  <a:outerShdw blurRad="38100" dist="38100" dir="2700000" algn="tl">
                    <a:srgbClr val="000000">
                      <a:alpha val="43137"/>
                    </a:srgbClr>
                  </a:outerShdw>
                </a:effectLst>
              </a:rPr>
              <a:t>Review your use of language.</a:t>
            </a:r>
          </a:p>
          <a:p>
            <a:endParaRPr lang="en-GB" sz="3200" b="1" dirty="0" smtClean="0">
              <a:solidFill>
                <a:srgbClr val="00B050"/>
              </a:solidFill>
              <a:effectLst>
                <a:outerShdw blurRad="38100" dist="38100" dir="2700000" algn="tl">
                  <a:srgbClr val="000000">
                    <a:alpha val="43137"/>
                  </a:srgbClr>
                </a:outerShdw>
              </a:effectLst>
            </a:endParaRPr>
          </a:p>
          <a:p>
            <a:pPr>
              <a:buFont typeface="Arial" pitchFamily="34" charset="0"/>
              <a:buChar char="•"/>
            </a:pPr>
            <a:r>
              <a:rPr lang="en-GB" sz="2800" dirty="0"/>
              <a:t> </a:t>
            </a:r>
            <a:r>
              <a:rPr lang="en-GB" sz="2800" dirty="0" smtClean="0"/>
              <a:t>verbs</a:t>
            </a:r>
          </a:p>
          <a:p>
            <a:pPr>
              <a:buFont typeface="Arial" pitchFamily="34" charset="0"/>
              <a:buChar char="•"/>
            </a:pPr>
            <a:r>
              <a:rPr lang="en-GB" sz="2800" dirty="0"/>
              <a:t> </a:t>
            </a:r>
            <a:r>
              <a:rPr lang="en-GB" sz="2800" dirty="0" smtClean="0"/>
              <a:t>adjectives</a:t>
            </a:r>
          </a:p>
          <a:p>
            <a:pPr>
              <a:buFont typeface="Arial" pitchFamily="34" charset="0"/>
              <a:buChar char="•"/>
            </a:pPr>
            <a:r>
              <a:rPr lang="en-GB" sz="2800" dirty="0"/>
              <a:t> </a:t>
            </a:r>
            <a:r>
              <a:rPr lang="en-GB" sz="2800" dirty="0" smtClean="0"/>
              <a:t>nouns</a:t>
            </a:r>
          </a:p>
          <a:p>
            <a:pPr>
              <a:buFont typeface="Arial" pitchFamily="34" charset="0"/>
              <a:buChar char="•"/>
            </a:pPr>
            <a:r>
              <a:rPr lang="en-GB" sz="2800" dirty="0"/>
              <a:t> </a:t>
            </a:r>
            <a:r>
              <a:rPr lang="en-GB" sz="2800" dirty="0" smtClean="0"/>
              <a:t>alliteration</a:t>
            </a:r>
          </a:p>
          <a:p>
            <a:pPr>
              <a:buFont typeface="Arial" pitchFamily="34" charset="0"/>
              <a:buChar char="•"/>
            </a:pPr>
            <a:r>
              <a:rPr lang="en-GB" sz="2800" dirty="0"/>
              <a:t> </a:t>
            </a:r>
            <a:r>
              <a:rPr lang="en-GB" sz="2800" dirty="0" smtClean="0"/>
              <a:t>metaphors and similes </a:t>
            </a:r>
          </a:p>
          <a:p>
            <a:pPr>
              <a:buFont typeface="Arial" pitchFamily="34" charset="0"/>
              <a:buChar char="•"/>
            </a:pPr>
            <a:r>
              <a:rPr lang="en-GB" sz="2800" dirty="0"/>
              <a:t> </a:t>
            </a:r>
            <a:r>
              <a:rPr lang="en-GB" sz="2800" dirty="0" smtClean="0"/>
              <a:t>sense descriptions </a:t>
            </a:r>
          </a:p>
          <a:p>
            <a:pPr>
              <a:buFont typeface="Arial" pitchFamily="34" charset="0"/>
              <a:buChar char="•"/>
            </a:pPr>
            <a:r>
              <a:rPr lang="en-GB" sz="2800" dirty="0"/>
              <a:t> </a:t>
            </a:r>
            <a:r>
              <a:rPr lang="en-GB" sz="2800" dirty="0" smtClean="0"/>
              <a:t>imagery </a:t>
            </a:r>
            <a:endParaRPr lang="en-GB" sz="2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512" y="1844824"/>
          <a:ext cx="8715440" cy="4857786"/>
        </p:xfrm>
        <a:graphic>
          <a:graphicData uri="http://schemas.openxmlformats.org/drawingml/2006/table">
            <a:tbl>
              <a:tblPr/>
              <a:tblGrid>
                <a:gridCol w="1743088"/>
                <a:gridCol w="1743088"/>
                <a:gridCol w="1743088"/>
                <a:gridCol w="1743088"/>
                <a:gridCol w="1743088"/>
              </a:tblGrid>
              <a:tr h="606511">
                <a:tc>
                  <a:txBody>
                    <a:bodyPr/>
                    <a:lstStyle/>
                    <a:p>
                      <a:pPr algn="ctr">
                        <a:spcBef>
                          <a:spcPts val="1400"/>
                        </a:spcBef>
                        <a:spcAft>
                          <a:spcPts val="1400"/>
                        </a:spcAft>
                      </a:pPr>
                      <a:r>
                        <a:rPr lang="en-GB" sz="1600" dirty="0">
                          <a:solidFill>
                            <a:schemeClr val="bg1"/>
                          </a:solidFill>
                          <a:latin typeface="Arial"/>
                          <a:ea typeface="Times New Roman"/>
                        </a:rPr>
                        <a:t>For example</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Therefore</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So</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Consequently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As a result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dirty="0">
                          <a:solidFill>
                            <a:schemeClr val="bg1"/>
                          </a:solidFill>
                          <a:latin typeface="Arial"/>
                          <a:ea typeface="Times New Roman"/>
                        </a:rPr>
                        <a:t>In contrast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Similarly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For instance</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On the other hand</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First(</a:t>
                      </a:r>
                      <a:r>
                        <a:rPr lang="en-GB" sz="1600" dirty="0" err="1">
                          <a:solidFill>
                            <a:schemeClr val="bg1"/>
                          </a:solidFill>
                          <a:latin typeface="Arial"/>
                          <a:ea typeface="Times New Roman"/>
                        </a:rPr>
                        <a:t>ly</a:t>
                      </a:r>
                      <a:r>
                        <a:rPr lang="en-GB" sz="1600" dirty="0">
                          <a:solidFill>
                            <a:schemeClr val="bg1"/>
                          </a:solidFill>
                          <a:latin typeface="Arial"/>
                          <a:ea typeface="Times New Roman"/>
                        </a:rPr>
                        <a: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dirty="0">
                          <a:solidFill>
                            <a:schemeClr val="bg1"/>
                          </a:solidFill>
                          <a:latin typeface="Arial"/>
                          <a:ea typeface="Times New Roman"/>
                        </a:rPr>
                        <a:t>Second(</a:t>
                      </a:r>
                      <a:r>
                        <a:rPr lang="en-GB" sz="1600" dirty="0" err="1">
                          <a:solidFill>
                            <a:schemeClr val="bg1"/>
                          </a:solidFill>
                          <a:latin typeface="Arial"/>
                          <a:ea typeface="Times New Roman"/>
                        </a:rPr>
                        <a:t>ly</a:t>
                      </a:r>
                      <a:r>
                        <a:rPr lang="en-GB" sz="1600" dirty="0">
                          <a:solidFill>
                            <a:schemeClr val="bg1"/>
                          </a:solidFill>
                          <a:latin typeface="Arial"/>
                          <a:ea typeface="Times New Roman"/>
                        </a:rPr>
                        <a: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Last(</a:t>
                      </a:r>
                      <a:r>
                        <a:rPr lang="en-GB" sz="1600" dirty="0" err="1">
                          <a:solidFill>
                            <a:schemeClr val="bg1"/>
                          </a:solidFill>
                          <a:latin typeface="Arial"/>
                          <a:ea typeface="Times New Roman"/>
                        </a:rPr>
                        <a:t>ly</a:t>
                      </a:r>
                      <a:r>
                        <a:rPr lang="en-GB" sz="1600" dirty="0">
                          <a:solidFill>
                            <a:schemeClr val="bg1"/>
                          </a:solidFill>
                          <a:latin typeface="Arial"/>
                          <a:ea typeface="Times New Roman"/>
                        </a:rPr>
                        <a: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Finally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To begin with</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At the outset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dirty="0">
                          <a:solidFill>
                            <a:schemeClr val="bg1"/>
                          </a:solidFill>
                          <a:latin typeface="Arial"/>
                          <a:ea typeface="Times New Roman"/>
                        </a:rPr>
                        <a:t>But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Still</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However</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Nevertheless</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Yet</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a:solidFill>
                            <a:schemeClr val="bg1"/>
                          </a:solidFill>
                          <a:latin typeface="Arial"/>
                          <a:ea typeface="Times New Roman"/>
                        </a:rPr>
                        <a:t>On the contrary</a:t>
                      </a:r>
                      <a:endParaRPr lang="en-US" sz="120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a:solidFill>
                            <a:schemeClr val="bg1"/>
                          </a:solidFill>
                          <a:latin typeface="Arial"/>
                          <a:ea typeface="Times New Roman"/>
                        </a:rPr>
                        <a:t>In spite of this</a:t>
                      </a:r>
                      <a:endParaRPr lang="en-US" sz="120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In other words</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Rather</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Moreover</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a:solidFill>
                            <a:schemeClr val="bg1"/>
                          </a:solidFill>
                          <a:latin typeface="Arial"/>
                          <a:ea typeface="Times New Roman"/>
                        </a:rPr>
                        <a:t>Furthermore</a:t>
                      </a:r>
                      <a:endParaRPr lang="en-US" sz="120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What is more</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In addition</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…also..</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Naturally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dirty="0">
                          <a:solidFill>
                            <a:schemeClr val="bg1"/>
                          </a:solidFill>
                          <a:latin typeface="Arial"/>
                          <a:ea typeface="Times New Roman"/>
                        </a:rPr>
                        <a:t>Of course</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Certainly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Strangely enough</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Oddly enough</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Luckily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607325">
                <a:tc>
                  <a:txBody>
                    <a:bodyPr/>
                    <a:lstStyle/>
                    <a:p>
                      <a:pPr algn="ctr">
                        <a:spcBef>
                          <a:spcPts val="1400"/>
                        </a:spcBef>
                        <a:spcAft>
                          <a:spcPts val="1400"/>
                        </a:spcAft>
                      </a:pPr>
                      <a:r>
                        <a:rPr lang="en-GB" sz="1600" dirty="0">
                          <a:solidFill>
                            <a:schemeClr val="bg1"/>
                          </a:solidFill>
                          <a:latin typeface="Arial"/>
                          <a:ea typeface="Times New Roman"/>
                        </a:rPr>
                        <a:t>Admittedly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(Un)fortunately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Undoubtedly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Finally</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Bef>
                          <a:spcPts val="1400"/>
                        </a:spcBef>
                        <a:spcAft>
                          <a:spcPts val="1400"/>
                        </a:spcAft>
                      </a:pPr>
                      <a:r>
                        <a:rPr lang="en-GB" sz="1600" dirty="0">
                          <a:solidFill>
                            <a:schemeClr val="bg1"/>
                          </a:solidFill>
                          <a:latin typeface="Arial"/>
                          <a:ea typeface="Times New Roman"/>
                        </a:rPr>
                        <a:t>In conclusion</a:t>
                      </a:r>
                      <a:endParaRPr lang="en-US" sz="1200" dirty="0">
                        <a:solidFill>
                          <a:schemeClr val="bg1"/>
                        </a:solidFill>
                        <a:latin typeface="Times New Roman"/>
                        <a:ea typeface="Times New Roman"/>
                      </a:endParaRPr>
                    </a:p>
                  </a:txBody>
                  <a:tcPr marL="43002" marR="430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3" name="TextBox 2"/>
          <p:cNvSpPr txBox="1"/>
          <p:nvPr/>
        </p:nvSpPr>
        <p:spPr>
          <a:xfrm>
            <a:off x="142844" y="71414"/>
            <a:ext cx="642942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GB" dirty="0" smtClean="0">
                <a:latin typeface="Calibri" pitchFamily="34" charset="0"/>
              </a:rPr>
              <a:t>Use this bank of connectives to link your sentences together as paragraphs... And then structure your paragraphs together into a coherent text...</a:t>
            </a:r>
            <a:endParaRPr lang="en-US" dirty="0">
              <a:latin typeface="Calibri" pitchFamily="34" charset="0"/>
            </a:endParaRPr>
          </a:p>
        </p:txBody>
      </p:sp>
      <p:sp>
        <p:nvSpPr>
          <p:cNvPr id="8" name="Title 1"/>
          <p:cNvSpPr txBox="1">
            <a:spLocks/>
          </p:cNvSpPr>
          <p:nvPr/>
        </p:nvSpPr>
        <p:spPr>
          <a:xfrm>
            <a:off x="1475656" y="908720"/>
            <a:ext cx="9001188" cy="12144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100" b="1" i="0" u="none" strike="noStrike" kern="1200" cap="none" spc="0" normalizeH="0" baseline="0" noProof="0" dirty="0" smtClean="0">
                <a:ln w="6350">
                  <a:noFill/>
                </a:ln>
                <a:solidFill>
                  <a:srgbClr val="00B050"/>
                </a:solidFill>
                <a:effectLst>
                  <a:outerShdw blurRad="114300" dist="101600" dir="2700000" algn="tl" rotWithShape="0">
                    <a:srgbClr val="000000">
                      <a:alpha val="40000"/>
                    </a:srgbClr>
                  </a:outerShdw>
                </a:effectLst>
                <a:uLnTx/>
                <a:uFillTx/>
                <a:latin typeface="+mj-lt"/>
                <a:ea typeface="+mj-ea"/>
                <a:cs typeface="+mj-cs"/>
              </a:rPr>
              <a:t>2. Structure -</a:t>
            </a:r>
            <a:r>
              <a:rPr kumimoji="0" lang="en-GB" sz="4100" b="1" i="0" u="none" strike="noStrike" kern="1200" cap="none" spc="0" normalizeH="0" noProof="0" dirty="0" smtClean="0">
                <a:ln w="6350">
                  <a:noFill/>
                </a:ln>
                <a:solidFill>
                  <a:srgbClr val="00B050"/>
                </a:solidFill>
                <a:effectLst>
                  <a:outerShdw blurRad="114300" dist="101600" dir="2700000" algn="tl" rotWithShape="0">
                    <a:srgbClr val="000000">
                      <a:alpha val="40000"/>
                    </a:srgbClr>
                  </a:outerShdw>
                </a:effectLst>
                <a:uLnTx/>
                <a:uFillTx/>
                <a:latin typeface="+mj-lt"/>
                <a:ea typeface="+mj-ea"/>
                <a:cs typeface="+mj-cs"/>
              </a:rPr>
              <a:t> c</a:t>
            </a:r>
            <a:r>
              <a:rPr kumimoji="0" lang="en-GB" sz="4100" b="1" i="0" u="none" strike="noStrike" kern="1200" cap="none" spc="0" normalizeH="0" baseline="0" noProof="0" dirty="0" smtClean="0">
                <a:ln w="6350">
                  <a:noFill/>
                </a:ln>
                <a:solidFill>
                  <a:srgbClr val="00B050"/>
                </a:solidFill>
                <a:effectLst>
                  <a:outerShdw blurRad="114300" dist="101600" dir="2700000" algn="tl" rotWithShape="0">
                    <a:srgbClr val="000000">
                      <a:alpha val="40000"/>
                    </a:srgbClr>
                  </a:outerShdw>
                </a:effectLst>
                <a:uLnTx/>
                <a:uFillTx/>
                <a:latin typeface="+mj-lt"/>
                <a:ea typeface="+mj-ea"/>
                <a:cs typeface="+mj-cs"/>
              </a:rPr>
              <a:t>onnectives</a:t>
            </a:r>
            <a:endParaRPr kumimoji="0" lang="en-US" sz="4100" b="1" i="0" u="none" strike="noStrike" kern="1200" cap="none" spc="0" normalizeH="0" baseline="0" noProof="0" dirty="0">
              <a:ln w="6350">
                <a:noFill/>
              </a:ln>
              <a:solidFill>
                <a:srgbClr val="00B050"/>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normAutofit/>
          </a:bodyPr>
          <a:lstStyle/>
          <a:p>
            <a:r>
              <a:rPr lang="en-GB" sz="5400" b="1" dirty="0" smtClean="0">
                <a:solidFill>
                  <a:srgbClr val="00B050"/>
                </a:solidFill>
                <a:effectLst>
                  <a:outerShdw blurRad="38100" dist="38100" dir="2700000" algn="tl">
                    <a:srgbClr val="000000">
                      <a:alpha val="43137"/>
                    </a:srgbClr>
                  </a:outerShdw>
                </a:effectLst>
              </a:rPr>
              <a:t>2. Structure - openings</a:t>
            </a:r>
            <a:endParaRPr lang="en-US" sz="5400" b="1" dirty="0">
              <a:solidFill>
                <a:srgbClr val="00B050"/>
              </a:solidFill>
              <a:effectLst>
                <a:outerShdw blurRad="38100" dist="38100" dir="2700000" algn="tl">
                  <a:srgbClr val="000000">
                    <a:alpha val="43137"/>
                  </a:srgbClr>
                </a:outerShdw>
              </a:effectLst>
            </a:endParaRPr>
          </a:p>
        </p:txBody>
      </p:sp>
      <p:sp>
        <p:nvSpPr>
          <p:cNvPr id="5" name="Rectangle 4"/>
          <p:cNvSpPr/>
          <p:nvPr/>
        </p:nvSpPr>
        <p:spPr>
          <a:xfrm>
            <a:off x="323528" y="2060848"/>
            <a:ext cx="8572560" cy="2554545"/>
          </a:xfrm>
          <a:prstGeom prst="rect">
            <a:avLst/>
          </a:prstGeom>
          <a:noFill/>
        </p:spPr>
        <p:txBody>
          <a:bodyPr wrap="square" lIns="91440" tIns="45720" rIns="91440" bIns="45720">
            <a:spAutoFit/>
          </a:bodyPr>
          <a:lstStyle/>
          <a:p>
            <a:pPr algn="ctr"/>
            <a:r>
              <a:rPr lang="en-GB" sz="4000" b="1" dirty="0" smtClean="0">
                <a:ln w="1905"/>
                <a:effectLst>
                  <a:innerShdw blurRad="69850" dist="43180" dir="5400000">
                    <a:srgbClr val="000000">
                      <a:alpha val="65000"/>
                    </a:srgbClr>
                  </a:innerShdw>
                </a:effectLst>
                <a:latin typeface="Calibri" pitchFamily="34" charset="0"/>
              </a:rPr>
              <a:t>If you vary how you open your sentences, you will automatically vary the different sentence types you use... And get a higher grade!</a:t>
            </a:r>
            <a:endParaRPr lang="en-US" sz="3600" b="1" dirty="0">
              <a:ln w="1905"/>
              <a:effectLst>
                <a:innerShdw blurRad="69850" dist="43180" dir="5400000">
                  <a:srgbClr val="000000">
                    <a:alpha val="65000"/>
                  </a:srgbClr>
                </a:innerShdw>
              </a:effectLst>
              <a:latin typeface="Calibri" pitchFamily="34" charset="0"/>
            </a:endParaRP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4727132"/>
          </a:xfrm>
        </p:spPr>
        <p:txBody>
          <a:bodyPr>
            <a:noAutofit/>
          </a:bodyPr>
          <a:lstStyle/>
          <a:p>
            <a:pPr algn="r"/>
            <a:r>
              <a:rPr lang="en-US" sz="3600" b="1" dirty="0" smtClean="0">
                <a:solidFill>
                  <a:srgbClr val="00B050"/>
                </a:solidFill>
                <a:effectLst>
                  <a:outerShdw blurRad="38100" dist="38100" dir="2700000" algn="tl">
                    <a:srgbClr val="000000">
                      <a:alpha val="43137"/>
                    </a:srgbClr>
                  </a:outerShdw>
                </a:effectLst>
                <a:latin typeface="Calibri" pitchFamily="34" charset="0"/>
              </a:rPr>
              <a:t>Change some of your sentence openers using the following…</a:t>
            </a:r>
            <a:endParaRPr lang="en-US" sz="3600" dirty="0" smtClean="0">
              <a:solidFill>
                <a:srgbClr val="00B050"/>
              </a:solidFill>
              <a:effectLst>
                <a:outerShdw blurRad="38100" dist="38100" dir="2700000" algn="tl">
                  <a:srgbClr val="000000">
                    <a:alpha val="43137"/>
                  </a:srgbClr>
                </a:outerShdw>
              </a:effectLst>
              <a:latin typeface="Calibri" pitchFamily="34" charset="0"/>
            </a:endParaRPr>
          </a:p>
          <a:p>
            <a:pPr algn="l"/>
            <a:r>
              <a:rPr lang="en-US" sz="2400" b="1" u="sng" dirty="0" smtClean="0">
                <a:solidFill>
                  <a:schemeClr val="tx1"/>
                </a:solidFill>
                <a:latin typeface="Calibri" pitchFamily="34" charset="0"/>
              </a:rPr>
              <a:t> AN ‘ED’ WORD</a:t>
            </a:r>
          </a:p>
          <a:p>
            <a:pPr algn="l"/>
            <a:r>
              <a:rPr lang="en-US" sz="2400" b="1" i="1" dirty="0" smtClean="0">
                <a:solidFill>
                  <a:schemeClr val="tx1"/>
                </a:solidFill>
                <a:latin typeface="Calibri" pitchFamily="34" charset="0"/>
              </a:rPr>
              <a:t>Exhausted</a:t>
            </a:r>
            <a:r>
              <a:rPr lang="en-US" sz="2400" i="1" dirty="0" smtClean="0">
                <a:solidFill>
                  <a:schemeClr val="tx1"/>
                </a:solidFill>
                <a:latin typeface="Calibri" pitchFamily="34" charset="0"/>
              </a:rPr>
              <a:t>, the man slumped onto the chair.</a:t>
            </a:r>
            <a:endParaRPr lang="en-US" sz="2400" dirty="0" smtClean="0">
              <a:solidFill>
                <a:schemeClr val="tx1"/>
              </a:solidFill>
              <a:latin typeface="Calibri" pitchFamily="34" charset="0"/>
            </a:endParaRPr>
          </a:p>
          <a:p>
            <a:pPr algn="r"/>
            <a:r>
              <a:rPr lang="en-US" sz="2400" b="1" u="sng" dirty="0" smtClean="0">
                <a:solidFill>
                  <a:schemeClr val="tx1"/>
                </a:solidFill>
                <a:latin typeface="Calibri" pitchFamily="34" charset="0"/>
              </a:rPr>
              <a:t> AN ‘ING’ WORD</a:t>
            </a:r>
          </a:p>
          <a:p>
            <a:pPr algn="r"/>
            <a:r>
              <a:rPr lang="en-US" sz="2400" b="1" i="1" dirty="0" smtClean="0">
                <a:solidFill>
                  <a:schemeClr val="tx1"/>
                </a:solidFill>
                <a:latin typeface="Calibri" pitchFamily="34" charset="0"/>
              </a:rPr>
              <a:t>Looking</a:t>
            </a:r>
            <a:r>
              <a:rPr lang="en-US" sz="2400" i="1" dirty="0" smtClean="0">
                <a:solidFill>
                  <a:schemeClr val="tx1"/>
                </a:solidFill>
                <a:latin typeface="Calibri" pitchFamily="34" charset="0"/>
              </a:rPr>
              <a:t> through the window, the girl gazes out at the world.</a:t>
            </a:r>
            <a:endParaRPr lang="en-US" sz="2400" dirty="0" smtClean="0">
              <a:solidFill>
                <a:schemeClr val="tx1"/>
              </a:solidFill>
              <a:latin typeface="Calibri" pitchFamily="34" charset="0"/>
            </a:endParaRPr>
          </a:p>
          <a:p>
            <a:pPr algn="l"/>
            <a:r>
              <a:rPr lang="en-US" sz="2400" dirty="0" smtClean="0">
                <a:solidFill>
                  <a:schemeClr val="tx1"/>
                </a:solidFill>
                <a:latin typeface="Calibri" pitchFamily="34" charset="0"/>
              </a:rPr>
              <a:t> </a:t>
            </a:r>
            <a:r>
              <a:rPr lang="en-US" sz="2400" b="1" u="sng" dirty="0" smtClean="0">
                <a:solidFill>
                  <a:schemeClr val="tx1"/>
                </a:solidFill>
                <a:latin typeface="Calibri" pitchFamily="34" charset="0"/>
              </a:rPr>
              <a:t>A CONNECTIVE (LINKING WORD)</a:t>
            </a:r>
          </a:p>
          <a:p>
            <a:pPr algn="l"/>
            <a:r>
              <a:rPr lang="en-US" sz="2400" b="1" i="1" dirty="0" smtClean="0">
                <a:solidFill>
                  <a:schemeClr val="tx1"/>
                </a:solidFill>
                <a:latin typeface="Calibri" pitchFamily="34" charset="0"/>
              </a:rPr>
              <a:t>Because </a:t>
            </a:r>
            <a:r>
              <a:rPr lang="en-US" sz="2400" i="1" dirty="0" smtClean="0">
                <a:solidFill>
                  <a:schemeClr val="tx1"/>
                </a:solidFill>
                <a:latin typeface="Calibri" pitchFamily="34" charset="0"/>
              </a:rPr>
              <a:t>he has been wounded, the soldier lies on the battlefield beneath the rearing horses.</a:t>
            </a:r>
            <a:endParaRPr lang="en-US" sz="2400" dirty="0" smtClean="0">
              <a:solidFill>
                <a:schemeClr val="tx1"/>
              </a:solidFill>
              <a:latin typeface="Calibri" pitchFamily="34" charset="0"/>
            </a:endParaRPr>
          </a:p>
          <a:p>
            <a:pPr algn="r"/>
            <a:r>
              <a:rPr lang="en-US" sz="2400" dirty="0" smtClean="0">
                <a:solidFill>
                  <a:schemeClr val="tx1"/>
                </a:solidFill>
                <a:latin typeface="Calibri" pitchFamily="34" charset="0"/>
              </a:rPr>
              <a:t> </a:t>
            </a:r>
            <a:r>
              <a:rPr lang="en-US" sz="2400" b="1" u="sng" dirty="0" smtClean="0">
                <a:solidFill>
                  <a:schemeClr val="tx1"/>
                </a:solidFill>
                <a:latin typeface="Calibri" pitchFamily="34" charset="0"/>
              </a:rPr>
              <a:t>A SUBORDINATE CLAUSE</a:t>
            </a:r>
          </a:p>
          <a:p>
            <a:pPr algn="r"/>
            <a:r>
              <a:rPr lang="en-US" sz="2400" b="1" i="1" dirty="0" smtClean="0">
                <a:solidFill>
                  <a:schemeClr val="tx1"/>
                </a:solidFill>
                <a:latin typeface="Calibri" pitchFamily="34" charset="0"/>
              </a:rPr>
              <a:t>As it was every day</a:t>
            </a:r>
            <a:r>
              <a:rPr lang="en-US" sz="2400" i="1" dirty="0" smtClean="0">
                <a:solidFill>
                  <a:schemeClr val="tx1"/>
                </a:solidFill>
                <a:latin typeface="Calibri" pitchFamily="34" charset="0"/>
              </a:rPr>
              <a:t>, the train was jam packed with commuters.</a:t>
            </a:r>
            <a:endParaRPr lang="en-US" sz="2400" dirty="0" smtClean="0">
              <a:solidFill>
                <a:schemeClr val="tx1"/>
              </a:solidFill>
              <a:latin typeface="Calibri" pitchFamily="34" charset="0"/>
            </a:endParaRPr>
          </a:p>
          <a:p>
            <a:pPr algn="l"/>
            <a:r>
              <a:rPr lang="en-US" sz="2400" dirty="0" smtClean="0">
                <a:solidFill>
                  <a:schemeClr val="tx1"/>
                </a:solidFill>
                <a:latin typeface="Calibri" pitchFamily="34" charset="0"/>
              </a:rPr>
              <a:t> </a:t>
            </a:r>
            <a:r>
              <a:rPr lang="en-US" sz="2400" b="1" u="sng" dirty="0" smtClean="0">
                <a:solidFill>
                  <a:schemeClr val="tx1"/>
                </a:solidFill>
                <a:latin typeface="Calibri" pitchFamily="34" charset="0"/>
              </a:rPr>
              <a:t>AN ADVERB (USUALLY ENDS IN –LY)</a:t>
            </a:r>
          </a:p>
          <a:p>
            <a:pPr algn="l"/>
            <a:r>
              <a:rPr lang="en-US" sz="2400" b="1" i="1" dirty="0" smtClean="0">
                <a:solidFill>
                  <a:schemeClr val="tx1"/>
                </a:solidFill>
                <a:latin typeface="Calibri" pitchFamily="34" charset="0"/>
              </a:rPr>
              <a:t>Hurriedly</a:t>
            </a:r>
            <a:r>
              <a:rPr lang="en-US" sz="2400" i="1" dirty="0" smtClean="0">
                <a:solidFill>
                  <a:schemeClr val="tx1"/>
                </a:solidFill>
                <a:latin typeface="Calibri" pitchFamily="34" charset="0"/>
              </a:rPr>
              <a:t> turning away, the man shoves the money into his pocket.</a:t>
            </a:r>
            <a:endParaRPr lang="en-US" sz="2400" dirty="0" smtClean="0">
              <a:solidFill>
                <a:schemeClr val="tx1"/>
              </a:solidFill>
              <a:latin typeface="Calibri" pitchFamily="34" charset="0"/>
            </a:endParaRPr>
          </a:p>
          <a:p>
            <a:pPr algn="r"/>
            <a:r>
              <a:rPr lang="en-US" sz="2400" dirty="0" smtClean="0">
                <a:solidFill>
                  <a:schemeClr val="tx1"/>
                </a:solidFill>
                <a:latin typeface="Calibri" pitchFamily="34" charset="0"/>
              </a:rPr>
              <a:t> </a:t>
            </a:r>
            <a:r>
              <a:rPr lang="en-US" sz="2400" b="1" u="sng" dirty="0" smtClean="0">
                <a:solidFill>
                  <a:schemeClr val="tx1"/>
                </a:solidFill>
                <a:latin typeface="Calibri" pitchFamily="34" charset="0"/>
              </a:rPr>
              <a:t>A PREPOSITIONAL PHRASE (IN, ON, THROUGH, UNDER, BEHIND)</a:t>
            </a:r>
          </a:p>
          <a:p>
            <a:pPr algn="r"/>
            <a:r>
              <a:rPr lang="en-US" sz="2400" b="1" i="1" dirty="0" smtClean="0">
                <a:solidFill>
                  <a:schemeClr val="tx1"/>
                </a:solidFill>
                <a:latin typeface="Calibri" pitchFamily="34" charset="0"/>
              </a:rPr>
              <a:t>Underneath </a:t>
            </a:r>
            <a:r>
              <a:rPr lang="en-US" sz="2400" i="1" dirty="0" smtClean="0">
                <a:solidFill>
                  <a:schemeClr val="tx1"/>
                </a:solidFill>
                <a:latin typeface="Calibri" pitchFamily="34" charset="0"/>
              </a:rPr>
              <a:t>the tree, two men are deep in discussion.</a:t>
            </a:r>
            <a:endParaRPr lang="en-US" sz="2400" dirty="0" smtClean="0">
              <a:solidFill>
                <a:schemeClr val="tx1"/>
              </a:solidFill>
              <a:latin typeface="Calibri" pitchFamily="34" charset="0"/>
            </a:endParaRPr>
          </a:p>
          <a:p>
            <a:pPr algn="l"/>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8229600" cy="1828800"/>
          </a:xfrm>
        </p:spPr>
        <p:txBody>
          <a:bodyPr/>
          <a:lstStyle/>
          <a:p>
            <a:r>
              <a:rPr lang="en-GB" b="1" dirty="0" smtClean="0">
                <a:solidFill>
                  <a:srgbClr val="00B050"/>
                </a:solidFill>
                <a:effectLst>
                  <a:outerShdw blurRad="38100" dist="38100" dir="2700000" algn="tl">
                    <a:srgbClr val="000000">
                      <a:alpha val="43137"/>
                    </a:srgbClr>
                  </a:outerShdw>
                </a:effectLst>
              </a:rPr>
              <a:t>3. Punctuation</a:t>
            </a:r>
            <a:endParaRPr lang="en-US" b="1" dirty="0">
              <a:solidFill>
                <a:srgbClr val="00B05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31640" y="1700808"/>
            <a:ext cx="6400800" cy="1752600"/>
          </a:xfrm>
        </p:spPr>
        <p:txBody>
          <a:bodyPr/>
          <a:lstStyle/>
          <a:p>
            <a:r>
              <a:rPr lang="en-GB" dirty="0" smtClean="0">
                <a:latin typeface="Calibri" pitchFamily="34" charset="0"/>
              </a:rPr>
              <a:t>Do you know what each of these punctuation marks does... And how you could use it?</a:t>
            </a:r>
            <a:endParaRPr lang="en-US" dirty="0">
              <a:latin typeface="Calibri" pitchFamily="34" charset="0"/>
            </a:endParaRPr>
          </a:p>
        </p:txBody>
      </p:sp>
      <p:sp>
        <p:nvSpPr>
          <p:cNvPr id="4" name="TextBox 3"/>
          <p:cNvSpPr txBox="1"/>
          <p:nvPr/>
        </p:nvSpPr>
        <p:spPr>
          <a:xfrm>
            <a:off x="395536" y="3645024"/>
            <a:ext cx="8143932" cy="1015663"/>
          </a:xfrm>
          <a:prstGeom prst="rect">
            <a:avLst/>
          </a:prstGeom>
          <a:noFill/>
        </p:spPr>
        <p:txBody>
          <a:bodyPr wrap="square" rtlCol="0">
            <a:spAutoFit/>
          </a:bodyPr>
          <a:lstStyle/>
          <a:p>
            <a:pPr algn="ctr"/>
            <a:r>
              <a:rPr lang="en-GB" sz="6000" dirty="0" smtClean="0">
                <a:latin typeface="Calibri" pitchFamily="34" charset="0"/>
              </a:rPr>
              <a:t>. , ? !  ...  ;  :  ’  “ ” ( ) -</a:t>
            </a:r>
            <a:endParaRPr lang="en-US" sz="6000" dirty="0">
              <a:latin typeface="Calibri" pitchFamily="34" charset="0"/>
            </a:endParaRPr>
          </a:p>
        </p:txBody>
      </p:sp>
      <p:sp>
        <p:nvSpPr>
          <p:cNvPr id="5" name="TextBox 4"/>
          <p:cNvSpPr txBox="1"/>
          <p:nvPr/>
        </p:nvSpPr>
        <p:spPr>
          <a:xfrm>
            <a:off x="395536" y="5157192"/>
            <a:ext cx="8424936" cy="1200329"/>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Try to include some of these punctuation marks in your work...</a:t>
            </a:r>
            <a:endParaRPr lang="en-GB" sz="3600" b="1" dirty="0">
              <a:solidFill>
                <a:srgbClr val="00B050"/>
              </a:solidFill>
              <a:effectLst>
                <a:outerShdw blurRad="38100" dist="38100" dir="2700000" algn="tl">
                  <a:srgbClr val="000000">
                    <a:alpha val="43137"/>
                  </a:srgbClr>
                </a:outerShdw>
              </a:effectLst>
            </a:endParaRPr>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explain and </a:t>
            </a:r>
            <a:r>
              <a:rPr lang="en-GB" b="1" dirty="0" smtClean="0"/>
              <a:t>describe</a:t>
            </a:r>
            <a:r>
              <a:rPr lang="en-GB" dirty="0" smtClean="0"/>
              <a:t> (Q5)</a:t>
            </a:r>
            <a:endParaRPr lang="en-GB" dirty="0"/>
          </a:p>
        </p:txBody>
      </p:sp>
      <p:sp>
        <p:nvSpPr>
          <p:cNvPr id="3" name="TextBox 2"/>
          <p:cNvSpPr txBox="1"/>
          <p:nvPr/>
        </p:nvSpPr>
        <p:spPr>
          <a:xfrm>
            <a:off x="395536" y="980728"/>
            <a:ext cx="8352928" cy="1754326"/>
          </a:xfrm>
          <a:prstGeom prst="rect">
            <a:avLst/>
          </a:prstGeom>
          <a:noFill/>
        </p:spPr>
        <p:txBody>
          <a:bodyPr wrap="square" rtlCol="0">
            <a:spAutoFit/>
          </a:bodyPr>
          <a:lstStyle/>
          <a:p>
            <a:r>
              <a:rPr lang="en-GB" sz="5400" b="1" dirty="0" smtClean="0">
                <a:solidFill>
                  <a:srgbClr val="00B050"/>
                </a:solidFill>
                <a:effectLst>
                  <a:outerShdw blurRad="38100" dist="38100" dir="2700000" algn="tl">
                    <a:srgbClr val="000000">
                      <a:alpha val="43137"/>
                    </a:srgbClr>
                  </a:outerShdw>
                </a:effectLst>
              </a:rPr>
              <a:t>Have you improved your descriptive writing? </a:t>
            </a:r>
            <a:endParaRPr lang="en-GB" sz="5400" b="1" dirty="0">
              <a:solidFill>
                <a:srgbClr val="00B050"/>
              </a:solidFill>
              <a:effectLst>
                <a:outerShdw blurRad="38100" dist="38100" dir="2700000" algn="tl">
                  <a:srgbClr val="000000">
                    <a:alpha val="43137"/>
                  </a:srgbClr>
                </a:outerShdw>
              </a:effectLst>
            </a:endParaRPr>
          </a:p>
        </p:txBody>
      </p:sp>
      <p:sp>
        <p:nvSpPr>
          <p:cNvPr id="4" name="TextBox 3"/>
          <p:cNvSpPr txBox="1"/>
          <p:nvPr/>
        </p:nvSpPr>
        <p:spPr>
          <a:xfrm>
            <a:off x="251520" y="3068960"/>
            <a:ext cx="8640960" cy="3693319"/>
          </a:xfrm>
          <a:prstGeom prst="rect">
            <a:avLst/>
          </a:prstGeom>
          <a:noFill/>
        </p:spPr>
        <p:txBody>
          <a:bodyPr wrap="square" rtlCol="0">
            <a:spAutoFit/>
          </a:bodyPr>
          <a:lstStyle/>
          <a:p>
            <a:pPr>
              <a:buFont typeface="Arial" pitchFamily="34" charset="0"/>
              <a:buChar char="•"/>
            </a:pPr>
            <a:r>
              <a:rPr lang="en-GB" sz="2400" dirty="0" smtClean="0"/>
              <a:t> Is the first word of your writing ‘the’ or ‘this’? </a:t>
            </a:r>
          </a:p>
          <a:p>
            <a:pPr>
              <a:buFont typeface="Arial" pitchFamily="34" charset="0"/>
              <a:buChar char="•"/>
            </a:pPr>
            <a:r>
              <a:rPr lang="en-GB" sz="2400" dirty="0" smtClean="0"/>
              <a:t> </a:t>
            </a:r>
            <a:r>
              <a:rPr lang="en-GB" sz="2400" dirty="0" smtClean="0">
                <a:latin typeface="Calibri" pitchFamily="34" charset="0"/>
              </a:rPr>
              <a:t>Is the second word of your writing a noun (naming word)? </a:t>
            </a:r>
          </a:p>
          <a:p>
            <a:pPr>
              <a:buFont typeface="Arial" pitchFamily="34" charset="0"/>
              <a:buChar char="•"/>
            </a:pPr>
            <a:r>
              <a:rPr lang="en-GB" sz="2400" dirty="0">
                <a:latin typeface="Calibri" pitchFamily="34" charset="0"/>
              </a:rPr>
              <a:t> </a:t>
            </a:r>
            <a:r>
              <a:rPr lang="en-GB" sz="2400" dirty="0" smtClean="0">
                <a:latin typeface="Calibri" pitchFamily="34" charset="0"/>
              </a:rPr>
              <a:t>Is the third word of your writing ‘is’?</a:t>
            </a:r>
          </a:p>
          <a:p>
            <a:pPr>
              <a:buFont typeface="Arial" pitchFamily="34" charset="0"/>
              <a:buChar char="•"/>
            </a:pPr>
            <a:r>
              <a:rPr lang="en-GB" sz="2400" dirty="0">
                <a:latin typeface="Calibri" pitchFamily="34" charset="0"/>
              </a:rPr>
              <a:t> </a:t>
            </a:r>
            <a:r>
              <a:rPr lang="en-GB" sz="2400" dirty="0" smtClean="0">
                <a:latin typeface="Calibri" pitchFamily="34" charset="0"/>
              </a:rPr>
              <a:t>Is your writing in more than one section or paragraph?</a:t>
            </a:r>
          </a:p>
          <a:p>
            <a:pPr>
              <a:buFont typeface="Arial" pitchFamily="34" charset="0"/>
              <a:buChar char="•"/>
            </a:pPr>
            <a:r>
              <a:rPr lang="en-GB" sz="2400" dirty="0">
                <a:latin typeface="Calibri" pitchFamily="34" charset="0"/>
              </a:rPr>
              <a:t> </a:t>
            </a:r>
            <a:r>
              <a:rPr lang="en-GB" sz="2400" dirty="0" smtClean="0">
                <a:latin typeface="Calibri" pitchFamily="34" charset="0"/>
              </a:rPr>
              <a:t>Have you used ‘and’ or ‘but’ more than three times? </a:t>
            </a:r>
          </a:p>
          <a:p>
            <a:pPr>
              <a:buFont typeface="Arial" pitchFamily="34" charset="0"/>
              <a:buChar char="•"/>
            </a:pPr>
            <a:r>
              <a:rPr lang="en-GB" sz="2400" dirty="0">
                <a:latin typeface="Calibri" pitchFamily="34" charset="0"/>
              </a:rPr>
              <a:t> </a:t>
            </a:r>
            <a:r>
              <a:rPr lang="en-GB" sz="2400" dirty="0" smtClean="0">
                <a:latin typeface="Calibri" pitchFamily="34" charset="0"/>
              </a:rPr>
              <a:t>Have you used a range of sentence openers? </a:t>
            </a:r>
          </a:p>
          <a:p>
            <a:pPr>
              <a:buFont typeface="Arial" pitchFamily="34" charset="0"/>
              <a:buChar char="•"/>
            </a:pPr>
            <a:r>
              <a:rPr lang="en-GB" sz="2400" dirty="0">
                <a:latin typeface="Calibri" pitchFamily="34" charset="0"/>
              </a:rPr>
              <a:t> </a:t>
            </a:r>
            <a:r>
              <a:rPr lang="en-GB" sz="2400" dirty="0" smtClean="0">
                <a:latin typeface="Calibri" pitchFamily="34" charset="0"/>
              </a:rPr>
              <a:t>Have you used a range of interesting vocabulary? </a:t>
            </a:r>
          </a:p>
          <a:p>
            <a:pPr>
              <a:buFont typeface="Arial" pitchFamily="34" charset="0"/>
              <a:buChar char="•"/>
            </a:pPr>
            <a:r>
              <a:rPr lang="en-GB" sz="2400" dirty="0">
                <a:latin typeface="Calibri" pitchFamily="34" charset="0"/>
              </a:rPr>
              <a:t> </a:t>
            </a:r>
            <a:r>
              <a:rPr lang="en-GB" sz="2400" dirty="0" smtClean="0">
                <a:latin typeface="Calibri" pitchFamily="34" charset="0"/>
              </a:rPr>
              <a:t>Have you used a range of connectives?</a:t>
            </a:r>
          </a:p>
          <a:p>
            <a:pPr>
              <a:buFont typeface="Arial" pitchFamily="34" charset="0"/>
              <a:buChar char="•"/>
            </a:pPr>
            <a:r>
              <a:rPr lang="en-GB" sz="2400" dirty="0">
                <a:latin typeface="Calibri" pitchFamily="34" charset="0"/>
              </a:rPr>
              <a:t> </a:t>
            </a:r>
            <a:r>
              <a:rPr lang="en-GB" sz="2400" dirty="0" smtClean="0">
                <a:latin typeface="Calibri" pitchFamily="34" charset="0"/>
              </a:rPr>
              <a:t>Have you used a range of punctuation?    </a:t>
            </a:r>
            <a:endParaRPr lang="en-US" sz="2400" dirty="0" smtClean="0">
              <a:latin typeface="Calibri" pitchFamily="34" charset="0"/>
            </a:endParaRPr>
          </a:p>
          <a:p>
            <a:pPr>
              <a:buFont typeface="Arial" pitchFamily="34" charset="0"/>
              <a:buChar char="•"/>
            </a:pPr>
            <a:endParaRPr lang="en-GB"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
        <p:nvSpPr>
          <p:cNvPr id="4" name="TextBox 3"/>
          <p:cNvSpPr txBox="1"/>
          <p:nvPr/>
        </p:nvSpPr>
        <p:spPr>
          <a:xfrm>
            <a:off x="276576" y="6021288"/>
            <a:ext cx="8590848"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Peer-assess: </a:t>
            </a:r>
            <a:r>
              <a:rPr lang="en-GB" sz="3200" dirty="0" smtClean="0"/>
              <a:t>which band and why? Target? </a:t>
            </a:r>
            <a:endParaRPr lang="en-GB" sz="3200" dirty="0"/>
          </a:p>
        </p:txBody>
      </p:sp>
      <p:pic>
        <p:nvPicPr>
          <p:cNvPr id="2" name="Picture 1"/>
          <p:cNvPicPr>
            <a:picLocks noChangeAspect="1"/>
          </p:cNvPicPr>
          <p:nvPr/>
        </p:nvPicPr>
        <p:blipFill rotWithShape="1">
          <a:blip r:embed="rId2"/>
          <a:srcRect l="34171" t="12621" r="28738" b="18080"/>
          <a:stretch/>
        </p:blipFill>
        <p:spPr>
          <a:xfrm>
            <a:off x="-35859" y="369332"/>
            <a:ext cx="5138753" cy="5400600"/>
          </a:xfrm>
          <a:prstGeom prst="rect">
            <a:avLst/>
          </a:prstGeom>
        </p:spPr>
      </p:pic>
      <p:pic>
        <p:nvPicPr>
          <p:cNvPr id="5" name="Picture 4"/>
          <p:cNvPicPr>
            <a:picLocks noChangeAspect="1"/>
          </p:cNvPicPr>
          <p:nvPr/>
        </p:nvPicPr>
        <p:blipFill rotWithShape="1">
          <a:blip r:embed="rId3"/>
          <a:srcRect l="34171" t="17240" r="31573" b="23540"/>
          <a:stretch/>
        </p:blipFill>
        <p:spPr>
          <a:xfrm>
            <a:off x="4990694" y="908720"/>
            <a:ext cx="4248472" cy="4131273"/>
          </a:xfrm>
          <a:prstGeom prst="rect">
            <a:avLst/>
          </a:prstGeom>
        </p:spPr>
      </p:pic>
    </p:spTree>
    <p:extLst>
      <p:ext uri="{BB962C8B-B14F-4D97-AF65-F5344CB8AC3E}">
        <p14:creationId xmlns:p14="http://schemas.microsoft.com/office/powerpoint/2010/main" val="11862392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inform, </a:t>
            </a:r>
            <a:r>
              <a:rPr lang="en-GB" b="1" dirty="0" smtClean="0"/>
              <a:t>explain</a:t>
            </a:r>
            <a:r>
              <a:rPr lang="en-GB" dirty="0" smtClean="0"/>
              <a:t> and describe (Q5)</a:t>
            </a:r>
            <a:endParaRPr lang="en-GB" dirty="0"/>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Peer-assess: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27320" r="28029" b="23960"/>
          <a:stretch/>
        </p:blipFill>
        <p:spPr>
          <a:xfrm>
            <a:off x="539552" y="1543437"/>
            <a:ext cx="8234378" cy="5191238"/>
          </a:xfrm>
          <a:prstGeom prst="rect">
            <a:avLst/>
          </a:prstGeom>
        </p:spPr>
      </p:pic>
    </p:spTree>
    <p:extLst>
      <p:ext uri="{BB962C8B-B14F-4D97-AF65-F5344CB8AC3E}">
        <p14:creationId xmlns:p14="http://schemas.microsoft.com/office/powerpoint/2010/main" val="20897809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539552" y="908720"/>
            <a:ext cx="8208912" cy="4824536"/>
          </a:xfrm>
        </p:spPr>
        <p:txBody>
          <a:bodyPr>
            <a:noAutofit/>
          </a:bodyPr>
          <a:lstStyle/>
          <a:p>
            <a:r>
              <a:rPr lang="en-GB" sz="2800" dirty="0" smtClean="0">
                <a:solidFill>
                  <a:schemeClr val="bg1"/>
                </a:solidFill>
                <a:latin typeface="Comic Sans MS" pitchFamily="66" charset="0"/>
              </a:rPr>
              <a:t> </a:t>
            </a:r>
            <a:r>
              <a:rPr lang="en-GB" sz="3600" b="1" dirty="0" smtClean="0">
                <a:solidFill>
                  <a:schemeClr val="bg1"/>
                </a:solidFill>
                <a:latin typeface="Comic Sans MS" pitchFamily="66" charset="0"/>
              </a:rPr>
              <a:t>Learning Objective</a:t>
            </a:r>
            <a:br>
              <a:rPr lang="en-GB" sz="3600" b="1"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r>
              <a:rPr lang="en-GB" sz="3600" dirty="0" smtClean="0">
                <a:solidFill>
                  <a:schemeClr val="bg1"/>
                </a:solidFill>
                <a:latin typeface="Comic Sans MS" pitchFamily="66" charset="0"/>
              </a:rPr>
              <a:t> To have a go at an exam question under exam conditions (Q5)</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124744"/>
            <a:ext cx="8208912" cy="4770537"/>
          </a:xfrm>
          <a:prstGeom prst="rect">
            <a:avLst/>
          </a:prstGeom>
          <a:noFill/>
        </p:spPr>
        <p:txBody>
          <a:bodyPr wrap="square" rtlCol="0">
            <a:spAutoFit/>
          </a:bodyPr>
          <a:lstStyle/>
          <a:p>
            <a:r>
              <a:rPr lang="en-GB" sz="2800" b="1" dirty="0"/>
              <a:t>Section B: </a:t>
            </a:r>
            <a:r>
              <a:rPr lang="en-GB" sz="2800" b="1" dirty="0" smtClean="0"/>
              <a:t>Writing</a:t>
            </a:r>
          </a:p>
          <a:p>
            <a:endParaRPr lang="en-GB" sz="2400" b="1" dirty="0"/>
          </a:p>
          <a:p>
            <a:r>
              <a:rPr lang="en-GB" sz="2800" b="1" dirty="0" smtClean="0"/>
              <a:t>1 hour.</a:t>
            </a:r>
          </a:p>
          <a:p>
            <a:r>
              <a:rPr lang="en-GB" sz="2800" dirty="0" smtClean="0"/>
              <a:t>You will be asked two questions and should answer them both. </a:t>
            </a:r>
          </a:p>
          <a:p>
            <a:endParaRPr lang="en-GB" sz="2800" dirty="0"/>
          </a:p>
          <a:p>
            <a:r>
              <a:rPr lang="en-GB" sz="2800" b="1" dirty="0" smtClean="0"/>
              <a:t>Q5: </a:t>
            </a:r>
            <a:r>
              <a:rPr lang="en-GB" sz="2800" dirty="0" smtClean="0"/>
              <a:t>Inform / explain / </a:t>
            </a:r>
            <a:r>
              <a:rPr lang="en-GB" sz="2800" b="1" dirty="0" smtClean="0"/>
              <a:t>describe</a:t>
            </a:r>
            <a:r>
              <a:rPr lang="en-GB" sz="2800" dirty="0" smtClean="0"/>
              <a:t>, based on personal details: 16 marks.  25 minutes.</a:t>
            </a:r>
          </a:p>
          <a:p>
            <a:endParaRPr lang="en-GB" sz="2800" dirty="0" smtClean="0"/>
          </a:p>
          <a:p>
            <a:r>
              <a:rPr lang="en-GB" sz="2800" b="1" dirty="0" smtClean="0"/>
              <a:t>Q6: </a:t>
            </a:r>
            <a:r>
              <a:rPr lang="en-GB" sz="2800" dirty="0" smtClean="0"/>
              <a:t>Argue / </a:t>
            </a:r>
            <a:r>
              <a:rPr lang="en-GB" sz="2800" b="1" dirty="0" smtClean="0"/>
              <a:t>persuade</a:t>
            </a:r>
            <a:r>
              <a:rPr lang="en-GB" sz="2800" dirty="0" smtClean="0"/>
              <a:t> / create a viewpoint which must be sustained:  24 marks.  35 minutes.</a:t>
            </a:r>
            <a:endParaRPr lang="en-GB" sz="2800"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568952" cy="3785652"/>
          </a:xfrm>
          <a:prstGeom prst="rect">
            <a:avLst/>
          </a:prstGeom>
          <a:ln>
            <a:solidFill>
              <a:schemeClr val="tx1"/>
            </a:solidFill>
          </a:ln>
        </p:spPr>
        <p:txBody>
          <a:bodyPr wrap="square">
            <a:spAutoFit/>
          </a:bodyPr>
          <a:lstStyle/>
          <a:p>
            <a:r>
              <a:rPr lang="en-GB" sz="2400" dirty="0"/>
              <a:t>A new website called </a:t>
            </a:r>
            <a:r>
              <a:rPr lang="en-GB" sz="2400" i="1" dirty="0"/>
              <a:t>Outdoor Exploring for Kids has just been set up. </a:t>
            </a:r>
          </a:p>
          <a:p>
            <a:r>
              <a:rPr lang="en-GB" sz="2400" dirty="0"/>
              <a:t>Write a short </a:t>
            </a:r>
            <a:r>
              <a:rPr lang="en-GB" sz="2400" b="1" dirty="0"/>
              <a:t>article for the website describing a place you have explored and the most interesting thing you found there. </a:t>
            </a:r>
            <a:endParaRPr lang="en-GB" sz="2400" b="1" dirty="0" smtClean="0"/>
          </a:p>
          <a:p>
            <a:endParaRPr lang="en-GB" sz="2400" b="1" dirty="0"/>
          </a:p>
          <a:p>
            <a:r>
              <a:rPr lang="en-GB" sz="2400" dirty="0"/>
              <a:t>Remember to: </a:t>
            </a:r>
          </a:p>
          <a:p>
            <a:r>
              <a:rPr lang="en-GB" sz="2400" dirty="0"/>
              <a:t> write an </a:t>
            </a:r>
            <a:r>
              <a:rPr lang="en-GB" sz="2400" b="1" dirty="0"/>
              <a:t>article </a:t>
            </a:r>
          </a:p>
          <a:p>
            <a:r>
              <a:rPr lang="en-GB" sz="2400" dirty="0"/>
              <a:t> use language to </a:t>
            </a:r>
            <a:r>
              <a:rPr lang="en-GB" sz="2400" b="1" dirty="0"/>
              <a:t>describe </a:t>
            </a:r>
            <a:endParaRPr lang="en-GB" sz="2400" b="1" dirty="0" smtClean="0"/>
          </a:p>
          <a:p>
            <a:endParaRPr lang="en-GB" sz="2400" b="1" dirty="0"/>
          </a:p>
          <a:p>
            <a:r>
              <a:rPr lang="en-GB" sz="2400" dirty="0"/>
              <a:t>Try to write approximately one side of your answer booklet. </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have a go at an exam question under exam conditions (Q5)</a:t>
            </a:r>
            <a:endParaRPr lang="en-GB" dirty="0"/>
          </a:p>
        </p:txBody>
      </p:sp>
      <p:sp>
        <p:nvSpPr>
          <p:cNvPr id="4" name="TextBox 3"/>
          <p:cNvSpPr txBox="1"/>
          <p:nvPr/>
        </p:nvSpPr>
        <p:spPr>
          <a:xfrm>
            <a:off x="179512" y="4653136"/>
            <a:ext cx="8964488" cy="1938992"/>
          </a:xfrm>
          <a:prstGeom prst="rect">
            <a:avLst/>
          </a:prstGeom>
          <a:noFill/>
        </p:spPr>
        <p:txBody>
          <a:bodyPr wrap="square" rtlCol="0">
            <a:spAutoFit/>
          </a:bodyPr>
          <a:lstStyle/>
          <a:p>
            <a:r>
              <a:rPr lang="en-GB" sz="2400" b="1" dirty="0" smtClean="0">
                <a:solidFill>
                  <a:srgbClr val="0070C0"/>
                </a:solidFill>
              </a:rPr>
              <a:t>Write the question into your exercise book and underline or highlight any key words.</a:t>
            </a:r>
          </a:p>
          <a:p>
            <a:r>
              <a:rPr lang="en-GB" sz="2400" b="1" dirty="0" smtClean="0">
                <a:solidFill>
                  <a:srgbClr val="FF0000"/>
                </a:solidFill>
              </a:rPr>
              <a:t>What do you need to do to answer this question successfully? </a:t>
            </a:r>
          </a:p>
          <a:p>
            <a:endParaRPr lang="en-GB" sz="2400" dirty="0"/>
          </a:p>
          <a:p>
            <a:r>
              <a:rPr lang="en-GB" sz="2400" b="1" dirty="0" smtClean="0">
                <a:solidFill>
                  <a:srgbClr val="7030A0"/>
                </a:solidFill>
              </a:rPr>
              <a:t>Let’s plan together...</a:t>
            </a:r>
            <a:endParaRPr lang="en-GB" sz="2400" b="1" dirty="0">
              <a:solidFill>
                <a:srgbClr val="7030A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568952" cy="3785652"/>
          </a:xfrm>
          <a:prstGeom prst="rect">
            <a:avLst/>
          </a:prstGeom>
          <a:ln>
            <a:solidFill>
              <a:schemeClr val="tx1"/>
            </a:solidFill>
          </a:ln>
        </p:spPr>
        <p:txBody>
          <a:bodyPr wrap="square">
            <a:spAutoFit/>
          </a:bodyPr>
          <a:lstStyle/>
          <a:p>
            <a:r>
              <a:rPr lang="en-GB" sz="2400" dirty="0"/>
              <a:t>A new website called </a:t>
            </a:r>
            <a:r>
              <a:rPr lang="en-GB" sz="2400" i="1" dirty="0"/>
              <a:t>Outdoor Exploring for Kids has just been set up. </a:t>
            </a:r>
          </a:p>
          <a:p>
            <a:r>
              <a:rPr lang="en-GB" sz="2400" dirty="0"/>
              <a:t>Write a short </a:t>
            </a:r>
            <a:r>
              <a:rPr lang="en-GB" sz="2400" b="1" dirty="0"/>
              <a:t>article for the website describing a place you have explored and the most interesting thing you found there. </a:t>
            </a:r>
            <a:endParaRPr lang="en-GB" sz="2400" b="1" dirty="0" smtClean="0"/>
          </a:p>
          <a:p>
            <a:endParaRPr lang="en-GB" sz="2400" b="1" dirty="0"/>
          </a:p>
          <a:p>
            <a:r>
              <a:rPr lang="en-GB" sz="2400" dirty="0"/>
              <a:t>Remember to: </a:t>
            </a:r>
          </a:p>
          <a:p>
            <a:r>
              <a:rPr lang="en-GB" sz="2400" dirty="0"/>
              <a:t> write an </a:t>
            </a:r>
            <a:r>
              <a:rPr lang="en-GB" sz="2400" b="1" dirty="0"/>
              <a:t>article </a:t>
            </a:r>
          </a:p>
          <a:p>
            <a:r>
              <a:rPr lang="en-GB" sz="2400" dirty="0"/>
              <a:t> use language to </a:t>
            </a:r>
            <a:r>
              <a:rPr lang="en-GB" sz="2400" b="1" dirty="0"/>
              <a:t>describe </a:t>
            </a:r>
            <a:endParaRPr lang="en-GB" sz="2400" b="1" dirty="0" smtClean="0"/>
          </a:p>
          <a:p>
            <a:endParaRPr lang="en-GB" sz="2400" b="1" dirty="0"/>
          </a:p>
          <a:p>
            <a:r>
              <a:rPr lang="en-GB" sz="2400" dirty="0"/>
              <a:t>Try to write approximately one side of your answer booklet. </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have a go at an exam question under exam conditions (Q5)</a:t>
            </a:r>
            <a:endParaRPr lang="en-GB" dirty="0"/>
          </a:p>
        </p:txBody>
      </p:sp>
      <p:sp>
        <p:nvSpPr>
          <p:cNvPr id="4" name="TextBox 3"/>
          <p:cNvSpPr txBox="1"/>
          <p:nvPr/>
        </p:nvSpPr>
        <p:spPr>
          <a:xfrm>
            <a:off x="179512" y="4653136"/>
            <a:ext cx="8784976" cy="584775"/>
          </a:xfrm>
          <a:prstGeom prst="rect">
            <a:avLst/>
          </a:prstGeom>
          <a:noFill/>
        </p:spPr>
        <p:txBody>
          <a:bodyPr wrap="square" rtlCol="0">
            <a:spAutoFit/>
          </a:bodyPr>
          <a:lstStyle/>
          <a:p>
            <a:pPr algn="ctr"/>
            <a:r>
              <a:rPr lang="en-GB" sz="3200" b="1" dirty="0" smtClean="0">
                <a:solidFill>
                  <a:srgbClr val="0070C0"/>
                </a:solidFill>
              </a:rPr>
              <a:t>You have 25 minutes to write your answer.</a:t>
            </a:r>
            <a:endParaRPr lang="en-GB" sz="3200" b="1" dirty="0">
              <a:solidFill>
                <a:srgbClr val="7030A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a:t>To have a go at an exam question under exam conditions (Q5)</a:t>
            </a:r>
          </a:p>
        </p:txBody>
      </p:sp>
      <p:sp>
        <p:nvSpPr>
          <p:cNvPr id="4" name="TextBox 3"/>
          <p:cNvSpPr txBox="1"/>
          <p:nvPr/>
        </p:nvSpPr>
        <p:spPr>
          <a:xfrm>
            <a:off x="276576" y="6021288"/>
            <a:ext cx="8590848"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which band and why? Target? </a:t>
            </a:r>
            <a:endParaRPr lang="en-GB" sz="3200" dirty="0"/>
          </a:p>
        </p:txBody>
      </p:sp>
      <p:pic>
        <p:nvPicPr>
          <p:cNvPr id="2" name="Picture 1"/>
          <p:cNvPicPr>
            <a:picLocks noChangeAspect="1"/>
          </p:cNvPicPr>
          <p:nvPr/>
        </p:nvPicPr>
        <p:blipFill rotWithShape="1">
          <a:blip r:embed="rId2"/>
          <a:srcRect l="34171" t="12621" r="28738" b="18080"/>
          <a:stretch/>
        </p:blipFill>
        <p:spPr>
          <a:xfrm>
            <a:off x="-35859" y="369332"/>
            <a:ext cx="5138753" cy="5400600"/>
          </a:xfrm>
          <a:prstGeom prst="rect">
            <a:avLst/>
          </a:prstGeom>
        </p:spPr>
      </p:pic>
      <p:pic>
        <p:nvPicPr>
          <p:cNvPr id="5" name="Picture 4"/>
          <p:cNvPicPr>
            <a:picLocks noChangeAspect="1"/>
          </p:cNvPicPr>
          <p:nvPr/>
        </p:nvPicPr>
        <p:blipFill rotWithShape="1">
          <a:blip r:embed="rId3"/>
          <a:srcRect l="34171" t="17240" r="31573" b="23540"/>
          <a:stretch/>
        </p:blipFill>
        <p:spPr>
          <a:xfrm>
            <a:off x="4990694" y="908720"/>
            <a:ext cx="4248472" cy="4131273"/>
          </a:xfrm>
          <a:prstGeom prst="rect">
            <a:avLst/>
          </a:prstGeom>
        </p:spPr>
      </p:pic>
    </p:spTree>
    <p:extLst>
      <p:ext uri="{BB962C8B-B14F-4D97-AF65-F5344CB8AC3E}">
        <p14:creationId xmlns:p14="http://schemas.microsoft.com/office/powerpoint/2010/main" val="4248878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a:t>To have a go at an exam question under exam conditions (Q5)</a:t>
            </a:r>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27320" r="28029" b="23960"/>
          <a:stretch/>
        </p:blipFill>
        <p:spPr>
          <a:xfrm>
            <a:off x="539552" y="1543437"/>
            <a:ext cx="8234378" cy="5191238"/>
          </a:xfrm>
          <a:prstGeom prst="rect">
            <a:avLst/>
          </a:prstGeom>
        </p:spPr>
      </p:pic>
    </p:spTree>
    <p:extLst>
      <p:ext uri="{BB962C8B-B14F-4D97-AF65-F5344CB8AC3E}">
        <p14:creationId xmlns:p14="http://schemas.microsoft.com/office/powerpoint/2010/main" val="26976115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539552" y="908720"/>
            <a:ext cx="8208912" cy="4824536"/>
          </a:xfrm>
        </p:spPr>
        <p:txBody>
          <a:bodyPr>
            <a:noAutofit/>
          </a:bodyPr>
          <a:lstStyle/>
          <a:p>
            <a:r>
              <a:rPr lang="en-GB" sz="2800" dirty="0" smtClean="0">
                <a:solidFill>
                  <a:schemeClr val="bg1"/>
                </a:solidFill>
                <a:latin typeface="Comic Sans MS" pitchFamily="66" charset="0"/>
              </a:rPr>
              <a:t> </a:t>
            </a:r>
            <a:r>
              <a:rPr lang="en-GB" sz="3600" b="1" dirty="0" smtClean="0">
                <a:solidFill>
                  <a:schemeClr val="bg1"/>
                </a:solidFill>
                <a:latin typeface="Comic Sans MS" pitchFamily="66" charset="0"/>
              </a:rPr>
              <a:t>Learning Objective</a:t>
            </a:r>
            <a:br>
              <a:rPr lang="en-GB" sz="3600" b="1"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r>
              <a:rPr lang="en-GB" sz="3600" dirty="0" smtClean="0">
                <a:solidFill>
                  <a:schemeClr val="bg1"/>
                </a:solidFill>
                <a:latin typeface="Comic Sans MS" pitchFamily="66" charset="0"/>
              </a:rPr>
              <a:t> To revise and practise writing to argue and persuade (Q6)</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4339650"/>
          </a:xfrm>
          <a:prstGeom prst="rect">
            <a:avLst/>
          </a:prstGeom>
          <a:noFill/>
        </p:spPr>
        <p:txBody>
          <a:bodyPr wrap="square" rtlCol="0">
            <a:spAutoFit/>
          </a:bodyPr>
          <a:lstStyle/>
          <a:p>
            <a:r>
              <a:rPr lang="en-GB" sz="3600" b="1" dirty="0" smtClean="0"/>
              <a:t>Q6: </a:t>
            </a:r>
            <a:r>
              <a:rPr lang="en-GB" sz="3600" dirty="0" smtClean="0"/>
              <a:t>Argue / </a:t>
            </a:r>
            <a:r>
              <a:rPr lang="en-GB" sz="3600" b="1" dirty="0" smtClean="0"/>
              <a:t>persuade</a:t>
            </a:r>
            <a:r>
              <a:rPr lang="en-GB" sz="3600" dirty="0" smtClean="0"/>
              <a:t> / create a viewpoint which must be sustained:  24 marks.  35 minutes.</a:t>
            </a:r>
          </a:p>
          <a:p>
            <a:endParaRPr lang="en-GB" sz="2800" dirty="0"/>
          </a:p>
          <a:p>
            <a:r>
              <a:rPr lang="en-GB" sz="2800" b="1" dirty="0" smtClean="0"/>
              <a:t>16 marks </a:t>
            </a:r>
            <a:r>
              <a:rPr lang="en-GB" sz="2800" dirty="0" smtClean="0"/>
              <a:t>– use of language and detail; writing appropriately for audience and purpose; use of paragraphs</a:t>
            </a:r>
          </a:p>
          <a:p>
            <a:r>
              <a:rPr lang="en-GB" sz="2800" b="1" dirty="0"/>
              <a:t>8</a:t>
            </a:r>
            <a:r>
              <a:rPr lang="en-GB" sz="2800" b="1" dirty="0" smtClean="0"/>
              <a:t> marks </a:t>
            </a:r>
            <a:r>
              <a:rPr lang="en-GB" sz="2800" dirty="0" smtClean="0"/>
              <a:t>– spelling, punctuation, and sentence structure; use of standard English</a:t>
            </a: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persuade (Q6)</a:t>
            </a: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646331"/>
          </a:xfrm>
          <a:prstGeom prst="rect">
            <a:avLst/>
          </a:prstGeom>
          <a:noFill/>
        </p:spPr>
        <p:txBody>
          <a:bodyPr wrap="square" rtlCol="0">
            <a:spAutoFit/>
          </a:bodyPr>
          <a:lstStyle/>
          <a:p>
            <a:pPr algn="ctr"/>
            <a:r>
              <a:rPr lang="en-GB" sz="3600" dirty="0" smtClean="0"/>
              <a:t>Q6: Argue / persuade / create a viewpoint</a:t>
            </a:r>
            <a:endParaRPr lang="en-GB" sz="2800" dirty="0" smtClean="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persuade (Q6)</a:t>
            </a:r>
            <a:endParaRPr lang="en-GB" dirty="0"/>
          </a:p>
        </p:txBody>
      </p:sp>
      <p:sp>
        <p:nvSpPr>
          <p:cNvPr id="6" name="TextBox 5"/>
          <p:cNvSpPr txBox="1"/>
          <p:nvPr/>
        </p:nvSpPr>
        <p:spPr>
          <a:xfrm>
            <a:off x="467544" y="2132856"/>
            <a:ext cx="8280920" cy="584775"/>
          </a:xfrm>
          <a:prstGeom prst="rect">
            <a:avLst/>
          </a:prstGeom>
          <a:noFill/>
        </p:spPr>
        <p:txBody>
          <a:bodyPr wrap="square" rtlCol="0">
            <a:spAutoFit/>
          </a:bodyPr>
          <a:lstStyle/>
          <a:p>
            <a:pPr algn="ctr"/>
            <a:r>
              <a:rPr lang="en-GB" sz="3200" b="1" dirty="0" smtClean="0"/>
              <a:t>How would you define each of these words? </a:t>
            </a:r>
            <a:endParaRPr lang="en-GB" sz="32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pollsb.com/photos/o/20986-argue_you.jpg"/>
          <p:cNvPicPr>
            <a:picLocks noChangeAspect="1" noChangeArrowheads="1"/>
          </p:cNvPicPr>
          <p:nvPr/>
        </p:nvPicPr>
        <p:blipFill>
          <a:blip r:embed="rId2" cstate="print"/>
          <a:srcRect l="4290"/>
          <a:stretch>
            <a:fillRect/>
          </a:stretch>
        </p:blipFill>
        <p:spPr bwMode="auto">
          <a:xfrm>
            <a:off x="5148064" y="1052736"/>
            <a:ext cx="3888840" cy="3240360"/>
          </a:xfrm>
          <a:prstGeom prst="rect">
            <a:avLst/>
          </a:prstGeom>
          <a:noFill/>
        </p:spPr>
      </p:pic>
      <p:sp>
        <p:nvSpPr>
          <p:cNvPr id="4" name="Rectangle 3"/>
          <p:cNvSpPr/>
          <p:nvPr/>
        </p:nvSpPr>
        <p:spPr>
          <a:xfrm>
            <a:off x="395536" y="692696"/>
            <a:ext cx="5286412" cy="3816429"/>
          </a:xfrm>
          <a:prstGeom prst="rect">
            <a:avLst/>
          </a:prstGeom>
        </p:spPr>
        <p:txBody>
          <a:bodyPr wrap="square">
            <a:spAutoFit/>
          </a:bodyPr>
          <a:lstStyle/>
          <a:p>
            <a:r>
              <a:rPr lang="en-GB" sz="2200" dirty="0" smtClean="0"/>
              <a:t>The word </a:t>
            </a:r>
            <a:r>
              <a:rPr lang="en-GB" sz="2200" i="1" dirty="0" smtClean="0"/>
              <a:t>argument</a:t>
            </a:r>
            <a:r>
              <a:rPr lang="en-GB" sz="2200" dirty="0" smtClean="0"/>
              <a:t> suggests an animated disagreement - but a written argument is rather different. It requires that you... </a:t>
            </a:r>
          </a:p>
          <a:p>
            <a:endParaRPr lang="en-GB" sz="2200" dirty="0" smtClean="0"/>
          </a:p>
          <a:p>
            <a:pPr>
              <a:buFont typeface="Arial" pitchFamily="34" charset="0"/>
              <a:buChar char="•"/>
            </a:pPr>
            <a:r>
              <a:rPr lang="en-GB" sz="2200" b="1" dirty="0" smtClean="0"/>
              <a:t> put forward a clearly stated and well-considered point of view; </a:t>
            </a:r>
            <a:endParaRPr lang="en-GB" sz="2200" dirty="0" smtClean="0"/>
          </a:p>
          <a:p>
            <a:pPr>
              <a:buFont typeface="Arial" pitchFamily="34" charset="0"/>
              <a:buChar char="•"/>
            </a:pPr>
            <a:r>
              <a:rPr lang="en-GB" sz="2200" b="1" dirty="0" smtClean="0"/>
              <a:t> provide support for this view;</a:t>
            </a:r>
            <a:endParaRPr lang="en-GB" sz="2200" dirty="0" smtClean="0"/>
          </a:p>
          <a:p>
            <a:pPr>
              <a:buFont typeface="Arial" pitchFamily="34" charset="0"/>
              <a:buChar char="•"/>
            </a:pPr>
            <a:r>
              <a:rPr lang="en-GB" sz="2200" b="1" dirty="0" smtClean="0"/>
              <a:t> create a sense of balance by referring to other equally valid points of view;</a:t>
            </a:r>
            <a:endParaRPr lang="en-GB" sz="2200" dirty="0" smtClean="0"/>
          </a:p>
          <a:p>
            <a:pPr>
              <a:buFont typeface="Arial" pitchFamily="34" charset="0"/>
              <a:buChar char="•"/>
            </a:pPr>
            <a:r>
              <a:rPr lang="en-GB" sz="2200" b="1" dirty="0" smtClean="0"/>
              <a:t> tactfully counter these</a:t>
            </a:r>
          </a:p>
          <a:p>
            <a:pPr>
              <a:buFont typeface="Arial" pitchFamily="34" charset="0"/>
              <a:buChar char="•"/>
            </a:pPr>
            <a:endParaRPr lang="en-GB" sz="2200" dirty="0" smtClean="0"/>
          </a:p>
        </p:txBody>
      </p:sp>
      <p:sp>
        <p:nvSpPr>
          <p:cNvPr id="6" name="TextBox 5"/>
          <p:cNvSpPr txBox="1"/>
          <p:nvPr/>
        </p:nvSpPr>
        <p:spPr>
          <a:xfrm>
            <a:off x="179512" y="4653136"/>
            <a:ext cx="8786874" cy="1846659"/>
          </a:xfrm>
          <a:prstGeom prst="rect">
            <a:avLst/>
          </a:prstGeom>
          <a:noFill/>
        </p:spPr>
        <p:txBody>
          <a:bodyPr wrap="square" rtlCol="0">
            <a:spAutoFit/>
          </a:bodyPr>
          <a:lstStyle/>
          <a:p>
            <a:r>
              <a:rPr lang="en-GB" sz="2400" i="1" dirty="0" smtClean="0"/>
              <a:t>Your aim in this kind of writing is not necessarily to 'win' the argument; instead, it is to put forward evidence that is </a:t>
            </a:r>
            <a:r>
              <a:rPr lang="en-GB" sz="2400" b="1" i="1" dirty="0" smtClean="0"/>
              <a:t>logical</a:t>
            </a:r>
            <a:r>
              <a:rPr lang="en-GB" sz="2400" i="1" dirty="0" smtClean="0"/>
              <a:t> and </a:t>
            </a:r>
          </a:p>
          <a:p>
            <a:r>
              <a:rPr lang="en-GB" sz="2400" b="1" i="1" dirty="0" smtClean="0"/>
              <a:t>well</a:t>
            </a:r>
            <a:r>
              <a:rPr lang="en-GB" sz="2400" i="1" dirty="0" smtClean="0"/>
              <a:t>-</a:t>
            </a:r>
            <a:r>
              <a:rPr lang="en-GB" sz="2400" b="1" i="1" dirty="0" smtClean="0"/>
              <a:t>considered</a:t>
            </a:r>
            <a:r>
              <a:rPr lang="en-GB" sz="2400" i="1" dirty="0" smtClean="0"/>
              <a:t> and which acts to </a:t>
            </a:r>
            <a:r>
              <a:rPr lang="en-GB" sz="2400" b="1" i="1" dirty="0" smtClean="0"/>
              <a:t>support</a:t>
            </a:r>
            <a:r>
              <a:rPr lang="en-GB" sz="2400" i="1" dirty="0" smtClean="0"/>
              <a:t> your point of view and to </a:t>
            </a:r>
          </a:p>
          <a:p>
            <a:r>
              <a:rPr lang="en-GB" sz="2400" b="1" i="1" dirty="0" smtClean="0"/>
              <a:t>counter</a:t>
            </a:r>
            <a:r>
              <a:rPr lang="en-GB" sz="2400" i="1" dirty="0" smtClean="0"/>
              <a:t> the main alternative views. </a:t>
            </a:r>
            <a:endParaRPr lang="en-GB" sz="2400" dirty="0" smtClean="0"/>
          </a:p>
          <a:p>
            <a:endParaRPr lang="en-GB" dirty="0"/>
          </a:p>
        </p:txBody>
      </p:sp>
      <p:sp>
        <p:nvSpPr>
          <p:cNvPr id="7" name="TextBox 6"/>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ollsb.com/photos/o/20986-argue_you.jpg"/>
          <p:cNvPicPr>
            <a:picLocks noChangeAspect="1" noChangeArrowheads="1"/>
          </p:cNvPicPr>
          <p:nvPr/>
        </p:nvPicPr>
        <p:blipFill>
          <a:blip r:embed="rId2" cstate="print"/>
          <a:srcRect l="4290"/>
          <a:stretch>
            <a:fillRect/>
          </a:stretch>
        </p:blipFill>
        <p:spPr bwMode="auto">
          <a:xfrm>
            <a:off x="0" y="1772816"/>
            <a:ext cx="5634183" cy="4694660"/>
          </a:xfrm>
          <a:prstGeom prst="rect">
            <a:avLst/>
          </a:prstGeom>
          <a:noFill/>
        </p:spPr>
      </p:pic>
      <p:sp>
        <p:nvSpPr>
          <p:cNvPr id="3" name="Content Placeholder 2"/>
          <p:cNvSpPr>
            <a:spLocks noGrp="1"/>
          </p:cNvSpPr>
          <p:nvPr>
            <p:ph idx="1"/>
          </p:nvPr>
        </p:nvSpPr>
        <p:spPr>
          <a:xfrm>
            <a:off x="5148064" y="548680"/>
            <a:ext cx="3744416" cy="5904656"/>
          </a:xfrm>
        </p:spPr>
        <p:txBody>
          <a:bodyPr/>
          <a:lstStyle/>
          <a:p>
            <a:pPr algn="ctr">
              <a:buNone/>
            </a:pPr>
            <a:r>
              <a:rPr lang="en-US" dirty="0" smtClean="0"/>
              <a:t>Although</a:t>
            </a:r>
          </a:p>
          <a:p>
            <a:pPr algn="ctr">
              <a:buNone/>
            </a:pPr>
            <a:endParaRPr lang="en-US" dirty="0"/>
          </a:p>
          <a:p>
            <a:pPr algn="ctr">
              <a:buNone/>
            </a:pPr>
            <a:r>
              <a:rPr lang="en-US" dirty="0" smtClean="0"/>
              <a:t>If</a:t>
            </a:r>
          </a:p>
          <a:p>
            <a:pPr algn="ctr">
              <a:buNone/>
            </a:pPr>
            <a:endParaRPr lang="en-US" dirty="0"/>
          </a:p>
          <a:p>
            <a:pPr algn="ctr">
              <a:buNone/>
            </a:pPr>
            <a:r>
              <a:rPr lang="en-US" dirty="0" smtClean="0"/>
              <a:t>While/whilst</a:t>
            </a:r>
          </a:p>
          <a:p>
            <a:pPr algn="ctr">
              <a:buNone/>
            </a:pPr>
            <a:endParaRPr lang="en-US" dirty="0"/>
          </a:p>
          <a:p>
            <a:pPr algn="ctr">
              <a:buNone/>
            </a:pPr>
            <a:r>
              <a:rPr lang="en-US" dirty="0" smtClean="0"/>
              <a:t>Unless</a:t>
            </a:r>
          </a:p>
          <a:p>
            <a:pPr algn="ctr">
              <a:buNone/>
            </a:pPr>
            <a:endParaRPr lang="en-US" dirty="0"/>
          </a:p>
          <a:p>
            <a:pPr algn="ctr">
              <a:buNone/>
            </a:pPr>
            <a:r>
              <a:rPr lang="en-US" dirty="0" smtClean="0"/>
              <a:t>Even though</a:t>
            </a:r>
            <a:endParaRPr lang="en-US"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
        <p:nvSpPr>
          <p:cNvPr id="5" name="TextBox 4"/>
          <p:cNvSpPr txBox="1"/>
          <p:nvPr/>
        </p:nvSpPr>
        <p:spPr>
          <a:xfrm>
            <a:off x="611560" y="764704"/>
            <a:ext cx="4752528" cy="769441"/>
          </a:xfrm>
          <a:prstGeom prst="rect">
            <a:avLst/>
          </a:prstGeom>
          <a:noFill/>
        </p:spPr>
        <p:txBody>
          <a:bodyPr wrap="square" rtlCol="0">
            <a:spAutoFit/>
          </a:bodyPr>
          <a:lstStyle/>
          <a:p>
            <a:r>
              <a:rPr lang="en-GB" sz="4400" dirty="0" smtClean="0"/>
              <a:t>Words for </a:t>
            </a:r>
            <a:r>
              <a:rPr lang="en-GB" sz="4400" b="1" dirty="0" smtClean="0"/>
              <a:t>arguing</a:t>
            </a:r>
            <a:r>
              <a:rPr lang="en-GB" sz="4400" dirty="0" smtClean="0"/>
              <a:t>: </a:t>
            </a:r>
            <a:endParaRPr lang="en-GB" sz="4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
        <p:nvSpPr>
          <p:cNvPr id="3" name="Content Placeholder 2"/>
          <p:cNvSpPr txBox="1">
            <a:spLocks/>
          </p:cNvSpPr>
          <p:nvPr/>
        </p:nvSpPr>
        <p:spPr>
          <a:xfrm>
            <a:off x="457200" y="1600200"/>
            <a:ext cx="8229600" cy="4925144"/>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Statement: </a:t>
            </a:r>
            <a:r>
              <a:rPr kumimoji="0" lang="en-US" sz="2800" b="1" i="0" u="none" strike="noStrike" kern="1200" cap="none" spc="0" normalizeH="0" baseline="0" noProof="0" smtClean="0">
                <a:ln>
                  <a:noFill/>
                </a:ln>
                <a:solidFill>
                  <a:schemeClr val="tx1"/>
                </a:solidFill>
                <a:effectLst/>
                <a:uLnTx/>
                <a:uFillTx/>
                <a:latin typeface="+mn-lt"/>
                <a:ea typeface="+mn-ea"/>
                <a:cs typeface="+mn-cs"/>
              </a:rPr>
              <a:t>Fast food is bad for your health.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FF0000"/>
                </a:solidFill>
                <a:effectLst/>
                <a:uLnTx/>
                <a:uFillTx/>
                <a:latin typeface="+mn-lt"/>
                <a:ea typeface="+mn-ea"/>
                <a:cs typeface="+mn-cs"/>
              </a:rPr>
              <a:t>Although</a:t>
            </a:r>
            <a:r>
              <a:rPr kumimoji="0" lang="en-US" sz="3200" b="0" i="0" u="none" strike="noStrike" kern="1200" cap="none" spc="0" normalizeH="0" baseline="0" noProof="0" smtClean="0">
                <a:ln>
                  <a:noFill/>
                </a:ln>
                <a:solidFill>
                  <a:schemeClr val="tx1"/>
                </a:solidFill>
                <a:effectLst/>
                <a:uLnTx/>
                <a:uFillTx/>
                <a:latin typeface="+mn-lt"/>
                <a:ea typeface="+mn-ea"/>
                <a:cs typeface="+mn-cs"/>
              </a:rPr>
              <a:t> fast food is said to be unhealthy</a:t>
            </a:r>
            <a:r>
              <a:rPr kumimoji="0" lang="en-US" sz="3200" b="1" i="0" u="none" strike="noStrike" kern="1200" cap="none" spc="0" normalizeH="0" baseline="0" noProof="0" smtClean="0">
                <a:ln>
                  <a:noFill/>
                </a:ln>
                <a:solidFill>
                  <a:srgbClr val="FF0000"/>
                </a:solidFill>
                <a:effectLst/>
                <a:uLnTx/>
                <a:uFillTx/>
                <a:latin typeface="+mn-lt"/>
                <a:ea typeface="+mn-ea"/>
                <a:cs typeface="+mn-cs"/>
              </a:rPr>
              <a:t>,</a:t>
            </a:r>
            <a:r>
              <a:rPr kumimoji="0" lang="en-US" sz="3200" b="0" i="0" u="none" strike="noStrike" kern="1200" cap="none" spc="0" normalizeH="0" baseline="0" noProof="0" smtClean="0">
                <a:ln>
                  <a:noFill/>
                </a:ln>
                <a:solidFill>
                  <a:schemeClr val="tx1"/>
                </a:solidFill>
                <a:effectLst/>
                <a:uLnTx/>
                <a:uFillTx/>
                <a:latin typeface="+mn-lt"/>
                <a:ea typeface="+mn-ea"/>
                <a:cs typeface="+mn-cs"/>
              </a:rPr>
              <a:t> if it is eaten in moderation it doesn’t affect our health.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FF0000"/>
                </a:solidFill>
                <a:effectLst/>
                <a:uLnTx/>
                <a:uFillTx/>
                <a:latin typeface="+mn-lt"/>
                <a:ea typeface="+mn-ea"/>
                <a:cs typeface="+mn-cs"/>
              </a:rPr>
              <a:t>While</a:t>
            </a:r>
            <a:r>
              <a:rPr kumimoji="0" lang="en-US" sz="3200" b="0" i="0" u="none" strike="noStrike" kern="1200" cap="none" spc="0" normalizeH="0" baseline="0" noProof="0" smtClean="0">
                <a:ln>
                  <a:noFill/>
                </a:ln>
                <a:solidFill>
                  <a:schemeClr val="tx1"/>
                </a:solidFill>
                <a:effectLst/>
                <a:uLnTx/>
                <a:uFillTx/>
                <a:latin typeface="+mn-lt"/>
                <a:ea typeface="+mn-ea"/>
                <a:cs typeface="+mn-cs"/>
              </a:rPr>
              <a:t> fast food can be unhealthy </a:t>
            </a:r>
            <a:r>
              <a:rPr kumimoji="0" lang="en-US" sz="3200" b="1" i="0" u="none" strike="noStrike" kern="1200" cap="none" spc="0" normalizeH="0" baseline="0" noProof="0" smtClean="0">
                <a:ln>
                  <a:noFill/>
                </a:ln>
                <a:solidFill>
                  <a:srgbClr val="FF0000"/>
                </a:solidFill>
                <a:effectLst/>
                <a:uLnTx/>
                <a:uFillTx/>
                <a:latin typeface="+mn-lt"/>
                <a:ea typeface="+mn-ea"/>
                <a:cs typeface="+mn-cs"/>
              </a:rPr>
              <a:t>if</a:t>
            </a:r>
            <a:r>
              <a:rPr kumimoji="0" lang="en-US" sz="3200" b="0" i="0" u="none" strike="noStrike" kern="1200" cap="none" spc="0" normalizeH="0" baseline="0" noProof="0" smtClean="0">
                <a:ln>
                  <a:noFill/>
                </a:ln>
                <a:solidFill>
                  <a:schemeClr val="tx1"/>
                </a:solidFill>
                <a:effectLst/>
                <a:uLnTx/>
                <a:uFillTx/>
                <a:latin typeface="+mn-lt"/>
                <a:ea typeface="+mn-ea"/>
                <a:cs typeface="+mn-cs"/>
              </a:rPr>
              <a:t> eaten too often, it is totally harmless when eaten in moderation.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Fast food is harmless, </a:t>
            </a:r>
            <a:r>
              <a:rPr kumimoji="0" lang="en-US" sz="3200" b="1" i="0" u="none" strike="noStrike" kern="1200" cap="none" spc="0" normalizeH="0" baseline="0" noProof="0" smtClean="0">
                <a:ln>
                  <a:noFill/>
                </a:ln>
                <a:solidFill>
                  <a:srgbClr val="FF0000"/>
                </a:solidFill>
                <a:effectLst/>
                <a:uLnTx/>
                <a:uFillTx/>
                <a:latin typeface="+mn-lt"/>
                <a:ea typeface="+mn-ea"/>
                <a:cs typeface="+mn-cs"/>
              </a:rPr>
              <a:t>unless</a:t>
            </a:r>
            <a:r>
              <a:rPr kumimoji="0" lang="en-US" sz="3200" b="0" i="0" u="none" strike="noStrike" kern="1200" cap="none" spc="0" normalizeH="0" baseline="0" noProof="0" smtClean="0">
                <a:ln>
                  <a:noFill/>
                </a:ln>
                <a:solidFill>
                  <a:schemeClr val="tx1"/>
                </a:solidFill>
                <a:effectLst/>
                <a:uLnTx/>
                <a:uFillTx/>
                <a:latin typeface="+mn-lt"/>
                <a:ea typeface="+mn-ea"/>
                <a:cs typeface="+mn-cs"/>
              </a:rPr>
              <a:t> you eat too much.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smtClean="0">
                <a:ln>
                  <a:noFill/>
                </a:ln>
                <a:solidFill>
                  <a:srgbClr val="FF0000"/>
                </a:solidFill>
                <a:effectLst/>
                <a:uLnTx/>
                <a:uFillTx/>
                <a:latin typeface="+mn-lt"/>
                <a:ea typeface="+mn-ea"/>
                <a:cs typeface="+mn-cs"/>
              </a:rPr>
              <a:t>Even though </a:t>
            </a:r>
            <a:r>
              <a:rPr kumimoji="0" lang="en-US" sz="3200" b="0" i="0" u="none" strike="noStrike" kern="1200" cap="none" spc="0" normalizeH="0" baseline="0" noProof="0" smtClean="0">
                <a:ln>
                  <a:noFill/>
                </a:ln>
                <a:solidFill>
                  <a:schemeClr val="tx1"/>
                </a:solidFill>
                <a:effectLst/>
                <a:uLnTx/>
                <a:uFillTx/>
                <a:latin typeface="+mn-lt"/>
                <a:ea typeface="+mn-ea"/>
                <a:cs typeface="+mn-cs"/>
              </a:rPr>
              <a:t>fast food can be bad for your health, it is safe if eaten in moderation.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p:cNvSpPr txBox="1"/>
          <p:nvPr/>
        </p:nvSpPr>
        <p:spPr>
          <a:xfrm>
            <a:off x="539552" y="548680"/>
            <a:ext cx="7920880" cy="446276"/>
          </a:xfrm>
          <a:prstGeom prst="rect">
            <a:avLst/>
          </a:prstGeom>
          <a:noFill/>
          <a:ln>
            <a:solidFill>
              <a:schemeClr val="tx1"/>
            </a:solidFill>
          </a:ln>
        </p:spPr>
        <p:txBody>
          <a:bodyPr wrap="square" rtlCol="0">
            <a:spAutoFit/>
          </a:bodyPr>
          <a:lstStyle/>
          <a:p>
            <a:r>
              <a:rPr lang="en-GB" sz="2300" dirty="0" smtClean="0"/>
              <a:t>You use these words to </a:t>
            </a:r>
            <a:r>
              <a:rPr lang="en-GB" sz="2300" b="1" dirty="0" smtClean="0"/>
              <a:t>argue</a:t>
            </a:r>
            <a:r>
              <a:rPr lang="en-GB" sz="2300" dirty="0" smtClean="0"/>
              <a:t> against the main viewpoint given.</a:t>
            </a:r>
            <a:endParaRPr lang="en-GB" sz="2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
        <p:nvSpPr>
          <p:cNvPr id="3" name="TextBox 2"/>
          <p:cNvSpPr txBox="1"/>
          <p:nvPr/>
        </p:nvSpPr>
        <p:spPr>
          <a:xfrm>
            <a:off x="251520" y="836712"/>
            <a:ext cx="8568952" cy="3785652"/>
          </a:xfrm>
          <a:prstGeom prst="rect">
            <a:avLst/>
          </a:prstGeom>
          <a:solidFill>
            <a:srgbClr val="00B050">
              <a:alpha val="10000"/>
            </a:srgbClr>
          </a:solidFill>
        </p:spPr>
        <p:txBody>
          <a:bodyPr wrap="square" rtlCol="0">
            <a:spAutoFit/>
          </a:bodyPr>
          <a:lstStyle/>
          <a:p>
            <a:r>
              <a:rPr lang="en-GB" sz="2400" b="1" dirty="0" smtClean="0">
                <a:solidFill>
                  <a:srgbClr val="FF0000"/>
                </a:solidFill>
              </a:rPr>
              <a:t>Assessment Objectives for Section B:</a:t>
            </a:r>
          </a:p>
          <a:p>
            <a:endParaRPr lang="en-GB" sz="2400" b="1" dirty="0" smtClean="0"/>
          </a:p>
          <a:p>
            <a:r>
              <a:rPr lang="en-GB" sz="2000" dirty="0" smtClean="0"/>
              <a:t>(</a:t>
            </a:r>
            <a:r>
              <a:rPr lang="en-GB" sz="2000" dirty="0" err="1" smtClean="0"/>
              <a:t>i</a:t>
            </a:r>
            <a:r>
              <a:rPr lang="en-GB" sz="2000" dirty="0" smtClean="0"/>
              <a:t>) Write to communicate clearly and effectively using and adapting forms and selecting </a:t>
            </a:r>
            <a:r>
              <a:rPr lang="en-GB" sz="2800" b="1" dirty="0" smtClean="0">
                <a:solidFill>
                  <a:srgbClr val="FF0000"/>
                </a:solidFill>
              </a:rPr>
              <a:t>VOCABULARY</a:t>
            </a:r>
            <a:r>
              <a:rPr lang="en-GB" sz="2000" dirty="0" smtClean="0"/>
              <a:t> appropriate to task and purpose in ways that engage the reader.</a:t>
            </a:r>
            <a:endParaRPr lang="en-GB" sz="2000" dirty="0" smtClean="0">
              <a:solidFill>
                <a:srgbClr val="FFFF00"/>
              </a:solidFill>
            </a:endParaRPr>
          </a:p>
          <a:p>
            <a:r>
              <a:rPr lang="en-GB" sz="2000" dirty="0" smtClean="0"/>
              <a:t>(ii) Organise information and ideas into structured and sequenced sentences, </a:t>
            </a:r>
            <a:r>
              <a:rPr lang="en-GB" sz="2800" b="1" dirty="0" smtClean="0">
                <a:solidFill>
                  <a:srgbClr val="FF0000"/>
                </a:solidFill>
              </a:rPr>
              <a:t>PARAGRAPHS</a:t>
            </a:r>
            <a:r>
              <a:rPr lang="en-GB" sz="2000" dirty="0" smtClean="0"/>
              <a:t> and whole texts, using a variety of structural features to support cohesion and overall coherence.</a:t>
            </a:r>
            <a:endParaRPr lang="en-GB" sz="2000" dirty="0" smtClean="0">
              <a:solidFill>
                <a:srgbClr val="CC99FF"/>
              </a:solidFill>
            </a:endParaRPr>
          </a:p>
          <a:p>
            <a:r>
              <a:rPr lang="en-GB" sz="2000" dirty="0" smtClean="0"/>
              <a:t>(iii) Use a range of </a:t>
            </a:r>
            <a:r>
              <a:rPr lang="en-GB" sz="2800" b="1" dirty="0" smtClean="0">
                <a:solidFill>
                  <a:srgbClr val="FF0000"/>
                </a:solidFill>
              </a:rPr>
              <a:t>SENTENCE STRUCTURES</a:t>
            </a:r>
            <a:r>
              <a:rPr lang="en-GB" sz="2800" dirty="0" smtClean="0">
                <a:solidFill>
                  <a:srgbClr val="FF0000"/>
                </a:solidFill>
              </a:rPr>
              <a:t> </a:t>
            </a:r>
            <a:r>
              <a:rPr lang="en-GB" sz="2000" dirty="0" smtClean="0"/>
              <a:t>for clarity, purpose and effect, with accurate </a:t>
            </a:r>
            <a:r>
              <a:rPr lang="en-GB" sz="2800" b="1" dirty="0" smtClean="0">
                <a:solidFill>
                  <a:srgbClr val="FF0000"/>
                </a:solidFill>
              </a:rPr>
              <a:t>SPELLING</a:t>
            </a:r>
            <a:r>
              <a:rPr lang="en-GB" sz="2000" dirty="0" smtClean="0"/>
              <a:t> and </a:t>
            </a:r>
            <a:r>
              <a:rPr lang="en-GB" sz="2800" b="1" dirty="0" smtClean="0">
                <a:solidFill>
                  <a:srgbClr val="FF0000"/>
                </a:solidFill>
              </a:rPr>
              <a:t>PUNCTUATION</a:t>
            </a:r>
            <a:r>
              <a:rPr lang="en-GB" sz="2000" dirty="0" smtClean="0"/>
              <a:t>.</a:t>
            </a:r>
            <a:endParaRPr lang="en-GB" dirty="0">
              <a:solidFill>
                <a:srgbClr val="FFC000"/>
              </a:solidFill>
            </a:endParaRPr>
          </a:p>
        </p:txBody>
      </p:sp>
      <p:sp>
        <p:nvSpPr>
          <p:cNvPr id="4" name="TextBox 3"/>
          <p:cNvSpPr txBox="1"/>
          <p:nvPr/>
        </p:nvSpPr>
        <p:spPr>
          <a:xfrm>
            <a:off x="251520" y="4869160"/>
            <a:ext cx="8568952" cy="1077218"/>
          </a:xfrm>
          <a:prstGeom prst="rect">
            <a:avLst/>
          </a:prstGeom>
          <a:noFill/>
        </p:spPr>
        <p:txBody>
          <a:bodyPr wrap="square" rtlCol="0">
            <a:spAutoFit/>
          </a:bodyPr>
          <a:lstStyle/>
          <a:p>
            <a:pPr algn="ctr"/>
            <a:r>
              <a:rPr lang="en-GB" sz="3200" b="1" dirty="0" smtClean="0"/>
              <a:t>These are the same skills you have practised in your controlled assessments.</a:t>
            </a:r>
            <a:endParaRPr lang="en-GB" sz="32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take it step by step...</a:t>
            </a:r>
            <a:endParaRPr lang="en-GB" dirty="0"/>
          </a:p>
        </p:txBody>
      </p:sp>
      <p:sp>
        <p:nvSpPr>
          <p:cNvPr id="3" name="Content Placeholder 2"/>
          <p:cNvSpPr>
            <a:spLocks noGrp="1"/>
          </p:cNvSpPr>
          <p:nvPr>
            <p:ph idx="1"/>
          </p:nvPr>
        </p:nvSpPr>
        <p:spPr>
          <a:xfrm>
            <a:off x="214282" y="1600200"/>
            <a:ext cx="8715436" cy="4900634"/>
          </a:xfrm>
        </p:spPr>
        <p:txBody>
          <a:bodyPr>
            <a:normAutofit/>
          </a:bodyPr>
          <a:lstStyle/>
          <a:p>
            <a:pPr>
              <a:buNone/>
            </a:pPr>
            <a:r>
              <a:rPr lang="en-GB" dirty="0" smtClean="0"/>
              <a:t>	</a:t>
            </a:r>
            <a:endParaRPr lang="en-GB" b="1" dirty="0" smtClean="0"/>
          </a:p>
          <a:p>
            <a:pPr>
              <a:buNone/>
            </a:pPr>
            <a:r>
              <a:rPr lang="en-GB" b="1" dirty="0" smtClean="0"/>
              <a:t>	</a:t>
            </a:r>
          </a:p>
          <a:p>
            <a:pPr>
              <a:buNone/>
            </a:pPr>
            <a:endParaRPr lang="en-GB" b="1" dirty="0"/>
          </a:p>
          <a:p>
            <a:pPr>
              <a:buNone/>
            </a:pPr>
            <a:endParaRPr lang="en-GB" dirty="0" smtClean="0"/>
          </a:p>
          <a:p>
            <a:pPr>
              <a:buNone/>
            </a:pPr>
            <a:endParaRPr lang="en-GB" dirty="0"/>
          </a:p>
          <a:p>
            <a:pPr>
              <a:buNone/>
            </a:pPr>
            <a:r>
              <a:rPr lang="en-GB" dirty="0"/>
              <a:t>	</a:t>
            </a:r>
            <a:r>
              <a:rPr lang="en-GB" b="1" dirty="0" smtClean="0"/>
              <a:t>Type?</a:t>
            </a:r>
          </a:p>
          <a:p>
            <a:pPr>
              <a:buNone/>
            </a:pPr>
            <a:r>
              <a:rPr lang="en-GB" b="1" dirty="0" smtClean="0"/>
              <a:t>	Audience? </a:t>
            </a:r>
          </a:p>
          <a:p>
            <a:pPr>
              <a:buNone/>
            </a:pPr>
            <a:r>
              <a:rPr lang="en-GB" b="1" dirty="0" smtClean="0"/>
              <a:t>	Purpose?</a:t>
            </a:r>
          </a:p>
          <a:p>
            <a:pPr>
              <a:buNone/>
            </a:pPr>
            <a:endParaRPr lang="en-GB" dirty="0"/>
          </a:p>
          <a:p>
            <a:pPr>
              <a:buNone/>
            </a:pPr>
            <a:endParaRPr lang="en-GB" dirty="0"/>
          </a:p>
          <a:p>
            <a:pPr>
              <a:buNone/>
            </a:pPr>
            <a:endParaRPr lang="en-GB" b="1"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pic>
        <p:nvPicPr>
          <p:cNvPr id="5" name="Picture 2" descr="http://www.buyriteuk.com/class.thumbnail.php?sk_id=T3JpZ2luYWxQYXRoPS92YXIvd3d3L2NsaWVudHMvY2xpZW50MTg2Ni93ZWIyMjYxL3dlYi9pbWFnZXMvTUlMQU4xMDMuanBnJnc9MjQwJmg9MjQwJkhlaWdodE1vZGU9dHJ1ZQ=="/>
          <p:cNvPicPr>
            <a:picLocks noChangeAspect="1" noChangeArrowheads="1"/>
          </p:cNvPicPr>
          <p:nvPr/>
        </p:nvPicPr>
        <p:blipFill>
          <a:blip r:embed="rId2" cstate="print"/>
          <a:srcRect/>
          <a:stretch>
            <a:fillRect/>
          </a:stretch>
        </p:blipFill>
        <p:spPr bwMode="auto">
          <a:xfrm>
            <a:off x="3203848" y="4149080"/>
            <a:ext cx="2592288" cy="2505879"/>
          </a:xfrm>
          <a:prstGeom prst="rect">
            <a:avLst/>
          </a:prstGeom>
          <a:noFill/>
        </p:spPr>
      </p:pic>
      <p:sp>
        <p:nvSpPr>
          <p:cNvPr id="6" name="TextBox 5"/>
          <p:cNvSpPr txBox="1"/>
          <p:nvPr/>
        </p:nvSpPr>
        <p:spPr>
          <a:xfrm>
            <a:off x="467544" y="1628800"/>
            <a:ext cx="8208912" cy="1569660"/>
          </a:xfrm>
          <a:prstGeom prst="rect">
            <a:avLst/>
          </a:prstGeom>
          <a:noFill/>
          <a:ln>
            <a:solidFill>
              <a:schemeClr val="tx1"/>
            </a:solidFill>
          </a:ln>
        </p:spPr>
        <p:txBody>
          <a:bodyPr wrap="square" rtlCol="0">
            <a:spAutoFit/>
          </a:bodyPr>
          <a:lstStyle/>
          <a:p>
            <a:r>
              <a:rPr lang="en-GB" sz="3200" dirty="0" smtClean="0"/>
              <a:t>Write an article for The Student Speaker in which you </a:t>
            </a:r>
            <a:r>
              <a:rPr lang="en-GB" sz="3200" b="1" dirty="0" smtClean="0"/>
              <a:t>argue</a:t>
            </a:r>
            <a:r>
              <a:rPr lang="en-GB" sz="3200" dirty="0" smtClean="0"/>
              <a:t> either for or against </a:t>
            </a:r>
            <a:r>
              <a:rPr lang="en-GB" sz="3200" i="1" dirty="0" smtClean="0"/>
              <a:t>Educating Cumbria </a:t>
            </a:r>
            <a:r>
              <a:rPr lang="en-GB" sz="3200" dirty="0" smtClean="0"/>
              <a:t>being filmed at Keswick School</a:t>
            </a:r>
            <a:r>
              <a:rPr lang="en-GB" sz="3200" dirty="0" smtClean="0"/>
              <a:t>.</a:t>
            </a:r>
            <a:endParaRPr lang="en-GB"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Step 1: collecting ideas</a:t>
            </a:r>
            <a:endParaRPr lang="en-GB" dirty="0"/>
          </a:p>
        </p:txBody>
      </p:sp>
      <p:sp>
        <p:nvSpPr>
          <p:cNvPr id="3" name="Content Placeholder 2"/>
          <p:cNvSpPr>
            <a:spLocks noGrp="1"/>
          </p:cNvSpPr>
          <p:nvPr>
            <p:ph idx="1"/>
          </p:nvPr>
        </p:nvSpPr>
        <p:spPr>
          <a:xfrm>
            <a:off x="457200" y="2071678"/>
            <a:ext cx="8229600" cy="4054485"/>
          </a:xfrm>
        </p:spPr>
        <p:txBody>
          <a:bodyPr/>
          <a:lstStyle/>
          <a:p>
            <a:pPr lvl="0"/>
            <a:r>
              <a:rPr lang="en-GB" b="1" dirty="0" smtClean="0"/>
              <a:t>Where might the cameras go?</a:t>
            </a:r>
            <a:endParaRPr lang="en-GB" b="1" dirty="0" smtClean="0"/>
          </a:p>
          <a:p>
            <a:pPr lvl="0"/>
            <a:r>
              <a:rPr lang="en-GB" b="1" dirty="0" smtClean="0"/>
              <a:t>What effect </a:t>
            </a:r>
            <a:r>
              <a:rPr lang="en-GB" b="1" dirty="0" smtClean="0"/>
              <a:t>would </a:t>
            </a:r>
            <a:r>
              <a:rPr lang="en-GB" b="1" dirty="0" smtClean="0"/>
              <a:t>they have on student behaviour? </a:t>
            </a:r>
            <a:endParaRPr lang="en-GB" b="1" dirty="0" smtClean="0"/>
          </a:p>
          <a:p>
            <a:pPr lvl="0"/>
            <a:r>
              <a:rPr lang="en-GB" b="1" dirty="0" smtClean="0"/>
              <a:t>What would be the benefits and drawbacks of our school being on TV?</a:t>
            </a:r>
            <a:endParaRPr lang="en-GB" b="1" dirty="0" smtClean="0"/>
          </a:p>
          <a:p>
            <a:pPr lvl="0"/>
            <a:endParaRPr lang="en-GB" b="1" dirty="0"/>
          </a:p>
          <a:p>
            <a:pPr lvl="0">
              <a:buNone/>
            </a:pPr>
            <a:r>
              <a:rPr lang="en-GB" dirty="0" smtClean="0"/>
              <a:t>	Mind map your ideas.</a:t>
            </a:r>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Step 2: key points</a:t>
            </a:r>
            <a:endParaRPr lang="en-GB" dirty="0"/>
          </a:p>
        </p:txBody>
      </p:sp>
      <p:sp>
        <p:nvSpPr>
          <p:cNvPr id="3" name="Content Placeholder 2"/>
          <p:cNvSpPr>
            <a:spLocks noGrp="1"/>
          </p:cNvSpPr>
          <p:nvPr>
            <p:ph idx="1"/>
          </p:nvPr>
        </p:nvSpPr>
        <p:spPr/>
        <p:txBody>
          <a:bodyPr/>
          <a:lstStyle/>
          <a:p>
            <a:pPr lvl="0"/>
            <a:r>
              <a:rPr lang="en-GB" dirty="0"/>
              <a:t>List five or more </a:t>
            </a:r>
            <a:r>
              <a:rPr lang="en-GB" b="1" dirty="0"/>
              <a:t>key points</a:t>
            </a:r>
            <a:r>
              <a:rPr lang="en-GB" dirty="0"/>
              <a:t> that you want to make and </a:t>
            </a:r>
            <a:r>
              <a:rPr lang="en-GB" b="1" dirty="0"/>
              <a:t>number</a:t>
            </a:r>
            <a:r>
              <a:rPr lang="en-GB" dirty="0"/>
              <a:t> them.</a:t>
            </a:r>
          </a:p>
          <a:p>
            <a:pPr lvl="0"/>
            <a:r>
              <a:rPr lang="en-GB" dirty="0"/>
              <a:t>List any arguments that could be made </a:t>
            </a:r>
            <a:r>
              <a:rPr lang="en-GB" b="1" dirty="0"/>
              <a:t>against</a:t>
            </a:r>
            <a:r>
              <a:rPr lang="en-GB" dirty="0"/>
              <a:t> what you want. Number these too.</a:t>
            </a:r>
          </a:p>
          <a:p>
            <a:pPr lvl="0"/>
            <a:r>
              <a:rPr lang="en-GB" dirty="0"/>
              <a:t>Next to each argument for b) write down a response (or </a:t>
            </a:r>
            <a:r>
              <a:rPr lang="en-GB" b="1" dirty="0"/>
              <a:t>counter-argument</a:t>
            </a:r>
            <a:r>
              <a:rPr lang="en-GB" dirty="0"/>
              <a:t>) that you could use to </a:t>
            </a:r>
            <a:r>
              <a:rPr lang="en-GB" b="1" dirty="0">
                <a:solidFill>
                  <a:srgbClr val="FF0000"/>
                </a:solidFill>
              </a:rPr>
              <a:t>overcome the problem</a:t>
            </a:r>
            <a:r>
              <a:rPr lang="en-GB" dirty="0" smtClean="0"/>
              <a:t>. </a:t>
            </a:r>
            <a:endParaRPr lang="en-GB" dirty="0"/>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4049427"/>
              </p:ext>
            </p:extLst>
          </p:nvPr>
        </p:nvGraphicFramePr>
        <p:xfrm>
          <a:off x="785786" y="1785926"/>
          <a:ext cx="7858180" cy="3881465"/>
        </p:xfrm>
        <a:graphic>
          <a:graphicData uri="http://schemas.openxmlformats.org/drawingml/2006/table">
            <a:tbl>
              <a:tblPr/>
              <a:tblGrid>
                <a:gridCol w="2619393"/>
                <a:gridCol w="2505507"/>
                <a:gridCol w="2733280"/>
              </a:tblGrid>
              <a:tr h="1071570">
                <a:tc>
                  <a:txBody>
                    <a:bodyPr/>
                    <a:lstStyle/>
                    <a:p>
                      <a:pPr>
                        <a:spcAft>
                          <a:spcPts val="0"/>
                        </a:spcAft>
                      </a:pPr>
                      <a:r>
                        <a:rPr lang="en-GB" sz="2600" b="1" dirty="0">
                          <a:latin typeface="Calibri" pitchFamily="34" charset="0"/>
                          <a:ea typeface="Times New Roman"/>
                        </a:rPr>
                        <a:t>a) Key Point</a:t>
                      </a:r>
                      <a:endParaRPr lang="en-GB" sz="2600" dirty="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b="1">
                          <a:latin typeface="Calibri" pitchFamily="34" charset="0"/>
                          <a:ea typeface="Times New Roman"/>
                        </a:rPr>
                        <a:t>b) Arguments against</a:t>
                      </a:r>
                      <a:endParaRPr lang="en-GB" sz="260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b="1" dirty="0">
                          <a:latin typeface="Calibri" pitchFamily="34" charset="0"/>
                          <a:ea typeface="Times New Roman"/>
                        </a:rPr>
                        <a:t>c) </a:t>
                      </a:r>
                      <a:r>
                        <a:rPr lang="en-GB" sz="2600" b="1" dirty="0" smtClean="0">
                          <a:latin typeface="Calibri" pitchFamily="34" charset="0"/>
                          <a:ea typeface="Times New Roman"/>
                        </a:rPr>
                        <a:t>Counter-argument</a:t>
                      </a:r>
                      <a:endParaRPr lang="en-GB" sz="2600" dirty="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95">
                <a:tc>
                  <a:txBody>
                    <a:bodyPr/>
                    <a:lstStyle/>
                    <a:p>
                      <a:pPr>
                        <a:spcAft>
                          <a:spcPts val="0"/>
                        </a:spcAft>
                      </a:pPr>
                      <a:r>
                        <a:rPr lang="en-GB" sz="2600" dirty="0" smtClean="0">
                          <a:latin typeface="Calibri" pitchFamily="34" charset="0"/>
                          <a:ea typeface="Times New Roman"/>
                        </a:rPr>
                        <a:t>Cameras in classrooms</a:t>
                      </a:r>
                      <a:r>
                        <a:rPr lang="en-GB" sz="2600" baseline="0" dirty="0" smtClean="0">
                          <a:latin typeface="Calibri" pitchFamily="34" charset="0"/>
                          <a:ea typeface="Times New Roman"/>
                        </a:rPr>
                        <a:t> would be an invasion of our privacy.</a:t>
                      </a:r>
                      <a:endParaRPr lang="en-GB" sz="2600" dirty="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dirty="0" smtClean="0">
                          <a:latin typeface="Calibri" pitchFamily="34" charset="0"/>
                          <a:ea typeface="Times New Roman"/>
                        </a:rPr>
                        <a:t>Anyone who doesn’t want to be shown</a:t>
                      </a:r>
                      <a:r>
                        <a:rPr lang="en-GB" sz="2600" baseline="0" dirty="0" smtClean="0">
                          <a:latin typeface="Calibri" pitchFamily="34" charset="0"/>
                          <a:ea typeface="Times New Roman"/>
                        </a:rPr>
                        <a:t> will have their face blurred out.</a:t>
                      </a:r>
                      <a:endParaRPr lang="en-GB" sz="2600" dirty="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2600" dirty="0" smtClean="0">
                          <a:latin typeface="Calibri" pitchFamily="34" charset="0"/>
                          <a:ea typeface="Times New Roman"/>
                        </a:rPr>
                        <a:t>They’ll still be recognisable,</a:t>
                      </a:r>
                      <a:r>
                        <a:rPr lang="en-GB" sz="2600" baseline="0" dirty="0" smtClean="0">
                          <a:latin typeface="Calibri" pitchFamily="34" charset="0"/>
                          <a:ea typeface="Times New Roman"/>
                        </a:rPr>
                        <a:t> though, and may not feel comfortable around school.</a:t>
                      </a:r>
                      <a:endParaRPr lang="en-GB" sz="2600" dirty="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rger outline.jpg"/>
          <p:cNvPicPr>
            <a:picLocks noGrp="1" noChangeAspect="1"/>
          </p:cNvPicPr>
          <p:nvPr>
            <p:ph idx="1"/>
          </p:nvPr>
        </p:nvPicPr>
        <p:blipFill>
          <a:blip r:embed="rId2" cstate="print"/>
          <a:stretch>
            <a:fillRect/>
          </a:stretch>
        </p:blipFill>
        <p:spPr>
          <a:xfrm>
            <a:off x="214282" y="428604"/>
            <a:ext cx="6118245" cy="5678715"/>
          </a:xfrm>
        </p:spPr>
      </p:pic>
      <p:sp>
        <p:nvSpPr>
          <p:cNvPr id="5" name="TextBox 4"/>
          <p:cNvSpPr txBox="1"/>
          <p:nvPr/>
        </p:nvSpPr>
        <p:spPr>
          <a:xfrm>
            <a:off x="4283968" y="476672"/>
            <a:ext cx="4134659" cy="1200329"/>
          </a:xfrm>
          <a:prstGeom prst="rect">
            <a:avLst/>
          </a:prstGeom>
          <a:noFill/>
        </p:spPr>
        <p:txBody>
          <a:bodyPr wrap="square" rtlCol="0">
            <a:spAutoFit/>
          </a:bodyPr>
          <a:lstStyle/>
          <a:p>
            <a:r>
              <a:rPr lang="en-GB" sz="3600" b="1" dirty="0" smtClean="0"/>
              <a:t>It’s a bit like a burger...</a:t>
            </a:r>
            <a:endParaRPr lang="en-GB" sz="3600" b="1" dirty="0"/>
          </a:p>
        </p:txBody>
      </p:sp>
      <p:sp>
        <p:nvSpPr>
          <p:cNvPr id="7" name="TextBox 6"/>
          <p:cNvSpPr txBox="1"/>
          <p:nvPr/>
        </p:nvSpPr>
        <p:spPr>
          <a:xfrm>
            <a:off x="2071670" y="2786058"/>
            <a:ext cx="3284682" cy="892552"/>
          </a:xfrm>
          <a:prstGeom prst="rect">
            <a:avLst/>
          </a:prstGeom>
          <a:noFill/>
        </p:spPr>
        <p:txBody>
          <a:bodyPr wrap="none" rtlCol="0">
            <a:spAutoFit/>
          </a:bodyPr>
          <a:lstStyle/>
          <a:p>
            <a:pPr>
              <a:spcAft>
                <a:spcPts val="0"/>
              </a:spcAft>
            </a:pPr>
            <a:r>
              <a:rPr lang="en-GB" b="1" dirty="0" smtClean="0">
                <a:latin typeface="Calibri" pitchFamily="34" charset="0"/>
                <a:ea typeface="Times New Roman"/>
              </a:rPr>
              <a:t>Cameras in classrooms would be</a:t>
            </a:r>
          </a:p>
          <a:p>
            <a:pPr>
              <a:spcAft>
                <a:spcPts val="0"/>
              </a:spcAft>
            </a:pPr>
            <a:r>
              <a:rPr lang="en-GB" b="1" dirty="0" smtClean="0">
                <a:latin typeface="Calibri" pitchFamily="34" charset="0"/>
                <a:ea typeface="Times New Roman"/>
              </a:rPr>
              <a:t> an invasion of our privacy.</a:t>
            </a:r>
            <a:endParaRPr lang="en-GB" b="1" dirty="0" smtClean="0">
              <a:ea typeface="Times New Roman"/>
            </a:endParaRPr>
          </a:p>
          <a:p>
            <a:pPr algn="ctr"/>
            <a:endParaRPr lang="en-GB" sz="1600" b="1" dirty="0"/>
          </a:p>
        </p:txBody>
      </p:sp>
      <p:sp>
        <p:nvSpPr>
          <p:cNvPr id="8" name="TextBox 7"/>
          <p:cNvSpPr txBox="1"/>
          <p:nvPr/>
        </p:nvSpPr>
        <p:spPr>
          <a:xfrm>
            <a:off x="2292563" y="4477416"/>
            <a:ext cx="3071834" cy="523220"/>
          </a:xfrm>
          <a:prstGeom prst="rect">
            <a:avLst/>
          </a:prstGeom>
          <a:noFill/>
        </p:spPr>
        <p:txBody>
          <a:bodyPr wrap="square" rtlCol="0">
            <a:spAutoFit/>
          </a:bodyPr>
          <a:lstStyle/>
          <a:p>
            <a:pPr>
              <a:spcAft>
                <a:spcPts val="0"/>
              </a:spcAft>
            </a:pPr>
            <a:r>
              <a:rPr lang="en-GB" sz="1400" dirty="0">
                <a:latin typeface="Calibri" pitchFamily="34" charset="0"/>
                <a:ea typeface="Times New Roman"/>
              </a:rPr>
              <a:t>Anyone who doesn’t want to be shown will have their face blurred out.</a:t>
            </a:r>
            <a:endParaRPr lang="en-GB" sz="1400" dirty="0">
              <a:latin typeface="Calibri" pitchFamily="34" charset="0"/>
              <a:ea typeface="Times New Roman"/>
            </a:endParaRPr>
          </a:p>
        </p:txBody>
      </p:sp>
      <p:sp>
        <p:nvSpPr>
          <p:cNvPr id="9" name="TextBox 8"/>
          <p:cNvSpPr txBox="1"/>
          <p:nvPr/>
        </p:nvSpPr>
        <p:spPr>
          <a:xfrm>
            <a:off x="5436096" y="1628800"/>
            <a:ext cx="1768433" cy="523220"/>
          </a:xfrm>
          <a:prstGeom prst="rect">
            <a:avLst/>
          </a:prstGeom>
          <a:noFill/>
        </p:spPr>
        <p:txBody>
          <a:bodyPr wrap="none" rtlCol="0">
            <a:spAutoFit/>
          </a:bodyPr>
          <a:lstStyle/>
          <a:p>
            <a:r>
              <a:rPr lang="en-GB" sz="2800" b="1" dirty="0" smtClean="0"/>
              <a:t>KEY POINT</a:t>
            </a:r>
            <a:endParaRPr lang="en-GB" sz="2800" b="1" dirty="0"/>
          </a:p>
        </p:txBody>
      </p:sp>
      <p:sp>
        <p:nvSpPr>
          <p:cNvPr id="10" name="TextBox 9"/>
          <p:cNvSpPr txBox="1"/>
          <p:nvPr/>
        </p:nvSpPr>
        <p:spPr>
          <a:xfrm>
            <a:off x="6357950" y="2643182"/>
            <a:ext cx="2050946" cy="954107"/>
          </a:xfrm>
          <a:prstGeom prst="rect">
            <a:avLst/>
          </a:prstGeom>
          <a:noFill/>
        </p:spPr>
        <p:txBody>
          <a:bodyPr wrap="none" rtlCol="0">
            <a:spAutoFit/>
          </a:bodyPr>
          <a:lstStyle/>
          <a:p>
            <a:r>
              <a:rPr lang="en-GB" sz="2800" b="1" dirty="0" smtClean="0"/>
              <a:t>ARGUMENT </a:t>
            </a:r>
          </a:p>
          <a:p>
            <a:r>
              <a:rPr lang="en-GB" sz="2800" b="1" dirty="0" smtClean="0"/>
              <a:t>AGAINST</a:t>
            </a:r>
            <a:endParaRPr lang="en-GB" sz="2800" b="1" dirty="0"/>
          </a:p>
        </p:txBody>
      </p:sp>
      <p:sp>
        <p:nvSpPr>
          <p:cNvPr id="11" name="TextBox 10"/>
          <p:cNvSpPr txBox="1"/>
          <p:nvPr/>
        </p:nvSpPr>
        <p:spPr>
          <a:xfrm>
            <a:off x="6500826" y="4143380"/>
            <a:ext cx="1969193" cy="954107"/>
          </a:xfrm>
          <a:prstGeom prst="rect">
            <a:avLst/>
          </a:prstGeom>
          <a:noFill/>
        </p:spPr>
        <p:txBody>
          <a:bodyPr wrap="none" rtlCol="0">
            <a:spAutoFit/>
          </a:bodyPr>
          <a:lstStyle/>
          <a:p>
            <a:r>
              <a:rPr lang="en-GB" sz="2800" b="1" dirty="0" smtClean="0"/>
              <a:t>COUNTER </a:t>
            </a:r>
          </a:p>
          <a:p>
            <a:r>
              <a:rPr lang="en-GB" sz="2800" b="1" dirty="0" smtClean="0"/>
              <a:t>ARGUMENT</a:t>
            </a:r>
            <a:endParaRPr lang="en-GB" sz="2800" b="1" dirty="0"/>
          </a:p>
        </p:txBody>
      </p:sp>
      <p:cxnSp>
        <p:nvCxnSpPr>
          <p:cNvPr id="14" name="Straight Arrow Connector 13"/>
          <p:cNvCxnSpPr/>
          <p:nvPr/>
        </p:nvCxnSpPr>
        <p:spPr>
          <a:xfrm flipH="1">
            <a:off x="4929190" y="2132856"/>
            <a:ext cx="938954" cy="51032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143504" y="3286124"/>
            <a:ext cx="1214446" cy="12144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1"/>
          </p:cNvCxnSpPr>
          <p:nvPr/>
        </p:nvCxnSpPr>
        <p:spPr>
          <a:xfrm rot="10800000" flipV="1">
            <a:off x="5429256" y="4620434"/>
            <a:ext cx="1071570" cy="6659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57818" y="5643578"/>
            <a:ext cx="3571868" cy="923330"/>
          </a:xfrm>
          <a:prstGeom prst="rect">
            <a:avLst/>
          </a:prstGeom>
          <a:noFill/>
        </p:spPr>
        <p:txBody>
          <a:bodyPr wrap="square" rtlCol="0">
            <a:spAutoFit/>
          </a:bodyPr>
          <a:lstStyle/>
          <a:p>
            <a:r>
              <a:rPr lang="en-GB" dirty="0" smtClean="0"/>
              <a:t>The middle of the burger (the other</a:t>
            </a:r>
          </a:p>
          <a:p>
            <a:r>
              <a:rPr lang="en-GB" dirty="0" smtClean="0"/>
              <a:t>person’s point of view) is always </a:t>
            </a:r>
          </a:p>
          <a:p>
            <a:r>
              <a:rPr lang="en-GB" dirty="0" smtClean="0"/>
              <a:t>surrounded by </a:t>
            </a:r>
            <a:r>
              <a:rPr lang="en-GB" b="1" dirty="0" smtClean="0"/>
              <a:t>your</a:t>
            </a:r>
            <a:r>
              <a:rPr lang="en-GB" dirty="0" smtClean="0"/>
              <a:t> arguments.</a:t>
            </a:r>
            <a:endParaRPr lang="en-GB" dirty="0"/>
          </a:p>
        </p:txBody>
      </p:sp>
      <p:sp>
        <p:nvSpPr>
          <p:cNvPr id="20" name="Rectangle 19"/>
          <p:cNvSpPr/>
          <p:nvPr/>
        </p:nvSpPr>
        <p:spPr>
          <a:xfrm>
            <a:off x="4143372" y="5357826"/>
            <a:ext cx="714380"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555776" y="5384061"/>
            <a:ext cx="2776619" cy="461665"/>
          </a:xfrm>
          <a:prstGeom prst="rect">
            <a:avLst/>
          </a:prstGeom>
        </p:spPr>
        <p:txBody>
          <a:bodyPr wrap="square">
            <a:spAutoFit/>
          </a:bodyPr>
          <a:lstStyle/>
          <a:p>
            <a:pPr>
              <a:spcAft>
                <a:spcPts val="0"/>
              </a:spcAft>
            </a:pPr>
            <a:r>
              <a:rPr lang="en-GB" sz="1200" dirty="0">
                <a:latin typeface="Calibri" pitchFamily="34" charset="0"/>
                <a:ea typeface="Times New Roman"/>
              </a:rPr>
              <a:t>They’ll still be recognisable, though, and may not feel comfortable around school.</a:t>
            </a:r>
            <a:endParaRPr lang="en-GB" sz="1200" dirty="0">
              <a:latin typeface="Calibri" pitchFamily="34" charset="0"/>
              <a:ea typeface="Times New Roman"/>
            </a:endParaRPr>
          </a:p>
        </p:txBody>
      </p:sp>
      <p:sp>
        <p:nvSpPr>
          <p:cNvPr id="15" name="TextBox 1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GB" dirty="0" smtClean="0"/>
              <a:t>Stuck on what to include? Think about a forest:</a:t>
            </a:r>
            <a:endParaRPr lang="en-GB" dirty="0"/>
          </a:p>
        </p:txBody>
      </p:sp>
      <p:pic>
        <p:nvPicPr>
          <p:cNvPr id="4" name="Content Placeholder 3" descr="tree5s.gif"/>
          <p:cNvPicPr>
            <a:picLocks noGrp="1" noChangeAspect="1"/>
          </p:cNvPicPr>
          <p:nvPr>
            <p:ph idx="1"/>
          </p:nvPr>
        </p:nvPicPr>
        <p:blipFill>
          <a:blip r:embed="rId2" cstate="print"/>
          <a:stretch>
            <a:fillRect/>
          </a:stretch>
        </p:blipFill>
        <p:spPr>
          <a:xfrm>
            <a:off x="729382" y="1928802"/>
            <a:ext cx="7771708" cy="3912288"/>
          </a:xfrm>
        </p:spPr>
      </p:pic>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ChangeArrowheads="1"/>
          </p:cNvSpPr>
          <p:nvPr/>
        </p:nvSpPr>
        <p:spPr bwMode="auto">
          <a:xfrm>
            <a:off x="428596" y="457200"/>
            <a:ext cx="7420004" cy="5786199"/>
          </a:xfrm>
          <a:prstGeom prst="rect">
            <a:avLst/>
          </a:prstGeom>
          <a:noFill/>
          <a:ln w="9525">
            <a:noFill/>
            <a:miter lim="800000"/>
            <a:headEnd/>
            <a:tailEnd/>
          </a:ln>
          <a:effectLst/>
        </p:spPr>
        <p:txBody>
          <a:bodyPr wrap="square">
            <a:spAutoFit/>
          </a:bodyPr>
          <a:lstStyle/>
          <a:p>
            <a:pPr>
              <a:spcBef>
                <a:spcPct val="50000"/>
              </a:spcBef>
            </a:pPr>
            <a:r>
              <a:rPr lang="en-GB" sz="2000" i="1" u="sng" dirty="0">
                <a:effectLst>
                  <a:outerShdw blurRad="38100" dist="38100" dir="2700000" algn="tl">
                    <a:srgbClr val="C0C0C0"/>
                  </a:outerShdw>
                </a:effectLst>
                <a:cs typeface="Arial" charset="0"/>
              </a:rPr>
              <a:t>Go through A FOREST</a:t>
            </a:r>
            <a:r>
              <a:rPr lang="en-GB" sz="2000" i="1" dirty="0">
                <a:effectLst>
                  <a:outerShdw blurRad="38100" dist="38100" dir="2700000" algn="tl">
                    <a:srgbClr val="C0C0C0"/>
                  </a:outerShdw>
                </a:effectLst>
                <a:cs typeface="Arial" charset="0"/>
              </a:rPr>
              <a:t>:</a:t>
            </a:r>
          </a:p>
          <a:p>
            <a:pPr>
              <a:spcBef>
                <a:spcPct val="50000"/>
              </a:spcBef>
            </a:pPr>
            <a:r>
              <a:rPr lang="en-GB" sz="2000" b="1" u="sng" dirty="0">
                <a:cs typeface="Arial" charset="0"/>
              </a:rPr>
              <a:t>A: ANECDOTES</a:t>
            </a:r>
            <a:r>
              <a:rPr lang="en-GB" sz="2000" b="1" dirty="0">
                <a:cs typeface="Arial" charset="0"/>
              </a:rPr>
              <a:t> </a:t>
            </a:r>
            <a:r>
              <a:rPr lang="en-GB" sz="2000" dirty="0">
                <a:cs typeface="Arial" charset="0"/>
              </a:rPr>
              <a:t>- A personal experience &amp; story as proof.  </a:t>
            </a:r>
          </a:p>
          <a:p>
            <a:pPr>
              <a:spcBef>
                <a:spcPct val="50000"/>
              </a:spcBef>
            </a:pPr>
            <a:r>
              <a:rPr lang="en-GB" sz="2000" b="1" u="sng" dirty="0">
                <a:cs typeface="Arial" charset="0"/>
              </a:rPr>
              <a:t>F: FACTS</a:t>
            </a:r>
            <a:r>
              <a:rPr lang="en-GB" sz="2000" b="1" dirty="0">
                <a:cs typeface="Arial" charset="0"/>
              </a:rPr>
              <a:t> </a:t>
            </a:r>
            <a:r>
              <a:rPr lang="en-GB" sz="2000" dirty="0">
                <a:cs typeface="Arial" charset="0"/>
              </a:rPr>
              <a:t>– Don’t know any? Then borrow some from Section A of the exam or invent them! </a:t>
            </a:r>
          </a:p>
          <a:p>
            <a:pPr>
              <a:spcBef>
                <a:spcPct val="50000"/>
              </a:spcBef>
            </a:pPr>
            <a:r>
              <a:rPr lang="en-GB" sz="2000" b="1" u="sng" dirty="0">
                <a:cs typeface="Arial" charset="0"/>
              </a:rPr>
              <a:t>O: OPINION</a:t>
            </a:r>
            <a:r>
              <a:rPr lang="en-GB" sz="2000" b="1" dirty="0">
                <a:cs typeface="Arial" charset="0"/>
              </a:rPr>
              <a:t> </a:t>
            </a:r>
            <a:r>
              <a:rPr lang="en-GB" sz="2000" dirty="0">
                <a:cs typeface="Arial" charset="0"/>
              </a:rPr>
              <a:t>- Strong words, such as, ‘It is outrageous that…’</a:t>
            </a:r>
          </a:p>
          <a:p>
            <a:pPr>
              <a:spcBef>
                <a:spcPct val="50000"/>
              </a:spcBef>
            </a:pPr>
            <a:r>
              <a:rPr lang="en-GB" sz="2000" b="1" u="sng" dirty="0">
                <a:cs typeface="Arial" charset="0"/>
              </a:rPr>
              <a:t>R: RHETORICAL QUESTIONS</a:t>
            </a:r>
            <a:r>
              <a:rPr lang="en-GB" sz="2000" b="1" dirty="0">
                <a:cs typeface="Arial" charset="0"/>
              </a:rPr>
              <a:t> </a:t>
            </a:r>
            <a:r>
              <a:rPr lang="en-GB" sz="2000" dirty="0">
                <a:cs typeface="Arial" charset="0"/>
              </a:rPr>
              <a:t>- Express yourself powerfully with questions that don’t need an answer, but remember to add question marks.</a:t>
            </a:r>
          </a:p>
          <a:p>
            <a:pPr>
              <a:spcBef>
                <a:spcPct val="50000"/>
              </a:spcBef>
            </a:pPr>
            <a:r>
              <a:rPr lang="en-GB" sz="2000" b="1" u="sng" dirty="0">
                <a:cs typeface="Arial" charset="0"/>
              </a:rPr>
              <a:t>E: EXAMPLES &amp; EXPERTS</a:t>
            </a:r>
            <a:r>
              <a:rPr lang="en-GB" sz="2000" b="1" dirty="0">
                <a:cs typeface="Arial" charset="0"/>
              </a:rPr>
              <a:t> </a:t>
            </a:r>
            <a:r>
              <a:rPr lang="en-GB" sz="2000" dirty="0">
                <a:cs typeface="Arial" charset="0"/>
              </a:rPr>
              <a:t>- Give examples as support.  Invent an expert and quote from them: for example, ‘Professor Jane Morris of Oxford University says that…’ </a:t>
            </a:r>
          </a:p>
          <a:p>
            <a:pPr>
              <a:spcBef>
                <a:spcPct val="50000"/>
              </a:spcBef>
            </a:pPr>
            <a:r>
              <a:rPr lang="en-GB" sz="2000" b="1" u="sng" dirty="0">
                <a:cs typeface="Arial" charset="0"/>
              </a:rPr>
              <a:t>S: STATISTICS</a:t>
            </a:r>
            <a:r>
              <a:rPr lang="en-GB" sz="2000" b="1" dirty="0">
                <a:cs typeface="Arial" charset="0"/>
              </a:rPr>
              <a:t> </a:t>
            </a:r>
            <a:r>
              <a:rPr lang="en-GB" sz="2000" dirty="0">
                <a:cs typeface="Arial" charset="0"/>
              </a:rPr>
              <a:t>– Invent them! </a:t>
            </a:r>
            <a:r>
              <a:rPr lang="en-GB" sz="2000" dirty="0" smtClean="0">
                <a:cs typeface="Arial" charset="0"/>
              </a:rPr>
              <a:t>E.g. </a:t>
            </a:r>
            <a:r>
              <a:rPr lang="en-GB" sz="2000" dirty="0">
                <a:cs typeface="Arial" charset="0"/>
              </a:rPr>
              <a:t>“In a recent survey conducted by York University, 73%…” </a:t>
            </a:r>
          </a:p>
          <a:p>
            <a:pPr>
              <a:spcBef>
                <a:spcPct val="50000"/>
              </a:spcBef>
            </a:pPr>
            <a:r>
              <a:rPr lang="en-GB" sz="2000" b="1" u="sng" dirty="0">
                <a:cs typeface="Arial" charset="0"/>
              </a:rPr>
              <a:t>T: TRIPLES</a:t>
            </a:r>
            <a:r>
              <a:rPr lang="en-GB" sz="2000" b="1" dirty="0">
                <a:cs typeface="Arial" charset="0"/>
              </a:rPr>
              <a:t> </a:t>
            </a:r>
            <a:r>
              <a:rPr lang="en-GB" sz="2000" dirty="0">
                <a:cs typeface="Arial" charset="0"/>
              </a:rPr>
              <a:t>- Lists of three –maybe with alliteration?  For example, “It is cruel, callous and criminal to…” </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l="12694" t="21650" r="68997" b="18501"/>
          <a:stretch>
            <a:fillRect/>
          </a:stretch>
        </p:blipFill>
        <p:spPr bwMode="auto">
          <a:xfrm>
            <a:off x="395536" y="620687"/>
            <a:ext cx="3240360" cy="5958081"/>
          </a:xfrm>
          <a:prstGeom prst="rect">
            <a:avLst/>
          </a:prstGeom>
          <a:noFill/>
          <a:ln w="9525">
            <a:noFill/>
            <a:miter lim="800000"/>
            <a:headEnd/>
            <a:tailEnd/>
          </a:ln>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
        <p:nvSpPr>
          <p:cNvPr id="4" name="TextBox 3"/>
          <p:cNvSpPr txBox="1"/>
          <p:nvPr/>
        </p:nvSpPr>
        <p:spPr>
          <a:xfrm>
            <a:off x="4139952" y="692696"/>
            <a:ext cx="4608512" cy="1569660"/>
          </a:xfrm>
          <a:prstGeom prst="rect">
            <a:avLst/>
          </a:prstGeom>
          <a:noFill/>
        </p:spPr>
        <p:txBody>
          <a:bodyPr wrap="square" rtlCol="0">
            <a:spAutoFit/>
          </a:bodyPr>
          <a:lstStyle/>
          <a:p>
            <a:r>
              <a:rPr lang="en-GB" sz="3200" dirty="0" smtClean="0"/>
              <a:t>Come up with three more  </a:t>
            </a:r>
            <a:r>
              <a:rPr lang="en-GB" sz="3200" b="1" dirty="0" smtClean="0"/>
              <a:t>burgers </a:t>
            </a:r>
            <a:r>
              <a:rPr lang="en-GB" sz="3200" dirty="0" smtClean="0"/>
              <a:t>on your worksheet. </a:t>
            </a:r>
            <a:endParaRPr lang="en-GB" sz="3200" dirty="0"/>
          </a:p>
        </p:txBody>
      </p:sp>
      <p:pic>
        <p:nvPicPr>
          <p:cNvPr id="53251" name="Picture 3"/>
          <p:cNvPicPr>
            <a:picLocks noChangeAspect="1" noChangeArrowheads="1"/>
          </p:cNvPicPr>
          <p:nvPr/>
        </p:nvPicPr>
        <p:blipFill>
          <a:blip r:embed="rId3" cstate="print"/>
          <a:srcRect l="26869" t="23750" r="25882" b="17451"/>
          <a:stretch>
            <a:fillRect/>
          </a:stretch>
        </p:blipFill>
        <p:spPr bwMode="auto">
          <a:xfrm>
            <a:off x="4031432" y="2924944"/>
            <a:ext cx="5112568" cy="3578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b="1" dirty="0" smtClean="0"/>
              <a:t>Step 3:thinking about structure and form</a:t>
            </a:r>
            <a:endParaRPr lang="en-GB" dirty="0"/>
          </a:p>
        </p:txBody>
      </p:sp>
      <p:sp>
        <p:nvSpPr>
          <p:cNvPr id="3" name="Content Placeholder 2"/>
          <p:cNvSpPr>
            <a:spLocks noGrp="1"/>
          </p:cNvSpPr>
          <p:nvPr>
            <p:ph idx="1"/>
          </p:nvPr>
        </p:nvSpPr>
        <p:spPr>
          <a:xfrm>
            <a:off x="467544" y="1916832"/>
            <a:ext cx="8229600" cy="4525963"/>
          </a:xfrm>
        </p:spPr>
        <p:txBody>
          <a:bodyPr>
            <a:normAutofit lnSpcReduction="10000"/>
          </a:bodyPr>
          <a:lstStyle/>
          <a:p>
            <a:pPr>
              <a:buNone/>
            </a:pPr>
            <a:r>
              <a:rPr lang="en-GB" dirty="0"/>
              <a:t>	</a:t>
            </a:r>
            <a:r>
              <a:rPr lang="en-GB" dirty="0" smtClean="0"/>
              <a:t>Now you have your key points, arguments and counter-arguments, you need to decide how you’re going to structure your article. </a:t>
            </a:r>
          </a:p>
          <a:p>
            <a:pPr>
              <a:buNone/>
            </a:pPr>
            <a:endParaRPr lang="en-GB" dirty="0"/>
          </a:p>
          <a:p>
            <a:pPr>
              <a:buNone/>
            </a:pPr>
            <a:r>
              <a:rPr lang="en-GB" dirty="0" smtClean="0"/>
              <a:t>	Remember, you get marks for organisation, grammar and spelling so you need to think about what sort of language you’ll use too.</a:t>
            </a:r>
          </a:p>
          <a:p>
            <a:pPr>
              <a:buNone/>
            </a:pPr>
            <a:endParaRPr lang="en-GB" dirty="0"/>
          </a:p>
          <a:p>
            <a:pPr>
              <a:buNone/>
            </a:pPr>
            <a:r>
              <a:rPr lang="en-GB" dirty="0" smtClean="0"/>
              <a:t>	Look at the reminder on the next slide:</a:t>
            </a:r>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571472" y="857232"/>
            <a:ext cx="7962928" cy="1384995"/>
          </a:xfrm>
          <a:prstGeom prst="rect">
            <a:avLst/>
          </a:prstGeom>
          <a:noFill/>
          <a:ln w="9525">
            <a:noFill/>
            <a:miter lim="800000"/>
            <a:headEnd/>
            <a:tailEnd/>
          </a:ln>
          <a:effectLst/>
        </p:spPr>
        <p:txBody>
          <a:bodyPr wrap="square">
            <a:spAutoFit/>
          </a:bodyPr>
          <a:lstStyle/>
          <a:p>
            <a:pPr>
              <a:spcBef>
                <a:spcPct val="50000"/>
              </a:spcBef>
            </a:pPr>
            <a:r>
              <a:rPr lang="en-GB" sz="2800" dirty="0"/>
              <a:t>The purpose of this style of writing is to present a case for or against a point of view to </a:t>
            </a:r>
            <a:r>
              <a:rPr lang="en-GB" sz="2800" i="1" dirty="0"/>
              <a:t>convince</a:t>
            </a:r>
            <a:r>
              <a:rPr lang="en-GB" sz="2800" dirty="0"/>
              <a:t> the reader.</a:t>
            </a:r>
          </a:p>
        </p:txBody>
      </p:sp>
      <p:sp>
        <p:nvSpPr>
          <p:cNvPr id="24580" name="Text Box 4"/>
          <p:cNvSpPr txBox="1">
            <a:spLocks noChangeArrowheads="1"/>
          </p:cNvSpPr>
          <p:nvPr/>
        </p:nvSpPr>
        <p:spPr bwMode="auto">
          <a:xfrm>
            <a:off x="1214414" y="2428868"/>
            <a:ext cx="2514600" cy="427038"/>
          </a:xfrm>
          <a:prstGeom prst="rect">
            <a:avLst/>
          </a:prstGeom>
          <a:noFill/>
          <a:ln w="9525">
            <a:noFill/>
            <a:miter lim="800000"/>
            <a:headEnd/>
            <a:tailEnd/>
          </a:ln>
          <a:effectLst/>
        </p:spPr>
        <p:txBody>
          <a:bodyPr>
            <a:spAutoFit/>
          </a:bodyPr>
          <a:lstStyle/>
          <a:p>
            <a:pPr>
              <a:spcBef>
                <a:spcPct val="50000"/>
              </a:spcBef>
            </a:pPr>
            <a:r>
              <a:rPr lang="en-GB" dirty="0"/>
              <a:t>You need to…</a:t>
            </a:r>
          </a:p>
        </p:txBody>
      </p:sp>
      <p:sp>
        <p:nvSpPr>
          <p:cNvPr id="24581" name="Text Box 5"/>
          <p:cNvSpPr txBox="1">
            <a:spLocks noChangeArrowheads="1"/>
          </p:cNvSpPr>
          <p:nvPr/>
        </p:nvSpPr>
        <p:spPr bwMode="auto">
          <a:xfrm>
            <a:off x="5791200" y="2362200"/>
            <a:ext cx="2743200" cy="762000"/>
          </a:xfrm>
          <a:prstGeom prst="rect">
            <a:avLst/>
          </a:prstGeom>
          <a:noFill/>
          <a:ln w="9525">
            <a:noFill/>
            <a:miter lim="800000"/>
            <a:headEnd/>
            <a:tailEnd/>
          </a:ln>
          <a:effectLst/>
        </p:spPr>
        <p:txBody>
          <a:bodyPr>
            <a:spAutoFit/>
          </a:bodyPr>
          <a:lstStyle/>
          <a:p>
            <a:pPr algn="ctr">
              <a:spcBef>
                <a:spcPct val="50000"/>
              </a:spcBef>
            </a:pPr>
            <a:r>
              <a:rPr lang="en-GB"/>
              <a:t>Use the </a:t>
            </a:r>
            <a:r>
              <a:rPr lang="en-GB" i="1"/>
              <a:t>present</a:t>
            </a:r>
            <a:r>
              <a:rPr lang="en-GB"/>
              <a:t> tense</a:t>
            </a:r>
          </a:p>
        </p:txBody>
      </p:sp>
      <p:sp>
        <p:nvSpPr>
          <p:cNvPr id="24582" name="Line 6"/>
          <p:cNvSpPr>
            <a:spLocks noChangeShapeType="1"/>
          </p:cNvSpPr>
          <p:nvPr/>
        </p:nvSpPr>
        <p:spPr bwMode="auto">
          <a:xfrm>
            <a:off x="3505200" y="2667000"/>
            <a:ext cx="2209800" cy="0"/>
          </a:xfrm>
          <a:prstGeom prst="line">
            <a:avLst/>
          </a:prstGeom>
          <a:noFill/>
          <a:ln w="9525">
            <a:solidFill>
              <a:schemeClr val="tx1"/>
            </a:solidFill>
            <a:round/>
            <a:headEnd/>
            <a:tailEnd type="triangle" w="med" len="med"/>
          </a:ln>
          <a:effectLst/>
        </p:spPr>
        <p:txBody>
          <a:bodyPr wrap="none"/>
          <a:lstStyle/>
          <a:p>
            <a:endParaRPr lang="en-GB"/>
          </a:p>
        </p:txBody>
      </p:sp>
      <p:sp>
        <p:nvSpPr>
          <p:cNvPr id="24583" name="Text Box 7"/>
          <p:cNvSpPr txBox="1">
            <a:spLocks noChangeArrowheads="1"/>
          </p:cNvSpPr>
          <p:nvPr/>
        </p:nvSpPr>
        <p:spPr bwMode="auto">
          <a:xfrm>
            <a:off x="5486400" y="3276600"/>
            <a:ext cx="2743200" cy="427038"/>
          </a:xfrm>
          <a:prstGeom prst="rect">
            <a:avLst/>
          </a:prstGeom>
          <a:noFill/>
          <a:ln w="9525">
            <a:noFill/>
            <a:miter lim="800000"/>
            <a:headEnd/>
            <a:tailEnd/>
          </a:ln>
          <a:effectLst/>
        </p:spPr>
        <p:txBody>
          <a:bodyPr>
            <a:spAutoFit/>
          </a:bodyPr>
          <a:lstStyle/>
          <a:p>
            <a:pPr>
              <a:spcBef>
                <a:spcPct val="50000"/>
              </a:spcBef>
            </a:pPr>
            <a:r>
              <a:rPr lang="en-GB"/>
              <a:t>Use a </a:t>
            </a:r>
            <a:r>
              <a:rPr lang="en-GB" i="1"/>
              <a:t>formal </a:t>
            </a:r>
            <a:r>
              <a:rPr lang="en-GB"/>
              <a:t>tone</a:t>
            </a:r>
          </a:p>
        </p:txBody>
      </p:sp>
      <p:sp>
        <p:nvSpPr>
          <p:cNvPr id="24584" name="Line 8"/>
          <p:cNvSpPr>
            <a:spLocks noChangeShapeType="1"/>
          </p:cNvSpPr>
          <p:nvPr/>
        </p:nvSpPr>
        <p:spPr bwMode="auto">
          <a:xfrm>
            <a:off x="3581400" y="2819400"/>
            <a:ext cx="1828800" cy="533400"/>
          </a:xfrm>
          <a:prstGeom prst="line">
            <a:avLst/>
          </a:prstGeom>
          <a:noFill/>
          <a:ln w="9525">
            <a:solidFill>
              <a:schemeClr val="tx1"/>
            </a:solidFill>
            <a:round/>
            <a:headEnd/>
            <a:tailEnd type="triangle" w="med" len="med"/>
          </a:ln>
          <a:effectLst/>
        </p:spPr>
        <p:txBody>
          <a:bodyPr wrap="none"/>
          <a:lstStyle/>
          <a:p>
            <a:endParaRPr lang="en-GB"/>
          </a:p>
        </p:txBody>
      </p:sp>
      <p:sp>
        <p:nvSpPr>
          <p:cNvPr id="24587" name="Text Box 11"/>
          <p:cNvSpPr txBox="1">
            <a:spLocks noChangeArrowheads="1"/>
          </p:cNvSpPr>
          <p:nvPr/>
        </p:nvSpPr>
        <p:spPr bwMode="auto">
          <a:xfrm>
            <a:off x="4724400" y="5486400"/>
            <a:ext cx="4038600" cy="762000"/>
          </a:xfrm>
          <a:prstGeom prst="rect">
            <a:avLst/>
          </a:prstGeom>
          <a:noFill/>
          <a:ln w="9525">
            <a:noFill/>
            <a:miter lim="800000"/>
            <a:headEnd/>
            <a:tailEnd/>
          </a:ln>
          <a:effectLst/>
        </p:spPr>
        <p:txBody>
          <a:bodyPr>
            <a:spAutoFit/>
          </a:bodyPr>
          <a:lstStyle/>
          <a:p>
            <a:pPr algn="ctr">
              <a:spcBef>
                <a:spcPct val="50000"/>
              </a:spcBef>
            </a:pPr>
            <a:r>
              <a:rPr lang="en-GB"/>
              <a:t>Clearly state </a:t>
            </a:r>
            <a:r>
              <a:rPr lang="en-GB" i="1"/>
              <a:t>your point of view</a:t>
            </a:r>
            <a:r>
              <a:rPr lang="en-GB"/>
              <a:t> in the introduction</a:t>
            </a:r>
          </a:p>
        </p:txBody>
      </p:sp>
      <p:sp>
        <p:nvSpPr>
          <p:cNvPr id="24588" name="Line 12"/>
          <p:cNvSpPr>
            <a:spLocks noChangeShapeType="1"/>
          </p:cNvSpPr>
          <p:nvPr/>
        </p:nvSpPr>
        <p:spPr bwMode="auto">
          <a:xfrm>
            <a:off x="3352800" y="3048000"/>
            <a:ext cx="2057400" cy="2362200"/>
          </a:xfrm>
          <a:prstGeom prst="line">
            <a:avLst/>
          </a:prstGeom>
          <a:noFill/>
          <a:ln w="9525">
            <a:solidFill>
              <a:schemeClr val="tx1"/>
            </a:solidFill>
            <a:round/>
            <a:headEnd/>
            <a:tailEnd type="triangle" w="med" len="med"/>
          </a:ln>
          <a:effectLst/>
        </p:spPr>
        <p:txBody>
          <a:bodyPr wrap="none"/>
          <a:lstStyle/>
          <a:p>
            <a:endParaRPr lang="en-GB"/>
          </a:p>
        </p:txBody>
      </p:sp>
      <p:sp>
        <p:nvSpPr>
          <p:cNvPr id="24589" name="Text Box 13"/>
          <p:cNvSpPr txBox="1">
            <a:spLocks noChangeArrowheads="1"/>
          </p:cNvSpPr>
          <p:nvPr/>
        </p:nvSpPr>
        <p:spPr bwMode="auto">
          <a:xfrm>
            <a:off x="1295400" y="5181600"/>
            <a:ext cx="2743200" cy="1431925"/>
          </a:xfrm>
          <a:prstGeom prst="rect">
            <a:avLst/>
          </a:prstGeom>
          <a:noFill/>
          <a:ln w="9525">
            <a:noFill/>
            <a:miter lim="800000"/>
            <a:headEnd/>
            <a:tailEnd/>
          </a:ln>
          <a:effectLst/>
        </p:spPr>
        <p:txBody>
          <a:bodyPr>
            <a:spAutoFit/>
          </a:bodyPr>
          <a:lstStyle/>
          <a:p>
            <a:pPr algn="ctr">
              <a:spcBef>
                <a:spcPct val="50000"/>
              </a:spcBef>
            </a:pPr>
            <a:r>
              <a:rPr lang="en-GB"/>
              <a:t>Write about </a:t>
            </a:r>
            <a:r>
              <a:rPr lang="en-GB" i="1"/>
              <a:t>counter arguments</a:t>
            </a:r>
            <a:r>
              <a:rPr lang="en-GB"/>
              <a:t> and say why they are </a:t>
            </a:r>
            <a:r>
              <a:rPr lang="en-GB" i="1"/>
              <a:t>wrong</a:t>
            </a:r>
          </a:p>
        </p:txBody>
      </p:sp>
      <p:sp>
        <p:nvSpPr>
          <p:cNvPr id="24590" name="Line 14"/>
          <p:cNvSpPr>
            <a:spLocks noChangeShapeType="1"/>
          </p:cNvSpPr>
          <p:nvPr/>
        </p:nvSpPr>
        <p:spPr bwMode="auto">
          <a:xfrm flipH="1">
            <a:off x="2819400" y="3124200"/>
            <a:ext cx="304800" cy="1828800"/>
          </a:xfrm>
          <a:prstGeom prst="line">
            <a:avLst/>
          </a:prstGeom>
          <a:noFill/>
          <a:ln w="9525">
            <a:solidFill>
              <a:schemeClr val="tx1"/>
            </a:solidFill>
            <a:round/>
            <a:headEnd/>
            <a:tailEnd type="triangle" w="med" len="med"/>
          </a:ln>
          <a:effectLst/>
        </p:spPr>
        <p:txBody>
          <a:bodyPr wrap="none"/>
          <a:lstStyle/>
          <a:p>
            <a:endParaRPr lang="en-GB"/>
          </a:p>
        </p:txBody>
      </p:sp>
      <p:sp>
        <p:nvSpPr>
          <p:cNvPr id="12" name="TextBox 1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3226"/>
            <a:ext cx="8229600" cy="1143000"/>
          </a:xfrm>
        </p:spPr>
        <p:txBody>
          <a:bodyPr/>
          <a:lstStyle/>
          <a:p>
            <a:pPr eaLnBrk="1" hangingPunct="1"/>
            <a:r>
              <a:rPr lang="en-GB" dirty="0" smtClean="0"/>
              <a:t>Make sure that you…</a:t>
            </a:r>
          </a:p>
        </p:txBody>
      </p:sp>
      <p:sp>
        <p:nvSpPr>
          <p:cNvPr id="18435" name="Rectangle 3"/>
          <p:cNvSpPr>
            <a:spLocks noGrp="1" noChangeArrowheads="1"/>
          </p:cNvSpPr>
          <p:nvPr>
            <p:ph type="body" idx="1"/>
          </p:nvPr>
        </p:nvSpPr>
        <p:spPr>
          <a:xfrm>
            <a:off x="493204" y="947514"/>
            <a:ext cx="8229600" cy="4857750"/>
          </a:xfrm>
        </p:spPr>
        <p:txBody>
          <a:bodyPr/>
          <a:lstStyle/>
          <a:p>
            <a:pPr eaLnBrk="1" hangingPunct="1"/>
            <a:r>
              <a:rPr lang="en-GB" sz="2400" dirty="0" smtClean="0"/>
              <a:t>Show that you have understood the </a:t>
            </a:r>
            <a:r>
              <a:rPr lang="en-GB" sz="2400" b="1" dirty="0" smtClean="0"/>
              <a:t>T</a:t>
            </a:r>
            <a:r>
              <a:rPr lang="en-GB" sz="2400" dirty="0" smtClean="0"/>
              <a:t>ype, </a:t>
            </a:r>
            <a:r>
              <a:rPr lang="en-GB" sz="2400" b="1" dirty="0" smtClean="0"/>
              <a:t>A</a:t>
            </a:r>
            <a:r>
              <a:rPr lang="en-GB" sz="2400" dirty="0" smtClean="0"/>
              <a:t>udience and </a:t>
            </a:r>
            <a:r>
              <a:rPr lang="en-GB" sz="2400" b="1" dirty="0" smtClean="0"/>
              <a:t>P</a:t>
            </a:r>
            <a:r>
              <a:rPr lang="en-GB" sz="2400" dirty="0" smtClean="0"/>
              <a:t>urpose for the writing</a:t>
            </a:r>
          </a:p>
          <a:p>
            <a:r>
              <a:rPr lang="en-GB" sz="2400" dirty="0"/>
              <a:t>Use appropriate language, structure and presentational devices for the genre you have been given </a:t>
            </a:r>
          </a:p>
          <a:p>
            <a:pPr eaLnBrk="1" hangingPunct="1"/>
            <a:endParaRPr lang="en-GB" sz="2800" dirty="0" smtClean="0"/>
          </a:p>
        </p:txBody>
      </p:sp>
      <p:pic>
        <p:nvPicPr>
          <p:cNvPr id="4" name="Picture 3"/>
          <p:cNvPicPr>
            <a:picLocks noChangeAspect="1" noChangeArrowheads="1"/>
          </p:cNvPicPr>
          <p:nvPr/>
        </p:nvPicPr>
        <p:blipFill>
          <a:blip r:embed="rId2" cstate="print"/>
          <a:srcRect l="28641" t="18500" r="31788" b="68900"/>
          <a:stretch>
            <a:fillRect/>
          </a:stretch>
        </p:blipFill>
        <p:spPr bwMode="auto">
          <a:xfrm>
            <a:off x="457200" y="2829274"/>
            <a:ext cx="8429136" cy="1509696"/>
          </a:xfrm>
          <a:prstGeom prst="rect">
            <a:avLst/>
          </a:prstGeom>
          <a:noFill/>
          <a:ln w="9525">
            <a:noFill/>
            <a:miter lim="800000"/>
            <a:headEnd/>
            <a:tailEnd/>
          </a:ln>
        </p:spPr>
      </p:pic>
      <p:sp>
        <p:nvSpPr>
          <p:cNvPr id="3" name="Rectangle 2"/>
          <p:cNvSpPr/>
          <p:nvPr/>
        </p:nvSpPr>
        <p:spPr>
          <a:xfrm>
            <a:off x="7308304" y="4365104"/>
            <a:ext cx="1512168" cy="1477328"/>
          </a:xfrm>
          <a:prstGeom prst="rect">
            <a:avLst/>
          </a:prstGeom>
        </p:spPr>
        <p:txBody>
          <a:bodyPr wrap="square">
            <a:spAutoFit/>
          </a:bodyPr>
          <a:lstStyle/>
          <a:p>
            <a:r>
              <a:rPr lang="en-GB" dirty="0"/>
              <a:t>Use paragraphs to help make your meaning clear</a:t>
            </a:r>
          </a:p>
        </p:txBody>
      </p:sp>
      <p:sp>
        <p:nvSpPr>
          <p:cNvPr id="5" name="Rectangle 4"/>
          <p:cNvSpPr/>
          <p:nvPr/>
        </p:nvSpPr>
        <p:spPr>
          <a:xfrm>
            <a:off x="3779912" y="4338970"/>
            <a:ext cx="1656184" cy="1754326"/>
          </a:xfrm>
          <a:prstGeom prst="rect">
            <a:avLst/>
          </a:prstGeom>
        </p:spPr>
        <p:txBody>
          <a:bodyPr wrap="square">
            <a:spAutoFit/>
          </a:bodyPr>
          <a:lstStyle/>
          <a:p>
            <a:r>
              <a:rPr lang="en-GB" dirty="0"/>
              <a:t>Use a variety of sentences </a:t>
            </a:r>
            <a:r>
              <a:rPr lang="en-GB" dirty="0" smtClean="0"/>
              <a:t>effectively, varying your sentence openings</a:t>
            </a:r>
            <a:endParaRPr lang="en-GB" dirty="0"/>
          </a:p>
        </p:txBody>
      </p:sp>
      <p:sp>
        <p:nvSpPr>
          <p:cNvPr id="6" name="Rectangle 5"/>
          <p:cNvSpPr/>
          <p:nvPr/>
        </p:nvSpPr>
        <p:spPr>
          <a:xfrm>
            <a:off x="445135" y="4371272"/>
            <a:ext cx="1678593" cy="1200329"/>
          </a:xfrm>
          <a:prstGeom prst="rect">
            <a:avLst/>
          </a:prstGeom>
        </p:spPr>
        <p:txBody>
          <a:bodyPr wrap="square">
            <a:spAutoFit/>
          </a:bodyPr>
          <a:lstStyle/>
          <a:p>
            <a:r>
              <a:rPr lang="en-GB" dirty="0"/>
              <a:t>Use appropriate and interesting vocabulary</a:t>
            </a:r>
          </a:p>
        </p:txBody>
      </p:sp>
      <p:sp>
        <p:nvSpPr>
          <p:cNvPr id="7" name="Rectangle 6"/>
          <p:cNvSpPr/>
          <p:nvPr/>
        </p:nvSpPr>
        <p:spPr>
          <a:xfrm>
            <a:off x="5535243" y="4330622"/>
            <a:ext cx="1609529" cy="1477328"/>
          </a:xfrm>
          <a:prstGeom prst="rect">
            <a:avLst/>
          </a:prstGeom>
        </p:spPr>
        <p:txBody>
          <a:bodyPr wrap="square">
            <a:spAutoFit/>
          </a:bodyPr>
          <a:lstStyle/>
          <a:p>
            <a:r>
              <a:rPr lang="en-GB" dirty="0"/>
              <a:t>Make sure your work is </a:t>
            </a:r>
            <a:r>
              <a:rPr lang="en-GB" dirty="0" smtClean="0"/>
              <a:t>accurate, using a full range of punctuation</a:t>
            </a:r>
            <a:endParaRPr lang="en-GB" dirty="0"/>
          </a:p>
        </p:txBody>
      </p:sp>
      <p:sp>
        <p:nvSpPr>
          <p:cNvPr id="10" name="Rectangle 9"/>
          <p:cNvSpPr/>
          <p:nvPr/>
        </p:nvSpPr>
        <p:spPr>
          <a:xfrm>
            <a:off x="2063690" y="4342420"/>
            <a:ext cx="1656184" cy="1754326"/>
          </a:xfrm>
          <a:prstGeom prst="rect">
            <a:avLst/>
          </a:prstGeom>
        </p:spPr>
        <p:txBody>
          <a:bodyPr wrap="square">
            <a:spAutoFit/>
          </a:bodyPr>
          <a:lstStyle/>
          <a:p>
            <a:r>
              <a:rPr lang="en-GB" dirty="0"/>
              <a:t>Use a variety of </a:t>
            </a:r>
            <a:r>
              <a:rPr lang="en-GB" dirty="0" smtClean="0"/>
              <a:t>appropriate connectives to link your ideas, sentences, and paragraphs</a:t>
            </a:r>
            <a:endParaRPr lang="en-GB" dirty="0"/>
          </a:p>
        </p:txBody>
      </p:sp>
    </p:spTree>
    <p:extLst>
      <p:ext uri="{BB962C8B-B14F-4D97-AF65-F5344CB8AC3E}">
        <p14:creationId xmlns:p14="http://schemas.microsoft.com/office/powerpoint/2010/main" val="18451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371600" y="457200"/>
            <a:ext cx="5791200" cy="427038"/>
          </a:xfrm>
          <a:prstGeom prst="rect">
            <a:avLst/>
          </a:prstGeom>
          <a:noFill/>
          <a:ln w="9525">
            <a:noFill/>
            <a:miter lim="800000"/>
            <a:headEnd/>
            <a:tailEnd/>
          </a:ln>
          <a:effectLst/>
        </p:spPr>
        <p:txBody>
          <a:bodyPr>
            <a:spAutoFit/>
          </a:bodyPr>
          <a:lstStyle/>
          <a:p>
            <a:pPr>
              <a:spcBef>
                <a:spcPct val="50000"/>
              </a:spcBef>
            </a:pPr>
            <a:r>
              <a:rPr lang="en-GB" i="1">
                <a:effectLst>
                  <a:outerShdw blurRad="38100" dist="38100" dir="2700000" algn="tl">
                    <a:srgbClr val="C0C0C0"/>
                  </a:outerShdw>
                </a:effectLst>
              </a:rPr>
              <a:t>Writing to Argue Continued…</a:t>
            </a:r>
          </a:p>
        </p:txBody>
      </p:sp>
      <p:sp>
        <p:nvSpPr>
          <p:cNvPr id="25603" name="Text Box 3"/>
          <p:cNvSpPr txBox="1">
            <a:spLocks noChangeArrowheads="1"/>
          </p:cNvSpPr>
          <p:nvPr/>
        </p:nvSpPr>
        <p:spPr bwMode="auto">
          <a:xfrm>
            <a:off x="1447800" y="1143000"/>
            <a:ext cx="4572000" cy="427038"/>
          </a:xfrm>
          <a:prstGeom prst="rect">
            <a:avLst/>
          </a:prstGeom>
          <a:noFill/>
          <a:ln w="9525">
            <a:noFill/>
            <a:miter lim="800000"/>
            <a:headEnd/>
            <a:tailEnd/>
          </a:ln>
          <a:effectLst/>
        </p:spPr>
        <p:txBody>
          <a:bodyPr>
            <a:spAutoFit/>
          </a:bodyPr>
          <a:lstStyle/>
          <a:p>
            <a:pPr>
              <a:spcBef>
                <a:spcPct val="50000"/>
              </a:spcBef>
            </a:pPr>
            <a:r>
              <a:rPr lang="en-GB"/>
              <a:t>You also need to…</a:t>
            </a:r>
          </a:p>
        </p:txBody>
      </p:sp>
      <p:sp>
        <p:nvSpPr>
          <p:cNvPr id="25604" name="Text Box 4"/>
          <p:cNvSpPr txBox="1">
            <a:spLocks noChangeArrowheads="1"/>
          </p:cNvSpPr>
          <p:nvPr/>
        </p:nvSpPr>
        <p:spPr bwMode="auto">
          <a:xfrm>
            <a:off x="6096000" y="762000"/>
            <a:ext cx="2286000" cy="1096963"/>
          </a:xfrm>
          <a:prstGeom prst="rect">
            <a:avLst/>
          </a:prstGeom>
          <a:noFill/>
          <a:ln w="9525">
            <a:noFill/>
            <a:miter lim="800000"/>
            <a:headEnd/>
            <a:tailEnd/>
          </a:ln>
          <a:effectLst/>
        </p:spPr>
        <p:txBody>
          <a:bodyPr>
            <a:spAutoFit/>
          </a:bodyPr>
          <a:lstStyle/>
          <a:p>
            <a:pPr algn="ctr">
              <a:spcBef>
                <a:spcPct val="50000"/>
              </a:spcBef>
            </a:pPr>
            <a:r>
              <a:rPr lang="en-GB"/>
              <a:t>Develop your </a:t>
            </a:r>
            <a:r>
              <a:rPr lang="en-GB" i="1"/>
              <a:t>paragraphs</a:t>
            </a:r>
            <a:r>
              <a:rPr lang="en-GB"/>
              <a:t> logically</a:t>
            </a:r>
          </a:p>
        </p:txBody>
      </p:sp>
      <p:sp>
        <p:nvSpPr>
          <p:cNvPr id="25605" name="Line 5"/>
          <p:cNvSpPr>
            <a:spLocks noChangeShapeType="1"/>
          </p:cNvSpPr>
          <p:nvPr/>
        </p:nvSpPr>
        <p:spPr bwMode="auto">
          <a:xfrm>
            <a:off x="4267200" y="1295400"/>
            <a:ext cx="1981200" cy="0"/>
          </a:xfrm>
          <a:prstGeom prst="line">
            <a:avLst/>
          </a:prstGeom>
          <a:noFill/>
          <a:ln w="9525">
            <a:solidFill>
              <a:schemeClr val="tx1"/>
            </a:solidFill>
            <a:round/>
            <a:headEnd/>
            <a:tailEnd type="triangle" w="med" len="med"/>
          </a:ln>
          <a:effectLst/>
        </p:spPr>
        <p:txBody>
          <a:bodyPr wrap="none"/>
          <a:lstStyle/>
          <a:p>
            <a:endParaRPr lang="en-GB"/>
          </a:p>
        </p:txBody>
      </p:sp>
      <p:sp>
        <p:nvSpPr>
          <p:cNvPr id="25606" name="Text Box 6"/>
          <p:cNvSpPr txBox="1">
            <a:spLocks noChangeArrowheads="1"/>
          </p:cNvSpPr>
          <p:nvPr/>
        </p:nvSpPr>
        <p:spPr bwMode="auto">
          <a:xfrm>
            <a:off x="5867400" y="2286000"/>
            <a:ext cx="2819400" cy="1431925"/>
          </a:xfrm>
          <a:prstGeom prst="rect">
            <a:avLst/>
          </a:prstGeom>
          <a:noFill/>
          <a:ln w="9525">
            <a:noFill/>
            <a:miter lim="800000"/>
            <a:headEnd/>
            <a:tailEnd/>
          </a:ln>
          <a:effectLst/>
        </p:spPr>
        <p:txBody>
          <a:bodyPr>
            <a:spAutoFit/>
          </a:bodyPr>
          <a:lstStyle/>
          <a:p>
            <a:pPr algn="ctr">
              <a:spcBef>
                <a:spcPct val="50000"/>
              </a:spcBef>
            </a:pPr>
            <a:r>
              <a:rPr lang="en-GB"/>
              <a:t>Use </a:t>
            </a:r>
            <a:r>
              <a:rPr lang="en-GB" i="1"/>
              <a:t>connectives</a:t>
            </a:r>
            <a:r>
              <a:rPr lang="en-GB"/>
              <a:t> to link paragraphs and within paragraphs</a:t>
            </a:r>
          </a:p>
        </p:txBody>
      </p:sp>
      <p:sp>
        <p:nvSpPr>
          <p:cNvPr id="25607" name="Line 7"/>
          <p:cNvSpPr>
            <a:spLocks noChangeShapeType="1"/>
          </p:cNvSpPr>
          <p:nvPr/>
        </p:nvSpPr>
        <p:spPr bwMode="auto">
          <a:xfrm>
            <a:off x="4191000" y="1524000"/>
            <a:ext cx="1676400" cy="914400"/>
          </a:xfrm>
          <a:prstGeom prst="line">
            <a:avLst/>
          </a:prstGeom>
          <a:noFill/>
          <a:ln w="9525">
            <a:solidFill>
              <a:schemeClr val="tx1"/>
            </a:solidFill>
            <a:round/>
            <a:headEnd/>
            <a:tailEnd type="triangle" w="med" len="med"/>
          </a:ln>
          <a:effectLst/>
        </p:spPr>
        <p:txBody>
          <a:bodyPr wrap="none"/>
          <a:lstStyle/>
          <a:p>
            <a:endParaRPr lang="en-GB"/>
          </a:p>
        </p:txBody>
      </p:sp>
      <p:sp>
        <p:nvSpPr>
          <p:cNvPr id="25608" name="Text Box 8"/>
          <p:cNvSpPr txBox="1">
            <a:spLocks noChangeArrowheads="1"/>
          </p:cNvSpPr>
          <p:nvPr/>
        </p:nvSpPr>
        <p:spPr bwMode="auto">
          <a:xfrm>
            <a:off x="5867400" y="4114800"/>
            <a:ext cx="2743200" cy="923330"/>
          </a:xfrm>
          <a:prstGeom prst="rect">
            <a:avLst/>
          </a:prstGeom>
          <a:noFill/>
          <a:ln w="9525">
            <a:noFill/>
            <a:miter lim="800000"/>
            <a:headEnd/>
            <a:tailEnd/>
          </a:ln>
          <a:effectLst/>
        </p:spPr>
        <p:txBody>
          <a:bodyPr>
            <a:spAutoFit/>
          </a:bodyPr>
          <a:lstStyle/>
          <a:p>
            <a:pPr algn="ctr">
              <a:spcBef>
                <a:spcPct val="50000"/>
              </a:spcBef>
            </a:pPr>
            <a:r>
              <a:rPr lang="en-GB" dirty="0"/>
              <a:t>Use </a:t>
            </a:r>
            <a:r>
              <a:rPr lang="en-GB" i="1" dirty="0"/>
              <a:t>modal verbs</a:t>
            </a:r>
            <a:r>
              <a:rPr lang="en-GB" dirty="0"/>
              <a:t> to show </a:t>
            </a:r>
            <a:r>
              <a:rPr lang="en-GB" dirty="0" smtClean="0"/>
              <a:t>options (could, should, would...)</a:t>
            </a:r>
            <a:endParaRPr lang="en-GB" dirty="0"/>
          </a:p>
        </p:txBody>
      </p:sp>
      <p:sp>
        <p:nvSpPr>
          <p:cNvPr id="25609" name="Line 9"/>
          <p:cNvSpPr>
            <a:spLocks noChangeShapeType="1"/>
          </p:cNvSpPr>
          <p:nvPr/>
        </p:nvSpPr>
        <p:spPr bwMode="auto">
          <a:xfrm>
            <a:off x="3733800" y="1600200"/>
            <a:ext cx="2286000" cy="2514600"/>
          </a:xfrm>
          <a:prstGeom prst="line">
            <a:avLst/>
          </a:prstGeom>
          <a:noFill/>
          <a:ln w="9525">
            <a:solidFill>
              <a:schemeClr val="tx1"/>
            </a:solidFill>
            <a:round/>
            <a:headEnd/>
            <a:tailEnd type="triangle" w="med" len="med"/>
          </a:ln>
          <a:effectLst/>
        </p:spPr>
        <p:txBody>
          <a:bodyPr wrap="none"/>
          <a:lstStyle/>
          <a:p>
            <a:endParaRPr lang="en-GB"/>
          </a:p>
        </p:txBody>
      </p:sp>
      <p:sp>
        <p:nvSpPr>
          <p:cNvPr id="25614" name="Text Box 14"/>
          <p:cNvSpPr txBox="1">
            <a:spLocks noChangeArrowheads="1"/>
          </p:cNvSpPr>
          <p:nvPr/>
        </p:nvSpPr>
        <p:spPr bwMode="auto">
          <a:xfrm>
            <a:off x="990600" y="2743200"/>
            <a:ext cx="1981200" cy="1096963"/>
          </a:xfrm>
          <a:prstGeom prst="rect">
            <a:avLst/>
          </a:prstGeom>
          <a:noFill/>
          <a:ln w="9525">
            <a:noFill/>
            <a:miter lim="800000"/>
            <a:headEnd/>
            <a:tailEnd/>
          </a:ln>
          <a:effectLst/>
        </p:spPr>
        <p:txBody>
          <a:bodyPr>
            <a:spAutoFit/>
          </a:bodyPr>
          <a:lstStyle/>
          <a:p>
            <a:pPr algn="ctr">
              <a:spcBef>
                <a:spcPct val="50000"/>
              </a:spcBef>
            </a:pPr>
            <a:r>
              <a:rPr lang="en-GB"/>
              <a:t>Conclude by </a:t>
            </a:r>
            <a:r>
              <a:rPr lang="en-GB" i="1"/>
              <a:t>restating your opinion</a:t>
            </a:r>
          </a:p>
        </p:txBody>
      </p:sp>
      <p:sp>
        <p:nvSpPr>
          <p:cNvPr id="25615" name="Line 15"/>
          <p:cNvSpPr>
            <a:spLocks noChangeShapeType="1"/>
          </p:cNvSpPr>
          <p:nvPr/>
        </p:nvSpPr>
        <p:spPr bwMode="auto">
          <a:xfrm flipH="1">
            <a:off x="2286000" y="1600200"/>
            <a:ext cx="838200" cy="1066800"/>
          </a:xfrm>
          <a:prstGeom prst="line">
            <a:avLst/>
          </a:prstGeom>
          <a:noFill/>
          <a:ln w="9525">
            <a:solidFill>
              <a:schemeClr val="tx1"/>
            </a:solidFill>
            <a:round/>
            <a:headEnd/>
            <a:tailEnd type="triangle" w="med" len="med"/>
          </a:ln>
          <a:effectLst/>
        </p:spPr>
        <p:txBody>
          <a:bodyPr wrap="none"/>
          <a:lstStyle/>
          <a:p>
            <a:endParaRPr lang="en-GB"/>
          </a:p>
        </p:txBody>
      </p:sp>
      <p:sp>
        <p:nvSpPr>
          <p:cNvPr id="16" name="TextBox 15"/>
          <p:cNvSpPr txBox="1"/>
          <p:nvPr/>
        </p:nvSpPr>
        <p:spPr>
          <a:xfrm>
            <a:off x="2714612" y="4572008"/>
            <a:ext cx="3642344" cy="646331"/>
          </a:xfrm>
          <a:prstGeom prst="rect">
            <a:avLst/>
          </a:prstGeom>
          <a:noFill/>
        </p:spPr>
        <p:txBody>
          <a:bodyPr wrap="none" rtlCol="0">
            <a:spAutoFit/>
          </a:bodyPr>
          <a:lstStyle/>
          <a:p>
            <a:r>
              <a:rPr lang="en-GB" dirty="0" smtClean="0"/>
              <a:t>Think about </a:t>
            </a:r>
            <a:r>
              <a:rPr lang="en-GB" b="1" dirty="0" smtClean="0"/>
              <a:t>form: </a:t>
            </a:r>
            <a:r>
              <a:rPr lang="en-GB" dirty="0" smtClean="0"/>
              <a:t>an article</a:t>
            </a:r>
          </a:p>
          <a:p>
            <a:r>
              <a:rPr lang="en-GB" dirty="0"/>
              <a:t>w</a:t>
            </a:r>
            <a:r>
              <a:rPr lang="en-GB" dirty="0" smtClean="0"/>
              <a:t>ill need a heading and subheadings</a:t>
            </a:r>
            <a:endParaRPr lang="en-GB" dirty="0"/>
          </a:p>
        </p:txBody>
      </p:sp>
      <p:sp>
        <p:nvSpPr>
          <p:cNvPr id="17" name="Line 15"/>
          <p:cNvSpPr>
            <a:spLocks noChangeShapeType="1"/>
          </p:cNvSpPr>
          <p:nvPr/>
        </p:nvSpPr>
        <p:spPr bwMode="auto">
          <a:xfrm>
            <a:off x="3481374" y="1643050"/>
            <a:ext cx="447684" cy="2786082"/>
          </a:xfrm>
          <a:prstGeom prst="line">
            <a:avLst/>
          </a:prstGeom>
          <a:noFill/>
          <a:ln w="9525">
            <a:solidFill>
              <a:schemeClr val="tx1"/>
            </a:solidFill>
            <a:round/>
            <a:headEnd/>
            <a:tailEnd type="triangle" w="med" len="med"/>
          </a:ln>
          <a:effectLst/>
        </p:spPr>
        <p:txBody>
          <a:bodyPr wrap="none"/>
          <a:lstStyle/>
          <a:p>
            <a:endParaRPr lang="en-GB"/>
          </a:p>
        </p:txBody>
      </p:sp>
      <p:sp>
        <p:nvSpPr>
          <p:cNvPr id="14" name="TextBox 1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GB" dirty="0" smtClean="0"/>
              <a:t>With all this in mind, have a go at writing your article</a:t>
            </a:r>
            <a:endParaRPr lang="en-GB" dirty="0"/>
          </a:p>
        </p:txBody>
      </p:sp>
      <p:sp>
        <p:nvSpPr>
          <p:cNvPr id="3" name="Content Placeholder 2"/>
          <p:cNvSpPr>
            <a:spLocks noGrp="1"/>
          </p:cNvSpPr>
          <p:nvPr>
            <p:ph idx="1"/>
          </p:nvPr>
        </p:nvSpPr>
        <p:spPr>
          <a:xfrm>
            <a:off x="457200" y="1916832"/>
            <a:ext cx="8229600" cy="4584002"/>
          </a:xfrm>
        </p:spPr>
        <p:txBody>
          <a:bodyPr>
            <a:normAutofit/>
          </a:bodyPr>
          <a:lstStyle/>
          <a:p>
            <a:r>
              <a:rPr lang="en-GB" dirty="0" smtClean="0"/>
              <a:t>Heading and subheadings</a:t>
            </a:r>
          </a:p>
          <a:p>
            <a:r>
              <a:rPr lang="en-GB" dirty="0" smtClean="0"/>
              <a:t>Present tense</a:t>
            </a:r>
          </a:p>
          <a:p>
            <a:r>
              <a:rPr lang="en-GB" dirty="0" smtClean="0"/>
              <a:t>Formal tone</a:t>
            </a:r>
          </a:p>
          <a:p>
            <a:r>
              <a:rPr lang="en-GB" dirty="0" smtClean="0"/>
              <a:t>Use paragraphs and connectives</a:t>
            </a:r>
          </a:p>
          <a:p>
            <a:r>
              <a:rPr lang="en-GB" dirty="0" smtClean="0"/>
              <a:t>Use modal verbs (could, should, would...)</a:t>
            </a:r>
          </a:p>
          <a:p>
            <a:r>
              <a:rPr lang="en-GB" dirty="0" smtClean="0"/>
              <a:t>Use the burger structure to deal with arguments against your idea</a:t>
            </a:r>
          </a:p>
          <a:p>
            <a:r>
              <a:rPr lang="en-GB" dirty="0" smtClean="0"/>
              <a:t>End by re-stating your point of view clearly</a:t>
            </a:r>
          </a:p>
          <a:p>
            <a:endParaRPr lang="en-GB" dirty="0" smtClean="0"/>
          </a:p>
          <a:p>
            <a:endParaRPr lang="en-GB" dirty="0" smtClean="0"/>
          </a:p>
          <a:p>
            <a:endParaRPr lang="en-GB" dirty="0" smtClean="0"/>
          </a:p>
          <a:p>
            <a:endParaRPr lang="en-GB" dirty="0" smtClean="0"/>
          </a:p>
          <a:p>
            <a:endParaRPr lang="en-GB"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
        <p:nvSpPr>
          <p:cNvPr id="4" name="TextBox 3"/>
          <p:cNvSpPr txBox="1"/>
          <p:nvPr/>
        </p:nvSpPr>
        <p:spPr>
          <a:xfrm>
            <a:off x="168648" y="6093296"/>
            <a:ext cx="9144000"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33935" t="20601" r="28738" b="7160"/>
          <a:stretch/>
        </p:blipFill>
        <p:spPr>
          <a:xfrm>
            <a:off x="-36512" y="443465"/>
            <a:ext cx="5189962" cy="5649832"/>
          </a:xfrm>
          <a:prstGeom prst="rect">
            <a:avLst/>
          </a:prstGeom>
        </p:spPr>
      </p:pic>
      <p:pic>
        <p:nvPicPr>
          <p:cNvPr id="6" name="Picture 5"/>
          <p:cNvPicPr>
            <a:picLocks noChangeAspect="1"/>
          </p:cNvPicPr>
          <p:nvPr/>
        </p:nvPicPr>
        <p:blipFill rotWithShape="1">
          <a:blip r:embed="rId3"/>
          <a:srcRect l="34407" t="19341" r="31809" b="21860"/>
          <a:stretch/>
        </p:blipFill>
        <p:spPr>
          <a:xfrm>
            <a:off x="5042859" y="1294455"/>
            <a:ext cx="4092612" cy="4006753"/>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t>
            </a:r>
            <a:r>
              <a:rPr lang="en-GB" b="1" dirty="0" smtClean="0"/>
              <a:t>argue</a:t>
            </a:r>
            <a:r>
              <a:rPr lang="en-GB" dirty="0" smtClean="0"/>
              <a:t> and persuade (Q6)</a:t>
            </a:r>
            <a:endParaRPr lang="en-GB" dirty="0"/>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46000" r="28265" b="8421"/>
          <a:stretch/>
        </p:blipFill>
        <p:spPr>
          <a:xfrm>
            <a:off x="215516" y="1671648"/>
            <a:ext cx="8712968" cy="5167025"/>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39552" y="1628800"/>
            <a:ext cx="8064896" cy="280831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Imagine waking up and being cold, lonely and frightened.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Imagine living in fear of being insulted, abused or attacked.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Imagine being hungry and thirsty.</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For the thousands of homeless on Britain’s streets, they don’t need to imagine – this is their reality.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Text Box 3"/>
          <p:cNvSpPr txBox="1">
            <a:spLocks noChangeArrowheads="1"/>
          </p:cNvSpPr>
          <p:nvPr/>
        </p:nvSpPr>
        <p:spPr bwMode="auto">
          <a:xfrm>
            <a:off x="539552" y="4797152"/>
            <a:ext cx="7992888" cy="165618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2400" b="0" i="0" u="none" strike="noStrike" cap="none" normalizeH="0" baseline="0" dirty="0" smtClean="0">
                <a:ln>
                  <a:noFill/>
                </a:ln>
                <a:solidFill>
                  <a:schemeClr val="tx1"/>
                </a:solidFill>
                <a:effectLst/>
                <a:latin typeface="Arial" pitchFamily="34" charset="0"/>
                <a:cs typeface="Arial" pitchFamily="34" charset="0"/>
              </a:rPr>
              <a:t>Good evening. Today, our fellow citizens, our way of life, our very freedom came under attack in a series of deliberate and deadly terrorist attacks.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3"/>
          <p:cNvSpPr/>
          <p:nvPr/>
        </p:nvSpPr>
        <p:spPr>
          <a:xfrm>
            <a:off x="539552" y="548680"/>
            <a:ext cx="7920880" cy="830997"/>
          </a:xfrm>
          <a:prstGeom prst="rect">
            <a:avLst/>
          </a:prstGeom>
        </p:spPr>
        <p:txBody>
          <a:bodyPr wrap="square">
            <a:spAutoFit/>
          </a:bodyPr>
          <a:lstStyle/>
          <a:p>
            <a:r>
              <a:rPr lang="en-GB" sz="2400" b="1" dirty="0"/>
              <a:t>Read the texts below. Which devices do they use to persuade? </a:t>
            </a:r>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a:t>
            </a:r>
            <a:r>
              <a:rPr lang="en-GB" b="1" dirty="0" smtClean="0"/>
              <a:t>persuade</a:t>
            </a:r>
            <a:r>
              <a:rPr lang="en-GB" dirty="0" smtClean="0"/>
              <a:t> (Q6)</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a:t>
            </a:r>
            <a:r>
              <a:rPr lang="en-GB" b="1" dirty="0" smtClean="0"/>
              <a:t>persuade</a:t>
            </a:r>
            <a:r>
              <a:rPr lang="en-GB" dirty="0" smtClean="0"/>
              <a:t> (Q6)</a:t>
            </a:r>
            <a:endParaRPr lang="en-GB" dirty="0"/>
          </a:p>
        </p:txBody>
      </p:sp>
      <p:sp>
        <p:nvSpPr>
          <p:cNvPr id="4" name="TextBox 3"/>
          <p:cNvSpPr txBox="1"/>
          <p:nvPr/>
        </p:nvSpPr>
        <p:spPr>
          <a:xfrm>
            <a:off x="251520" y="620688"/>
            <a:ext cx="8712968" cy="5016758"/>
          </a:xfrm>
          <a:prstGeom prst="rect">
            <a:avLst/>
          </a:prstGeom>
          <a:noFill/>
        </p:spPr>
        <p:txBody>
          <a:bodyPr wrap="square" rtlCol="0">
            <a:spAutoFit/>
          </a:bodyPr>
          <a:lstStyle/>
          <a:p>
            <a:r>
              <a:rPr lang="en-GB" sz="3200" dirty="0" smtClean="0"/>
              <a:t>Annotate, highlight or colour code the speech on your handout to show the following persuasive features:</a:t>
            </a:r>
          </a:p>
          <a:p>
            <a:endParaRPr lang="en-GB" sz="3200" dirty="0"/>
          </a:p>
          <a:p>
            <a:pPr>
              <a:buFont typeface="Arial" pitchFamily="34" charset="0"/>
              <a:buChar char="•"/>
            </a:pPr>
            <a:r>
              <a:rPr lang="en-GB" sz="3200" dirty="0" smtClean="0"/>
              <a:t> rhetorical questions</a:t>
            </a:r>
          </a:p>
          <a:p>
            <a:pPr>
              <a:buFont typeface="Arial" pitchFamily="34" charset="0"/>
              <a:buChar char="•"/>
            </a:pPr>
            <a:r>
              <a:rPr lang="en-GB" sz="3200" dirty="0"/>
              <a:t> </a:t>
            </a:r>
            <a:r>
              <a:rPr lang="en-GB" sz="3200" dirty="0" smtClean="0"/>
              <a:t>exaggeration</a:t>
            </a:r>
          </a:p>
          <a:p>
            <a:pPr>
              <a:buFont typeface="Arial" pitchFamily="34" charset="0"/>
              <a:buChar char="•"/>
            </a:pPr>
            <a:r>
              <a:rPr lang="en-GB" sz="3200" dirty="0"/>
              <a:t> </a:t>
            </a:r>
            <a:r>
              <a:rPr lang="en-GB" sz="3200" dirty="0" smtClean="0"/>
              <a:t>rule of three</a:t>
            </a:r>
          </a:p>
          <a:p>
            <a:pPr>
              <a:buFont typeface="Arial" pitchFamily="34" charset="0"/>
              <a:buChar char="•"/>
            </a:pPr>
            <a:r>
              <a:rPr lang="en-GB" sz="3200" dirty="0"/>
              <a:t> </a:t>
            </a:r>
            <a:r>
              <a:rPr lang="en-GB" sz="3200" dirty="0" smtClean="0"/>
              <a:t>repetition</a:t>
            </a:r>
          </a:p>
          <a:p>
            <a:pPr>
              <a:buFont typeface="Arial" pitchFamily="34" charset="0"/>
              <a:buChar char="•"/>
            </a:pPr>
            <a:r>
              <a:rPr lang="en-GB" sz="3200" dirty="0"/>
              <a:t> </a:t>
            </a:r>
            <a:r>
              <a:rPr lang="en-GB" sz="3200" dirty="0" smtClean="0"/>
              <a:t>personal pronouns</a:t>
            </a:r>
          </a:p>
          <a:p>
            <a:pPr>
              <a:buFont typeface="Arial" pitchFamily="34" charset="0"/>
              <a:buChar char="•"/>
            </a:pPr>
            <a:r>
              <a:rPr lang="en-GB" sz="3200" dirty="0"/>
              <a:t> </a:t>
            </a:r>
            <a:r>
              <a:rPr lang="en-GB" sz="3200" dirty="0" smtClean="0"/>
              <a:t>alliteration</a:t>
            </a:r>
            <a:endParaRPr lang="en-GB" sz="3200" dirty="0"/>
          </a:p>
        </p:txBody>
      </p:sp>
      <p:pic>
        <p:nvPicPr>
          <p:cNvPr id="56324" name="Picture 4" descr="http://www.resimbul.com/sonuc/kedi/kedi-verenler/kedi-verenler-ba63e5.jpg"/>
          <p:cNvPicPr>
            <a:picLocks noChangeAspect="1" noChangeArrowheads="1"/>
          </p:cNvPicPr>
          <p:nvPr/>
        </p:nvPicPr>
        <p:blipFill>
          <a:blip r:embed="rId2" cstate="print"/>
          <a:srcRect/>
          <a:stretch>
            <a:fillRect/>
          </a:stretch>
        </p:blipFill>
        <p:spPr bwMode="auto">
          <a:xfrm>
            <a:off x="4355976" y="2564904"/>
            <a:ext cx="4476750" cy="2857500"/>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l="35728" t="34501" r="34150" b="23000"/>
          <a:stretch>
            <a:fillRect/>
          </a:stretch>
        </p:blipFill>
        <p:spPr bwMode="auto">
          <a:xfrm>
            <a:off x="611560" y="404664"/>
            <a:ext cx="7893517" cy="6264696"/>
          </a:xfrm>
          <a:prstGeom prst="rect">
            <a:avLst/>
          </a:prstGeom>
          <a:noFill/>
          <a:ln w="9525">
            <a:noFill/>
            <a:miter lim="800000"/>
            <a:headEnd/>
            <a:tailEnd/>
          </a:ln>
        </p:spPr>
      </p:pic>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a:t>
            </a:r>
            <a:r>
              <a:rPr lang="en-GB" b="1" dirty="0" smtClean="0"/>
              <a:t>persuade</a:t>
            </a:r>
            <a:r>
              <a:rPr lang="en-GB" dirty="0" smtClean="0"/>
              <a:t> (Q6)</a:t>
            </a:r>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http://retireyoung.com.au/wp-content/uploads/2010/11/red-jelly.jpg"/>
          <p:cNvPicPr>
            <a:picLocks noChangeAspect="1" noChangeArrowheads="1"/>
          </p:cNvPicPr>
          <p:nvPr/>
        </p:nvPicPr>
        <p:blipFill>
          <a:blip r:embed="rId2" cstate="print"/>
          <a:srcRect/>
          <a:stretch>
            <a:fillRect/>
          </a:stretch>
        </p:blipFill>
        <p:spPr bwMode="auto">
          <a:xfrm>
            <a:off x="0" y="4728384"/>
            <a:ext cx="3203847" cy="2129616"/>
          </a:xfrm>
          <a:prstGeom prst="rect">
            <a:avLst/>
          </a:prstGeom>
          <a:noFill/>
        </p:spPr>
      </p:pic>
      <p:sp>
        <p:nvSpPr>
          <p:cNvPr id="16385" name="Rectangle 1"/>
          <p:cNvSpPr>
            <a:spLocks noChangeArrowheads="1"/>
          </p:cNvSpPr>
          <p:nvPr/>
        </p:nvSpPr>
        <p:spPr bwMode="auto">
          <a:xfrm>
            <a:off x="0" y="404664"/>
            <a:ext cx="897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When you are writing to PERSUADE; your aim is to convince your reader.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386" name="Rectangle 2"/>
          <p:cNvSpPr>
            <a:spLocks noChangeArrowheads="1"/>
          </p:cNvSpPr>
          <p:nvPr/>
        </p:nvSpPr>
        <p:spPr bwMode="auto">
          <a:xfrm>
            <a:off x="323528" y="1052736"/>
            <a:ext cx="84249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chemeClr val="tx1"/>
                </a:solidFill>
                <a:effectLst/>
                <a:ea typeface="Times New Roman" pitchFamily="18" charset="0"/>
                <a:cs typeface="Arial" pitchFamily="34" charset="0"/>
              </a:rPr>
              <a:t>TASK:</a:t>
            </a:r>
            <a:r>
              <a:rPr kumimoji="0" lang="en-GB" sz="2800" b="0" i="0" u="none" strike="noStrike" cap="none" normalizeH="0" baseline="0" dirty="0" smtClean="0">
                <a:ln>
                  <a:noFill/>
                </a:ln>
                <a:solidFill>
                  <a:schemeClr val="tx1"/>
                </a:solidFill>
                <a:effectLst/>
                <a:ea typeface="Times New Roman" pitchFamily="18" charset="0"/>
                <a:cs typeface="Arial" pitchFamily="34" charset="0"/>
              </a:rPr>
              <a:t>  Write the script for a persuasive</a:t>
            </a:r>
            <a:r>
              <a:rPr kumimoji="0" lang="en-GB" sz="2800" b="0" i="0" u="none" strike="noStrike" cap="none" normalizeH="0" dirty="0" smtClean="0">
                <a:ln>
                  <a:noFill/>
                </a:ln>
                <a:solidFill>
                  <a:schemeClr val="tx1"/>
                </a:solidFill>
                <a:effectLst/>
                <a:ea typeface="Times New Roman" pitchFamily="18" charset="0"/>
                <a:cs typeface="Arial" pitchFamily="34" charset="0"/>
              </a:rPr>
              <a:t> speech</a:t>
            </a:r>
            <a:r>
              <a:rPr lang="en-GB" sz="2800" dirty="0" smtClean="0">
                <a:ea typeface="Times New Roman" pitchFamily="18" charset="0"/>
                <a:cs typeface="Arial" pitchFamily="34" charset="0"/>
              </a:rPr>
              <a:t>.</a:t>
            </a:r>
            <a:endParaRPr kumimoji="0" lang="en-GB" sz="28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2800" b="0" i="0" u="none" strike="noStrike" cap="none" normalizeH="0" baseline="0" dirty="0" smtClean="0">
              <a:ln>
                <a:noFill/>
              </a:ln>
              <a:solidFill>
                <a:schemeClr val="tx1"/>
              </a:solidFill>
              <a:effectLst/>
              <a:cs typeface="Arial" pitchFamily="34" charset="0"/>
            </a:endParaRPr>
          </a:p>
          <a:p>
            <a:pPr lvl="0" algn="ctr" eaLnBrk="0" fontAlgn="base" hangingPunct="0">
              <a:spcBef>
                <a:spcPct val="0"/>
              </a:spcBef>
              <a:spcAft>
                <a:spcPct val="0"/>
              </a:spcAft>
            </a:pPr>
            <a:r>
              <a:rPr lang="en-GB" sz="4400" b="1" dirty="0" smtClean="0">
                <a:cs typeface="Arial" pitchFamily="34" charset="0"/>
              </a:rPr>
              <a:t>Jelly versus Ice Cream</a:t>
            </a:r>
          </a:p>
          <a:p>
            <a:pPr algn="ctr" eaLnBrk="0" fontAlgn="base" hangingPunct="0">
              <a:spcBef>
                <a:spcPct val="0"/>
              </a:spcBef>
              <a:spcAft>
                <a:spcPct val="0"/>
              </a:spcAft>
            </a:pPr>
            <a:r>
              <a:rPr lang="en-GB" sz="2400" dirty="0" smtClean="0"/>
              <a:t>It is without a doubt on of the most complicated, contentious and controversial issues of all time: an issue fraught with difficulties; but an issue that we can no longer hide away from. Guaranteed to split the nation like an axe: the joust of jelly versus ice-cream.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8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ea typeface="Times New Roman" pitchFamily="18" charset="0"/>
                <a:cs typeface="Arial" pitchFamily="34" charset="0"/>
              </a:rPr>
              <a:t>		</a:t>
            </a:r>
            <a:endParaRPr kumimoji="0" lang="en-GB" sz="2800" b="0" i="0" u="none" strike="noStrike" cap="none" normalizeH="0" baseline="0" dirty="0" smtClean="0">
              <a:ln>
                <a:noFill/>
              </a:ln>
              <a:solidFill>
                <a:schemeClr val="tx1"/>
              </a:solidFill>
              <a:effectLst/>
              <a:cs typeface="Arial" pitchFamily="34" charset="0"/>
            </a:endParaRPr>
          </a:p>
        </p:txBody>
      </p:sp>
      <p:sp>
        <p:nvSpPr>
          <p:cNvPr id="4" name="TextBox 3"/>
          <p:cNvSpPr txBox="1"/>
          <p:nvPr/>
        </p:nvSpPr>
        <p:spPr>
          <a:xfrm>
            <a:off x="3203848" y="4725144"/>
            <a:ext cx="3312368" cy="1384995"/>
          </a:xfrm>
          <a:prstGeom prst="rect">
            <a:avLst/>
          </a:prstGeom>
          <a:noFill/>
        </p:spPr>
        <p:txBody>
          <a:bodyPr wrap="square" rtlCol="0">
            <a:spAutoFit/>
          </a:bodyPr>
          <a:lstStyle/>
          <a:p>
            <a:pPr marL="342900" indent="-342900">
              <a:buAutoNum type="arabicPeriod"/>
            </a:pPr>
            <a:r>
              <a:rPr lang="en-GB" sz="2100" b="1" dirty="0" smtClean="0"/>
              <a:t>Plan ideas</a:t>
            </a:r>
          </a:p>
          <a:p>
            <a:pPr marL="342900" indent="-342900">
              <a:buAutoNum type="arabicPeriod"/>
            </a:pPr>
            <a:r>
              <a:rPr lang="en-GB" sz="2100" b="1" dirty="0" smtClean="0"/>
              <a:t>Plan structure</a:t>
            </a:r>
          </a:p>
          <a:p>
            <a:pPr marL="342900" indent="-342900">
              <a:buAutoNum type="arabicPeriod"/>
            </a:pPr>
            <a:r>
              <a:rPr lang="en-GB" sz="2100" b="1" dirty="0" smtClean="0"/>
              <a:t>Plan techniques</a:t>
            </a:r>
          </a:p>
          <a:p>
            <a:pPr marL="342900" indent="-342900">
              <a:buAutoNum type="arabicPeriod"/>
            </a:pPr>
            <a:r>
              <a:rPr lang="en-GB" sz="2100" b="1" dirty="0" smtClean="0"/>
              <a:t>Write speech</a:t>
            </a:r>
            <a:endParaRPr lang="en-GB" sz="2100" b="1" dirty="0"/>
          </a:p>
        </p:txBody>
      </p:sp>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a:t>
            </a:r>
            <a:r>
              <a:rPr lang="en-GB" b="1" dirty="0" smtClean="0"/>
              <a:t>persuade</a:t>
            </a:r>
            <a:r>
              <a:rPr lang="en-GB" dirty="0" smtClean="0"/>
              <a:t> (Q6)</a:t>
            </a:r>
            <a:endParaRPr lang="en-GB" dirty="0"/>
          </a:p>
        </p:txBody>
      </p:sp>
      <p:pic>
        <p:nvPicPr>
          <p:cNvPr id="59396" name="Picture 4" descr="http://4.bp.blogspot.com/-1qMBre0yRoU/T4RlL9cdvbI/AAAAAAAAADk/OUS8pbnWRnA/s1600/ice-cream-4.gif"/>
          <p:cNvPicPr>
            <a:picLocks noChangeAspect="1" noChangeArrowheads="1"/>
          </p:cNvPicPr>
          <p:nvPr/>
        </p:nvPicPr>
        <p:blipFill>
          <a:blip r:embed="rId3" cstate="print"/>
          <a:srcRect/>
          <a:stretch>
            <a:fillRect/>
          </a:stretch>
        </p:blipFill>
        <p:spPr bwMode="auto">
          <a:xfrm rot="21265879" flipH="1">
            <a:off x="7717419" y="4241813"/>
            <a:ext cx="1300239" cy="2667155"/>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23528" y="-221488"/>
          <a:ext cx="8496944" cy="7227824"/>
        </p:xfrm>
        <a:graphic>
          <a:graphicData uri="http://schemas.openxmlformats.org/drawingml/2006/table">
            <a:tbl>
              <a:tblPr/>
              <a:tblGrid>
                <a:gridCol w="8496944"/>
              </a:tblGrid>
              <a:tr h="504056">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RHETORICAL QUESTION</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742">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LIST OF THREE</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404">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REPETITION</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106">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‘I’ OR ‘WE’</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532">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EMOTIVE LANGUAGE (WORDS THAT MAKE YOU FEEL)</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242">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WORDS THAT CREATE IMAGES (IMAGERY)</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28">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CONTRASTS</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606">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DIRECTLY ADDRESSING THE AUDIENCE</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algn="ctr">
                        <a:lnSpc>
                          <a:spcPct val="115000"/>
                        </a:lnSpc>
                        <a:spcAft>
                          <a:spcPts val="1000"/>
                        </a:spcAft>
                      </a:pPr>
                      <a:endParaRPr lang="en-GB" sz="1800" dirty="0">
                        <a:latin typeface="Calibri"/>
                        <a:ea typeface="Calibri"/>
                        <a:cs typeface="Times New Roman"/>
                      </a:endParaRPr>
                    </a:p>
                    <a:p>
                      <a:pPr algn="ctr">
                        <a:lnSpc>
                          <a:spcPct val="115000"/>
                        </a:lnSpc>
                        <a:spcAft>
                          <a:spcPts val="1000"/>
                        </a:spcAft>
                      </a:pPr>
                      <a:r>
                        <a:rPr lang="en-GB" sz="1800" dirty="0">
                          <a:latin typeface="Calibri"/>
                          <a:ea typeface="Calibri"/>
                          <a:cs typeface="Times New Roman"/>
                        </a:rPr>
                        <a:t>STATISTICS/FACTS &amp; FIGURES</a:t>
                      </a: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400">
                <a:tc>
                  <a:txBody>
                    <a:bodyPr/>
                    <a:lstStyle/>
                    <a:p>
                      <a:pPr algn="ctr">
                        <a:lnSpc>
                          <a:spcPct val="115000"/>
                        </a:lnSpc>
                        <a:spcAft>
                          <a:spcPts val="1000"/>
                        </a:spcAft>
                      </a:pPr>
                      <a:endParaRPr lang="en-GB" sz="1800" dirty="0">
                        <a:latin typeface="Calibri"/>
                        <a:ea typeface="Calibri"/>
                        <a:cs typeface="Times New Roman"/>
                      </a:endParaRPr>
                    </a:p>
                  </a:txBody>
                  <a:tcPr marL="36576" marR="3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179512" y="2204864"/>
            <a:ext cx="1224136" cy="3170099"/>
          </a:xfrm>
          <a:prstGeom prst="rect">
            <a:avLst/>
          </a:prstGeom>
          <a:noFill/>
        </p:spPr>
        <p:txBody>
          <a:bodyPr wrap="square" rtlCol="0">
            <a:spAutoFit/>
          </a:bodyPr>
          <a:lstStyle/>
          <a:p>
            <a:r>
              <a:rPr lang="en-GB" sz="20000" b="1" dirty="0" smtClean="0">
                <a:solidFill>
                  <a:srgbClr val="FF0000"/>
                </a:solidFill>
              </a:rPr>
              <a:t>?</a:t>
            </a:r>
            <a:endParaRPr lang="en-GB" sz="20000" b="1" dirty="0">
              <a:solidFill>
                <a:srgbClr val="FF00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a:t>
            </a:r>
            <a:r>
              <a:rPr lang="en-GB" b="1" dirty="0" smtClean="0"/>
              <a:t>persuade</a:t>
            </a:r>
            <a:r>
              <a:rPr lang="en-GB" dirty="0" smtClean="0"/>
              <a:t> (Q6)</a:t>
            </a:r>
            <a:endParaRPr lang="en-GB" dirty="0"/>
          </a:p>
        </p:txBody>
      </p:sp>
      <p:sp>
        <p:nvSpPr>
          <p:cNvPr id="4" name="TextBox 3"/>
          <p:cNvSpPr txBox="1"/>
          <p:nvPr/>
        </p:nvSpPr>
        <p:spPr>
          <a:xfrm>
            <a:off x="168648" y="6093296"/>
            <a:ext cx="9144000"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33935" t="20601" r="28738" b="7160"/>
          <a:stretch/>
        </p:blipFill>
        <p:spPr>
          <a:xfrm>
            <a:off x="-36512" y="443465"/>
            <a:ext cx="5189962" cy="5649832"/>
          </a:xfrm>
          <a:prstGeom prst="rect">
            <a:avLst/>
          </a:prstGeom>
        </p:spPr>
      </p:pic>
      <p:pic>
        <p:nvPicPr>
          <p:cNvPr id="6" name="Picture 5"/>
          <p:cNvPicPr>
            <a:picLocks noChangeAspect="1"/>
          </p:cNvPicPr>
          <p:nvPr/>
        </p:nvPicPr>
        <p:blipFill rotWithShape="1">
          <a:blip r:embed="rId3"/>
          <a:srcRect l="34407" t="19341" r="31809" b="21860"/>
          <a:stretch/>
        </p:blipFill>
        <p:spPr>
          <a:xfrm>
            <a:off x="5042859" y="1294455"/>
            <a:ext cx="4092612" cy="4006753"/>
          </a:xfrm>
          <a:prstGeom prst="rect">
            <a:avLst/>
          </a:prstGeom>
        </p:spPr>
      </p:pic>
    </p:spTree>
    <p:extLst>
      <p:ext uri="{BB962C8B-B14F-4D97-AF65-F5344CB8AC3E}">
        <p14:creationId xmlns:p14="http://schemas.microsoft.com/office/powerpoint/2010/main" val="551177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3785652"/>
          </a:xfrm>
          <a:prstGeom prst="rect">
            <a:avLst/>
          </a:prstGeom>
          <a:noFill/>
        </p:spPr>
        <p:txBody>
          <a:bodyPr wrap="square" rtlCol="0">
            <a:spAutoFit/>
          </a:bodyPr>
          <a:lstStyle/>
          <a:p>
            <a:r>
              <a:rPr lang="en-GB" sz="3600" b="1" dirty="0" smtClean="0"/>
              <a:t>Q5: </a:t>
            </a:r>
            <a:r>
              <a:rPr lang="en-GB" sz="3600" dirty="0" smtClean="0"/>
              <a:t>Inform / explain / </a:t>
            </a:r>
            <a:r>
              <a:rPr lang="en-GB" sz="3600" b="1" dirty="0" smtClean="0"/>
              <a:t>describe</a:t>
            </a:r>
            <a:r>
              <a:rPr lang="en-GB" sz="3600" dirty="0" smtClean="0"/>
              <a:t>, based on personal details: 16 marks.  25 minutes.</a:t>
            </a:r>
          </a:p>
          <a:p>
            <a:endParaRPr lang="en-GB" sz="2800" dirty="0"/>
          </a:p>
          <a:p>
            <a:r>
              <a:rPr lang="en-GB" sz="2800" b="1" dirty="0" smtClean="0"/>
              <a:t>10 marks </a:t>
            </a:r>
            <a:r>
              <a:rPr lang="en-GB" sz="2800" dirty="0" smtClean="0"/>
              <a:t>– use of language and detail; writing appropriately for audience and purpose; use of paragraphs</a:t>
            </a:r>
          </a:p>
          <a:p>
            <a:r>
              <a:rPr lang="en-GB" sz="2800" b="1" dirty="0" smtClean="0"/>
              <a:t>6 marks </a:t>
            </a:r>
            <a:r>
              <a:rPr lang="en-GB" sz="2800" dirty="0" smtClean="0"/>
              <a:t>– spelling, punctuation, and sentence structure; use of standard English</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revise and practise writing to argue and </a:t>
            </a:r>
            <a:r>
              <a:rPr lang="en-GB" b="1" dirty="0" smtClean="0"/>
              <a:t>persuade</a:t>
            </a:r>
            <a:r>
              <a:rPr lang="en-GB" dirty="0" smtClean="0"/>
              <a:t> (Q6)</a:t>
            </a:r>
            <a:endParaRPr lang="en-GB" dirty="0"/>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46000" r="28265" b="8421"/>
          <a:stretch/>
        </p:blipFill>
        <p:spPr>
          <a:xfrm>
            <a:off x="215516" y="1671648"/>
            <a:ext cx="8712968" cy="5167025"/>
          </a:xfrm>
          <a:prstGeom prst="rect">
            <a:avLst/>
          </a:prstGeom>
        </p:spPr>
      </p:pic>
    </p:spTree>
    <p:extLst>
      <p:ext uri="{BB962C8B-B14F-4D97-AF65-F5344CB8AC3E}">
        <p14:creationId xmlns:p14="http://schemas.microsoft.com/office/powerpoint/2010/main" val="17892792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539552" y="908720"/>
            <a:ext cx="8208912" cy="4824536"/>
          </a:xfrm>
        </p:spPr>
        <p:txBody>
          <a:bodyPr>
            <a:noAutofit/>
          </a:bodyPr>
          <a:lstStyle/>
          <a:p>
            <a:r>
              <a:rPr lang="en-GB" sz="2800" dirty="0" smtClean="0">
                <a:solidFill>
                  <a:schemeClr val="bg1"/>
                </a:solidFill>
                <a:latin typeface="Comic Sans MS" pitchFamily="66" charset="0"/>
              </a:rPr>
              <a:t> </a:t>
            </a:r>
            <a:r>
              <a:rPr lang="en-GB" sz="3600" b="1" dirty="0" smtClean="0">
                <a:solidFill>
                  <a:schemeClr val="bg1"/>
                </a:solidFill>
                <a:latin typeface="Comic Sans MS" pitchFamily="66" charset="0"/>
              </a:rPr>
              <a:t>Learning Objective</a:t>
            </a:r>
            <a:br>
              <a:rPr lang="en-GB" sz="3600" b="1"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r>
              <a:rPr lang="en-GB" sz="3600" dirty="0" smtClean="0">
                <a:solidFill>
                  <a:schemeClr val="bg1"/>
                </a:solidFill>
                <a:latin typeface="Comic Sans MS" pitchFamily="66" charset="0"/>
              </a:rPr>
              <a:t> To have a go at an exam question under exam conditions (Q6)</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568952" cy="3785652"/>
          </a:xfrm>
          <a:prstGeom prst="rect">
            <a:avLst/>
          </a:prstGeom>
          <a:ln>
            <a:solidFill>
              <a:schemeClr val="tx1"/>
            </a:solidFill>
          </a:ln>
        </p:spPr>
        <p:txBody>
          <a:bodyPr wrap="square">
            <a:spAutoFit/>
          </a:bodyPr>
          <a:lstStyle/>
          <a:p>
            <a:r>
              <a:rPr lang="en-GB" sz="2400" dirty="0"/>
              <a:t>“Young people today waste too much time watching TV and playing computer games.”</a:t>
            </a:r>
          </a:p>
          <a:p>
            <a:r>
              <a:rPr lang="en-GB" sz="2400" dirty="0"/>
              <a:t>Write an </a:t>
            </a:r>
            <a:r>
              <a:rPr lang="en-GB" sz="2400" b="1" dirty="0"/>
              <a:t>article for a magazine of your choice arguing for </a:t>
            </a:r>
            <a:r>
              <a:rPr lang="en-GB" sz="2400" b="1" i="1" dirty="0"/>
              <a:t>or against this statement</a:t>
            </a:r>
            <a:r>
              <a:rPr lang="en-GB" sz="2400" b="1" i="1" dirty="0" smtClean="0"/>
              <a:t>.</a:t>
            </a:r>
          </a:p>
          <a:p>
            <a:endParaRPr lang="en-GB" sz="2400" b="1" i="1" dirty="0"/>
          </a:p>
          <a:p>
            <a:r>
              <a:rPr lang="en-GB" sz="2400" dirty="0"/>
              <a:t>Remember to:</a:t>
            </a:r>
          </a:p>
          <a:p>
            <a:r>
              <a:rPr lang="en-GB" sz="2400" dirty="0"/>
              <a:t> write an </a:t>
            </a:r>
            <a:r>
              <a:rPr lang="en-GB" sz="2400" b="1" dirty="0"/>
              <a:t>article</a:t>
            </a:r>
          </a:p>
          <a:p>
            <a:r>
              <a:rPr lang="en-GB" sz="2400" dirty="0"/>
              <a:t> use language to </a:t>
            </a:r>
            <a:r>
              <a:rPr lang="en-GB" sz="2400" b="1" dirty="0"/>
              <a:t>argue</a:t>
            </a:r>
            <a:r>
              <a:rPr lang="en-GB" sz="2400" b="1" dirty="0" smtClean="0"/>
              <a:t>.</a:t>
            </a:r>
          </a:p>
          <a:p>
            <a:endParaRPr lang="en-GB" sz="2400" b="1" dirty="0"/>
          </a:p>
          <a:p>
            <a:r>
              <a:rPr lang="en-GB" sz="2400" dirty="0"/>
              <a:t>Try to write approximately two pages.</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have a go at an exam question under exam conditions (Q6)</a:t>
            </a:r>
            <a:endParaRPr lang="en-GB" dirty="0"/>
          </a:p>
        </p:txBody>
      </p:sp>
      <p:sp>
        <p:nvSpPr>
          <p:cNvPr id="4" name="TextBox 3"/>
          <p:cNvSpPr txBox="1"/>
          <p:nvPr/>
        </p:nvSpPr>
        <p:spPr>
          <a:xfrm>
            <a:off x="179512" y="4653136"/>
            <a:ext cx="8964488" cy="1938992"/>
          </a:xfrm>
          <a:prstGeom prst="rect">
            <a:avLst/>
          </a:prstGeom>
          <a:noFill/>
        </p:spPr>
        <p:txBody>
          <a:bodyPr wrap="square" rtlCol="0">
            <a:spAutoFit/>
          </a:bodyPr>
          <a:lstStyle/>
          <a:p>
            <a:r>
              <a:rPr lang="en-GB" sz="2400" b="1" dirty="0" smtClean="0">
                <a:solidFill>
                  <a:srgbClr val="0070C0"/>
                </a:solidFill>
              </a:rPr>
              <a:t>Write the question into your exercise book and underline or highlight any key words.</a:t>
            </a:r>
          </a:p>
          <a:p>
            <a:r>
              <a:rPr lang="en-GB" sz="2400" b="1" dirty="0" smtClean="0">
                <a:solidFill>
                  <a:srgbClr val="FF0000"/>
                </a:solidFill>
              </a:rPr>
              <a:t>What do you need to do to answer this question successfully? </a:t>
            </a:r>
          </a:p>
          <a:p>
            <a:endParaRPr lang="en-GB" sz="2400" dirty="0"/>
          </a:p>
          <a:p>
            <a:r>
              <a:rPr lang="en-GB" sz="2400" b="1" dirty="0" smtClean="0">
                <a:solidFill>
                  <a:srgbClr val="7030A0"/>
                </a:solidFill>
              </a:rPr>
              <a:t>Let’s plan together...</a:t>
            </a:r>
            <a:endParaRPr lang="en-GB" sz="2400" b="1" dirty="0">
              <a:solidFill>
                <a:srgbClr val="7030A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568952" cy="3785652"/>
          </a:xfrm>
          <a:prstGeom prst="rect">
            <a:avLst/>
          </a:prstGeom>
          <a:ln>
            <a:solidFill>
              <a:schemeClr val="tx1"/>
            </a:solidFill>
          </a:ln>
        </p:spPr>
        <p:txBody>
          <a:bodyPr wrap="square">
            <a:spAutoFit/>
          </a:bodyPr>
          <a:lstStyle/>
          <a:p>
            <a:r>
              <a:rPr lang="en-GB" sz="2400" dirty="0"/>
              <a:t>“Young people today waste too much time watching TV and playing computer games.”</a:t>
            </a:r>
          </a:p>
          <a:p>
            <a:r>
              <a:rPr lang="en-GB" sz="2400" dirty="0"/>
              <a:t>Write an </a:t>
            </a:r>
            <a:r>
              <a:rPr lang="en-GB" sz="2400" b="1" dirty="0"/>
              <a:t>article for a magazine of your choice arguing for </a:t>
            </a:r>
            <a:r>
              <a:rPr lang="en-GB" sz="2400" b="1" i="1" dirty="0"/>
              <a:t>or against this statement</a:t>
            </a:r>
            <a:r>
              <a:rPr lang="en-GB" sz="2400" b="1" i="1" dirty="0" smtClean="0"/>
              <a:t>.</a:t>
            </a:r>
          </a:p>
          <a:p>
            <a:endParaRPr lang="en-GB" sz="2400" b="1" i="1" dirty="0"/>
          </a:p>
          <a:p>
            <a:r>
              <a:rPr lang="en-GB" sz="2400" dirty="0"/>
              <a:t>Remember to:</a:t>
            </a:r>
          </a:p>
          <a:p>
            <a:r>
              <a:rPr lang="en-GB" sz="2400" dirty="0"/>
              <a:t> write an </a:t>
            </a:r>
            <a:r>
              <a:rPr lang="en-GB" sz="2400" b="1" dirty="0"/>
              <a:t>article</a:t>
            </a:r>
          </a:p>
          <a:p>
            <a:r>
              <a:rPr lang="en-GB" sz="2400" dirty="0"/>
              <a:t> use language to </a:t>
            </a:r>
            <a:r>
              <a:rPr lang="en-GB" sz="2400" b="1" dirty="0"/>
              <a:t>argue</a:t>
            </a:r>
            <a:r>
              <a:rPr lang="en-GB" sz="2400" b="1" dirty="0" smtClean="0"/>
              <a:t>.</a:t>
            </a:r>
          </a:p>
          <a:p>
            <a:endParaRPr lang="en-GB" sz="2400" b="1" dirty="0"/>
          </a:p>
          <a:p>
            <a:r>
              <a:rPr lang="en-GB" sz="2400" dirty="0"/>
              <a:t>Try to write approximately two pages.</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have a go at an exam question under exam conditions (Q6)</a:t>
            </a:r>
            <a:endParaRPr lang="en-GB" dirty="0"/>
          </a:p>
        </p:txBody>
      </p:sp>
      <p:sp>
        <p:nvSpPr>
          <p:cNvPr id="4" name="TextBox 3"/>
          <p:cNvSpPr txBox="1"/>
          <p:nvPr/>
        </p:nvSpPr>
        <p:spPr>
          <a:xfrm>
            <a:off x="179512" y="4653136"/>
            <a:ext cx="8784976" cy="584775"/>
          </a:xfrm>
          <a:prstGeom prst="rect">
            <a:avLst/>
          </a:prstGeom>
          <a:noFill/>
        </p:spPr>
        <p:txBody>
          <a:bodyPr wrap="square" rtlCol="0">
            <a:spAutoFit/>
          </a:bodyPr>
          <a:lstStyle/>
          <a:p>
            <a:pPr algn="ctr"/>
            <a:r>
              <a:rPr lang="en-GB" sz="3200" b="1" dirty="0" smtClean="0">
                <a:solidFill>
                  <a:srgbClr val="0070C0"/>
                </a:solidFill>
              </a:rPr>
              <a:t>You have 35 minutes to write your answer.</a:t>
            </a:r>
            <a:endParaRPr lang="en-GB" sz="3200" b="1" dirty="0">
              <a:solidFill>
                <a:srgbClr val="7030A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a:t>To have a go at an exam question under exam conditions (Q6)</a:t>
            </a:r>
          </a:p>
        </p:txBody>
      </p:sp>
      <p:sp>
        <p:nvSpPr>
          <p:cNvPr id="4" name="TextBox 3"/>
          <p:cNvSpPr txBox="1"/>
          <p:nvPr/>
        </p:nvSpPr>
        <p:spPr>
          <a:xfrm>
            <a:off x="168648" y="6093296"/>
            <a:ext cx="9144000" cy="646331"/>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33935" t="20601" r="28738" b="7160"/>
          <a:stretch/>
        </p:blipFill>
        <p:spPr>
          <a:xfrm>
            <a:off x="-36512" y="443465"/>
            <a:ext cx="5189962" cy="5649832"/>
          </a:xfrm>
          <a:prstGeom prst="rect">
            <a:avLst/>
          </a:prstGeom>
        </p:spPr>
      </p:pic>
      <p:pic>
        <p:nvPicPr>
          <p:cNvPr id="6" name="Picture 5"/>
          <p:cNvPicPr>
            <a:picLocks noChangeAspect="1"/>
          </p:cNvPicPr>
          <p:nvPr/>
        </p:nvPicPr>
        <p:blipFill rotWithShape="1">
          <a:blip r:embed="rId3"/>
          <a:srcRect l="34407" t="19341" r="31809" b="21860"/>
          <a:stretch/>
        </p:blipFill>
        <p:spPr>
          <a:xfrm>
            <a:off x="5042859" y="1294455"/>
            <a:ext cx="4092612" cy="4006753"/>
          </a:xfrm>
          <a:prstGeom prst="rect">
            <a:avLst/>
          </a:prstGeom>
        </p:spPr>
      </p:pic>
    </p:spTree>
    <p:extLst>
      <p:ext uri="{BB962C8B-B14F-4D97-AF65-F5344CB8AC3E}">
        <p14:creationId xmlns:p14="http://schemas.microsoft.com/office/powerpoint/2010/main" val="36994865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a:t>
            </a:r>
            <a:r>
              <a:rPr lang="en-GB" b="1" smtClean="0"/>
              <a:t>: </a:t>
            </a:r>
            <a:r>
              <a:rPr lang="en-GB"/>
              <a:t>To have a go at an exam question under exam conditions (Q6)</a:t>
            </a:r>
            <a:endParaRPr lang="en-GB" dirty="0"/>
          </a:p>
        </p:txBody>
      </p:sp>
      <p:sp>
        <p:nvSpPr>
          <p:cNvPr id="4" name="TextBox 3"/>
          <p:cNvSpPr txBox="1"/>
          <p:nvPr/>
        </p:nvSpPr>
        <p:spPr>
          <a:xfrm>
            <a:off x="179512" y="404664"/>
            <a:ext cx="8712968" cy="1138773"/>
          </a:xfrm>
          <a:prstGeom prst="rect">
            <a:avLst/>
          </a:prstGeom>
          <a:noFill/>
        </p:spPr>
        <p:txBody>
          <a:bodyPr wrap="square" rtlCol="0">
            <a:spAutoFit/>
          </a:bodyPr>
          <a:lstStyle/>
          <a:p>
            <a:r>
              <a:rPr lang="en-GB" sz="3600" b="1" dirty="0" smtClean="0">
                <a:solidFill>
                  <a:srgbClr val="00B050"/>
                </a:solidFill>
                <a:effectLst>
                  <a:outerShdw blurRad="38100" dist="38100" dir="2700000" algn="tl">
                    <a:srgbClr val="000000">
                      <a:alpha val="43137"/>
                    </a:srgbClr>
                  </a:outerShdw>
                </a:effectLst>
              </a:rPr>
              <a:t>Self-assess: </a:t>
            </a:r>
            <a:r>
              <a:rPr lang="en-GB" sz="3200" dirty="0" smtClean="0"/>
              <a:t>what about AO (iii)? Which band and why? Target? </a:t>
            </a:r>
            <a:endParaRPr lang="en-GB" sz="3200" dirty="0"/>
          </a:p>
        </p:txBody>
      </p:sp>
      <p:sp>
        <p:nvSpPr>
          <p:cNvPr id="5" name="Rectangle 4"/>
          <p:cNvSpPr/>
          <p:nvPr/>
        </p:nvSpPr>
        <p:spPr>
          <a:xfrm>
            <a:off x="179512" y="1844824"/>
            <a:ext cx="57606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2"/>
          <a:srcRect l="28502" t="46000" r="28265" b="8421"/>
          <a:stretch/>
        </p:blipFill>
        <p:spPr>
          <a:xfrm>
            <a:off x="215516" y="1671648"/>
            <a:ext cx="8712968" cy="5167025"/>
          </a:xfrm>
          <a:prstGeom prst="rect">
            <a:avLst/>
          </a:prstGeom>
        </p:spPr>
      </p:pic>
    </p:spTree>
    <p:extLst>
      <p:ext uri="{BB962C8B-B14F-4D97-AF65-F5344CB8AC3E}">
        <p14:creationId xmlns:p14="http://schemas.microsoft.com/office/powerpoint/2010/main" val="3841401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36712"/>
            <a:ext cx="8640960" cy="4339650"/>
          </a:xfrm>
          <a:prstGeom prst="rect">
            <a:avLst/>
          </a:prstGeom>
          <a:noFill/>
        </p:spPr>
        <p:txBody>
          <a:bodyPr wrap="square" rtlCol="0">
            <a:spAutoFit/>
          </a:bodyPr>
          <a:lstStyle/>
          <a:p>
            <a:r>
              <a:rPr lang="en-GB" sz="3600" b="1" dirty="0" smtClean="0"/>
              <a:t>Q6: </a:t>
            </a:r>
            <a:r>
              <a:rPr lang="en-GB" sz="3600" dirty="0" smtClean="0"/>
              <a:t>Argue / </a:t>
            </a:r>
            <a:r>
              <a:rPr lang="en-GB" sz="3600" b="1" dirty="0" smtClean="0"/>
              <a:t>persuade</a:t>
            </a:r>
            <a:r>
              <a:rPr lang="en-GB" sz="3600" dirty="0" smtClean="0"/>
              <a:t> / create a viewpoint which must be sustained:  24 marks.  35 minutes.</a:t>
            </a:r>
          </a:p>
          <a:p>
            <a:endParaRPr lang="en-GB" sz="2800" dirty="0"/>
          </a:p>
          <a:p>
            <a:r>
              <a:rPr lang="en-GB" sz="2800" b="1" dirty="0" smtClean="0"/>
              <a:t>16 marks </a:t>
            </a:r>
            <a:r>
              <a:rPr lang="en-GB" sz="2800" dirty="0" smtClean="0"/>
              <a:t>– use of language and detail; writing appropriately for audience and purpose; use of paragraphs</a:t>
            </a:r>
          </a:p>
          <a:p>
            <a:r>
              <a:rPr lang="en-GB" sz="2800" b="1" dirty="0"/>
              <a:t>8</a:t>
            </a:r>
            <a:r>
              <a:rPr lang="en-GB" sz="2800" b="1" dirty="0" smtClean="0"/>
              <a:t> marks </a:t>
            </a:r>
            <a:r>
              <a:rPr lang="en-GB" sz="2800" dirty="0" smtClean="0"/>
              <a:t>– spelling, punctuation, and sentence structure; use of standard English</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format and overall structure of the writing section of the Unit 1 exam</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5253</Words>
  <Application>Microsoft Office PowerPoint</Application>
  <PresentationFormat>On-screen Show (4:3)</PresentationFormat>
  <Paragraphs>596</Paragraphs>
  <Slides>85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85</vt:i4>
      </vt:variant>
    </vt:vector>
  </HeadingPairs>
  <TitlesOfParts>
    <vt:vector size="92" baseType="lpstr">
      <vt:lpstr>Arial</vt:lpstr>
      <vt:lpstr>Calibri</vt:lpstr>
      <vt:lpstr>Comic Sans MS</vt:lpstr>
      <vt:lpstr>Times New Roman</vt:lpstr>
      <vt:lpstr>Trebuchet MS</vt:lpstr>
      <vt:lpstr>Wingdings</vt:lpstr>
      <vt:lpstr>Office Theme</vt:lpstr>
      <vt:lpstr>  Language Unit 1 Exam   Understanding and producing non-fiction texts: Section A – Reading Section B - Writing   </vt:lpstr>
      <vt:lpstr> Learning Objective   To understand the format and overall structure of the writing section of the Unit 1 exam  To understand what each question will ask of you </vt:lpstr>
      <vt:lpstr>PowerPoint Presentation</vt:lpstr>
      <vt:lpstr>PowerPoint Presentation</vt:lpstr>
      <vt:lpstr>PowerPoint Presentation</vt:lpstr>
      <vt:lpstr>PowerPoint Presentation</vt:lpstr>
      <vt:lpstr>Make sure that you…</vt:lpstr>
      <vt:lpstr>PowerPoint Presentation</vt:lpstr>
      <vt:lpstr>PowerPoint Presentation</vt:lpstr>
      <vt:lpstr> Learning Objective   To revise and practise writing to inform, explain and describe (Q5) </vt:lpstr>
      <vt:lpstr>PowerPoint Presentation</vt:lpstr>
      <vt:lpstr>PowerPoint Presentation</vt:lpstr>
      <vt:lpstr>Writing to inform</vt:lpstr>
      <vt:lpstr>Writing to Inform = Giving the facts.</vt:lpstr>
      <vt:lpstr>Fact Finders</vt:lpstr>
      <vt:lpstr>Writing to Inform</vt:lpstr>
      <vt:lpstr>PowerPoint Presentation</vt:lpstr>
      <vt:lpstr>‘The Hunger Games’: Introduction</vt:lpstr>
      <vt:lpstr>PowerPoint Presentation</vt:lpstr>
      <vt:lpstr>PowerPoint Presentation</vt:lpstr>
      <vt:lpstr>PowerPoint Presentation</vt:lpstr>
      <vt:lpstr>Writing to explain</vt:lpstr>
      <vt:lpstr>Writing to Explain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to describe</vt:lpstr>
      <vt:lpstr>PowerPoint Presentation</vt:lpstr>
      <vt:lpstr>Writing to Describe</vt:lpstr>
      <vt:lpstr>Adverbs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Structure - openings</vt:lpstr>
      <vt:lpstr>PowerPoint Presentation</vt:lpstr>
      <vt:lpstr>3. Punctuation</vt:lpstr>
      <vt:lpstr>PowerPoint Presentation</vt:lpstr>
      <vt:lpstr>PowerPoint Presentation</vt:lpstr>
      <vt:lpstr>PowerPoint Presentation</vt:lpstr>
      <vt:lpstr> Learning Objective   To have a go at an exam question under exam conditions (Q5) </vt:lpstr>
      <vt:lpstr>PowerPoint Presentation</vt:lpstr>
      <vt:lpstr>PowerPoint Presentation</vt:lpstr>
      <vt:lpstr>PowerPoint Presentation</vt:lpstr>
      <vt:lpstr>PowerPoint Presentation</vt:lpstr>
      <vt:lpstr> Learning Objective   To revise and practise writing to argue and persuade (Q6) </vt:lpstr>
      <vt:lpstr>PowerPoint Presentation</vt:lpstr>
      <vt:lpstr>PowerPoint Presentation</vt:lpstr>
      <vt:lpstr>PowerPoint Presentation</vt:lpstr>
      <vt:lpstr>PowerPoint Presentation</vt:lpstr>
      <vt:lpstr>PowerPoint Presentation</vt:lpstr>
      <vt:lpstr>Let’s take it step by step...</vt:lpstr>
      <vt:lpstr>Step 1: collecting ideas</vt:lpstr>
      <vt:lpstr>Step 2: key points</vt:lpstr>
      <vt:lpstr>For example:</vt:lpstr>
      <vt:lpstr>PowerPoint Presentation</vt:lpstr>
      <vt:lpstr>Stuck on what to include? Think about a forest:</vt:lpstr>
      <vt:lpstr>PowerPoint Presentation</vt:lpstr>
      <vt:lpstr>PowerPoint Presentation</vt:lpstr>
      <vt:lpstr>Step 3:thinking about structure and form</vt:lpstr>
      <vt:lpstr>PowerPoint Presentation</vt:lpstr>
      <vt:lpstr>PowerPoint Presentation</vt:lpstr>
      <vt:lpstr>With all this in mind, have a go at writing your 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Objective   To have a go at an exam question under exam conditions (Q6) </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Language Unit 1 Exam   Understanding and producing non-fiction texts: Section A – Reading Section B - Writing   </dc:title>
  <dc:creator>Vicki</dc:creator>
  <cp:lastModifiedBy>Miss V Archer</cp:lastModifiedBy>
  <cp:revision>56</cp:revision>
  <dcterms:created xsi:type="dcterms:W3CDTF">2014-01-01T11:43:22Z</dcterms:created>
  <dcterms:modified xsi:type="dcterms:W3CDTF">2015-01-12T12:45:49Z</dcterms:modified>
</cp:coreProperties>
</file>