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9" r:id="rId3"/>
    <p:sldId id="261" r:id="rId4"/>
    <p:sldId id="262" r:id="rId5"/>
    <p:sldId id="263" r:id="rId6"/>
    <p:sldId id="264" r:id="rId7"/>
    <p:sldId id="265" r:id="rId8"/>
    <p:sldId id="267" r:id="rId9"/>
    <p:sldId id="266" r:id="rId10"/>
    <p:sldId id="268" r:id="rId11"/>
    <p:sldId id="269" r:id="rId12"/>
    <p:sldId id="271" r:id="rId13"/>
    <p:sldId id="276" r:id="rId14"/>
    <p:sldId id="277" r:id="rId15"/>
    <p:sldId id="278" r:id="rId16"/>
    <p:sldId id="279" r:id="rId17"/>
    <p:sldId id="280" r:id="rId18"/>
    <p:sldId id="272" r:id="rId19"/>
    <p:sldId id="273" r:id="rId20"/>
    <p:sldId id="281" r:id="rId21"/>
    <p:sldId id="274" r:id="rId22"/>
    <p:sldId id="282" r:id="rId23"/>
    <p:sldId id="275"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744"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3D326-33A7-4FD8-A654-EA1650A5F0C8}" type="datetimeFigureOut">
              <a:rPr lang="en-GB" smtClean="0"/>
              <a:t>02/01/2017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95779-8146-4960-9A82-D6F4CDAD2AEF}" type="slidenum">
              <a:rPr lang="en-GB" smtClean="0"/>
              <a:t>‹#›</a:t>
            </a:fld>
            <a:endParaRPr lang="en-GB"/>
          </a:p>
        </p:txBody>
      </p:sp>
    </p:spTree>
    <p:extLst>
      <p:ext uri="{BB962C8B-B14F-4D97-AF65-F5344CB8AC3E}">
        <p14:creationId xmlns:p14="http://schemas.microsoft.com/office/powerpoint/2010/main" val="132734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See cloze</a:t>
            </a:r>
            <a:r>
              <a:rPr lang="en-GB" b="1" u="sng" baseline="0" dirty="0" smtClean="0"/>
              <a:t> sheet, not full poem in anthology!</a:t>
            </a:r>
          </a:p>
          <a:p>
            <a:endParaRPr lang="en-GB" b="0" u="none" baseline="0" dirty="0" smtClean="0"/>
          </a:p>
        </p:txBody>
      </p:sp>
      <p:sp>
        <p:nvSpPr>
          <p:cNvPr id="4" name="Slide Number Placeholder 3"/>
          <p:cNvSpPr>
            <a:spLocks noGrp="1"/>
          </p:cNvSpPr>
          <p:nvPr>
            <p:ph type="sldNum" sz="quarter" idx="10"/>
          </p:nvPr>
        </p:nvSpPr>
        <p:spPr/>
        <p:txBody>
          <a:bodyPr/>
          <a:lstStyle/>
          <a:p>
            <a:fld id="{7EE2E061-543C-458C-8CD7-17D0C6E0B51D}" type="slidenum">
              <a:rPr lang="en-GB" smtClean="0"/>
              <a:t>2</a:t>
            </a:fld>
            <a:endParaRPr lang="en-GB"/>
          </a:p>
        </p:txBody>
      </p:sp>
    </p:spTree>
    <p:extLst>
      <p:ext uri="{BB962C8B-B14F-4D97-AF65-F5344CB8AC3E}">
        <p14:creationId xmlns:p14="http://schemas.microsoft.com/office/powerpoint/2010/main" val="320225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of these words are connected to mental health or PTSD. The idea here is to</a:t>
            </a:r>
            <a:r>
              <a:rPr lang="en-GB" baseline="0" dirty="0" smtClean="0"/>
              <a:t> encourage students to consider the prolonged mental impact of war and the veterans who have to cope with their experiences once they return home/leave the conflict. </a:t>
            </a:r>
            <a:endParaRPr lang="en-GB" dirty="0"/>
          </a:p>
        </p:txBody>
      </p:sp>
      <p:sp>
        <p:nvSpPr>
          <p:cNvPr id="4" name="Slide Number Placeholder 3"/>
          <p:cNvSpPr>
            <a:spLocks noGrp="1"/>
          </p:cNvSpPr>
          <p:nvPr>
            <p:ph type="sldNum" sz="quarter" idx="10"/>
          </p:nvPr>
        </p:nvSpPr>
        <p:spPr/>
        <p:txBody>
          <a:bodyPr/>
          <a:lstStyle/>
          <a:p>
            <a:fld id="{35D4C2BD-7364-4195-87E5-BC2826204EAB}" type="slidenum">
              <a:rPr lang="en-GB" smtClean="0"/>
              <a:t>9</a:t>
            </a:fld>
            <a:endParaRPr lang="en-GB"/>
          </a:p>
        </p:txBody>
      </p:sp>
    </p:spTree>
    <p:extLst>
      <p:ext uri="{BB962C8B-B14F-4D97-AF65-F5344CB8AC3E}">
        <p14:creationId xmlns:p14="http://schemas.microsoft.com/office/powerpoint/2010/main" val="392402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smtClean="0"/>
              <a:t>Encourage</a:t>
            </a:r>
            <a:r>
              <a:rPr lang="en-GB" b="0" u="none" baseline="0" dirty="0" smtClean="0"/>
              <a:t> HAPs to think about the juxtaposition of the horrific and serious nature of the poem with the colloquial use of language. Why would Armitage choose this?</a:t>
            </a:r>
            <a:endParaRPr lang="en-GB" b="0" u="none" dirty="0"/>
          </a:p>
        </p:txBody>
      </p:sp>
      <p:sp>
        <p:nvSpPr>
          <p:cNvPr id="4" name="Slide Number Placeholder 3"/>
          <p:cNvSpPr>
            <a:spLocks noGrp="1"/>
          </p:cNvSpPr>
          <p:nvPr>
            <p:ph type="sldNum" sz="quarter" idx="10"/>
          </p:nvPr>
        </p:nvSpPr>
        <p:spPr/>
        <p:txBody>
          <a:bodyPr/>
          <a:lstStyle/>
          <a:p>
            <a:fld id="{7EE2E061-543C-458C-8CD7-17D0C6E0B51D}" type="slidenum">
              <a:rPr lang="en-GB" smtClean="0"/>
              <a:t>12</a:t>
            </a:fld>
            <a:endParaRPr lang="en-GB"/>
          </a:p>
        </p:txBody>
      </p:sp>
    </p:spTree>
    <p:extLst>
      <p:ext uri="{BB962C8B-B14F-4D97-AF65-F5344CB8AC3E}">
        <p14:creationId xmlns:p14="http://schemas.microsoft.com/office/powerpoint/2010/main" val="340793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Could discuss</a:t>
            </a:r>
            <a:r>
              <a:rPr lang="en-GB" baseline="0" dirty="0" smtClean="0"/>
              <a:t> the c</a:t>
            </a:r>
            <a:r>
              <a:rPr lang="en-GB" dirty="0" smtClean="0"/>
              <a:t>onnotations of ‘The Not Dead’.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a:t>
            </a:r>
            <a:r>
              <a:rPr lang="en-GB" baseline="0" dirty="0" smtClean="0"/>
              <a:t> is also an article in the Staff Only folder which you could read and discuss with students. </a:t>
            </a:r>
            <a:endParaRPr lang="en-GB" dirty="0" smtClean="0"/>
          </a:p>
          <a:p>
            <a:endParaRPr lang="en-GB" dirty="0"/>
          </a:p>
        </p:txBody>
      </p:sp>
      <p:sp>
        <p:nvSpPr>
          <p:cNvPr id="4" name="Slide Number Placeholder 3"/>
          <p:cNvSpPr>
            <a:spLocks noGrp="1"/>
          </p:cNvSpPr>
          <p:nvPr>
            <p:ph type="sldNum" sz="quarter" idx="10"/>
          </p:nvPr>
        </p:nvSpPr>
        <p:spPr/>
        <p:txBody>
          <a:bodyPr/>
          <a:lstStyle/>
          <a:p>
            <a:fld id="{35D4C2BD-7364-4195-87E5-BC2826204EAB}" type="slidenum">
              <a:rPr lang="en-GB" smtClean="0"/>
              <a:t>13</a:t>
            </a:fld>
            <a:endParaRPr lang="en-GB"/>
          </a:p>
        </p:txBody>
      </p:sp>
    </p:spTree>
    <p:extLst>
      <p:ext uri="{BB962C8B-B14F-4D97-AF65-F5344CB8AC3E}">
        <p14:creationId xmlns:p14="http://schemas.microsoft.com/office/powerpoint/2010/main" val="280721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D4C2BD-7364-4195-87E5-BC2826204EAB}" type="slidenum">
              <a:rPr lang="en-GB" smtClean="0"/>
              <a:t>14</a:t>
            </a:fld>
            <a:endParaRPr lang="en-GB"/>
          </a:p>
        </p:txBody>
      </p:sp>
    </p:spTree>
    <p:extLst>
      <p:ext uri="{BB962C8B-B14F-4D97-AF65-F5344CB8AC3E}">
        <p14:creationId xmlns:p14="http://schemas.microsoft.com/office/powerpoint/2010/main" val="17031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photographs taken</a:t>
            </a:r>
            <a:r>
              <a:rPr lang="en-GB" baseline="0" dirty="0" smtClean="0"/>
              <a:t> of soldiers before, during and after conflict.</a:t>
            </a:r>
            <a:endParaRPr lang="en-GB" dirty="0"/>
          </a:p>
        </p:txBody>
      </p:sp>
      <p:sp>
        <p:nvSpPr>
          <p:cNvPr id="4" name="Slide Number Placeholder 3"/>
          <p:cNvSpPr>
            <a:spLocks noGrp="1"/>
          </p:cNvSpPr>
          <p:nvPr>
            <p:ph type="sldNum" sz="quarter" idx="10"/>
          </p:nvPr>
        </p:nvSpPr>
        <p:spPr/>
        <p:txBody>
          <a:bodyPr/>
          <a:lstStyle/>
          <a:p>
            <a:fld id="{35D4C2BD-7364-4195-87E5-BC2826204EAB}" type="slidenum">
              <a:rPr lang="en-GB" smtClean="0"/>
              <a:t>15</a:t>
            </a:fld>
            <a:endParaRPr lang="en-GB"/>
          </a:p>
        </p:txBody>
      </p:sp>
    </p:spTree>
    <p:extLst>
      <p:ext uri="{BB962C8B-B14F-4D97-AF65-F5344CB8AC3E}">
        <p14:creationId xmlns:p14="http://schemas.microsoft.com/office/powerpoint/2010/main" val="376521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photographs taken</a:t>
            </a:r>
            <a:r>
              <a:rPr lang="en-GB" baseline="0" dirty="0" smtClean="0"/>
              <a:t> of soldiers before, during and after conflict.</a:t>
            </a:r>
            <a:endParaRPr lang="en-GB" dirty="0"/>
          </a:p>
        </p:txBody>
      </p:sp>
      <p:sp>
        <p:nvSpPr>
          <p:cNvPr id="4" name="Slide Number Placeholder 3"/>
          <p:cNvSpPr>
            <a:spLocks noGrp="1"/>
          </p:cNvSpPr>
          <p:nvPr>
            <p:ph type="sldNum" sz="quarter" idx="10"/>
          </p:nvPr>
        </p:nvSpPr>
        <p:spPr/>
        <p:txBody>
          <a:bodyPr/>
          <a:lstStyle/>
          <a:p>
            <a:fld id="{35D4C2BD-7364-4195-87E5-BC2826204EAB}" type="slidenum">
              <a:rPr lang="en-GB" smtClean="0"/>
              <a:t>16</a:t>
            </a:fld>
            <a:endParaRPr lang="en-GB"/>
          </a:p>
        </p:txBody>
      </p:sp>
    </p:spTree>
    <p:extLst>
      <p:ext uri="{BB962C8B-B14F-4D97-AF65-F5344CB8AC3E}">
        <p14:creationId xmlns:p14="http://schemas.microsoft.com/office/powerpoint/2010/main" val="41199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photographs taken</a:t>
            </a:r>
            <a:r>
              <a:rPr lang="en-GB" baseline="0" dirty="0" smtClean="0"/>
              <a:t> of soldiers before, during and after conflict.</a:t>
            </a:r>
            <a:endParaRPr lang="en-GB" dirty="0"/>
          </a:p>
        </p:txBody>
      </p:sp>
      <p:sp>
        <p:nvSpPr>
          <p:cNvPr id="4" name="Slide Number Placeholder 3"/>
          <p:cNvSpPr>
            <a:spLocks noGrp="1"/>
          </p:cNvSpPr>
          <p:nvPr>
            <p:ph type="sldNum" sz="quarter" idx="10"/>
          </p:nvPr>
        </p:nvSpPr>
        <p:spPr/>
        <p:txBody>
          <a:bodyPr/>
          <a:lstStyle/>
          <a:p>
            <a:fld id="{35D4C2BD-7364-4195-87E5-BC2826204EAB}" type="slidenum">
              <a:rPr lang="en-GB" smtClean="0"/>
              <a:t>17</a:t>
            </a:fld>
            <a:endParaRPr lang="en-GB"/>
          </a:p>
        </p:txBody>
      </p:sp>
    </p:spTree>
    <p:extLst>
      <p:ext uri="{BB962C8B-B14F-4D97-AF65-F5344CB8AC3E}">
        <p14:creationId xmlns:p14="http://schemas.microsoft.com/office/powerpoint/2010/main" val="59330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4C97A3-957A-445E-B17F-6E1F1356C606}" type="datetimeFigureOut">
              <a:rPr lang="en-GB" smtClean="0"/>
              <a:t>02/01/2017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289831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C97A3-957A-445E-B17F-6E1F1356C606}" type="datetimeFigureOut">
              <a:rPr lang="en-GB" smtClean="0"/>
              <a:t>02/01/2017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304959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C97A3-957A-445E-B17F-6E1F1356C606}" type="datetimeFigureOut">
              <a:rPr lang="en-GB" smtClean="0"/>
              <a:t>02/01/2017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22919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4C97A3-957A-445E-B17F-6E1F1356C606}" type="datetimeFigureOut">
              <a:rPr lang="en-GB" smtClean="0"/>
              <a:t>02/01/2017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156281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C97A3-957A-445E-B17F-6E1F1356C606}" type="datetimeFigureOut">
              <a:rPr lang="en-GB" smtClean="0"/>
              <a:t>02/01/2017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168173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4C97A3-957A-445E-B17F-6E1F1356C606}" type="datetimeFigureOut">
              <a:rPr lang="en-GB" smtClean="0"/>
              <a:t>02/01/2017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268655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4C97A3-957A-445E-B17F-6E1F1356C606}" type="datetimeFigureOut">
              <a:rPr lang="en-GB" smtClean="0"/>
              <a:t>02/01/2017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385132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4C97A3-957A-445E-B17F-6E1F1356C606}" type="datetimeFigureOut">
              <a:rPr lang="en-GB" smtClean="0"/>
              <a:t>02/01/2017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257755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C97A3-957A-445E-B17F-6E1F1356C606}" type="datetimeFigureOut">
              <a:rPr lang="en-GB" smtClean="0"/>
              <a:t>02/01/2017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348374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C97A3-957A-445E-B17F-6E1F1356C606}" type="datetimeFigureOut">
              <a:rPr lang="en-GB" smtClean="0"/>
              <a:t>02/01/2017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349348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C97A3-957A-445E-B17F-6E1F1356C606}" type="datetimeFigureOut">
              <a:rPr lang="en-GB" smtClean="0"/>
              <a:t>02/01/2017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97935-1278-4330-BBBA-A8B67FA0227B}" type="slidenum">
              <a:rPr lang="en-GB" smtClean="0"/>
              <a:t>‹#›</a:t>
            </a:fld>
            <a:endParaRPr lang="en-GB"/>
          </a:p>
        </p:txBody>
      </p:sp>
    </p:spTree>
    <p:extLst>
      <p:ext uri="{BB962C8B-B14F-4D97-AF65-F5344CB8AC3E}">
        <p14:creationId xmlns:p14="http://schemas.microsoft.com/office/powerpoint/2010/main" val="189192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C97A3-957A-445E-B17F-6E1F1356C606}" type="datetimeFigureOut">
              <a:rPr lang="en-GB" smtClean="0"/>
              <a:t>02/01/2017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97935-1278-4330-BBBA-A8B67FA0227B}" type="slidenum">
              <a:rPr lang="en-GB" smtClean="0"/>
              <a:t>‹#›</a:t>
            </a:fld>
            <a:endParaRPr lang="en-GB"/>
          </a:p>
        </p:txBody>
      </p:sp>
    </p:spTree>
    <p:extLst>
      <p:ext uri="{BB962C8B-B14F-4D97-AF65-F5344CB8AC3E}">
        <p14:creationId xmlns:p14="http://schemas.microsoft.com/office/powerpoint/2010/main" val="1185155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hs.uk/conditions/Insomnia/Pages/Introduction.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file:///C:\Users\Victoria\Desktop\usb%20back%20up\Caldew\KS4\New%20GCSE\GCSE%20Spec%202015\Lit%20P2SB-%20Poetry\14.%20Remains\Guardsman%20Tromans%20Simon%20Armitage's%20'Remains'.mp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file:///C:\Users\Victoria\Desktop\usb%20back%20up\Caldew\KS4\New%20GCSE\GCSE%20Spec%202015\Lit%20P2SB-%20Poetry\14.%20Remains\American%20Sniper%20PTSD%20BBQ%20scene.mp4"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37652"/>
            <a:ext cx="9144000" cy="702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68941"/>
            <a:ext cx="7772400" cy="1771162"/>
          </a:xfrm>
          <a:solidFill>
            <a:schemeClr val="accent3">
              <a:lumMod val="60000"/>
              <a:lumOff val="40000"/>
            </a:schemeClr>
          </a:solidFill>
          <a:ln w="28575">
            <a:solidFill>
              <a:schemeClr val="tx1"/>
            </a:solidFill>
          </a:ln>
        </p:spPr>
        <p:txBody>
          <a:bodyPr>
            <a:normAutofit/>
          </a:bodyPr>
          <a:lstStyle/>
          <a:p>
            <a:r>
              <a:rPr lang="en-GB" sz="3600" dirty="0" smtClean="0"/>
              <a:t>The </a:t>
            </a:r>
            <a:r>
              <a:rPr lang="en-GB" sz="3600" dirty="0" smtClean="0"/>
              <a:t>poem we’re going to look at today is called ‘Remains’. What do you think it might be about?</a:t>
            </a:r>
            <a:endParaRPr lang="en-GB" sz="3600" dirty="0"/>
          </a:p>
        </p:txBody>
      </p:sp>
      <p:sp>
        <p:nvSpPr>
          <p:cNvPr id="7" name="Content Placeholder 1"/>
          <p:cNvSpPr txBox="1">
            <a:spLocks/>
          </p:cNvSpPr>
          <p:nvPr/>
        </p:nvSpPr>
        <p:spPr>
          <a:xfrm>
            <a:off x="597049" y="2916851"/>
            <a:ext cx="8229600" cy="2434281"/>
          </a:xfrm>
          <a:prstGeom prst="rect">
            <a:avLst/>
          </a:prstGeom>
          <a:solidFill>
            <a:schemeClr val="accent6">
              <a:lumMod val="75000"/>
            </a:schemeClr>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smtClean="0">
                <a:solidFill>
                  <a:schemeClr val="bg1"/>
                </a:solidFill>
              </a:rPr>
              <a:t>Write down the connotations of the word ‘</a:t>
            </a:r>
            <a:r>
              <a:rPr lang="en-GB" b="1" i="1" dirty="0" smtClean="0">
                <a:solidFill>
                  <a:schemeClr val="bg1"/>
                </a:solidFill>
              </a:rPr>
              <a:t>Remains’</a:t>
            </a:r>
            <a:endParaRPr lang="en-GB" b="1" i="1" dirty="0">
              <a:solidFill>
                <a:schemeClr val="bg1"/>
              </a:solidFill>
            </a:endParaRPr>
          </a:p>
        </p:txBody>
      </p:sp>
    </p:spTree>
    <p:extLst>
      <p:ext uri="{BB962C8B-B14F-4D97-AF65-F5344CB8AC3E}">
        <p14:creationId xmlns:p14="http://schemas.microsoft.com/office/powerpoint/2010/main" val="151482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4" y="236668"/>
            <a:ext cx="8521908" cy="1726603"/>
          </a:xfrm>
        </p:spPr>
        <p:style>
          <a:lnRef idx="2">
            <a:schemeClr val="accent1"/>
          </a:lnRef>
          <a:fillRef idx="1">
            <a:schemeClr val="lt1"/>
          </a:fillRef>
          <a:effectRef idx="0">
            <a:schemeClr val="accent1"/>
          </a:effectRef>
          <a:fontRef idx="minor">
            <a:schemeClr val="dk1"/>
          </a:fontRef>
        </p:style>
        <p:txBody>
          <a:bodyPr>
            <a:normAutofit/>
          </a:bodyPr>
          <a:lstStyle/>
          <a:p>
            <a:r>
              <a:rPr lang="en-GB" sz="3600" b="1" dirty="0">
                <a:solidFill>
                  <a:schemeClr val="tx1"/>
                </a:solidFill>
              </a:rPr>
              <a:t>Post-traumatic stress disorder (PTSD) is </a:t>
            </a:r>
            <a:r>
              <a:rPr lang="en-GB" sz="3600" b="1" dirty="0" smtClean="0">
                <a:solidFill>
                  <a:schemeClr val="tx1"/>
                </a:solidFill>
              </a:rPr>
              <a:t>an anxiety disorder</a:t>
            </a:r>
            <a:r>
              <a:rPr lang="en-GB" sz="3600" b="1" dirty="0">
                <a:solidFill>
                  <a:schemeClr val="tx1"/>
                </a:solidFill>
              </a:rPr>
              <a:t> caused by very stressful, frightening or distressing events.</a:t>
            </a:r>
            <a:endParaRPr lang="en-GB" sz="3600" dirty="0">
              <a:solidFill>
                <a:schemeClr val="tx1"/>
              </a:solidFill>
            </a:endParaRPr>
          </a:p>
        </p:txBody>
      </p:sp>
      <p:sp>
        <p:nvSpPr>
          <p:cNvPr id="3" name="Content Placeholder 2"/>
          <p:cNvSpPr>
            <a:spLocks noGrp="1"/>
          </p:cNvSpPr>
          <p:nvPr>
            <p:ph idx="1"/>
          </p:nvPr>
        </p:nvSpPr>
        <p:spPr>
          <a:xfrm>
            <a:off x="196712" y="2178059"/>
            <a:ext cx="8780543" cy="4421757"/>
          </a:xfrm>
        </p:spPr>
        <p:txBody>
          <a:bodyPr>
            <a:noAutofit/>
          </a:bodyPr>
          <a:lstStyle/>
          <a:p>
            <a:r>
              <a:rPr lang="en-GB" sz="2200" dirty="0" smtClean="0"/>
              <a:t>PTSD</a:t>
            </a:r>
            <a:r>
              <a:rPr lang="en-GB" sz="2200" dirty="0"/>
              <a:t> can develop immediately after someone experiences a disturbing event or it can occur weeks, months or even years later.</a:t>
            </a:r>
          </a:p>
          <a:p>
            <a:r>
              <a:rPr lang="en-GB" sz="2200" dirty="0"/>
              <a:t>PTSD is estimated to affect about 1 in every 3 people who have a traumatic </a:t>
            </a:r>
            <a:r>
              <a:rPr lang="en-GB" sz="2200" dirty="0" smtClean="0"/>
              <a:t>experience</a:t>
            </a:r>
            <a:r>
              <a:rPr lang="en-GB" sz="2200" dirty="0" smtClean="0"/>
              <a:t>.</a:t>
            </a:r>
          </a:p>
          <a:p>
            <a:r>
              <a:rPr lang="en-GB" sz="2200" dirty="0"/>
              <a:t>Someone with PTSD will often relive the traumatic event through nightmares and flashbacks, and may experience feelings of isolation, irritability and guilt.</a:t>
            </a:r>
          </a:p>
          <a:p>
            <a:r>
              <a:rPr lang="en-GB" sz="2200" dirty="0"/>
              <a:t>They may also have problems sleeping, such as </a:t>
            </a:r>
            <a:r>
              <a:rPr lang="en-GB" sz="2200" u="sng" dirty="0">
                <a:hlinkClick r:id="rId2"/>
              </a:rPr>
              <a:t>insomnia</a:t>
            </a:r>
            <a:r>
              <a:rPr lang="en-GB" sz="2200" dirty="0"/>
              <a:t>, and find concentrating difficult.</a:t>
            </a:r>
          </a:p>
          <a:p>
            <a:r>
              <a:rPr lang="en-GB" sz="2200" dirty="0"/>
              <a:t>These symptoms are often severe and persistent enough to have a significant – and often extremely damaging – impact on the person’s day-to-day life.</a:t>
            </a:r>
            <a:r>
              <a:rPr lang="en-GB" sz="2000" dirty="0"/>
              <a:t/>
            </a:r>
            <a:br>
              <a:rPr lang="en-GB" sz="2000" dirty="0"/>
            </a:br>
            <a:endParaRPr lang="en-GB" sz="2000" dirty="0"/>
          </a:p>
          <a:p>
            <a:endParaRPr lang="en-GB" sz="2000" dirty="0"/>
          </a:p>
          <a:p>
            <a:endParaRPr lang="en-GB" sz="2000" dirty="0"/>
          </a:p>
        </p:txBody>
      </p:sp>
    </p:spTree>
    <p:extLst>
      <p:ext uri="{BB962C8B-B14F-4D97-AF65-F5344CB8AC3E}">
        <p14:creationId xmlns:p14="http://schemas.microsoft.com/office/powerpoint/2010/main" val="3697224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75304"/>
            <a:ext cx="9144000" cy="71031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79512" y="1199478"/>
            <a:ext cx="8784976" cy="4965825"/>
          </a:xfrm>
          <a:prstGeom prst="rect">
            <a:avLst/>
          </a:prstGeom>
          <a:solidFill>
            <a:schemeClr val="accent3">
              <a:lumMod val="60000"/>
              <a:lumOff val="40000"/>
            </a:schemeClr>
          </a:solidFill>
          <a:ln w="28575">
            <a:solidFill>
              <a:schemeClr val="tx1"/>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t>Over to you!</a:t>
            </a:r>
            <a:r>
              <a:rPr lang="en-GB" sz="3600" dirty="0" smtClean="0"/>
              <a:t/>
            </a:r>
            <a:br>
              <a:rPr lang="en-GB" sz="3600" dirty="0" smtClean="0"/>
            </a:br>
            <a:r>
              <a:rPr lang="en-GB" sz="3600" dirty="0" smtClean="0"/>
              <a:t/>
            </a:r>
            <a:br>
              <a:rPr lang="en-GB" sz="3600" dirty="0" smtClean="0"/>
            </a:br>
            <a:r>
              <a:rPr lang="en-GB" sz="3600" dirty="0" smtClean="0"/>
              <a:t>Now that you understand the poem and its tone, fill in the gaps with words that YOU think fit best. </a:t>
            </a:r>
            <a:br>
              <a:rPr lang="en-GB" sz="3600" dirty="0" smtClean="0"/>
            </a:br>
            <a:r>
              <a:rPr lang="en-GB" sz="3600" dirty="0" smtClean="0"/>
              <a:t/>
            </a:r>
            <a:br>
              <a:rPr lang="en-GB" sz="3600" dirty="0" smtClean="0"/>
            </a:br>
            <a:r>
              <a:rPr lang="en-GB" sz="3600" dirty="0" smtClean="0"/>
              <a:t>I’m not looking for you to pick the exact words that Armitage chose, but to show your understanding of the poem through your own language choices. Be ready to share them and discuss them.</a:t>
            </a:r>
            <a:endParaRPr lang="en-GB" sz="3600" dirty="0"/>
          </a:p>
        </p:txBody>
      </p:sp>
    </p:spTree>
    <p:extLst>
      <p:ext uri="{BB962C8B-B14F-4D97-AF65-F5344CB8AC3E}">
        <p14:creationId xmlns:p14="http://schemas.microsoft.com/office/powerpoint/2010/main" val="1090897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forwallpaper.com/files/images/d/d994/d994a477/166874/texture-color-khaki-camouflage-defender-of-the-motherland-day-february-23.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rpm-therapy.com/wp-content/uploads/2012/05/post-traumatic-stress-disorder-and-massage-ther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428999"/>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9512" y="148512"/>
            <a:ext cx="8784976" cy="2089441"/>
          </a:xfrm>
          <a:solidFill>
            <a:schemeClr val="accent3">
              <a:lumMod val="60000"/>
              <a:lumOff val="40000"/>
            </a:schemeClr>
          </a:solidFill>
          <a:ln w="28575">
            <a:solidFill>
              <a:schemeClr val="tx1"/>
            </a:solidFill>
          </a:ln>
        </p:spPr>
        <p:txBody>
          <a:bodyPr>
            <a:normAutofit/>
          </a:bodyPr>
          <a:lstStyle/>
          <a:p>
            <a:r>
              <a:rPr lang="en-GB" sz="2800" b="1" dirty="0" smtClean="0"/>
              <a:t>Now let’s look at Armitage’s choices.</a:t>
            </a:r>
            <a:br>
              <a:rPr lang="en-GB" sz="2800" b="1" dirty="0" smtClean="0"/>
            </a:br>
            <a:r>
              <a:rPr lang="en-GB" sz="2800" b="1" dirty="0"/>
              <a:t/>
            </a:r>
            <a:br>
              <a:rPr lang="en-GB" sz="2800" b="1" dirty="0"/>
            </a:br>
            <a:r>
              <a:rPr lang="en-GB" sz="2800" b="1" dirty="0" smtClean="0"/>
              <a:t>Why has he made these choices? Annotate each choice with an ideas to its effect on the reader. Can you identif</a:t>
            </a:r>
            <a:r>
              <a:rPr lang="en-GB" sz="2800" b="1" dirty="0" smtClean="0"/>
              <a:t>y any techniques he has used? </a:t>
            </a:r>
            <a:endParaRPr lang="en-GB" sz="2800" dirty="0"/>
          </a:p>
        </p:txBody>
      </p:sp>
      <p:sp>
        <p:nvSpPr>
          <p:cNvPr id="7" name="Title 1"/>
          <p:cNvSpPr txBox="1">
            <a:spLocks/>
          </p:cNvSpPr>
          <p:nvPr/>
        </p:nvSpPr>
        <p:spPr>
          <a:xfrm>
            <a:off x="43427" y="2407754"/>
            <a:ext cx="1728192" cy="769552"/>
          </a:xfrm>
          <a:prstGeom prst="rect">
            <a:avLst/>
          </a:prstGeom>
          <a:solidFill>
            <a:srgbClr val="FFC000"/>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t>tosses</a:t>
            </a:r>
            <a:endParaRPr lang="en-GB" sz="3600" b="1" dirty="0"/>
          </a:p>
        </p:txBody>
      </p:sp>
      <p:sp>
        <p:nvSpPr>
          <p:cNvPr id="8" name="Title 1"/>
          <p:cNvSpPr txBox="1">
            <a:spLocks/>
          </p:cNvSpPr>
          <p:nvPr/>
        </p:nvSpPr>
        <p:spPr>
          <a:xfrm>
            <a:off x="43427" y="3160771"/>
            <a:ext cx="3087960" cy="769552"/>
          </a:xfrm>
          <a:prstGeom prst="rect">
            <a:avLst/>
          </a:prstGeom>
          <a:solidFill>
            <a:srgbClr val="FFC000"/>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t>blood-shadow</a:t>
            </a:r>
            <a:endParaRPr lang="en-GB" sz="3600" b="1" dirty="0"/>
          </a:p>
        </p:txBody>
      </p:sp>
      <p:sp>
        <p:nvSpPr>
          <p:cNvPr id="9" name="Title 1"/>
          <p:cNvSpPr txBox="1">
            <a:spLocks/>
          </p:cNvSpPr>
          <p:nvPr/>
        </p:nvSpPr>
        <p:spPr>
          <a:xfrm>
            <a:off x="43427" y="3901850"/>
            <a:ext cx="1728192" cy="769552"/>
          </a:xfrm>
          <a:prstGeom prst="rect">
            <a:avLst/>
          </a:prstGeom>
          <a:solidFill>
            <a:srgbClr val="FFC000"/>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t>bursts</a:t>
            </a:r>
            <a:endParaRPr lang="en-GB" sz="3600" b="1" dirty="0"/>
          </a:p>
        </p:txBody>
      </p:sp>
      <p:sp>
        <p:nvSpPr>
          <p:cNvPr id="11" name="Title 1"/>
          <p:cNvSpPr txBox="1">
            <a:spLocks/>
          </p:cNvSpPr>
          <p:nvPr/>
        </p:nvSpPr>
        <p:spPr>
          <a:xfrm>
            <a:off x="43427" y="4699875"/>
            <a:ext cx="3354651" cy="769552"/>
          </a:xfrm>
          <a:prstGeom prst="rect">
            <a:avLst/>
          </a:prstGeom>
          <a:solidFill>
            <a:srgbClr val="FFC000"/>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t>s</a:t>
            </a:r>
            <a:r>
              <a:rPr lang="en-GB" sz="3600" b="1" dirty="0" smtClean="0"/>
              <a:t>un-stunned</a:t>
            </a:r>
            <a:endParaRPr lang="en-GB" sz="3600" b="1" dirty="0"/>
          </a:p>
        </p:txBody>
      </p:sp>
      <p:sp>
        <p:nvSpPr>
          <p:cNvPr id="12" name="Title 1"/>
          <p:cNvSpPr txBox="1">
            <a:spLocks/>
          </p:cNvSpPr>
          <p:nvPr/>
        </p:nvSpPr>
        <p:spPr>
          <a:xfrm>
            <a:off x="43427" y="5448503"/>
            <a:ext cx="3354651" cy="769552"/>
          </a:xfrm>
          <a:prstGeom prst="rect">
            <a:avLst/>
          </a:prstGeom>
          <a:solidFill>
            <a:srgbClr val="FFC000"/>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t>s</a:t>
            </a:r>
            <a:r>
              <a:rPr lang="en-GB" sz="3200" b="1" dirty="0" smtClean="0"/>
              <a:t>and-smothered</a:t>
            </a:r>
            <a:endParaRPr lang="en-GB" sz="3200" b="1" dirty="0"/>
          </a:p>
        </p:txBody>
      </p:sp>
      <p:sp>
        <p:nvSpPr>
          <p:cNvPr id="13" name="Title 1"/>
          <p:cNvSpPr txBox="1">
            <a:spLocks/>
          </p:cNvSpPr>
          <p:nvPr/>
        </p:nvSpPr>
        <p:spPr>
          <a:xfrm>
            <a:off x="40415" y="6226098"/>
            <a:ext cx="1728192" cy="769552"/>
          </a:xfrm>
          <a:prstGeom prst="rect">
            <a:avLst/>
          </a:prstGeom>
          <a:solidFill>
            <a:srgbClr val="FFC000"/>
          </a:solidFill>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t>bloody</a:t>
            </a:r>
            <a:endParaRPr lang="en-GB" sz="3600" b="1" dirty="0"/>
          </a:p>
        </p:txBody>
      </p:sp>
    </p:spTree>
    <p:extLst>
      <p:ext uri="{BB962C8B-B14F-4D97-AF65-F5344CB8AC3E}">
        <p14:creationId xmlns:p14="http://schemas.microsoft.com/office/powerpoint/2010/main" val="36237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80" y="620106"/>
            <a:ext cx="3478226" cy="99417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smtClean="0"/>
              <a:t>What the poet said…</a:t>
            </a:r>
            <a:endParaRPr lang="en-GB" dirty="0"/>
          </a:p>
        </p:txBody>
      </p:sp>
      <p:sp>
        <p:nvSpPr>
          <p:cNvPr id="3" name="Content Placeholder 2"/>
          <p:cNvSpPr>
            <a:spLocks noGrp="1"/>
          </p:cNvSpPr>
          <p:nvPr>
            <p:ph idx="1"/>
          </p:nvPr>
        </p:nvSpPr>
        <p:spPr>
          <a:xfrm>
            <a:off x="258580" y="2226469"/>
            <a:ext cx="3723767" cy="3577535"/>
          </a:xfrm>
        </p:spPr>
        <p:txBody>
          <a:bodyPr>
            <a:normAutofit fontScale="85000" lnSpcReduction="20000"/>
          </a:bodyPr>
          <a:lstStyle/>
          <a:p>
            <a:r>
              <a:rPr lang="en-GB" sz="3000" dirty="0"/>
              <a:t>From a collection of poetry called ‘The Not Dead’.</a:t>
            </a:r>
            <a:endParaRPr lang="en-GB" sz="3000" dirty="0"/>
          </a:p>
          <a:p>
            <a:r>
              <a:rPr lang="en-GB" sz="3000" dirty="0"/>
              <a:t>Inspired by a Channel 4 documentary of the same name (</a:t>
            </a:r>
            <a:r>
              <a:rPr lang="en-GB" sz="3000" dirty="0" err="1"/>
              <a:t>youtube</a:t>
            </a:r>
            <a:r>
              <a:rPr lang="en-GB" sz="3000" dirty="0"/>
              <a:t>) about soldiers who returned from conflicts (Malaysia, Afghanistan and Bosnia) and how they coped.</a:t>
            </a:r>
          </a:p>
        </p:txBody>
      </p:sp>
      <p:pic>
        <p:nvPicPr>
          <p:cNvPr id="1026" name="Picture 2" descr="http://2pigsediting.co.uk/wp-content/uploads/2013/12/The-Not-Dead-5-10-07.jpg"/>
          <p:cNvPicPr>
            <a:picLocks noChangeAspect="1" noChangeArrowheads="1"/>
          </p:cNvPicPr>
          <p:nvPr/>
        </p:nvPicPr>
        <p:blipFill rotWithShape="1">
          <a:blip r:embed="rId3">
            <a:extLst>
              <a:ext uri="{28A0092B-C50C-407E-A947-70E740481C1C}">
                <a14:useLocalDpi xmlns:a14="http://schemas.microsoft.com/office/drawing/2010/main" val="0"/>
              </a:ext>
            </a:extLst>
          </a:blip>
          <a:srcRect t="7351" b="29088"/>
          <a:stretch/>
        </p:blipFill>
        <p:spPr bwMode="auto">
          <a:xfrm>
            <a:off x="3982348" y="2125267"/>
            <a:ext cx="4906484" cy="2161655"/>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Movie 4">
            <a:hlinkClick r:id="rId4" action="ppaction://hlinkfile" highlightClick="1"/>
          </p:cNvPr>
          <p:cNvSpPr/>
          <p:nvPr/>
        </p:nvSpPr>
        <p:spPr>
          <a:xfrm>
            <a:off x="5443370" y="4878593"/>
            <a:ext cx="2554941" cy="1586753"/>
          </a:xfrm>
          <a:prstGeom prst="actionButtonMovie">
            <a:avLst/>
          </a:prstGeom>
          <a:solidFill>
            <a:schemeClr val="accent1">
              <a:alpha val="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799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What the poet said…</a:t>
            </a:r>
            <a:endParaRPr lang="en-GB" dirty="0"/>
          </a:p>
        </p:txBody>
      </p:sp>
      <p:sp>
        <p:nvSpPr>
          <p:cNvPr id="3" name="Content Placeholder 2"/>
          <p:cNvSpPr>
            <a:spLocks noGrp="1"/>
          </p:cNvSpPr>
          <p:nvPr>
            <p:ph idx="1"/>
          </p:nvPr>
        </p:nvSpPr>
        <p:spPr>
          <a:xfrm>
            <a:off x="258580" y="2226469"/>
            <a:ext cx="8533151" cy="3577535"/>
          </a:xfrm>
        </p:spPr>
        <p:txBody>
          <a:bodyPr anchor="ctr">
            <a:normAutofit/>
          </a:bodyPr>
          <a:lstStyle/>
          <a:p>
            <a:pPr marL="0" indent="0" algn="ctr">
              <a:buNone/>
            </a:pPr>
            <a:r>
              <a:rPr lang="en-GB" sz="4500" dirty="0">
                <a:cs typeface="Arabic Typesetting" panose="03020402040406030203" pitchFamily="66" charset="-78"/>
              </a:rPr>
              <a:t>“These </a:t>
            </a:r>
            <a:r>
              <a:rPr lang="en-GB" sz="4500" dirty="0">
                <a:cs typeface="Arabic Typesetting" panose="03020402040406030203" pitchFamily="66" charset="-78"/>
              </a:rPr>
              <a:t>are poems of survivors </a:t>
            </a:r>
            <a:r>
              <a:rPr lang="en-GB" sz="4500" dirty="0">
                <a:cs typeface="Arabic Typesetting" panose="03020402040406030203" pitchFamily="66" charset="-78"/>
              </a:rPr>
              <a:t>– the </a:t>
            </a:r>
            <a:r>
              <a:rPr lang="en-GB" sz="4500" dirty="0">
                <a:cs typeface="Arabic Typesetting" panose="03020402040406030203" pitchFamily="66" charset="-78"/>
              </a:rPr>
              <a:t>damaged, exhausted men who return from war in body but never, wholly, in mind</a:t>
            </a:r>
            <a:r>
              <a:rPr lang="en-GB" sz="4500" dirty="0">
                <a:cs typeface="Arabic Typesetting" panose="03020402040406030203" pitchFamily="66" charset="-78"/>
              </a:rPr>
              <a:t>.”</a:t>
            </a:r>
          </a:p>
        </p:txBody>
      </p:sp>
    </p:spTree>
    <p:extLst>
      <p:ext uri="{BB962C8B-B14F-4D97-AF65-F5344CB8AC3E}">
        <p14:creationId xmlns:p14="http://schemas.microsoft.com/office/powerpoint/2010/main" val="321242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ssets.nydailynews.com/polopoly_fs/1.1379318!/img/httpImage/image.jpg_gen/derivatives/article_970/soldier22n-6-web.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365" y="2182557"/>
            <a:ext cx="8353269" cy="41421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045" y="75304"/>
            <a:ext cx="8803910" cy="1881323"/>
          </a:xfrm>
        </p:spPr>
        <p:style>
          <a:lnRef idx="2">
            <a:schemeClr val="dk1"/>
          </a:lnRef>
          <a:fillRef idx="1">
            <a:schemeClr val="lt1"/>
          </a:fillRef>
          <a:effectRef idx="0">
            <a:schemeClr val="dk1"/>
          </a:effectRef>
          <a:fontRef idx="minor">
            <a:schemeClr val="dk1"/>
          </a:fontRef>
        </p:style>
        <p:txBody>
          <a:bodyPr>
            <a:normAutofit/>
          </a:bodyPr>
          <a:lstStyle/>
          <a:p>
            <a:pPr algn="ctr"/>
            <a:r>
              <a:rPr lang="en-GB" sz="3600" dirty="0">
                <a:latin typeface="Arabic Typesetting" panose="03020402040406030203" pitchFamily="66" charset="-78"/>
                <a:cs typeface="Arabic Typesetting" panose="03020402040406030203" pitchFamily="66" charset="-78"/>
              </a:rPr>
              <a:t>“</a:t>
            </a:r>
            <a:r>
              <a:rPr lang="en-GB" sz="3600" dirty="0">
                <a:cs typeface="Arabic Typesetting" panose="03020402040406030203" pitchFamily="66" charset="-78"/>
              </a:rPr>
              <a:t>These are poems of survivors – the damaged, exhausted men who return from war in body but never, wholly, in mind</a:t>
            </a:r>
            <a:r>
              <a:rPr lang="en-GB" sz="3600" dirty="0" smtClean="0">
                <a:cs typeface="Arabic Typesetting" panose="03020402040406030203" pitchFamily="66" charset="-78"/>
              </a:rPr>
              <a:t>.”</a:t>
            </a:r>
            <a:endParaRPr lang="en-GB" sz="3600" dirty="0"/>
          </a:p>
        </p:txBody>
      </p:sp>
    </p:spTree>
    <p:extLst>
      <p:ext uri="{BB962C8B-B14F-4D97-AF65-F5344CB8AC3E}">
        <p14:creationId xmlns:p14="http://schemas.microsoft.com/office/powerpoint/2010/main" val="383567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5" y="75304"/>
            <a:ext cx="8803910" cy="1881323"/>
          </a:xfrm>
        </p:spPr>
        <p:style>
          <a:lnRef idx="2">
            <a:schemeClr val="dk1"/>
          </a:lnRef>
          <a:fillRef idx="1">
            <a:schemeClr val="lt1"/>
          </a:fillRef>
          <a:effectRef idx="0">
            <a:schemeClr val="dk1"/>
          </a:effectRef>
          <a:fontRef idx="minor">
            <a:schemeClr val="dk1"/>
          </a:fontRef>
        </p:style>
        <p:txBody>
          <a:bodyPr>
            <a:normAutofit/>
          </a:bodyPr>
          <a:lstStyle/>
          <a:p>
            <a:pPr algn="ctr"/>
            <a:r>
              <a:rPr lang="en-GB" sz="3600" dirty="0">
                <a:latin typeface="Arabic Typesetting" panose="03020402040406030203" pitchFamily="66" charset="-78"/>
                <a:cs typeface="Arabic Typesetting" panose="03020402040406030203" pitchFamily="66" charset="-78"/>
              </a:rPr>
              <a:t>“</a:t>
            </a:r>
            <a:r>
              <a:rPr lang="en-GB" sz="3600" dirty="0">
                <a:cs typeface="Arabic Typesetting" panose="03020402040406030203" pitchFamily="66" charset="-78"/>
              </a:rPr>
              <a:t>These are poems of survivors – the damaged, exhausted men who return from war in body but never, wholly, in mind</a:t>
            </a:r>
            <a:r>
              <a:rPr lang="en-GB" sz="3600" dirty="0" smtClean="0">
                <a:cs typeface="Arabic Typesetting" panose="03020402040406030203" pitchFamily="66" charset="-78"/>
              </a:rPr>
              <a:t>.”</a:t>
            </a:r>
            <a:endParaRPr lang="en-GB" sz="3600" dirty="0"/>
          </a:p>
        </p:txBody>
      </p:sp>
      <p:sp>
        <p:nvSpPr>
          <p:cNvPr id="3" name="Content Placeholder 2"/>
          <p:cNvSpPr>
            <a:spLocks noGrp="1"/>
          </p:cNvSpPr>
          <p:nvPr>
            <p:ph idx="1"/>
          </p:nvPr>
        </p:nvSpPr>
        <p:spPr/>
        <p:txBody>
          <a:bodyPr/>
          <a:lstStyle/>
          <a:p>
            <a:endParaRPr lang="en-GB"/>
          </a:p>
        </p:txBody>
      </p:sp>
      <p:pic>
        <p:nvPicPr>
          <p:cNvPr id="5" name="Picture 2" descr="http://api.ning.com/files/DtcI2O2Ry7A9UZh6CiXf*9PvgqOYjjXMpcF5*YFy2cZTN6MuFbU36mwCFlUVhfUEq-xPsOoFeJR2QQP*NmmExgDOsH--P349/108210913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52" y="2066003"/>
            <a:ext cx="7242730" cy="451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38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5" y="75304"/>
            <a:ext cx="8803910" cy="1881323"/>
          </a:xfrm>
        </p:spPr>
        <p:style>
          <a:lnRef idx="2">
            <a:schemeClr val="dk1"/>
          </a:lnRef>
          <a:fillRef idx="1">
            <a:schemeClr val="lt1"/>
          </a:fillRef>
          <a:effectRef idx="0">
            <a:schemeClr val="dk1"/>
          </a:effectRef>
          <a:fontRef idx="minor">
            <a:schemeClr val="dk1"/>
          </a:fontRef>
        </p:style>
        <p:txBody>
          <a:bodyPr>
            <a:normAutofit/>
          </a:bodyPr>
          <a:lstStyle/>
          <a:p>
            <a:pPr algn="ctr"/>
            <a:r>
              <a:rPr lang="en-GB" sz="3600" dirty="0">
                <a:latin typeface="Arabic Typesetting" panose="03020402040406030203" pitchFamily="66" charset="-78"/>
                <a:cs typeface="Arabic Typesetting" panose="03020402040406030203" pitchFamily="66" charset="-78"/>
              </a:rPr>
              <a:t>“</a:t>
            </a:r>
            <a:r>
              <a:rPr lang="en-GB" sz="3600" dirty="0">
                <a:cs typeface="Arabic Typesetting" panose="03020402040406030203" pitchFamily="66" charset="-78"/>
              </a:rPr>
              <a:t>These are poems of survivors – the damaged, exhausted men who return from war in body but never, wholly, in mind</a:t>
            </a:r>
            <a:r>
              <a:rPr lang="en-GB" sz="3600" dirty="0" smtClean="0">
                <a:cs typeface="Arabic Typesetting" panose="03020402040406030203" pitchFamily="66" charset="-78"/>
              </a:rPr>
              <a:t>.”</a:t>
            </a:r>
            <a:endParaRPr lang="en-GB" sz="3600" dirty="0"/>
          </a:p>
        </p:txBody>
      </p:sp>
      <p:sp>
        <p:nvSpPr>
          <p:cNvPr id="3" name="Content Placeholder 2"/>
          <p:cNvSpPr>
            <a:spLocks noGrp="1"/>
          </p:cNvSpPr>
          <p:nvPr>
            <p:ph idx="1"/>
          </p:nvPr>
        </p:nvSpPr>
        <p:spPr/>
        <p:txBody>
          <a:bodyPr/>
          <a:lstStyle/>
          <a:p>
            <a:endParaRPr lang="en-GB"/>
          </a:p>
        </p:txBody>
      </p:sp>
      <p:pic>
        <p:nvPicPr>
          <p:cNvPr id="5" name="Picture 2" descr="http://a.abcnews.go.com/images/US/ht_soldier_portraits_ando_jp_111222_w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19" y="2047473"/>
            <a:ext cx="8061468" cy="453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5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54711"/>
            <a:ext cx="7886700" cy="4122252"/>
          </a:xfrm>
        </p:spPr>
        <p:txBody>
          <a:bodyPr>
            <a:normAutofit/>
          </a:bodyPr>
          <a:lstStyle/>
          <a:p>
            <a:pPr marL="0" indent="0">
              <a:buNone/>
            </a:pPr>
            <a:r>
              <a:rPr lang="en-GB" u="sng" dirty="0"/>
              <a:t>On another occasion</a:t>
            </a:r>
            <a:r>
              <a:rPr lang="en-GB" dirty="0"/>
              <a:t>, we got sent out</a:t>
            </a:r>
          </a:p>
          <a:p>
            <a:pPr marL="0" indent="0">
              <a:buNone/>
            </a:pPr>
            <a:r>
              <a:rPr lang="en-GB" dirty="0"/>
              <a:t>to tackle looters raiding a bank.</a:t>
            </a:r>
          </a:p>
          <a:p>
            <a:pPr marL="0" indent="0">
              <a:buNone/>
            </a:pPr>
            <a:r>
              <a:rPr lang="en-GB" dirty="0"/>
              <a:t>And one of them </a:t>
            </a:r>
            <a:r>
              <a:rPr lang="en-GB" dirty="0">
                <a:solidFill>
                  <a:srgbClr val="FF0000"/>
                </a:solidFill>
              </a:rPr>
              <a:t>legs it </a:t>
            </a:r>
            <a:r>
              <a:rPr lang="en-GB" dirty="0"/>
              <a:t>up the road,</a:t>
            </a:r>
          </a:p>
          <a:p>
            <a:pPr marL="0" indent="0">
              <a:buNone/>
            </a:pPr>
            <a:r>
              <a:rPr lang="en-GB" u="sng" dirty="0"/>
              <a:t>probably armed, possibly not</a:t>
            </a:r>
            <a:r>
              <a:rPr lang="en-GB" dirty="0"/>
              <a:t>.</a:t>
            </a:r>
          </a:p>
          <a:p>
            <a:pPr marL="0" indent="0">
              <a:buNone/>
            </a:pPr>
            <a:endParaRPr lang="en-GB" dirty="0"/>
          </a:p>
        </p:txBody>
      </p:sp>
      <p:sp>
        <p:nvSpPr>
          <p:cNvPr id="5" name="TextBox 4"/>
          <p:cNvSpPr txBox="1"/>
          <p:nvPr/>
        </p:nvSpPr>
        <p:spPr>
          <a:xfrm>
            <a:off x="381896" y="656216"/>
            <a:ext cx="2517290" cy="646331"/>
          </a:xfrm>
          <a:prstGeom prst="rect">
            <a:avLst/>
          </a:prstGeom>
          <a:solidFill>
            <a:srgbClr val="FFFF00"/>
          </a:solidFill>
          <a:ln>
            <a:noFill/>
          </a:ln>
        </p:spPr>
        <p:txBody>
          <a:bodyPr wrap="square" rtlCol="0">
            <a:spAutoFit/>
          </a:bodyPr>
          <a:lstStyle/>
          <a:p>
            <a:r>
              <a:rPr lang="en-GB" b="1" dirty="0" smtClean="0"/>
              <a:t>Sense of repeated scenario</a:t>
            </a:r>
            <a:endParaRPr lang="en-GB" b="1" dirty="0"/>
          </a:p>
        </p:txBody>
      </p:sp>
      <p:cxnSp>
        <p:nvCxnSpPr>
          <p:cNvPr id="7" name="Straight Arrow Connector 6"/>
          <p:cNvCxnSpPr/>
          <p:nvPr/>
        </p:nvCxnSpPr>
        <p:spPr>
          <a:xfrm flipH="1" flipV="1">
            <a:off x="1409252" y="1226372"/>
            <a:ext cx="543261" cy="828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08376" y="2126430"/>
            <a:ext cx="2174838" cy="646331"/>
          </a:xfrm>
          <a:prstGeom prst="rect">
            <a:avLst/>
          </a:prstGeom>
          <a:solidFill>
            <a:srgbClr val="FFFF00"/>
          </a:solidFill>
          <a:ln>
            <a:noFill/>
          </a:ln>
        </p:spPr>
        <p:txBody>
          <a:bodyPr wrap="square" rtlCol="0">
            <a:spAutoFit/>
          </a:bodyPr>
          <a:lstStyle/>
          <a:p>
            <a:r>
              <a:rPr lang="en-GB" b="1" dirty="0" smtClean="0"/>
              <a:t>Conversational feel/tone</a:t>
            </a:r>
            <a:endParaRPr lang="en-GB" b="1" dirty="0"/>
          </a:p>
        </p:txBody>
      </p:sp>
      <p:cxnSp>
        <p:nvCxnSpPr>
          <p:cNvPr id="9" name="Straight Arrow Connector 8"/>
          <p:cNvCxnSpPr/>
          <p:nvPr/>
        </p:nvCxnSpPr>
        <p:spPr>
          <a:xfrm flipV="1">
            <a:off x="4082527" y="2825677"/>
            <a:ext cx="3110754" cy="34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33190" y="4693921"/>
            <a:ext cx="2563905" cy="369332"/>
          </a:xfrm>
          <a:prstGeom prst="rect">
            <a:avLst/>
          </a:prstGeom>
          <a:solidFill>
            <a:srgbClr val="FFFF00"/>
          </a:solidFill>
          <a:ln>
            <a:noFill/>
          </a:ln>
        </p:spPr>
        <p:txBody>
          <a:bodyPr wrap="square" rtlCol="0">
            <a:spAutoFit/>
          </a:bodyPr>
          <a:lstStyle/>
          <a:p>
            <a:r>
              <a:rPr lang="en-GB" b="1" dirty="0" smtClean="0">
                <a:solidFill>
                  <a:srgbClr val="FF0000"/>
                </a:solidFill>
              </a:rPr>
              <a:t>Parallelism</a:t>
            </a:r>
            <a:r>
              <a:rPr lang="en-GB" b="1" dirty="0" smtClean="0"/>
              <a:t>: uncertainty </a:t>
            </a:r>
            <a:endParaRPr lang="en-GB" b="1" dirty="0"/>
          </a:p>
        </p:txBody>
      </p:sp>
      <p:cxnSp>
        <p:nvCxnSpPr>
          <p:cNvPr id="14" name="Straight Arrow Connector 13"/>
          <p:cNvCxnSpPr>
            <a:endCxn id="12" idx="1"/>
          </p:cNvCxnSpPr>
          <p:nvPr/>
        </p:nvCxnSpPr>
        <p:spPr>
          <a:xfrm>
            <a:off x="3684494" y="4012602"/>
            <a:ext cx="1448696" cy="865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1832" y="5672867"/>
            <a:ext cx="8361381" cy="415498"/>
          </a:xfrm>
          <a:prstGeom prst="rect">
            <a:avLst/>
          </a:prstGeom>
          <a:noFill/>
          <a:ln>
            <a:solidFill>
              <a:schemeClr val="accent1"/>
            </a:solidFill>
          </a:ln>
        </p:spPr>
        <p:txBody>
          <a:bodyPr wrap="square" rtlCol="0">
            <a:spAutoFit/>
          </a:bodyPr>
          <a:lstStyle/>
          <a:p>
            <a:pPr algn="ctr"/>
            <a:r>
              <a:rPr lang="en-GB" sz="2100" b="1" dirty="0" smtClean="0">
                <a:solidFill>
                  <a:srgbClr val="FF0000"/>
                </a:solidFill>
              </a:rPr>
              <a:t>Why does the speaker shift  from past to present tense in the third line?</a:t>
            </a:r>
            <a:endParaRPr lang="en-GB" sz="2100" b="1" dirty="0">
              <a:solidFill>
                <a:srgbClr val="FF0000"/>
              </a:solidFill>
            </a:endParaRPr>
          </a:p>
        </p:txBody>
      </p:sp>
    </p:spTree>
    <p:extLst>
      <p:ext uri="{BB962C8B-B14F-4D97-AF65-F5344CB8AC3E}">
        <p14:creationId xmlns:p14="http://schemas.microsoft.com/office/powerpoint/2010/main" val="1484308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2102"/>
            <a:ext cx="7886700" cy="4721902"/>
          </a:xfrm>
        </p:spPr>
        <p:txBody>
          <a:bodyPr>
            <a:normAutofit fontScale="62500" lnSpcReduction="20000"/>
          </a:bodyPr>
          <a:lstStyle/>
          <a:p>
            <a:pPr marL="0" indent="0">
              <a:buNone/>
            </a:pPr>
            <a:r>
              <a:rPr lang="en-GB" dirty="0">
                <a:solidFill>
                  <a:srgbClr val="FF0000"/>
                </a:solidFill>
              </a:rPr>
              <a:t>Well</a:t>
            </a:r>
            <a:r>
              <a:rPr lang="en-GB" dirty="0"/>
              <a:t> myself and </a:t>
            </a:r>
            <a:r>
              <a:rPr lang="en-GB" u="sng" dirty="0"/>
              <a:t>somebody else and somebody else</a:t>
            </a:r>
          </a:p>
          <a:p>
            <a:pPr marL="0" indent="0">
              <a:buNone/>
            </a:pPr>
            <a:r>
              <a:rPr lang="en-GB" dirty="0"/>
              <a:t>are </a:t>
            </a:r>
            <a:r>
              <a:rPr lang="en-GB" b="1" dirty="0"/>
              <a:t>all</a:t>
            </a:r>
            <a:r>
              <a:rPr lang="en-GB" dirty="0"/>
              <a:t> of the same mind,</a:t>
            </a:r>
          </a:p>
          <a:p>
            <a:pPr marL="0" indent="0">
              <a:buNone/>
            </a:pPr>
            <a:r>
              <a:rPr lang="en-GB" dirty="0"/>
              <a:t>so </a:t>
            </a:r>
            <a:r>
              <a:rPr lang="en-GB" b="1" dirty="0"/>
              <a:t>all three </a:t>
            </a:r>
            <a:r>
              <a:rPr lang="en-GB" dirty="0"/>
              <a:t>of us open fire.</a:t>
            </a:r>
          </a:p>
          <a:p>
            <a:pPr marL="0" indent="0">
              <a:buNone/>
            </a:pPr>
            <a:r>
              <a:rPr lang="en-GB" b="1" dirty="0"/>
              <a:t>Three</a:t>
            </a:r>
            <a:r>
              <a:rPr lang="en-GB" dirty="0"/>
              <a:t> of a kind </a:t>
            </a:r>
            <a:r>
              <a:rPr lang="en-GB" b="1" dirty="0"/>
              <a:t>all</a:t>
            </a:r>
            <a:r>
              <a:rPr lang="en-GB" dirty="0"/>
              <a:t> letting fly, and I swear</a:t>
            </a:r>
          </a:p>
          <a:p>
            <a:pPr marL="0" indent="0">
              <a:buNone/>
            </a:pPr>
            <a:r>
              <a:rPr lang="en-GB" dirty="0"/>
              <a:t>	</a:t>
            </a:r>
          </a:p>
          <a:p>
            <a:pPr marL="0" indent="0">
              <a:buNone/>
            </a:pPr>
            <a:r>
              <a:rPr lang="en-GB" dirty="0"/>
              <a:t>I see every round as it </a:t>
            </a:r>
            <a:r>
              <a:rPr lang="en-GB" u="sng" dirty="0"/>
              <a:t>rips</a:t>
            </a:r>
            <a:r>
              <a:rPr lang="en-GB" dirty="0"/>
              <a:t> through his life -</a:t>
            </a:r>
          </a:p>
          <a:p>
            <a:pPr marL="0" indent="0">
              <a:buNone/>
            </a:pPr>
            <a:r>
              <a:rPr lang="en-GB" dirty="0"/>
              <a:t>I see broad daylight on the other side.</a:t>
            </a:r>
          </a:p>
          <a:p>
            <a:pPr marL="0" indent="0">
              <a:buNone/>
            </a:pPr>
            <a:r>
              <a:rPr lang="en-GB" dirty="0">
                <a:solidFill>
                  <a:srgbClr val="FF0000"/>
                </a:solidFill>
              </a:rPr>
              <a:t>So</a:t>
            </a:r>
            <a:r>
              <a:rPr lang="en-GB" dirty="0"/>
              <a:t> we've hit this looter a dozen times</a:t>
            </a:r>
          </a:p>
          <a:p>
            <a:pPr marL="0" indent="0">
              <a:buNone/>
            </a:pPr>
            <a:r>
              <a:rPr lang="en-GB" dirty="0"/>
              <a:t>and he's there on the ground, </a:t>
            </a:r>
            <a:r>
              <a:rPr lang="en-GB" b="1" dirty="0"/>
              <a:t>sort of inside out</a:t>
            </a:r>
            <a:r>
              <a:rPr lang="en-GB" dirty="0"/>
              <a:t>,</a:t>
            </a:r>
          </a:p>
          <a:p>
            <a:pPr marL="0" indent="0">
              <a:buNone/>
            </a:pPr>
            <a:r>
              <a:rPr lang="en-GB" dirty="0"/>
              <a:t> </a:t>
            </a:r>
          </a:p>
          <a:p>
            <a:pPr marL="0" indent="0">
              <a:buNone/>
            </a:pPr>
            <a:r>
              <a:rPr lang="en-GB" u="sng" dirty="0"/>
              <a:t>pain itself, the image of agony</a:t>
            </a:r>
            <a:r>
              <a:rPr lang="en-GB" dirty="0"/>
              <a:t>.</a:t>
            </a:r>
          </a:p>
          <a:p>
            <a:pPr marL="0" indent="0">
              <a:buNone/>
            </a:pPr>
            <a:r>
              <a:rPr lang="en-GB" dirty="0"/>
              <a:t>One of my mates goes by</a:t>
            </a:r>
          </a:p>
          <a:p>
            <a:pPr marL="0" indent="0">
              <a:buNone/>
            </a:pPr>
            <a:r>
              <a:rPr lang="en-GB" dirty="0"/>
              <a:t>and </a:t>
            </a:r>
            <a:r>
              <a:rPr lang="en-GB" u="sng" dirty="0"/>
              <a:t>tosses his guts</a:t>
            </a:r>
            <a:r>
              <a:rPr lang="en-GB" dirty="0"/>
              <a:t> back into his body.</a:t>
            </a:r>
          </a:p>
          <a:p>
            <a:pPr marL="0" indent="0">
              <a:buNone/>
            </a:pPr>
            <a:r>
              <a:rPr lang="en-GB" dirty="0"/>
              <a:t>Then he's </a:t>
            </a:r>
            <a:r>
              <a:rPr lang="en-GB" u="sng" dirty="0"/>
              <a:t>carted off</a:t>
            </a:r>
            <a:r>
              <a:rPr lang="en-GB" dirty="0"/>
              <a:t> in the back of a lorry.</a:t>
            </a:r>
          </a:p>
          <a:p>
            <a:pPr marL="0" indent="0">
              <a:buNone/>
            </a:pPr>
            <a:endParaRPr lang="en-GB" dirty="0"/>
          </a:p>
        </p:txBody>
      </p:sp>
      <p:sp>
        <p:nvSpPr>
          <p:cNvPr id="4" name="TextBox 3"/>
          <p:cNvSpPr txBox="1"/>
          <p:nvPr/>
        </p:nvSpPr>
        <p:spPr>
          <a:xfrm>
            <a:off x="6191025" y="453616"/>
            <a:ext cx="1694330" cy="646331"/>
          </a:xfrm>
          <a:prstGeom prst="rect">
            <a:avLst/>
          </a:prstGeom>
          <a:solidFill>
            <a:srgbClr val="FFFF00"/>
          </a:solidFill>
          <a:ln>
            <a:noFill/>
          </a:ln>
        </p:spPr>
        <p:txBody>
          <a:bodyPr wrap="square" rtlCol="0">
            <a:spAutoFit/>
          </a:bodyPr>
          <a:lstStyle/>
          <a:p>
            <a:r>
              <a:rPr lang="en-GB" b="1" dirty="0" smtClean="0"/>
              <a:t>Vague – why no names?</a:t>
            </a:r>
            <a:endParaRPr lang="en-GB" b="1" dirty="0"/>
          </a:p>
        </p:txBody>
      </p:sp>
      <p:cxnSp>
        <p:nvCxnSpPr>
          <p:cNvPr id="5" name="Straight Arrow Connector 4"/>
          <p:cNvCxnSpPr>
            <a:endCxn id="4" idx="1"/>
          </p:cNvCxnSpPr>
          <p:nvPr/>
        </p:nvCxnSpPr>
        <p:spPr>
          <a:xfrm flipV="1">
            <a:off x="5169049" y="776782"/>
            <a:ext cx="1021976" cy="266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6112" y="583193"/>
            <a:ext cx="1671022" cy="369332"/>
          </a:xfrm>
          <a:prstGeom prst="rect">
            <a:avLst/>
          </a:prstGeom>
          <a:solidFill>
            <a:srgbClr val="FFFF00"/>
          </a:solidFill>
          <a:ln>
            <a:noFill/>
          </a:ln>
        </p:spPr>
        <p:txBody>
          <a:bodyPr wrap="square" rtlCol="0">
            <a:spAutoFit/>
          </a:bodyPr>
          <a:lstStyle/>
          <a:p>
            <a:r>
              <a:rPr lang="en-GB" b="1" dirty="0" smtClean="0"/>
              <a:t>Conversational </a:t>
            </a:r>
            <a:endParaRPr lang="en-GB" b="1" dirty="0"/>
          </a:p>
        </p:txBody>
      </p:sp>
      <p:sp>
        <p:nvSpPr>
          <p:cNvPr id="8" name="TextBox 7"/>
          <p:cNvSpPr txBox="1"/>
          <p:nvPr/>
        </p:nvSpPr>
        <p:spPr>
          <a:xfrm>
            <a:off x="4832872" y="1520416"/>
            <a:ext cx="2519980" cy="646331"/>
          </a:xfrm>
          <a:prstGeom prst="rect">
            <a:avLst/>
          </a:prstGeom>
          <a:solidFill>
            <a:srgbClr val="FFFF00"/>
          </a:solidFill>
          <a:ln>
            <a:noFill/>
          </a:ln>
        </p:spPr>
        <p:txBody>
          <a:bodyPr wrap="square" rtlCol="0">
            <a:spAutoFit/>
          </a:bodyPr>
          <a:lstStyle/>
          <a:p>
            <a:r>
              <a:rPr lang="en-GB" b="1" dirty="0" smtClean="0"/>
              <a:t>Why does he </a:t>
            </a:r>
            <a:r>
              <a:rPr lang="en-GB" b="1" dirty="0" smtClean="0">
                <a:solidFill>
                  <a:srgbClr val="FF0000"/>
                </a:solidFill>
              </a:rPr>
              <a:t>repeat</a:t>
            </a:r>
            <a:r>
              <a:rPr lang="en-GB" b="1" dirty="0" smtClean="0"/>
              <a:t> ‘all’ and ‘three’ so often?</a:t>
            </a:r>
            <a:endParaRPr lang="en-GB" b="1" dirty="0"/>
          </a:p>
        </p:txBody>
      </p:sp>
      <p:sp>
        <p:nvSpPr>
          <p:cNvPr id="9" name="TextBox 8"/>
          <p:cNvSpPr txBox="1"/>
          <p:nvPr/>
        </p:nvSpPr>
        <p:spPr>
          <a:xfrm>
            <a:off x="5018441" y="2677455"/>
            <a:ext cx="1721225" cy="369332"/>
          </a:xfrm>
          <a:prstGeom prst="rect">
            <a:avLst/>
          </a:prstGeom>
          <a:solidFill>
            <a:srgbClr val="FFFF00"/>
          </a:solidFill>
          <a:ln>
            <a:noFill/>
          </a:ln>
        </p:spPr>
        <p:txBody>
          <a:bodyPr wrap="square" rtlCol="0">
            <a:spAutoFit/>
          </a:bodyPr>
          <a:lstStyle/>
          <a:p>
            <a:r>
              <a:rPr lang="en-GB" b="1" dirty="0" smtClean="0"/>
              <a:t>Horrific </a:t>
            </a:r>
            <a:r>
              <a:rPr lang="en-GB" b="1" dirty="0" smtClean="0">
                <a:solidFill>
                  <a:srgbClr val="FF0000"/>
                </a:solidFill>
              </a:rPr>
              <a:t>imagery</a:t>
            </a:r>
            <a:endParaRPr lang="en-GB" b="1" dirty="0">
              <a:solidFill>
                <a:srgbClr val="FF0000"/>
              </a:solidFill>
            </a:endParaRPr>
          </a:p>
        </p:txBody>
      </p:sp>
      <p:sp>
        <p:nvSpPr>
          <p:cNvPr id="11" name="TextBox 10"/>
          <p:cNvSpPr txBox="1"/>
          <p:nvPr/>
        </p:nvSpPr>
        <p:spPr>
          <a:xfrm>
            <a:off x="5814507" y="3394643"/>
            <a:ext cx="2447366" cy="646331"/>
          </a:xfrm>
          <a:prstGeom prst="rect">
            <a:avLst/>
          </a:prstGeom>
          <a:solidFill>
            <a:srgbClr val="FFFF00"/>
          </a:solidFill>
          <a:ln>
            <a:noFill/>
          </a:ln>
        </p:spPr>
        <p:txBody>
          <a:bodyPr wrap="square" rtlCol="0">
            <a:spAutoFit/>
          </a:bodyPr>
          <a:lstStyle/>
          <a:p>
            <a:r>
              <a:rPr lang="en-GB" b="1" dirty="0" smtClean="0"/>
              <a:t>‘sort of’ – is he unable to articulate the sight? </a:t>
            </a:r>
            <a:endParaRPr lang="en-GB" b="1" dirty="0">
              <a:solidFill>
                <a:srgbClr val="FF0000"/>
              </a:solidFill>
            </a:endParaRPr>
          </a:p>
        </p:txBody>
      </p:sp>
      <p:cxnSp>
        <p:nvCxnSpPr>
          <p:cNvPr id="13" name="Straight Arrow Connector 12"/>
          <p:cNvCxnSpPr>
            <a:endCxn id="9" idx="1"/>
          </p:cNvCxnSpPr>
          <p:nvPr/>
        </p:nvCxnSpPr>
        <p:spPr>
          <a:xfrm flipV="1">
            <a:off x="4001845" y="2862121"/>
            <a:ext cx="1016596" cy="47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1"/>
          </p:cNvCxnSpPr>
          <p:nvPr/>
        </p:nvCxnSpPr>
        <p:spPr>
          <a:xfrm flipV="1">
            <a:off x="5276626" y="3717809"/>
            <a:ext cx="537881" cy="5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1773" y="4276157"/>
            <a:ext cx="2447366" cy="646331"/>
          </a:xfrm>
          <a:prstGeom prst="rect">
            <a:avLst/>
          </a:prstGeom>
          <a:solidFill>
            <a:srgbClr val="FFFF00"/>
          </a:solidFill>
          <a:ln>
            <a:noFill/>
          </a:ln>
        </p:spPr>
        <p:txBody>
          <a:bodyPr wrap="square" rtlCol="0">
            <a:spAutoFit/>
          </a:bodyPr>
          <a:lstStyle/>
          <a:p>
            <a:r>
              <a:rPr lang="en-GB" b="1" dirty="0" smtClean="0"/>
              <a:t>He is more graphic and serious here.</a:t>
            </a:r>
            <a:endParaRPr lang="en-GB" b="1" dirty="0">
              <a:solidFill>
                <a:srgbClr val="FF0000"/>
              </a:solidFill>
            </a:endParaRPr>
          </a:p>
        </p:txBody>
      </p:sp>
      <p:cxnSp>
        <p:nvCxnSpPr>
          <p:cNvPr id="17" name="Straight Arrow Connector 16"/>
          <p:cNvCxnSpPr>
            <a:endCxn id="16" idx="1"/>
          </p:cNvCxnSpPr>
          <p:nvPr/>
        </p:nvCxnSpPr>
        <p:spPr>
          <a:xfrm>
            <a:off x="3605605" y="4397727"/>
            <a:ext cx="1176168" cy="201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05486" y="5084021"/>
            <a:ext cx="4082528" cy="369332"/>
          </a:xfrm>
          <a:prstGeom prst="rect">
            <a:avLst/>
          </a:prstGeom>
          <a:solidFill>
            <a:srgbClr val="FFFF00"/>
          </a:solidFill>
          <a:ln>
            <a:noFill/>
          </a:ln>
        </p:spPr>
        <p:txBody>
          <a:bodyPr wrap="square" rtlCol="0">
            <a:spAutoFit/>
          </a:bodyPr>
          <a:lstStyle/>
          <a:p>
            <a:r>
              <a:rPr lang="en-GB" b="1" dirty="0" smtClean="0"/>
              <a:t>But this is informal/casual - </a:t>
            </a:r>
            <a:r>
              <a:rPr lang="en-GB" b="1" dirty="0" smtClean="0">
                <a:solidFill>
                  <a:srgbClr val="FF0000"/>
                </a:solidFill>
              </a:rPr>
              <a:t>juxtaposition</a:t>
            </a:r>
            <a:endParaRPr lang="en-GB" b="1" dirty="0">
              <a:solidFill>
                <a:srgbClr val="FF0000"/>
              </a:solidFill>
            </a:endParaRPr>
          </a:p>
        </p:txBody>
      </p:sp>
      <p:cxnSp>
        <p:nvCxnSpPr>
          <p:cNvPr id="20" name="Straight Arrow Connector 19"/>
          <p:cNvCxnSpPr/>
          <p:nvPr/>
        </p:nvCxnSpPr>
        <p:spPr>
          <a:xfrm>
            <a:off x="4324574" y="5068751"/>
            <a:ext cx="629321" cy="9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15844" y="5717774"/>
            <a:ext cx="6906409" cy="369332"/>
          </a:xfrm>
          <a:prstGeom prst="rect">
            <a:avLst/>
          </a:prstGeom>
          <a:solidFill>
            <a:srgbClr val="FFFF00"/>
          </a:solidFill>
          <a:ln>
            <a:noFill/>
          </a:ln>
        </p:spPr>
        <p:txBody>
          <a:bodyPr wrap="square" rtlCol="0">
            <a:spAutoFit/>
          </a:bodyPr>
          <a:lstStyle/>
          <a:p>
            <a:r>
              <a:rPr lang="en-GB" b="1" dirty="0" smtClean="0"/>
              <a:t>There is a lack of respect- they get rid of the body quickly, like rubbish. </a:t>
            </a:r>
            <a:endParaRPr lang="en-GB" b="1" dirty="0"/>
          </a:p>
        </p:txBody>
      </p:sp>
    </p:spTree>
    <p:extLst>
      <p:ext uri="{BB962C8B-B14F-4D97-AF65-F5344CB8AC3E}">
        <p14:creationId xmlns:p14="http://schemas.microsoft.com/office/powerpoint/2010/main" val="408202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forwallpaper.com/files/images/d/d994/d994a477/166874/texture-color-khaki-camouflage-defender-of-the-motherland-day-february-23.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rpm-therapy.com/wp-content/uploads/2012/05/post-traumatic-stress-disorder-and-massage-ther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652" y="2275609"/>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17164" y="134406"/>
            <a:ext cx="8784976" cy="1575513"/>
          </a:xfrm>
          <a:prstGeom prst="rect">
            <a:avLst/>
          </a:prstGeom>
          <a:solidFill>
            <a:schemeClr val="bg1">
              <a:lumMod val="75000"/>
            </a:schemeClr>
          </a:solidFill>
          <a:ln w="285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Look at the poem with some of the words missing. Summarise what you think it is about in a few sentences or in bullet points.</a:t>
            </a:r>
            <a:endParaRPr lang="en-GB" sz="3200" dirty="0"/>
          </a:p>
        </p:txBody>
      </p:sp>
      <p:sp>
        <p:nvSpPr>
          <p:cNvPr id="3" name="Title 2"/>
          <p:cNvSpPr>
            <a:spLocks noGrp="1"/>
          </p:cNvSpPr>
          <p:nvPr>
            <p:ph type="ctrTitle"/>
          </p:nvPr>
        </p:nvSpPr>
        <p:spPr/>
        <p:txBody>
          <a:bodyPr/>
          <a:lstStyle/>
          <a:p>
            <a:endParaRPr lang="en-GB"/>
          </a:p>
        </p:txBody>
      </p:sp>
    </p:spTree>
    <p:extLst>
      <p:ext uri="{BB962C8B-B14F-4D97-AF65-F5344CB8AC3E}">
        <p14:creationId xmlns:p14="http://schemas.microsoft.com/office/powerpoint/2010/main" val="1048741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82102"/>
            <a:ext cx="7886700" cy="4721902"/>
          </a:xfrm>
        </p:spPr>
        <p:txBody>
          <a:bodyPr>
            <a:normAutofit fontScale="62500" lnSpcReduction="20000"/>
          </a:bodyPr>
          <a:lstStyle/>
          <a:p>
            <a:pPr marL="0" indent="0">
              <a:buNone/>
            </a:pPr>
            <a:r>
              <a:rPr lang="en-GB" dirty="0">
                <a:solidFill>
                  <a:srgbClr val="FF0000"/>
                </a:solidFill>
              </a:rPr>
              <a:t>Well</a:t>
            </a:r>
            <a:r>
              <a:rPr lang="en-GB" dirty="0"/>
              <a:t> myself and </a:t>
            </a:r>
            <a:r>
              <a:rPr lang="en-GB" u="sng" dirty="0"/>
              <a:t>somebody else and somebody else</a:t>
            </a:r>
          </a:p>
          <a:p>
            <a:pPr marL="0" indent="0">
              <a:buNone/>
            </a:pPr>
            <a:r>
              <a:rPr lang="en-GB" dirty="0"/>
              <a:t>are </a:t>
            </a:r>
            <a:r>
              <a:rPr lang="en-GB" b="1" dirty="0"/>
              <a:t>all</a:t>
            </a:r>
            <a:r>
              <a:rPr lang="en-GB" dirty="0"/>
              <a:t> of the same mind,</a:t>
            </a:r>
          </a:p>
          <a:p>
            <a:pPr marL="0" indent="0">
              <a:buNone/>
            </a:pPr>
            <a:r>
              <a:rPr lang="en-GB" dirty="0"/>
              <a:t>so </a:t>
            </a:r>
            <a:r>
              <a:rPr lang="en-GB" b="1" dirty="0"/>
              <a:t>all three </a:t>
            </a:r>
            <a:r>
              <a:rPr lang="en-GB" dirty="0"/>
              <a:t>of us open fire.</a:t>
            </a:r>
          </a:p>
          <a:p>
            <a:pPr marL="0" indent="0">
              <a:buNone/>
            </a:pPr>
            <a:r>
              <a:rPr lang="en-GB" b="1" dirty="0"/>
              <a:t>Three</a:t>
            </a:r>
            <a:r>
              <a:rPr lang="en-GB" dirty="0"/>
              <a:t> of a kind </a:t>
            </a:r>
            <a:r>
              <a:rPr lang="en-GB" b="1" dirty="0"/>
              <a:t>all</a:t>
            </a:r>
            <a:r>
              <a:rPr lang="en-GB" dirty="0"/>
              <a:t> letting fly, and I swear</a:t>
            </a:r>
          </a:p>
          <a:p>
            <a:pPr marL="0" indent="0">
              <a:buNone/>
            </a:pPr>
            <a:r>
              <a:rPr lang="en-GB" dirty="0"/>
              <a:t>	</a:t>
            </a:r>
          </a:p>
          <a:p>
            <a:pPr marL="0" indent="0">
              <a:buNone/>
            </a:pPr>
            <a:r>
              <a:rPr lang="en-GB" dirty="0"/>
              <a:t>I see every round as it </a:t>
            </a:r>
            <a:r>
              <a:rPr lang="en-GB" u="sng" dirty="0"/>
              <a:t>rips</a:t>
            </a:r>
            <a:r>
              <a:rPr lang="en-GB" dirty="0"/>
              <a:t> through his life -</a:t>
            </a:r>
          </a:p>
          <a:p>
            <a:pPr marL="0" indent="0">
              <a:buNone/>
            </a:pPr>
            <a:r>
              <a:rPr lang="en-GB" dirty="0"/>
              <a:t>I see broad daylight on the other side.</a:t>
            </a:r>
          </a:p>
          <a:p>
            <a:pPr marL="0" indent="0">
              <a:buNone/>
            </a:pPr>
            <a:r>
              <a:rPr lang="en-GB" dirty="0">
                <a:solidFill>
                  <a:srgbClr val="FF0000"/>
                </a:solidFill>
              </a:rPr>
              <a:t>So</a:t>
            </a:r>
            <a:r>
              <a:rPr lang="en-GB" dirty="0"/>
              <a:t> we've hit this looter a dozen times</a:t>
            </a:r>
          </a:p>
          <a:p>
            <a:pPr marL="0" indent="0">
              <a:buNone/>
            </a:pPr>
            <a:r>
              <a:rPr lang="en-GB" dirty="0"/>
              <a:t>and he's there on the ground, </a:t>
            </a:r>
            <a:r>
              <a:rPr lang="en-GB" b="1" dirty="0"/>
              <a:t>sort of inside out</a:t>
            </a:r>
            <a:r>
              <a:rPr lang="en-GB" dirty="0"/>
              <a:t>,</a:t>
            </a:r>
          </a:p>
          <a:p>
            <a:pPr marL="0" indent="0">
              <a:buNone/>
            </a:pPr>
            <a:r>
              <a:rPr lang="en-GB" dirty="0"/>
              <a:t> </a:t>
            </a:r>
          </a:p>
          <a:p>
            <a:pPr marL="0" indent="0">
              <a:buNone/>
            </a:pPr>
            <a:r>
              <a:rPr lang="en-GB" u="sng" dirty="0"/>
              <a:t>pain itself, the image of agony</a:t>
            </a:r>
            <a:r>
              <a:rPr lang="en-GB" dirty="0"/>
              <a:t>.</a:t>
            </a:r>
          </a:p>
          <a:p>
            <a:pPr marL="0" indent="0">
              <a:buNone/>
            </a:pPr>
            <a:r>
              <a:rPr lang="en-GB" dirty="0"/>
              <a:t>One of my mates goes by</a:t>
            </a:r>
          </a:p>
          <a:p>
            <a:pPr marL="0" indent="0">
              <a:buNone/>
            </a:pPr>
            <a:r>
              <a:rPr lang="en-GB" dirty="0"/>
              <a:t>and tosses his guts back into his body.</a:t>
            </a:r>
          </a:p>
          <a:p>
            <a:pPr marL="0" indent="0">
              <a:buNone/>
            </a:pPr>
            <a:r>
              <a:rPr lang="en-GB" dirty="0"/>
              <a:t>Then he's carted off in the back of a lorry.</a:t>
            </a:r>
          </a:p>
          <a:p>
            <a:pPr marL="0" indent="0">
              <a:buNone/>
            </a:pPr>
            <a:endParaRPr lang="en-GB" dirty="0"/>
          </a:p>
        </p:txBody>
      </p:sp>
      <p:sp>
        <p:nvSpPr>
          <p:cNvPr id="10" name="TextBox 9"/>
          <p:cNvSpPr txBox="1"/>
          <p:nvPr/>
        </p:nvSpPr>
        <p:spPr>
          <a:xfrm>
            <a:off x="5712312" y="2275687"/>
            <a:ext cx="3135854" cy="2246769"/>
          </a:xfrm>
          <a:prstGeom prst="rect">
            <a:avLst/>
          </a:prstGeom>
          <a:solidFill>
            <a:srgbClr val="FFFF00"/>
          </a:solidFill>
          <a:ln>
            <a:noFill/>
          </a:ln>
        </p:spPr>
        <p:txBody>
          <a:bodyPr wrap="square" rtlCol="0">
            <a:spAutoFit/>
          </a:bodyPr>
          <a:lstStyle/>
          <a:p>
            <a:r>
              <a:rPr lang="en-GB" sz="2000" b="1" dirty="0" smtClean="0">
                <a:solidFill>
                  <a:srgbClr val="FF0000"/>
                </a:solidFill>
              </a:rPr>
              <a:t>Enjambment</a:t>
            </a:r>
            <a:r>
              <a:rPr lang="en-GB" sz="2000" dirty="0" smtClean="0"/>
              <a:t> = the poem feels conversational and relaxed, a </a:t>
            </a:r>
            <a:r>
              <a:rPr lang="en-GB" sz="2000" b="1" dirty="0" smtClean="0"/>
              <a:t>juxtaposition</a:t>
            </a:r>
            <a:r>
              <a:rPr lang="en-GB" sz="2000" dirty="0" smtClean="0"/>
              <a:t> with the horrific content, suggesting the ongoing struggle in the mind of the soldier who ‘remains’.</a:t>
            </a:r>
            <a:endParaRPr lang="en-GB" sz="2000" dirty="0"/>
          </a:p>
        </p:txBody>
      </p:sp>
      <p:sp>
        <p:nvSpPr>
          <p:cNvPr id="14" name="TextBox 13"/>
          <p:cNvSpPr txBox="1"/>
          <p:nvPr/>
        </p:nvSpPr>
        <p:spPr>
          <a:xfrm>
            <a:off x="5357307" y="5342339"/>
            <a:ext cx="2646382" cy="646331"/>
          </a:xfrm>
          <a:prstGeom prst="rect">
            <a:avLst/>
          </a:prstGeom>
          <a:solidFill>
            <a:srgbClr val="FFFF00"/>
          </a:solidFill>
          <a:ln>
            <a:noFill/>
          </a:ln>
        </p:spPr>
        <p:txBody>
          <a:bodyPr wrap="square" rtlCol="0">
            <a:spAutoFit/>
          </a:bodyPr>
          <a:lstStyle/>
          <a:p>
            <a:r>
              <a:rPr lang="en-GB" b="1" dirty="0" smtClean="0">
                <a:solidFill>
                  <a:srgbClr val="FF0000"/>
                </a:solidFill>
              </a:rPr>
              <a:t>Full stop. </a:t>
            </a:r>
            <a:r>
              <a:rPr lang="en-GB" b="1" dirty="0" smtClean="0"/>
              <a:t>Sense of finality.</a:t>
            </a:r>
            <a:endParaRPr lang="en-GB" b="1" dirty="0">
              <a:solidFill>
                <a:srgbClr val="FF0000"/>
              </a:solidFill>
            </a:endParaRPr>
          </a:p>
        </p:txBody>
      </p:sp>
      <p:cxnSp>
        <p:nvCxnSpPr>
          <p:cNvPr id="18" name="Straight Arrow Connector 17"/>
          <p:cNvCxnSpPr/>
          <p:nvPr/>
        </p:nvCxnSpPr>
        <p:spPr>
          <a:xfrm>
            <a:off x="4609651" y="5387130"/>
            <a:ext cx="629321" cy="9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24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982" y="1082102"/>
            <a:ext cx="7886700" cy="4789358"/>
          </a:xfrm>
        </p:spPr>
        <p:txBody>
          <a:bodyPr>
            <a:normAutofit/>
          </a:bodyPr>
          <a:lstStyle/>
          <a:p>
            <a:pPr marL="0" indent="0">
              <a:buNone/>
            </a:pPr>
            <a:r>
              <a:rPr lang="en-GB" sz="2000" u="sng" dirty="0"/>
              <a:t>End of story, except not really</a:t>
            </a:r>
            <a:r>
              <a:rPr lang="en-GB" sz="2000" dirty="0"/>
              <a:t>.</a:t>
            </a:r>
          </a:p>
          <a:p>
            <a:pPr marL="0" indent="0">
              <a:buNone/>
            </a:pPr>
            <a:r>
              <a:rPr lang="en-GB" sz="2000" dirty="0"/>
              <a:t>His blood-shadow </a:t>
            </a:r>
            <a:r>
              <a:rPr lang="en-GB" sz="2000" b="1" dirty="0"/>
              <a:t>stays</a:t>
            </a:r>
            <a:r>
              <a:rPr lang="en-GB" sz="2000" dirty="0"/>
              <a:t> on the </a:t>
            </a:r>
            <a:r>
              <a:rPr lang="en-GB" sz="2000" b="1" dirty="0"/>
              <a:t>street</a:t>
            </a:r>
            <a:r>
              <a:rPr lang="en-GB" sz="2000" dirty="0"/>
              <a:t>, and out on </a:t>
            </a:r>
            <a:r>
              <a:rPr lang="en-GB" sz="2000" b="1" dirty="0"/>
              <a:t>patrol</a:t>
            </a:r>
          </a:p>
          <a:p>
            <a:pPr marL="0" indent="0">
              <a:buNone/>
            </a:pPr>
            <a:r>
              <a:rPr lang="en-GB" sz="2000" dirty="0"/>
              <a:t>I walk right over it </a:t>
            </a:r>
            <a:r>
              <a:rPr lang="en-GB" sz="2000" b="1" dirty="0"/>
              <a:t>week</a:t>
            </a:r>
            <a:r>
              <a:rPr lang="en-GB" sz="2000" dirty="0"/>
              <a:t> after </a:t>
            </a:r>
            <a:r>
              <a:rPr lang="en-GB" sz="2000" b="1" dirty="0"/>
              <a:t>week</a:t>
            </a:r>
            <a:r>
              <a:rPr lang="en-GB" sz="2000" dirty="0"/>
              <a:t>.</a:t>
            </a:r>
          </a:p>
          <a:p>
            <a:pPr marL="0" indent="0">
              <a:buNone/>
            </a:pPr>
            <a:r>
              <a:rPr lang="en-GB" sz="2000" dirty="0"/>
              <a:t>Then I'm home on leave. </a:t>
            </a:r>
            <a:r>
              <a:rPr lang="en-GB" sz="2000" u="sng" dirty="0"/>
              <a:t>But I blink</a:t>
            </a:r>
          </a:p>
          <a:p>
            <a:pPr marL="0" indent="0">
              <a:buNone/>
            </a:pPr>
            <a:r>
              <a:rPr lang="en-GB" sz="2000" dirty="0"/>
              <a:t> </a:t>
            </a:r>
            <a:endParaRPr lang="en-GB" sz="2000" dirty="0" smtClean="0"/>
          </a:p>
          <a:p>
            <a:pPr marL="0" indent="0">
              <a:buNone/>
            </a:pPr>
            <a:endParaRPr lang="en-GB" sz="2000" dirty="0"/>
          </a:p>
          <a:p>
            <a:pPr marL="0" indent="0">
              <a:buNone/>
            </a:pPr>
            <a:endParaRPr lang="en-GB" sz="2000" dirty="0"/>
          </a:p>
          <a:p>
            <a:pPr marL="0" indent="0">
              <a:buNone/>
            </a:pPr>
            <a:r>
              <a:rPr lang="en-GB" sz="2000" dirty="0"/>
              <a:t>and he </a:t>
            </a:r>
            <a:r>
              <a:rPr lang="en-GB" sz="2000" u="sng" dirty="0"/>
              <a:t>bursts</a:t>
            </a:r>
            <a:r>
              <a:rPr lang="en-GB" sz="2000" dirty="0"/>
              <a:t> again through the doors of the bank.</a:t>
            </a:r>
          </a:p>
          <a:p>
            <a:pPr marL="0" indent="0">
              <a:buNone/>
            </a:pPr>
            <a:r>
              <a:rPr lang="en-GB" sz="2000" b="1" dirty="0"/>
              <a:t>Sleep</a:t>
            </a:r>
            <a:r>
              <a:rPr lang="en-GB" sz="2000" dirty="0"/>
              <a:t>, and he's </a:t>
            </a:r>
            <a:r>
              <a:rPr lang="en-GB" sz="2000" u="sng" dirty="0"/>
              <a:t>probably armed, and possibly not</a:t>
            </a:r>
            <a:r>
              <a:rPr lang="en-GB" sz="2000" dirty="0"/>
              <a:t>.</a:t>
            </a:r>
          </a:p>
          <a:p>
            <a:pPr marL="0" indent="0">
              <a:buNone/>
            </a:pPr>
            <a:r>
              <a:rPr lang="en-GB" sz="2000" b="1" dirty="0"/>
              <a:t>Dream</a:t>
            </a:r>
            <a:r>
              <a:rPr lang="en-GB" sz="2000" dirty="0"/>
              <a:t>, and he's </a:t>
            </a:r>
            <a:r>
              <a:rPr lang="en-GB" sz="2000" u="sng" dirty="0"/>
              <a:t>torn apart</a:t>
            </a:r>
            <a:r>
              <a:rPr lang="en-GB" sz="2000" dirty="0"/>
              <a:t> by a dozen rounds.</a:t>
            </a:r>
          </a:p>
          <a:p>
            <a:pPr marL="0" indent="0">
              <a:buNone/>
            </a:pPr>
            <a:r>
              <a:rPr lang="en-GB" sz="2000" b="1" dirty="0"/>
              <a:t>And</a:t>
            </a:r>
            <a:r>
              <a:rPr lang="en-GB" sz="2000" dirty="0"/>
              <a:t> the </a:t>
            </a:r>
            <a:r>
              <a:rPr lang="en-GB" sz="2000" b="1" dirty="0"/>
              <a:t>drink </a:t>
            </a:r>
            <a:r>
              <a:rPr lang="en-GB" sz="2000" dirty="0"/>
              <a:t>and the </a:t>
            </a:r>
            <a:r>
              <a:rPr lang="en-GB" sz="2000" b="1" dirty="0"/>
              <a:t>drugs</a:t>
            </a:r>
            <a:r>
              <a:rPr lang="en-GB" sz="2000" dirty="0"/>
              <a:t> won't </a:t>
            </a:r>
            <a:r>
              <a:rPr lang="en-GB" sz="2000" b="1" dirty="0"/>
              <a:t>flush him out </a:t>
            </a:r>
            <a:r>
              <a:rPr lang="en-GB" sz="2000" dirty="0"/>
              <a:t>-</a:t>
            </a:r>
          </a:p>
          <a:p>
            <a:pPr marL="0" indent="0">
              <a:buNone/>
            </a:pPr>
            <a:endParaRPr lang="en-GB" sz="2000" dirty="0"/>
          </a:p>
        </p:txBody>
      </p:sp>
      <p:sp>
        <p:nvSpPr>
          <p:cNvPr id="4" name="TextBox 3"/>
          <p:cNvSpPr txBox="1"/>
          <p:nvPr/>
        </p:nvSpPr>
        <p:spPr>
          <a:xfrm>
            <a:off x="3894268" y="284924"/>
            <a:ext cx="4082528" cy="646331"/>
          </a:xfrm>
          <a:prstGeom prst="rect">
            <a:avLst/>
          </a:prstGeom>
          <a:solidFill>
            <a:srgbClr val="FFFF00"/>
          </a:solidFill>
          <a:ln>
            <a:noFill/>
          </a:ln>
        </p:spPr>
        <p:txBody>
          <a:bodyPr wrap="square" rtlCol="0">
            <a:spAutoFit/>
          </a:bodyPr>
          <a:lstStyle/>
          <a:p>
            <a:r>
              <a:rPr lang="en-GB" b="1" dirty="0" smtClean="0"/>
              <a:t>Physical </a:t>
            </a:r>
            <a:r>
              <a:rPr lang="en-GB" b="1" i="1" dirty="0" smtClean="0"/>
              <a:t>remains</a:t>
            </a:r>
            <a:r>
              <a:rPr lang="en-GB" b="1" dirty="0" smtClean="0"/>
              <a:t> have gone – but what else </a:t>
            </a:r>
            <a:r>
              <a:rPr lang="en-GB" b="1" i="1" dirty="0" smtClean="0"/>
              <a:t>remains</a:t>
            </a:r>
            <a:r>
              <a:rPr lang="en-GB" b="1" dirty="0" smtClean="0"/>
              <a:t>? </a:t>
            </a:r>
            <a:endParaRPr lang="en-GB" b="1" dirty="0">
              <a:solidFill>
                <a:srgbClr val="FF0000"/>
              </a:solidFill>
            </a:endParaRPr>
          </a:p>
        </p:txBody>
      </p:sp>
      <p:cxnSp>
        <p:nvCxnSpPr>
          <p:cNvPr id="5" name="Straight Arrow Connector 4"/>
          <p:cNvCxnSpPr/>
          <p:nvPr/>
        </p:nvCxnSpPr>
        <p:spPr>
          <a:xfrm flipV="1">
            <a:off x="3518424" y="780408"/>
            <a:ext cx="311972" cy="323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82585" y="1900125"/>
            <a:ext cx="3865581" cy="923330"/>
          </a:xfrm>
          <a:prstGeom prst="rect">
            <a:avLst/>
          </a:prstGeom>
          <a:solidFill>
            <a:srgbClr val="FFFF00"/>
          </a:solidFill>
          <a:ln>
            <a:noFill/>
          </a:ln>
        </p:spPr>
        <p:txBody>
          <a:bodyPr wrap="square" rtlCol="0">
            <a:spAutoFit/>
          </a:bodyPr>
          <a:lstStyle/>
          <a:p>
            <a:r>
              <a:rPr lang="en-GB" b="1" dirty="0" smtClean="0"/>
              <a:t>Long </a:t>
            </a:r>
            <a:r>
              <a:rPr lang="en-GB" b="1" dirty="0" smtClean="0">
                <a:solidFill>
                  <a:srgbClr val="FF0000"/>
                </a:solidFill>
              </a:rPr>
              <a:t>vowel</a:t>
            </a:r>
            <a:r>
              <a:rPr lang="en-GB" b="1" dirty="0" smtClean="0"/>
              <a:t> sounds emphasise remains for a long time; </a:t>
            </a:r>
            <a:r>
              <a:rPr lang="en-GB" b="1" dirty="0" smtClean="0">
                <a:solidFill>
                  <a:srgbClr val="FF0000"/>
                </a:solidFill>
              </a:rPr>
              <a:t>contrasts</a:t>
            </a:r>
            <a:r>
              <a:rPr lang="en-GB" b="1" dirty="0" smtClean="0"/>
              <a:t> with how quickly they disposed of the body.</a:t>
            </a:r>
            <a:endParaRPr lang="en-GB" b="1" dirty="0">
              <a:solidFill>
                <a:srgbClr val="FF0000"/>
              </a:solidFill>
            </a:endParaRPr>
          </a:p>
        </p:txBody>
      </p:sp>
      <p:sp>
        <p:nvSpPr>
          <p:cNvPr id="7" name="TextBox 6"/>
          <p:cNvSpPr txBox="1"/>
          <p:nvPr/>
        </p:nvSpPr>
        <p:spPr>
          <a:xfrm>
            <a:off x="2703756" y="2991771"/>
            <a:ext cx="3342042" cy="646331"/>
          </a:xfrm>
          <a:prstGeom prst="rect">
            <a:avLst/>
          </a:prstGeom>
          <a:solidFill>
            <a:srgbClr val="FFFF00"/>
          </a:solidFill>
          <a:ln>
            <a:noFill/>
          </a:ln>
        </p:spPr>
        <p:txBody>
          <a:bodyPr wrap="square" rtlCol="0">
            <a:spAutoFit/>
          </a:bodyPr>
          <a:lstStyle/>
          <a:p>
            <a:r>
              <a:rPr lang="en-GB" b="1" dirty="0" smtClean="0"/>
              <a:t>Mental effects begin to be felt/ described. Dramatic and quick.</a:t>
            </a:r>
            <a:endParaRPr lang="en-GB" b="1" dirty="0">
              <a:solidFill>
                <a:srgbClr val="FF0000"/>
              </a:solidFill>
            </a:endParaRPr>
          </a:p>
        </p:txBody>
      </p:sp>
      <p:cxnSp>
        <p:nvCxnSpPr>
          <p:cNvPr id="9" name="Straight Arrow Connector 8"/>
          <p:cNvCxnSpPr/>
          <p:nvPr/>
        </p:nvCxnSpPr>
        <p:spPr>
          <a:xfrm>
            <a:off x="3674410" y="2635624"/>
            <a:ext cx="219858" cy="356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71831" y="3638102"/>
            <a:ext cx="831925" cy="27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44816" y="3854176"/>
            <a:ext cx="2603350" cy="646331"/>
          </a:xfrm>
          <a:prstGeom prst="rect">
            <a:avLst/>
          </a:prstGeom>
          <a:solidFill>
            <a:srgbClr val="FFFF00"/>
          </a:solidFill>
          <a:ln>
            <a:noFill/>
          </a:ln>
        </p:spPr>
        <p:txBody>
          <a:bodyPr wrap="square" rtlCol="0">
            <a:spAutoFit/>
          </a:bodyPr>
          <a:lstStyle/>
          <a:p>
            <a:r>
              <a:rPr lang="en-GB" b="1" dirty="0" smtClean="0">
                <a:solidFill>
                  <a:srgbClr val="FF0000"/>
                </a:solidFill>
              </a:rPr>
              <a:t>Repetition</a:t>
            </a:r>
            <a:r>
              <a:rPr lang="en-GB" b="1" dirty="0" smtClean="0"/>
              <a:t> of this line = recurrence of memories.</a:t>
            </a:r>
            <a:endParaRPr lang="en-GB" b="1" dirty="0">
              <a:solidFill>
                <a:srgbClr val="FF0000"/>
              </a:solidFill>
            </a:endParaRPr>
          </a:p>
        </p:txBody>
      </p:sp>
      <p:cxnSp>
        <p:nvCxnSpPr>
          <p:cNvPr id="14" name="Straight Arrow Connector 13"/>
          <p:cNvCxnSpPr>
            <a:endCxn id="12" idx="1"/>
          </p:cNvCxnSpPr>
          <p:nvPr/>
        </p:nvCxnSpPr>
        <p:spPr>
          <a:xfrm flipV="1">
            <a:off x="5637007" y="4177342"/>
            <a:ext cx="607809" cy="303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1973" y="5766099"/>
            <a:ext cx="4670612" cy="369332"/>
          </a:xfrm>
          <a:prstGeom prst="rect">
            <a:avLst/>
          </a:prstGeom>
          <a:solidFill>
            <a:srgbClr val="FFFF00"/>
          </a:solidFill>
        </p:spPr>
        <p:txBody>
          <a:bodyPr wrap="square" rtlCol="0">
            <a:spAutoFit/>
          </a:bodyPr>
          <a:lstStyle/>
          <a:p>
            <a:r>
              <a:rPr lang="en-GB" b="1" dirty="0" smtClean="0"/>
              <a:t>He cannot escape these images and thoughts.</a:t>
            </a:r>
            <a:endParaRPr lang="en-GB" b="1" dirty="0"/>
          </a:p>
        </p:txBody>
      </p:sp>
      <p:sp>
        <p:nvSpPr>
          <p:cNvPr id="16" name="TextBox 15"/>
          <p:cNvSpPr txBox="1"/>
          <p:nvPr/>
        </p:nvSpPr>
        <p:spPr>
          <a:xfrm>
            <a:off x="6045798" y="4716581"/>
            <a:ext cx="2603350" cy="369332"/>
          </a:xfrm>
          <a:prstGeom prst="rect">
            <a:avLst/>
          </a:prstGeom>
          <a:solidFill>
            <a:srgbClr val="FFFF00"/>
          </a:solidFill>
          <a:ln>
            <a:noFill/>
          </a:ln>
        </p:spPr>
        <p:txBody>
          <a:bodyPr wrap="square" rtlCol="0">
            <a:spAutoFit/>
          </a:bodyPr>
          <a:lstStyle/>
          <a:p>
            <a:r>
              <a:rPr lang="en-GB" b="1" dirty="0" smtClean="0"/>
              <a:t>More brutal than before.</a:t>
            </a:r>
            <a:endParaRPr lang="en-GB" b="1" dirty="0"/>
          </a:p>
        </p:txBody>
      </p:sp>
      <p:cxnSp>
        <p:nvCxnSpPr>
          <p:cNvPr id="17" name="Straight Arrow Connector 16"/>
          <p:cNvCxnSpPr>
            <a:endCxn id="16" idx="1"/>
          </p:cNvCxnSpPr>
          <p:nvPr/>
        </p:nvCxnSpPr>
        <p:spPr>
          <a:xfrm flipV="1">
            <a:off x="5325034" y="4901247"/>
            <a:ext cx="720764" cy="1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092362" y="5470615"/>
            <a:ext cx="279699" cy="363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60074" y="5578986"/>
            <a:ext cx="2603350" cy="646331"/>
          </a:xfrm>
          <a:prstGeom prst="rect">
            <a:avLst/>
          </a:prstGeom>
          <a:solidFill>
            <a:srgbClr val="FFFF00"/>
          </a:solidFill>
          <a:ln>
            <a:noFill/>
          </a:ln>
        </p:spPr>
        <p:txBody>
          <a:bodyPr wrap="square" rtlCol="0">
            <a:spAutoFit/>
          </a:bodyPr>
          <a:lstStyle/>
          <a:p>
            <a:r>
              <a:rPr lang="en-GB" b="1" dirty="0" smtClean="0"/>
              <a:t>‘Flush’ suggests the memory is a sickness.</a:t>
            </a:r>
            <a:endParaRPr lang="en-GB" b="1" dirty="0"/>
          </a:p>
        </p:txBody>
      </p:sp>
      <p:cxnSp>
        <p:nvCxnSpPr>
          <p:cNvPr id="23" name="Straight Arrow Connector 22"/>
          <p:cNvCxnSpPr>
            <a:endCxn id="21" idx="1"/>
          </p:cNvCxnSpPr>
          <p:nvPr/>
        </p:nvCxnSpPr>
        <p:spPr>
          <a:xfrm>
            <a:off x="5158292" y="5411096"/>
            <a:ext cx="801782" cy="491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496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1982" y="1082102"/>
            <a:ext cx="7886700" cy="47893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smtClean="0"/>
              <a:t>End of story, except not really</a:t>
            </a:r>
            <a:r>
              <a:rPr lang="en-GB" sz="2000" dirty="0" smtClean="0"/>
              <a:t>.</a:t>
            </a:r>
          </a:p>
          <a:p>
            <a:pPr marL="0" indent="0">
              <a:buFont typeface="Arial" panose="020B0604020202020204" pitchFamily="34" charset="0"/>
              <a:buNone/>
            </a:pPr>
            <a:r>
              <a:rPr lang="en-GB" sz="2000" dirty="0" smtClean="0"/>
              <a:t>His blood-shadow </a:t>
            </a:r>
            <a:r>
              <a:rPr lang="en-GB" sz="2000" b="1" dirty="0" smtClean="0"/>
              <a:t>stays</a:t>
            </a:r>
            <a:r>
              <a:rPr lang="en-GB" sz="2000" dirty="0" smtClean="0"/>
              <a:t> on the </a:t>
            </a:r>
            <a:r>
              <a:rPr lang="en-GB" sz="2000" b="1" dirty="0" smtClean="0"/>
              <a:t>street</a:t>
            </a:r>
            <a:r>
              <a:rPr lang="en-GB" sz="2000" dirty="0" smtClean="0"/>
              <a:t>, and out on </a:t>
            </a:r>
            <a:r>
              <a:rPr lang="en-GB" sz="2000" b="1" dirty="0" smtClean="0"/>
              <a:t>patrol</a:t>
            </a:r>
          </a:p>
          <a:p>
            <a:pPr marL="0" indent="0">
              <a:buFont typeface="Arial" panose="020B0604020202020204" pitchFamily="34" charset="0"/>
              <a:buNone/>
            </a:pPr>
            <a:r>
              <a:rPr lang="en-GB" sz="2000" dirty="0" smtClean="0"/>
              <a:t>I walk right over it </a:t>
            </a:r>
            <a:r>
              <a:rPr lang="en-GB" sz="2000" b="1" dirty="0" smtClean="0"/>
              <a:t>week</a:t>
            </a:r>
            <a:r>
              <a:rPr lang="en-GB" sz="2000" dirty="0" smtClean="0"/>
              <a:t> after </a:t>
            </a:r>
            <a:r>
              <a:rPr lang="en-GB" sz="2000" b="1" dirty="0" smtClean="0"/>
              <a:t>week</a:t>
            </a:r>
            <a:r>
              <a:rPr lang="en-GB" sz="2000" dirty="0" smtClean="0"/>
              <a:t>.</a:t>
            </a:r>
          </a:p>
          <a:p>
            <a:pPr marL="0" indent="0">
              <a:buFont typeface="Arial" panose="020B0604020202020204" pitchFamily="34" charset="0"/>
              <a:buNone/>
            </a:pPr>
            <a:r>
              <a:rPr lang="en-GB" sz="2000" dirty="0" smtClean="0"/>
              <a:t>Then I'm home on leave. </a:t>
            </a:r>
            <a:r>
              <a:rPr lang="en-GB" sz="2000" u="sng" dirty="0" smtClean="0"/>
              <a:t>But I blink</a:t>
            </a:r>
          </a:p>
          <a:p>
            <a:pPr marL="0" indent="0">
              <a:buFont typeface="Arial" panose="020B0604020202020204" pitchFamily="34" charset="0"/>
              <a:buNone/>
            </a:pPr>
            <a:r>
              <a:rPr lang="en-GB" sz="2000" dirty="0" smtClean="0"/>
              <a:t> </a:t>
            </a:r>
          </a:p>
          <a:p>
            <a:pPr marL="0" indent="0">
              <a:buFont typeface="Arial" panose="020B0604020202020204" pitchFamily="34" charset="0"/>
              <a:buNone/>
            </a:pPr>
            <a:r>
              <a:rPr lang="en-GB" sz="2000" dirty="0" smtClean="0"/>
              <a:t>and he </a:t>
            </a:r>
            <a:r>
              <a:rPr lang="en-GB" sz="2000" u="sng" dirty="0" smtClean="0"/>
              <a:t>bursts</a:t>
            </a:r>
            <a:r>
              <a:rPr lang="en-GB" sz="2000" dirty="0" smtClean="0"/>
              <a:t> again through the doors of the bank.</a:t>
            </a:r>
          </a:p>
          <a:p>
            <a:pPr marL="0" indent="0">
              <a:buFont typeface="Arial" panose="020B0604020202020204" pitchFamily="34" charset="0"/>
              <a:buNone/>
            </a:pPr>
            <a:r>
              <a:rPr lang="en-GB" sz="2000" b="1" dirty="0" smtClean="0"/>
              <a:t>Sleep</a:t>
            </a:r>
            <a:r>
              <a:rPr lang="en-GB" sz="2000" dirty="0" smtClean="0"/>
              <a:t>, and he's </a:t>
            </a:r>
            <a:r>
              <a:rPr lang="en-GB" sz="2000" u="sng" dirty="0" smtClean="0"/>
              <a:t>probably armed, and possibly not</a:t>
            </a:r>
            <a:r>
              <a:rPr lang="en-GB" sz="2000" dirty="0" smtClean="0"/>
              <a:t>.</a:t>
            </a:r>
          </a:p>
          <a:p>
            <a:pPr marL="0" indent="0">
              <a:buFont typeface="Arial" panose="020B0604020202020204" pitchFamily="34" charset="0"/>
              <a:buNone/>
            </a:pPr>
            <a:r>
              <a:rPr lang="en-GB" sz="2000" b="1" dirty="0" smtClean="0"/>
              <a:t>Dream</a:t>
            </a:r>
            <a:r>
              <a:rPr lang="en-GB" sz="2000" dirty="0" smtClean="0"/>
              <a:t>, and he's </a:t>
            </a:r>
            <a:r>
              <a:rPr lang="en-GB" sz="2000" u="sng" dirty="0" smtClean="0"/>
              <a:t>torn apart</a:t>
            </a:r>
            <a:r>
              <a:rPr lang="en-GB" sz="2000" dirty="0" smtClean="0"/>
              <a:t> by a dozen rounds.</a:t>
            </a:r>
          </a:p>
          <a:p>
            <a:pPr marL="0" indent="0">
              <a:buFont typeface="Arial" panose="020B0604020202020204" pitchFamily="34" charset="0"/>
              <a:buNone/>
            </a:pPr>
            <a:r>
              <a:rPr lang="en-GB" sz="2000" b="1" dirty="0" smtClean="0"/>
              <a:t>And</a:t>
            </a:r>
            <a:r>
              <a:rPr lang="en-GB" sz="2000" dirty="0" smtClean="0"/>
              <a:t> the </a:t>
            </a:r>
            <a:r>
              <a:rPr lang="en-GB" sz="2000" b="1" dirty="0" smtClean="0"/>
              <a:t>drink </a:t>
            </a:r>
            <a:r>
              <a:rPr lang="en-GB" sz="2000" dirty="0" smtClean="0"/>
              <a:t>and the </a:t>
            </a:r>
            <a:r>
              <a:rPr lang="en-GB" sz="2000" b="1" dirty="0" smtClean="0"/>
              <a:t>drugs</a:t>
            </a:r>
            <a:r>
              <a:rPr lang="en-GB" sz="2000" dirty="0" smtClean="0"/>
              <a:t> won't </a:t>
            </a:r>
            <a:r>
              <a:rPr lang="en-GB" sz="2000" b="1" dirty="0" smtClean="0"/>
              <a:t>flush him out </a:t>
            </a:r>
            <a:r>
              <a:rPr lang="en-GB" sz="2000" dirty="0" smtClean="0"/>
              <a:t>-</a:t>
            </a:r>
          </a:p>
          <a:p>
            <a:pPr marL="0" indent="0">
              <a:buFont typeface="Arial" panose="020B0604020202020204" pitchFamily="34" charset="0"/>
              <a:buNone/>
            </a:pPr>
            <a:endParaRPr lang="en-GB" sz="2000" dirty="0"/>
          </a:p>
        </p:txBody>
      </p:sp>
      <p:sp>
        <p:nvSpPr>
          <p:cNvPr id="3" name="TextBox 2"/>
          <p:cNvSpPr txBox="1"/>
          <p:nvPr/>
        </p:nvSpPr>
        <p:spPr>
          <a:xfrm>
            <a:off x="5852160" y="2410158"/>
            <a:ext cx="2952975" cy="1323439"/>
          </a:xfrm>
          <a:prstGeom prst="rect">
            <a:avLst/>
          </a:prstGeom>
          <a:solidFill>
            <a:srgbClr val="FFFF00"/>
          </a:solidFill>
          <a:ln>
            <a:noFill/>
          </a:ln>
        </p:spPr>
        <p:txBody>
          <a:bodyPr wrap="square" rtlCol="0">
            <a:spAutoFit/>
          </a:bodyPr>
          <a:lstStyle/>
          <a:p>
            <a:r>
              <a:rPr lang="en-GB" sz="2000" b="1" dirty="0" smtClean="0">
                <a:solidFill>
                  <a:srgbClr val="FF0000"/>
                </a:solidFill>
              </a:rPr>
              <a:t>Caesura</a:t>
            </a:r>
            <a:r>
              <a:rPr lang="en-GB" sz="2000" dirty="0" smtClean="0"/>
              <a:t> = contrasts with earlier </a:t>
            </a:r>
            <a:r>
              <a:rPr lang="en-GB" sz="2000" dirty="0" smtClean="0">
                <a:solidFill>
                  <a:srgbClr val="FF0000"/>
                </a:solidFill>
              </a:rPr>
              <a:t>enjambment</a:t>
            </a:r>
            <a:r>
              <a:rPr lang="en-GB" sz="2000" dirty="0" smtClean="0"/>
              <a:t>. What is the effect of this? What does it suggest? </a:t>
            </a:r>
            <a:endParaRPr lang="en-GB" sz="2000" dirty="0"/>
          </a:p>
        </p:txBody>
      </p:sp>
    </p:spTree>
    <p:extLst>
      <p:ext uri="{BB962C8B-B14F-4D97-AF65-F5344CB8AC3E}">
        <p14:creationId xmlns:p14="http://schemas.microsoft.com/office/powerpoint/2010/main" val="2686502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298" y="1286453"/>
            <a:ext cx="7886700" cy="4485806"/>
          </a:xfrm>
        </p:spPr>
        <p:txBody>
          <a:bodyPr>
            <a:normAutofit/>
          </a:bodyPr>
          <a:lstStyle/>
          <a:p>
            <a:pPr marL="0" indent="0">
              <a:buNone/>
            </a:pPr>
            <a:r>
              <a:rPr lang="en-GB" sz="2000" dirty="0"/>
              <a:t>he's </a:t>
            </a:r>
            <a:r>
              <a:rPr lang="en-GB" sz="2000" u="sng" dirty="0"/>
              <a:t>here in my head</a:t>
            </a:r>
            <a:r>
              <a:rPr lang="en-GB" sz="2000" dirty="0"/>
              <a:t> when I close my eyes,</a:t>
            </a:r>
          </a:p>
          <a:p>
            <a:pPr marL="0" indent="0">
              <a:buNone/>
            </a:pPr>
            <a:r>
              <a:rPr lang="en-GB" sz="2000" b="1" dirty="0"/>
              <a:t>dug in </a:t>
            </a:r>
            <a:r>
              <a:rPr lang="en-GB" sz="2000" dirty="0"/>
              <a:t>behind enemy lines,</a:t>
            </a:r>
          </a:p>
          <a:p>
            <a:pPr marL="0" indent="0">
              <a:buNone/>
            </a:pPr>
            <a:r>
              <a:rPr lang="en-GB" sz="2000" dirty="0"/>
              <a:t>not left for dead in some distant, </a:t>
            </a:r>
            <a:r>
              <a:rPr lang="en-GB" sz="2000" u="sng" dirty="0"/>
              <a:t>sun-stunned</a:t>
            </a:r>
            <a:r>
              <a:rPr lang="en-GB" sz="2000" dirty="0"/>
              <a:t>, </a:t>
            </a:r>
            <a:r>
              <a:rPr lang="en-GB" sz="2000" u="sng" dirty="0"/>
              <a:t>sand-smothered</a:t>
            </a:r>
            <a:r>
              <a:rPr lang="en-GB" sz="2000" dirty="0"/>
              <a:t> land</a:t>
            </a:r>
          </a:p>
          <a:p>
            <a:pPr marL="0" indent="0">
              <a:buNone/>
            </a:pPr>
            <a:r>
              <a:rPr lang="en-GB" sz="2000" dirty="0"/>
              <a:t>or six-feet-under in desert sand,</a:t>
            </a:r>
          </a:p>
          <a:p>
            <a:pPr marL="0" indent="0">
              <a:buNone/>
            </a:pPr>
            <a:r>
              <a:rPr lang="en-GB" sz="2000" dirty="0"/>
              <a:t> </a:t>
            </a:r>
            <a:endParaRPr lang="en-GB" sz="2000" dirty="0" smtClean="0"/>
          </a:p>
          <a:p>
            <a:pPr marL="0" indent="0">
              <a:buNone/>
            </a:pPr>
            <a:endParaRPr lang="en-GB" sz="2000" dirty="0"/>
          </a:p>
          <a:p>
            <a:pPr marL="0" indent="0">
              <a:buNone/>
            </a:pPr>
            <a:endParaRPr lang="en-GB" sz="2000" dirty="0"/>
          </a:p>
          <a:p>
            <a:pPr marL="0" indent="0">
              <a:buNone/>
            </a:pPr>
            <a:r>
              <a:rPr lang="en-GB" sz="2000" dirty="0">
                <a:solidFill>
                  <a:srgbClr val="FF0000"/>
                </a:solidFill>
              </a:rPr>
              <a:t>but </a:t>
            </a:r>
            <a:r>
              <a:rPr lang="en-GB" sz="2000" dirty="0"/>
              <a:t>near to the knuckle, </a:t>
            </a:r>
            <a:r>
              <a:rPr lang="en-GB" sz="2000" b="1" dirty="0"/>
              <a:t>here and now</a:t>
            </a:r>
            <a:r>
              <a:rPr lang="en-GB" sz="2000" dirty="0"/>
              <a:t>,</a:t>
            </a:r>
          </a:p>
          <a:p>
            <a:pPr marL="0" indent="0">
              <a:buNone/>
            </a:pPr>
            <a:r>
              <a:rPr lang="en-GB" sz="2000" u="sng" dirty="0"/>
              <a:t>his bloody life in my bloody hands</a:t>
            </a:r>
            <a:r>
              <a:rPr lang="en-GB" sz="2000" dirty="0"/>
              <a:t>.</a:t>
            </a:r>
          </a:p>
        </p:txBody>
      </p:sp>
      <p:sp>
        <p:nvSpPr>
          <p:cNvPr id="4" name="TextBox 3"/>
          <p:cNvSpPr txBox="1"/>
          <p:nvPr/>
        </p:nvSpPr>
        <p:spPr>
          <a:xfrm>
            <a:off x="532505" y="231290"/>
            <a:ext cx="4670612" cy="646331"/>
          </a:xfrm>
          <a:prstGeom prst="rect">
            <a:avLst/>
          </a:prstGeom>
          <a:solidFill>
            <a:srgbClr val="FFFF00"/>
          </a:solidFill>
        </p:spPr>
        <p:txBody>
          <a:bodyPr wrap="square" rtlCol="0">
            <a:spAutoFit/>
          </a:bodyPr>
          <a:lstStyle/>
          <a:p>
            <a:r>
              <a:rPr lang="en-GB" b="1" dirty="0" smtClean="0">
                <a:solidFill>
                  <a:srgbClr val="FF0000"/>
                </a:solidFill>
              </a:rPr>
              <a:t>Enjambment</a:t>
            </a:r>
            <a:r>
              <a:rPr lang="en-GB" b="1" dirty="0" smtClean="0"/>
              <a:t>: continuation of the idea that he cannot escape these images and thoughts.</a:t>
            </a:r>
            <a:endParaRPr lang="en-GB" b="1" dirty="0"/>
          </a:p>
        </p:txBody>
      </p:sp>
      <p:cxnSp>
        <p:nvCxnSpPr>
          <p:cNvPr id="5" name="Straight Arrow Connector 4"/>
          <p:cNvCxnSpPr/>
          <p:nvPr/>
        </p:nvCxnSpPr>
        <p:spPr>
          <a:xfrm flipV="1">
            <a:off x="2092362" y="855233"/>
            <a:ext cx="268942" cy="32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6821" y="1640541"/>
            <a:ext cx="2592592" cy="369332"/>
          </a:xfrm>
          <a:prstGeom prst="rect">
            <a:avLst/>
          </a:prstGeom>
          <a:solidFill>
            <a:srgbClr val="FFFF00"/>
          </a:solidFill>
        </p:spPr>
        <p:txBody>
          <a:bodyPr wrap="square" rtlCol="0">
            <a:spAutoFit/>
          </a:bodyPr>
          <a:lstStyle/>
          <a:p>
            <a:r>
              <a:rPr lang="en-GB" b="1" dirty="0" smtClean="0"/>
              <a:t>War term. Permanence.</a:t>
            </a:r>
            <a:endParaRPr lang="en-GB" b="1" dirty="0"/>
          </a:p>
        </p:txBody>
      </p:sp>
      <p:sp>
        <p:nvSpPr>
          <p:cNvPr id="7" name="TextBox 6"/>
          <p:cNvSpPr txBox="1"/>
          <p:nvPr/>
        </p:nvSpPr>
        <p:spPr>
          <a:xfrm>
            <a:off x="424928" y="2905823"/>
            <a:ext cx="5185186" cy="923330"/>
          </a:xfrm>
          <a:prstGeom prst="rect">
            <a:avLst/>
          </a:prstGeom>
          <a:solidFill>
            <a:srgbClr val="FFFF00"/>
          </a:solidFill>
        </p:spPr>
        <p:txBody>
          <a:bodyPr wrap="square" rtlCol="0">
            <a:spAutoFit/>
          </a:bodyPr>
          <a:lstStyle/>
          <a:p>
            <a:r>
              <a:rPr lang="en-GB" b="1" dirty="0" smtClean="0"/>
              <a:t>References to Afghanistan, Iraq – reminder of the extent of the impact of conflict. He can’t switch off the soldier in him even when he’s home.</a:t>
            </a:r>
            <a:endParaRPr lang="en-GB" b="1" dirty="0"/>
          </a:p>
        </p:txBody>
      </p:sp>
      <p:sp>
        <p:nvSpPr>
          <p:cNvPr id="8" name="TextBox 7"/>
          <p:cNvSpPr txBox="1"/>
          <p:nvPr/>
        </p:nvSpPr>
        <p:spPr>
          <a:xfrm>
            <a:off x="4667922" y="4072616"/>
            <a:ext cx="2647949" cy="369332"/>
          </a:xfrm>
          <a:prstGeom prst="rect">
            <a:avLst/>
          </a:prstGeom>
          <a:solidFill>
            <a:srgbClr val="FFFF00"/>
          </a:solidFill>
        </p:spPr>
        <p:txBody>
          <a:bodyPr wrap="square" rtlCol="0">
            <a:spAutoFit/>
          </a:bodyPr>
          <a:lstStyle/>
          <a:p>
            <a:r>
              <a:rPr lang="en-GB" b="1" dirty="0" smtClean="0"/>
              <a:t>Escape seems impossible.</a:t>
            </a:r>
            <a:endParaRPr lang="en-GB" b="1" dirty="0"/>
          </a:p>
        </p:txBody>
      </p:sp>
      <p:sp>
        <p:nvSpPr>
          <p:cNvPr id="9" name="TextBox 8"/>
          <p:cNvSpPr txBox="1"/>
          <p:nvPr/>
        </p:nvSpPr>
        <p:spPr>
          <a:xfrm>
            <a:off x="859828" y="5285576"/>
            <a:ext cx="2647949" cy="646331"/>
          </a:xfrm>
          <a:prstGeom prst="rect">
            <a:avLst/>
          </a:prstGeom>
          <a:solidFill>
            <a:srgbClr val="FFFF00"/>
          </a:solidFill>
        </p:spPr>
        <p:txBody>
          <a:bodyPr wrap="square" rtlCol="0">
            <a:spAutoFit/>
          </a:bodyPr>
          <a:lstStyle/>
          <a:p>
            <a:r>
              <a:rPr lang="en-GB" b="1" dirty="0" smtClean="0"/>
              <a:t>Both a literal description and an expletive.</a:t>
            </a:r>
            <a:endParaRPr lang="en-GB" b="1" dirty="0"/>
          </a:p>
        </p:txBody>
      </p:sp>
      <p:cxnSp>
        <p:nvCxnSpPr>
          <p:cNvPr id="11" name="Straight Arrow Connector 10"/>
          <p:cNvCxnSpPr/>
          <p:nvPr/>
        </p:nvCxnSpPr>
        <p:spPr>
          <a:xfrm flipH="1">
            <a:off x="2431228" y="4763789"/>
            <a:ext cx="177502" cy="580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28378" y="5415557"/>
            <a:ext cx="2671035" cy="1200329"/>
          </a:xfrm>
          <a:prstGeom prst="rect">
            <a:avLst/>
          </a:prstGeom>
          <a:noFill/>
          <a:ln>
            <a:solidFill>
              <a:schemeClr val="accent1"/>
            </a:solidFill>
          </a:ln>
        </p:spPr>
        <p:txBody>
          <a:bodyPr wrap="square" rtlCol="0">
            <a:spAutoFit/>
          </a:bodyPr>
          <a:lstStyle/>
          <a:p>
            <a:r>
              <a:rPr lang="en-GB" b="1" dirty="0" smtClean="0">
                <a:solidFill>
                  <a:srgbClr val="FF0000"/>
                </a:solidFill>
              </a:rPr>
              <a:t>Link to Macbeth: </a:t>
            </a:r>
          </a:p>
          <a:p>
            <a:r>
              <a:rPr lang="en-GB" b="1" dirty="0" smtClean="0"/>
              <a:t>‘A little water clears us of this deed’; ‘Out, damned spot!’</a:t>
            </a:r>
            <a:endParaRPr lang="en-GB" b="1" dirty="0"/>
          </a:p>
        </p:txBody>
      </p:sp>
      <p:sp>
        <p:nvSpPr>
          <p:cNvPr id="14" name="TextBox 13"/>
          <p:cNvSpPr txBox="1"/>
          <p:nvPr/>
        </p:nvSpPr>
        <p:spPr>
          <a:xfrm>
            <a:off x="6051176" y="2565890"/>
            <a:ext cx="2979867" cy="923330"/>
          </a:xfrm>
          <a:prstGeom prst="rect">
            <a:avLst/>
          </a:prstGeom>
          <a:solidFill>
            <a:srgbClr val="FFFF00"/>
          </a:solidFill>
        </p:spPr>
        <p:txBody>
          <a:bodyPr wrap="square" rtlCol="0">
            <a:spAutoFit/>
          </a:bodyPr>
          <a:lstStyle/>
          <a:p>
            <a:r>
              <a:rPr lang="en-GB" b="1" dirty="0" smtClean="0"/>
              <a:t>The ‘sun’ and ‘sand’ are ruined by war. </a:t>
            </a:r>
            <a:r>
              <a:rPr lang="en-GB" b="1" dirty="0" smtClean="0">
                <a:solidFill>
                  <a:srgbClr val="FF0000"/>
                </a:solidFill>
              </a:rPr>
              <a:t>Sibilance</a:t>
            </a:r>
            <a:r>
              <a:rPr lang="en-GB" b="1" dirty="0" smtClean="0"/>
              <a:t> links them to ‘six feet under’.</a:t>
            </a:r>
            <a:endParaRPr lang="en-GB" b="1" dirty="0"/>
          </a:p>
        </p:txBody>
      </p:sp>
      <p:cxnSp>
        <p:nvCxnSpPr>
          <p:cNvPr id="16" name="Straight Arrow Connector 15"/>
          <p:cNvCxnSpPr/>
          <p:nvPr/>
        </p:nvCxnSpPr>
        <p:spPr>
          <a:xfrm>
            <a:off x="5459506" y="2418705"/>
            <a:ext cx="591670" cy="32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4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rpm-therapy.com/wp-content/uploads/2012/05/post-traumatic-stress-disorder-and-massage-thera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8999"/>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724" y="388798"/>
            <a:ext cx="7772400" cy="2651403"/>
          </a:xfrm>
          <a:prstGeom prst="rect">
            <a:avLst/>
          </a:prstGeom>
          <a:solidFill>
            <a:schemeClr val="accent3">
              <a:lumMod val="60000"/>
              <a:lumOff val="40000"/>
            </a:schemeClr>
          </a:solidFill>
          <a:ln w="28575">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t/>
            </a:r>
            <a:br>
              <a:rPr lang="en-GB" sz="2800" b="1" dirty="0" smtClean="0"/>
            </a:br>
            <a:r>
              <a:rPr lang="en-GB" sz="2800" dirty="0" smtClean="0"/>
              <a:t>Look back to the title ‘Remains’. Why do you think Armitage chose it? </a:t>
            </a:r>
            <a:br>
              <a:rPr lang="en-GB" sz="2800" dirty="0" smtClean="0"/>
            </a:br>
            <a:r>
              <a:rPr lang="en-GB" sz="2800" dirty="0" smtClean="0"/>
              <a:t/>
            </a:r>
            <a:br>
              <a:rPr lang="en-GB" sz="2800" dirty="0" smtClean="0"/>
            </a:br>
            <a:r>
              <a:rPr lang="en-GB" sz="2800" dirty="0" smtClean="0"/>
              <a:t>Could it be interpreted in more than one way?</a:t>
            </a:r>
            <a:endParaRPr lang="en-GB" sz="2800" dirty="0"/>
          </a:p>
        </p:txBody>
      </p:sp>
    </p:spTree>
    <p:extLst>
      <p:ext uri="{BB962C8B-B14F-4D97-AF65-F5344CB8AC3E}">
        <p14:creationId xmlns:p14="http://schemas.microsoft.com/office/powerpoint/2010/main" val="276016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06617" y="944183"/>
            <a:ext cx="5304785" cy="4922931"/>
          </a:xfrm>
          <a:prstGeom prst="rect">
            <a:avLst/>
          </a:prstGeom>
        </p:spPr>
      </p:pic>
      <p:sp>
        <p:nvSpPr>
          <p:cNvPr id="4" name="Title 3"/>
          <p:cNvSpPr>
            <a:spLocks noGrp="1"/>
          </p:cNvSpPr>
          <p:nvPr>
            <p:ph type="title"/>
          </p:nvPr>
        </p:nvSpPr>
        <p:spPr>
          <a:xfrm>
            <a:off x="5216361" y="2630246"/>
            <a:ext cx="3647941" cy="2641240"/>
          </a:xfrm>
        </p:spPr>
        <p:style>
          <a:lnRef idx="2">
            <a:schemeClr val="dk1"/>
          </a:lnRef>
          <a:fillRef idx="1">
            <a:schemeClr val="lt1"/>
          </a:fillRef>
          <a:effectRef idx="0">
            <a:schemeClr val="dk1"/>
          </a:effectRef>
          <a:fontRef idx="minor">
            <a:schemeClr val="dk1"/>
          </a:fontRef>
        </p:style>
        <p:txBody>
          <a:bodyPr>
            <a:normAutofit/>
          </a:bodyPr>
          <a:lstStyle/>
          <a:p>
            <a:r>
              <a:rPr lang="en-GB" dirty="0"/>
              <a:t>What ideas come to mind when you look at </a:t>
            </a:r>
            <a:r>
              <a:rPr lang="en-GB" dirty="0" smtClean="0"/>
              <a:t>this image?</a:t>
            </a:r>
            <a:endParaRPr lang="en-GB" dirty="0"/>
          </a:p>
        </p:txBody>
      </p:sp>
    </p:spTree>
    <p:extLst>
      <p:ext uri="{BB962C8B-B14F-4D97-AF65-F5344CB8AC3E}">
        <p14:creationId xmlns:p14="http://schemas.microsoft.com/office/powerpoint/2010/main" val="133950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897192" y="2228850"/>
            <a:ext cx="3647941" cy="3771900"/>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What ideas come to mind when you look at </a:t>
            </a:r>
            <a:r>
              <a:rPr lang="en-GB" dirty="0" smtClean="0"/>
              <a:t>this image of the Cenotaph War Memorial?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13" y="857250"/>
            <a:ext cx="4226120" cy="5143500"/>
          </a:xfrm>
          <a:prstGeom prst="rect">
            <a:avLst/>
          </a:prstGeom>
        </p:spPr>
      </p:pic>
    </p:spTree>
    <p:extLst>
      <p:ext uri="{BB962C8B-B14F-4D97-AF65-F5344CB8AC3E}">
        <p14:creationId xmlns:p14="http://schemas.microsoft.com/office/powerpoint/2010/main" val="49503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781536"/>
            <a:ext cx="7263685" cy="5226310"/>
          </a:xfrm>
          <a:prstGeom prst="rect">
            <a:avLst/>
          </a:prstGeom>
        </p:spPr>
      </p:pic>
      <p:sp>
        <p:nvSpPr>
          <p:cNvPr id="4" name="Title 3"/>
          <p:cNvSpPr>
            <a:spLocks noGrp="1"/>
          </p:cNvSpPr>
          <p:nvPr>
            <p:ph type="title"/>
          </p:nvPr>
        </p:nvSpPr>
        <p:spPr>
          <a:xfrm>
            <a:off x="5496060" y="2624866"/>
            <a:ext cx="3647941" cy="2646619"/>
          </a:xfrm>
        </p:spPr>
        <p:style>
          <a:lnRef idx="2">
            <a:schemeClr val="dk1"/>
          </a:lnRef>
          <a:fillRef idx="1">
            <a:schemeClr val="lt1"/>
          </a:fillRef>
          <a:effectRef idx="0">
            <a:schemeClr val="dk1"/>
          </a:effectRef>
          <a:fontRef idx="minor">
            <a:schemeClr val="dk1"/>
          </a:fontRef>
        </p:style>
        <p:txBody>
          <a:bodyPr>
            <a:normAutofit/>
          </a:bodyPr>
          <a:lstStyle/>
          <a:p>
            <a:r>
              <a:rPr lang="en-GB" dirty="0"/>
              <a:t>What ideas come to mind when you look at </a:t>
            </a:r>
            <a:r>
              <a:rPr lang="en-GB" dirty="0" smtClean="0"/>
              <a:t>this image?</a:t>
            </a:r>
            <a:endParaRPr lang="en-GB" dirty="0"/>
          </a:p>
        </p:txBody>
      </p:sp>
    </p:spTree>
    <p:extLst>
      <p:ext uri="{BB962C8B-B14F-4D97-AF65-F5344CB8AC3E}">
        <p14:creationId xmlns:p14="http://schemas.microsoft.com/office/powerpoint/2010/main" val="504413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62" y="857250"/>
            <a:ext cx="8108459" cy="5005622"/>
          </a:xfrm>
          <a:prstGeom prst="rect">
            <a:avLst/>
          </a:prstGeom>
        </p:spPr>
      </p:pic>
      <p:sp>
        <p:nvSpPr>
          <p:cNvPr id="4" name="Title 3"/>
          <p:cNvSpPr>
            <a:spLocks noGrp="1"/>
          </p:cNvSpPr>
          <p:nvPr>
            <p:ph type="title"/>
          </p:nvPr>
        </p:nvSpPr>
        <p:spPr>
          <a:xfrm>
            <a:off x="82506" y="3706166"/>
            <a:ext cx="4159876" cy="1922707"/>
          </a:xfrm>
        </p:spPr>
        <p:style>
          <a:lnRef idx="2">
            <a:schemeClr val="dk1"/>
          </a:lnRef>
          <a:fillRef idx="1">
            <a:schemeClr val="lt1"/>
          </a:fillRef>
          <a:effectRef idx="0">
            <a:schemeClr val="dk1"/>
          </a:effectRef>
          <a:fontRef idx="minor">
            <a:schemeClr val="dk1"/>
          </a:fontRef>
        </p:style>
        <p:txBody>
          <a:bodyPr>
            <a:noAutofit/>
          </a:bodyPr>
          <a:lstStyle/>
          <a:p>
            <a:r>
              <a:rPr lang="en-GB" sz="2700" dirty="0"/>
              <a:t>What ideas come to mind when you look at </a:t>
            </a:r>
            <a:r>
              <a:rPr lang="en-GB" sz="2700" dirty="0"/>
              <a:t>this image of soldiers showing their respects to colleagues who have died?</a:t>
            </a:r>
            <a:endParaRPr lang="en-GB" sz="2700" dirty="0"/>
          </a:p>
        </p:txBody>
      </p:sp>
    </p:spTree>
    <p:extLst>
      <p:ext uri="{BB962C8B-B14F-4D97-AF65-F5344CB8AC3E}">
        <p14:creationId xmlns:p14="http://schemas.microsoft.com/office/powerpoint/2010/main" val="98055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27310" y="644917"/>
            <a:ext cx="8070017" cy="6030462"/>
          </a:xfrm>
          <a:prstGeom prst="rect">
            <a:avLst/>
          </a:prstGeom>
        </p:spPr>
      </p:pic>
      <p:sp>
        <p:nvSpPr>
          <p:cNvPr id="4" name="Title 3"/>
          <p:cNvSpPr>
            <a:spLocks noGrp="1"/>
          </p:cNvSpPr>
          <p:nvPr>
            <p:ph type="title"/>
          </p:nvPr>
        </p:nvSpPr>
        <p:spPr>
          <a:xfrm>
            <a:off x="4812003" y="352962"/>
            <a:ext cx="4159876" cy="1468727"/>
          </a:xfrm>
        </p:spPr>
        <p:style>
          <a:lnRef idx="2">
            <a:schemeClr val="dk1"/>
          </a:lnRef>
          <a:fillRef idx="1">
            <a:schemeClr val="lt1"/>
          </a:fillRef>
          <a:effectRef idx="0">
            <a:schemeClr val="dk1"/>
          </a:effectRef>
          <a:fontRef idx="minor">
            <a:schemeClr val="dk1"/>
          </a:fontRef>
        </p:style>
        <p:txBody>
          <a:bodyPr>
            <a:noAutofit/>
          </a:bodyPr>
          <a:lstStyle/>
          <a:p>
            <a:r>
              <a:rPr lang="en-GB" sz="2700" dirty="0"/>
              <a:t>What ideas come to mind when you look at </a:t>
            </a:r>
            <a:r>
              <a:rPr lang="en-GB" sz="2700" dirty="0"/>
              <a:t>this image of crowds celebrating soldiers’ return from war?</a:t>
            </a:r>
            <a:endParaRPr lang="en-GB" sz="2700" dirty="0"/>
          </a:p>
        </p:txBody>
      </p:sp>
    </p:spTree>
    <p:extLst>
      <p:ext uri="{BB962C8B-B14F-4D97-AF65-F5344CB8AC3E}">
        <p14:creationId xmlns:p14="http://schemas.microsoft.com/office/powerpoint/2010/main" val="912509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images.forwallpaper.com/files/images/d/d994/d994a477/166874/texture-color-khaki-camouflage-defender-of-the-motherland-day-february-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152618" y="348738"/>
            <a:ext cx="8784976" cy="1501577"/>
          </a:xfrm>
          <a:prstGeom prst="rect">
            <a:avLst/>
          </a:prstGeom>
          <a:solidFill>
            <a:schemeClr val="accent3">
              <a:lumMod val="60000"/>
              <a:lumOff val="40000"/>
            </a:schemeClr>
          </a:solidFill>
          <a:ln w="28575">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t>Do you know why Bradley Cooper’s character in ‘American Sniper’ behaves like this? In what way is he similar to the speaker of the poem?</a:t>
            </a:r>
            <a:endParaRPr lang="en-GB" sz="3200" dirty="0"/>
          </a:p>
        </p:txBody>
      </p:sp>
      <p:sp>
        <p:nvSpPr>
          <p:cNvPr id="3" name="Action Button: Movie 2">
            <a:hlinkClick r:id="rId3" action="ppaction://hlinkfile" highlightClick="1"/>
          </p:cNvPr>
          <p:cNvSpPr/>
          <p:nvPr/>
        </p:nvSpPr>
        <p:spPr>
          <a:xfrm>
            <a:off x="152618" y="2097741"/>
            <a:ext cx="2434596" cy="1941755"/>
          </a:xfrm>
          <a:prstGeom prst="actionButtonMovie">
            <a:avLst/>
          </a:prstGeom>
          <a:solidFill>
            <a:schemeClr val="accent1">
              <a:alpha val="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ttp://rpm-therapy.com/wp-content/uploads/2012/05/post-traumatic-stress-disorder-and-massage-thera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594" y="313622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images.forwallpaper.com/files/images/d/d994/d994a477/166874/texture-color-khaki-camouflage-defender-of-the-motherland-day-february-23.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51195" r="69838" b="2"/>
          <a:stretch/>
        </p:blipFill>
        <p:spPr bwMode="auto">
          <a:xfrm>
            <a:off x="0" y="0"/>
            <a:ext cx="9144000" cy="702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7886700" cy="172654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smtClean="0"/>
              <a:t>What about these words – what does this semantic field make you think of?</a:t>
            </a:r>
            <a:endParaRPr lang="en-GB" dirty="0"/>
          </a:p>
        </p:txBody>
      </p:sp>
      <p:sp>
        <p:nvSpPr>
          <p:cNvPr id="3" name="Content Placeholder 2"/>
          <p:cNvSpPr>
            <a:spLocks noGrp="1"/>
          </p:cNvSpPr>
          <p:nvPr>
            <p:ph idx="1"/>
          </p:nvPr>
        </p:nvSpPr>
        <p:spPr>
          <a:xfrm>
            <a:off x="224853" y="2417594"/>
            <a:ext cx="2372194" cy="586998"/>
          </a:xfrm>
        </p:spPr>
        <p:style>
          <a:lnRef idx="1">
            <a:schemeClr val="accent2"/>
          </a:lnRef>
          <a:fillRef idx="2">
            <a:schemeClr val="accent2"/>
          </a:fillRef>
          <a:effectRef idx="1">
            <a:schemeClr val="accent2"/>
          </a:effectRef>
          <a:fontRef idx="minor">
            <a:schemeClr val="dk1"/>
          </a:fontRef>
        </p:style>
        <p:txBody>
          <a:bodyPr anchor="ctr">
            <a:noAutofit/>
          </a:bodyPr>
          <a:lstStyle/>
          <a:p>
            <a:pPr marL="0" indent="0" algn="ctr">
              <a:buNone/>
            </a:pPr>
            <a:r>
              <a:rPr lang="en-GB" sz="4050" dirty="0"/>
              <a:t>1. anxiety</a:t>
            </a:r>
            <a:endParaRPr lang="en-GB" sz="4050" dirty="0"/>
          </a:p>
        </p:txBody>
      </p:sp>
      <p:sp>
        <p:nvSpPr>
          <p:cNvPr id="4" name="Content Placeholder 2"/>
          <p:cNvSpPr txBox="1">
            <a:spLocks/>
          </p:cNvSpPr>
          <p:nvPr/>
        </p:nvSpPr>
        <p:spPr>
          <a:xfrm>
            <a:off x="800100" y="3532487"/>
            <a:ext cx="2372194" cy="586998"/>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2</a:t>
            </a:r>
            <a:r>
              <a:rPr lang="en-GB" sz="4050" dirty="0"/>
              <a:t>. fear</a:t>
            </a:r>
            <a:endParaRPr lang="en-GB" sz="4050" dirty="0"/>
          </a:p>
        </p:txBody>
      </p:sp>
      <p:sp>
        <p:nvSpPr>
          <p:cNvPr id="5" name="Content Placeholder 2"/>
          <p:cNvSpPr txBox="1">
            <a:spLocks/>
          </p:cNvSpPr>
          <p:nvPr/>
        </p:nvSpPr>
        <p:spPr>
          <a:xfrm>
            <a:off x="350395" y="4650356"/>
            <a:ext cx="2821898" cy="586998"/>
          </a:xfrm>
          <a:prstGeom prst="rect">
            <a:avLst/>
          </a:prstGeom>
        </p:spPr>
        <p:style>
          <a:lnRef idx="1">
            <a:schemeClr val="accent4"/>
          </a:lnRef>
          <a:fillRef idx="2">
            <a:schemeClr val="accent4"/>
          </a:fillRef>
          <a:effectRef idx="1">
            <a:schemeClr val="accent4"/>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3. flashbacks</a:t>
            </a:r>
            <a:endParaRPr lang="en-GB" sz="4050" dirty="0"/>
          </a:p>
        </p:txBody>
      </p:sp>
      <p:sp>
        <p:nvSpPr>
          <p:cNvPr id="6" name="Content Placeholder 2"/>
          <p:cNvSpPr txBox="1">
            <a:spLocks/>
          </p:cNvSpPr>
          <p:nvPr/>
        </p:nvSpPr>
        <p:spPr>
          <a:xfrm>
            <a:off x="3644484" y="2800813"/>
            <a:ext cx="2372194" cy="586998"/>
          </a:xfrm>
          <a:prstGeom prst="rect">
            <a:avLst/>
          </a:prstGeom>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4</a:t>
            </a:r>
            <a:r>
              <a:rPr lang="en-GB" sz="4050" dirty="0"/>
              <a:t>. distress</a:t>
            </a:r>
            <a:endParaRPr lang="en-GB" sz="4050" dirty="0"/>
          </a:p>
        </p:txBody>
      </p:sp>
      <p:sp>
        <p:nvSpPr>
          <p:cNvPr id="7" name="Content Placeholder 2"/>
          <p:cNvSpPr txBox="1">
            <a:spLocks/>
          </p:cNvSpPr>
          <p:nvPr/>
        </p:nvSpPr>
        <p:spPr>
          <a:xfrm>
            <a:off x="3488961" y="3769859"/>
            <a:ext cx="2372194" cy="586998"/>
          </a:xfrm>
          <a:prstGeom prst="rect">
            <a:avLst/>
          </a:prstGeom>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5. upset</a:t>
            </a:r>
            <a:endParaRPr lang="en-GB" sz="4050" dirty="0"/>
          </a:p>
        </p:txBody>
      </p:sp>
      <p:sp>
        <p:nvSpPr>
          <p:cNvPr id="8" name="Content Placeholder 2"/>
          <p:cNvSpPr txBox="1">
            <a:spLocks/>
          </p:cNvSpPr>
          <p:nvPr/>
        </p:nvSpPr>
        <p:spPr>
          <a:xfrm>
            <a:off x="3783142" y="5032403"/>
            <a:ext cx="2748822" cy="586998"/>
          </a:xfrm>
          <a:prstGeom prst="rect">
            <a:avLst/>
          </a:prstGeom>
        </p:spPr>
        <p:style>
          <a:lnRef idx="1">
            <a:schemeClr val="accent4"/>
          </a:lnRef>
          <a:fillRef idx="3">
            <a:schemeClr val="accent4"/>
          </a:fillRef>
          <a:effectRef idx="2">
            <a:schemeClr val="accent4"/>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6. traumatic</a:t>
            </a:r>
            <a:endParaRPr lang="en-GB" sz="4050" dirty="0"/>
          </a:p>
        </p:txBody>
      </p:sp>
      <p:sp>
        <p:nvSpPr>
          <p:cNvPr id="9" name="Content Placeholder 2"/>
          <p:cNvSpPr txBox="1">
            <a:spLocks/>
          </p:cNvSpPr>
          <p:nvPr/>
        </p:nvSpPr>
        <p:spPr>
          <a:xfrm>
            <a:off x="6346461" y="2535377"/>
            <a:ext cx="2372194" cy="586998"/>
          </a:xfrm>
          <a:prstGeom prst="rect">
            <a:avLst/>
          </a:prstGeom>
        </p:spPr>
        <p:style>
          <a:lnRef idx="0">
            <a:schemeClr val="accent2"/>
          </a:lnRef>
          <a:fillRef idx="3">
            <a:schemeClr val="accent2"/>
          </a:fillRef>
          <a:effectRef idx="3">
            <a:schemeClr val="accent2"/>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7</a:t>
            </a:r>
            <a:r>
              <a:rPr lang="en-GB" sz="4050" dirty="0"/>
              <a:t>. severe</a:t>
            </a:r>
            <a:endParaRPr lang="en-GB" sz="4050" dirty="0"/>
          </a:p>
        </p:txBody>
      </p:sp>
      <p:sp>
        <p:nvSpPr>
          <p:cNvPr id="10" name="Content Placeholder 2"/>
          <p:cNvSpPr txBox="1">
            <a:spLocks/>
          </p:cNvSpPr>
          <p:nvPr/>
        </p:nvSpPr>
        <p:spPr>
          <a:xfrm>
            <a:off x="6531964" y="4119485"/>
            <a:ext cx="2372194" cy="586998"/>
          </a:xfrm>
          <a:prstGeom prst="rect">
            <a:avLst/>
          </a:prstGeom>
        </p:spPr>
        <p:style>
          <a:lnRef idx="1">
            <a:schemeClr val="accent6"/>
          </a:lnRef>
          <a:fillRef idx="3">
            <a:schemeClr val="accent6"/>
          </a:fillRef>
          <a:effectRef idx="2">
            <a:schemeClr val="accent6"/>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4050" dirty="0"/>
              <a:t>8. stress</a:t>
            </a:r>
            <a:endParaRPr lang="en-GB" sz="4050" dirty="0"/>
          </a:p>
        </p:txBody>
      </p:sp>
    </p:spTree>
    <p:extLst>
      <p:ext uri="{BB962C8B-B14F-4D97-AF65-F5344CB8AC3E}">
        <p14:creationId xmlns:p14="http://schemas.microsoft.com/office/powerpoint/2010/main" val="31007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wipe(down)">
                                      <p:cBhvr>
                                        <p:cTn id="31" dur="500"/>
                                        <p:tgtEl>
                                          <p:spTgt spid="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down)">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animEffect transition="in" filter="wipe(down)">
                                      <p:cBhvr>
                                        <p:cTn id="39" dur="500"/>
                                        <p:tgtEl>
                                          <p:spTgt spid="7">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down)">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bg/>
                                          </p:spTgt>
                                        </p:tgtEl>
                                        <p:attrNameLst>
                                          <p:attrName>style.visibility</p:attrName>
                                        </p:attrNameLst>
                                      </p:cBhvr>
                                      <p:to>
                                        <p:strVal val="visible"/>
                                      </p:to>
                                    </p:set>
                                    <p:animEffect transition="in" filter="wipe(down)">
                                      <p:cBhvr>
                                        <p:cTn id="55" dur="500"/>
                                        <p:tgtEl>
                                          <p:spTgt spid="9">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bg/>
                                          </p:spTgt>
                                        </p:tgtEl>
                                        <p:attrNameLst>
                                          <p:attrName>style.visibility</p:attrName>
                                        </p:attrNameLst>
                                      </p:cBhvr>
                                      <p:to>
                                        <p:strVal val="visible"/>
                                      </p:to>
                                    </p:set>
                                    <p:animEffect transition="in" filter="wipe(down)">
                                      <p:cBhvr>
                                        <p:cTn id="63" dur="500"/>
                                        <p:tgtEl>
                                          <p:spTgt spid="10">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Effect transition="in" filter="wipe(down)">
                                      <p:cBhvr>
                                        <p:cTn id="6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build="p" animBg="1"/>
      <p:bldP spid="8" grpId="0" build="p" animBg="1"/>
      <p:bldP spid="9" grpId="0" build="p" animBg="1"/>
      <p:bldP spid="10"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1086</Words>
  <Application>Microsoft Office PowerPoint</Application>
  <PresentationFormat>On-screen Show (4:3)</PresentationFormat>
  <Paragraphs>148</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Arabic Typesetting</vt:lpstr>
      <vt:lpstr>Arial</vt:lpstr>
      <vt:lpstr>Calibri</vt:lpstr>
      <vt:lpstr>Calibri Light</vt:lpstr>
      <vt:lpstr>Office Theme</vt:lpstr>
      <vt:lpstr>The poem we’re going to look at today is called ‘Remains’. What do you think it might be about?</vt:lpstr>
      <vt:lpstr>PowerPoint Presentation</vt:lpstr>
      <vt:lpstr>What ideas come to mind when you look at this image?</vt:lpstr>
      <vt:lpstr>What ideas come to mind when you look at this image of the Cenotaph War Memorial?</vt:lpstr>
      <vt:lpstr>What ideas come to mind when you look at this image?</vt:lpstr>
      <vt:lpstr>What ideas come to mind when you look at this image of soldiers showing their respects to colleagues who have died?</vt:lpstr>
      <vt:lpstr>What ideas come to mind when you look at this image of crowds celebrating soldiers’ return from war?</vt:lpstr>
      <vt:lpstr>PowerPoint Presentation</vt:lpstr>
      <vt:lpstr>What about these words – what does this semantic field make you think of?</vt:lpstr>
      <vt:lpstr>Post-traumatic stress disorder (PTSD) is an anxiety disorder caused by very stressful, frightening or distressing events.</vt:lpstr>
      <vt:lpstr>PowerPoint Presentation</vt:lpstr>
      <vt:lpstr>Now let’s look at Armitage’s choices.  Why has he made these choices? Annotate each choice with an ideas to its effect on the reader. Can you identify any techniques he has used? </vt:lpstr>
      <vt:lpstr>What the poet said…</vt:lpstr>
      <vt:lpstr>What the poet said…</vt:lpstr>
      <vt:lpstr>“These are poems of survivors – the damaged, exhausted men who return from war in body but never, wholly, in mind.”</vt:lpstr>
      <vt:lpstr>“These are poems of survivors – the damaged, exhausted men who return from war in body but never, wholly, in mind.”</vt:lpstr>
      <vt:lpstr>“These are poems of survivors – the damaged, exhausted men who return from war in body but never, wholly, in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poem we’re going to look at today is called ‘Remains’. What do you think it might be about?</dc:title>
  <dc:creator>Victoria Archer</dc:creator>
  <cp:lastModifiedBy>Victoria Archer</cp:lastModifiedBy>
  <cp:revision>10</cp:revision>
  <dcterms:created xsi:type="dcterms:W3CDTF">2017-01-02T16:11:23Z</dcterms:created>
  <dcterms:modified xsi:type="dcterms:W3CDTF">2017-01-02T17:29:56Z</dcterms:modified>
</cp:coreProperties>
</file>