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32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3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9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63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5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26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0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6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25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5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4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CA8FD-E2F8-4E3C-B5AE-B955C3F7BA4D}" type="datetimeFigureOut">
              <a:rPr lang="en-GB" smtClean="0"/>
              <a:t>25/11/2016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3AF50-9DEC-4B77-913F-4916BAF962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48" y="188640"/>
            <a:ext cx="5410944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Whole class feedback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 smtClean="0"/>
              <a:t>Simile</a:t>
            </a:r>
          </a:p>
          <a:p>
            <a:pPr marL="0" indent="0">
              <a:buNone/>
            </a:pPr>
            <a:r>
              <a:rPr lang="en-GB" sz="2600" b="1" dirty="0" smtClean="0"/>
              <a:t>Dig in </a:t>
            </a:r>
            <a:r>
              <a:rPr lang="en-GB" sz="2600" dirty="0" smtClean="0"/>
              <a:t>to evidence.</a:t>
            </a:r>
          </a:p>
          <a:p>
            <a:pPr marL="0" indent="0">
              <a:buNone/>
            </a:pPr>
            <a:r>
              <a:rPr lang="en-GB" sz="2600" dirty="0" smtClean="0"/>
              <a:t>Always comment on the </a:t>
            </a:r>
            <a:r>
              <a:rPr lang="en-GB" sz="2600" b="1" dirty="0" smtClean="0"/>
              <a:t>effect</a:t>
            </a:r>
            <a:r>
              <a:rPr lang="en-GB" sz="2600" dirty="0" smtClean="0"/>
              <a:t> of a technique.</a:t>
            </a:r>
          </a:p>
          <a:p>
            <a:pPr marL="0" indent="0">
              <a:buNone/>
            </a:pPr>
            <a:r>
              <a:rPr lang="en-GB" sz="2600" dirty="0" smtClean="0"/>
              <a:t>Avoid generalisations/vague statements – you get </a:t>
            </a:r>
            <a:r>
              <a:rPr lang="en-GB" sz="2600" b="1" dirty="0" smtClean="0"/>
              <a:t>no credit</a:t>
            </a:r>
            <a:r>
              <a:rPr lang="en-GB" sz="2600" dirty="0" smtClean="0"/>
              <a:t> for these.</a:t>
            </a:r>
          </a:p>
          <a:p>
            <a:pPr marL="0" indent="0">
              <a:buNone/>
            </a:pPr>
            <a:r>
              <a:rPr lang="en-GB" sz="2600" b="1" dirty="0" smtClean="0"/>
              <a:t>Revise </a:t>
            </a:r>
            <a:r>
              <a:rPr lang="en-GB" sz="2600" dirty="0" smtClean="0"/>
              <a:t>structural terminology. </a:t>
            </a:r>
          </a:p>
          <a:p>
            <a:pPr marL="0" indent="0">
              <a:buNone/>
            </a:pPr>
            <a:r>
              <a:rPr lang="en-GB" sz="2600" dirty="0" smtClean="0"/>
              <a:t>Find your Paper 1 books and use them!</a:t>
            </a:r>
            <a:endParaRPr lang="en-GB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068">
            <a:off x="5762744" y="4157310"/>
            <a:ext cx="3089078" cy="231680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517232"/>
            <a:ext cx="49685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Far too much Paper 1 homework was done in the wrong book or on paper. You must use the resources you have already created!</a:t>
            </a:r>
            <a:endParaRPr lang="en-GB" dirty="0"/>
          </a:p>
        </p:txBody>
      </p:sp>
      <p:sp>
        <p:nvSpPr>
          <p:cNvPr id="7" name="Down Arrow 6"/>
          <p:cNvSpPr/>
          <p:nvPr/>
        </p:nvSpPr>
        <p:spPr>
          <a:xfrm>
            <a:off x="2223166" y="4857620"/>
            <a:ext cx="1080120" cy="720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80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07" y="103032"/>
            <a:ext cx="8683579" cy="905077"/>
          </a:xfrm>
          <a:solidFill>
            <a:schemeClr val="accent4"/>
          </a:solidFill>
        </p:spPr>
        <p:txBody>
          <a:bodyPr/>
          <a:lstStyle/>
          <a:p>
            <a:r>
              <a:rPr lang="en-GB" dirty="0" smtClean="0"/>
              <a:t>What to expect in the exam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4207" y="1149776"/>
            <a:ext cx="8683579" cy="5109091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Question 4 refers to the whole text and is worth 20 marks (more than twice the value of questions 1 and 2 together) The question assesses </a:t>
            </a:r>
            <a:r>
              <a:rPr lang="en-GB" sz="2000" dirty="0" smtClean="0"/>
              <a:t>your </a:t>
            </a:r>
            <a:r>
              <a:rPr lang="en-GB" sz="2000" dirty="0" smtClean="0"/>
              <a:t>ability to:</a:t>
            </a:r>
          </a:p>
          <a:p>
            <a:endParaRPr lang="en-GB" sz="2000" dirty="0"/>
          </a:p>
          <a:p>
            <a:pPr algn="ctr"/>
            <a:r>
              <a:rPr lang="en-GB" sz="2400" b="1" i="1" dirty="0" smtClean="0"/>
              <a:t>Evaluate texts critically and support this with appropriate textual references</a:t>
            </a:r>
          </a:p>
          <a:p>
            <a:endParaRPr lang="en-GB" sz="2000" dirty="0"/>
          </a:p>
          <a:p>
            <a:r>
              <a:rPr lang="en-GB" sz="2000" dirty="0" smtClean="0"/>
              <a:t>This means that you will be asked to consider </a:t>
            </a:r>
            <a:r>
              <a:rPr lang="en-GB" sz="2000" b="1" dirty="0" smtClean="0"/>
              <a:t>what the writer intended to achieve </a:t>
            </a:r>
            <a:r>
              <a:rPr lang="en-GB" sz="2000" dirty="0" smtClean="0"/>
              <a:t>in the passage. Then you will need to say how far you feel that he or she has achieved it. </a:t>
            </a:r>
            <a:r>
              <a:rPr lang="en-GB" sz="2000" dirty="0" smtClean="0"/>
              <a:t>You must </a:t>
            </a:r>
            <a:r>
              <a:rPr lang="en-GB" sz="2000" dirty="0" smtClean="0"/>
              <a:t>support </a:t>
            </a:r>
            <a:r>
              <a:rPr lang="en-GB" sz="2000" dirty="0" smtClean="0"/>
              <a:t>your ideas</a:t>
            </a:r>
            <a:r>
              <a:rPr lang="en-GB" sz="2000" dirty="0" smtClean="0"/>
              <a:t> </a:t>
            </a:r>
            <a:r>
              <a:rPr lang="en-GB" sz="2000" dirty="0" smtClean="0"/>
              <a:t>with relevant </a:t>
            </a:r>
            <a:r>
              <a:rPr lang="en-GB" sz="2000" b="1" dirty="0" smtClean="0"/>
              <a:t>quotations</a:t>
            </a:r>
            <a:r>
              <a:rPr lang="en-GB" sz="2000" dirty="0" smtClean="0"/>
              <a:t>. </a:t>
            </a:r>
            <a:endParaRPr lang="en-GB" sz="2000" dirty="0" smtClean="0"/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/>
              <a:t>Understanding</a:t>
            </a:r>
            <a:r>
              <a:rPr lang="en-GB" sz="2000" dirty="0" smtClean="0"/>
              <a:t> what the writer has sought to achieve in the passage.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/>
              <a:t>Evaluating</a:t>
            </a:r>
            <a:r>
              <a:rPr lang="en-GB" sz="2000" dirty="0" smtClean="0"/>
              <a:t> the effectiveness of the writer’s choices.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 smtClean="0"/>
              <a:t>Selecting</a:t>
            </a:r>
            <a:r>
              <a:rPr lang="en-GB" sz="2000" dirty="0" smtClean="0"/>
              <a:t> relevant quotations and textual references to support your views.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15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28" y="171943"/>
            <a:ext cx="8128179" cy="793973"/>
          </a:xfrm>
          <a:solidFill>
            <a:srgbClr val="FFC000"/>
          </a:solidFill>
        </p:spPr>
        <p:txBody>
          <a:bodyPr/>
          <a:lstStyle/>
          <a:p>
            <a:pPr algn="l"/>
            <a:r>
              <a:rPr lang="en-GB" dirty="0" smtClean="0"/>
              <a:t>The Giver...</a:t>
            </a:r>
            <a:endParaRPr lang="en-GB" dirty="0"/>
          </a:p>
        </p:txBody>
      </p:sp>
      <p:pic>
        <p:nvPicPr>
          <p:cNvPr id="4" name="Picture 2" descr="http://f.tqn.com/y/childrensbooks/1/W/T/_/The-Giver_2_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9"/>
          <a:stretch/>
        </p:blipFill>
        <p:spPr bwMode="auto">
          <a:xfrm>
            <a:off x="5872767" y="1097858"/>
            <a:ext cx="2727568" cy="548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28" y="1107598"/>
            <a:ext cx="4152632" cy="5471944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As we read through the text think about the following: </a:t>
            </a:r>
          </a:p>
          <a:p>
            <a:endParaRPr lang="en-GB" dirty="0" smtClean="0"/>
          </a:p>
          <a:p>
            <a:r>
              <a:rPr lang="en-GB" dirty="0" smtClean="0"/>
              <a:t>What do I think or feel about the characters and events?</a:t>
            </a:r>
          </a:p>
          <a:p>
            <a:r>
              <a:rPr lang="en-GB" dirty="0" smtClean="0"/>
              <a:t>How does the writer make me think or feel these things?</a:t>
            </a:r>
          </a:p>
          <a:p>
            <a:r>
              <a:rPr lang="en-GB" dirty="0" smtClean="0"/>
              <a:t>How well does she do it?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82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07" y="103032"/>
            <a:ext cx="8683579" cy="905077"/>
          </a:xfrm>
          <a:solidFill>
            <a:schemeClr val="accent4"/>
          </a:solidFill>
        </p:spPr>
        <p:txBody>
          <a:bodyPr/>
          <a:lstStyle/>
          <a:p>
            <a:r>
              <a:rPr lang="en-GB" b="1" dirty="0" smtClean="0"/>
              <a:t>Exam question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207" y="1381597"/>
            <a:ext cx="8683579" cy="483209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Focus this part of your answer on </a:t>
            </a:r>
            <a:r>
              <a:rPr lang="en-US" sz="2800" dirty="0" smtClean="0"/>
              <a:t>the whole of the extract.</a:t>
            </a:r>
            <a:endParaRPr lang="en-US" sz="2800" dirty="0"/>
          </a:p>
          <a:p>
            <a:r>
              <a:rPr lang="en-US" sz="2800" dirty="0"/>
              <a:t>A student, having read this section of the text said: “The </a:t>
            </a:r>
            <a:r>
              <a:rPr lang="en-US" sz="2800" dirty="0" smtClean="0"/>
              <a:t>writer creates a </a:t>
            </a:r>
            <a:r>
              <a:rPr lang="en-US" sz="2800" b="1" dirty="0" smtClean="0"/>
              <a:t>tense atmosphere </a:t>
            </a:r>
            <a:r>
              <a:rPr lang="en-US" sz="2800" dirty="0" smtClean="0"/>
              <a:t>and we are left with </a:t>
            </a:r>
            <a:r>
              <a:rPr lang="en-US" sz="2800" b="1" dirty="0" smtClean="0"/>
              <a:t>many questions</a:t>
            </a:r>
            <a:r>
              <a:rPr lang="en-US" sz="2800" dirty="0" smtClean="0"/>
              <a:t>.” </a:t>
            </a:r>
            <a:endParaRPr lang="en-US" sz="2800" dirty="0"/>
          </a:p>
          <a:p>
            <a:r>
              <a:rPr lang="en-US" sz="2800" i="1" dirty="0"/>
              <a:t>To what extent do you agree? </a:t>
            </a:r>
          </a:p>
          <a:p>
            <a:r>
              <a:rPr lang="en-US" sz="2800" dirty="0"/>
              <a:t>In your response, you could: </a:t>
            </a:r>
          </a:p>
          <a:p>
            <a:r>
              <a:rPr lang="en-US" sz="2800" dirty="0"/>
              <a:t>• write about your own impressions of the </a:t>
            </a:r>
            <a:r>
              <a:rPr lang="en-US" sz="2800" dirty="0" smtClean="0"/>
              <a:t>atmosphere </a:t>
            </a:r>
            <a:endParaRPr lang="en-US" sz="2800" dirty="0"/>
          </a:p>
          <a:p>
            <a:r>
              <a:rPr lang="en-US" sz="2800" dirty="0"/>
              <a:t>• evaluate how the writer has created these impressions </a:t>
            </a:r>
          </a:p>
          <a:p>
            <a:r>
              <a:rPr lang="en-US" sz="2800" dirty="0"/>
              <a:t>• support your opinions with quotations from the text. </a:t>
            </a:r>
          </a:p>
          <a:p>
            <a:endParaRPr lang="en-GB" sz="2800" dirty="0"/>
          </a:p>
          <a:p>
            <a:r>
              <a:rPr lang="en-GB" sz="2800" b="1" dirty="0"/>
              <a:t>[20 marks]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469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499060" y="34059"/>
            <a:ext cx="45670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Genre</a:t>
            </a:r>
            <a:endParaRPr lang="en-GB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24544" y="908720"/>
            <a:ext cx="80461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Reader Response</a:t>
            </a:r>
            <a:endParaRPr lang="en-GB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712" y="2285007"/>
            <a:ext cx="55429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Atmosphere</a:t>
            </a:r>
            <a:endParaRPr lang="en-GB" sz="6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712" y="3306012"/>
            <a:ext cx="53060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Description</a:t>
            </a:r>
            <a:endParaRPr lang="en-GB" sz="6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5856" y="372613"/>
            <a:ext cx="5127608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/>
            <a:r>
              <a:rPr lang="en-GB" sz="2200" dirty="0" smtClean="0"/>
              <a:t>Is the text part of a recognisable </a:t>
            </a:r>
            <a:r>
              <a:rPr lang="en-GB" sz="2200" b="1" dirty="0" smtClean="0"/>
              <a:t>genre?</a:t>
            </a:r>
            <a:endParaRPr lang="en-GB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50927" y="1917993"/>
            <a:ext cx="612068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/>
            <a:r>
              <a:rPr lang="en-GB" sz="2200" dirty="0" smtClean="0"/>
              <a:t>What response does the writer provoke – and </a:t>
            </a:r>
            <a:r>
              <a:rPr lang="en-GB" sz="2200" b="1" dirty="0" smtClean="0"/>
              <a:t>how? </a:t>
            </a:r>
            <a:endParaRPr lang="en-GB" sz="2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11267" y="2615351"/>
            <a:ext cx="347729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/>
            <a:r>
              <a:rPr lang="en-GB" sz="2200" dirty="0" smtClean="0"/>
              <a:t>How does the writer create a particular </a:t>
            </a:r>
            <a:r>
              <a:rPr lang="en-GB" sz="2200" b="1" dirty="0"/>
              <a:t>mood</a:t>
            </a:r>
            <a:r>
              <a:rPr lang="en-GB" sz="2200" dirty="0"/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8712" y="4393179"/>
            <a:ext cx="882985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/>
            <a:r>
              <a:rPr lang="en-GB" sz="2200" b="1" dirty="0" smtClean="0"/>
              <a:t>Of </a:t>
            </a:r>
            <a:r>
              <a:rPr lang="en-GB" sz="2200" b="1" dirty="0"/>
              <a:t>character</a:t>
            </a:r>
            <a:r>
              <a:rPr lang="en-GB" sz="2200" dirty="0"/>
              <a:t> – </a:t>
            </a:r>
            <a:r>
              <a:rPr lang="en-GB" sz="2200" dirty="0"/>
              <a:t>H</a:t>
            </a:r>
            <a:r>
              <a:rPr lang="en-GB" sz="2200" dirty="0" smtClean="0"/>
              <a:t>ow does </a:t>
            </a:r>
            <a:r>
              <a:rPr lang="en-GB" sz="2200" dirty="0"/>
              <a:t>the </a:t>
            </a:r>
            <a:r>
              <a:rPr lang="en-GB" sz="2200" dirty="0" smtClean="0"/>
              <a:t>description </a:t>
            </a:r>
            <a:r>
              <a:rPr lang="en-GB" sz="2200" dirty="0" smtClean="0"/>
              <a:t>give us </a:t>
            </a:r>
            <a:r>
              <a:rPr lang="en-GB" sz="2200" dirty="0"/>
              <a:t>an insight into the </a:t>
            </a:r>
            <a:r>
              <a:rPr lang="en-GB" sz="2200" dirty="0" smtClean="0"/>
              <a:t>character</a:t>
            </a:r>
            <a:r>
              <a:rPr lang="en-GB" sz="2200" dirty="0"/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1986" y="4869160"/>
            <a:ext cx="7380104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fontAlgn="base"/>
            <a:r>
              <a:rPr lang="en-GB" sz="2200" b="1" dirty="0" smtClean="0"/>
              <a:t>Of </a:t>
            </a:r>
            <a:r>
              <a:rPr lang="en-GB" sz="2200" b="1" dirty="0"/>
              <a:t>location</a:t>
            </a:r>
            <a:r>
              <a:rPr lang="en-GB" sz="2200" dirty="0"/>
              <a:t> – How does the description of place add to the reader’s appreciation of the atmosphere?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95996" y="5657090"/>
            <a:ext cx="53060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= Evaluation</a:t>
            </a:r>
            <a:endParaRPr lang="en-GB" sz="6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820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07" y="103032"/>
            <a:ext cx="8683579" cy="772497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The language of evaluation – don’t just say ‘good’!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7049" y="1242694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Powerful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7049" y="2154948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Vivid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48409" y="1242693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Memorable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74165" y="2154948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Life-like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67049" y="3067202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Impressive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574165" y="3067202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Striking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7049" y="3979456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Effective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74165" y="3979456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Dramatic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67049" y="4891710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Engaging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64250" y="1242693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Engaging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782891" y="1219075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Intriguing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82891" y="2154948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Insightful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574165" y="4891710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Concise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91617" y="2188160"/>
            <a:ext cx="1883535" cy="695459"/>
          </a:xfrm>
          <a:prstGeom prst="round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Specific 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2891" y="3193962"/>
            <a:ext cx="4180805" cy="3416320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You will have 20 minutes in the exam to write this answer. </a:t>
            </a:r>
          </a:p>
          <a:p>
            <a:endParaRPr lang="en-GB" sz="2400" b="1" dirty="0"/>
          </a:p>
          <a:p>
            <a:r>
              <a:rPr lang="en-GB" sz="2400" b="1" dirty="0" smtClean="0"/>
              <a:t>Don’t always say it’s ‘good.’ Think about the different ways you can describe something as ‘good’.</a:t>
            </a:r>
          </a:p>
          <a:p>
            <a:endParaRPr lang="en-GB" sz="2400" b="1" dirty="0"/>
          </a:p>
          <a:p>
            <a:r>
              <a:rPr lang="en-GB" sz="2400" b="1" dirty="0" smtClean="0"/>
              <a:t>Let’s have a </a:t>
            </a:r>
            <a:r>
              <a:rPr lang="en-GB" sz="2400" b="1" dirty="0" smtClean="0"/>
              <a:t>go…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41522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07" y="103032"/>
            <a:ext cx="8683579" cy="905077"/>
          </a:xfrm>
          <a:solidFill>
            <a:schemeClr val="accent4"/>
          </a:solidFill>
        </p:spPr>
        <p:txBody>
          <a:bodyPr/>
          <a:lstStyle/>
          <a:p>
            <a:r>
              <a:rPr lang="en-GB" b="1" dirty="0" smtClean="0"/>
              <a:t>Exam question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4207" y="1381597"/>
            <a:ext cx="8683579" cy="4832092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Focus this part of your answer on </a:t>
            </a:r>
            <a:r>
              <a:rPr lang="en-US" sz="2800" dirty="0" smtClean="0"/>
              <a:t>the whole of the extract.</a:t>
            </a:r>
            <a:endParaRPr lang="en-US" sz="2800" dirty="0"/>
          </a:p>
          <a:p>
            <a:r>
              <a:rPr lang="en-US" sz="2800" dirty="0"/>
              <a:t>A student, having read this section of the text said: “The </a:t>
            </a:r>
            <a:r>
              <a:rPr lang="en-US" sz="2800" dirty="0" smtClean="0"/>
              <a:t>writer creates a tense atmosphere and we are left with many questions.” </a:t>
            </a:r>
            <a:endParaRPr lang="en-US" sz="2800" dirty="0"/>
          </a:p>
          <a:p>
            <a:r>
              <a:rPr lang="en-US" sz="2800" dirty="0"/>
              <a:t>To what extent do you agree? </a:t>
            </a:r>
          </a:p>
          <a:p>
            <a:r>
              <a:rPr lang="en-US" sz="2800" dirty="0"/>
              <a:t>In your response, you could: </a:t>
            </a:r>
          </a:p>
          <a:p>
            <a:r>
              <a:rPr lang="en-US" sz="2800" dirty="0"/>
              <a:t>• write about your own impressions of the </a:t>
            </a:r>
            <a:r>
              <a:rPr lang="en-US" sz="2800" dirty="0" smtClean="0"/>
              <a:t>atmosphere </a:t>
            </a:r>
            <a:endParaRPr lang="en-US" sz="2800" dirty="0"/>
          </a:p>
          <a:p>
            <a:r>
              <a:rPr lang="en-US" sz="2800" dirty="0"/>
              <a:t>• evaluate how the writer has created these impressions </a:t>
            </a:r>
          </a:p>
          <a:p>
            <a:r>
              <a:rPr lang="en-US" sz="2800" dirty="0"/>
              <a:t>• support your opinions with quotations from the text. </a:t>
            </a:r>
          </a:p>
          <a:p>
            <a:endParaRPr lang="en-GB" sz="2800" dirty="0"/>
          </a:p>
          <a:p>
            <a:r>
              <a:rPr lang="en-GB" sz="2800" b="1" dirty="0"/>
              <a:t>[20 marks]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00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516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Whole class feedback</vt:lpstr>
      <vt:lpstr>What to expect in the exam</vt:lpstr>
      <vt:lpstr>The Giver...</vt:lpstr>
      <vt:lpstr>Exam question</vt:lpstr>
      <vt:lpstr>PowerPoint Presentation</vt:lpstr>
      <vt:lpstr>The language of evaluation – don’t just say ‘good’!</vt:lpstr>
      <vt:lpstr>Exam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expect in the exam</dc:title>
  <dc:creator>User</dc:creator>
  <cp:lastModifiedBy>User</cp:lastModifiedBy>
  <cp:revision>8</cp:revision>
  <dcterms:created xsi:type="dcterms:W3CDTF">2016-11-25T08:16:48Z</dcterms:created>
  <dcterms:modified xsi:type="dcterms:W3CDTF">2016-11-25T09:29:02Z</dcterms:modified>
</cp:coreProperties>
</file>