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4" r:id="rId5"/>
    <p:sldId id="265" r:id="rId6"/>
    <p:sldId id="263" r:id="rId7"/>
    <p:sldId id="262" r:id="rId8"/>
    <p:sldId id="266" r:id="rId9"/>
    <p:sldId id="267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6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5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7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8651-8FEA-4167-9C94-F14CC0967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CECC-7910-4085-A3DD-1D17656693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-image_open-book-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8"/>
          <a:stretch/>
        </p:blipFill>
        <p:spPr>
          <a:xfrm>
            <a:off x="4604194" y="1916833"/>
            <a:ext cx="6063807" cy="5716213"/>
          </a:xfrm>
          <a:prstGeom prst="rect">
            <a:avLst/>
          </a:prstGeom>
        </p:spPr>
      </p:pic>
      <p:pic>
        <p:nvPicPr>
          <p:cNvPr id="2" name="Content Placeholder 6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31801" r="4174" b="7998"/>
          <a:stretch/>
        </p:blipFill>
        <p:spPr>
          <a:xfrm>
            <a:off x="1524001" y="1065474"/>
            <a:ext cx="9191707" cy="455212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362900">
            <a:off x="2430450" y="556592"/>
            <a:ext cx="675861" cy="747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8925524">
            <a:off x="2243416" y="5262040"/>
            <a:ext cx="675861" cy="747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61970" y="265496"/>
            <a:ext cx="226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PAPER 1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097" y="5798125"/>
            <a:ext cx="226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PAPER 2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-image_open-book-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8"/>
          <a:stretch/>
        </p:blipFill>
        <p:spPr>
          <a:xfrm>
            <a:off x="4604194" y="1916833"/>
            <a:ext cx="6063807" cy="5716213"/>
          </a:xfrm>
          <a:prstGeom prst="rect">
            <a:avLst/>
          </a:prstGeom>
        </p:spPr>
      </p:pic>
      <p:pic>
        <p:nvPicPr>
          <p:cNvPr id="2" name="Content Placeholder 6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31801" r="4174" b="7998"/>
          <a:stretch/>
        </p:blipFill>
        <p:spPr>
          <a:xfrm>
            <a:off x="1524001" y="1065474"/>
            <a:ext cx="9191707" cy="455212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362900">
            <a:off x="2430450" y="556592"/>
            <a:ext cx="675861" cy="747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8925524">
            <a:off x="2243416" y="5262040"/>
            <a:ext cx="675861" cy="747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61970" y="265496"/>
            <a:ext cx="226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PAPER 1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097" y="5798125"/>
            <a:ext cx="226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PAPER 2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Stuck on what to </a:t>
            </a:r>
            <a:r>
              <a:rPr lang="en-GB" dirty="0" smtClean="0"/>
              <a:t>include in persuasive writing? </a:t>
            </a:r>
            <a:br>
              <a:rPr lang="en-GB" dirty="0" smtClean="0"/>
            </a:br>
            <a:r>
              <a:rPr lang="en-GB" dirty="0" smtClean="0"/>
              <a:t>Think </a:t>
            </a:r>
            <a:r>
              <a:rPr lang="en-GB" dirty="0" smtClean="0"/>
              <a:t>about a forest:</a:t>
            </a:r>
            <a:endParaRPr lang="en-GB" dirty="0"/>
          </a:p>
        </p:txBody>
      </p:sp>
      <p:pic>
        <p:nvPicPr>
          <p:cNvPr id="4" name="Content Placeholder 3" descr="tree5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3382" y="2259002"/>
            <a:ext cx="7771708" cy="3912288"/>
          </a:xfrm>
        </p:spPr>
      </p:pic>
    </p:spTree>
    <p:extLst>
      <p:ext uri="{BB962C8B-B14F-4D97-AF65-F5344CB8AC3E}">
        <p14:creationId xmlns:p14="http://schemas.microsoft.com/office/powerpoint/2010/main" val="1775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28553"/>
              </p:ext>
            </p:extLst>
          </p:nvPr>
        </p:nvGraphicFramePr>
        <p:xfrm>
          <a:off x="212943" y="46353"/>
          <a:ext cx="11649204" cy="6477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068"/>
                <a:gridCol w="3883068"/>
                <a:gridCol w="3883068"/>
              </a:tblGrid>
              <a:tr h="846534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TASK: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Argue for or against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school canteen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serving chips everyday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a sentence that uses the rhetorical device mentioned in each box.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en-GB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GB" sz="1600" b="1" dirty="0"/>
                    </a:p>
                  </a:txBody>
                  <a:tcPr/>
                </a:tc>
              </a:tr>
              <a:tr h="1837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Rhetorical Question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Emotive words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2018855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4)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(Rule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of)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Address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Imperative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1774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Alliteration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8)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9)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Opinion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22" y="5472752"/>
            <a:ext cx="1470925" cy="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242" y="423081"/>
            <a:ext cx="420351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Two weeks ago, </a:t>
            </a:r>
            <a:r>
              <a:rPr lang="en-GB" sz="2000" b="1" dirty="0" smtClean="0">
                <a:solidFill>
                  <a:srgbClr val="FF0000"/>
                </a:solidFill>
              </a:rPr>
              <a:t>Sir Ian </a:t>
            </a:r>
            <a:r>
              <a:rPr lang="en-GB" sz="2000" b="1" dirty="0" err="1" smtClean="0">
                <a:solidFill>
                  <a:srgbClr val="FF0000"/>
                </a:solidFill>
              </a:rPr>
              <a:t>McKellen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visited us and shared </a:t>
            </a:r>
            <a:r>
              <a:rPr lang="en-GB" sz="2000" b="1" dirty="0" err="1" smtClean="0"/>
              <a:t>Stonewall’s</a:t>
            </a:r>
            <a:r>
              <a:rPr lang="en-GB" sz="2000" b="1" dirty="0" smtClean="0"/>
              <a:t> powerful message: </a:t>
            </a:r>
            <a:r>
              <a:rPr lang="en-GB" sz="2000" b="1" dirty="0" smtClean="0">
                <a:solidFill>
                  <a:srgbClr val="FF0000"/>
                </a:solidFill>
              </a:rPr>
              <a:t>‘acceptance without exception’</a:t>
            </a:r>
            <a:r>
              <a:rPr lang="en-GB" sz="2000" b="1" dirty="0" smtClean="0"/>
              <a:t>.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Write an article for the school newsletter, </a:t>
            </a:r>
            <a:r>
              <a:rPr lang="en-GB" sz="2000" b="1" dirty="0" smtClean="0">
                <a:solidFill>
                  <a:srgbClr val="FF0000"/>
                </a:solidFill>
              </a:rPr>
              <a:t>promoting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Stonewall’s</a:t>
            </a:r>
            <a:r>
              <a:rPr lang="en-GB" sz="2000" b="1" dirty="0" smtClean="0"/>
              <a:t> message about </a:t>
            </a:r>
            <a:r>
              <a:rPr lang="en-GB" sz="2000" b="1" dirty="0" smtClean="0">
                <a:solidFill>
                  <a:srgbClr val="FF0000"/>
                </a:solidFill>
              </a:rPr>
              <a:t>kindness, tolerance and acceptance</a:t>
            </a:r>
            <a:r>
              <a:rPr lang="en-GB" sz="2000" b="1" dirty="0" smtClean="0"/>
              <a:t>. </a:t>
            </a:r>
            <a:endParaRPr lang="en-GB" sz="2000" b="1" dirty="0"/>
          </a:p>
        </p:txBody>
      </p:sp>
      <p:pic>
        <p:nvPicPr>
          <p:cNvPr id="5" name="Content Placeholder 3" descr="tree5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5106">
            <a:off x="466872" y="3316406"/>
            <a:ext cx="2038302" cy="1026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13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765">
            <a:off x="7362301" y="417195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043">
            <a:off x="7032105" y="789313"/>
            <a:ext cx="254317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53">
            <a:off x="7841948" y="2392340"/>
            <a:ext cx="21431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19536" y="904914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Can you think of </a:t>
            </a:r>
            <a:r>
              <a:rPr lang="en-GB" sz="3200" b="1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situations</a:t>
            </a:r>
            <a:r>
              <a:rPr lang="en-GB" sz="3200" dirty="0">
                <a:solidFill>
                  <a:prstClr val="black"/>
                </a:solidFill>
              </a:rPr>
              <a:t> where your ability to </a:t>
            </a:r>
            <a:r>
              <a:rPr lang="en-GB" sz="3200" b="1" dirty="0" smtClean="0">
                <a:solidFill>
                  <a:srgbClr val="FF0000"/>
                </a:solidFill>
              </a:rPr>
              <a:t>express your viewpoints </a:t>
            </a:r>
            <a:r>
              <a:rPr lang="en-GB" sz="3200" dirty="0" smtClean="0">
                <a:solidFill>
                  <a:prstClr val="black"/>
                </a:solidFill>
              </a:rPr>
              <a:t>is </a:t>
            </a:r>
            <a:r>
              <a:rPr lang="en-GB" sz="3200" b="1" dirty="0">
                <a:solidFill>
                  <a:srgbClr val="FF0000"/>
                </a:solidFill>
              </a:rPr>
              <a:t>important</a:t>
            </a:r>
            <a:r>
              <a:rPr lang="en-GB" sz="3200" dirty="0">
                <a:solidFill>
                  <a:prstClr val="black"/>
                </a:solidFill>
              </a:rPr>
              <a:t>?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13">
            <a:off x="4963453" y="3839508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mage result for pointl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72">
            <a:off x="2890895" y="4930399"/>
            <a:ext cx="2859902" cy="122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702732" y="3819304"/>
            <a:ext cx="30407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Pointless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Challenge</a:t>
            </a:r>
            <a:r>
              <a:rPr lang="en-GB" dirty="0">
                <a:solidFill>
                  <a:prstClr val="black"/>
                </a:solidFill>
              </a:rPr>
              <a:t>: Can you come up with situations which no one else has?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765">
            <a:off x="7362301" y="417195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043">
            <a:off x="7032105" y="789313"/>
            <a:ext cx="254317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53">
            <a:off x="7841948" y="2392340"/>
            <a:ext cx="21431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47528" y="1981063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</a:t>
            </a:r>
            <a:r>
              <a:rPr lang="en-GB" sz="4400" dirty="0">
                <a:solidFill>
                  <a:prstClr val="black"/>
                </a:solidFill>
              </a:rPr>
              <a:t> you say…</a:t>
            </a:r>
          </a:p>
          <a:p>
            <a:pPr algn="ctr"/>
            <a:endParaRPr lang="en-GB" sz="4400" dirty="0">
              <a:solidFill>
                <a:prstClr val="black"/>
              </a:solidFill>
            </a:endParaRP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How</a:t>
            </a:r>
            <a:r>
              <a:rPr lang="en-GB" sz="4400" dirty="0">
                <a:solidFill>
                  <a:prstClr val="black"/>
                </a:solidFill>
              </a:rPr>
              <a:t> you say it…</a:t>
            </a:r>
          </a:p>
        </p:txBody>
      </p:sp>
    </p:spTree>
    <p:extLst>
      <p:ext uri="{BB962C8B-B14F-4D97-AF65-F5344CB8AC3E}">
        <p14:creationId xmlns:p14="http://schemas.microsoft.com/office/powerpoint/2010/main" val="12227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Stuck on what to </a:t>
            </a:r>
            <a:r>
              <a:rPr lang="en-GB" dirty="0" smtClean="0"/>
              <a:t>include in persuasive writing? </a:t>
            </a:r>
            <a:br>
              <a:rPr lang="en-GB" dirty="0" smtClean="0"/>
            </a:br>
            <a:r>
              <a:rPr lang="en-GB" dirty="0" smtClean="0"/>
              <a:t>Think </a:t>
            </a:r>
            <a:r>
              <a:rPr lang="en-GB" dirty="0" smtClean="0"/>
              <a:t>about a forest:</a:t>
            </a:r>
            <a:endParaRPr lang="en-GB" dirty="0"/>
          </a:p>
        </p:txBody>
      </p:sp>
      <p:pic>
        <p:nvPicPr>
          <p:cNvPr id="4" name="Content Placeholder 3" descr="tree5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3382" y="2259002"/>
            <a:ext cx="7771708" cy="3912288"/>
          </a:xfrm>
        </p:spPr>
      </p:pic>
    </p:spTree>
    <p:extLst>
      <p:ext uri="{BB962C8B-B14F-4D97-AF65-F5344CB8AC3E}">
        <p14:creationId xmlns:p14="http://schemas.microsoft.com/office/powerpoint/2010/main" val="36943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5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300" y="96464"/>
            <a:ext cx="4271990" cy="21505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41184"/>
              </p:ext>
            </p:extLst>
          </p:nvPr>
        </p:nvGraphicFramePr>
        <p:xfrm>
          <a:off x="1151254" y="2329253"/>
          <a:ext cx="9758046" cy="4319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2682"/>
                <a:gridCol w="3252682"/>
                <a:gridCol w="3252682"/>
              </a:tblGrid>
              <a:tr h="303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TECHNIQUE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DEFINITION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EXAMPLE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Direct address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Referring to the reader directly using the pronouns ‘we’ or ‘you’.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‘You need to do some revision.'	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Alliteration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 group of words beginning with the same letter or sound.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‘Revision rules!'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Facts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Something which can be proven to be true. 	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‘80% of teens perform better if they revise.'	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Opinions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 belief which cannot be proven to be true – someone’s own ideas.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‘People who don't revise are lazy.’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Rhetorical Questions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Any question in a piece of writing which does not require an answer.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‘Do you want to fail your exams?’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Emotive Language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Words which elicit a powerful response.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‘Failing exams is painful and demoralising.’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Statistics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Numerical facts and data used to support a point.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‘8/10 students have tried to revise.’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Three (rule of)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Lists of three things in a sentence.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‘Revising is sensible, productive and smart.’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ree5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886" y="100669"/>
            <a:ext cx="2463800" cy="12402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11608"/>
              </p:ext>
            </p:extLst>
          </p:nvPr>
        </p:nvGraphicFramePr>
        <p:xfrm>
          <a:off x="428408" y="1379766"/>
          <a:ext cx="3252682" cy="4031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2682"/>
              </a:tblGrid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Direct </a:t>
                      </a:r>
                      <a:r>
                        <a:rPr lang="en-GB" sz="1200" dirty="0">
                          <a:effectLst/>
                        </a:rPr>
                        <a:t>address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Alliteration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Facts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Opinions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Rhetorical Questions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Emotive Language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Statistics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Three (rule of)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90" y="1083307"/>
            <a:ext cx="4733474" cy="4874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67464" y="195376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Dogs </a:t>
            </a:r>
            <a:r>
              <a:rPr lang="en-GB" sz="4400" b="1" dirty="0" smtClean="0"/>
              <a:t>or</a:t>
            </a:r>
            <a:r>
              <a:rPr lang="en-GB" sz="4400" b="1" dirty="0" smtClean="0">
                <a:solidFill>
                  <a:srgbClr val="FF0000"/>
                </a:solidFill>
              </a:rPr>
              <a:t> Cats?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Persuade </a:t>
            </a:r>
            <a:r>
              <a:rPr lang="en-GB" sz="4400" b="1" dirty="0" smtClean="0"/>
              <a:t>an</a:t>
            </a:r>
            <a:r>
              <a:rPr lang="en-GB" sz="4400" b="1" dirty="0" smtClean="0">
                <a:solidFill>
                  <a:srgbClr val="FF0000"/>
                </a:solidFill>
              </a:rPr>
              <a:t> audience </a:t>
            </a:r>
            <a:r>
              <a:rPr lang="en-GB" sz="4400" b="1" dirty="0" smtClean="0"/>
              <a:t>to</a:t>
            </a:r>
            <a:r>
              <a:rPr lang="en-GB" sz="4400" b="1" dirty="0" smtClean="0">
                <a:solidFill>
                  <a:srgbClr val="FF0000"/>
                </a:solidFill>
              </a:rPr>
              <a:t> share your views. 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1450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Let’s look at an example…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tree5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5747"/>
            <a:ext cx="2463800" cy="124028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95550"/>
              </p:ext>
            </p:extLst>
          </p:nvPr>
        </p:nvGraphicFramePr>
        <p:xfrm>
          <a:off x="457200" y="1854200"/>
          <a:ext cx="3252682" cy="3986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2682"/>
              </a:tblGrid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Direct </a:t>
                      </a:r>
                      <a:r>
                        <a:rPr lang="en-GB" sz="1200" dirty="0">
                          <a:effectLst/>
                        </a:rPr>
                        <a:t>A</a:t>
                      </a:r>
                      <a:r>
                        <a:rPr lang="en-GB" sz="1200" dirty="0" smtClean="0">
                          <a:effectLst/>
                        </a:rPr>
                        <a:t>ddress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Alliteration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Facts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Opinions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Rhetorical Questions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Emotive Language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Statistics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Three (rule of)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029" t="11520" r="20385" b="4711"/>
          <a:stretch/>
        </p:blipFill>
        <p:spPr>
          <a:xfrm>
            <a:off x="3737256" y="0"/>
            <a:ext cx="7058749" cy="5773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463" y="4625760"/>
            <a:ext cx="2167537" cy="2232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ree5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886" y="100669"/>
            <a:ext cx="2463800" cy="12402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408" y="1379766"/>
          <a:ext cx="3252682" cy="4031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2682"/>
              </a:tblGrid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Direct </a:t>
                      </a:r>
                      <a:r>
                        <a:rPr lang="en-GB" sz="1200" dirty="0">
                          <a:effectLst/>
                        </a:rPr>
                        <a:t>address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Alliteration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Facts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Opinions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Rhetorical Questions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Emotive Language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Statistics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Three (rule of)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90" y="1083307"/>
            <a:ext cx="4733474" cy="4874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67464" y="195376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Dogs </a:t>
            </a:r>
            <a:r>
              <a:rPr lang="en-GB" sz="4400" b="1" dirty="0" smtClean="0"/>
              <a:t>or</a:t>
            </a:r>
            <a:r>
              <a:rPr lang="en-GB" sz="4400" b="1" dirty="0" smtClean="0">
                <a:solidFill>
                  <a:srgbClr val="FF0000"/>
                </a:solidFill>
              </a:rPr>
              <a:t> Cats?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Persuade </a:t>
            </a:r>
            <a:r>
              <a:rPr lang="en-GB" sz="4400" b="1" dirty="0" smtClean="0"/>
              <a:t>an</a:t>
            </a:r>
            <a:r>
              <a:rPr lang="en-GB" sz="4400" b="1" dirty="0" smtClean="0">
                <a:solidFill>
                  <a:srgbClr val="FF0000"/>
                </a:solidFill>
              </a:rPr>
              <a:t> audience </a:t>
            </a:r>
            <a:r>
              <a:rPr lang="en-GB" sz="4400" b="1" dirty="0" smtClean="0"/>
              <a:t>to</a:t>
            </a:r>
            <a:r>
              <a:rPr lang="en-GB" sz="4400" b="1" dirty="0" smtClean="0">
                <a:solidFill>
                  <a:srgbClr val="FF0000"/>
                </a:solidFill>
              </a:rPr>
              <a:t> share your views. 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1450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Aim to use all of these techniques…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ree5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886" y="100669"/>
            <a:ext cx="2463800" cy="12402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408" y="1379766"/>
          <a:ext cx="3252682" cy="4031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2682"/>
              </a:tblGrid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Direct </a:t>
                      </a:r>
                      <a:r>
                        <a:rPr lang="en-GB" sz="1200" dirty="0">
                          <a:effectLst/>
                        </a:rPr>
                        <a:t>address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Alliteration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Facts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Opinions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Rhetorical Questions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Emotive Language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Statistics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Three (rule of)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90" y="1083307"/>
            <a:ext cx="4733474" cy="4874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67464" y="195376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Dogs </a:t>
            </a:r>
            <a:r>
              <a:rPr lang="en-GB" sz="4400" b="1" dirty="0" smtClean="0"/>
              <a:t>or</a:t>
            </a:r>
            <a:r>
              <a:rPr lang="en-GB" sz="4400" b="1" dirty="0" smtClean="0">
                <a:solidFill>
                  <a:srgbClr val="FF0000"/>
                </a:solidFill>
              </a:rPr>
              <a:t> Cats?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Persuade </a:t>
            </a:r>
            <a:r>
              <a:rPr lang="en-GB" sz="4400" b="1" dirty="0" smtClean="0"/>
              <a:t>an</a:t>
            </a:r>
            <a:r>
              <a:rPr lang="en-GB" sz="4400" b="1" dirty="0" smtClean="0">
                <a:solidFill>
                  <a:srgbClr val="FF0000"/>
                </a:solidFill>
              </a:rPr>
              <a:t> audience </a:t>
            </a:r>
            <a:r>
              <a:rPr lang="en-GB" sz="4400" b="1" dirty="0" smtClean="0"/>
              <a:t>to</a:t>
            </a:r>
            <a:r>
              <a:rPr lang="en-GB" sz="4400" b="1" dirty="0" smtClean="0">
                <a:solidFill>
                  <a:srgbClr val="FF0000"/>
                </a:solidFill>
              </a:rPr>
              <a:t> share your views. 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145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Used them all?</a:t>
            </a:r>
          </a:p>
        </p:txBody>
      </p:sp>
    </p:spTree>
    <p:extLst>
      <p:ext uri="{BB962C8B-B14F-4D97-AF65-F5344CB8AC3E}">
        <p14:creationId xmlns:p14="http://schemas.microsoft.com/office/powerpoint/2010/main" val="8332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443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Stuck on what to include in persuasive writing?  Think about a forest: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Stuck on what to include in persuasive writing?  Think about a forest: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2017-02-02T19:46:44Z</dcterms:created>
  <dcterms:modified xsi:type="dcterms:W3CDTF">2017-02-02T20:42:43Z</dcterms:modified>
</cp:coreProperties>
</file>