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94" r:id="rId4"/>
    <p:sldId id="295" r:id="rId5"/>
    <p:sldId id="296" r:id="rId6"/>
    <p:sldId id="300" r:id="rId7"/>
    <p:sldId id="301" r:id="rId8"/>
    <p:sldId id="259" r:id="rId9"/>
    <p:sldId id="284" r:id="rId10"/>
    <p:sldId id="302" r:id="rId11"/>
    <p:sldId id="278" r:id="rId12"/>
    <p:sldId id="303" r:id="rId13"/>
    <p:sldId id="304" r:id="rId14"/>
    <p:sldId id="305" r:id="rId15"/>
    <p:sldId id="306" r:id="rId16"/>
    <p:sldId id="307" r:id="rId17"/>
    <p:sldId id="279" r:id="rId18"/>
    <p:sldId id="280" r:id="rId19"/>
    <p:sldId id="260" r:id="rId20"/>
    <p:sldId id="270" r:id="rId21"/>
    <p:sldId id="297" r:id="rId22"/>
    <p:sldId id="281" r:id="rId23"/>
    <p:sldId id="282" r:id="rId24"/>
    <p:sldId id="283" r:id="rId25"/>
    <p:sldId id="285" r:id="rId26"/>
    <p:sldId id="272" r:id="rId27"/>
    <p:sldId id="298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E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2BB39-7AA6-459A-AE2B-4D8CB8C7248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8B712F-7B90-49B5-9B6B-3C4805738061}">
      <dgm:prSet phldrT="[Text]"/>
      <dgm:spPr/>
      <dgm:t>
        <a:bodyPr/>
        <a:lstStyle/>
        <a:p>
          <a:r>
            <a:rPr lang="en-GB" dirty="0" smtClean="0"/>
            <a:t>Read the text</a:t>
          </a:r>
          <a:endParaRPr lang="en-GB" dirty="0"/>
        </a:p>
      </dgm:t>
    </dgm:pt>
    <dgm:pt modelId="{ED12FA56-3C68-4CDB-9249-05C784C0FE00}" type="parTrans" cxnId="{F1DF5073-75AC-47BA-8C98-A1C2DB7A90E0}">
      <dgm:prSet/>
      <dgm:spPr/>
      <dgm:t>
        <a:bodyPr/>
        <a:lstStyle/>
        <a:p>
          <a:endParaRPr lang="en-GB"/>
        </a:p>
      </dgm:t>
    </dgm:pt>
    <dgm:pt modelId="{60757E09-C939-4F19-8859-A22EF96B2B89}" type="sibTrans" cxnId="{F1DF5073-75AC-47BA-8C98-A1C2DB7A90E0}">
      <dgm:prSet/>
      <dgm:spPr/>
      <dgm:t>
        <a:bodyPr/>
        <a:lstStyle/>
        <a:p>
          <a:endParaRPr lang="en-GB"/>
        </a:p>
      </dgm:t>
    </dgm:pt>
    <dgm:pt modelId="{CD62BA9A-5911-420C-AC6B-3EBB3326367A}">
      <dgm:prSet phldrT="[Text]"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Q1</a:t>
          </a:r>
          <a:endParaRPr lang="en-GB" dirty="0"/>
        </a:p>
      </dgm:t>
    </dgm:pt>
    <dgm:pt modelId="{2E5423CD-E97E-4A19-9255-FF5B7D42D064}" type="parTrans" cxnId="{886F522C-844A-481C-BB8C-986CA0DB4030}">
      <dgm:prSet/>
      <dgm:spPr/>
      <dgm:t>
        <a:bodyPr/>
        <a:lstStyle/>
        <a:p>
          <a:endParaRPr lang="en-GB"/>
        </a:p>
      </dgm:t>
    </dgm:pt>
    <dgm:pt modelId="{A6AE2642-A5B2-4F8C-9CAA-DAAC8B7FDE99}" type="sibTrans" cxnId="{886F522C-844A-481C-BB8C-986CA0DB4030}">
      <dgm:prSet/>
      <dgm:spPr/>
      <dgm:t>
        <a:bodyPr/>
        <a:lstStyle/>
        <a:p>
          <a:endParaRPr lang="en-GB"/>
        </a:p>
      </dgm:t>
    </dgm:pt>
    <dgm:pt modelId="{FFEAA7E7-32E7-4C7F-9832-80E61F569188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 smtClean="0"/>
            <a:t>Q2</a:t>
          </a:r>
          <a:endParaRPr lang="en-GB" dirty="0"/>
        </a:p>
      </dgm:t>
    </dgm:pt>
    <dgm:pt modelId="{AED22D9F-EA49-4CC0-8413-6EECDA3EFFA6}" type="parTrans" cxnId="{1BACDFEF-6E58-4412-B926-A85AE1D7C867}">
      <dgm:prSet/>
      <dgm:spPr/>
      <dgm:t>
        <a:bodyPr/>
        <a:lstStyle/>
        <a:p>
          <a:endParaRPr lang="en-GB"/>
        </a:p>
      </dgm:t>
    </dgm:pt>
    <dgm:pt modelId="{1849544B-B3E8-4CAF-8DFF-00D39A14A86E}" type="sibTrans" cxnId="{1BACDFEF-6E58-4412-B926-A85AE1D7C867}">
      <dgm:prSet/>
      <dgm:spPr/>
      <dgm:t>
        <a:bodyPr/>
        <a:lstStyle/>
        <a:p>
          <a:endParaRPr lang="en-GB"/>
        </a:p>
      </dgm:t>
    </dgm:pt>
    <dgm:pt modelId="{16BAEED0-8F8A-49BC-852D-894AABA684CC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 smtClean="0"/>
            <a:t>Q3</a:t>
          </a:r>
          <a:endParaRPr lang="en-GB" dirty="0"/>
        </a:p>
      </dgm:t>
    </dgm:pt>
    <dgm:pt modelId="{03C54F6A-8FBC-4E6D-AA4F-4C6DA35DFDB9}" type="parTrans" cxnId="{F963DEF6-C2FD-448B-9896-696DB8B2AB2D}">
      <dgm:prSet/>
      <dgm:spPr/>
      <dgm:t>
        <a:bodyPr/>
        <a:lstStyle/>
        <a:p>
          <a:endParaRPr lang="en-GB"/>
        </a:p>
      </dgm:t>
    </dgm:pt>
    <dgm:pt modelId="{90F8D338-8CAF-4722-96CD-3F96464B54DC}" type="sibTrans" cxnId="{F963DEF6-C2FD-448B-9896-696DB8B2AB2D}">
      <dgm:prSet/>
      <dgm:spPr/>
      <dgm:t>
        <a:bodyPr/>
        <a:lstStyle/>
        <a:p>
          <a:endParaRPr lang="en-GB"/>
        </a:p>
      </dgm:t>
    </dgm:pt>
    <dgm:pt modelId="{45A8D25E-2DD5-42E1-8DED-FDCCFB3CCE6C}">
      <dgm:prSet phldrT="[Text]"/>
      <dgm:spPr>
        <a:solidFill>
          <a:srgbClr val="7030A0"/>
        </a:solidFill>
      </dgm:spPr>
      <dgm:t>
        <a:bodyPr/>
        <a:lstStyle/>
        <a:p>
          <a:r>
            <a:rPr lang="en-GB" dirty="0" smtClean="0"/>
            <a:t>Q4</a:t>
          </a:r>
          <a:endParaRPr lang="en-GB" dirty="0"/>
        </a:p>
      </dgm:t>
    </dgm:pt>
    <dgm:pt modelId="{470177E0-B82D-4BCA-95F4-60DC6E01615F}" type="parTrans" cxnId="{47D6D631-2014-400F-B39A-9FCFCF0E8916}">
      <dgm:prSet/>
      <dgm:spPr/>
      <dgm:t>
        <a:bodyPr/>
        <a:lstStyle/>
        <a:p>
          <a:endParaRPr lang="en-GB"/>
        </a:p>
      </dgm:t>
    </dgm:pt>
    <dgm:pt modelId="{34844100-A6F6-4599-BA49-780F28896AF3}" type="sibTrans" cxnId="{47D6D631-2014-400F-B39A-9FCFCF0E8916}">
      <dgm:prSet/>
      <dgm:spPr/>
      <dgm:t>
        <a:bodyPr/>
        <a:lstStyle/>
        <a:p>
          <a:endParaRPr lang="en-GB"/>
        </a:p>
      </dgm:t>
    </dgm:pt>
    <dgm:pt modelId="{1C028C66-641F-41C3-B33D-254FCF1357F6}" type="pres">
      <dgm:prSet presAssocID="{A2B2BB39-7AA6-459A-AE2B-4D8CB8C724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878D345-B666-478F-AC4C-ECEB9569C9E9}" type="pres">
      <dgm:prSet presAssocID="{DE8B712F-7B90-49B5-9B6B-3C4805738061}" presName="centerShape" presStyleLbl="node0" presStyleIdx="0" presStyleCnt="1"/>
      <dgm:spPr/>
      <dgm:t>
        <a:bodyPr/>
        <a:lstStyle/>
        <a:p>
          <a:endParaRPr lang="en-GB"/>
        </a:p>
      </dgm:t>
    </dgm:pt>
    <dgm:pt modelId="{1C2E7AF9-BAD1-4928-85FD-4CA17B687896}" type="pres">
      <dgm:prSet presAssocID="{CD62BA9A-5911-420C-AC6B-3EBB3326367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0C74F6-0B88-4BDF-AF42-650AA6A3EBAA}" type="pres">
      <dgm:prSet presAssocID="{CD62BA9A-5911-420C-AC6B-3EBB3326367A}" presName="dummy" presStyleCnt="0"/>
      <dgm:spPr/>
    </dgm:pt>
    <dgm:pt modelId="{9DAA6A12-6291-4697-98C1-0683A48D7403}" type="pres">
      <dgm:prSet presAssocID="{A6AE2642-A5B2-4F8C-9CAA-DAAC8B7FDE99}" presName="sibTrans" presStyleLbl="sibTrans2D1" presStyleIdx="0" presStyleCnt="4"/>
      <dgm:spPr/>
      <dgm:t>
        <a:bodyPr/>
        <a:lstStyle/>
        <a:p>
          <a:endParaRPr lang="en-GB"/>
        </a:p>
      </dgm:t>
    </dgm:pt>
    <dgm:pt modelId="{A9E90471-9550-4911-A577-2EE7694B9700}" type="pres">
      <dgm:prSet presAssocID="{FFEAA7E7-32E7-4C7F-9832-80E61F5691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570FF1-9081-4102-9CC3-25F73AAC607A}" type="pres">
      <dgm:prSet presAssocID="{FFEAA7E7-32E7-4C7F-9832-80E61F569188}" presName="dummy" presStyleCnt="0"/>
      <dgm:spPr/>
    </dgm:pt>
    <dgm:pt modelId="{AA54509E-0081-4CD1-BB01-FA5276A4F447}" type="pres">
      <dgm:prSet presAssocID="{1849544B-B3E8-4CAF-8DFF-00D39A14A86E}" presName="sibTrans" presStyleLbl="sibTrans2D1" presStyleIdx="1" presStyleCnt="4"/>
      <dgm:spPr/>
      <dgm:t>
        <a:bodyPr/>
        <a:lstStyle/>
        <a:p>
          <a:endParaRPr lang="en-GB"/>
        </a:p>
      </dgm:t>
    </dgm:pt>
    <dgm:pt modelId="{826B14C1-C07D-438A-970A-CEFE03D15998}" type="pres">
      <dgm:prSet presAssocID="{16BAEED0-8F8A-49BC-852D-894AABA684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B02E7F-BA20-4214-AD69-386F245C02A1}" type="pres">
      <dgm:prSet presAssocID="{16BAEED0-8F8A-49BC-852D-894AABA684CC}" presName="dummy" presStyleCnt="0"/>
      <dgm:spPr/>
    </dgm:pt>
    <dgm:pt modelId="{C3B0FF90-C998-435B-9F26-00F39F3F4B58}" type="pres">
      <dgm:prSet presAssocID="{90F8D338-8CAF-4722-96CD-3F96464B54DC}" presName="sibTrans" presStyleLbl="sibTrans2D1" presStyleIdx="2" presStyleCnt="4"/>
      <dgm:spPr/>
      <dgm:t>
        <a:bodyPr/>
        <a:lstStyle/>
        <a:p>
          <a:endParaRPr lang="en-GB"/>
        </a:p>
      </dgm:t>
    </dgm:pt>
    <dgm:pt modelId="{4913E591-A0BA-41AC-AA7B-5C3C958917E5}" type="pres">
      <dgm:prSet presAssocID="{45A8D25E-2DD5-42E1-8DED-FDCCFB3CCE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15E494-3ADB-4DE5-8E37-E1DF8BC09FB2}" type="pres">
      <dgm:prSet presAssocID="{45A8D25E-2DD5-42E1-8DED-FDCCFB3CCE6C}" presName="dummy" presStyleCnt="0"/>
      <dgm:spPr/>
    </dgm:pt>
    <dgm:pt modelId="{2264679C-5888-409B-A4BF-D5D52F9940D5}" type="pres">
      <dgm:prSet presAssocID="{34844100-A6F6-4599-BA49-780F28896AF3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86A0117F-F948-40BA-8B7C-06E2B7CA0DCB}" type="presOf" srcId="{A6AE2642-A5B2-4F8C-9CAA-DAAC8B7FDE99}" destId="{9DAA6A12-6291-4697-98C1-0683A48D7403}" srcOrd="0" destOrd="0" presId="urn:microsoft.com/office/officeart/2005/8/layout/radial6"/>
    <dgm:cxn modelId="{1BACDFEF-6E58-4412-B926-A85AE1D7C867}" srcId="{DE8B712F-7B90-49B5-9B6B-3C4805738061}" destId="{FFEAA7E7-32E7-4C7F-9832-80E61F569188}" srcOrd="1" destOrd="0" parTransId="{AED22D9F-EA49-4CC0-8413-6EECDA3EFFA6}" sibTransId="{1849544B-B3E8-4CAF-8DFF-00D39A14A86E}"/>
    <dgm:cxn modelId="{FC737043-E004-4069-9B52-61AA491F8514}" type="presOf" srcId="{DE8B712F-7B90-49B5-9B6B-3C4805738061}" destId="{0878D345-B666-478F-AC4C-ECEB9569C9E9}" srcOrd="0" destOrd="0" presId="urn:microsoft.com/office/officeart/2005/8/layout/radial6"/>
    <dgm:cxn modelId="{FFEF0777-18C9-4FCB-898B-D5F97A96813F}" type="presOf" srcId="{CD62BA9A-5911-420C-AC6B-3EBB3326367A}" destId="{1C2E7AF9-BAD1-4928-85FD-4CA17B687896}" srcOrd="0" destOrd="0" presId="urn:microsoft.com/office/officeart/2005/8/layout/radial6"/>
    <dgm:cxn modelId="{886F522C-844A-481C-BB8C-986CA0DB4030}" srcId="{DE8B712F-7B90-49B5-9B6B-3C4805738061}" destId="{CD62BA9A-5911-420C-AC6B-3EBB3326367A}" srcOrd="0" destOrd="0" parTransId="{2E5423CD-E97E-4A19-9255-FF5B7D42D064}" sibTransId="{A6AE2642-A5B2-4F8C-9CAA-DAAC8B7FDE99}"/>
    <dgm:cxn modelId="{F963DEF6-C2FD-448B-9896-696DB8B2AB2D}" srcId="{DE8B712F-7B90-49B5-9B6B-3C4805738061}" destId="{16BAEED0-8F8A-49BC-852D-894AABA684CC}" srcOrd="2" destOrd="0" parTransId="{03C54F6A-8FBC-4E6D-AA4F-4C6DA35DFDB9}" sibTransId="{90F8D338-8CAF-4722-96CD-3F96464B54DC}"/>
    <dgm:cxn modelId="{CF87F343-7C8F-4E17-B9FE-27250F0BCE35}" type="presOf" srcId="{A2B2BB39-7AA6-459A-AE2B-4D8CB8C72485}" destId="{1C028C66-641F-41C3-B33D-254FCF1357F6}" srcOrd="0" destOrd="0" presId="urn:microsoft.com/office/officeart/2005/8/layout/radial6"/>
    <dgm:cxn modelId="{68957DC7-1574-47C9-A250-B85AB01EA1F9}" type="presOf" srcId="{16BAEED0-8F8A-49BC-852D-894AABA684CC}" destId="{826B14C1-C07D-438A-970A-CEFE03D15998}" srcOrd="0" destOrd="0" presId="urn:microsoft.com/office/officeart/2005/8/layout/radial6"/>
    <dgm:cxn modelId="{3DC4F5D1-6865-46F5-BB2B-390DC343A0C5}" type="presOf" srcId="{34844100-A6F6-4599-BA49-780F28896AF3}" destId="{2264679C-5888-409B-A4BF-D5D52F9940D5}" srcOrd="0" destOrd="0" presId="urn:microsoft.com/office/officeart/2005/8/layout/radial6"/>
    <dgm:cxn modelId="{449CFB32-5D51-43BD-BF50-24792AF88328}" type="presOf" srcId="{45A8D25E-2DD5-42E1-8DED-FDCCFB3CCE6C}" destId="{4913E591-A0BA-41AC-AA7B-5C3C958917E5}" srcOrd="0" destOrd="0" presId="urn:microsoft.com/office/officeart/2005/8/layout/radial6"/>
    <dgm:cxn modelId="{B98C0355-0619-4FBF-8A7E-4E57411C61E2}" type="presOf" srcId="{FFEAA7E7-32E7-4C7F-9832-80E61F569188}" destId="{A9E90471-9550-4911-A577-2EE7694B9700}" srcOrd="0" destOrd="0" presId="urn:microsoft.com/office/officeart/2005/8/layout/radial6"/>
    <dgm:cxn modelId="{303DC962-0119-4627-8714-436E014217D1}" type="presOf" srcId="{1849544B-B3E8-4CAF-8DFF-00D39A14A86E}" destId="{AA54509E-0081-4CD1-BB01-FA5276A4F447}" srcOrd="0" destOrd="0" presId="urn:microsoft.com/office/officeart/2005/8/layout/radial6"/>
    <dgm:cxn modelId="{EEC62841-5767-4B87-A30F-B59A52A4D142}" type="presOf" srcId="{90F8D338-8CAF-4722-96CD-3F96464B54DC}" destId="{C3B0FF90-C998-435B-9F26-00F39F3F4B58}" srcOrd="0" destOrd="0" presId="urn:microsoft.com/office/officeart/2005/8/layout/radial6"/>
    <dgm:cxn modelId="{F1DF5073-75AC-47BA-8C98-A1C2DB7A90E0}" srcId="{A2B2BB39-7AA6-459A-AE2B-4D8CB8C72485}" destId="{DE8B712F-7B90-49B5-9B6B-3C4805738061}" srcOrd="0" destOrd="0" parTransId="{ED12FA56-3C68-4CDB-9249-05C784C0FE00}" sibTransId="{60757E09-C939-4F19-8859-A22EF96B2B89}"/>
    <dgm:cxn modelId="{47D6D631-2014-400F-B39A-9FCFCF0E8916}" srcId="{DE8B712F-7B90-49B5-9B6B-3C4805738061}" destId="{45A8D25E-2DD5-42E1-8DED-FDCCFB3CCE6C}" srcOrd="3" destOrd="0" parTransId="{470177E0-B82D-4BCA-95F4-60DC6E01615F}" sibTransId="{34844100-A6F6-4599-BA49-780F28896AF3}"/>
    <dgm:cxn modelId="{04E76A33-EAB5-416B-A3FA-891A7AAA6294}" type="presParOf" srcId="{1C028C66-641F-41C3-B33D-254FCF1357F6}" destId="{0878D345-B666-478F-AC4C-ECEB9569C9E9}" srcOrd="0" destOrd="0" presId="urn:microsoft.com/office/officeart/2005/8/layout/radial6"/>
    <dgm:cxn modelId="{F75D5508-E840-4E5F-A554-0047470594BF}" type="presParOf" srcId="{1C028C66-641F-41C3-B33D-254FCF1357F6}" destId="{1C2E7AF9-BAD1-4928-85FD-4CA17B687896}" srcOrd="1" destOrd="0" presId="urn:microsoft.com/office/officeart/2005/8/layout/radial6"/>
    <dgm:cxn modelId="{CB79C0BA-89AC-45E8-AD1E-72F25E5F02AE}" type="presParOf" srcId="{1C028C66-641F-41C3-B33D-254FCF1357F6}" destId="{7A0C74F6-0B88-4BDF-AF42-650AA6A3EBAA}" srcOrd="2" destOrd="0" presId="urn:microsoft.com/office/officeart/2005/8/layout/radial6"/>
    <dgm:cxn modelId="{26CBA1D2-DF09-4472-98D1-D28C5F21D511}" type="presParOf" srcId="{1C028C66-641F-41C3-B33D-254FCF1357F6}" destId="{9DAA6A12-6291-4697-98C1-0683A48D7403}" srcOrd="3" destOrd="0" presId="urn:microsoft.com/office/officeart/2005/8/layout/radial6"/>
    <dgm:cxn modelId="{476229A0-8583-4272-8F87-B5EA7306FDEF}" type="presParOf" srcId="{1C028C66-641F-41C3-B33D-254FCF1357F6}" destId="{A9E90471-9550-4911-A577-2EE7694B9700}" srcOrd="4" destOrd="0" presId="urn:microsoft.com/office/officeart/2005/8/layout/radial6"/>
    <dgm:cxn modelId="{907DBF9E-7B11-4D1B-B7AF-1E8AC931C936}" type="presParOf" srcId="{1C028C66-641F-41C3-B33D-254FCF1357F6}" destId="{28570FF1-9081-4102-9CC3-25F73AAC607A}" srcOrd="5" destOrd="0" presId="urn:microsoft.com/office/officeart/2005/8/layout/radial6"/>
    <dgm:cxn modelId="{C645FFB3-FEA0-4101-98DD-309F95BCDF87}" type="presParOf" srcId="{1C028C66-641F-41C3-B33D-254FCF1357F6}" destId="{AA54509E-0081-4CD1-BB01-FA5276A4F447}" srcOrd="6" destOrd="0" presId="urn:microsoft.com/office/officeart/2005/8/layout/radial6"/>
    <dgm:cxn modelId="{F0201C50-E31D-4129-A4B4-EC7F42915885}" type="presParOf" srcId="{1C028C66-641F-41C3-B33D-254FCF1357F6}" destId="{826B14C1-C07D-438A-970A-CEFE03D15998}" srcOrd="7" destOrd="0" presId="urn:microsoft.com/office/officeart/2005/8/layout/radial6"/>
    <dgm:cxn modelId="{63C5EB24-D0DA-4540-9903-C2940976C382}" type="presParOf" srcId="{1C028C66-641F-41C3-B33D-254FCF1357F6}" destId="{48B02E7F-BA20-4214-AD69-386F245C02A1}" srcOrd="8" destOrd="0" presId="urn:microsoft.com/office/officeart/2005/8/layout/radial6"/>
    <dgm:cxn modelId="{3B14FD84-783A-4CAC-87AD-A547AFC64B07}" type="presParOf" srcId="{1C028C66-641F-41C3-B33D-254FCF1357F6}" destId="{C3B0FF90-C998-435B-9F26-00F39F3F4B58}" srcOrd="9" destOrd="0" presId="urn:microsoft.com/office/officeart/2005/8/layout/radial6"/>
    <dgm:cxn modelId="{D81C2D7A-B6E3-4A6F-A3C1-27E62A7CE5EE}" type="presParOf" srcId="{1C028C66-641F-41C3-B33D-254FCF1357F6}" destId="{4913E591-A0BA-41AC-AA7B-5C3C958917E5}" srcOrd="10" destOrd="0" presId="urn:microsoft.com/office/officeart/2005/8/layout/radial6"/>
    <dgm:cxn modelId="{EF77703D-C290-41FD-A179-E3B4C0C4A54A}" type="presParOf" srcId="{1C028C66-641F-41C3-B33D-254FCF1357F6}" destId="{0715E494-3ADB-4DE5-8E37-E1DF8BC09FB2}" srcOrd="11" destOrd="0" presId="urn:microsoft.com/office/officeart/2005/8/layout/radial6"/>
    <dgm:cxn modelId="{667901CB-54EE-4ECB-A59E-F34D50917C04}" type="presParOf" srcId="{1C028C66-641F-41C3-B33D-254FCF1357F6}" destId="{2264679C-5888-409B-A4BF-D5D52F9940D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4679C-5888-409B-A4BF-D5D52F9940D5}">
      <dsp:nvSpPr>
        <dsp:cNvPr id="0" name=""/>
        <dsp:cNvSpPr/>
      </dsp:nvSpPr>
      <dsp:spPr>
        <a:xfrm>
          <a:off x="1621383" y="721283"/>
          <a:ext cx="4822128" cy="4822128"/>
        </a:xfrm>
        <a:prstGeom prst="blockArc">
          <a:avLst>
            <a:gd name="adj1" fmla="val 10800000"/>
            <a:gd name="adj2" fmla="val 162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0FF90-C998-435B-9F26-00F39F3F4B58}">
      <dsp:nvSpPr>
        <dsp:cNvPr id="0" name=""/>
        <dsp:cNvSpPr/>
      </dsp:nvSpPr>
      <dsp:spPr>
        <a:xfrm>
          <a:off x="1621383" y="721283"/>
          <a:ext cx="4822128" cy="4822128"/>
        </a:xfrm>
        <a:prstGeom prst="blockArc">
          <a:avLst>
            <a:gd name="adj1" fmla="val 5400000"/>
            <a:gd name="adj2" fmla="val 108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54509E-0081-4CD1-BB01-FA5276A4F447}">
      <dsp:nvSpPr>
        <dsp:cNvPr id="0" name=""/>
        <dsp:cNvSpPr/>
      </dsp:nvSpPr>
      <dsp:spPr>
        <a:xfrm>
          <a:off x="1621383" y="721283"/>
          <a:ext cx="4822128" cy="4822128"/>
        </a:xfrm>
        <a:prstGeom prst="blockArc">
          <a:avLst>
            <a:gd name="adj1" fmla="val 0"/>
            <a:gd name="adj2" fmla="val 54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A6A12-6291-4697-98C1-0683A48D7403}">
      <dsp:nvSpPr>
        <dsp:cNvPr id="0" name=""/>
        <dsp:cNvSpPr/>
      </dsp:nvSpPr>
      <dsp:spPr>
        <a:xfrm>
          <a:off x="1621383" y="721283"/>
          <a:ext cx="4822128" cy="4822128"/>
        </a:xfrm>
        <a:prstGeom prst="blockArc">
          <a:avLst>
            <a:gd name="adj1" fmla="val 16200000"/>
            <a:gd name="adj2" fmla="val 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D345-B666-478F-AC4C-ECEB9569C9E9}">
      <dsp:nvSpPr>
        <dsp:cNvPr id="0" name=""/>
        <dsp:cNvSpPr/>
      </dsp:nvSpPr>
      <dsp:spPr>
        <a:xfrm>
          <a:off x="2923918" y="2023818"/>
          <a:ext cx="2217058" cy="2217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Read the text</a:t>
          </a:r>
          <a:endParaRPr lang="en-GB" sz="3600" kern="1200" dirty="0"/>
        </a:p>
      </dsp:txBody>
      <dsp:txXfrm>
        <a:off x="3248599" y="2348499"/>
        <a:ext cx="1567696" cy="1567696"/>
      </dsp:txXfrm>
    </dsp:sp>
    <dsp:sp modelId="{1C2E7AF9-BAD1-4928-85FD-4CA17B687896}">
      <dsp:nvSpPr>
        <dsp:cNvPr id="0" name=""/>
        <dsp:cNvSpPr/>
      </dsp:nvSpPr>
      <dsp:spPr>
        <a:xfrm>
          <a:off x="3256477" y="1182"/>
          <a:ext cx="1551941" cy="155194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Q1</a:t>
          </a:r>
          <a:endParaRPr lang="en-GB" sz="3400" kern="1200" dirty="0"/>
        </a:p>
      </dsp:txBody>
      <dsp:txXfrm>
        <a:off x="3483753" y="228458"/>
        <a:ext cx="1097389" cy="1097389"/>
      </dsp:txXfrm>
    </dsp:sp>
    <dsp:sp modelId="{A9E90471-9550-4911-A577-2EE7694B9700}">
      <dsp:nvSpPr>
        <dsp:cNvPr id="0" name=""/>
        <dsp:cNvSpPr/>
      </dsp:nvSpPr>
      <dsp:spPr>
        <a:xfrm>
          <a:off x="5611671" y="2356377"/>
          <a:ext cx="1551941" cy="1551941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Q2</a:t>
          </a:r>
          <a:endParaRPr lang="en-GB" sz="3400" kern="1200" dirty="0"/>
        </a:p>
      </dsp:txBody>
      <dsp:txXfrm>
        <a:off x="5838947" y="2583653"/>
        <a:ext cx="1097389" cy="1097389"/>
      </dsp:txXfrm>
    </dsp:sp>
    <dsp:sp modelId="{826B14C1-C07D-438A-970A-CEFE03D15998}">
      <dsp:nvSpPr>
        <dsp:cNvPr id="0" name=""/>
        <dsp:cNvSpPr/>
      </dsp:nvSpPr>
      <dsp:spPr>
        <a:xfrm>
          <a:off x="3256477" y="4711571"/>
          <a:ext cx="1551941" cy="155194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Q3</a:t>
          </a:r>
          <a:endParaRPr lang="en-GB" sz="3400" kern="1200" dirty="0"/>
        </a:p>
      </dsp:txBody>
      <dsp:txXfrm>
        <a:off x="3483753" y="4938847"/>
        <a:ext cx="1097389" cy="1097389"/>
      </dsp:txXfrm>
    </dsp:sp>
    <dsp:sp modelId="{4913E591-A0BA-41AC-AA7B-5C3C958917E5}">
      <dsp:nvSpPr>
        <dsp:cNvPr id="0" name=""/>
        <dsp:cNvSpPr/>
      </dsp:nvSpPr>
      <dsp:spPr>
        <a:xfrm>
          <a:off x="901282" y="2356377"/>
          <a:ext cx="1551941" cy="155194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Q4</a:t>
          </a:r>
          <a:endParaRPr lang="en-GB" sz="3400" kern="1200" dirty="0"/>
        </a:p>
      </dsp:txBody>
      <dsp:txXfrm>
        <a:off x="1128558" y="2583653"/>
        <a:ext cx="1097389" cy="1097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100A-D953-4DAB-989C-EA1C59C2C5EB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260D-B99A-45FB-9487-83FE83855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3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100A-D953-4DAB-989C-EA1C59C2C5EB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260D-B99A-45FB-9487-83FE83855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7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100A-D953-4DAB-989C-EA1C59C2C5EB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260D-B99A-45FB-9487-83FE83855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1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100A-D953-4DAB-989C-EA1C59C2C5EB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260D-B99A-45FB-9487-83FE83855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3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100A-D953-4DAB-989C-EA1C59C2C5EB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260D-B99A-45FB-9487-83FE83855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53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100A-D953-4DAB-989C-EA1C59C2C5EB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260D-B99A-45FB-9487-83FE83855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44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100A-D953-4DAB-989C-EA1C59C2C5EB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260D-B99A-45FB-9487-83FE83855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7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100A-D953-4DAB-989C-EA1C59C2C5EB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260D-B99A-45FB-9487-83FE83855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38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100A-D953-4DAB-989C-EA1C59C2C5EB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260D-B99A-45FB-9487-83FE83855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3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100A-D953-4DAB-989C-EA1C59C2C5EB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260D-B99A-45FB-9487-83FE83855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40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100A-D953-4DAB-989C-EA1C59C2C5EB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260D-B99A-45FB-9487-83FE83855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1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100A-D953-4DAB-989C-EA1C59C2C5EB}" type="datetimeFigureOut">
              <a:rPr lang="en-GB" smtClean="0"/>
              <a:t>02/05/2017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6260D-B99A-45FB-9487-83FE83855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3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22" y="1434534"/>
            <a:ext cx="4077431" cy="4077431"/>
          </a:xfrm>
          <a:prstGeom prst="rect">
            <a:avLst/>
          </a:prstGeom>
        </p:spPr>
      </p:pic>
      <p:pic>
        <p:nvPicPr>
          <p:cNvPr id="1028" name="Picture 4" descr="http://www.jayrayner.co.uk/wp-content/uploads/2017/04/georges-cinq-oni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/>
          <a:stretch/>
        </p:blipFill>
        <p:spPr bwMode="auto">
          <a:xfrm>
            <a:off x="5100010" y="1420970"/>
            <a:ext cx="3513221" cy="40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0822" y="87562"/>
            <a:ext cx="8229600" cy="1301006"/>
          </a:xfrm>
          <a:prstGeom prst="rect">
            <a:avLst/>
          </a:prstGeom>
          <a:solidFill>
            <a:srgbClr val="00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latin typeface="+mn-lt"/>
                <a:cs typeface="Arial" panose="020B0604020202020204" pitchFamily="34" charset="0"/>
              </a:rPr>
              <a:t>Write </a:t>
            </a:r>
            <a:r>
              <a:rPr lang="en-GB" sz="4000" dirty="0">
                <a:latin typeface="+mn-lt"/>
                <a:cs typeface="Arial" panose="020B0604020202020204" pitchFamily="34" charset="0"/>
              </a:rPr>
              <a:t>a summary of the </a:t>
            </a:r>
            <a:r>
              <a:rPr lang="en-GB" sz="4000" dirty="0" smtClean="0">
                <a:latin typeface="+mn-lt"/>
                <a:cs typeface="Arial" panose="020B0604020202020204" pitchFamily="34" charset="0"/>
              </a:rPr>
              <a:t>differences between these two plates of food.</a:t>
            </a:r>
            <a:endParaRPr lang="en-GB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396" y="5480438"/>
            <a:ext cx="8477026" cy="129091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GB" sz="5400" dirty="0" smtClean="0"/>
              <a:t>Paper </a:t>
            </a:r>
            <a:r>
              <a:rPr lang="en-GB" sz="5400" dirty="0"/>
              <a:t>2 </a:t>
            </a:r>
            <a:r>
              <a:rPr lang="en-GB" sz="5400" dirty="0" smtClean="0"/>
              <a:t>– Food</a:t>
            </a:r>
          </a:p>
          <a:p>
            <a:r>
              <a:rPr lang="en-GB" sz="5400" dirty="0" smtClean="0"/>
              <a:t>Q2 and Q4 revision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2189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3400">
            <a:off x="5691109" y="3545927"/>
            <a:ext cx="3192938" cy="2834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5034">
            <a:off x="420260" y="653172"/>
            <a:ext cx="3199395" cy="2838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38375" y="1671395"/>
            <a:ext cx="4572000" cy="34996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Jay Rayner, restaurant critic for the Guardian newspaper, eats at the flagship Michelin three-star restaurant of the George V Hotel in Paris. (2017)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B</a:t>
            </a: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his book, </a:t>
            </a:r>
            <a:r>
              <a:rPr lang="en-GB" b="1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Robert </a:t>
            </a:r>
            <a:r>
              <a:rPr lang="en-GB" b="1" i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Blincoe's</a:t>
            </a:r>
            <a:r>
              <a:rPr lang="en-GB" b="1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Memoir </a:t>
            </a:r>
            <a:r>
              <a:rPr lang="en-GB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(1828) John Brown recounts </a:t>
            </a:r>
            <a:r>
              <a:rPr lang="en-GB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Blincoe's</a:t>
            </a:r>
            <a:r>
              <a:rPr lang="en-GB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first experience of eating food in the factory apprentice house.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3" y="421459"/>
            <a:ext cx="8667813" cy="601508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16632"/>
            <a:ext cx="8229600" cy="1301006"/>
          </a:xfrm>
          <a:prstGeom prst="rect">
            <a:avLst/>
          </a:prstGeom>
          <a:solidFill>
            <a:srgbClr val="00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latin typeface="+mn-lt"/>
                <a:cs typeface="Arial" panose="020B0604020202020204" pitchFamily="34" charset="0"/>
              </a:rPr>
              <a:t>What’s the difference between an article and a memoir? </a:t>
            </a:r>
            <a:endParaRPr lang="en-GB" sz="32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84484"/>
            <a:ext cx="8229600" cy="1301006"/>
          </a:xfrm>
          <a:prstGeom prst="rect">
            <a:avLst/>
          </a:prstGeom>
          <a:solidFill>
            <a:srgbClr val="00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latin typeface="+mn-lt"/>
                <a:cs typeface="Arial" panose="020B0604020202020204" pitchFamily="34" charset="0"/>
              </a:rPr>
              <a:t>What’s the difference between 2017 and 1860?</a:t>
            </a:r>
            <a:endParaRPr lang="en-GB" sz="32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52336"/>
            <a:ext cx="8229600" cy="1301006"/>
          </a:xfrm>
          <a:prstGeom prst="rect">
            <a:avLst/>
          </a:prstGeom>
          <a:solidFill>
            <a:srgbClr val="00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latin typeface="+mn-lt"/>
                <a:cs typeface="Arial" panose="020B0604020202020204" pitchFamily="34" charset="0"/>
              </a:rPr>
              <a:t>What’s the difference between Jay Rayner and John Brown?</a:t>
            </a:r>
            <a:endParaRPr lang="en-GB" sz="3200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20188"/>
            <a:ext cx="8229600" cy="1301006"/>
          </a:xfrm>
          <a:prstGeom prst="rect">
            <a:avLst/>
          </a:prstGeom>
          <a:solidFill>
            <a:srgbClr val="00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latin typeface="+mn-lt"/>
                <a:cs typeface="Arial" panose="020B0604020202020204" pitchFamily="34" charset="0"/>
              </a:rPr>
              <a:t>What’s the difference between the two texts? 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1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544" y="1935188"/>
            <a:ext cx="6357770" cy="14859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Walking Talking Reading…</a:t>
            </a:r>
          </a:p>
        </p:txBody>
      </p:sp>
    </p:spTree>
    <p:extLst>
      <p:ext uri="{BB962C8B-B14F-4D97-AF65-F5344CB8AC3E}">
        <p14:creationId xmlns:p14="http://schemas.microsoft.com/office/powerpoint/2010/main" val="7786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7794">
            <a:off x="5676450" y="3564977"/>
            <a:ext cx="3192938" cy="2834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9894">
            <a:off x="420260" y="653172"/>
            <a:ext cx="3199395" cy="28387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38375" y="1671395"/>
            <a:ext cx="4572000" cy="34996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Jay Rayner, </a:t>
            </a:r>
            <a:r>
              <a:rPr lang="en-GB" b="1" u="sng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restaurant critic </a:t>
            </a: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Guardian newspaper, eats at the flagship </a:t>
            </a:r>
            <a:r>
              <a:rPr lang="en-GB" b="1" u="sng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Michelin three-star restaurant </a:t>
            </a: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GB" b="1" u="sng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 V Hotel in Paris.</a:t>
            </a:r>
            <a:r>
              <a:rPr lang="en-GB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(2017)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B</a:t>
            </a: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his book, </a:t>
            </a:r>
            <a:r>
              <a:rPr lang="en-GB" b="1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Robert </a:t>
            </a:r>
            <a:r>
              <a:rPr lang="en-GB" b="1" i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Blincoe's</a:t>
            </a:r>
            <a:r>
              <a:rPr lang="en-GB" b="1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Memoir </a:t>
            </a:r>
            <a:r>
              <a:rPr lang="en-GB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(1828) John Brown recounts </a:t>
            </a:r>
            <a:r>
              <a:rPr lang="en-GB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Blincoe's</a:t>
            </a:r>
            <a:r>
              <a:rPr lang="en-GB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u="sng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experience of eating food </a:t>
            </a:r>
            <a:r>
              <a:rPr lang="en-GB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GB" b="1" u="sng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factory apprentice house</a:t>
            </a:r>
            <a:r>
              <a:rPr lang="en-GB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922892" y="1464293"/>
            <a:ext cx="1809750" cy="6477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94367" y="817963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Look at his role: what are your expectations?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59528" y="1788143"/>
            <a:ext cx="1809750" cy="6477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99689" y="864813"/>
            <a:ext cx="2065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Look at where he’s eating: what are your expectations?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143250" y="4241352"/>
            <a:ext cx="1447800" cy="114911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0217" y="5390465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Does this suggest that he’s there for pleasure?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56153" y="4419499"/>
            <a:ext cx="442820" cy="286156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3121" y="4705656"/>
            <a:ext cx="261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Look at where he’s eating: what are your expectations?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2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4070" y="926584"/>
            <a:ext cx="640778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cs typeface="Arial" panose="020B0604020202020204" pitchFamily="34" charset="0"/>
              </a:rPr>
              <a:t>[Q1: True or False]</a:t>
            </a:r>
          </a:p>
          <a:p>
            <a:pPr algn="r"/>
            <a:r>
              <a:rPr lang="en-GB" dirty="0" smtClean="0">
                <a:cs typeface="Arial" panose="020B0604020202020204" pitchFamily="34" charset="0"/>
              </a:rPr>
              <a:t>4 marks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dirty="0" smtClean="0">
                <a:cs typeface="Arial" panose="020B0604020202020204" pitchFamily="34" charset="0"/>
              </a:rPr>
              <a:t>Q2: Write a summary of the </a:t>
            </a:r>
            <a:r>
              <a:rPr lang="en-GB" b="1" u="sng" dirty="0" smtClean="0">
                <a:solidFill>
                  <a:srgbClr val="7030A0"/>
                </a:solidFill>
                <a:cs typeface="Arial" panose="020B0604020202020204" pitchFamily="34" charset="0"/>
              </a:rPr>
              <a:t>differences in the eating places</a:t>
            </a:r>
          </a:p>
          <a:p>
            <a:pPr algn="r"/>
            <a:r>
              <a:rPr lang="en-GB" dirty="0" smtClean="0">
                <a:cs typeface="Arial" panose="020B0604020202020204" pitchFamily="34" charset="0"/>
              </a:rPr>
              <a:t>8 marks</a:t>
            </a:r>
            <a:endParaRPr lang="en-GB" dirty="0">
              <a:cs typeface="Arial" panose="020B0604020202020204" pitchFamily="34" charset="0"/>
            </a:endParaRP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dirty="0">
                <a:cs typeface="Arial" panose="020B0604020202020204" pitchFamily="34" charset="0"/>
              </a:rPr>
              <a:t>[</a:t>
            </a:r>
            <a:r>
              <a:rPr lang="en-GB" dirty="0" smtClean="0">
                <a:cs typeface="Arial" panose="020B0604020202020204" pitchFamily="34" charset="0"/>
              </a:rPr>
              <a:t>Q3: Analyse Language]</a:t>
            </a:r>
          </a:p>
          <a:p>
            <a:pPr algn="r"/>
            <a:r>
              <a:rPr lang="en-GB" dirty="0" smtClean="0">
                <a:cs typeface="Arial" panose="020B0604020202020204" pitchFamily="34" charset="0"/>
              </a:rPr>
              <a:t>12 marks</a:t>
            </a: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en-GB" dirty="0" smtClean="0">
                <a:cs typeface="Arial" panose="020B0604020202020204" pitchFamily="34" charset="0"/>
              </a:rPr>
              <a:t>Q4</a:t>
            </a:r>
            <a:r>
              <a:rPr lang="en-GB" b="1" dirty="0" smtClean="0">
                <a:cs typeface="Arial" panose="020B0604020202020204" pitchFamily="34" charset="0"/>
              </a:rPr>
              <a:t>: </a:t>
            </a:r>
            <a:r>
              <a:rPr lang="en-US" dirty="0" smtClean="0"/>
              <a:t>For this question, you need to refer to the whole of Source A, together with Source</a:t>
            </a:r>
            <a:r>
              <a:rPr lang="en-GB" dirty="0"/>
              <a:t> </a:t>
            </a:r>
            <a:r>
              <a:rPr lang="en-US" dirty="0" smtClean="0"/>
              <a:t>B.</a:t>
            </a:r>
          </a:p>
          <a:p>
            <a:endParaRPr lang="en-GB" dirty="0" smtClean="0"/>
          </a:p>
          <a:p>
            <a:r>
              <a:rPr lang="en-US" b="1" dirty="0" smtClean="0"/>
              <a:t>Compare how the two writers convey their </a:t>
            </a:r>
            <a:r>
              <a:rPr lang="en-GB" b="1" u="sng" dirty="0" smtClean="0">
                <a:solidFill>
                  <a:srgbClr val="7030A0"/>
                </a:solidFill>
              </a:rPr>
              <a:t>different attitudes towards their eating experiences.</a:t>
            </a:r>
            <a:endParaRPr lang="en-US" b="1" u="sng" dirty="0" smtClean="0">
              <a:solidFill>
                <a:srgbClr val="7030A0"/>
              </a:solidFill>
            </a:endParaRPr>
          </a:p>
          <a:p>
            <a:endParaRPr lang="en-GB" b="1" u="sng" dirty="0" smtClean="0">
              <a:solidFill>
                <a:srgbClr val="7030A0"/>
              </a:solidFill>
            </a:endParaRPr>
          </a:p>
          <a:p>
            <a:r>
              <a:rPr lang="en-US" dirty="0" smtClean="0"/>
              <a:t>In your answer, you could:</a:t>
            </a:r>
            <a:endParaRPr lang="en-GB" dirty="0" smtClean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 smtClean="0"/>
              <a:t>compare their different perspectives</a:t>
            </a:r>
            <a:endParaRPr lang="en-GB" dirty="0" smtClean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 smtClean="0"/>
              <a:t>compare the methods they use to convey their perspectives</a:t>
            </a:r>
            <a:endParaRPr lang="en-GB" dirty="0" smtClean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 smtClean="0"/>
              <a:t>support your ideas with references to both texts</a:t>
            </a:r>
          </a:p>
          <a:p>
            <a:pPr lvl="0" algn="r"/>
            <a:r>
              <a:rPr lang="en-US" dirty="0" smtClean="0"/>
              <a:t>16 marks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313417" y="784843"/>
            <a:ext cx="1809750" cy="64770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84892" y="138513"/>
            <a:ext cx="3373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 you’re reading, look for two differences between the eating places.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93203" y="4338593"/>
            <a:ext cx="904875" cy="141741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37640" y="4622075"/>
            <a:ext cx="3373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As you’re reading, look for the attitudes towards their eating experiences.</a:t>
            </a:r>
            <a:endParaRPr lang="en-GB" dirty="0"/>
          </a:p>
        </p:txBody>
      </p:sp>
      <p:sp>
        <p:nvSpPr>
          <p:cNvPr id="10" name="Folded Corner 9"/>
          <p:cNvSpPr/>
          <p:nvPr/>
        </p:nvSpPr>
        <p:spPr>
          <a:xfrm rot="21240939">
            <a:off x="7229425" y="1217447"/>
            <a:ext cx="1641908" cy="1969449"/>
          </a:xfrm>
          <a:prstGeom prst="foldedCorne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Read and highlight the text: pick out the differences and attitudes…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7325" y="1386186"/>
            <a:ext cx="664368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dining room, deep in the hotel, is a broad space of </a:t>
            </a:r>
            <a:r>
              <a:rPr lang="en-GB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ceilings and coving, with thick carpets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muffle the </a:t>
            </a:r>
            <a:r>
              <a:rPr lang="en-GB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screams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It is decorated in various shades of </a:t>
            </a:r>
            <a:r>
              <a:rPr lang="en-GB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taupe, biscuit and sod you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342901"/>
            <a:ext cx="861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What is the attitude towards the eating experience?</a:t>
            </a:r>
          </a:p>
          <a:p>
            <a:r>
              <a:rPr lang="en-GB" sz="2400" b="1" dirty="0" smtClean="0"/>
              <a:t>What techniques has he used to convey his viewpoint?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457325" y="3256687"/>
            <a:ext cx="6643688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young </a:t>
            </a:r>
            <a:r>
              <a:rPr lang="en-GB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strangers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were conducted into a spacious room, fitted up in the style of the dinner room in the St Pancras workhouse, with </a:t>
            </a:r>
            <a:r>
              <a:rPr lang="en-GB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long, narrow tables, and wooden benches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Although the rooms seemed </a:t>
            </a:r>
            <a:r>
              <a:rPr lang="en-GB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tolerably clean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there was a certain </a:t>
            </a:r>
            <a:r>
              <a:rPr lang="en-GB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rank, oily smell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Blincoe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did not very much admire. </a:t>
            </a:r>
          </a:p>
        </p:txBody>
      </p:sp>
    </p:spTree>
    <p:extLst>
      <p:ext uri="{BB962C8B-B14F-4D97-AF65-F5344CB8AC3E}">
        <p14:creationId xmlns:p14="http://schemas.microsoft.com/office/powerpoint/2010/main" val="2367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386185"/>
            <a:ext cx="7900988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canapé we are </a:t>
            </a:r>
            <a:r>
              <a:rPr lang="en-GB" sz="2400" u="sng" dirty="0"/>
              <a:t>instructed</a:t>
            </a:r>
            <a:r>
              <a:rPr lang="en-GB" sz="2400" dirty="0"/>
              <a:t> to eat first is a transparent ball on a spoon. It looks </a:t>
            </a:r>
            <a:r>
              <a:rPr lang="en-GB" sz="2400" u="sng" dirty="0"/>
              <a:t>like a Barbie-sized silicone breast implant</a:t>
            </a:r>
            <a:r>
              <a:rPr lang="en-GB" sz="2400" dirty="0"/>
              <a:t>, and is a “</a:t>
            </a:r>
            <a:r>
              <a:rPr lang="en-GB" sz="2400" u="sng" dirty="0" err="1"/>
              <a:t>spherification</a:t>
            </a:r>
            <a:r>
              <a:rPr lang="en-GB" sz="2400" dirty="0"/>
              <a:t>”, a gel globe using a technique perfected by </a:t>
            </a:r>
            <a:r>
              <a:rPr lang="en-GB" sz="2400" dirty="0" err="1"/>
              <a:t>Ferran</a:t>
            </a:r>
            <a:r>
              <a:rPr lang="en-GB" sz="2400" dirty="0"/>
              <a:t> </a:t>
            </a:r>
            <a:r>
              <a:rPr lang="en-GB" sz="2400" dirty="0" err="1"/>
              <a:t>Adriàat</a:t>
            </a:r>
            <a:r>
              <a:rPr lang="en-GB" sz="2400" dirty="0"/>
              <a:t> El </a:t>
            </a:r>
            <a:r>
              <a:rPr lang="en-GB" sz="2400" dirty="0" err="1"/>
              <a:t>Bulli</a:t>
            </a:r>
            <a:r>
              <a:rPr lang="en-GB" sz="2400" dirty="0"/>
              <a:t> about 20 years ago. This one pops in our mouth to release </a:t>
            </a:r>
            <a:r>
              <a:rPr lang="en-GB" sz="2400" u="sng" dirty="0"/>
              <a:t>stale</a:t>
            </a:r>
            <a:r>
              <a:rPr lang="en-GB" sz="2400" dirty="0"/>
              <a:t> air with a tinge of ginger. My companion </a:t>
            </a:r>
            <a:r>
              <a:rPr lang="en-GB" sz="2400" u="sng" dirty="0"/>
              <a:t>winces</a:t>
            </a:r>
            <a:r>
              <a:rPr lang="en-GB" sz="2400" dirty="0"/>
              <a:t>. “It’s </a:t>
            </a:r>
            <a:r>
              <a:rPr lang="en-GB" sz="2400" u="sng" dirty="0"/>
              <a:t>like eating a condom </a:t>
            </a:r>
            <a:r>
              <a:rPr lang="en-GB" sz="2400" dirty="0"/>
              <a:t>that’s been left lying about in a </a:t>
            </a:r>
            <a:r>
              <a:rPr lang="en-GB" sz="2400" u="sng" dirty="0"/>
              <a:t>dusty greengrocer’s</a:t>
            </a:r>
            <a:r>
              <a:rPr lang="en-GB" sz="2400" dirty="0"/>
              <a:t>,” she says.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34290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What is the attitude towards the eating experience?</a:t>
            </a:r>
          </a:p>
          <a:p>
            <a:r>
              <a:rPr lang="en-GB" sz="2400" b="1" dirty="0" smtClean="0"/>
              <a:t>What techniques has he used to convey his viewpoint?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4593968"/>
            <a:ext cx="7900988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supper set before them consisted of milk-porridge, of a very </a:t>
            </a:r>
            <a:r>
              <a:rPr lang="en-GB" sz="2400" u="sng" dirty="0"/>
              <a:t>blue</a:t>
            </a:r>
            <a:r>
              <a:rPr lang="en-GB" sz="2400" dirty="0"/>
              <a:t> </a:t>
            </a:r>
            <a:r>
              <a:rPr lang="en-GB" sz="2400" u="sng" dirty="0"/>
              <a:t>complexion</a:t>
            </a:r>
            <a:r>
              <a:rPr lang="en-GB" sz="2400" dirty="0"/>
              <a:t>! The bread was partly made of rye, very black, and so soft, </a:t>
            </a:r>
            <a:r>
              <a:rPr lang="en-GB" sz="2400" u="sng" dirty="0"/>
              <a:t>they could scarcely swallow it, as it stuck like bird-lime to their teeth</a:t>
            </a:r>
            <a:r>
              <a:rPr lang="en-GB" sz="2400" dirty="0"/>
              <a:t>. </a:t>
            </a:r>
            <a:endParaRPr lang="en-GB" sz="2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3" y="421459"/>
            <a:ext cx="8667813" cy="601508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199" y="116632"/>
            <a:ext cx="8173453" cy="4150568"/>
          </a:xfrm>
          <a:prstGeom prst="rect">
            <a:avLst/>
          </a:prstGeom>
          <a:solidFill>
            <a:srgbClr val="00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+mn-lt"/>
                <a:cs typeface="Arial" panose="020B0604020202020204" pitchFamily="34" charset="0"/>
              </a:rPr>
              <a:t>Look for: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u="sng" dirty="0" smtClean="0">
                <a:latin typeface="+mn-lt"/>
                <a:cs typeface="Arial" panose="020B0604020202020204" pitchFamily="34" charset="0"/>
              </a:rPr>
              <a:t>Differences</a:t>
            </a:r>
            <a:r>
              <a:rPr lang="en-GB" sz="4000" dirty="0" smtClean="0">
                <a:latin typeface="+mn-lt"/>
                <a:cs typeface="Arial" panose="020B0604020202020204" pitchFamily="34" charset="0"/>
              </a:rPr>
              <a:t> between the eating places (Q2)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u="sng" dirty="0" smtClean="0">
                <a:latin typeface="+mn-lt"/>
                <a:cs typeface="Arial" panose="020B0604020202020204" pitchFamily="34" charset="0"/>
              </a:rPr>
              <a:t>Differences</a:t>
            </a:r>
            <a:r>
              <a:rPr lang="en-GB" sz="4000" dirty="0" smtClean="0">
                <a:latin typeface="+mn-lt"/>
                <a:cs typeface="Arial" panose="020B0604020202020204" pitchFamily="34" charset="0"/>
              </a:rPr>
              <a:t> in the writer’s </a:t>
            </a:r>
            <a:r>
              <a:rPr lang="en-GB" sz="4000" u="sng" dirty="0" smtClean="0">
                <a:latin typeface="+mn-lt"/>
                <a:cs typeface="Arial" panose="020B0604020202020204" pitchFamily="34" charset="0"/>
              </a:rPr>
              <a:t>attitudes</a:t>
            </a:r>
            <a:r>
              <a:rPr lang="en-GB" sz="4000" dirty="0" smtClean="0">
                <a:latin typeface="+mn-lt"/>
                <a:cs typeface="Arial" panose="020B0604020202020204" pitchFamily="34" charset="0"/>
              </a:rPr>
              <a:t> towards food (Q4)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+mn-lt"/>
                <a:cs typeface="Arial" panose="020B0604020202020204" pitchFamily="34" charset="0"/>
              </a:rPr>
              <a:t>The </a:t>
            </a:r>
            <a:r>
              <a:rPr lang="en-GB" sz="4000" u="sng" dirty="0" smtClean="0">
                <a:latin typeface="+mn-lt"/>
                <a:cs typeface="Arial" panose="020B0604020202020204" pitchFamily="34" charset="0"/>
              </a:rPr>
              <a:t>way</a:t>
            </a:r>
            <a:r>
              <a:rPr lang="en-GB" sz="4000" dirty="0" smtClean="0">
                <a:latin typeface="+mn-lt"/>
                <a:cs typeface="Arial" panose="020B0604020202020204" pitchFamily="34" charset="0"/>
              </a:rPr>
              <a:t> these attitudes are conveyed (Q4)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33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3" y="421459"/>
            <a:ext cx="8667813" cy="60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57200" y="116632"/>
            <a:ext cx="8229600" cy="1301006"/>
          </a:xfrm>
          <a:prstGeom prst="rect">
            <a:avLst/>
          </a:prstGeom>
          <a:solidFill>
            <a:srgbClr val="00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 smtClean="0">
                <a:latin typeface="+mn-lt"/>
                <a:cs typeface="Arial" panose="020B0604020202020204" pitchFamily="34" charset="0"/>
              </a:rPr>
              <a:t>Write </a:t>
            </a:r>
            <a:r>
              <a:rPr lang="en-GB" sz="4000" dirty="0">
                <a:latin typeface="+mn-lt"/>
                <a:cs typeface="Arial" panose="020B0604020202020204" pitchFamily="34" charset="0"/>
              </a:rPr>
              <a:t>a summary of </a:t>
            </a:r>
            <a:r>
              <a:rPr lang="en-GB" sz="4000" dirty="0" smtClean="0">
                <a:latin typeface="+mn-lt"/>
                <a:cs typeface="Arial" panose="020B0604020202020204" pitchFamily="34" charset="0"/>
              </a:rPr>
              <a:t>the differences in the eating places.</a:t>
            </a:r>
            <a:endParaRPr lang="en-GB" sz="3200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0" t="30529" r="41063" b="39231"/>
          <a:stretch/>
        </p:blipFill>
        <p:spPr bwMode="auto">
          <a:xfrm>
            <a:off x="545040" y="2005841"/>
            <a:ext cx="2350756" cy="221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4463" y="4831628"/>
            <a:ext cx="5771238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make sure you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synthesize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you will need to use linking words such as ‘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whereas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’, ‘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’, ‘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’, ‘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’, ‘</a:t>
            </a:r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other hand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’…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47999">
            <a:off x="1018232" y="238282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</a:t>
            </a:r>
            <a:endParaRPr lang="en-GB" dirty="0"/>
          </a:p>
        </p:txBody>
      </p:sp>
      <p:sp>
        <p:nvSpPr>
          <p:cNvPr id="5" name="Bevel 4"/>
          <p:cNvSpPr/>
          <p:nvPr/>
        </p:nvSpPr>
        <p:spPr>
          <a:xfrm rot="21266260">
            <a:off x="2600069" y="1252558"/>
            <a:ext cx="720080" cy="72008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Q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 rot="21282701">
            <a:off x="2889652" y="1821469"/>
            <a:ext cx="720080" cy="720080"/>
          </a:xfrm>
          <a:prstGeom prst="bevel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7" name="Bevel 6"/>
          <p:cNvSpPr/>
          <p:nvPr/>
        </p:nvSpPr>
        <p:spPr>
          <a:xfrm rot="343629">
            <a:off x="2628011" y="2475766"/>
            <a:ext cx="720080" cy="72008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8" name="Bevel 7"/>
          <p:cNvSpPr/>
          <p:nvPr/>
        </p:nvSpPr>
        <p:spPr>
          <a:xfrm rot="21266260">
            <a:off x="2592926" y="3160493"/>
            <a:ext cx="720080" cy="720080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Q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 rot="21282701">
            <a:off x="2882509" y="3729404"/>
            <a:ext cx="720080" cy="720080"/>
          </a:xfrm>
          <a:prstGeom prst="bevel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B0F0"/>
                </a:solidFill>
              </a:rPr>
              <a:t>E</a:t>
            </a:r>
          </a:p>
        </p:txBody>
      </p:sp>
      <p:sp>
        <p:nvSpPr>
          <p:cNvPr id="10" name="Bevel 9"/>
          <p:cNvSpPr/>
          <p:nvPr/>
        </p:nvSpPr>
        <p:spPr>
          <a:xfrm rot="343629">
            <a:off x="2620868" y="4383701"/>
            <a:ext cx="720080" cy="72008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5712" y="1346675"/>
            <a:ext cx="3820602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One thing we learn…</a:t>
            </a:r>
          </a:p>
          <a:p>
            <a:r>
              <a:rPr lang="en-GB" sz="3200" dirty="0" smtClean="0"/>
              <a:t>The writer says…</a:t>
            </a:r>
          </a:p>
          <a:p>
            <a:r>
              <a:rPr lang="en-GB" sz="3200" dirty="0" smtClean="0"/>
              <a:t>…which suggests…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5712" y="3062960"/>
            <a:ext cx="3820602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One thing we learn…</a:t>
            </a:r>
          </a:p>
          <a:p>
            <a:r>
              <a:rPr lang="en-GB" sz="3200" dirty="0" smtClean="0"/>
              <a:t>The writer describes…</a:t>
            </a:r>
          </a:p>
          <a:p>
            <a:r>
              <a:rPr lang="en-GB" sz="3200" dirty="0" smtClean="0"/>
              <a:t>This suggests…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95995" y="4923341"/>
            <a:ext cx="238406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Note! These all show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21102371">
            <a:off x="2276461" y="5326545"/>
            <a:ext cx="718267" cy="6963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9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Same Picture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 Perspective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0265" r="36790" b="19243"/>
          <a:stretch/>
        </p:blipFill>
        <p:spPr bwMode="auto">
          <a:xfrm>
            <a:off x="-384706" y="1325563"/>
            <a:ext cx="5860473" cy="442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23864" r="37216" b="18067"/>
          <a:stretch/>
        </p:blipFill>
        <p:spPr bwMode="auto">
          <a:xfrm>
            <a:off x="3747977" y="2890468"/>
            <a:ext cx="5396023" cy="39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7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8184" y="369437"/>
            <a:ext cx="8794376" cy="5918408"/>
          </a:xfrm>
          <a:prstGeom prst="rect">
            <a:avLst/>
          </a:prstGeom>
          <a:solidFill>
            <a:srgbClr val="00FF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+mn-lt"/>
                <a:cs typeface="Arial" panose="020B0604020202020204" pitchFamily="34" charset="0"/>
              </a:rPr>
              <a:t>Question 4</a:t>
            </a:r>
            <a:r>
              <a:rPr lang="en-GB" sz="4000" b="1" dirty="0" smtClean="0">
                <a:latin typeface="+mn-lt"/>
                <a:cs typeface="Arial" panose="020B0604020202020204" pitchFamily="34" charset="0"/>
              </a:rPr>
              <a:t>: </a:t>
            </a:r>
            <a:r>
              <a:rPr lang="en-US" sz="3200" dirty="0" smtClean="0">
                <a:latin typeface="+mn-lt"/>
              </a:rPr>
              <a:t>For </a:t>
            </a:r>
            <a:r>
              <a:rPr lang="en-US" sz="3200" dirty="0">
                <a:latin typeface="+mn-lt"/>
              </a:rPr>
              <a:t>this question, you need to refer to the whole of Source A, together with Source</a:t>
            </a:r>
            <a:endParaRPr lang="en-GB" sz="3200" dirty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B.</a:t>
            </a:r>
          </a:p>
          <a:p>
            <a:endParaRPr lang="en-GB" sz="3200" dirty="0">
              <a:latin typeface="+mn-lt"/>
            </a:endParaRPr>
          </a:p>
          <a:p>
            <a:r>
              <a:rPr lang="en-US" sz="3200" b="1" dirty="0" smtClean="0">
                <a:latin typeface="+mn-lt"/>
              </a:rPr>
              <a:t>Compare how the two writers convey their </a:t>
            </a:r>
            <a:r>
              <a:rPr lang="en-GB" sz="3200" b="1" dirty="0" smtClean="0">
                <a:latin typeface="+mn-lt"/>
              </a:rPr>
              <a:t>different attitudes towards food.</a:t>
            </a:r>
            <a:endParaRPr lang="en-US" sz="3200" b="1" dirty="0" smtClean="0">
              <a:latin typeface="+mn-lt"/>
            </a:endParaRPr>
          </a:p>
          <a:p>
            <a:endParaRPr lang="en-GB" sz="3600" b="1" dirty="0">
              <a:latin typeface="+mn-lt"/>
            </a:endParaRPr>
          </a:p>
          <a:p>
            <a:r>
              <a:rPr lang="en-US" sz="2800" dirty="0">
                <a:latin typeface="+mn-lt"/>
              </a:rPr>
              <a:t>In your answer, you could:</a:t>
            </a:r>
            <a:endParaRPr lang="en-GB" sz="2800" dirty="0">
              <a:latin typeface="+mn-lt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compare their different </a:t>
            </a:r>
            <a:r>
              <a:rPr lang="en-US" sz="2800" dirty="0" smtClean="0">
                <a:latin typeface="+mn-lt"/>
              </a:rPr>
              <a:t>perspectives</a:t>
            </a:r>
            <a:endParaRPr lang="en-GB" sz="2800" dirty="0">
              <a:latin typeface="+mn-lt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compare the methods they use to convey </a:t>
            </a:r>
            <a:r>
              <a:rPr lang="en-US" sz="2800" dirty="0" smtClean="0">
                <a:latin typeface="+mn-lt"/>
              </a:rPr>
              <a:t>their perspectives</a:t>
            </a:r>
            <a:endParaRPr lang="en-GB" sz="2800" dirty="0">
              <a:latin typeface="+mn-lt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support your ideas with references to both texts.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40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8934" y="404664"/>
            <a:ext cx="8784976" cy="942175"/>
          </a:xfrm>
          <a:prstGeom prst="roundRect">
            <a:avLst/>
          </a:prstGeom>
          <a:solidFill>
            <a:srgbClr val="9966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Examiner Feedback…</a:t>
            </a:r>
            <a:endParaRPr lang="en-GB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9399" y="4797152"/>
            <a:ext cx="8045200" cy="173729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/>
              <a:t>What we don’t need to do:</a:t>
            </a:r>
          </a:p>
          <a:p>
            <a:pPr marL="0" indent="0">
              <a:buNone/>
            </a:pPr>
            <a:endParaRPr lang="en-GB" sz="1600" dirty="0" smtClean="0"/>
          </a:p>
          <a:p>
            <a:pPr>
              <a:buFont typeface="Wingdings" charset="2"/>
              <a:buChar char="q"/>
            </a:pPr>
            <a:r>
              <a:rPr lang="en-GB" sz="1600" dirty="0" smtClean="0"/>
              <a:t>We don’t need to describe what the texts are about in our opinion</a:t>
            </a:r>
          </a:p>
          <a:p>
            <a:pPr>
              <a:buFont typeface="Wingdings" charset="2"/>
              <a:buChar char="q"/>
            </a:pPr>
            <a:r>
              <a:rPr lang="en-GB" sz="1600" dirty="0" smtClean="0">
                <a:solidFill>
                  <a:srgbClr val="FF0000"/>
                </a:solidFill>
              </a:rPr>
              <a:t>We NEED TO focus on the writers’ views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582341"/>
            <a:ext cx="7992888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/>
              <a:t>Q4- COMPARATIVE- (almost mirrors Q4 on </a:t>
            </a:r>
            <a:r>
              <a:rPr lang="en-GB" dirty="0" smtClean="0"/>
              <a:t>paper </a:t>
            </a:r>
            <a:r>
              <a:rPr lang="en-GB" dirty="0"/>
              <a:t>1 but x2 texts) </a:t>
            </a:r>
            <a:br>
              <a:rPr lang="en-GB" dirty="0"/>
            </a:br>
            <a:r>
              <a:rPr lang="en-GB" dirty="0" smtClean="0"/>
              <a:t>Need to identify WHAT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Need to identify HOW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Problems/patterns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- not identifying writers' views</a:t>
            </a:r>
            <a:br>
              <a:rPr lang="en-GB" dirty="0"/>
            </a:br>
            <a:r>
              <a:rPr lang="en-GB" dirty="0"/>
              <a:t>- not identifying what writer has done or method used to convey view</a:t>
            </a:r>
            <a:br>
              <a:rPr lang="en-GB" dirty="0"/>
            </a:br>
            <a:r>
              <a:rPr lang="en-GB" dirty="0"/>
              <a:t>- most students just identify a technique but don't say why or how</a:t>
            </a:r>
            <a:br>
              <a:rPr lang="en-GB" dirty="0"/>
            </a:br>
            <a:r>
              <a:rPr lang="en-GB" dirty="0"/>
              <a:t>-don't compare</a:t>
            </a:r>
            <a:br>
              <a:rPr lang="en-GB" dirty="0"/>
            </a:br>
            <a:r>
              <a:rPr lang="en-GB" dirty="0"/>
              <a:t>-don't plan!</a:t>
            </a:r>
          </a:p>
        </p:txBody>
      </p:sp>
    </p:spTree>
    <p:extLst>
      <p:ext uri="{BB962C8B-B14F-4D97-AF65-F5344CB8AC3E}">
        <p14:creationId xmlns:p14="http://schemas.microsoft.com/office/powerpoint/2010/main" val="37643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57" y="419986"/>
            <a:ext cx="8867552" cy="4343400"/>
          </a:xfrm>
        </p:spPr>
        <p:txBody>
          <a:bodyPr>
            <a:normAutofit/>
          </a:bodyPr>
          <a:lstStyle/>
          <a:p>
            <a:r>
              <a:rPr lang="en-GB" sz="3600" b="1" u="dbl" dirty="0" smtClean="0"/>
              <a:t>Comparison</a:t>
            </a:r>
          </a:p>
          <a:p>
            <a:r>
              <a:rPr lang="en-GB" sz="3600" b="1" dirty="0" smtClean="0"/>
              <a:t>The </a:t>
            </a:r>
            <a:r>
              <a:rPr lang="en-GB" sz="3600" b="1" dirty="0"/>
              <a:t>writer’s </a:t>
            </a:r>
            <a:r>
              <a:rPr lang="en-GB" sz="3600" b="1" dirty="0" smtClean="0"/>
              <a:t>viewpoint/perspective/attitude</a:t>
            </a:r>
            <a:endParaRPr lang="en-GB" sz="3600" b="1" dirty="0"/>
          </a:p>
          <a:p>
            <a:r>
              <a:rPr lang="en-GB" sz="3600" b="1" u="dbl" dirty="0" smtClean="0"/>
              <a:t>how</a:t>
            </a:r>
            <a:r>
              <a:rPr lang="en-GB" sz="3600" b="1" dirty="0" smtClean="0"/>
              <a:t> </a:t>
            </a:r>
            <a:r>
              <a:rPr lang="en-GB" sz="3600" b="1" dirty="0"/>
              <a:t>they convey this viewpoint/perspective/attitude </a:t>
            </a:r>
            <a:endParaRPr lang="en-GB" sz="3600" b="1" dirty="0" smtClean="0"/>
          </a:p>
          <a:p>
            <a:r>
              <a:rPr lang="en-GB" sz="3600" b="1" dirty="0" smtClean="0"/>
              <a:t>This could be through:</a:t>
            </a:r>
          </a:p>
          <a:p>
            <a:endParaRPr lang="en-GB" sz="2800" dirty="0"/>
          </a:p>
          <a:p>
            <a:endParaRPr lang="en-GB" sz="1800" dirty="0"/>
          </a:p>
        </p:txBody>
      </p:sp>
      <p:sp>
        <p:nvSpPr>
          <p:cNvPr id="4" name="Rectangle 3"/>
          <p:cNvSpPr/>
          <p:nvPr/>
        </p:nvSpPr>
        <p:spPr>
          <a:xfrm>
            <a:off x="758456" y="3718679"/>
            <a:ext cx="7543800" cy="313932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1"/>
            <a:r>
              <a:rPr lang="en-GB" sz="2400" dirty="0"/>
              <a:t>W</a:t>
            </a:r>
            <a:r>
              <a:rPr lang="en-GB" sz="2400" dirty="0" smtClean="0"/>
              <a:t>ords! (Word classes)</a:t>
            </a:r>
          </a:p>
          <a:p>
            <a:pPr lvl="1"/>
            <a:r>
              <a:rPr lang="en-GB" sz="2400" dirty="0" smtClean="0"/>
              <a:t>Direct </a:t>
            </a:r>
            <a:r>
              <a:rPr lang="en-GB" sz="2400" dirty="0"/>
              <a:t>address, </a:t>
            </a:r>
          </a:p>
          <a:p>
            <a:pPr lvl="1"/>
            <a:r>
              <a:rPr lang="en-GB" sz="2400" dirty="0" smtClean="0"/>
              <a:t>Emotive language,</a:t>
            </a:r>
            <a:endParaRPr lang="en-GB" sz="2400" dirty="0"/>
          </a:p>
          <a:p>
            <a:pPr lvl="1"/>
            <a:r>
              <a:rPr lang="en-GB" sz="2400" dirty="0" smtClean="0"/>
              <a:t>Hyperbole</a:t>
            </a:r>
            <a:r>
              <a:rPr lang="en-GB" sz="2400" dirty="0"/>
              <a:t>, </a:t>
            </a:r>
          </a:p>
          <a:p>
            <a:pPr lvl="1"/>
            <a:r>
              <a:rPr lang="en-GB" sz="2400" dirty="0" smtClean="0"/>
              <a:t>Facts/opinion</a:t>
            </a:r>
            <a:endParaRPr lang="en-GB" sz="2400" dirty="0"/>
          </a:p>
          <a:p>
            <a:pPr lvl="1"/>
            <a:r>
              <a:rPr lang="en-GB" sz="2400" dirty="0" smtClean="0"/>
              <a:t>Dialogue</a:t>
            </a:r>
            <a:r>
              <a:rPr lang="en-GB" sz="2400" dirty="0"/>
              <a:t>, </a:t>
            </a:r>
            <a:endParaRPr lang="en-GB" sz="2400" dirty="0" smtClean="0"/>
          </a:p>
          <a:p>
            <a:pPr lvl="1"/>
            <a:endParaRPr lang="en-GB" sz="2400" dirty="0"/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Imagery (metaphors, etc.) </a:t>
            </a:r>
            <a:endParaRPr lang="en-GB" sz="2400" dirty="0"/>
          </a:p>
          <a:p>
            <a:pPr lvl="1"/>
            <a:r>
              <a:rPr lang="en-GB" sz="2400" dirty="0" smtClean="0"/>
              <a:t>Emphasis </a:t>
            </a:r>
            <a:r>
              <a:rPr lang="en-GB" sz="2400" dirty="0"/>
              <a:t>(punctuation), </a:t>
            </a:r>
          </a:p>
          <a:p>
            <a:pPr lvl="1"/>
            <a:r>
              <a:rPr lang="en-GB" sz="2400" dirty="0" smtClean="0"/>
              <a:t>Emphasis (repetition),</a:t>
            </a:r>
          </a:p>
          <a:p>
            <a:pPr lvl="1"/>
            <a:r>
              <a:rPr lang="en-GB" sz="2400" dirty="0" smtClean="0"/>
              <a:t>Emphasis (lists),</a:t>
            </a:r>
            <a:endParaRPr lang="en-GB" sz="2400" dirty="0"/>
          </a:p>
          <a:p>
            <a:pPr lvl="1"/>
            <a:r>
              <a:rPr lang="en-GB" sz="2400" dirty="0" smtClean="0"/>
              <a:t>semantic fields,</a:t>
            </a:r>
          </a:p>
          <a:p>
            <a:pPr lvl="1"/>
            <a:r>
              <a:rPr lang="en-GB" sz="2400" dirty="0" smtClean="0"/>
              <a:t>etc…! 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3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22005" y="196407"/>
            <a:ext cx="7857460" cy="2856994"/>
            <a:chOff x="914400" y="838200"/>
            <a:chExt cx="7007596" cy="2514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838200"/>
              <a:ext cx="7007596" cy="251460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2209800" y="1066800"/>
              <a:ext cx="2438400" cy="304800"/>
            </a:xfrm>
            <a:prstGeom prst="roundRect">
              <a:avLst/>
            </a:prstGeom>
            <a:solidFill>
              <a:srgbClr val="E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3600" y="99060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…</a:t>
              </a:r>
              <a:endPara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48400" y="1371600"/>
              <a:ext cx="1295400" cy="304800"/>
            </a:xfrm>
            <a:prstGeom prst="roundRect">
              <a:avLst/>
            </a:prstGeom>
            <a:solidFill>
              <a:srgbClr val="E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57375" y="1633954"/>
              <a:ext cx="1295400" cy="304800"/>
            </a:xfrm>
            <a:prstGeom prst="roundRect">
              <a:avLst/>
            </a:prstGeom>
            <a:solidFill>
              <a:srgbClr val="E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145619" y="799981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8580" y="3226552"/>
            <a:ext cx="8458200" cy="154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/>
              <a:t>Compare</a:t>
            </a:r>
            <a:r>
              <a:rPr lang="en-GB" b="1" dirty="0" smtClean="0"/>
              <a:t> </a:t>
            </a:r>
            <a:r>
              <a:rPr lang="en-GB" dirty="0" smtClean="0"/>
              <a:t>how the two writers convey their different attitudes towards food and eating.</a:t>
            </a:r>
            <a:endParaRPr lang="en-GB" sz="1800" dirty="0" smtClean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495800" y="4432006"/>
            <a:ext cx="4267200" cy="632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   </a:t>
            </a:r>
          </a:p>
          <a:p>
            <a:r>
              <a:rPr lang="en-GB" sz="2400" dirty="0" smtClean="0">
                <a:latin typeface="+mj-lt"/>
              </a:rPr>
              <a:t> </a:t>
            </a:r>
          </a:p>
          <a:p>
            <a:r>
              <a:rPr lang="en-GB" sz="2400" dirty="0" smtClean="0">
                <a:latin typeface="+mj-lt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latin typeface="+mj-lt"/>
            </a:endParaRPr>
          </a:p>
          <a:p>
            <a:endParaRPr lang="en-GB" sz="2400" dirty="0" smtClean="0">
              <a:latin typeface="+mj-lt"/>
            </a:endParaRPr>
          </a:p>
          <a:p>
            <a:endParaRPr lang="en-GB" sz="2400" dirty="0" smtClean="0">
              <a:latin typeface="+mj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81000" y="4432006"/>
            <a:ext cx="4267200" cy="6324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2400" dirty="0" smtClean="0">
              <a:latin typeface="+mj-lt"/>
            </a:endParaRPr>
          </a:p>
          <a:p>
            <a:r>
              <a:rPr lang="en-GB" sz="2400" dirty="0" smtClean="0">
                <a:latin typeface="+mj-lt"/>
              </a:rPr>
              <a:t> </a:t>
            </a:r>
          </a:p>
          <a:p>
            <a:r>
              <a:rPr lang="en-GB" sz="2400" dirty="0">
                <a:latin typeface="+mj-lt"/>
              </a:rPr>
              <a:t> </a:t>
            </a:r>
            <a:endParaRPr lang="en-GB" sz="2400" dirty="0" smtClean="0">
              <a:latin typeface="+mj-lt"/>
            </a:endParaRPr>
          </a:p>
          <a:p>
            <a:r>
              <a:rPr lang="en-GB" sz="2400" dirty="0">
                <a:latin typeface="+mj-lt"/>
              </a:rPr>
              <a:t> </a:t>
            </a:r>
            <a:endParaRPr lang="en-GB" sz="2400" dirty="0" smtClean="0">
              <a:latin typeface="+mj-lt"/>
            </a:endParaRPr>
          </a:p>
          <a:p>
            <a:endParaRPr lang="en-GB" sz="2400" dirty="0" smtClean="0">
              <a:latin typeface="+mj-lt"/>
            </a:endParaRPr>
          </a:p>
          <a:p>
            <a:endParaRPr lang="en-GB" sz="2400" dirty="0" smtClean="0">
              <a:latin typeface="+mj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359146" y="4355806"/>
            <a:ext cx="1" cy="205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0525" y="4813006"/>
            <a:ext cx="830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580" y="440084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OpenDyslexic" panose="00000500000000000000" pitchFamily="50" charset="0"/>
              </a:rPr>
              <a:t>Attitude in article</a:t>
            </a:r>
            <a:endParaRPr lang="en-GB" sz="2400" dirty="0">
              <a:latin typeface="OpenDyslexic" panose="00000500000000000000" pitchFamily="5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57725" y="440084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OpenDyslexic" panose="00000500000000000000" pitchFamily="50" charset="0"/>
              </a:rPr>
              <a:t>Attitude in memoir</a:t>
            </a:r>
            <a:endParaRPr lang="en-GB" sz="2400" dirty="0">
              <a:latin typeface="OpenDyslexic" panose="00000500000000000000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304800" y="127000"/>
            <a:ext cx="8458200" cy="154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dirty="0" smtClean="0"/>
              <a:t>Compare</a:t>
            </a:r>
            <a:r>
              <a:rPr lang="en-GB" sz="3600" b="1" dirty="0" smtClean="0"/>
              <a:t> </a:t>
            </a:r>
            <a:r>
              <a:rPr lang="en-GB" sz="3600" dirty="0" smtClean="0"/>
              <a:t>how the two writers convey their different attitudes towards food and eating.</a:t>
            </a:r>
            <a:endParaRPr lang="en-GB" sz="2000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4800" y="1524000"/>
            <a:ext cx="8458200" cy="5029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Whilst the author of Source A clearly feels (link to question)…, the author of Source B has the idea that…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seen in Source A through (method + quotation)...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connotes/depicts/conveys/suggests that they think…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Whereas/however/on the other hand…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5995" y="5246652"/>
            <a:ext cx="287079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The writer believes that…</a:t>
            </a:r>
          </a:p>
          <a:p>
            <a:r>
              <a:rPr lang="en-US" sz="2000" dirty="0" smtClean="0"/>
              <a:t>The writer feels that …</a:t>
            </a:r>
          </a:p>
          <a:p>
            <a:r>
              <a:rPr lang="en-US" sz="2000" dirty="0" smtClean="0"/>
              <a:t>The writer thinks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1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497" y="187266"/>
            <a:ext cx="86708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>
                <a:solidFill>
                  <a:srgbClr val="FF0000"/>
                </a:solidFill>
                <a:latin typeface="Times New Roman,Bold"/>
              </a:rPr>
              <a:t>In Source A, the writer describes the ‘scar on one of my shins’, a result of a hoop </a:t>
            </a:r>
            <a:r>
              <a:rPr lang="en-GB" sz="3000" b="1" dirty="0" smtClean="0">
                <a:solidFill>
                  <a:srgbClr val="FF0000"/>
                </a:solidFill>
                <a:latin typeface="Times New Roman,Bold"/>
              </a:rPr>
              <a:t>being ‘driven… deliberately</a:t>
            </a:r>
            <a:r>
              <a:rPr lang="en-GB" sz="3000" b="1" dirty="0">
                <a:solidFill>
                  <a:srgbClr val="FF0000"/>
                </a:solidFill>
                <a:latin typeface="Times New Roman,Bold"/>
              </a:rPr>
              <a:t>’ by a grou</a:t>
            </a:r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 of children. </a:t>
            </a:r>
            <a:r>
              <a:rPr lang="en-GB" sz="3000" b="1" dirty="0">
                <a:solidFill>
                  <a:srgbClr val="00B150"/>
                </a:solidFill>
                <a:latin typeface="Times New Roman" panose="02020603050405020304" pitchFamily="18" charset="0"/>
              </a:rPr>
              <a:t>He clearly shows disdain for the children </a:t>
            </a:r>
            <a:r>
              <a:rPr lang="en-GB" sz="3000" b="1" dirty="0" smtClean="0">
                <a:solidFill>
                  <a:srgbClr val="00B150"/>
                </a:solidFill>
                <a:latin typeface="Times New Roman" panose="02020603050405020304" pitchFamily="18" charset="0"/>
              </a:rPr>
              <a:t>here as </a:t>
            </a:r>
            <a:r>
              <a:rPr lang="en-GB" sz="3000" b="1" dirty="0">
                <a:solidFill>
                  <a:srgbClr val="00B150"/>
                </a:solidFill>
                <a:latin typeface="Times New Roman" panose="02020603050405020304" pitchFamily="18" charset="0"/>
              </a:rPr>
              <a:t>the tone of his comments is damning and antagonistic. </a:t>
            </a:r>
            <a:r>
              <a:rPr lang="en-GB" sz="3000" b="1" dirty="0">
                <a:solidFill>
                  <a:srgbClr val="0070C1"/>
                </a:solidFill>
                <a:latin typeface="Times New Roman,Bold"/>
              </a:rPr>
              <a:t>The use of the word ‘</a:t>
            </a:r>
            <a:r>
              <a:rPr lang="en-GB" sz="3000" b="1" dirty="0" smtClean="0">
                <a:solidFill>
                  <a:srgbClr val="0070C1"/>
                </a:solidFill>
                <a:latin typeface="Times New Roman,Bold"/>
              </a:rPr>
              <a:t>deliberately’ </a:t>
            </a:r>
            <a:r>
              <a:rPr lang="en-GB" sz="3000" b="1" dirty="0" smtClean="0">
                <a:solidFill>
                  <a:srgbClr val="0070C1"/>
                </a:solidFill>
                <a:latin typeface="Times New Roman" panose="02020603050405020304" pitchFamily="18" charset="0"/>
              </a:rPr>
              <a:t>suggests </a:t>
            </a:r>
            <a:r>
              <a:rPr lang="en-GB" sz="3000" b="1" dirty="0">
                <a:solidFill>
                  <a:srgbClr val="0070C1"/>
                </a:solidFill>
                <a:latin typeface="Times New Roman" panose="02020603050405020304" pitchFamily="18" charset="0"/>
              </a:rPr>
              <a:t>he feels he was the victim of </a:t>
            </a:r>
            <a:r>
              <a:rPr lang="en-GB" sz="3000" b="1" dirty="0">
                <a:solidFill>
                  <a:srgbClr val="0070C1"/>
                </a:solidFill>
                <a:latin typeface="Times New Roman,Bold"/>
              </a:rPr>
              <a:t>a calculated attack by a group of children, ‘even girls</a:t>
            </a:r>
            <a:r>
              <a:rPr lang="en-GB" sz="3000" b="1" dirty="0" smtClean="0">
                <a:solidFill>
                  <a:srgbClr val="0070C1"/>
                </a:solidFill>
                <a:latin typeface="Times New Roman,Bold"/>
              </a:rPr>
              <a:t>.’ </a:t>
            </a:r>
            <a:r>
              <a:rPr lang="en-GB" sz="3000" b="1" dirty="0" smtClean="0">
                <a:solidFill>
                  <a:srgbClr val="E46D0A"/>
                </a:solidFill>
                <a:latin typeface="Times New Roman" panose="02020603050405020304" pitchFamily="18" charset="0"/>
              </a:rPr>
              <a:t>On </a:t>
            </a:r>
            <a:r>
              <a:rPr lang="en-GB" sz="3000" b="1" dirty="0">
                <a:solidFill>
                  <a:srgbClr val="E46D0A"/>
                </a:solidFill>
                <a:latin typeface="Times New Roman" panose="02020603050405020304" pitchFamily="18" charset="0"/>
              </a:rPr>
              <a:t>the contrary, the writer from Source B has an entirely different attitude; </a:t>
            </a:r>
            <a:r>
              <a:rPr lang="en-GB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 describes </a:t>
            </a:r>
            <a:r>
              <a:rPr lang="en-GB" sz="3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</a:t>
            </a:r>
            <a:r>
              <a:rPr lang="en-GB" sz="3000" b="1" dirty="0" smtClean="0">
                <a:solidFill>
                  <a:srgbClr val="FF0000"/>
                </a:solidFill>
                <a:latin typeface="Times New Roman,Bold"/>
              </a:rPr>
              <a:t>‘graciousness </a:t>
            </a:r>
            <a:r>
              <a:rPr lang="en-GB" sz="3000" b="1" dirty="0">
                <a:solidFill>
                  <a:srgbClr val="FF0000"/>
                </a:solidFill>
                <a:latin typeface="Times New Roman,Bold"/>
              </a:rPr>
              <a:t>of modern day youth’, </a:t>
            </a:r>
            <a:r>
              <a:rPr lang="en-GB" sz="3000" b="1" dirty="0">
                <a:solidFill>
                  <a:srgbClr val="00B150"/>
                </a:solidFill>
                <a:latin typeface="Times New Roman" panose="02020603050405020304" pitchFamily="18" charset="0"/>
              </a:rPr>
              <a:t>here implying that children are kind and caring </a:t>
            </a:r>
            <a:r>
              <a:rPr lang="en-GB" sz="3000" b="1" dirty="0" smtClean="0">
                <a:solidFill>
                  <a:srgbClr val="0070C1"/>
                </a:solidFill>
                <a:latin typeface="Times New Roman" panose="02020603050405020304" pitchFamily="18" charset="0"/>
              </a:rPr>
              <a:t>– indeed </a:t>
            </a:r>
            <a:r>
              <a:rPr lang="en-GB" sz="3000" b="1" dirty="0" smtClean="0">
                <a:solidFill>
                  <a:srgbClr val="0070C1"/>
                </a:solidFill>
                <a:latin typeface="Times New Roman,Bold"/>
              </a:rPr>
              <a:t>the </a:t>
            </a:r>
            <a:r>
              <a:rPr lang="en-GB" sz="3000" b="1" dirty="0">
                <a:solidFill>
                  <a:srgbClr val="0070C1"/>
                </a:solidFill>
                <a:latin typeface="Times New Roman,Bold"/>
              </a:rPr>
              <a:t>word ‘graciousness’ </a:t>
            </a:r>
            <a:r>
              <a:rPr lang="en-GB" sz="3000" b="1" dirty="0">
                <a:solidFill>
                  <a:srgbClr val="0070C1"/>
                </a:solidFill>
                <a:latin typeface="Times New Roman" panose="02020603050405020304" pitchFamily="18" charset="0"/>
              </a:rPr>
              <a:t>suggests that children are accommodating and compassionate.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2258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75014" y="278140"/>
            <a:ext cx="928662" cy="928694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Q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1075146" y="278140"/>
            <a:ext cx="928662" cy="928694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B050"/>
                </a:solidFill>
              </a:rPr>
              <a:t>W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4" name="Bevel 3"/>
          <p:cNvSpPr/>
          <p:nvPr/>
        </p:nvSpPr>
        <p:spPr>
          <a:xfrm>
            <a:off x="2075246" y="278140"/>
            <a:ext cx="928662" cy="928694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5" name="Bevel 4"/>
          <p:cNvSpPr/>
          <p:nvPr/>
        </p:nvSpPr>
        <p:spPr>
          <a:xfrm>
            <a:off x="3075442" y="278140"/>
            <a:ext cx="928662" cy="928694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4075574" y="1366903"/>
            <a:ext cx="928662" cy="928694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B050"/>
                </a:solidFill>
              </a:rPr>
              <a:t>W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5075674" y="1366903"/>
            <a:ext cx="928662" cy="928694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B0F0"/>
                </a:solidFill>
              </a:rPr>
              <a:t>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8" name="Bevel 7"/>
          <p:cNvSpPr/>
          <p:nvPr/>
        </p:nvSpPr>
        <p:spPr>
          <a:xfrm>
            <a:off x="6075870" y="1366903"/>
            <a:ext cx="928662" cy="928694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7076002" y="1366903"/>
            <a:ext cx="928662" cy="928694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C000"/>
                </a:solidFill>
              </a:rPr>
              <a:t>T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10" name="Bevel 9"/>
          <p:cNvSpPr/>
          <p:nvPr/>
        </p:nvSpPr>
        <p:spPr>
          <a:xfrm>
            <a:off x="8076102" y="1366903"/>
            <a:ext cx="928662" cy="928694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9727075">
            <a:off x="3228498" y="1366903"/>
            <a:ext cx="627797" cy="928694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Bevel 11"/>
          <p:cNvSpPr/>
          <p:nvPr/>
        </p:nvSpPr>
        <p:spPr>
          <a:xfrm>
            <a:off x="4075574" y="297898"/>
            <a:ext cx="928662" cy="928694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FC000"/>
                </a:solidFill>
              </a:rPr>
              <a:t>T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13" name="Bevel 12"/>
          <p:cNvSpPr/>
          <p:nvPr/>
        </p:nvSpPr>
        <p:spPr>
          <a:xfrm>
            <a:off x="5075674" y="297898"/>
            <a:ext cx="928662" cy="928694"/>
          </a:xfrm>
          <a:prstGeom prst="beve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Y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358">
            <a:off x="495549" y="1911518"/>
            <a:ext cx="2686070" cy="302421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598432" y="2942216"/>
          <a:ext cx="527064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078"/>
                <a:gridCol w="4315571"/>
              </a:tblGrid>
              <a:tr h="742869">
                <a:tc>
                  <a:txBody>
                    <a:bodyPr/>
                    <a:lstStyle/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</a:rPr>
                        <a:t>Level 4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</a:rPr>
                        <a:t>Perceptive, Detailed</a:t>
                      </a:r>
                    </a:p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</a:rPr>
                        <a:t>13-16</a:t>
                      </a:r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</a:rPr>
                        <a:t> marks</a:t>
                      </a:r>
                      <a:endParaRPr lang="en-GB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Shows a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detailed understanding </a:t>
                      </a:r>
                      <a:r>
                        <a:rPr lang="en-GB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differences between the ideas and perspectives </a:t>
                      </a:r>
                    </a:p>
                    <a:p>
                      <a:r>
                        <a:rPr lang="en-GB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Compares ideas and perspectives in a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perceptive way </a:t>
                      </a:r>
                    </a:p>
                    <a:p>
                      <a:r>
                        <a:rPr lang="en-GB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Analyses </a:t>
                      </a:r>
                      <a:r>
                        <a:rPr lang="en-GB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methods are used to convey ideas and perspectives </a:t>
                      </a:r>
                    </a:p>
                    <a:p>
                      <a:r>
                        <a:rPr lang="en-GB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Select a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en-GB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judicious</a:t>
                      </a:r>
                      <a:r>
                        <a:rPr lang="en-GB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quotations from both texts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18735">
                <a:tc>
                  <a:txBody>
                    <a:bodyPr/>
                    <a:lstStyle/>
                    <a:p>
                      <a:r>
                        <a:rPr lang="en-GB" sz="1050" b="1" dirty="0" smtClean="0">
                          <a:solidFill>
                            <a:schemeClr val="tx1"/>
                          </a:solidFill>
                        </a:rPr>
                        <a:t>Level 3</a:t>
                      </a:r>
                    </a:p>
                    <a:p>
                      <a:r>
                        <a:rPr lang="en-GB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Clear, relevant </a:t>
                      </a:r>
                    </a:p>
                    <a:p>
                      <a:r>
                        <a:rPr lang="en-GB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9-12 marks </a:t>
                      </a:r>
                      <a:endParaRPr lang="en-GB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Shows a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clear understanding 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the differences between ideas and perspectives </a:t>
                      </a:r>
                    </a:p>
                    <a:p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Compares ideas and perspectives in a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clear and relevant 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way </a:t>
                      </a:r>
                    </a:p>
                    <a:p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Explains clearly 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methods are used to convey ideas and perspectives </a:t>
                      </a:r>
                    </a:p>
                    <a:p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Selects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relevant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quotations to support from both texts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53497">
                <a:tc>
                  <a:txBody>
                    <a:bodyPr/>
                    <a:lstStyle/>
                    <a:p>
                      <a:r>
                        <a:rPr lang="en-GB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2 </a:t>
                      </a:r>
                    </a:p>
                    <a:p>
                      <a:r>
                        <a:rPr lang="en-GB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Some, attempts </a:t>
                      </a:r>
                    </a:p>
                    <a:p>
                      <a:r>
                        <a:rPr lang="en-GB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5-8 marks </a:t>
                      </a:r>
                      <a:endParaRPr lang="en-GB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Identifies some differences between the ideas and perspectives </a:t>
                      </a:r>
                    </a:p>
                    <a:p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Attempts to 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compare ideas and perspectives </a:t>
                      </a:r>
                    </a:p>
                    <a:p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 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comment on how methods are used to convey ideas and perspectives </a:t>
                      </a:r>
                    </a:p>
                    <a:p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Selects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quotations/references,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always supporting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(from one or both texts)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3972">
                <a:tc>
                  <a:txBody>
                    <a:bodyPr/>
                    <a:lstStyle/>
                    <a:p>
                      <a:r>
                        <a:rPr lang="en-GB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1 </a:t>
                      </a:r>
                    </a:p>
                    <a:p>
                      <a:r>
                        <a:rPr lang="en-GB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Simple, limited </a:t>
                      </a:r>
                    </a:p>
                    <a:p>
                      <a:r>
                        <a:rPr lang="en-GB" sz="105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1-4 marks </a:t>
                      </a:r>
                      <a:endParaRPr lang="en-GB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awareness of different ideas and/or perspectives </a:t>
                      </a:r>
                    </a:p>
                    <a:p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 cross reference 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ideas and/or perspectives </a:t>
                      </a:r>
                    </a:p>
                    <a:p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 identification 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how differences are conveyed </a:t>
                      </a:r>
                    </a:p>
                    <a:p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Simple references 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GB" sz="10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textual details </a:t>
                      </a:r>
                      <a:r>
                        <a:rPr lang="en-GB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one or both texts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3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92" y="432733"/>
            <a:ext cx="8514678" cy="1914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Q2. </a:t>
            </a: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 to refer to </a:t>
            </a:r>
            <a:r>
              <a:rPr lang="en-GB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A</a:t>
            </a: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B</a:t>
            </a: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this question.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sources give details about the use of slaves.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details from both Sources to write a </a:t>
            </a:r>
            <a:r>
              <a:rPr lang="en-GB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 of the differences </a:t>
            </a: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slavery in the 19</a:t>
            </a:r>
            <a:r>
              <a:rPr lang="en-GB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Century America and slavery in modern Britain.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[</a:t>
            </a:r>
            <a:r>
              <a:rPr lang="en-GB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marks]</a:t>
            </a:r>
            <a:endParaRPr lang="en-GB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419" y="2954373"/>
            <a:ext cx="8598050" cy="34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Q4.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question, you need to refer to the whole of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A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together with the whole of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B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writers convey their different ideas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perspectives of slavery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your answer, you could: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compare their different ideas and perspectives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compare the methods they use to convey their ideas and perspectives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 support your response with references to both texts.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en-GB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marks]</a:t>
            </a: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54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71" y="75679"/>
            <a:ext cx="8891196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writer of source A uses a dismissive tone to ridicule the idea of freeing slaves, ‘regardless of the injury herby inflicted on them’. </a:t>
            </a:r>
            <a:r>
              <a:rPr lang="en-GB" sz="2200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clearly </a:t>
            </a:r>
            <a:r>
              <a:rPr lang="en-GB" sz="2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believes that slavery is good for society and the slaves themselves. </a:t>
            </a:r>
            <a:r>
              <a:rPr lang="en-GB" sz="22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the word ‘regardless’ highlights the fact that the writer believes that the abolitionists are not thinking clearly about the consequences of freeing slaves. </a:t>
            </a:r>
            <a:r>
              <a:rPr lang="en-GB" sz="22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writer of source B </a:t>
            </a:r>
            <a:r>
              <a:rPr lang="en-GB" sz="2200" b="1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believes differently, suggesting </a:t>
            </a:r>
            <a:r>
              <a:rPr lang="en-GB" sz="22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GB" sz="22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modern day slaves free should be the concern of everyone. </a:t>
            </a:r>
            <a:r>
              <a:rPr lang="en-GB" sz="2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emphasis this by using the opinion of an expert to strengthen her argument, ‘It really is that close to us all’. </a:t>
            </a:r>
            <a:r>
              <a:rPr lang="en-GB" sz="2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using an expert, the writer is able to show that it isn’t just her personal opinion that modern day slavery is a problem, but an opinion shared by other people.</a:t>
            </a:r>
            <a:endParaRPr lang="en-GB" sz="2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0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Same Picture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 Perspective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21781" r="36790" b="21742"/>
          <a:stretch/>
        </p:blipFill>
        <p:spPr bwMode="auto">
          <a:xfrm>
            <a:off x="-1122982" y="1325563"/>
            <a:ext cx="62626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15909" r="36790" b="12654"/>
          <a:stretch/>
        </p:blipFill>
        <p:spPr bwMode="auto">
          <a:xfrm>
            <a:off x="3300892" y="1484784"/>
            <a:ext cx="5818909" cy="5225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6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Same Picture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 Perspective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23485" r="37216" b="14244"/>
          <a:stretch/>
        </p:blipFill>
        <p:spPr bwMode="auto">
          <a:xfrm>
            <a:off x="0" y="1325563"/>
            <a:ext cx="5763491" cy="455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t="12501" r="48437" b="6177"/>
          <a:stretch/>
        </p:blipFill>
        <p:spPr bwMode="auto">
          <a:xfrm>
            <a:off x="5585942" y="463127"/>
            <a:ext cx="3601826" cy="639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19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Same Picture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Different Perspective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29735" r="48579" b="43523"/>
          <a:stretch/>
        </p:blipFill>
        <p:spPr bwMode="auto">
          <a:xfrm>
            <a:off x="0" y="1325563"/>
            <a:ext cx="56223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61932" r="48153" b="13794"/>
          <a:stretch/>
        </p:blipFill>
        <p:spPr bwMode="auto">
          <a:xfrm>
            <a:off x="3960732" y="2768351"/>
            <a:ext cx="5183268" cy="40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1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544" y="1935188"/>
            <a:ext cx="6357770" cy="14859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rgbClr val="7030A0"/>
                </a:solidFill>
              </a:rPr>
              <a:t>Thinking About Differences: Comparing</a:t>
            </a:r>
            <a:endParaRPr lang="en-GB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3027">
            <a:off x="438446" y="614826"/>
            <a:ext cx="4416021" cy="3918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344" y="2586038"/>
            <a:ext cx="4240517" cy="3763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0150" y="254000"/>
            <a:ext cx="40005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Summarise the differences between these two dining rooms</a:t>
            </a:r>
            <a:endParaRPr lang="en-GB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104" t="16146" r="12421" b="1390"/>
          <a:stretch/>
        </p:blipFill>
        <p:spPr>
          <a:xfrm rot="21190073">
            <a:off x="1327015" y="3869999"/>
            <a:ext cx="3437648" cy="28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971600" y="476672"/>
          <a:ext cx="806489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51520" y="188640"/>
            <a:ext cx="3024336" cy="1584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/>
              <a:t>SECTION A: READING</a:t>
            </a:r>
            <a:endParaRPr lang="en-GB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5868144" y="332656"/>
            <a:ext cx="2016224" cy="6480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4 marks</a:t>
            </a:r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7524328" y="4437112"/>
            <a:ext cx="1368152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8 marks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035534" y="5949280"/>
            <a:ext cx="1816386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12 marks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251520" y="3717032"/>
            <a:ext cx="1584176" cy="72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16 marks</a:t>
            </a:r>
            <a:endParaRPr lang="en-GB" sz="2800" b="1" dirty="0"/>
          </a:p>
        </p:txBody>
      </p:sp>
      <p:sp>
        <p:nvSpPr>
          <p:cNvPr id="8" name="Up Arrow 7"/>
          <p:cNvSpPr/>
          <p:nvPr/>
        </p:nvSpPr>
        <p:spPr>
          <a:xfrm>
            <a:off x="4716016" y="1863494"/>
            <a:ext cx="720080" cy="79208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8"/>
          <p:cNvSpPr/>
          <p:nvPr/>
        </p:nvSpPr>
        <p:spPr>
          <a:xfrm rot="5400000">
            <a:off x="5933701" y="3284984"/>
            <a:ext cx="720080" cy="79208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 rot="10800000">
            <a:off x="4652036" y="4437112"/>
            <a:ext cx="720080" cy="79208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/>
          <p:cNvSpPr/>
          <p:nvPr/>
        </p:nvSpPr>
        <p:spPr>
          <a:xfrm rot="16200000">
            <a:off x="3248771" y="3284984"/>
            <a:ext cx="720080" cy="79208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1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0" y="78557"/>
            <a:ext cx="7891520" cy="67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1624</Words>
  <Application>Microsoft Office PowerPoint</Application>
  <PresentationFormat>On-screen Show (4:3)</PresentationFormat>
  <Paragraphs>198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Same Picture Different Perspective</vt:lpstr>
      <vt:lpstr>Same Picture Different Perspective</vt:lpstr>
      <vt:lpstr>Same Picture Different Perspective</vt:lpstr>
      <vt:lpstr>Same Picture Different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Archer</dc:creator>
  <cp:lastModifiedBy>User</cp:lastModifiedBy>
  <cp:revision>22</cp:revision>
  <dcterms:created xsi:type="dcterms:W3CDTF">2017-01-01T21:10:56Z</dcterms:created>
  <dcterms:modified xsi:type="dcterms:W3CDTF">2017-05-02T15:53:42Z</dcterms:modified>
</cp:coreProperties>
</file>